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theme/themeOverride9.xml" ContentType="application/vnd.openxmlformats-officedocument.themeOverride+xml"/>
  <Override PartName="/ppt/charts/chart28.xml" ContentType="application/vnd.openxmlformats-officedocument.drawingml.chart+xml"/>
  <Override PartName="/ppt/theme/themeOverride10.xml" ContentType="application/vnd.openxmlformats-officedocument.themeOverride+xml"/>
  <Override PartName="/ppt/charts/chart29.xml" ContentType="application/vnd.openxmlformats-officedocument.drawingml.chart+xml"/>
  <Override PartName="/ppt/theme/themeOverride11.xml" ContentType="application/vnd.openxmlformats-officedocument.themeOverride+xml"/>
  <Override PartName="/ppt/charts/chart30.xml" ContentType="application/vnd.openxmlformats-officedocument.drawingml.chart+xml"/>
  <Override PartName="/ppt/theme/themeOverride12.xml" ContentType="application/vnd.openxmlformats-officedocument.themeOverride+xml"/>
  <Override PartName="/ppt/charts/chart31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4" r:id="rId3"/>
    <p:sldMasterId id="2147483681" r:id="rId4"/>
    <p:sldMasterId id="2147483683" r:id="rId5"/>
    <p:sldMasterId id="2147483691" r:id="rId6"/>
    <p:sldMasterId id="2147483695" r:id="rId7"/>
    <p:sldMasterId id="2147483702" r:id="rId8"/>
    <p:sldMasterId id="2147483709" r:id="rId9"/>
    <p:sldMasterId id="2147483711" r:id="rId10"/>
    <p:sldMasterId id="2147483718" r:id="rId11"/>
    <p:sldMasterId id="2147483720" r:id="rId12"/>
    <p:sldMasterId id="2147483727" r:id="rId13"/>
    <p:sldMasterId id="2147483734" r:id="rId14"/>
    <p:sldMasterId id="2147483741" r:id="rId15"/>
    <p:sldMasterId id="2147483748" r:id="rId16"/>
    <p:sldMasterId id="2147483755" r:id="rId17"/>
    <p:sldMasterId id="2147483762" r:id="rId18"/>
    <p:sldMasterId id="2147483769" r:id="rId19"/>
    <p:sldMasterId id="2147483776" r:id="rId20"/>
    <p:sldMasterId id="2147483783" r:id="rId21"/>
    <p:sldMasterId id="2147483801" r:id="rId22"/>
  </p:sldMasterIdLst>
  <p:notesMasterIdLst>
    <p:notesMasterId r:id="rId52"/>
  </p:notesMasterIdLst>
  <p:sldIdLst>
    <p:sldId id="370" r:id="rId23"/>
    <p:sldId id="371" r:id="rId24"/>
    <p:sldId id="341" r:id="rId25"/>
    <p:sldId id="339" r:id="rId26"/>
    <p:sldId id="264" r:id="rId27"/>
    <p:sldId id="265" r:id="rId28"/>
    <p:sldId id="266" r:id="rId29"/>
    <p:sldId id="267" r:id="rId30"/>
    <p:sldId id="268" r:id="rId31"/>
    <p:sldId id="269" r:id="rId32"/>
    <p:sldId id="302" r:id="rId33"/>
    <p:sldId id="303" r:id="rId34"/>
    <p:sldId id="272" r:id="rId35"/>
    <p:sldId id="273" r:id="rId36"/>
    <p:sldId id="274" r:id="rId37"/>
    <p:sldId id="275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39" autoAdjust="0"/>
  </p:normalViewPr>
  <p:slideViewPr>
    <p:cSldViewPr>
      <p:cViewPr>
        <p:scale>
          <a:sx n="68" d="100"/>
          <a:sy n="68" d="100"/>
        </p:scale>
        <p:origin x="1306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0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2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16709084461717E-2"/>
          <c:y val="4.8623827800419427E-2"/>
          <c:w val="0.87725631768953072"/>
          <c:h val="0.7310606060606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(31.3)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285300</c:v>
                </c:pt>
                <c:pt idx="9">
                  <c:v>275824.12191581842</c:v>
                </c:pt>
                <c:pt idx="10">
                  <c:v>269589.50113673601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(31.3)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0434112"/>
        <c:axId val="380434504"/>
      </c:barChart>
      <c:catAx>
        <c:axId val="38043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0434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434504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043411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84659090909090906"/>
          <c:w val="0.89169675090252709"/>
          <c:h val="0.1515151515151515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107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1316.8</c:v>
                </c:pt>
                <c:pt idx="1">
                  <c:v>1426.1</c:v>
                </c:pt>
                <c:pt idx="2">
                  <c:v>1414.7</c:v>
                </c:pt>
                <c:pt idx="3">
                  <c:v>1363.7</c:v>
                </c:pt>
                <c:pt idx="4">
                  <c:v>1589.2</c:v>
                </c:pt>
                <c:pt idx="5">
                  <c:v>1651.9</c:v>
                </c:pt>
                <c:pt idx="6">
                  <c:v>2097.9</c:v>
                </c:pt>
                <c:pt idx="7">
                  <c:v>1946.3</c:v>
                </c:pt>
                <c:pt idx="8">
                  <c:v>1924.5</c:v>
                </c:pt>
                <c:pt idx="9">
                  <c:v>2143.5</c:v>
                </c:pt>
                <c:pt idx="10">
                  <c:v>2270.3000000000002</c:v>
                </c:pt>
                <c:pt idx="11">
                  <c:v>2480.1</c:v>
                </c:pt>
                <c:pt idx="12">
                  <c:v>2188.6999999999998</c:v>
                </c:pt>
                <c:pt idx="13">
                  <c:v>2040</c:v>
                </c:pt>
                <c:pt idx="14">
                  <c:v>1922</c:v>
                </c:pt>
                <c:pt idx="15">
                  <c:v>1895.8</c:v>
                </c:pt>
                <c:pt idx="16">
                  <c:v>1653.9</c:v>
                </c:pt>
                <c:pt idx="17">
                  <c:v>1567.2</c:v>
                </c:pt>
                <c:pt idx="18">
                  <c:v>1370.5</c:v>
                </c:pt>
                <c:pt idx="19">
                  <c:v>1317.4</c:v>
                </c:pt>
                <c:pt idx="20">
                  <c:v>1296</c:v>
                </c:pt>
                <c:pt idx="21">
                  <c:v>1254.4000000000001</c:v>
                </c:pt>
                <c:pt idx="22">
                  <c:v>1353.7</c:v>
                </c:pt>
                <c:pt idx="23">
                  <c:v>1177.0999999999999</c:v>
                </c:pt>
                <c:pt idx="24">
                  <c:v>1489.4</c:v>
                </c:pt>
                <c:pt idx="25">
                  <c:v>1865.1</c:v>
                </c:pt>
                <c:pt idx="26">
                  <c:v>2066.1999999999998</c:v>
                </c:pt>
                <c:pt idx="27">
                  <c:v>2004.3</c:v>
                </c:pt>
                <c:pt idx="28">
                  <c:v>1869.7</c:v>
                </c:pt>
                <c:pt idx="29">
                  <c:v>1934.2</c:v>
                </c:pt>
                <c:pt idx="30">
                  <c:v>2214.3000000000002</c:v>
                </c:pt>
                <c:pt idx="31">
                  <c:v>1778.6</c:v>
                </c:pt>
                <c:pt idx="32">
                  <c:v>1792.4</c:v>
                </c:pt>
                <c:pt idx="33">
                  <c:v>1583.2</c:v>
                </c:pt>
                <c:pt idx="34">
                  <c:v>1701.7</c:v>
                </c:pt>
                <c:pt idx="35">
                  <c:v>1715.5</c:v>
                </c:pt>
                <c:pt idx="36">
                  <c:v>1517.7</c:v>
                </c:pt>
                <c:pt idx="37">
                  <c:v>1724.1</c:v>
                </c:pt>
                <c:pt idx="38">
                  <c:v>1827.6</c:v>
                </c:pt>
                <c:pt idx="39">
                  <c:v>2319.5</c:v>
                </c:pt>
                <c:pt idx="40">
                  <c:v>2397.1999999999998</c:v>
                </c:pt>
                <c:pt idx="41">
                  <c:v>2500.9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4569.5</c:v>
                </c:pt>
                <c:pt idx="1">
                  <c:v>4938.6000000000004</c:v>
                </c:pt>
                <c:pt idx="2">
                  <c:v>6052.9</c:v>
                </c:pt>
                <c:pt idx="3">
                  <c:v>6752.1</c:v>
                </c:pt>
                <c:pt idx="4">
                  <c:v>7629.7</c:v>
                </c:pt>
                <c:pt idx="5">
                  <c:v>9013.7999999999993</c:v>
                </c:pt>
                <c:pt idx="6">
                  <c:v>8291.2999999999993</c:v>
                </c:pt>
                <c:pt idx="7">
                  <c:v>8839.7999999999993</c:v>
                </c:pt>
                <c:pt idx="8">
                  <c:v>9268.2000000000007</c:v>
                </c:pt>
                <c:pt idx="9">
                  <c:v>9522.4</c:v>
                </c:pt>
                <c:pt idx="10">
                  <c:v>10847.1</c:v>
                </c:pt>
                <c:pt idx="11">
                  <c:v>10843.8</c:v>
                </c:pt>
                <c:pt idx="12">
                  <c:v>11067.4</c:v>
                </c:pt>
                <c:pt idx="13">
                  <c:v>11859.7</c:v>
                </c:pt>
                <c:pt idx="14">
                  <c:v>11668.7</c:v>
                </c:pt>
                <c:pt idx="15">
                  <c:v>12646</c:v>
                </c:pt>
                <c:pt idx="16">
                  <c:v>11152.1</c:v>
                </c:pt>
                <c:pt idx="17">
                  <c:v>9961.7000000000007</c:v>
                </c:pt>
                <c:pt idx="18">
                  <c:v>8682.7000000000007</c:v>
                </c:pt>
                <c:pt idx="19">
                  <c:v>8420</c:v>
                </c:pt>
                <c:pt idx="20">
                  <c:v>7188.8</c:v>
                </c:pt>
                <c:pt idx="21">
                  <c:v>6911.2</c:v>
                </c:pt>
                <c:pt idx="22">
                  <c:v>6917</c:v>
                </c:pt>
                <c:pt idx="23">
                  <c:v>6848.2</c:v>
                </c:pt>
                <c:pt idx="24">
                  <c:v>5887.5</c:v>
                </c:pt>
                <c:pt idx="25">
                  <c:v>5903.9</c:v>
                </c:pt>
                <c:pt idx="26">
                  <c:v>6655</c:v>
                </c:pt>
                <c:pt idx="27">
                  <c:v>7003</c:v>
                </c:pt>
                <c:pt idx="28">
                  <c:v>7060.4</c:v>
                </c:pt>
                <c:pt idx="29">
                  <c:v>7149.4</c:v>
                </c:pt>
                <c:pt idx="30">
                  <c:v>6795.2</c:v>
                </c:pt>
                <c:pt idx="31">
                  <c:v>6506.5</c:v>
                </c:pt>
                <c:pt idx="32">
                  <c:v>6825.9</c:v>
                </c:pt>
                <c:pt idx="33">
                  <c:v>7080.7</c:v>
                </c:pt>
                <c:pt idx="34">
                  <c:v>6829.9</c:v>
                </c:pt>
                <c:pt idx="35">
                  <c:v>6869.2</c:v>
                </c:pt>
                <c:pt idx="36">
                  <c:v>6225.3</c:v>
                </c:pt>
                <c:pt idx="37">
                  <c:v>6754.1</c:v>
                </c:pt>
                <c:pt idx="38">
                  <c:v>6775.3</c:v>
                </c:pt>
                <c:pt idx="39">
                  <c:v>7393.3</c:v>
                </c:pt>
                <c:pt idx="40">
                  <c:v>7481.7</c:v>
                </c:pt>
                <c:pt idx="41">
                  <c:v>7704.2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23624"/>
        <c:axId val="175424800"/>
      </c:areaChart>
      <c:catAx>
        <c:axId val="1754236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7542480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175424800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75423624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0609546574106492E-2"/>
          <c:w val="0.84408069971683819"/>
          <c:h val="0.833684973293810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</c:formatCode>
                <c:ptCount val="132"/>
                <c:pt idx="0">
                  <c:v>106.1001</c:v>
                </c:pt>
                <c:pt idx="1">
                  <c:v>105.84869999999999</c:v>
                </c:pt>
                <c:pt idx="2">
                  <c:v>110.1778</c:v>
                </c:pt>
                <c:pt idx="3">
                  <c:v>101.164</c:v>
                </c:pt>
                <c:pt idx="4">
                  <c:v>100.92789999999999</c:v>
                </c:pt>
                <c:pt idx="5">
                  <c:v>96.243290000000002</c:v>
                </c:pt>
                <c:pt idx="6">
                  <c:v>93.437659999999994</c:v>
                </c:pt>
                <c:pt idx="7">
                  <c:v>95.624200000000002</c:v>
                </c:pt>
                <c:pt idx="8">
                  <c:v>95.780720000000002</c:v>
                </c:pt>
                <c:pt idx="9">
                  <c:v>96.602760000000004</c:v>
                </c:pt>
                <c:pt idx="10">
                  <c:v>98.296400000000006</c:v>
                </c:pt>
                <c:pt idx="11">
                  <c:v>99.796530000000004</c:v>
                </c:pt>
                <c:pt idx="12">
                  <c:v>101.5035</c:v>
                </c:pt>
                <c:pt idx="13">
                  <c:v>98.508089999999996</c:v>
                </c:pt>
                <c:pt idx="14">
                  <c:v>104.744</c:v>
                </c:pt>
                <c:pt idx="15">
                  <c:v>110.6477</c:v>
                </c:pt>
                <c:pt idx="16">
                  <c:v>116.6576</c:v>
                </c:pt>
                <c:pt idx="17">
                  <c:v>119.5936</c:v>
                </c:pt>
                <c:pt idx="18">
                  <c:v>125.002</c:v>
                </c:pt>
                <c:pt idx="19">
                  <c:v>124.723</c:v>
                </c:pt>
                <c:pt idx="20">
                  <c:v>133.0959</c:v>
                </c:pt>
                <c:pt idx="21">
                  <c:v>144.16669999999999</c:v>
                </c:pt>
                <c:pt idx="22">
                  <c:v>145.923</c:v>
                </c:pt>
                <c:pt idx="23">
                  <c:v>148.54519999999999</c:v>
                </c:pt>
                <c:pt idx="24">
                  <c:v>150.7217</c:v>
                </c:pt>
                <c:pt idx="25">
                  <c:v>146.14099999999999</c:v>
                </c:pt>
                <c:pt idx="26">
                  <c:v>142.5137</c:v>
                </c:pt>
                <c:pt idx="27">
                  <c:v>146.98159999999999</c:v>
                </c:pt>
                <c:pt idx="28">
                  <c:v>148.81620000000001</c:v>
                </c:pt>
                <c:pt idx="29">
                  <c:v>134.4607</c:v>
                </c:pt>
                <c:pt idx="30">
                  <c:v>122.0042</c:v>
                </c:pt>
                <c:pt idx="31">
                  <c:v>124.5389</c:v>
                </c:pt>
                <c:pt idx="32">
                  <c:v>121.9036</c:v>
                </c:pt>
                <c:pt idx="33">
                  <c:v>126.1174</c:v>
                </c:pt>
                <c:pt idx="34">
                  <c:v>130.66720000000001</c:v>
                </c:pt>
                <c:pt idx="35">
                  <c:v>127.68089999999999</c:v>
                </c:pt>
                <c:pt idx="36">
                  <c:v>141.31659999999999</c:v>
                </c:pt>
                <c:pt idx="37">
                  <c:v>147.02119999999999</c:v>
                </c:pt>
                <c:pt idx="38">
                  <c:v>140.6456</c:v>
                </c:pt>
                <c:pt idx="39">
                  <c:v>138.3254</c:v>
                </c:pt>
                <c:pt idx="40">
                  <c:v>137.9914</c:v>
                </c:pt>
                <c:pt idx="41">
                  <c:v>132.81569999999999</c:v>
                </c:pt>
                <c:pt idx="42">
                  <c:v>130.2671</c:v>
                </c:pt>
                <c:pt idx="43">
                  <c:v>130.1893</c:v>
                </c:pt>
                <c:pt idx="44">
                  <c:v>120.8049</c:v>
                </c:pt>
                <c:pt idx="45">
                  <c:v>120.4948</c:v>
                </c:pt>
                <c:pt idx="46">
                  <c:v>86.532929999999993</c:v>
                </c:pt>
                <c:pt idx="47">
                  <c:v>63.745159999999998</c:v>
                </c:pt>
                <c:pt idx="48">
                  <c:v>62.766820000000003</c:v>
                </c:pt>
                <c:pt idx="49">
                  <c:v>60.60754</c:v>
                </c:pt>
                <c:pt idx="50">
                  <c:v>58.291519999999998</c:v>
                </c:pt>
                <c:pt idx="51">
                  <c:v>60.718200000000003</c:v>
                </c:pt>
                <c:pt idx="52">
                  <c:v>62.328659999999999</c:v>
                </c:pt>
                <c:pt idx="53">
                  <c:v>67.842179999999999</c:v>
                </c:pt>
                <c:pt idx="54">
                  <c:v>66.168779999999998</c:v>
                </c:pt>
                <c:pt idx="55">
                  <c:v>64.386799999999994</c:v>
                </c:pt>
                <c:pt idx="56">
                  <c:v>75.766729999999995</c:v>
                </c:pt>
                <c:pt idx="57">
                  <c:v>86.164929999999998</c:v>
                </c:pt>
                <c:pt idx="58">
                  <c:v>85.764529999999993</c:v>
                </c:pt>
                <c:pt idx="59">
                  <c:v>91.865409999999997</c:v>
                </c:pt>
                <c:pt idx="60">
                  <c:v>88.12697</c:v>
                </c:pt>
                <c:pt idx="61">
                  <c:v>88.252080000000007</c:v>
                </c:pt>
                <c:pt idx="62">
                  <c:v>92.786709999999999</c:v>
                </c:pt>
                <c:pt idx="63">
                  <c:v>106.13549999999999</c:v>
                </c:pt>
                <c:pt idx="64">
                  <c:v>111.4174</c:v>
                </c:pt>
                <c:pt idx="65">
                  <c:v>121.056</c:v>
                </c:pt>
                <c:pt idx="66">
                  <c:v>115.3938</c:v>
                </c:pt>
                <c:pt idx="67">
                  <c:v>114.1079</c:v>
                </c:pt>
                <c:pt idx="68">
                  <c:v>118.77849999999999</c:v>
                </c:pt>
                <c:pt idx="69">
                  <c:v>120.4622</c:v>
                </c:pt>
                <c:pt idx="70">
                  <c:v>113.2968</c:v>
                </c:pt>
                <c:pt idx="71">
                  <c:v>119.911</c:v>
                </c:pt>
                <c:pt idx="72">
                  <c:v>122.05500000000001</c:v>
                </c:pt>
                <c:pt idx="73">
                  <c:v>123.129</c:v>
                </c:pt>
                <c:pt idx="74">
                  <c:v>125.62269999999999</c:v>
                </c:pt>
                <c:pt idx="75">
                  <c:v>123.9312</c:v>
                </c:pt>
                <c:pt idx="76">
                  <c:v>112.3674</c:v>
                </c:pt>
                <c:pt idx="77">
                  <c:v>115.65089999999999</c:v>
                </c:pt>
                <c:pt idx="78">
                  <c:v>127.2744</c:v>
                </c:pt>
                <c:pt idx="79">
                  <c:v>129.999</c:v>
                </c:pt>
                <c:pt idx="80">
                  <c:v>132.49109999999999</c:v>
                </c:pt>
                <c:pt idx="81">
                  <c:v>110.932</c:v>
                </c:pt>
                <c:pt idx="82">
                  <c:v>116.80459999999999</c:v>
                </c:pt>
                <c:pt idx="83">
                  <c:v>125.9585</c:v>
                </c:pt>
                <c:pt idx="84">
                  <c:v>117.68899999999999</c:v>
                </c:pt>
                <c:pt idx="85">
                  <c:v>120.3638</c:v>
                </c:pt>
                <c:pt idx="86">
                  <c:v>119.7017</c:v>
                </c:pt>
                <c:pt idx="87">
                  <c:v>113.621</c:v>
                </c:pt>
                <c:pt idx="88">
                  <c:v>120.05029999999999</c:v>
                </c:pt>
                <c:pt idx="89">
                  <c:v>119.5634</c:v>
                </c:pt>
                <c:pt idx="90">
                  <c:v>110.45529999999999</c:v>
                </c:pt>
                <c:pt idx="91">
                  <c:v>113.0265</c:v>
                </c:pt>
                <c:pt idx="92">
                  <c:v>112.31699999999999</c:v>
                </c:pt>
                <c:pt idx="93">
                  <c:v>111.8411</c:v>
                </c:pt>
                <c:pt idx="94">
                  <c:v>105.45189999999999</c:v>
                </c:pt>
                <c:pt idx="95">
                  <c:v>107.6246</c:v>
                </c:pt>
                <c:pt idx="96">
                  <c:v>108.185</c:v>
                </c:pt>
                <c:pt idx="97">
                  <c:v>112.0767</c:v>
                </c:pt>
                <c:pt idx="98">
                  <c:v>112.43219999999999</c:v>
                </c:pt>
                <c:pt idx="99">
                  <c:v>106.85339999999999</c:v>
                </c:pt>
                <c:pt idx="100">
                  <c:v>98.795969999999997</c:v>
                </c:pt>
                <c:pt idx="101">
                  <c:v>102.49760000000001</c:v>
                </c:pt>
                <c:pt idx="102">
                  <c:v>114.7694</c:v>
                </c:pt>
                <c:pt idx="103">
                  <c:v>108.8449</c:v>
                </c:pt>
                <c:pt idx="104">
                  <c:v>101.5222</c:v>
                </c:pt>
                <c:pt idx="105">
                  <c:v>92.225300000000004</c:v>
                </c:pt>
                <c:pt idx="106">
                  <c:v>101.3223</c:v>
                </c:pt>
                <c:pt idx="107">
                  <c:v>115.4841</c:v>
                </c:pt>
                <c:pt idx="108">
                  <c:v>105.0282</c:v>
                </c:pt>
                <c:pt idx="109">
                  <c:v>108.0502</c:v>
                </c:pt>
                <c:pt idx="110">
                  <c:v>105.58159999999999</c:v>
                </c:pt>
                <c:pt idx="111">
                  <c:v>105.09650000000001</c:v>
                </c:pt>
                <c:pt idx="112" formatCode="0.00">
                  <c:v>107.6221</c:v>
                </c:pt>
                <c:pt idx="113">
                  <c:v>104.5261</c:v>
                </c:pt>
                <c:pt idx="114">
                  <c:v>113.5634</c:v>
                </c:pt>
                <c:pt idx="115">
                  <c:v>118.6921</c:v>
                </c:pt>
                <c:pt idx="116">
                  <c:v>109.7192</c:v>
                </c:pt>
                <c:pt idx="117">
                  <c:v>115.69880000000001</c:v>
                </c:pt>
                <c:pt idx="118">
                  <c:v>109.85299999999999</c:v>
                </c:pt>
                <c:pt idx="119">
                  <c:v>107.8265</c:v>
                </c:pt>
                <c:pt idx="120">
                  <c:v>119.3623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424408"/>
        <c:axId val="174873824"/>
      </c:lineChart>
      <c:dateAx>
        <c:axId val="175424408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174873824"/>
        <c:crosses val="autoZero"/>
        <c:auto val="1"/>
        <c:lblOffset val="100"/>
        <c:baseTimeUnit val="months"/>
        <c:majorUnit val="1"/>
        <c:majorTimeUnit val="years"/>
      </c:dateAx>
      <c:valAx>
        <c:axId val="174873824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754244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85838711166707526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0.00</c:formatCode>
                <c:ptCount val="132"/>
                <c:pt idx="0">
                  <c:v>102.44280000000001</c:v>
                </c:pt>
                <c:pt idx="1">
                  <c:v>102.6564</c:v>
                </c:pt>
                <c:pt idx="2">
                  <c:v>104.16970000000001</c:v>
                </c:pt>
                <c:pt idx="3">
                  <c:v>100.8017</c:v>
                </c:pt>
                <c:pt idx="4">
                  <c:v>101.91670000000001</c:v>
                </c:pt>
                <c:pt idx="5">
                  <c:v>98.276169999999993</c:v>
                </c:pt>
                <c:pt idx="6">
                  <c:v>94.132459999999995</c:v>
                </c:pt>
                <c:pt idx="7">
                  <c:v>100.0442</c:v>
                </c:pt>
                <c:pt idx="8">
                  <c:v>97.012169999999998</c:v>
                </c:pt>
                <c:pt idx="9">
                  <c:v>99.963300000000004</c:v>
                </c:pt>
                <c:pt idx="10">
                  <c:v>99.098910000000004</c:v>
                </c:pt>
                <c:pt idx="11">
                  <c:v>99.485439999999997</c:v>
                </c:pt>
                <c:pt idx="12">
                  <c:v>97.49315</c:v>
                </c:pt>
                <c:pt idx="13">
                  <c:v>100.1069</c:v>
                </c:pt>
                <c:pt idx="14">
                  <c:v>98.625460000000004</c:v>
                </c:pt>
                <c:pt idx="15">
                  <c:v>101.20359999999999</c:v>
                </c:pt>
                <c:pt idx="16">
                  <c:v>101.9419</c:v>
                </c:pt>
                <c:pt idx="17">
                  <c:v>102.3096</c:v>
                </c:pt>
                <c:pt idx="18">
                  <c:v>112.3835</c:v>
                </c:pt>
                <c:pt idx="19">
                  <c:v>104.0809</c:v>
                </c:pt>
                <c:pt idx="20">
                  <c:v>107.48220000000001</c:v>
                </c:pt>
                <c:pt idx="21">
                  <c:v>105.6641</c:v>
                </c:pt>
                <c:pt idx="22">
                  <c:v>100.71980000000001</c:v>
                </c:pt>
                <c:pt idx="23">
                  <c:v>100.8276</c:v>
                </c:pt>
                <c:pt idx="24">
                  <c:v>106.0869</c:v>
                </c:pt>
                <c:pt idx="25">
                  <c:v>99.115819999999999</c:v>
                </c:pt>
                <c:pt idx="26">
                  <c:v>101.5264</c:v>
                </c:pt>
                <c:pt idx="27">
                  <c:v>97.720470000000006</c:v>
                </c:pt>
                <c:pt idx="28">
                  <c:v>93.466380000000001</c:v>
                </c:pt>
                <c:pt idx="29">
                  <c:v>88.27664</c:v>
                </c:pt>
                <c:pt idx="30">
                  <c:v>83.931309999999996</c:v>
                </c:pt>
                <c:pt idx="31">
                  <c:v>88.714619999999996</c:v>
                </c:pt>
                <c:pt idx="32">
                  <c:v>88.460980000000006</c:v>
                </c:pt>
                <c:pt idx="33">
                  <c:v>90.815200000000004</c:v>
                </c:pt>
                <c:pt idx="34">
                  <c:v>96.955039999999997</c:v>
                </c:pt>
                <c:pt idx="35">
                  <c:v>104.33329999999999</c:v>
                </c:pt>
                <c:pt idx="36">
                  <c:v>106.1962</c:v>
                </c:pt>
                <c:pt idx="37">
                  <c:v>103.7364</c:v>
                </c:pt>
                <c:pt idx="38">
                  <c:v>91.171229999999994</c:v>
                </c:pt>
                <c:pt idx="39">
                  <c:v>98.709019999999995</c:v>
                </c:pt>
                <c:pt idx="40">
                  <c:v>101.59910000000001</c:v>
                </c:pt>
                <c:pt idx="41">
                  <c:v>95.764960000000002</c:v>
                </c:pt>
                <c:pt idx="42">
                  <c:v>100.0797</c:v>
                </c:pt>
                <c:pt idx="43">
                  <c:v>95.616990000000001</c:v>
                </c:pt>
                <c:pt idx="44">
                  <c:v>85.979240000000004</c:v>
                </c:pt>
                <c:pt idx="45">
                  <c:v>86.144279999999995</c:v>
                </c:pt>
                <c:pt idx="46">
                  <c:v>60.295960000000001</c:v>
                </c:pt>
                <c:pt idx="47">
                  <c:v>53.944070000000004</c:v>
                </c:pt>
                <c:pt idx="48">
                  <c:v>61.69379</c:v>
                </c:pt>
                <c:pt idx="49">
                  <c:v>67.478809999999996</c:v>
                </c:pt>
                <c:pt idx="50">
                  <c:v>74.973280000000003</c:v>
                </c:pt>
                <c:pt idx="51">
                  <c:v>68.596310000000003</c:v>
                </c:pt>
                <c:pt idx="52">
                  <c:v>66.121790000000004</c:v>
                </c:pt>
                <c:pt idx="53">
                  <c:v>74.238990000000001</c:v>
                </c:pt>
                <c:pt idx="54">
                  <c:v>73.327079999999995</c:v>
                </c:pt>
                <c:pt idx="55">
                  <c:v>55.835999999999999</c:v>
                </c:pt>
                <c:pt idx="56">
                  <c:v>78.317980000000006</c:v>
                </c:pt>
                <c:pt idx="57">
                  <c:v>77.801360000000003</c:v>
                </c:pt>
                <c:pt idx="58">
                  <c:v>75.491759999999999</c:v>
                </c:pt>
                <c:pt idx="59">
                  <c:v>77.489699999999999</c:v>
                </c:pt>
                <c:pt idx="60">
                  <c:v>76.689850000000007</c:v>
                </c:pt>
                <c:pt idx="61">
                  <c:v>81.857330000000005</c:v>
                </c:pt>
                <c:pt idx="62">
                  <c:v>84.116579999999999</c:v>
                </c:pt>
                <c:pt idx="63">
                  <c:v>90.94041</c:v>
                </c:pt>
                <c:pt idx="64">
                  <c:v>98.934629999999999</c:v>
                </c:pt>
                <c:pt idx="65">
                  <c:v>100.09780000000001</c:v>
                </c:pt>
                <c:pt idx="66">
                  <c:v>94.442740000000001</c:v>
                </c:pt>
                <c:pt idx="67">
                  <c:v>94.769829999999999</c:v>
                </c:pt>
                <c:pt idx="68">
                  <c:v>100.82380000000001</c:v>
                </c:pt>
                <c:pt idx="69">
                  <c:v>96.71002</c:v>
                </c:pt>
                <c:pt idx="70">
                  <c:v>86.965850000000003</c:v>
                </c:pt>
                <c:pt idx="71">
                  <c:v>94.833759999999998</c:v>
                </c:pt>
                <c:pt idx="72">
                  <c:v>96.186329999999998</c:v>
                </c:pt>
                <c:pt idx="73">
                  <c:v>96.997439999999997</c:v>
                </c:pt>
                <c:pt idx="74">
                  <c:v>98.380849999999995</c:v>
                </c:pt>
                <c:pt idx="75">
                  <c:v>97.631060000000005</c:v>
                </c:pt>
                <c:pt idx="76">
                  <c:v>95.318489999999997</c:v>
                </c:pt>
                <c:pt idx="77">
                  <c:v>95.956159999999997</c:v>
                </c:pt>
                <c:pt idx="78">
                  <c:v>96.498760000000004</c:v>
                </c:pt>
                <c:pt idx="79">
                  <c:v>92.34984</c:v>
                </c:pt>
                <c:pt idx="80">
                  <c:v>95.394859999999994</c:v>
                </c:pt>
                <c:pt idx="81">
                  <c:v>97.716099999999997</c:v>
                </c:pt>
                <c:pt idx="82">
                  <c:v>97.145520000000005</c:v>
                </c:pt>
                <c:pt idx="83">
                  <c:v>89.585080000000005</c:v>
                </c:pt>
                <c:pt idx="84">
                  <c:v>97.830420000000004</c:v>
                </c:pt>
                <c:pt idx="85">
                  <c:v>88.830129999999997</c:v>
                </c:pt>
                <c:pt idx="86">
                  <c:v>93.262299999999996</c:v>
                </c:pt>
                <c:pt idx="87">
                  <c:v>92.352310000000003</c:v>
                </c:pt>
                <c:pt idx="88">
                  <c:v>88.267229999999998</c:v>
                </c:pt>
                <c:pt idx="89">
                  <c:v>88.516239999999996</c:v>
                </c:pt>
                <c:pt idx="90">
                  <c:v>87.339320000000001</c:v>
                </c:pt>
                <c:pt idx="91">
                  <c:v>88.118740000000003</c:v>
                </c:pt>
                <c:pt idx="92">
                  <c:v>98.430869999999999</c:v>
                </c:pt>
                <c:pt idx="93">
                  <c:v>95.989329999999995</c:v>
                </c:pt>
                <c:pt idx="94">
                  <c:v>98.477180000000004</c:v>
                </c:pt>
                <c:pt idx="95">
                  <c:v>106.72190000000001</c:v>
                </c:pt>
                <c:pt idx="96">
                  <c:v>93.649150000000006</c:v>
                </c:pt>
                <c:pt idx="97">
                  <c:v>95.796480000000003</c:v>
                </c:pt>
                <c:pt idx="98">
                  <c:v>94.595330000000004</c:v>
                </c:pt>
                <c:pt idx="99">
                  <c:v>92.58202</c:v>
                </c:pt>
                <c:pt idx="100">
                  <c:v>90.566890000000001</c:v>
                </c:pt>
                <c:pt idx="101">
                  <c:v>89.896349999999998</c:v>
                </c:pt>
                <c:pt idx="102">
                  <c:v>103.06399999999999</c:v>
                </c:pt>
                <c:pt idx="103">
                  <c:v>103.0312</c:v>
                </c:pt>
                <c:pt idx="104">
                  <c:v>96.620819999999995</c:v>
                </c:pt>
                <c:pt idx="105">
                  <c:v>95.308369999999996</c:v>
                </c:pt>
                <c:pt idx="106">
                  <c:v>99.389790000000005</c:v>
                </c:pt>
                <c:pt idx="107">
                  <c:v>102.02979999999999</c:v>
                </c:pt>
                <c:pt idx="108">
                  <c:v>97.919589999999999</c:v>
                </c:pt>
                <c:pt idx="109">
                  <c:v>99.655019999999993</c:v>
                </c:pt>
                <c:pt idx="110">
                  <c:v>99.011250000000004</c:v>
                </c:pt>
                <c:pt idx="111">
                  <c:v>99.101020000000005</c:v>
                </c:pt>
                <c:pt idx="112">
                  <c:v>101.9645</c:v>
                </c:pt>
                <c:pt idx="113">
                  <c:v>99.802390000000003</c:v>
                </c:pt>
                <c:pt idx="114">
                  <c:v>97.405529999999999</c:v>
                </c:pt>
                <c:pt idx="115">
                  <c:v>98.537350000000004</c:v>
                </c:pt>
                <c:pt idx="116">
                  <c:v>91.760310000000004</c:v>
                </c:pt>
                <c:pt idx="117">
                  <c:v>129.52430000000001</c:v>
                </c:pt>
                <c:pt idx="118">
                  <c:v>98.550510000000003</c:v>
                </c:pt>
                <c:pt idx="119">
                  <c:v>94.082639999999998</c:v>
                </c:pt>
                <c:pt idx="120">
                  <c:v>95.779470000000003</c:v>
                </c:pt>
                <c:pt idx="121">
                  <c:v>97.897199999999998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73432"/>
        <c:axId val="231820552"/>
      </c:lineChart>
      <c:dateAx>
        <c:axId val="174873432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231820552"/>
        <c:crosses val="autoZero"/>
        <c:auto val="1"/>
        <c:lblOffset val="100"/>
        <c:baseTimeUnit val="months"/>
        <c:majorUnit val="1"/>
        <c:majorTimeUnit val="years"/>
      </c:dateAx>
      <c:valAx>
        <c:axId val="231820552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74873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23688"/>
        <c:axId val="229078456"/>
      </c:lineChart>
      <c:catAx>
        <c:axId val="23182368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9078456"/>
        <c:crosses val="autoZero"/>
        <c:auto val="1"/>
        <c:lblAlgn val="ctr"/>
        <c:lblOffset val="100"/>
        <c:noMultiLvlLbl val="0"/>
      </c:catAx>
      <c:valAx>
        <c:axId val="22907845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182368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8.7128712871287123E-2"/>
          <c:w val="0.7208237986270023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144.9</c:v>
                </c:pt>
                <c:pt idx="2">
                  <c:v>142.80000000000001</c:v>
                </c:pt>
                <c:pt idx="3">
                  <c:v>140.69999999999999</c:v>
                </c:pt>
                <c:pt idx="4">
                  <c:v>151.30000000000001</c:v>
                </c:pt>
                <c:pt idx="5">
                  <c:v>162</c:v>
                </c:pt>
                <c:pt idx="6">
                  <c:v>152</c:v>
                </c:pt>
                <c:pt idx="7">
                  <c:v>142.1</c:v>
                </c:pt>
                <c:pt idx="8">
                  <c:v>153.30000000000001</c:v>
                </c:pt>
                <c:pt idx="9">
                  <c:v>164.5</c:v>
                </c:pt>
                <c:pt idx="10">
                  <c:v>159.19999999999999</c:v>
                </c:pt>
                <c:pt idx="11">
                  <c:v>154</c:v>
                </c:pt>
                <c:pt idx="12">
                  <c:v>163.1</c:v>
                </c:pt>
                <c:pt idx="13">
                  <c:v>172.2</c:v>
                </c:pt>
                <c:pt idx="14">
                  <c:v>160.9</c:v>
                </c:pt>
                <c:pt idx="15">
                  <c:v>149.6</c:v>
                </c:pt>
                <c:pt idx="16">
                  <c:v>142</c:v>
                </c:pt>
                <c:pt idx="17">
                  <c:v>134.4</c:v>
                </c:pt>
                <c:pt idx="18">
                  <c:v>124.7</c:v>
                </c:pt>
                <c:pt idx="19">
                  <c:v>114.9</c:v>
                </c:pt>
                <c:pt idx="20">
                  <c:v>119.6</c:v>
                </c:pt>
                <c:pt idx="21">
                  <c:v>124.2</c:v>
                </c:pt>
                <c:pt idx="22">
                  <c:v>127.6</c:v>
                </c:pt>
                <c:pt idx="23">
                  <c:v>130.9</c:v>
                </c:pt>
                <c:pt idx="24">
                  <c:v>187.7</c:v>
                </c:pt>
                <c:pt idx="25">
                  <c:v>216.4</c:v>
                </c:pt>
                <c:pt idx="26">
                  <c:v>182.9</c:v>
                </c:pt>
                <c:pt idx="27">
                  <c:v>193.5</c:v>
                </c:pt>
                <c:pt idx="28">
                  <c:v>243.4</c:v>
                </c:pt>
                <c:pt idx="29">
                  <c:v>247.2</c:v>
                </c:pt>
                <c:pt idx="30">
                  <c:v>279.7</c:v>
                </c:pt>
                <c:pt idx="31">
                  <c:v>180.2</c:v>
                </c:pt>
                <c:pt idx="32">
                  <c:v>204.4</c:v>
                </c:pt>
                <c:pt idx="33">
                  <c:v>230.2</c:v>
                </c:pt>
                <c:pt idx="34">
                  <c:v>204.8</c:v>
                </c:pt>
                <c:pt idx="35">
                  <c:v>191.8</c:v>
                </c:pt>
                <c:pt idx="36">
                  <c:v>242.5</c:v>
                </c:pt>
                <c:pt idx="37">
                  <c:v>248</c:v>
                </c:pt>
                <c:pt idx="38">
                  <c:v>237.8</c:v>
                </c:pt>
                <c:pt idx="39">
                  <c:v>181.6</c:v>
                </c:pt>
                <c:pt idx="40">
                  <c:v>293.89999999999998</c:v>
                </c:pt>
                <c:pt idx="41">
                  <c:v>252.8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35.700000000000003</c:v>
                </c:pt>
                <c:pt idx="2">
                  <c:v>40.9</c:v>
                </c:pt>
                <c:pt idx="3">
                  <c:v>46.2</c:v>
                </c:pt>
                <c:pt idx="4">
                  <c:v>51.9</c:v>
                </c:pt>
                <c:pt idx="5">
                  <c:v>57.7</c:v>
                </c:pt>
                <c:pt idx="6">
                  <c:v>48.3</c:v>
                </c:pt>
                <c:pt idx="7">
                  <c:v>39</c:v>
                </c:pt>
                <c:pt idx="8">
                  <c:v>39.700000000000003</c:v>
                </c:pt>
                <c:pt idx="9">
                  <c:v>40.299999999999997</c:v>
                </c:pt>
                <c:pt idx="10">
                  <c:v>43</c:v>
                </c:pt>
                <c:pt idx="11">
                  <c:v>45.7</c:v>
                </c:pt>
                <c:pt idx="12">
                  <c:v>46</c:v>
                </c:pt>
                <c:pt idx="13">
                  <c:v>46.2</c:v>
                </c:pt>
                <c:pt idx="14">
                  <c:v>38.9</c:v>
                </c:pt>
                <c:pt idx="15">
                  <c:v>31.7</c:v>
                </c:pt>
                <c:pt idx="16">
                  <c:v>30.6</c:v>
                </c:pt>
                <c:pt idx="17">
                  <c:v>29.4</c:v>
                </c:pt>
                <c:pt idx="18">
                  <c:v>27.3</c:v>
                </c:pt>
                <c:pt idx="19">
                  <c:v>25.1</c:v>
                </c:pt>
                <c:pt idx="20">
                  <c:v>24.8</c:v>
                </c:pt>
                <c:pt idx="21">
                  <c:v>24.6</c:v>
                </c:pt>
                <c:pt idx="22">
                  <c:v>25.7</c:v>
                </c:pt>
                <c:pt idx="23">
                  <c:v>26.8</c:v>
                </c:pt>
                <c:pt idx="24">
                  <c:v>17.5</c:v>
                </c:pt>
                <c:pt idx="25">
                  <c:v>31.9</c:v>
                </c:pt>
                <c:pt idx="26">
                  <c:v>27.5</c:v>
                </c:pt>
                <c:pt idx="27">
                  <c:v>19.2</c:v>
                </c:pt>
                <c:pt idx="28">
                  <c:v>26</c:v>
                </c:pt>
                <c:pt idx="29">
                  <c:v>32.5</c:v>
                </c:pt>
                <c:pt idx="30">
                  <c:v>61.8</c:v>
                </c:pt>
                <c:pt idx="31">
                  <c:v>25.8</c:v>
                </c:pt>
                <c:pt idx="32">
                  <c:v>23.1</c:v>
                </c:pt>
                <c:pt idx="33">
                  <c:v>31</c:v>
                </c:pt>
                <c:pt idx="34">
                  <c:v>30</c:v>
                </c:pt>
                <c:pt idx="35">
                  <c:v>23.3</c:v>
                </c:pt>
                <c:pt idx="36">
                  <c:v>30.2</c:v>
                </c:pt>
                <c:pt idx="37">
                  <c:v>29.2</c:v>
                </c:pt>
                <c:pt idx="38">
                  <c:v>37.799999999999997</c:v>
                </c:pt>
                <c:pt idx="39">
                  <c:v>25.3</c:v>
                </c:pt>
                <c:pt idx="40">
                  <c:v>35.299999999999997</c:v>
                </c:pt>
                <c:pt idx="41">
                  <c:v>25.4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109.3</c:v>
                </c:pt>
                <c:pt idx="2">
                  <c:v>101.9</c:v>
                </c:pt>
                <c:pt idx="3">
                  <c:v>94.5</c:v>
                </c:pt>
                <c:pt idx="4">
                  <c:v>99.4</c:v>
                </c:pt>
                <c:pt idx="5">
                  <c:v>104.3</c:v>
                </c:pt>
                <c:pt idx="6">
                  <c:v>103.7</c:v>
                </c:pt>
                <c:pt idx="7">
                  <c:v>103.1</c:v>
                </c:pt>
                <c:pt idx="8">
                  <c:v>113.6</c:v>
                </c:pt>
                <c:pt idx="9">
                  <c:v>124.1</c:v>
                </c:pt>
                <c:pt idx="10">
                  <c:v>116.2</c:v>
                </c:pt>
                <c:pt idx="11">
                  <c:v>108.3</c:v>
                </c:pt>
                <c:pt idx="12">
                  <c:v>117.2</c:v>
                </c:pt>
                <c:pt idx="13">
                  <c:v>126</c:v>
                </c:pt>
                <c:pt idx="14">
                  <c:v>122</c:v>
                </c:pt>
                <c:pt idx="15">
                  <c:v>117.9</c:v>
                </c:pt>
                <c:pt idx="16">
                  <c:v>111.5</c:v>
                </c:pt>
                <c:pt idx="17">
                  <c:v>105</c:v>
                </c:pt>
                <c:pt idx="18">
                  <c:v>97.4</c:v>
                </c:pt>
                <c:pt idx="19">
                  <c:v>89.8</c:v>
                </c:pt>
                <c:pt idx="20">
                  <c:v>94.7</c:v>
                </c:pt>
                <c:pt idx="21">
                  <c:v>99.7</c:v>
                </c:pt>
                <c:pt idx="22">
                  <c:v>101.9</c:v>
                </c:pt>
                <c:pt idx="23">
                  <c:v>104.1</c:v>
                </c:pt>
                <c:pt idx="24">
                  <c:v>170.2</c:v>
                </c:pt>
                <c:pt idx="25">
                  <c:v>184.5</c:v>
                </c:pt>
                <c:pt idx="26">
                  <c:v>155.4</c:v>
                </c:pt>
                <c:pt idx="27">
                  <c:v>174.2</c:v>
                </c:pt>
                <c:pt idx="28">
                  <c:v>217.4</c:v>
                </c:pt>
                <c:pt idx="29">
                  <c:v>214.7</c:v>
                </c:pt>
                <c:pt idx="30">
                  <c:v>217.8</c:v>
                </c:pt>
                <c:pt idx="31">
                  <c:v>154.5</c:v>
                </c:pt>
                <c:pt idx="32">
                  <c:v>181.2</c:v>
                </c:pt>
                <c:pt idx="33">
                  <c:v>199.2</c:v>
                </c:pt>
                <c:pt idx="34">
                  <c:v>174.8</c:v>
                </c:pt>
                <c:pt idx="35">
                  <c:v>168.5</c:v>
                </c:pt>
                <c:pt idx="36">
                  <c:v>212.3</c:v>
                </c:pt>
                <c:pt idx="37">
                  <c:v>218.8</c:v>
                </c:pt>
                <c:pt idx="38">
                  <c:v>200</c:v>
                </c:pt>
                <c:pt idx="39">
                  <c:v>156.30000000000001</c:v>
                </c:pt>
                <c:pt idx="40">
                  <c:v>258.60000000000002</c:v>
                </c:pt>
                <c:pt idx="41">
                  <c:v>227.4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347296"/>
        <c:axId val="378347688"/>
      </c:lineChart>
      <c:catAx>
        <c:axId val="3783472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834768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78347688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8347296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13625286861456096"/>
          <c:w val="0.16760738971325739"/>
          <c:h val="0.60239533427227976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6165803108808294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168.6</c:v>
                </c:pt>
                <c:pt idx="1">
                  <c:v>190.4</c:v>
                </c:pt>
                <c:pt idx="2">
                  <c:v>190.6</c:v>
                </c:pt>
                <c:pt idx="3">
                  <c:v>190.9</c:v>
                </c:pt>
                <c:pt idx="4">
                  <c:v>192.3</c:v>
                </c:pt>
                <c:pt idx="5">
                  <c:v>193.6</c:v>
                </c:pt>
                <c:pt idx="6">
                  <c:v>201.5</c:v>
                </c:pt>
                <c:pt idx="7">
                  <c:v>209.4</c:v>
                </c:pt>
                <c:pt idx="8">
                  <c:v>216</c:v>
                </c:pt>
                <c:pt idx="9">
                  <c:v>222.6</c:v>
                </c:pt>
                <c:pt idx="10">
                  <c:v>221.7</c:v>
                </c:pt>
                <c:pt idx="11">
                  <c:v>220.8</c:v>
                </c:pt>
                <c:pt idx="12">
                  <c:v>230.2</c:v>
                </c:pt>
                <c:pt idx="13">
                  <c:v>239.7</c:v>
                </c:pt>
                <c:pt idx="14">
                  <c:v>243.8</c:v>
                </c:pt>
                <c:pt idx="15">
                  <c:v>247.9</c:v>
                </c:pt>
                <c:pt idx="16">
                  <c:v>232.8</c:v>
                </c:pt>
                <c:pt idx="17">
                  <c:v>217.8</c:v>
                </c:pt>
                <c:pt idx="18">
                  <c:v>217.2</c:v>
                </c:pt>
                <c:pt idx="19">
                  <c:v>216.5</c:v>
                </c:pt>
                <c:pt idx="20">
                  <c:v>215.5</c:v>
                </c:pt>
                <c:pt idx="21">
                  <c:v>214.5</c:v>
                </c:pt>
                <c:pt idx="22">
                  <c:v>214.2</c:v>
                </c:pt>
                <c:pt idx="23">
                  <c:v>213.8</c:v>
                </c:pt>
                <c:pt idx="24">
                  <c:v>237.6</c:v>
                </c:pt>
                <c:pt idx="25">
                  <c:v>261.3</c:v>
                </c:pt>
                <c:pt idx="26">
                  <c:v>272.89999999999998</c:v>
                </c:pt>
                <c:pt idx="27">
                  <c:v>284.2</c:v>
                </c:pt>
                <c:pt idx="28">
                  <c:v>269.7</c:v>
                </c:pt>
                <c:pt idx="29">
                  <c:v>289.2</c:v>
                </c:pt>
                <c:pt idx="30">
                  <c:v>338.4</c:v>
                </c:pt>
                <c:pt idx="31">
                  <c:v>282.89999999999998</c:v>
                </c:pt>
                <c:pt idx="32">
                  <c:v>281.39999999999998</c:v>
                </c:pt>
                <c:pt idx="33">
                  <c:v>326</c:v>
                </c:pt>
                <c:pt idx="34">
                  <c:v>354.3</c:v>
                </c:pt>
                <c:pt idx="35">
                  <c:v>344.2</c:v>
                </c:pt>
                <c:pt idx="36">
                  <c:v>350.4</c:v>
                </c:pt>
                <c:pt idx="37">
                  <c:v>381.8</c:v>
                </c:pt>
                <c:pt idx="38">
                  <c:v>406.4</c:v>
                </c:pt>
                <c:pt idx="39">
                  <c:v>391.2</c:v>
                </c:pt>
                <c:pt idx="40">
                  <c:v>423</c:v>
                </c:pt>
                <c:pt idx="41">
                  <c:v>438.3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138.1</c:v>
                </c:pt>
                <c:pt idx="1">
                  <c:v>140.9</c:v>
                </c:pt>
                <c:pt idx="2">
                  <c:v>161.9</c:v>
                </c:pt>
                <c:pt idx="3">
                  <c:v>182.8</c:v>
                </c:pt>
                <c:pt idx="4">
                  <c:v>209.6</c:v>
                </c:pt>
                <c:pt idx="5">
                  <c:v>236.4</c:v>
                </c:pt>
                <c:pt idx="6">
                  <c:v>224.2</c:v>
                </c:pt>
                <c:pt idx="7">
                  <c:v>212</c:v>
                </c:pt>
                <c:pt idx="8">
                  <c:v>201.9</c:v>
                </c:pt>
                <c:pt idx="9">
                  <c:v>191.8</c:v>
                </c:pt>
                <c:pt idx="10">
                  <c:v>200.2</c:v>
                </c:pt>
                <c:pt idx="11">
                  <c:v>208.6</c:v>
                </c:pt>
                <c:pt idx="12">
                  <c:v>211.2</c:v>
                </c:pt>
                <c:pt idx="13">
                  <c:v>213.8</c:v>
                </c:pt>
                <c:pt idx="14">
                  <c:v>198.8</c:v>
                </c:pt>
                <c:pt idx="15">
                  <c:v>183.9</c:v>
                </c:pt>
                <c:pt idx="16">
                  <c:v>150.9</c:v>
                </c:pt>
                <c:pt idx="17">
                  <c:v>117.9</c:v>
                </c:pt>
                <c:pt idx="18">
                  <c:v>109.2</c:v>
                </c:pt>
                <c:pt idx="19">
                  <c:v>100.5</c:v>
                </c:pt>
                <c:pt idx="20">
                  <c:v>92.4</c:v>
                </c:pt>
                <c:pt idx="21">
                  <c:v>84.4</c:v>
                </c:pt>
                <c:pt idx="22">
                  <c:v>91.9</c:v>
                </c:pt>
                <c:pt idx="23">
                  <c:v>99.3</c:v>
                </c:pt>
                <c:pt idx="24">
                  <c:v>87.1</c:v>
                </c:pt>
                <c:pt idx="25">
                  <c:v>91.5</c:v>
                </c:pt>
                <c:pt idx="26">
                  <c:v>89.7</c:v>
                </c:pt>
                <c:pt idx="27">
                  <c:v>81.099999999999994</c:v>
                </c:pt>
                <c:pt idx="28">
                  <c:v>74.2</c:v>
                </c:pt>
                <c:pt idx="29">
                  <c:v>76.5</c:v>
                </c:pt>
                <c:pt idx="30">
                  <c:v>86.6</c:v>
                </c:pt>
                <c:pt idx="31">
                  <c:v>69.900000000000006</c:v>
                </c:pt>
                <c:pt idx="32">
                  <c:v>63.7</c:v>
                </c:pt>
                <c:pt idx="33">
                  <c:v>69.2</c:v>
                </c:pt>
                <c:pt idx="34">
                  <c:v>77.400000000000006</c:v>
                </c:pt>
                <c:pt idx="35">
                  <c:v>66.900000000000006</c:v>
                </c:pt>
                <c:pt idx="36">
                  <c:v>70.8</c:v>
                </c:pt>
                <c:pt idx="37">
                  <c:v>71.599999999999994</c:v>
                </c:pt>
                <c:pt idx="38">
                  <c:v>74.8</c:v>
                </c:pt>
                <c:pt idx="39">
                  <c:v>72.900000000000006</c:v>
                </c:pt>
                <c:pt idx="40">
                  <c:v>74.900000000000006</c:v>
                </c:pt>
                <c:pt idx="4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348472"/>
        <c:axId val="378348864"/>
      </c:areaChart>
      <c:catAx>
        <c:axId val="3783484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834886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8348864"/>
        <c:scaling>
          <c:orientation val="minMax"/>
          <c:max val="5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8348472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14437063498930766"/>
          <c:w val="0.15751295336787566"/>
          <c:h val="0.71082213624395851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349648"/>
        <c:axId val="378350040"/>
      </c:lineChart>
      <c:catAx>
        <c:axId val="37834964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78350040"/>
        <c:crosses val="autoZero"/>
        <c:auto val="1"/>
        <c:lblAlgn val="ctr"/>
        <c:lblOffset val="100"/>
        <c:noMultiLvlLbl val="0"/>
      </c:catAx>
      <c:valAx>
        <c:axId val="37835004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834964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7.4803149606299218E-2"/>
          <c:w val="0.73543857436458959"/>
          <c:h val="0.824803149606299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341</c:v>
                </c:pt>
                <c:pt idx="11">
                  <c:v>287.60000000000002</c:v>
                </c:pt>
                <c:pt idx="12">
                  <c:v>468.5</c:v>
                </c:pt>
                <c:pt idx="13">
                  <c:v>535.4</c:v>
                </c:pt>
                <c:pt idx="14">
                  <c:v>626.70000000000005</c:v>
                </c:pt>
                <c:pt idx="15">
                  <c:v>336.7</c:v>
                </c:pt>
                <c:pt idx="16">
                  <c:v>519.9</c:v>
                </c:pt>
                <c:pt idx="17">
                  <c:v>448.7</c:v>
                </c:pt>
                <c:pt idx="18">
                  <c:v>520.1</c:v>
                </c:pt>
                <c:pt idx="19">
                  <c:v>461.1</c:v>
                </c:pt>
                <c:pt idx="20">
                  <c:v>610.70000000000005</c:v>
                </c:pt>
                <c:pt idx="21">
                  <c:v>497.6</c:v>
                </c:pt>
                <c:pt idx="22">
                  <c:v>382.1</c:v>
                </c:pt>
                <c:pt idx="23">
                  <c:v>372.6</c:v>
                </c:pt>
                <c:pt idx="24">
                  <c:v>608.9</c:v>
                </c:pt>
                <c:pt idx="25">
                  <c:v>736.9</c:v>
                </c:pt>
                <c:pt idx="26">
                  <c:v>452.3</c:v>
                </c:pt>
                <c:pt idx="27">
                  <c:v>404.4</c:v>
                </c:pt>
                <c:pt idx="28">
                  <c:v>603.5</c:v>
                </c:pt>
                <c:pt idx="29">
                  <c:v>659.6</c:v>
                </c:pt>
                <c:pt idx="30">
                  <c:v>665.3</c:v>
                </c:pt>
                <c:pt idx="31">
                  <c:v>455.7</c:v>
                </c:pt>
                <c:pt idx="32">
                  <c:v>577.70000000000005</c:v>
                </c:pt>
                <c:pt idx="33">
                  <c:v>813.2</c:v>
                </c:pt>
                <c:pt idx="34">
                  <c:v>691</c:v>
                </c:pt>
                <c:pt idx="35">
                  <c:v>571.6</c:v>
                </c:pt>
                <c:pt idx="36">
                  <c:v>744.2</c:v>
                </c:pt>
                <c:pt idx="37">
                  <c:v>787.9</c:v>
                </c:pt>
                <c:pt idx="38">
                  <c:v>603.79999999999995</c:v>
                </c:pt>
                <c:pt idx="39">
                  <c:v>668.1</c:v>
                </c:pt>
                <c:pt idx="40">
                  <c:v>728.7</c:v>
                </c:pt>
                <c:pt idx="41">
                  <c:v>649.29999999999995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55152"/>
        <c:axId val="234455544"/>
      </c:lineChart>
      <c:catAx>
        <c:axId val="234455152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445554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34455544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4455152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3090425385647"/>
          <c:y val="6.8897637795275593E-2"/>
          <c:w val="0.7923460081400151"/>
          <c:h val="0.82874015748031493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Sheet1!$A$2:$A$35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883.8</c:v>
                </c:pt>
                <c:pt idx="1">
                  <c:v>883.8</c:v>
                </c:pt>
                <c:pt idx="2">
                  <c:v>883.8</c:v>
                </c:pt>
                <c:pt idx="3">
                  <c:v>831.6</c:v>
                </c:pt>
                <c:pt idx="4">
                  <c:v>804.2</c:v>
                </c:pt>
                <c:pt idx="5">
                  <c:v>882.2</c:v>
                </c:pt>
                <c:pt idx="6">
                  <c:v>985.4</c:v>
                </c:pt>
                <c:pt idx="7">
                  <c:v>925.3</c:v>
                </c:pt>
                <c:pt idx="8">
                  <c:v>926.5</c:v>
                </c:pt>
                <c:pt idx="9">
                  <c:v>909</c:v>
                </c:pt>
                <c:pt idx="10">
                  <c:v>948.1</c:v>
                </c:pt>
                <c:pt idx="11">
                  <c:v>993.1</c:v>
                </c:pt>
                <c:pt idx="12">
                  <c:v>1080.3</c:v>
                </c:pt>
                <c:pt idx="13">
                  <c:v>1072.7</c:v>
                </c:pt>
                <c:pt idx="14">
                  <c:v>964.5</c:v>
                </c:pt>
                <c:pt idx="15">
                  <c:v>954.8</c:v>
                </c:pt>
                <c:pt idx="16">
                  <c:v>1014.1</c:v>
                </c:pt>
                <c:pt idx="17">
                  <c:v>1232.5</c:v>
                </c:pt>
                <c:pt idx="18">
                  <c:v>1189.3</c:v>
                </c:pt>
                <c:pt idx="19">
                  <c:v>1156.9000000000001</c:v>
                </c:pt>
                <c:pt idx="20">
                  <c:v>1179.2</c:v>
                </c:pt>
                <c:pt idx="21">
                  <c:v>1303.0999999999999</c:v>
                </c:pt>
                <c:pt idx="22">
                  <c:v>1402</c:v>
                </c:pt>
                <c:pt idx="23">
                  <c:v>1355.1</c:v>
                </c:pt>
                <c:pt idx="24">
                  <c:v>1288.7</c:v>
                </c:pt>
                <c:pt idx="25">
                  <c:v>1304.7</c:v>
                </c:pt>
                <c:pt idx="26">
                  <c:v>1345.6</c:v>
                </c:pt>
                <c:pt idx="27">
                  <c:v>1322.6</c:v>
                </c:pt>
                <c:pt idx="28">
                  <c:v>1288.9000000000001</c:v>
                </c:pt>
                <c:pt idx="29">
                  <c:v>1383</c:v>
                </c:pt>
                <c:pt idx="30">
                  <c:v>1362.9</c:v>
                </c:pt>
                <c:pt idx="31">
                  <c:v>1433.9</c:v>
                </c:pt>
                <c:pt idx="32">
                  <c:v>1469.2</c:v>
                </c:pt>
                <c:pt idx="33">
                  <c:v>1470.3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456328"/>
        <c:axId val="234456720"/>
      </c:areaChart>
      <c:catAx>
        <c:axId val="2344563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4456720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234456720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4456328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283900</c:v>
                </c:pt>
                <c:pt idx="13">
                  <c:v>289800</c:v>
                </c:pt>
                <c:pt idx="14">
                  <c:v>296300</c:v>
                </c:pt>
                <c:pt idx="15">
                  <c:v>285300</c:v>
                </c:pt>
                <c:pt idx="16">
                  <c:v>275824</c:v>
                </c:pt>
                <c:pt idx="17">
                  <c:v>273206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1884280"/>
        <c:axId val="591884672"/>
      </c:barChart>
      <c:catAx>
        <c:axId val="59188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1884672"/>
        <c:crosses val="autoZero"/>
        <c:auto val="1"/>
        <c:lblAlgn val="ctr"/>
        <c:lblOffset val="100"/>
        <c:noMultiLvlLbl val="0"/>
      </c:catAx>
      <c:valAx>
        <c:axId val="5918846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1884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431760"/>
        <c:axId val="380434896"/>
      </c:lineChart>
      <c:catAx>
        <c:axId val="380431760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80434896"/>
        <c:crosses val="autoZero"/>
        <c:auto val="1"/>
        <c:lblAlgn val="ctr"/>
        <c:lblOffset val="100"/>
        <c:noMultiLvlLbl val="0"/>
      </c:catAx>
      <c:valAx>
        <c:axId val="380434896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0431760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Western Europe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Asia and Oceania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The Middle East and Africa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753680"/>
        <c:axId val="471754072"/>
      </c:barChart>
      <c:catAx>
        <c:axId val="47175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754072"/>
        <c:crosses val="autoZero"/>
        <c:auto val="1"/>
        <c:lblAlgn val="ctr"/>
        <c:lblOffset val="100"/>
        <c:noMultiLvlLbl val="0"/>
      </c:catAx>
      <c:valAx>
        <c:axId val="4717540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1753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Western Europe and North America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Asia, Oceania, Eastern Europe and Latin America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The Middle East and Africa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1229080"/>
        <c:axId val="591229472"/>
      </c:barChart>
      <c:catAx>
        <c:axId val="59122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1229472"/>
        <c:crosses val="autoZero"/>
        <c:auto val="1"/>
        <c:lblAlgn val="ctr"/>
        <c:lblOffset val="100"/>
        <c:noMultiLvlLbl val="0"/>
      </c:catAx>
      <c:valAx>
        <c:axId val="5912294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1229080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</c:v>
                </c:pt>
                <c:pt idx="3">
                  <c:v>62600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59200</c:v>
                </c:pt>
                <c:pt idx="9">
                  <c:v>60400</c:v>
                </c:pt>
                <c:pt idx="10">
                  <c:v>60900</c:v>
                </c:pt>
                <c:pt idx="11">
                  <c:v>54800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43200</c:v>
                </c:pt>
                <c:pt idx="16">
                  <c:v>42329</c:v>
                </c:pt>
                <c:pt idx="17">
                  <c:v>41678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7918072"/>
        <c:axId val="467918464"/>
      </c:barChart>
      <c:catAx>
        <c:axId val="467918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67918464"/>
        <c:crosses val="autoZero"/>
        <c:auto val="1"/>
        <c:lblAlgn val="ctr"/>
        <c:lblOffset val="100"/>
        <c:noMultiLvlLbl val="0"/>
      </c:catAx>
      <c:valAx>
        <c:axId val="46791846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67918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Western Europe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Asia and Oceania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The Middle East and Africa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162168"/>
        <c:axId val="594812936"/>
      </c:barChart>
      <c:catAx>
        <c:axId val="17516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4812936"/>
        <c:crosses val="autoZero"/>
        <c:auto val="1"/>
        <c:lblAlgn val="ctr"/>
        <c:lblOffset val="100"/>
        <c:noMultiLvlLbl val="0"/>
      </c:catAx>
      <c:valAx>
        <c:axId val="59481293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175162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125500</c:v>
                </c:pt>
                <c:pt idx="16">
                  <c:v>118942</c:v>
                </c:pt>
                <c:pt idx="17">
                  <c:v>117843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9645672"/>
        <c:axId val="75950408"/>
      </c:barChart>
      <c:catAx>
        <c:axId val="589645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5950408"/>
        <c:crosses val="autoZero"/>
        <c:auto val="1"/>
        <c:lblAlgn val="ctr"/>
        <c:lblOffset val="100"/>
        <c:noMultiLvlLbl val="0"/>
      </c:catAx>
      <c:valAx>
        <c:axId val="7595040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89645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Western Europe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Asia and Oceania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The Middle East and Africa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6367640"/>
        <c:axId val="589610104"/>
      </c:barChart>
      <c:catAx>
        <c:axId val="38636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89610104"/>
        <c:crosses val="autoZero"/>
        <c:auto val="1"/>
        <c:lblAlgn val="ctr"/>
        <c:lblOffset val="100"/>
        <c:noMultiLvlLbl val="0"/>
      </c:catAx>
      <c:valAx>
        <c:axId val="58961010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386367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15800</c:v>
                </c:pt>
                <c:pt idx="16">
                  <c:v>15290</c:v>
                </c:pt>
                <c:pt idx="17">
                  <c:v>14927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9646696"/>
        <c:axId val="466021344"/>
      </c:barChart>
      <c:catAx>
        <c:axId val="58964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66021344"/>
        <c:crosses val="autoZero"/>
        <c:auto val="1"/>
        <c:lblAlgn val="ctr"/>
        <c:lblOffset val="100"/>
        <c:noMultiLvlLbl val="0"/>
      </c:catAx>
      <c:valAx>
        <c:axId val="46602134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89646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Western Europe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Asia and Oceania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The Middle East and Africa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5543728"/>
        <c:axId val="595544120"/>
      </c:barChart>
      <c:catAx>
        <c:axId val="59554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5544120"/>
        <c:crosses val="autoZero"/>
        <c:auto val="1"/>
        <c:lblAlgn val="ctr"/>
        <c:lblOffset val="100"/>
        <c:noMultiLvlLbl val="0"/>
      </c:catAx>
      <c:valAx>
        <c:axId val="59554412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5543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46300</c:v>
                </c:pt>
                <c:pt idx="16">
                  <c:v>46267</c:v>
                </c:pt>
                <c:pt idx="17">
                  <c:v>46434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7342120"/>
        <c:axId val="587342512"/>
      </c:barChart>
      <c:catAx>
        <c:axId val="58734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87342512"/>
        <c:crosses val="autoZero"/>
        <c:auto val="1"/>
        <c:lblAlgn val="ctr"/>
        <c:lblOffset val="100"/>
        <c:noMultiLvlLbl val="0"/>
      </c:catAx>
      <c:valAx>
        <c:axId val="58734251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87342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Western Europe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Asia and Oceania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The Middle East and Africa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9419232"/>
        <c:axId val="589419624"/>
      </c:barChart>
      <c:catAx>
        <c:axId val="58941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89419624"/>
        <c:crosses val="autoZero"/>
        <c:auto val="1"/>
        <c:lblAlgn val="ctr"/>
        <c:lblOffset val="100"/>
        <c:noMultiLvlLbl val="0"/>
      </c:catAx>
      <c:valAx>
        <c:axId val="58941962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89419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9.1089108910891087E-2"/>
          <c:w val="0.71995212031015243"/>
          <c:h val="0.8043450346107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7317.7</c:v>
                </c:pt>
                <c:pt idx="2">
                  <c:v>8246.4</c:v>
                </c:pt>
                <c:pt idx="3">
                  <c:v>8044.8</c:v>
                </c:pt>
                <c:pt idx="4">
                  <c:v>8760.4</c:v>
                </c:pt>
                <c:pt idx="5">
                  <c:v>9184.6</c:v>
                </c:pt>
                <c:pt idx="6">
                  <c:v>8644.7999999999993</c:v>
                </c:pt>
                <c:pt idx="7">
                  <c:v>8722.9</c:v>
                </c:pt>
                <c:pt idx="8">
                  <c:v>9430.7999999999993</c:v>
                </c:pt>
                <c:pt idx="9">
                  <c:v>9331.7000000000007</c:v>
                </c:pt>
                <c:pt idx="10">
                  <c:v>10880.7</c:v>
                </c:pt>
                <c:pt idx="11">
                  <c:v>9664.2000000000007</c:v>
                </c:pt>
                <c:pt idx="12">
                  <c:v>11118.2</c:v>
                </c:pt>
                <c:pt idx="13">
                  <c:v>11155.8</c:v>
                </c:pt>
                <c:pt idx="14">
                  <c:v>10649.1</c:v>
                </c:pt>
                <c:pt idx="15">
                  <c:v>11117.1</c:v>
                </c:pt>
                <c:pt idx="16">
                  <c:v>9646.7999999999993</c:v>
                </c:pt>
                <c:pt idx="17">
                  <c:v>6402.5</c:v>
                </c:pt>
                <c:pt idx="18">
                  <c:v>6643.7</c:v>
                </c:pt>
                <c:pt idx="19">
                  <c:v>6812.1</c:v>
                </c:pt>
                <c:pt idx="20">
                  <c:v>7907.1</c:v>
                </c:pt>
                <c:pt idx="21">
                  <c:v>7233.6</c:v>
                </c:pt>
                <c:pt idx="22">
                  <c:v>7315.3</c:v>
                </c:pt>
                <c:pt idx="23">
                  <c:v>7252.1</c:v>
                </c:pt>
                <c:pt idx="24">
                  <c:v>9514.7999999999993</c:v>
                </c:pt>
                <c:pt idx="25">
                  <c:v>8655.2999999999993</c:v>
                </c:pt>
                <c:pt idx="26">
                  <c:v>8698.6</c:v>
                </c:pt>
                <c:pt idx="27">
                  <c:v>7825.2</c:v>
                </c:pt>
                <c:pt idx="28">
                  <c:v>9779.2999999999993</c:v>
                </c:pt>
                <c:pt idx="29">
                  <c:v>8402.9</c:v>
                </c:pt>
                <c:pt idx="30">
                  <c:v>8805.2000000000007</c:v>
                </c:pt>
                <c:pt idx="31">
                  <c:v>7694.9</c:v>
                </c:pt>
                <c:pt idx="32">
                  <c:v>9047.2999999999993</c:v>
                </c:pt>
                <c:pt idx="33">
                  <c:v>7229.2</c:v>
                </c:pt>
                <c:pt idx="34">
                  <c:v>7571</c:v>
                </c:pt>
                <c:pt idx="35">
                  <c:v>6890.5</c:v>
                </c:pt>
                <c:pt idx="36">
                  <c:v>7794.8</c:v>
                </c:pt>
                <c:pt idx="37">
                  <c:v>7686.8</c:v>
                </c:pt>
                <c:pt idx="38">
                  <c:v>7808.8</c:v>
                </c:pt>
                <c:pt idx="39">
                  <c:v>9108.7000000000007</c:v>
                </c:pt>
                <c:pt idx="40">
                  <c:v>8082.3</c:v>
                </c:pt>
                <c:pt idx="41">
                  <c:v>6995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5854.4</c:v>
                </c:pt>
                <c:pt idx="2">
                  <c:v>6913.9</c:v>
                </c:pt>
                <c:pt idx="3">
                  <c:v>6764</c:v>
                </c:pt>
                <c:pt idx="4">
                  <c:v>7129.5</c:v>
                </c:pt>
                <c:pt idx="5">
                  <c:v>7815</c:v>
                </c:pt>
                <c:pt idx="6">
                  <c:v>6951.6</c:v>
                </c:pt>
                <c:pt idx="7">
                  <c:v>7145.6</c:v>
                </c:pt>
                <c:pt idx="8">
                  <c:v>7985.6</c:v>
                </c:pt>
                <c:pt idx="9">
                  <c:v>7680.2</c:v>
                </c:pt>
                <c:pt idx="10">
                  <c:v>9061.7999999999993</c:v>
                </c:pt>
                <c:pt idx="11">
                  <c:v>8051.5</c:v>
                </c:pt>
                <c:pt idx="12">
                  <c:v>9218.4</c:v>
                </c:pt>
                <c:pt idx="13">
                  <c:v>9069.7999999999993</c:v>
                </c:pt>
                <c:pt idx="14">
                  <c:v>8292.6</c:v>
                </c:pt>
                <c:pt idx="15">
                  <c:v>9179</c:v>
                </c:pt>
                <c:pt idx="16">
                  <c:v>7698.1</c:v>
                </c:pt>
                <c:pt idx="17">
                  <c:v>4986.3</c:v>
                </c:pt>
                <c:pt idx="18">
                  <c:v>5011.1000000000004</c:v>
                </c:pt>
                <c:pt idx="19">
                  <c:v>5286.2</c:v>
                </c:pt>
                <c:pt idx="20">
                  <c:v>6049.2</c:v>
                </c:pt>
                <c:pt idx="21">
                  <c:v>5330.8</c:v>
                </c:pt>
                <c:pt idx="22">
                  <c:v>5694.2</c:v>
                </c:pt>
                <c:pt idx="23">
                  <c:v>5571.1</c:v>
                </c:pt>
                <c:pt idx="24">
                  <c:v>6989.9</c:v>
                </c:pt>
                <c:pt idx="25">
                  <c:v>5987.8</c:v>
                </c:pt>
                <c:pt idx="26">
                  <c:v>6682.1</c:v>
                </c:pt>
                <c:pt idx="27">
                  <c:v>5821.9</c:v>
                </c:pt>
                <c:pt idx="28">
                  <c:v>7315.6</c:v>
                </c:pt>
                <c:pt idx="29">
                  <c:v>6163.9</c:v>
                </c:pt>
                <c:pt idx="30">
                  <c:v>6705.5</c:v>
                </c:pt>
                <c:pt idx="31">
                  <c:v>6128.6</c:v>
                </c:pt>
                <c:pt idx="32">
                  <c:v>7174.8</c:v>
                </c:pt>
                <c:pt idx="33">
                  <c:v>5242.1000000000004</c:v>
                </c:pt>
                <c:pt idx="34">
                  <c:v>5594.8</c:v>
                </c:pt>
                <c:pt idx="35">
                  <c:v>5282.8</c:v>
                </c:pt>
                <c:pt idx="36">
                  <c:v>5978.4</c:v>
                </c:pt>
                <c:pt idx="37">
                  <c:v>5471.2</c:v>
                </c:pt>
                <c:pt idx="38">
                  <c:v>5672.7</c:v>
                </c:pt>
                <c:pt idx="39">
                  <c:v>6679.6</c:v>
                </c:pt>
                <c:pt idx="40">
                  <c:v>5956.4</c:v>
                </c:pt>
                <c:pt idx="41">
                  <c:v>4833.3999999999996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1462.4</c:v>
                </c:pt>
                <c:pt idx="2">
                  <c:v>1339</c:v>
                </c:pt>
                <c:pt idx="3">
                  <c:v>1294.7</c:v>
                </c:pt>
                <c:pt idx="4">
                  <c:v>1639.9</c:v>
                </c:pt>
                <c:pt idx="5">
                  <c:v>1373.8</c:v>
                </c:pt>
                <c:pt idx="6">
                  <c:v>1697.9</c:v>
                </c:pt>
                <c:pt idx="7">
                  <c:v>1582.7</c:v>
                </c:pt>
                <c:pt idx="8">
                  <c:v>1439.9</c:v>
                </c:pt>
                <c:pt idx="9">
                  <c:v>1635.9</c:v>
                </c:pt>
                <c:pt idx="10">
                  <c:v>1811.2</c:v>
                </c:pt>
                <c:pt idx="11">
                  <c:v>1595.5</c:v>
                </c:pt>
                <c:pt idx="12">
                  <c:v>1901.9</c:v>
                </c:pt>
                <c:pt idx="13">
                  <c:v>2047.7</c:v>
                </c:pt>
                <c:pt idx="14">
                  <c:v>2342.9</c:v>
                </c:pt>
                <c:pt idx="15">
                  <c:v>1891.6</c:v>
                </c:pt>
                <c:pt idx="16">
                  <c:v>1923.7</c:v>
                </c:pt>
                <c:pt idx="17">
                  <c:v>1382.2</c:v>
                </c:pt>
                <c:pt idx="18">
                  <c:v>1613.8</c:v>
                </c:pt>
                <c:pt idx="19">
                  <c:v>1497.4</c:v>
                </c:pt>
                <c:pt idx="20">
                  <c:v>1843.6</c:v>
                </c:pt>
                <c:pt idx="21">
                  <c:v>1888.2</c:v>
                </c:pt>
                <c:pt idx="22">
                  <c:v>1599.7</c:v>
                </c:pt>
                <c:pt idx="23">
                  <c:v>1631.8</c:v>
                </c:pt>
                <c:pt idx="24">
                  <c:v>2440.9</c:v>
                </c:pt>
                <c:pt idx="25">
                  <c:v>2556.6999999999998</c:v>
                </c:pt>
                <c:pt idx="26">
                  <c:v>1950.6</c:v>
                </c:pt>
                <c:pt idx="27">
                  <c:v>1906.5</c:v>
                </c:pt>
                <c:pt idx="28">
                  <c:v>2371.6999999999998</c:v>
                </c:pt>
                <c:pt idx="29">
                  <c:v>2091.5</c:v>
                </c:pt>
                <c:pt idx="30">
                  <c:v>2009.8</c:v>
                </c:pt>
                <c:pt idx="31">
                  <c:v>1500</c:v>
                </c:pt>
                <c:pt idx="32">
                  <c:v>1802.2</c:v>
                </c:pt>
                <c:pt idx="33">
                  <c:v>1872.1</c:v>
                </c:pt>
                <c:pt idx="34">
                  <c:v>1877.4</c:v>
                </c:pt>
                <c:pt idx="35">
                  <c:v>1514.5</c:v>
                </c:pt>
                <c:pt idx="36">
                  <c:v>1716</c:v>
                </c:pt>
                <c:pt idx="37">
                  <c:v>2097.1</c:v>
                </c:pt>
                <c:pt idx="38">
                  <c:v>2019.6</c:v>
                </c:pt>
                <c:pt idx="39">
                  <c:v>2345.8000000000002</c:v>
                </c:pt>
                <c:pt idx="40">
                  <c:v>1967.9</c:v>
                </c:pt>
                <c:pt idx="41">
                  <c:v>2002.6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435680"/>
        <c:axId val="380428232"/>
      </c:lineChart>
      <c:catAx>
        <c:axId val="3804356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042823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80428232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0435680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16831689859713778"/>
          <c:w val="0.1613628425665124"/>
          <c:h val="0.65440444948547116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54500</c:v>
                </c:pt>
                <c:pt idx="16">
                  <c:v>52996</c:v>
                </c:pt>
                <c:pt idx="17">
                  <c:v>52324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5646152"/>
        <c:axId val="595646544"/>
      </c:barChart>
      <c:catAx>
        <c:axId val="59564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5646544"/>
        <c:crosses val="autoZero"/>
        <c:auto val="1"/>
        <c:lblAlgn val="ctr"/>
        <c:lblOffset val="100"/>
        <c:noMultiLvlLbl val="0"/>
      </c:catAx>
      <c:valAx>
        <c:axId val="59564654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95646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Western Europe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Asia and Oceania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The Middle East and Africa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0523544"/>
        <c:axId val="470523936"/>
      </c:barChart>
      <c:catAx>
        <c:axId val="470523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0523936"/>
        <c:crosses val="autoZero"/>
        <c:auto val="1"/>
        <c:lblAlgn val="ctr"/>
        <c:lblOffset val="100"/>
        <c:noMultiLvlLbl val="0"/>
      </c:catAx>
      <c:valAx>
        <c:axId val="47052393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0523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6.25E-2"/>
          <c:w val="0.72821810648490037"/>
          <c:h val="0.852083333333333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2938.2</c:v>
                </c:pt>
                <c:pt idx="1">
                  <c:v>3170.6</c:v>
                </c:pt>
                <c:pt idx="2">
                  <c:v>3075.7</c:v>
                </c:pt>
                <c:pt idx="3">
                  <c:v>3029.1</c:v>
                </c:pt>
                <c:pt idx="4">
                  <c:v>3362.9</c:v>
                </c:pt>
                <c:pt idx="5">
                  <c:v>3264.4</c:v>
                </c:pt>
                <c:pt idx="6">
                  <c:v>3718.2</c:v>
                </c:pt>
                <c:pt idx="7">
                  <c:v>3589.4</c:v>
                </c:pt>
                <c:pt idx="8">
                  <c:v>3416.1</c:v>
                </c:pt>
                <c:pt idx="9">
                  <c:v>3739.3</c:v>
                </c:pt>
                <c:pt idx="10">
                  <c:v>4013.2</c:v>
                </c:pt>
                <c:pt idx="11">
                  <c:v>4120.3</c:v>
                </c:pt>
                <c:pt idx="12">
                  <c:v>3826.9</c:v>
                </c:pt>
                <c:pt idx="13">
                  <c:v>3834</c:v>
                </c:pt>
                <c:pt idx="14">
                  <c:v>4081.4</c:v>
                </c:pt>
                <c:pt idx="15">
                  <c:v>3970.2</c:v>
                </c:pt>
                <c:pt idx="16">
                  <c:v>3731.4</c:v>
                </c:pt>
                <c:pt idx="17">
                  <c:v>3264.3</c:v>
                </c:pt>
                <c:pt idx="18">
                  <c:v>3120</c:v>
                </c:pt>
                <c:pt idx="19">
                  <c:v>3139.4</c:v>
                </c:pt>
                <c:pt idx="20">
                  <c:v>3227.2</c:v>
                </c:pt>
                <c:pt idx="21">
                  <c:v>3330.1</c:v>
                </c:pt>
                <c:pt idx="22">
                  <c:v>3117</c:v>
                </c:pt>
                <c:pt idx="23">
                  <c:v>3084.3</c:v>
                </c:pt>
                <c:pt idx="24">
                  <c:v>3477.4</c:v>
                </c:pt>
                <c:pt idx="25">
                  <c:v>4151.8999999999996</c:v>
                </c:pt>
                <c:pt idx="26">
                  <c:v>4253.7</c:v>
                </c:pt>
                <c:pt idx="27">
                  <c:v>4283.3999999999996</c:v>
                </c:pt>
                <c:pt idx="28">
                  <c:v>4215.3999999999996</c:v>
                </c:pt>
                <c:pt idx="29">
                  <c:v>4148.3</c:v>
                </c:pt>
                <c:pt idx="30">
                  <c:v>4599.8</c:v>
                </c:pt>
                <c:pt idx="31">
                  <c:v>3947.3</c:v>
                </c:pt>
                <c:pt idx="32">
                  <c:v>3959.1</c:v>
                </c:pt>
                <c:pt idx="33">
                  <c:v>3797.6</c:v>
                </c:pt>
                <c:pt idx="34">
                  <c:v>3886</c:v>
                </c:pt>
                <c:pt idx="35">
                  <c:v>3798.5</c:v>
                </c:pt>
                <c:pt idx="36">
                  <c:v>3554.9</c:v>
                </c:pt>
                <c:pt idx="37">
                  <c:v>3973</c:v>
                </c:pt>
                <c:pt idx="38">
                  <c:v>4121.1000000000004</c:v>
                </c:pt>
                <c:pt idx="39">
                  <c:v>4721.6000000000004</c:v>
                </c:pt>
                <c:pt idx="40">
                  <c:v>4846.8999999999996</c:v>
                </c:pt>
                <c:pt idx="41">
                  <c:v>5152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10089</c:v>
                </c:pt>
                <c:pt idx="1">
                  <c:v>11037</c:v>
                </c:pt>
                <c:pt idx="2">
                  <c:v>12225</c:v>
                </c:pt>
                <c:pt idx="3">
                  <c:v>13844</c:v>
                </c:pt>
                <c:pt idx="4">
                  <c:v>13570</c:v>
                </c:pt>
                <c:pt idx="5">
                  <c:v>15285</c:v>
                </c:pt>
                <c:pt idx="6">
                  <c:v>14680</c:v>
                </c:pt>
                <c:pt idx="7">
                  <c:v>15506</c:v>
                </c:pt>
                <c:pt idx="8">
                  <c:v>16310</c:v>
                </c:pt>
                <c:pt idx="9">
                  <c:v>15986</c:v>
                </c:pt>
                <c:pt idx="10">
                  <c:v>17541</c:v>
                </c:pt>
                <c:pt idx="11">
                  <c:v>17911</c:v>
                </c:pt>
                <c:pt idx="12">
                  <c:v>19004</c:v>
                </c:pt>
                <c:pt idx="13">
                  <c:v>18904</c:v>
                </c:pt>
                <c:pt idx="14">
                  <c:v>18465</c:v>
                </c:pt>
                <c:pt idx="15">
                  <c:v>19808</c:v>
                </c:pt>
                <c:pt idx="16">
                  <c:v>18605</c:v>
                </c:pt>
                <c:pt idx="17">
                  <c:v>14561</c:v>
                </c:pt>
                <c:pt idx="18">
                  <c:v>13364</c:v>
                </c:pt>
                <c:pt idx="19">
                  <c:v>12998</c:v>
                </c:pt>
                <c:pt idx="20">
                  <c:v>12229</c:v>
                </c:pt>
                <c:pt idx="21">
                  <c:v>11414</c:v>
                </c:pt>
                <c:pt idx="22">
                  <c:v>11476</c:v>
                </c:pt>
                <c:pt idx="23">
                  <c:v>11345</c:v>
                </c:pt>
                <c:pt idx="24">
                  <c:v>11410</c:v>
                </c:pt>
                <c:pt idx="25">
                  <c:v>10207</c:v>
                </c:pt>
                <c:pt idx="26">
                  <c:v>10751</c:v>
                </c:pt>
                <c:pt idx="27">
                  <c:v>11122</c:v>
                </c:pt>
                <c:pt idx="28">
                  <c:v>12087</c:v>
                </c:pt>
                <c:pt idx="29">
                  <c:v>11283</c:v>
                </c:pt>
                <c:pt idx="30">
                  <c:v>11647</c:v>
                </c:pt>
                <c:pt idx="31">
                  <c:v>11034</c:v>
                </c:pt>
                <c:pt idx="32">
                  <c:v>11674</c:v>
                </c:pt>
                <c:pt idx="33">
                  <c:v>10609</c:v>
                </c:pt>
                <c:pt idx="34">
                  <c:v>10742</c:v>
                </c:pt>
                <c:pt idx="35">
                  <c:v>10407</c:v>
                </c:pt>
                <c:pt idx="36">
                  <c:v>10363</c:v>
                </c:pt>
                <c:pt idx="37">
                  <c:v>10042</c:v>
                </c:pt>
                <c:pt idx="38">
                  <c:v>10098</c:v>
                </c:pt>
                <c:pt idx="39">
                  <c:v>11313</c:v>
                </c:pt>
                <c:pt idx="40">
                  <c:v>11413</c:v>
                </c:pt>
                <c:pt idx="41">
                  <c:v>10969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430192"/>
        <c:axId val="229776440"/>
      </c:areaChart>
      <c:catAx>
        <c:axId val="3804301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977644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29776440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0430192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14409303343654611"/>
          <c:w val="0.16254158034728167"/>
          <c:h val="0.6695407497286416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775656"/>
        <c:axId val="229776048"/>
      </c:lineChart>
      <c:catAx>
        <c:axId val="22977565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9776048"/>
        <c:crosses val="autoZero"/>
        <c:auto val="1"/>
        <c:lblAlgn val="ctr"/>
        <c:lblOffset val="100"/>
        <c:noMultiLvlLbl val="0"/>
      </c:catAx>
      <c:valAx>
        <c:axId val="22977604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977565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7.874015748031496E-2"/>
          <c:w val="0.73742165222382694"/>
          <c:h val="0.81299212598425197"/>
        </c:manualLayout>
      </c:layou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4833.3999999999996</c:v>
                </c:pt>
                <c:pt idx="2">
                  <c:v>4740.8999999999996</c:v>
                </c:pt>
                <c:pt idx="3">
                  <c:v>5528.8</c:v>
                </c:pt>
                <c:pt idx="4">
                  <c:v>5008.5</c:v>
                </c:pt>
                <c:pt idx="5">
                  <c:v>5312.1</c:v>
                </c:pt>
                <c:pt idx="6">
                  <c:v>5733.7</c:v>
                </c:pt>
                <c:pt idx="7">
                  <c:v>5836.1</c:v>
                </c:pt>
                <c:pt idx="8">
                  <c:v>5910.8</c:v>
                </c:pt>
                <c:pt idx="9">
                  <c:v>5713</c:v>
                </c:pt>
                <c:pt idx="10">
                  <c:v>6057.5</c:v>
                </c:pt>
                <c:pt idx="11">
                  <c:v>6249.7</c:v>
                </c:pt>
                <c:pt idx="12">
                  <c:v>7006.8</c:v>
                </c:pt>
                <c:pt idx="13">
                  <c:v>6414.9</c:v>
                </c:pt>
                <c:pt idx="14">
                  <c:v>6488.3</c:v>
                </c:pt>
                <c:pt idx="15">
                  <c:v>6725.6</c:v>
                </c:pt>
                <c:pt idx="16">
                  <c:v>7038</c:v>
                </c:pt>
                <c:pt idx="17">
                  <c:v>4185.2</c:v>
                </c:pt>
                <c:pt idx="18">
                  <c:v>4475.2</c:v>
                </c:pt>
                <c:pt idx="19">
                  <c:v>4478.6000000000004</c:v>
                </c:pt>
                <c:pt idx="20">
                  <c:v>4985.2</c:v>
                </c:pt>
                <c:pt idx="21">
                  <c:v>4706.3</c:v>
                </c:pt>
                <c:pt idx="22">
                  <c:v>4469.2</c:v>
                </c:pt>
                <c:pt idx="23">
                  <c:v>4600.6000000000004</c:v>
                </c:pt>
                <c:pt idx="24">
                  <c:v>5833.4</c:v>
                </c:pt>
                <c:pt idx="25">
                  <c:v>4707.3</c:v>
                </c:pt>
                <c:pt idx="26">
                  <c:v>4232.5</c:v>
                </c:pt>
                <c:pt idx="27">
                  <c:v>4347.7</c:v>
                </c:pt>
                <c:pt idx="28">
                  <c:v>5535.3</c:v>
                </c:pt>
                <c:pt idx="29">
                  <c:v>4295.3999999999996</c:v>
                </c:pt>
                <c:pt idx="30">
                  <c:v>4817.3999999999996</c:v>
                </c:pt>
                <c:pt idx="31">
                  <c:v>4274.8999999999996</c:v>
                </c:pt>
                <c:pt idx="32">
                  <c:v>4781</c:v>
                </c:pt>
                <c:pt idx="33">
                  <c:v>3393.8</c:v>
                </c:pt>
                <c:pt idx="34">
                  <c:v>3673</c:v>
                </c:pt>
                <c:pt idx="35">
                  <c:v>3309.1</c:v>
                </c:pt>
                <c:pt idx="36">
                  <c:v>4015.2</c:v>
                </c:pt>
                <c:pt idx="37">
                  <c:v>3227.5</c:v>
                </c:pt>
                <c:pt idx="38">
                  <c:v>3286</c:v>
                </c:pt>
                <c:pt idx="39">
                  <c:v>3972.7</c:v>
                </c:pt>
                <c:pt idx="40">
                  <c:v>3611.7</c:v>
                </c:pt>
                <c:pt idx="41">
                  <c:v>2975.8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4330.3</c:v>
                </c:pt>
                <c:pt idx="2">
                  <c:v>4373.6000000000004</c:v>
                </c:pt>
                <c:pt idx="3">
                  <c:v>5073.3999999999996</c:v>
                </c:pt>
                <c:pt idx="4">
                  <c:v>4616.8</c:v>
                </c:pt>
                <c:pt idx="5">
                  <c:v>4940</c:v>
                </c:pt>
                <c:pt idx="6">
                  <c:v>5046.7</c:v>
                </c:pt>
                <c:pt idx="7">
                  <c:v>5194.1000000000004</c:v>
                </c:pt>
                <c:pt idx="8">
                  <c:v>5475.6</c:v>
                </c:pt>
                <c:pt idx="9">
                  <c:v>5078.6000000000004</c:v>
                </c:pt>
                <c:pt idx="10">
                  <c:v>5269.6</c:v>
                </c:pt>
                <c:pt idx="11">
                  <c:v>5592.1</c:v>
                </c:pt>
                <c:pt idx="12">
                  <c:v>6309.5</c:v>
                </c:pt>
                <c:pt idx="13">
                  <c:v>5601.6</c:v>
                </c:pt>
                <c:pt idx="14">
                  <c:v>5487.9</c:v>
                </c:pt>
                <c:pt idx="15">
                  <c:v>5782</c:v>
                </c:pt>
                <c:pt idx="16">
                  <c:v>6145.1</c:v>
                </c:pt>
                <c:pt idx="17">
                  <c:v>3658.2</c:v>
                </c:pt>
                <c:pt idx="18">
                  <c:v>3799</c:v>
                </c:pt>
                <c:pt idx="19">
                  <c:v>3774.3</c:v>
                </c:pt>
                <c:pt idx="20">
                  <c:v>4224.3</c:v>
                </c:pt>
                <c:pt idx="21">
                  <c:v>3728.3</c:v>
                </c:pt>
                <c:pt idx="22">
                  <c:v>3754.1</c:v>
                </c:pt>
                <c:pt idx="23">
                  <c:v>3701.1</c:v>
                </c:pt>
                <c:pt idx="24">
                  <c:v>4765.8999999999996</c:v>
                </c:pt>
                <c:pt idx="25">
                  <c:v>3641.2</c:v>
                </c:pt>
                <c:pt idx="26">
                  <c:v>3526.5</c:v>
                </c:pt>
                <c:pt idx="27">
                  <c:v>3403.4</c:v>
                </c:pt>
                <c:pt idx="28">
                  <c:v>4462.5</c:v>
                </c:pt>
                <c:pt idx="29">
                  <c:v>3538.8</c:v>
                </c:pt>
                <c:pt idx="30">
                  <c:v>4135.8</c:v>
                </c:pt>
                <c:pt idx="31">
                  <c:v>3814.8</c:v>
                </c:pt>
                <c:pt idx="32">
                  <c:v>4191</c:v>
                </c:pt>
                <c:pt idx="33">
                  <c:v>2890.9</c:v>
                </c:pt>
                <c:pt idx="34">
                  <c:v>3206.4</c:v>
                </c:pt>
                <c:pt idx="35">
                  <c:v>2908.2</c:v>
                </c:pt>
                <c:pt idx="36">
                  <c:v>3643.3</c:v>
                </c:pt>
                <c:pt idx="37">
                  <c:v>2745.6</c:v>
                </c:pt>
                <c:pt idx="38">
                  <c:v>2787.6</c:v>
                </c:pt>
                <c:pt idx="39">
                  <c:v>3478.4</c:v>
                </c:pt>
                <c:pt idx="40">
                  <c:v>3133</c:v>
                </c:pt>
                <c:pt idx="41">
                  <c:v>2372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503.1</c:v>
                </c:pt>
                <c:pt idx="2">
                  <c:v>367.2</c:v>
                </c:pt>
                <c:pt idx="3">
                  <c:v>455.4</c:v>
                </c:pt>
                <c:pt idx="4">
                  <c:v>391.6</c:v>
                </c:pt>
                <c:pt idx="5">
                  <c:v>372.1</c:v>
                </c:pt>
                <c:pt idx="6">
                  <c:v>687</c:v>
                </c:pt>
                <c:pt idx="7">
                  <c:v>642</c:v>
                </c:pt>
                <c:pt idx="8">
                  <c:v>435.2</c:v>
                </c:pt>
                <c:pt idx="9">
                  <c:v>634.4</c:v>
                </c:pt>
                <c:pt idx="10">
                  <c:v>787.9</c:v>
                </c:pt>
                <c:pt idx="11">
                  <c:v>657.7</c:v>
                </c:pt>
                <c:pt idx="12">
                  <c:v>697.3</c:v>
                </c:pt>
                <c:pt idx="13">
                  <c:v>813.4</c:v>
                </c:pt>
                <c:pt idx="14">
                  <c:v>1000.4</c:v>
                </c:pt>
                <c:pt idx="15">
                  <c:v>943.6</c:v>
                </c:pt>
                <c:pt idx="16">
                  <c:v>892.8</c:v>
                </c:pt>
                <c:pt idx="17">
                  <c:v>527</c:v>
                </c:pt>
                <c:pt idx="18">
                  <c:v>676.1</c:v>
                </c:pt>
                <c:pt idx="19">
                  <c:v>704.2</c:v>
                </c:pt>
                <c:pt idx="20">
                  <c:v>761</c:v>
                </c:pt>
                <c:pt idx="21">
                  <c:v>978</c:v>
                </c:pt>
                <c:pt idx="22">
                  <c:v>715.1</c:v>
                </c:pt>
                <c:pt idx="23">
                  <c:v>899.5</c:v>
                </c:pt>
                <c:pt idx="24">
                  <c:v>1067.5</c:v>
                </c:pt>
                <c:pt idx="25">
                  <c:v>1066.0999999999999</c:v>
                </c:pt>
                <c:pt idx="26">
                  <c:v>706.1</c:v>
                </c:pt>
                <c:pt idx="27">
                  <c:v>944.3</c:v>
                </c:pt>
                <c:pt idx="28">
                  <c:v>1072.7</c:v>
                </c:pt>
                <c:pt idx="29">
                  <c:v>756.6</c:v>
                </c:pt>
                <c:pt idx="30">
                  <c:v>681.6</c:v>
                </c:pt>
                <c:pt idx="31">
                  <c:v>460</c:v>
                </c:pt>
                <c:pt idx="32">
                  <c:v>590</c:v>
                </c:pt>
                <c:pt idx="33">
                  <c:v>502.9</c:v>
                </c:pt>
                <c:pt idx="34">
                  <c:v>466.6</c:v>
                </c:pt>
                <c:pt idx="35">
                  <c:v>401</c:v>
                </c:pt>
                <c:pt idx="36">
                  <c:v>371.9</c:v>
                </c:pt>
                <c:pt idx="37">
                  <c:v>481.8</c:v>
                </c:pt>
                <c:pt idx="38">
                  <c:v>498.4</c:v>
                </c:pt>
                <c:pt idx="39">
                  <c:v>494.3</c:v>
                </c:pt>
                <c:pt idx="40">
                  <c:v>478.7</c:v>
                </c:pt>
                <c:pt idx="41">
                  <c:v>603.79999999999995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775264"/>
        <c:axId val="229774480"/>
      </c:lineChart>
      <c:catAx>
        <c:axId val="2297752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977448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29774480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29775264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8498896247240618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569.1</c:v>
                </c:pt>
                <c:pt idx="1">
                  <c:v>670.4</c:v>
                </c:pt>
                <c:pt idx="2">
                  <c:v>586.6</c:v>
                </c:pt>
                <c:pt idx="3">
                  <c:v>590.70000000000005</c:v>
                </c:pt>
                <c:pt idx="4">
                  <c:v>697.6</c:v>
                </c:pt>
                <c:pt idx="5">
                  <c:v>535.1</c:v>
                </c:pt>
                <c:pt idx="6">
                  <c:v>535.1</c:v>
                </c:pt>
                <c:pt idx="7">
                  <c:v>549.79999999999995</c:v>
                </c:pt>
                <c:pt idx="8">
                  <c:v>391.8</c:v>
                </c:pt>
                <c:pt idx="9">
                  <c:v>489.5</c:v>
                </c:pt>
                <c:pt idx="10">
                  <c:v>637.5</c:v>
                </c:pt>
                <c:pt idx="11">
                  <c:v>587.79999999999995</c:v>
                </c:pt>
                <c:pt idx="12">
                  <c:v>603.79999999999995</c:v>
                </c:pt>
                <c:pt idx="13">
                  <c:v>672.1</c:v>
                </c:pt>
                <c:pt idx="14">
                  <c:v>930.2</c:v>
                </c:pt>
                <c:pt idx="15">
                  <c:v>901.2</c:v>
                </c:pt>
                <c:pt idx="16">
                  <c:v>918.1</c:v>
                </c:pt>
                <c:pt idx="17">
                  <c:v>570.4</c:v>
                </c:pt>
                <c:pt idx="18">
                  <c:v>584.29999999999995</c:v>
                </c:pt>
                <c:pt idx="19">
                  <c:v>612.29999999999995</c:v>
                </c:pt>
                <c:pt idx="20">
                  <c:v>635.4</c:v>
                </c:pt>
                <c:pt idx="21">
                  <c:v>788.5</c:v>
                </c:pt>
                <c:pt idx="22">
                  <c:v>584.70000000000005</c:v>
                </c:pt>
                <c:pt idx="23">
                  <c:v>738.5</c:v>
                </c:pt>
                <c:pt idx="24">
                  <c:v>736.4</c:v>
                </c:pt>
                <c:pt idx="25">
                  <c:v>793</c:v>
                </c:pt>
                <c:pt idx="26">
                  <c:v>725.2</c:v>
                </c:pt>
                <c:pt idx="27">
                  <c:v>838</c:v>
                </c:pt>
                <c:pt idx="28">
                  <c:v>896.8</c:v>
                </c:pt>
                <c:pt idx="29">
                  <c:v>621.70000000000005</c:v>
                </c:pt>
                <c:pt idx="30">
                  <c:v>645.1</c:v>
                </c:pt>
                <c:pt idx="31">
                  <c:v>530.79999999999995</c:v>
                </c:pt>
                <c:pt idx="32">
                  <c:v>596.6</c:v>
                </c:pt>
                <c:pt idx="33">
                  <c:v>583.70000000000005</c:v>
                </c:pt>
                <c:pt idx="34">
                  <c:v>484.3</c:v>
                </c:pt>
                <c:pt idx="35">
                  <c:v>416.2</c:v>
                </c:pt>
                <c:pt idx="36">
                  <c:v>397.9</c:v>
                </c:pt>
                <c:pt idx="37">
                  <c:v>484.2</c:v>
                </c:pt>
                <c:pt idx="38">
                  <c:v>524.29999999999995</c:v>
                </c:pt>
                <c:pt idx="39">
                  <c:v>577</c:v>
                </c:pt>
                <c:pt idx="40">
                  <c:v>557.5</c:v>
                </c:pt>
                <c:pt idx="41">
                  <c:v>742.5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5284.8</c:v>
                </c:pt>
                <c:pt idx="1">
                  <c:v>5860.9</c:v>
                </c:pt>
                <c:pt idx="2">
                  <c:v>5913.6</c:v>
                </c:pt>
                <c:pt idx="3">
                  <c:v>6812.5</c:v>
                </c:pt>
                <c:pt idx="4">
                  <c:v>5633.9</c:v>
                </c:pt>
                <c:pt idx="5">
                  <c:v>5938.1</c:v>
                </c:pt>
                <c:pt idx="6">
                  <c:v>6067</c:v>
                </c:pt>
                <c:pt idx="7">
                  <c:v>6357</c:v>
                </c:pt>
                <c:pt idx="8">
                  <c:v>6742.9</c:v>
                </c:pt>
                <c:pt idx="9">
                  <c:v>6175.1</c:v>
                </c:pt>
                <c:pt idx="10">
                  <c:v>6396.8</c:v>
                </c:pt>
                <c:pt idx="11">
                  <c:v>6771.7</c:v>
                </c:pt>
                <c:pt idx="12">
                  <c:v>7631</c:v>
                </c:pt>
                <c:pt idx="13">
                  <c:v>6779.4</c:v>
                </c:pt>
                <c:pt idx="14">
                  <c:v>6523.1</c:v>
                </c:pt>
                <c:pt idx="15">
                  <c:v>6923.6</c:v>
                </c:pt>
                <c:pt idx="16">
                  <c:v>7274</c:v>
                </c:pt>
                <c:pt idx="17">
                  <c:v>4445.8</c:v>
                </c:pt>
                <c:pt idx="18">
                  <c:v>4545</c:v>
                </c:pt>
                <c:pt idx="19">
                  <c:v>4454.5</c:v>
                </c:pt>
                <c:pt idx="20">
                  <c:v>4927.2</c:v>
                </c:pt>
                <c:pt idx="21">
                  <c:v>4367.3999999999996</c:v>
                </c:pt>
                <c:pt idx="22">
                  <c:v>4421.2</c:v>
                </c:pt>
                <c:pt idx="23">
                  <c:v>4361.8999999999996</c:v>
                </c:pt>
                <c:pt idx="24">
                  <c:v>5397</c:v>
                </c:pt>
                <c:pt idx="25">
                  <c:v>4167.6000000000004</c:v>
                </c:pt>
                <c:pt idx="26">
                  <c:v>3950</c:v>
                </c:pt>
                <c:pt idx="27">
                  <c:v>3991.5</c:v>
                </c:pt>
                <c:pt idx="28">
                  <c:v>4866.3999999999996</c:v>
                </c:pt>
                <c:pt idx="29">
                  <c:v>3982.7</c:v>
                </c:pt>
                <c:pt idx="30">
                  <c:v>4653.3999999999996</c:v>
                </c:pt>
                <c:pt idx="31">
                  <c:v>4354.6000000000004</c:v>
                </c:pt>
                <c:pt idx="32">
                  <c:v>4676.8999999999996</c:v>
                </c:pt>
                <c:pt idx="33">
                  <c:v>3346.3</c:v>
                </c:pt>
                <c:pt idx="34">
                  <c:v>3736.1</c:v>
                </c:pt>
                <c:pt idx="35">
                  <c:v>3388.7</c:v>
                </c:pt>
                <c:pt idx="36">
                  <c:v>3979.7</c:v>
                </c:pt>
                <c:pt idx="37">
                  <c:v>3150.3</c:v>
                </c:pt>
                <c:pt idx="38">
                  <c:v>3185</c:v>
                </c:pt>
                <c:pt idx="39">
                  <c:v>3786.3</c:v>
                </c:pt>
                <c:pt idx="40">
                  <c:v>3775.3</c:v>
                </c:pt>
                <c:pt idx="41">
                  <c:v>3110.1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374848"/>
        <c:axId val="233377984"/>
      </c:areaChart>
      <c:catAx>
        <c:axId val="2333748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337798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33377984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3374848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11666333718169908"/>
          <c:w val="0.16648291069459759"/>
          <c:h val="0.72802578837447629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376416"/>
        <c:axId val="384101216"/>
      </c:lineChart>
      <c:catAx>
        <c:axId val="23337641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84101216"/>
        <c:crosses val="autoZero"/>
        <c:auto val="1"/>
        <c:lblAlgn val="ctr"/>
        <c:lblOffset val="100"/>
        <c:noMultiLvlLbl val="0"/>
      </c:catAx>
      <c:valAx>
        <c:axId val="38410121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337641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8.7128712871287123E-2"/>
          <c:w val="0.70768325037565738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1998.3</c:v>
                </c:pt>
                <c:pt idx="2">
                  <c:v>3021.7</c:v>
                </c:pt>
                <c:pt idx="3">
                  <c:v>2034.3</c:v>
                </c:pt>
                <c:pt idx="4">
                  <c:v>3259.6</c:v>
                </c:pt>
                <c:pt idx="5">
                  <c:v>3369.6</c:v>
                </c:pt>
                <c:pt idx="6">
                  <c:v>2418.1</c:v>
                </c:pt>
                <c:pt idx="7">
                  <c:v>2403.6999999999998</c:v>
                </c:pt>
                <c:pt idx="8">
                  <c:v>3025.7</c:v>
                </c:pt>
                <c:pt idx="9">
                  <c:v>3113.2</c:v>
                </c:pt>
                <c:pt idx="10">
                  <c:v>4323</c:v>
                </c:pt>
                <c:pt idx="11">
                  <c:v>2972.7</c:v>
                </c:pt>
                <c:pt idx="12">
                  <c:v>3479.7</c:v>
                </c:pt>
                <c:pt idx="13">
                  <c:v>4033.3</c:v>
                </c:pt>
                <c:pt idx="14">
                  <c:v>3373.2</c:v>
                </c:pt>
                <c:pt idx="15">
                  <c:v>3905.2</c:v>
                </c:pt>
                <c:pt idx="16">
                  <c:v>1946.9</c:v>
                </c:pt>
                <c:pt idx="17">
                  <c:v>1634.1</c:v>
                </c:pt>
                <c:pt idx="18">
                  <c:v>1523.8</c:v>
                </c:pt>
                <c:pt idx="19">
                  <c:v>1757.5</c:v>
                </c:pt>
                <c:pt idx="20">
                  <c:v>2191.6</c:v>
                </c:pt>
                <c:pt idx="21">
                  <c:v>1905.5</c:v>
                </c:pt>
                <c:pt idx="22">
                  <c:v>2336.4</c:v>
                </c:pt>
                <c:pt idx="23">
                  <c:v>2147.9</c:v>
                </c:pt>
                <c:pt idx="24">
                  <c:v>2884.8</c:v>
                </c:pt>
                <c:pt idx="25">
                  <c:v>2994.7</c:v>
                </c:pt>
                <c:pt idx="26">
                  <c:v>3830.9</c:v>
                </c:pt>
                <c:pt idx="27">
                  <c:v>2879.6</c:v>
                </c:pt>
                <c:pt idx="28">
                  <c:v>3397.1</c:v>
                </c:pt>
                <c:pt idx="29">
                  <c:v>3200.8</c:v>
                </c:pt>
                <c:pt idx="30">
                  <c:v>3042.8</c:v>
                </c:pt>
                <c:pt idx="31">
                  <c:v>2784.1</c:v>
                </c:pt>
                <c:pt idx="32">
                  <c:v>3484.3</c:v>
                </c:pt>
                <c:pt idx="33">
                  <c:v>2792</c:v>
                </c:pt>
                <c:pt idx="34">
                  <c:v>3002.1</c:v>
                </c:pt>
                <c:pt idx="35">
                  <c:v>2817.9</c:v>
                </c:pt>
                <c:pt idx="36">
                  <c:v>2792.9</c:v>
                </c:pt>
                <c:pt idx="37">
                  <c:v>3423.4</c:v>
                </c:pt>
                <c:pt idx="38">
                  <c:v>3681.3</c:v>
                </c:pt>
                <c:pt idx="39">
                  <c:v>4286.3</c:v>
                </c:pt>
                <c:pt idx="40">
                  <c:v>3448</c:v>
                </c:pt>
                <c:pt idx="41">
                  <c:v>3117.1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1380</c:v>
                </c:pt>
                <c:pt idx="2">
                  <c:v>2391</c:v>
                </c:pt>
                <c:pt idx="3">
                  <c:v>1536</c:v>
                </c:pt>
                <c:pt idx="4">
                  <c:v>2352.3000000000002</c:v>
                </c:pt>
                <c:pt idx="5">
                  <c:v>2708.9</c:v>
                </c:pt>
                <c:pt idx="6">
                  <c:v>1748.2</c:v>
                </c:pt>
                <c:pt idx="7">
                  <c:v>1804.1</c:v>
                </c:pt>
                <c:pt idx="8">
                  <c:v>2362</c:v>
                </c:pt>
                <c:pt idx="9">
                  <c:v>2452.8000000000002</c:v>
                </c:pt>
                <c:pt idx="10">
                  <c:v>3640.7</c:v>
                </c:pt>
                <c:pt idx="11">
                  <c:v>2322.6</c:v>
                </c:pt>
                <c:pt idx="12">
                  <c:v>2743.7</c:v>
                </c:pt>
                <c:pt idx="13">
                  <c:v>3334.4</c:v>
                </c:pt>
                <c:pt idx="14">
                  <c:v>2657.5</c:v>
                </c:pt>
                <c:pt idx="15">
                  <c:v>3293.8</c:v>
                </c:pt>
                <c:pt idx="16">
                  <c:v>1435.9</c:v>
                </c:pt>
                <c:pt idx="17">
                  <c:v>1227.5999999999999</c:v>
                </c:pt>
                <c:pt idx="18">
                  <c:v>1106.2</c:v>
                </c:pt>
                <c:pt idx="19">
                  <c:v>1425.4</c:v>
                </c:pt>
                <c:pt idx="20">
                  <c:v>1719.7</c:v>
                </c:pt>
                <c:pt idx="21">
                  <c:v>1492.8</c:v>
                </c:pt>
                <c:pt idx="22">
                  <c:v>1833.9</c:v>
                </c:pt>
                <c:pt idx="23">
                  <c:v>1788.3</c:v>
                </c:pt>
                <c:pt idx="24">
                  <c:v>2120.1999999999998</c:v>
                </c:pt>
                <c:pt idx="25">
                  <c:v>2241</c:v>
                </c:pt>
                <c:pt idx="26">
                  <c:v>3038.6</c:v>
                </c:pt>
                <c:pt idx="27">
                  <c:v>2321.8000000000002</c:v>
                </c:pt>
                <c:pt idx="28">
                  <c:v>2701.6</c:v>
                </c:pt>
                <c:pt idx="29">
                  <c:v>2525.4</c:v>
                </c:pt>
                <c:pt idx="30">
                  <c:v>2380</c:v>
                </c:pt>
                <c:pt idx="31">
                  <c:v>2199.8000000000002</c:v>
                </c:pt>
                <c:pt idx="32">
                  <c:v>2849.7</c:v>
                </c:pt>
                <c:pt idx="33">
                  <c:v>2236</c:v>
                </c:pt>
                <c:pt idx="34">
                  <c:v>2282.4</c:v>
                </c:pt>
                <c:pt idx="35">
                  <c:v>2276</c:v>
                </c:pt>
                <c:pt idx="36">
                  <c:v>2193</c:v>
                </c:pt>
                <c:pt idx="37">
                  <c:v>2596</c:v>
                </c:pt>
                <c:pt idx="38">
                  <c:v>2763.8</c:v>
                </c:pt>
                <c:pt idx="39">
                  <c:v>3103</c:v>
                </c:pt>
                <c:pt idx="40">
                  <c:v>2687.5</c:v>
                </c:pt>
                <c:pt idx="41">
                  <c:v>2367.6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618.29999999999995</c:v>
                </c:pt>
                <c:pt idx="2">
                  <c:v>630.70000000000005</c:v>
                </c:pt>
                <c:pt idx="3">
                  <c:v>498.2</c:v>
                </c:pt>
                <c:pt idx="4">
                  <c:v>907.3</c:v>
                </c:pt>
                <c:pt idx="5">
                  <c:v>660.7</c:v>
                </c:pt>
                <c:pt idx="6">
                  <c:v>669.9</c:v>
                </c:pt>
                <c:pt idx="7">
                  <c:v>599.6</c:v>
                </c:pt>
                <c:pt idx="8">
                  <c:v>663.7</c:v>
                </c:pt>
                <c:pt idx="9">
                  <c:v>660.4</c:v>
                </c:pt>
                <c:pt idx="10">
                  <c:v>682.2</c:v>
                </c:pt>
                <c:pt idx="11">
                  <c:v>650.20000000000005</c:v>
                </c:pt>
                <c:pt idx="12">
                  <c:v>736</c:v>
                </c:pt>
                <c:pt idx="13">
                  <c:v>698.9</c:v>
                </c:pt>
                <c:pt idx="14">
                  <c:v>715.7</c:v>
                </c:pt>
                <c:pt idx="15">
                  <c:v>611.4</c:v>
                </c:pt>
                <c:pt idx="16">
                  <c:v>511</c:v>
                </c:pt>
                <c:pt idx="17">
                  <c:v>406.5</c:v>
                </c:pt>
                <c:pt idx="18">
                  <c:v>417.6</c:v>
                </c:pt>
                <c:pt idx="19">
                  <c:v>332.1</c:v>
                </c:pt>
                <c:pt idx="20">
                  <c:v>471.9</c:v>
                </c:pt>
                <c:pt idx="21">
                  <c:v>412.6</c:v>
                </c:pt>
                <c:pt idx="22">
                  <c:v>502.5</c:v>
                </c:pt>
                <c:pt idx="23">
                  <c:v>359.6</c:v>
                </c:pt>
                <c:pt idx="24">
                  <c:v>764.6</c:v>
                </c:pt>
                <c:pt idx="25">
                  <c:v>753.7</c:v>
                </c:pt>
                <c:pt idx="26">
                  <c:v>792.3</c:v>
                </c:pt>
                <c:pt idx="27">
                  <c:v>557.9</c:v>
                </c:pt>
                <c:pt idx="28">
                  <c:v>695.5</c:v>
                </c:pt>
                <c:pt idx="29">
                  <c:v>675.3</c:v>
                </c:pt>
                <c:pt idx="30">
                  <c:v>662.8</c:v>
                </c:pt>
                <c:pt idx="31">
                  <c:v>584.29999999999995</c:v>
                </c:pt>
                <c:pt idx="32">
                  <c:v>634.5</c:v>
                </c:pt>
                <c:pt idx="33">
                  <c:v>555.9</c:v>
                </c:pt>
                <c:pt idx="34">
                  <c:v>719.7</c:v>
                </c:pt>
                <c:pt idx="35">
                  <c:v>541.9</c:v>
                </c:pt>
                <c:pt idx="36">
                  <c:v>599.9</c:v>
                </c:pt>
                <c:pt idx="37">
                  <c:v>827.3</c:v>
                </c:pt>
                <c:pt idx="38">
                  <c:v>917.5</c:v>
                </c:pt>
                <c:pt idx="39">
                  <c:v>1183.3</c:v>
                </c:pt>
                <c:pt idx="40">
                  <c:v>760.5</c:v>
                </c:pt>
                <c:pt idx="41">
                  <c:v>749.5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103568"/>
        <c:axId val="384101608"/>
      </c:lineChart>
      <c:catAx>
        <c:axId val="3841035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410160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84101608"/>
        <c:scaling>
          <c:orientation val="minMax"/>
          <c:max val="4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4103568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1568584999569976"/>
          <c:w val="0.17688275259661471"/>
          <c:h val="0.56739136358488462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680B-252B-4421-9F1B-3AA73DF59F94}" type="datetimeFigureOut">
              <a:rPr lang="fi-FI" smtClean="0"/>
              <a:t>13.5.2015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EE91-6484-4180-B221-90361E723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72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709D1-B06A-4DCD-9024-0AEE6C79E27B}" type="datetime1">
              <a:rPr lang="fi-FI" smtClean="0"/>
              <a:t>13.5.2015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693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61505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383964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706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85390"/>
            <a:ext cx="3682859" cy="2214817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2643196"/>
            <a:ext cx="3682449" cy="15716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64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45908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85390"/>
            <a:ext cx="3682859" cy="2214817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2643196"/>
            <a:ext cx="3682449" cy="15716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64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4691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2071531"/>
            <a:ext cx="3682859" cy="2214817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4429242"/>
            <a:ext cx="3682859" cy="1572396"/>
          </a:xfrm>
        </p:spPr>
        <p:txBody>
          <a:bodyPr/>
          <a:lstStyle>
            <a:lvl1pPr marL="0" indent="0" algn="ctr">
              <a:buFontTx/>
              <a:buNone/>
              <a:defRPr sz="1764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5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4.5.2015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06026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3586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4.5.2015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7D001B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7320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4.5.2015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002964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6269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0C109-B89E-4873-BAE9-C61C8B9CC3F5}" type="datetime1">
              <a:rPr lang="fi-FI" smtClean="0"/>
              <a:t>13.5.2015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4.5.2015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4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06026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64011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4.5.2015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bg1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06026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9166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FFFFFF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0786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571411"/>
            <a:ext cx="8889658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8379303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9635921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571411"/>
            <a:ext cx="8889658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276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571411"/>
            <a:ext cx="4381332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571411"/>
            <a:ext cx="4381331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713716"/>
            <a:ext cx="4061438" cy="357375"/>
          </a:xfrm>
        </p:spPr>
        <p:txBody>
          <a:bodyPr anchor="t" anchorCtr="0"/>
          <a:lstStyle>
            <a:lvl1pPr marL="0" indent="0">
              <a:buNone/>
              <a:defRPr sz="1587" b="0">
                <a:solidFill>
                  <a:srgbClr val="008CD9"/>
                </a:solidFill>
              </a:defRPr>
            </a:lvl1pPr>
            <a:lvl2pPr marL="403013" indent="0">
              <a:buNone/>
              <a:defRPr sz="1852" b="1"/>
            </a:lvl2pPr>
            <a:lvl3pPr marL="806026" indent="0">
              <a:buNone/>
              <a:defRPr sz="1587" b="1"/>
            </a:lvl3pPr>
            <a:lvl4pPr marL="1209040" indent="0">
              <a:buNone/>
              <a:defRPr sz="1411" b="1"/>
            </a:lvl4pPr>
            <a:lvl5pPr marL="1612053" indent="0">
              <a:buNone/>
              <a:defRPr sz="1411" b="1"/>
            </a:lvl5pPr>
            <a:lvl6pPr marL="2015066" indent="0">
              <a:buNone/>
              <a:defRPr sz="1411" b="1"/>
            </a:lvl6pPr>
            <a:lvl7pPr marL="2418078" indent="0">
              <a:buNone/>
              <a:defRPr sz="1411" b="1"/>
            </a:lvl7pPr>
            <a:lvl8pPr marL="2821092" indent="0">
              <a:buNone/>
              <a:defRPr sz="1411" b="1"/>
            </a:lvl8pPr>
            <a:lvl9pPr marL="3224106" indent="0">
              <a:buNone/>
              <a:defRPr sz="141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2214427"/>
            <a:ext cx="4064238" cy="3786721"/>
          </a:xfrm>
        </p:spPr>
        <p:txBody>
          <a:bodyPr/>
          <a:lstStyle>
            <a:lvl1pPr>
              <a:defRPr sz="1852"/>
            </a:lvl1pPr>
            <a:lvl2pPr>
              <a:defRPr sz="1587"/>
            </a:lvl2pPr>
            <a:lvl3pPr>
              <a:defRPr sz="1411"/>
            </a:lvl3pPr>
            <a:lvl4pPr>
              <a:defRPr sz="1235"/>
            </a:lvl4pPr>
            <a:lvl5pPr>
              <a:defRPr sz="1235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713716"/>
            <a:ext cx="4064239" cy="357375"/>
          </a:xfrm>
        </p:spPr>
        <p:txBody>
          <a:bodyPr anchor="t" anchorCtr="0"/>
          <a:lstStyle>
            <a:lvl1pPr marL="0" indent="0">
              <a:buNone/>
              <a:defRPr sz="1587" b="0">
                <a:solidFill>
                  <a:srgbClr val="008CD9"/>
                </a:solidFill>
              </a:defRPr>
            </a:lvl1pPr>
            <a:lvl2pPr marL="403013" indent="0">
              <a:buNone/>
              <a:defRPr sz="1852" b="1"/>
            </a:lvl2pPr>
            <a:lvl3pPr marL="806026" indent="0">
              <a:buNone/>
              <a:defRPr sz="1587" b="1"/>
            </a:lvl3pPr>
            <a:lvl4pPr marL="1209040" indent="0">
              <a:buNone/>
              <a:defRPr sz="1411" b="1"/>
            </a:lvl4pPr>
            <a:lvl5pPr marL="1612053" indent="0">
              <a:buNone/>
              <a:defRPr sz="1411" b="1"/>
            </a:lvl5pPr>
            <a:lvl6pPr marL="2015066" indent="0">
              <a:buNone/>
              <a:defRPr sz="1411" b="1"/>
            </a:lvl6pPr>
            <a:lvl7pPr marL="2418078" indent="0">
              <a:buNone/>
              <a:defRPr sz="1411" b="1"/>
            </a:lvl7pPr>
            <a:lvl8pPr marL="2821092" indent="0">
              <a:buNone/>
              <a:defRPr sz="1411" b="1"/>
            </a:lvl8pPr>
            <a:lvl9pPr marL="3224106" indent="0">
              <a:buNone/>
              <a:defRPr sz="141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2214427"/>
            <a:ext cx="4064239" cy="3786721"/>
          </a:xfrm>
        </p:spPr>
        <p:txBody>
          <a:bodyPr/>
          <a:lstStyle>
            <a:lvl1pPr>
              <a:defRPr sz="1852"/>
            </a:lvl1pPr>
            <a:lvl2pPr>
              <a:defRPr sz="1587"/>
            </a:lvl2pPr>
            <a:lvl3pPr>
              <a:defRPr sz="1411"/>
            </a:lvl3pPr>
            <a:lvl4pPr>
              <a:defRPr sz="1235"/>
            </a:lvl4pPr>
            <a:lvl5pPr>
              <a:defRPr sz="1235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65959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571411"/>
            <a:ext cx="6857737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6477145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571412"/>
            <a:ext cx="1905233" cy="5144089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0418827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571411"/>
            <a:ext cx="4698820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4318228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571411"/>
            <a:ext cx="4063841" cy="5144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879971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571411"/>
            <a:ext cx="8889659" cy="5144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1432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5300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B5C7D-DB7E-40C0-8BC7-F06D0F9AD424}" type="datetime1">
              <a:rPr lang="fi-FI" smtClean="0"/>
              <a:t>13.5.2015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357074"/>
            <a:ext cx="8889658" cy="5358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499966"/>
            <a:ext cx="8379303" cy="4643970"/>
          </a:xfrm>
        </p:spPr>
        <p:txBody>
          <a:bodyPr/>
          <a:lstStyle>
            <a:lvl1pPr marL="235091" indent="-235091">
              <a:lnSpc>
                <a:spcPct val="110000"/>
              </a:lnSpc>
              <a:spcAft>
                <a:spcPts val="176"/>
              </a:spcAft>
              <a:defRPr sz="1058"/>
            </a:lvl1pPr>
            <a:lvl2pPr marL="475780" indent="-240688">
              <a:lnSpc>
                <a:spcPct val="110000"/>
              </a:lnSpc>
              <a:spcAft>
                <a:spcPts val="176"/>
              </a:spcAft>
              <a:defRPr sz="970"/>
            </a:lvl2pPr>
            <a:lvl3pPr marL="710870" indent="-235091">
              <a:lnSpc>
                <a:spcPct val="110000"/>
              </a:lnSpc>
              <a:spcAft>
                <a:spcPts val="176"/>
              </a:spcAft>
              <a:defRPr sz="970"/>
            </a:lvl3pPr>
            <a:lvl4pPr marL="944562" indent="-233691">
              <a:lnSpc>
                <a:spcPct val="110000"/>
              </a:lnSpc>
              <a:spcAft>
                <a:spcPts val="176"/>
              </a:spcAft>
              <a:defRPr sz="882"/>
            </a:lvl4pPr>
            <a:lvl5pPr marL="1186651" indent="-242088">
              <a:lnSpc>
                <a:spcPct val="110000"/>
              </a:lnSpc>
              <a:spcAft>
                <a:spcPts val="176"/>
              </a:spcAft>
              <a:defRPr sz="882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85751"/>
            <a:ext cx="8382730" cy="500064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45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785815"/>
            <a:ext cx="8380747" cy="500064"/>
          </a:xfrm>
        </p:spPr>
        <p:txBody>
          <a:bodyPr/>
          <a:lstStyle>
            <a:lvl1pPr marL="0" indent="0">
              <a:buFontTx/>
              <a:buNone/>
              <a:defRPr sz="158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2595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85390"/>
            <a:ext cx="3682859" cy="2214817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2643196"/>
            <a:ext cx="3682449" cy="15716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64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86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85390"/>
            <a:ext cx="3682859" cy="2214817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2643196"/>
            <a:ext cx="3682449" cy="15716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64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85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2071531"/>
            <a:ext cx="3682859" cy="2214817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4429242"/>
            <a:ext cx="3682859" cy="1572396"/>
          </a:xfrm>
        </p:spPr>
        <p:txBody>
          <a:bodyPr/>
          <a:lstStyle>
            <a:lvl1pPr marL="0" indent="0" algn="ctr">
              <a:buFontTx/>
              <a:buNone/>
              <a:defRPr sz="1764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07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06026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02660"/>
      </p:ext>
    </p:extLst>
  </p:cSld>
  <p:clrMapOvr>
    <a:masterClrMapping/>
  </p:clrMapOvr>
  <p:transition spd="med">
    <p:fade/>
  </p:transition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7D001B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21010"/>
      </p:ext>
    </p:extLst>
  </p:cSld>
  <p:clrMapOvr>
    <a:masterClrMapping/>
  </p:clrMapOvr>
  <p:transition spd="med">
    <p:fade/>
  </p:transition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002964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20238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4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06026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67292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bg1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06026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17333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FFFFFF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6877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44331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84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571411"/>
            <a:ext cx="8889658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8379303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8406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03422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571411"/>
            <a:ext cx="8889658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8406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63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571411"/>
            <a:ext cx="4381332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571411"/>
            <a:ext cx="4381331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713716"/>
            <a:ext cx="4061438" cy="357375"/>
          </a:xfrm>
        </p:spPr>
        <p:txBody>
          <a:bodyPr anchor="t" anchorCtr="0"/>
          <a:lstStyle>
            <a:lvl1pPr marL="0" indent="0">
              <a:buNone/>
              <a:defRPr sz="1587" b="0">
                <a:solidFill>
                  <a:srgbClr val="008CD9"/>
                </a:solidFill>
              </a:defRPr>
            </a:lvl1pPr>
            <a:lvl2pPr marL="403013" indent="0">
              <a:buNone/>
              <a:defRPr sz="1852" b="1"/>
            </a:lvl2pPr>
            <a:lvl3pPr marL="806026" indent="0">
              <a:buNone/>
              <a:defRPr sz="1587" b="1"/>
            </a:lvl3pPr>
            <a:lvl4pPr marL="1209040" indent="0">
              <a:buNone/>
              <a:defRPr sz="1411" b="1"/>
            </a:lvl4pPr>
            <a:lvl5pPr marL="1612053" indent="0">
              <a:buNone/>
              <a:defRPr sz="1411" b="1"/>
            </a:lvl5pPr>
            <a:lvl6pPr marL="2015066" indent="0">
              <a:buNone/>
              <a:defRPr sz="1411" b="1"/>
            </a:lvl6pPr>
            <a:lvl7pPr marL="2418078" indent="0">
              <a:buNone/>
              <a:defRPr sz="1411" b="1"/>
            </a:lvl7pPr>
            <a:lvl8pPr marL="2821092" indent="0">
              <a:buNone/>
              <a:defRPr sz="1411" b="1"/>
            </a:lvl8pPr>
            <a:lvl9pPr marL="3224106" indent="0">
              <a:buNone/>
              <a:defRPr sz="141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2214427"/>
            <a:ext cx="4064238" cy="3786721"/>
          </a:xfrm>
        </p:spPr>
        <p:txBody>
          <a:bodyPr/>
          <a:lstStyle>
            <a:lvl1pPr>
              <a:defRPr sz="1852"/>
            </a:lvl1pPr>
            <a:lvl2pPr>
              <a:defRPr sz="1587"/>
            </a:lvl2pPr>
            <a:lvl3pPr>
              <a:defRPr sz="1411"/>
            </a:lvl3pPr>
            <a:lvl4pPr>
              <a:defRPr sz="1235"/>
            </a:lvl4pPr>
            <a:lvl5pPr>
              <a:defRPr sz="1235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713716"/>
            <a:ext cx="4064239" cy="357375"/>
          </a:xfrm>
        </p:spPr>
        <p:txBody>
          <a:bodyPr anchor="t" anchorCtr="0"/>
          <a:lstStyle>
            <a:lvl1pPr marL="0" indent="0">
              <a:buNone/>
              <a:defRPr sz="1587" b="0">
                <a:solidFill>
                  <a:srgbClr val="008CD9"/>
                </a:solidFill>
              </a:defRPr>
            </a:lvl1pPr>
            <a:lvl2pPr marL="403013" indent="0">
              <a:buNone/>
              <a:defRPr sz="1852" b="1"/>
            </a:lvl2pPr>
            <a:lvl3pPr marL="806026" indent="0">
              <a:buNone/>
              <a:defRPr sz="1587" b="1"/>
            </a:lvl3pPr>
            <a:lvl4pPr marL="1209040" indent="0">
              <a:buNone/>
              <a:defRPr sz="1411" b="1"/>
            </a:lvl4pPr>
            <a:lvl5pPr marL="1612053" indent="0">
              <a:buNone/>
              <a:defRPr sz="1411" b="1"/>
            </a:lvl5pPr>
            <a:lvl6pPr marL="2015066" indent="0">
              <a:buNone/>
              <a:defRPr sz="1411" b="1"/>
            </a:lvl6pPr>
            <a:lvl7pPr marL="2418078" indent="0">
              <a:buNone/>
              <a:defRPr sz="1411" b="1"/>
            </a:lvl7pPr>
            <a:lvl8pPr marL="2821092" indent="0">
              <a:buNone/>
              <a:defRPr sz="1411" b="1"/>
            </a:lvl8pPr>
            <a:lvl9pPr marL="3224106" indent="0">
              <a:buNone/>
              <a:defRPr sz="141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2214427"/>
            <a:ext cx="4064239" cy="3786721"/>
          </a:xfrm>
        </p:spPr>
        <p:txBody>
          <a:bodyPr/>
          <a:lstStyle>
            <a:lvl1pPr>
              <a:defRPr sz="1852"/>
            </a:lvl1pPr>
            <a:lvl2pPr>
              <a:defRPr sz="1587"/>
            </a:lvl2pPr>
            <a:lvl3pPr>
              <a:defRPr sz="1411"/>
            </a:lvl3pPr>
            <a:lvl4pPr>
              <a:defRPr sz="1235"/>
            </a:lvl4pPr>
            <a:lvl5pPr>
              <a:defRPr sz="1235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8406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16096"/>
      </p:ext>
    </p:extLst>
  </p:cSld>
  <p:clrMapOvr>
    <a:masterClrMapping/>
  </p:clrMapOvr>
  <p:transition spd="med">
    <p:fade/>
  </p:transition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571411"/>
            <a:ext cx="6857737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6477145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571412"/>
            <a:ext cx="1905233" cy="5144089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115454"/>
      </p:ext>
    </p:extLst>
  </p:cSld>
  <p:clrMapOvr>
    <a:masterClrMapping/>
  </p:clrMapOvr>
  <p:transition spd="med">
    <p:fade/>
  </p:transition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571411"/>
            <a:ext cx="4698820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4318228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571411"/>
            <a:ext cx="4063841" cy="5144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6708063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571411"/>
            <a:ext cx="8889659" cy="5144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493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8406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17566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357074"/>
            <a:ext cx="8889658" cy="5358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499966"/>
            <a:ext cx="8379303" cy="4643970"/>
          </a:xfrm>
        </p:spPr>
        <p:txBody>
          <a:bodyPr/>
          <a:lstStyle>
            <a:lvl1pPr marL="235091" indent="-235091">
              <a:lnSpc>
                <a:spcPct val="110000"/>
              </a:lnSpc>
              <a:spcAft>
                <a:spcPts val="176"/>
              </a:spcAft>
              <a:defRPr sz="1058"/>
            </a:lvl1pPr>
            <a:lvl2pPr marL="475780" indent="-240688">
              <a:lnSpc>
                <a:spcPct val="110000"/>
              </a:lnSpc>
              <a:spcAft>
                <a:spcPts val="176"/>
              </a:spcAft>
              <a:defRPr sz="970"/>
            </a:lvl2pPr>
            <a:lvl3pPr marL="710870" indent="-235091">
              <a:lnSpc>
                <a:spcPct val="110000"/>
              </a:lnSpc>
              <a:spcAft>
                <a:spcPts val="176"/>
              </a:spcAft>
              <a:defRPr sz="970"/>
            </a:lvl3pPr>
            <a:lvl4pPr marL="944562" indent="-233691">
              <a:lnSpc>
                <a:spcPct val="110000"/>
              </a:lnSpc>
              <a:spcAft>
                <a:spcPts val="176"/>
              </a:spcAft>
              <a:defRPr sz="882"/>
            </a:lvl4pPr>
            <a:lvl5pPr marL="1186651" indent="-242088">
              <a:lnSpc>
                <a:spcPct val="110000"/>
              </a:lnSpc>
              <a:spcAft>
                <a:spcPts val="176"/>
              </a:spcAft>
              <a:defRPr sz="882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85751"/>
            <a:ext cx="8382730" cy="500064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45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785815"/>
            <a:ext cx="8380747" cy="500064"/>
          </a:xfrm>
        </p:spPr>
        <p:txBody>
          <a:bodyPr/>
          <a:lstStyle>
            <a:lvl1pPr marL="0" indent="0">
              <a:buFontTx/>
              <a:buNone/>
              <a:defRPr sz="158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8406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8190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D9960-20D4-4A46-8EB7-B3902FC3AEA7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968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C5021-6CF6-44B5-B4C1-D44E8A829DCE}" type="datetime1">
              <a:rPr lang="fi-FI" smtClean="0">
                <a:solidFill>
                  <a:srgbClr val="FFFFFF"/>
                </a:solidFill>
              </a:rPr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6174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CF448-5470-40F4-BDEC-5C2557E5B648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1352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F5A7B-E7AA-4AF5-B155-E2C8213304C0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8878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131BB-6501-43CB-BB20-32BAC18CBE07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3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20122-56F5-465C-822D-4584405C21BB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29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727C5-036D-420D-BE20-867D7AF3BD93}" type="datetime1">
              <a:rPr lang="fi-FI" smtClean="0"/>
              <a:t>13.5.2015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5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FBA0D-2CD6-4F10-8F04-87BAB70EF8B9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566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F2EBA-FD47-4D41-AEE3-79E3823D2CB6}" type="datetime1">
              <a:rPr lang="fi-FI" smtClean="0">
                <a:solidFill>
                  <a:srgbClr val="FFFFFF"/>
                </a:solidFill>
              </a:rPr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5228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C7BC6-382A-452B-AFAB-5B2326BC2C70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923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CA648-8670-418A-9540-2C93841061EF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013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1F74-B469-44D8-B7FC-4313CC49CB3C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94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1F71FE26-D622-4F63-B189-6D06574E9E5E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19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4598351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14.5.2012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359513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3695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92D11-FD84-4740-9AFA-0D2236024FDE}" type="datetime1">
              <a:rPr lang="fi-FI" smtClean="0"/>
              <a:t>13.5.2015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251973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61614044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069157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4789825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33334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53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18177812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758933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92105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AABEA-D8CB-4CDA-B9CC-99FF941BA635}" type="datetime1">
              <a:rPr lang="fi-FI" smtClean="0"/>
              <a:t>13.5.2015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7536334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27950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5918965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9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86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8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C1C31-991E-4251-8C37-3B46F4143442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646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F6F32-2432-4624-8FBE-6C35FB8CDF34}" type="datetime1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2877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4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E4258-D4BE-4204-8E74-0E62BB80443B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8837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FECFA-676E-41D4-80C6-B1DA00D8FB5D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7225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49C4-1C64-4D93-ADC0-06B9FA4D31B1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2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6221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FE47E-592C-477D-A784-875A863BF595}" type="datetime1">
              <a:rPr lang="fi-FI" smtClean="0"/>
              <a:t>13.5.2015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65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41479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5548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398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657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0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1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81882-DFA1-4499-8E3E-203C40D007ED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2297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364688-30A8-4615-8F7E-CEF788F60FF7}" type="datetime1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90699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DF3C5-DEDE-4202-ACB3-FFDA7E4BD4E5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73520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64190-3D74-4FB8-9D71-74616105649C}" type="datetime1">
              <a:rPr lang="fi-FI" smtClean="0"/>
              <a:t>13.5.2015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0ECBA-2AC4-426B-82BA-E25A917469C2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21248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4ED4D-3127-4A30-928F-F052BEADBEB6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63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17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5340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4F410-09A2-4BC3-9DF1-CB1078BB2813}" type="datetimeFigureOut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D81232-06C9-4ACC-9328-856BA7E41CD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9465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75589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6081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28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72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5B926-C827-4ED9-992C-B9D7705E5BBA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592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CA500-A569-46F2-B139-60D63590250C}" type="datetime1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055BF9-1BAC-4A23-BF58-5E92733039D3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27280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E05F6-9E54-46AD-A31F-6A46110CE82C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07041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7E727-240C-485E-81B8-0288AE1B2079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90830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70BFA-F860-4723-A0C0-5459F7ED9D40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03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3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5" y="624601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81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052738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C1C31-991E-4251-8C37-3B46F4143442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1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7380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F6F32-2432-4624-8FBE-6C35FB8CDF34}" type="datetime1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5" y="624601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50777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4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E4258-D4BE-4204-8E74-0E62BB80443B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1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6951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FECFA-676E-41D4-80C6-B1DA00D8FB5D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1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8946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49C4-1C64-4D93-ADC0-06B9FA4D31B1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CFA55-A7C5-49AA-A462-DE710ED079B1}" type="datetime1">
              <a:rPr lang="fi-FI" smtClean="0"/>
              <a:t>13.5.2015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01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EE4D4-5183-41F3-B332-DA0A7D758906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0882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A0D12-FEBB-42B0-BD05-76FDB6107555}" type="datetime1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0C177-13E2-4374-818E-B353CC029DDF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283220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8A21B-644E-4108-B6E3-A8B60E81A6C4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9687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51BAED-742E-45D8-AD2E-061FA3F155BA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95134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EFCC8-75F6-4DCE-9963-9C0DDB894091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91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85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6A4D5-AAAA-413C-96B8-A42B3F17BA49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040EF-FE50-4841-8797-82B7F8AF413D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99721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57C07-E6F5-417E-9C4E-0766E28A82F2}" type="datetime1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E891-5693-4CD1-A9C6-D422FA998F3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03164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04C55-38DB-4FC3-8C51-43CF68C81A03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803583-DE34-4D9D-BC6E-9F49896A0EF9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876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ECB2A7-18B4-4D47-9C59-97CF971F3301}" type="datetime1">
              <a:rPr lang="fi-FI" smtClean="0"/>
              <a:t>13.5.2015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1E5F0-F223-4C07-9C8E-A62C8217FD6F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C35E8-6DBD-4E50-AB7E-D6916AB4F5FC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31980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14C54D-F6AF-4ADE-B150-623535C626CD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D80E25-2FAF-4F45-818F-86D849AA1D2F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27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304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379194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13.5.2015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605578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27541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905753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67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15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575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398A0912-61A8-484E-8D9A-222014D36B08}" type="datetime1">
              <a:rPr lang="fi-FI" smtClean="0"/>
              <a:t>13.5.2015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7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6559FBA0-7078-47CC-9E42-7FFAD93F3F1B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4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40" y="6525344"/>
            <a:ext cx="4499992" cy="215444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0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0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1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1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369" indent="-271369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215" indent="-26026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585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366" indent="-26819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573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277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5981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6860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3901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7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8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5BFE93A8-F50C-4EF3-AAB3-C2D368693927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E86FF887-C7A2-4A15-963B-257A8B9414CC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5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6559FBA0-7078-47CC-9E42-7FFAD93F3F1B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7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40" y="6525344"/>
            <a:ext cx="4499992" cy="215444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0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0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1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1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369" indent="-271369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215" indent="-26026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585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366" indent="-26819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573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277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5981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6860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3901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7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8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A916960D-E6A4-4E6B-BD39-817E021B151B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967A795-3DAD-4257-960E-10583D0F9417}" type="datetime1">
              <a:rPr lang="fi-FI" smtClean="0">
                <a:solidFill>
                  <a:srgbClr val="002664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13.5.2015</a:t>
            </a:fld>
            <a:endParaRPr lang="fi-FI" dirty="0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6FAA72-898E-48E3-B1FD-DDB4A179F65C}" type="slidenum">
              <a:rPr lang="fi-FI">
                <a:solidFill>
                  <a:srgbClr val="002664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 userDrawn="1"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FF93CF-DD6A-4D94-88A4-F4A3721C90A5}" type="datetime1">
              <a:rPr lang="fi-FI" smtClean="0"/>
              <a:t>13.5.2015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713716"/>
            <a:ext cx="8379303" cy="4287431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7"/>
            <a:ext cx="948689" cy="2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06026" rtl="0" eaLnBrk="1" latinLnBrk="0" hangingPunct="1">
        <a:lnSpc>
          <a:spcPct val="95000"/>
        </a:lnSpc>
        <a:spcBef>
          <a:spcPct val="0"/>
        </a:spcBef>
        <a:buNone/>
        <a:defRPr sz="2645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855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852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29708" indent="-314855" algn="l" defTabSz="806026" rtl="0" eaLnBrk="1" latinLnBrk="0" hangingPunct="1">
        <a:spcBef>
          <a:spcPts val="0"/>
        </a:spcBef>
        <a:spcAft>
          <a:spcPts val="529"/>
        </a:spcAft>
        <a:buFont typeface="Arial" pitchFamily="34" charset="0"/>
        <a:buChar char="–"/>
        <a:defRPr sz="1587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44562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411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67812" indent="-323251" algn="l" defTabSz="806026" rtl="0" eaLnBrk="1" latinLnBrk="0" hangingPunct="1">
        <a:spcBef>
          <a:spcPts val="0"/>
        </a:spcBef>
        <a:spcAft>
          <a:spcPts val="529"/>
        </a:spcAft>
        <a:buFont typeface="Arial" pitchFamily="34" charset="0"/>
        <a:buChar char="–"/>
        <a:defRPr sz="123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82665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23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16573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19586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22598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25611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13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2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40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053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06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078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092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10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713716"/>
            <a:ext cx="8379303" cy="4287431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6286523"/>
            <a:ext cx="1108406" cy="3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8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06026" rtl="0" eaLnBrk="1" latinLnBrk="0" hangingPunct="1">
        <a:lnSpc>
          <a:spcPct val="95000"/>
        </a:lnSpc>
        <a:spcBef>
          <a:spcPct val="0"/>
        </a:spcBef>
        <a:buNone/>
        <a:defRPr sz="2645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855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852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29708" indent="-314855" algn="l" defTabSz="806026" rtl="0" eaLnBrk="1" latinLnBrk="0" hangingPunct="1">
        <a:spcBef>
          <a:spcPts val="0"/>
        </a:spcBef>
        <a:spcAft>
          <a:spcPts val="529"/>
        </a:spcAft>
        <a:buFont typeface="Arial" pitchFamily="34" charset="0"/>
        <a:buChar char="–"/>
        <a:defRPr sz="1587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44562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411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67812" indent="-323251" algn="l" defTabSz="806026" rtl="0" eaLnBrk="1" latinLnBrk="0" hangingPunct="1">
        <a:spcBef>
          <a:spcPts val="0"/>
        </a:spcBef>
        <a:spcAft>
          <a:spcPts val="529"/>
        </a:spcAft>
        <a:buFont typeface="Arial" pitchFamily="34" charset="0"/>
        <a:buChar char="–"/>
        <a:defRPr sz="123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82665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23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16573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19586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22598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25611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13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2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40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053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06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078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092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10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1F4074-5F6F-426A-93D4-18668D357413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0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FC5B55B5-2DCD-4CC9-BF52-3CFC71FF7847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1AFA09EA-FF63-4AEE-AB84-C1EC71D1D166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8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Goods</a:t>
            </a:r>
            <a:r>
              <a:rPr lang="fi-FI" sz="3200" dirty="0" smtClean="0"/>
              <a:t> </a:t>
            </a:r>
            <a:r>
              <a:rPr lang="fi-FI" sz="3200" dirty="0" err="1" smtClean="0"/>
              <a:t>Export</a:t>
            </a:r>
            <a:r>
              <a:rPr lang="fi-FI" sz="3200" dirty="0" smtClean="0"/>
              <a:t> </a:t>
            </a:r>
            <a:r>
              <a:rPr lang="fi-FI" sz="3200" dirty="0" err="1" smtClean="0"/>
              <a:t>from</a:t>
            </a:r>
            <a:r>
              <a:rPr lang="fi-FI" sz="3200" dirty="0" smtClean="0"/>
              <a:t> Finland </a:t>
            </a:r>
            <a:r>
              <a:rPr lang="fi-FI" sz="3200" dirty="0" err="1" smtClean="0"/>
              <a:t>by</a:t>
            </a:r>
            <a:r>
              <a:rPr lang="fi-FI" sz="3200" dirty="0" smtClean="0"/>
              <a:t> Target Area</a:t>
            </a:r>
            <a:endParaRPr lang="fi-FI" sz="3200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758370" y="1628800"/>
          <a:ext cx="770206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Macrobond document" r:id="rId3" imgW="10287767" imgH="5667684" progId="Mbnd.mbnd">
                  <p:embed/>
                </p:oleObj>
              </mc:Choice>
              <mc:Fallback>
                <p:oleObj name="Macrobond document" r:id="rId3" imgW="10287767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370" y="1628800"/>
                        <a:ext cx="7702062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051720" y="6376474"/>
            <a:ext cx="5400600" cy="2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err="1" smtClean="0">
                <a:solidFill>
                  <a:srgbClr val="002060"/>
                </a:solidFill>
              </a:rPr>
              <a:t>Source</a:t>
            </a:r>
            <a:r>
              <a:rPr lang="fi-FI" sz="1200" dirty="0" smtClean="0">
                <a:solidFill>
                  <a:srgbClr val="002060"/>
                </a:solidFill>
              </a:rPr>
              <a:t>: </a:t>
            </a:r>
            <a:r>
              <a:rPr lang="fi-FI" sz="1200" dirty="0" err="1" smtClean="0">
                <a:solidFill>
                  <a:srgbClr val="002060"/>
                </a:solidFill>
              </a:rPr>
              <a:t>Finnish</a:t>
            </a:r>
            <a:r>
              <a:rPr lang="fi-FI" sz="1200" dirty="0" smtClean="0">
                <a:solidFill>
                  <a:srgbClr val="002060"/>
                </a:solidFill>
              </a:rPr>
              <a:t> Board of </a:t>
            </a:r>
            <a:r>
              <a:rPr lang="fi-FI" sz="1200" dirty="0" err="1" smtClean="0">
                <a:solidFill>
                  <a:srgbClr val="002060"/>
                </a:solidFill>
              </a:rPr>
              <a:t>Customs</a:t>
            </a:r>
            <a:r>
              <a:rPr lang="fi-FI" sz="1200" dirty="0" smtClean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5246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A17-2F9A-41A1-A495-88D6BFC48F78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73590"/>
              </p:ext>
            </p:extLst>
          </p:nvPr>
        </p:nvGraphicFramePr>
        <p:xfrm>
          <a:off x="544513" y="1031875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8687" y="-68289"/>
            <a:ext cx="8269287" cy="10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Value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of Order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Mechanical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Engineering in Finland </a:t>
            </a:r>
            <a:endParaRPr lang="fi-FI" sz="3200" b="1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384787" y="2014128"/>
            <a:ext cx="982987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65578" y="1000124"/>
            <a:ext cx="2553930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9480"/>
              </p:ext>
            </p:extLst>
          </p:nvPr>
        </p:nvGraphicFramePr>
        <p:xfrm>
          <a:off x="1259632" y="5157192"/>
          <a:ext cx="6192687" cy="944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  <a:gridCol w="1710972"/>
                <a:gridCol w="1817419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07704" y="6144296"/>
            <a:ext cx="6559872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31.3.2015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0457"/>
              </p:ext>
            </p:extLst>
          </p:nvPr>
        </p:nvGraphicFramePr>
        <p:xfrm>
          <a:off x="1259634" y="4797152"/>
          <a:ext cx="6552722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702"/>
                <a:gridCol w="628432"/>
                <a:gridCol w="576064"/>
                <a:gridCol w="648072"/>
                <a:gridCol w="576064"/>
                <a:gridCol w="648072"/>
                <a:gridCol w="576064"/>
                <a:gridCol w="576064"/>
                <a:gridCol w="576064"/>
                <a:gridCol w="576064"/>
                <a:gridCol w="576060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491" y="332656"/>
            <a:ext cx="8367464" cy="448573"/>
          </a:xfrm>
        </p:spPr>
        <p:txBody>
          <a:bodyPr/>
          <a:lstStyle/>
          <a:p>
            <a:pPr lvl="0" defTabSz="1058863" eaLnBrk="0" hangingPunct="0"/>
            <a:r>
              <a:rPr lang="en-GB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Turnover </a:t>
            </a:r>
            <a:r>
              <a:rPr lang="en-GB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of the Metals Industry </a:t>
            </a:r>
            <a:r>
              <a:rPr lang="en-GB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in </a:t>
            </a:r>
            <a:r>
              <a:rPr lang="en-GB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Finland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815842"/>
              </p:ext>
            </p:extLst>
          </p:nvPr>
        </p:nvGraphicFramePr>
        <p:xfrm>
          <a:off x="467544" y="1124743"/>
          <a:ext cx="8568952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46061"/>
              </p:ext>
            </p:extLst>
          </p:nvPr>
        </p:nvGraphicFramePr>
        <p:xfrm>
          <a:off x="899592" y="5517232"/>
          <a:ext cx="7272815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79087" y="1069971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en-GB" sz="1400" dirty="0" smtClean="0"/>
              <a:t>Change</a:t>
            </a:r>
            <a:r>
              <a:rPr lang="fi-FI" sz="1400" dirty="0"/>
              <a:t>: </a:t>
            </a:r>
            <a:r>
              <a:rPr lang="fi-FI" sz="1400" dirty="0" smtClean="0"/>
              <a:t>1,2015 / 1,2014, </a:t>
            </a:r>
            <a:r>
              <a:rPr lang="fi-FI" sz="1400" dirty="0"/>
              <a:t>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267744" y="6401116"/>
            <a:ext cx="6480175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GB" sz="1200" dirty="0" smtClean="0">
                <a:solidFill>
                  <a:schemeClr val="tx2"/>
                </a:solidFill>
                <a:ea typeface="ＭＳ Ｐゴシック" pitchFamily="34" charset="-128"/>
              </a:rPr>
              <a:t>Source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en-GB" sz="1200" dirty="0" smtClean="0">
                <a:solidFill>
                  <a:schemeClr val="tx2"/>
                </a:solidFill>
                <a:ea typeface="ＭＳ Ｐゴシック" pitchFamily="34" charset="-128"/>
              </a:rPr>
              <a:t>Statistics </a:t>
            </a:r>
            <a:r>
              <a:rPr lang="en-GB" sz="1200" dirty="0">
                <a:solidFill>
                  <a:schemeClr val="tx2"/>
                </a:solidFill>
                <a:ea typeface="ＭＳ Ｐゴシック" pitchFamily="34" charset="-128"/>
              </a:rPr>
              <a:t>Finland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97222" y="5921697"/>
            <a:ext cx="8239273" cy="2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Seasonally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>
                <a:solidFill>
                  <a:schemeClr val="tx2"/>
                </a:solidFill>
                <a:ea typeface="ＭＳ Ｐゴシック" pitchFamily="34" charset="-128"/>
              </a:rPr>
              <a:t>adjusted</a:t>
            </a:r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turnover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index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1/2015.</a:t>
            </a:r>
            <a:endParaRPr lang="en-GB" sz="1200" dirty="0">
              <a:solidFill>
                <a:schemeClr val="tx2"/>
              </a:solidFill>
              <a:ea typeface="ＭＳ Ｐゴシック" pitchFamily="-128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21237" y="2532039"/>
            <a:ext cx="880105" cy="3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00" b="1" dirty="0" smtClean="0">
                <a:solidFill>
                  <a:srgbClr val="0070C0"/>
                </a:solidFill>
                <a:ea typeface="ＭＳ Ｐゴシック" pitchFamily="-128" charset="-128"/>
              </a:rPr>
              <a:t>+14 %</a:t>
            </a:r>
            <a:endParaRPr lang="fi-FI" sz="1600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13.5.2015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8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027328"/>
              </p:ext>
            </p:extLst>
          </p:nvPr>
        </p:nvGraphicFramePr>
        <p:xfrm>
          <a:off x="610989" y="1117992"/>
          <a:ext cx="8209161" cy="460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49088"/>
              </p:ext>
            </p:extLst>
          </p:nvPr>
        </p:nvGraphicFramePr>
        <p:xfrm>
          <a:off x="1043607" y="5589240"/>
          <a:ext cx="7056775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5"/>
                <a:gridCol w="641525"/>
                <a:gridCol w="641525"/>
                <a:gridCol w="641525"/>
                <a:gridCol w="641525"/>
                <a:gridCol w="641525"/>
                <a:gridCol w="641525"/>
                <a:gridCol w="641525"/>
                <a:gridCol w="641525"/>
                <a:gridCol w="641525"/>
                <a:gridCol w="64152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71080" y="1074162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00" dirty="0" err="1" smtClean="0"/>
              <a:t>Change</a:t>
            </a:r>
            <a:r>
              <a:rPr lang="fi-FI" sz="1400" dirty="0" smtClean="0"/>
              <a:t>: 1-2,2015 / 1-2,2014, %</a:t>
            </a:r>
            <a:endParaRPr lang="fi-FI" sz="1400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530673" y="2919770"/>
            <a:ext cx="631825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36000" rIns="18000" bIns="36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00" b="1" dirty="0" smtClean="0">
                <a:solidFill>
                  <a:schemeClr val="accent4"/>
                </a:solidFill>
              </a:rPr>
              <a:t>-2 % </a:t>
            </a:r>
            <a:endParaRPr lang="fi-FI" sz="1600" b="1" dirty="0">
              <a:solidFill>
                <a:schemeClr val="accent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9552" y="436533"/>
            <a:ext cx="8367464" cy="568357"/>
          </a:xfrm>
        </p:spPr>
        <p:txBody>
          <a:bodyPr/>
          <a:lstStyle/>
          <a:p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Volume of the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Industry in Finland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971600" y="6003218"/>
            <a:ext cx="5005140" cy="2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Seasonally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adjusted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volume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index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2/2015. </a:t>
            </a:r>
            <a:endParaRPr lang="fi-FI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051720" y="6492601"/>
            <a:ext cx="403244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Source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fi-FI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Statistics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Finland 	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13.5.2015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DB2-B68E-4C4D-BE78-93310721D414}" type="datetime1">
              <a:rPr lang="fi-FI" smtClean="0"/>
              <a:t>13.5.2015</a:t>
            </a:fld>
            <a:endParaRPr lang="fi-FI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9552" y="223045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Value 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of New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in the Consulting Engineering in Finland </a:t>
            </a:r>
            <a:endParaRPr lang="fi-FI" sz="32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085473"/>
              </p:ext>
            </p:extLst>
          </p:nvPr>
        </p:nvGraphicFramePr>
        <p:xfrm>
          <a:off x="446088" y="1015170"/>
          <a:ext cx="8518400" cy="456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43608" y="1052736"/>
            <a:ext cx="255394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52498"/>
              </p:ext>
            </p:extLst>
          </p:nvPr>
        </p:nvGraphicFramePr>
        <p:xfrm>
          <a:off x="1143000" y="4653136"/>
          <a:ext cx="6093296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31529"/>
              </p:ext>
            </p:extLst>
          </p:nvPr>
        </p:nvGraphicFramePr>
        <p:xfrm>
          <a:off x="1043608" y="5085184"/>
          <a:ext cx="5976391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87"/>
                <a:gridCol w="1708385"/>
                <a:gridCol w="1727919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-13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-28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6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979-2566-4544-B3A1-5743C91525B4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810069"/>
              </p:ext>
            </p:extLst>
          </p:nvPr>
        </p:nvGraphicFramePr>
        <p:xfrm>
          <a:off x="611560" y="1047502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9552" y="-53257"/>
            <a:ext cx="8269287" cy="10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Value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of Order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in the Consulting Engineering in Finland </a:t>
            </a:r>
            <a:endParaRPr lang="fi-FI" sz="3200" b="1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012160" y="1393936"/>
            <a:ext cx="982987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043608" y="999281"/>
            <a:ext cx="2553930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90142" y="6165304"/>
            <a:ext cx="6559872" cy="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31.3.2015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83859"/>
              </p:ext>
            </p:extLst>
          </p:nvPr>
        </p:nvGraphicFramePr>
        <p:xfrm>
          <a:off x="1143000" y="5157192"/>
          <a:ext cx="6381328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20"/>
                <a:gridCol w="1799627"/>
                <a:gridCol w="1872781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03769"/>
              </p:ext>
            </p:extLst>
          </p:nvPr>
        </p:nvGraphicFramePr>
        <p:xfrm>
          <a:off x="1143000" y="4797152"/>
          <a:ext cx="6741372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2852"/>
                <a:gridCol w="655908"/>
                <a:gridCol w="576064"/>
                <a:gridCol w="648072"/>
                <a:gridCol w="648072"/>
                <a:gridCol w="648072"/>
                <a:gridCol w="576064"/>
                <a:gridCol w="648072"/>
                <a:gridCol w="576064"/>
                <a:gridCol w="576064"/>
                <a:gridCol w="5760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i="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9406-0A58-43A6-8908-2ABA9B2F1DE9}" type="datetime1">
              <a:rPr lang="fi-FI" smtClean="0"/>
              <a:t>13.5.2015</a:t>
            </a:fld>
            <a:endParaRPr lang="fi-FI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557060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Value 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of New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Technology in Finland  </a:t>
            </a:r>
          </a:p>
          <a:p>
            <a:pPr defTabSz="827088"/>
            <a:endParaRPr lang="fi-FI" sz="32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51882"/>
              </p:ext>
            </p:extLst>
          </p:nvPr>
        </p:nvGraphicFramePr>
        <p:xfrm>
          <a:off x="407988" y="887413"/>
          <a:ext cx="8721725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43608" y="907389"/>
            <a:ext cx="255394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79713" y="6227763"/>
            <a:ext cx="63642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60543"/>
              </p:ext>
            </p:extLst>
          </p:nvPr>
        </p:nvGraphicFramePr>
        <p:xfrm>
          <a:off x="1115615" y="4869160"/>
          <a:ext cx="640871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50208"/>
              </p:ext>
            </p:extLst>
          </p:nvPr>
        </p:nvGraphicFramePr>
        <p:xfrm>
          <a:off x="1728329" y="5229200"/>
          <a:ext cx="5760367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-11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15</a:t>
            </a:fld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1462932" y="5783648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sz="1200" dirty="0" smtClean="0">
                <a:solidFill>
                  <a:schemeClr val="tx2"/>
                </a:solidFill>
              </a:rPr>
              <a:t>*) </a:t>
            </a:r>
            <a:r>
              <a:rPr lang="fi-FI" sz="1200" dirty="0" err="1" smtClean="0">
                <a:solidFill>
                  <a:schemeClr val="tx2"/>
                </a:solidFill>
              </a:rPr>
              <a:t>Excl</a:t>
            </a:r>
            <a:r>
              <a:rPr lang="fi-FI" sz="1200" dirty="0" smtClean="0">
                <a:solidFill>
                  <a:schemeClr val="tx2"/>
                </a:solidFill>
              </a:rPr>
              <a:t>. </a:t>
            </a:r>
            <a:r>
              <a:rPr lang="fi-FI" sz="1200" dirty="0" err="1" smtClean="0">
                <a:solidFill>
                  <a:schemeClr val="tx2"/>
                </a:solidFill>
              </a:rPr>
              <a:t>game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companies</a:t>
            </a:r>
            <a:r>
              <a:rPr lang="fi-FI" sz="1200" dirty="0" smtClean="0">
                <a:solidFill>
                  <a:schemeClr val="tx2"/>
                </a:solidFill>
              </a:rPr>
              <a:t>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19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362C-C422-42C4-90BD-B4F2310C7128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2" y="490801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Value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of Order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Technology in Finland </a:t>
            </a:r>
          </a:p>
          <a:p>
            <a:pPr defTabSz="827088"/>
            <a:endParaRPr lang="fi-FI" sz="2000" b="1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pPr defTabSz="827088"/>
            <a:endParaRPr lang="fi-FI" sz="2000" b="1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49263" y="1023938"/>
          <a:ext cx="75311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Chart" r:id="rId3" imgW="8029604" imgH="4771948" progId="MSGraph.Chart.8">
                  <p:embed followColorScheme="full"/>
                </p:oleObj>
              </mc:Choice>
              <mc:Fallback>
                <p:oleObj name="Chart" r:id="rId3" imgW="8029604" imgH="47719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023938"/>
                        <a:ext cx="75311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02708"/>
              </p:ext>
            </p:extLst>
          </p:nvPr>
        </p:nvGraphicFramePr>
        <p:xfrm>
          <a:off x="1403648" y="1103313"/>
          <a:ext cx="7416502" cy="417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03462" y="1038226"/>
            <a:ext cx="489743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55709"/>
              </p:ext>
            </p:extLst>
          </p:nvPr>
        </p:nvGraphicFramePr>
        <p:xfrm>
          <a:off x="2339755" y="4869159"/>
          <a:ext cx="6336705" cy="4315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1960"/>
                <a:gridCol w="783158"/>
                <a:gridCol w="640765"/>
                <a:gridCol w="711962"/>
                <a:gridCol w="711962"/>
                <a:gridCol w="711962"/>
                <a:gridCol w="711962"/>
                <a:gridCol w="711962"/>
                <a:gridCol w="641012"/>
              </a:tblGrid>
              <a:tr h="431503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8599"/>
              </p:ext>
            </p:extLst>
          </p:nvPr>
        </p:nvGraphicFramePr>
        <p:xfrm>
          <a:off x="2758296" y="5229200"/>
          <a:ext cx="5544641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41"/>
                <a:gridCol w="1794368"/>
                <a:gridCol w="1627232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 smtClean="0">
                          <a:effectLst/>
                          <a:latin typeface="+mn-lt"/>
                        </a:rPr>
                        <a:t>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12240" y="6152980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31.3.2015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16</a:t>
            </a:fld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2699791" y="5805262"/>
            <a:ext cx="5337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</a:t>
            </a:r>
            <a:r>
              <a:rPr lang="fi-FI" sz="1200" dirty="0" err="1" smtClean="0">
                <a:solidFill>
                  <a:schemeClr val="tx2"/>
                </a:solidFill>
              </a:rPr>
              <a:t>Excl</a:t>
            </a:r>
            <a:r>
              <a:rPr lang="fi-FI" sz="1200" dirty="0">
                <a:solidFill>
                  <a:schemeClr val="tx2"/>
                </a:solidFill>
              </a:rPr>
              <a:t>. </a:t>
            </a:r>
            <a:r>
              <a:rPr lang="fi-FI" sz="1200" dirty="0" err="1">
                <a:solidFill>
                  <a:schemeClr val="tx2"/>
                </a:solidFill>
              </a:rPr>
              <a:t>game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>
                <a:solidFill>
                  <a:schemeClr val="tx2"/>
                </a:solidFill>
              </a:rPr>
              <a:t>industry</a:t>
            </a:r>
            <a:r>
              <a:rPr lang="fi-FI" sz="1200" dirty="0">
                <a:solidFill>
                  <a:schemeClr val="tx2"/>
                </a:solidFill>
              </a:rPr>
              <a:t> </a:t>
            </a:r>
            <a:r>
              <a:rPr lang="fi-FI" sz="1200" dirty="0" err="1">
                <a:solidFill>
                  <a:schemeClr val="tx2"/>
                </a:solidFill>
              </a:rPr>
              <a:t>companies</a:t>
            </a:r>
            <a:r>
              <a:rPr lang="fi-FI" sz="1200" dirty="0">
                <a:solidFill>
                  <a:schemeClr val="tx2"/>
                </a:solidFill>
              </a:rPr>
              <a:t>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563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Technology Industry </a:t>
            </a:r>
            <a:r>
              <a:rPr lang="fi-FI" sz="3200" dirty="0" err="1"/>
              <a:t>Personnel</a:t>
            </a:r>
            <a:endParaRPr lang="fi-FI" sz="3200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000614"/>
              </p:ext>
            </p:extLst>
          </p:nvPr>
        </p:nvGraphicFramePr>
        <p:xfrm>
          <a:off x="380767" y="1772816"/>
          <a:ext cx="8379667" cy="436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873356" y="6213001"/>
            <a:ext cx="5397293" cy="43344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200" spc="-35" dirty="0" err="1">
                <a:solidFill>
                  <a:srgbClr val="002964"/>
                </a:solidFill>
              </a:rPr>
              <a:t>Source</a:t>
            </a:r>
            <a:r>
              <a:rPr lang="fi-FI" sz="1200" spc="-35" dirty="0">
                <a:solidFill>
                  <a:srgbClr val="002964"/>
                </a:solidFill>
              </a:rPr>
              <a:t>: </a:t>
            </a:r>
            <a:r>
              <a:rPr lang="fi-FI" sz="1200" spc="-35" dirty="0" err="1">
                <a:solidFill>
                  <a:srgbClr val="002964"/>
                </a:solidFill>
              </a:rPr>
              <a:t>Statistics</a:t>
            </a:r>
            <a:r>
              <a:rPr lang="fi-FI" sz="1200" spc="-35" dirty="0">
                <a:solidFill>
                  <a:srgbClr val="002964"/>
                </a:solidFill>
              </a:rPr>
              <a:t> Finland, </a:t>
            </a:r>
            <a:r>
              <a:rPr lang="fi-FI" sz="1200" spc="-35" dirty="0" err="1">
                <a:solidFill>
                  <a:srgbClr val="002964"/>
                </a:solidFill>
              </a:rPr>
              <a:t>The</a:t>
            </a:r>
            <a:r>
              <a:rPr lang="fi-FI" sz="1200" spc="-35" dirty="0">
                <a:solidFill>
                  <a:srgbClr val="002964"/>
                </a:solidFill>
              </a:rPr>
              <a:t> Federation of </a:t>
            </a:r>
            <a:r>
              <a:rPr lang="fi-FI" sz="1200" spc="-35" dirty="0" err="1">
                <a:solidFill>
                  <a:srgbClr val="002964"/>
                </a:solidFill>
              </a:rPr>
              <a:t>Finnish</a:t>
            </a:r>
            <a:r>
              <a:rPr lang="fi-FI" sz="1200" spc="-35" dirty="0">
                <a:solidFill>
                  <a:srgbClr val="002964"/>
                </a:solidFill>
              </a:rPr>
              <a:t> Technology </a:t>
            </a:r>
            <a:r>
              <a:rPr lang="fi-FI" sz="1200" spc="-35" dirty="0" err="1">
                <a:solidFill>
                  <a:srgbClr val="002964"/>
                </a:solidFill>
              </a:rPr>
              <a:t>Industries</a:t>
            </a:r>
            <a:r>
              <a:rPr lang="fi-FI" sz="1200" spc="-35" dirty="0">
                <a:solidFill>
                  <a:srgbClr val="002964"/>
                </a:solidFill>
              </a:rPr>
              <a:t>’ labour </a:t>
            </a:r>
            <a:r>
              <a:rPr lang="fi-FI" sz="1200" spc="-35" dirty="0" err="1">
                <a:solidFill>
                  <a:srgbClr val="002964"/>
                </a:solidFill>
              </a:rPr>
              <a:t>force</a:t>
            </a:r>
            <a:r>
              <a:rPr lang="fi-FI" sz="1200" spc="-35" dirty="0">
                <a:solidFill>
                  <a:srgbClr val="002964"/>
                </a:solidFill>
              </a:rPr>
              <a:t> </a:t>
            </a:r>
            <a:r>
              <a:rPr lang="fi-FI" sz="1200" spc="-35" dirty="0" err="1">
                <a:solidFill>
                  <a:srgbClr val="002964"/>
                </a:solidFill>
              </a:rPr>
              <a:t>survey</a:t>
            </a:r>
            <a:endParaRPr lang="fi-FI" sz="1200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9972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Technology Industry </a:t>
            </a:r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Subsidiaries</a:t>
            </a:r>
            <a:r>
              <a:rPr lang="fi-FI" sz="3200" dirty="0"/>
              <a:t> </a:t>
            </a:r>
            <a:r>
              <a:rPr lang="fi-FI" sz="3200" dirty="0" err="1"/>
              <a:t>Abroad</a:t>
            </a:r>
            <a:r>
              <a:rPr lang="fi-FI" sz="3200" dirty="0"/>
              <a:t> </a:t>
            </a:r>
            <a:r>
              <a:rPr lang="fi-FI" sz="3200" dirty="0" err="1"/>
              <a:t>by</a:t>
            </a:r>
            <a:r>
              <a:rPr lang="fi-FI" sz="3200" dirty="0"/>
              <a:t> </a:t>
            </a:r>
            <a:r>
              <a:rPr lang="fi-FI" sz="3200" dirty="0" err="1"/>
              <a:t>Location</a:t>
            </a:r>
            <a:endParaRPr lang="fi-FI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593248"/>
              </p:ext>
            </p:extLst>
          </p:nvPr>
        </p:nvGraphicFramePr>
        <p:xfrm>
          <a:off x="380767" y="1726880"/>
          <a:ext cx="8379667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873356" y="6347269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769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Technology Industry </a:t>
            </a:r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Subsidiaries</a:t>
            </a:r>
            <a:r>
              <a:rPr lang="fi-FI" sz="3200" dirty="0"/>
              <a:t> </a:t>
            </a:r>
            <a:r>
              <a:rPr lang="fi-FI" sz="3200" dirty="0" err="1"/>
              <a:t>Abroad</a:t>
            </a:r>
            <a:r>
              <a:rPr lang="fi-FI" sz="3200" dirty="0"/>
              <a:t> </a:t>
            </a:r>
            <a:r>
              <a:rPr lang="fi-FI" sz="3200" dirty="0" err="1"/>
              <a:t>by</a:t>
            </a:r>
            <a:r>
              <a:rPr lang="fi-FI" sz="3200" dirty="0"/>
              <a:t> </a:t>
            </a:r>
            <a:r>
              <a:rPr lang="fi-FI" sz="3200" dirty="0" err="1"/>
              <a:t>Location</a:t>
            </a:r>
            <a:endParaRPr lang="fi-FI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018171"/>
              </p:ext>
            </p:extLst>
          </p:nvPr>
        </p:nvGraphicFramePr>
        <p:xfrm>
          <a:off x="380767" y="1726880"/>
          <a:ext cx="8379667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763688" y="6345698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7528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Goods</a:t>
            </a:r>
            <a:r>
              <a:rPr lang="fi-FI" sz="3200" dirty="0" smtClean="0"/>
              <a:t> </a:t>
            </a:r>
            <a:r>
              <a:rPr lang="fi-FI" sz="3200" dirty="0" err="1" smtClean="0"/>
              <a:t>Export</a:t>
            </a:r>
            <a:r>
              <a:rPr lang="fi-FI" sz="3200" dirty="0" smtClean="0"/>
              <a:t> of Technology Industry </a:t>
            </a:r>
            <a:r>
              <a:rPr lang="fi-FI" sz="3200" dirty="0" err="1" smtClean="0"/>
              <a:t>from</a:t>
            </a:r>
            <a:r>
              <a:rPr lang="fi-FI" sz="3200" dirty="0" smtClean="0"/>
              <a:t> Finland </a:t>
            </a:r>
            <a:r>
              <a:rPr lang="fi-FI" sz="3200" dirty="0" err="1" smtClean="0"/>
              <a:t>by</a:t>
            </a:r>
            <a:r>
              <a:rPr lang="fi-FI" sz="3200" dirty="0" smtClean="0"/>
              <a:t> Target Area</a:t>
            </a:r>
            <a:endParaRPr lang="fi-FI" sz="320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83568" y="1700808"/>
          <a:ext cx="7776864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Macrobond document" r:id="rId3" imgW="10287767" imgH="5667684" progId="Mbnd.mbnd">
                  <p:embed/>
                </p:oleObj>
              </mc:Choice>
              <mc:Fallback>
                <p:oleObj name="Macrobond document" r:id="rId3" imgW="10287767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700808"/>
                        <a:ext cx="7776864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2051720" y="6358697"/>
            <a:ext cx="5400600" cy="2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err="1" smtClean="0">
                <a:solidFill>
                  <a:srgbClr val="002060"/>
                </a:solidFill>
              </a:rPr>
              <a:t>Source</a:t>
            </a:r>
            <a:r>
              <a:rPr lang="fi-FI" sz="1200" dirty="0" smtClean="0">
                <a:solidFill>
                  <a:srgbClr val="002060"/>
                </a:solidFill>
              </a:rPr>
              <a:t>: </a:t>
            </a:r>
            <a:r>
              <a:rPr lang="fi-FI" sz="1200" dirty="0" err="1" smtClean="0">
                <a:solidFill>
                  <a:srgbClr val="002060"/>
                </a:solidFill>
              </a:rPr>
              <a:t>Finnish</a:t>
            </a:r>
            <a:r>
              <a:rPr lang="fi-FI" sz="1200" dirty="0" smtClean="0">
                <a:solidFill>
                  <a:srgbClr val="002060"/>
                </a:solidFill>
              </a:rPr>
              <a:t> Board of </a:t>
            </a:r>
            <a:r>
              <a:rPr lang="fi-FI" sz="1200" dirty="0" err="1" smtClean="0">
                <a:solidFill>
                  <a:srgbClr val="002060"/>
                </a:solidFill>
              </a:rPr>
              <a:t>Customs</a:t>
            </a:r>
            <a:r>
              <a:rPr lang="fi-FI" sz="1200" dirty="0" smtClean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3979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Electronics</a:t>
            </a:r>
            <a:r>
              <a:rPr lang="fi-FI" sz="3200" dirty="0"/>
              <a:t> and </a:t>
            </a:r>
            <a:r>
              <a:rPr lang="fi-FI" sz="3200" dirty="0" err="1"/>
              <a:t>Electrotechnical</a:t>
            </a:r>
            <a:r>
              <a:rPr lang="fi-FI" sz="3200" dirty="0"/>
              <a:t> Industry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90887"/>
              </p:ext>
            </p:extLst>
          </p:nvPr>
        </p:nvGraphicFramePr>
        <p:xfrm>
          <a:off x="380767" y="1726880"/>
          <a:ext cx="8379667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873356" y="6381135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Statistics</a:t>
            </a:r>
            <a:r>
              <a:rPr lang="fi-FI" sz="1058" spc="-35" dirty="0">
                <a:solidFill>
                  <a:srgbClr val="002964"/>
                </a:solidFill>
              </a:rPr>
              <a:t> Finland,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8384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Electronics</a:t>
            </a:r>
            <a:r>
              <a:rPr lang="fi-FI" sz="3200" dirty="0"/>
              <a:t> and </a:t>
            </a:r>
            <a:r>
              <a:rPr lang="fi-FI" sz="3200" dirty="0" err="1"/>
              <a:t>Electrotechnical</a:t>
            </a:r>
            <a:r>
              <a:rPr lang="fi-FI" sz="3200" dirty="0"/>
              <a:t> Industry </a:t>
            </a:r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Subsidiaries</a:t>
            </a:r>
            <a:r>
              <a:rPr lang="fi-FI" sz="3200" dirty="0"/>
              <a:t> </a:t>
            </a:r>
            <a:r>
              <a:rPr lang="fi-FI" sz="3200" dirty="0" err="1"/>
              <a:t>Abroad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38900"/>
              </p:ext>
            </p:extLst>
          </p:nvPr>
        </p:nvGraphicFramePr>
        <p:xfrm>
          <a:off x="251520" y="1726880"/>
          <a:ext cx="8508915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909377" y="6387711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397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Mechanical</a:t>
            </a:r>
            <a:r>
              <a:rPr lang="fi-FI" sz="3200" dirty="0"/>
              <a:t> Engineering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508516"/>
              </p:ext>
            </p:extLst>
          </p:nvPr>
        </p:nvGraphicFramePr>
        <p:xfrm>
          <a:off x="380637" y="1726880"/>
          <a:ext cx="8379797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47664" y="6381135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Statistics</a:t>
            </a:r>
            <a:r>
              <a:rPr lang="fi-FI" sz="1058" spc="-35" dirty="0">
                <a:solidFill>
                  <a:srgbClr val="002964"/>
                </a:solidFill>
              </a:rPr>
              <a:t> Finland,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2121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Mechanical</a:t>
            </a:r>
            <a:r>
              <a:rPr lang="fi-FI" sz="3200" dirty="0"/>
              <a:t> Engineering </a:t>
            </a:r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Subsidiaries</a:t>
            </a:r>
            <a:r>
              <a:rPr lang="fi-FI" sz="3200" dirty="0"/>
              <a:t> </a:t>
            </a:r>
            <a:r>
              <a:rPr lang="fi-FI" sz="3200" dirty="0" err="1"/>
              <a:t>Abroad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061036"/>
              </p:ext>
            </p:extLst>
          </p:nvPr>
        </p:nvGraphicFramePr>
        <p:xfrm>
          <a:off x="251521" y="1726880"/>
          <a:ext cx="8508914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905102" y="6345698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202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Metals</a:t>
            </a:r>
            <a:r>
              <a:rPr lang="fi-FI" sz="3200" dirty="0"/>
              <a:t> Industry</a:t>
            </a:r>
            <a:endParaRPr lang="en-GB" sz="3200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703334"/>
              </p:ext>
            </p:extLst>
          </p:nvPr>
        </p:nvGraphicFramePr>
        <p:xfrm>
          <a:off x="380767" y="1772816"/>
          <a:ext cx="837966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1691680" y="6345698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Statistics</a:t>
            </a:r>
            <a:r>
              <a:rPr lang="fi-FI" sz="1058" spc="-35" dirty="0">
                <a:solidFill>
                  <a:srgbClr val="002964"/>
                </a:solidFill>
              </a:rPr>
              <a:t> Finland,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5024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Metals</a:t>
            </a:r>
            <a:r>
              <a:rPr lang="fi-FI" sz="3200" dirty="0"/>
              <a:t> Industry </a:t>
            </a:r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Subsidiaries</a:t>
            </a:r>
            <a:r>
              <a:rPr lang="fi-FI" sz="3200" dirty="0"/>
              <a:t> </a:t>
            </a:r>
            <a:r>
              <a:rPr lang="fi-FI" sz="3200" dirty="0" err="1"/>
              <a:t>Abroad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52687"/>
              </p:ext>
            </p:extLst>
          </p:nvPr>
        </p:nvGraphicFramePr>
        <p:xfrm>
          <a:off x="251520" y="1726880"/>
          <a:ext cx="8508915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873356" y="6345698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8530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Personnel</a:t>
            </a:r>
            <a:r>
              <a:rPr lang="fi-FI" sz="3200" dirty="0"/>
              <a:t> in Consulting Engineering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52123"/>
              </p:ext>
            </p:extLst>
          </p:nvPr>
        </p:nvGraphicFramePr>
        <p:xfrm>
          <a:off x="251521" y="1726880"/>
          <a:ext cx="8508914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905102" y="6345698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Statistics</a:t>
            </a:r>
            <a:r>
              <a:rPr lang="fi-FI" sz="1058" spc="-35" dirty="0">
                <a:solidFill>
                  <a:srgbClr val="002964"/>
                </a:solidFill>
              </a:rPr>
              <a:t> Finland,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1682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Consulting Engineering </a:t>
            </a:r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Subsidiaries</a:t>
            </a:r>
            <a:r>
              <a:rPr lang="fi-FI" sz="3200" dirty="0"/>
              <a:t> </a:t>
            </a:r>
            <a:r>
              <a:rPr lang="fi-FI" sz="3200" dirty="0" err="1"/>
              <a:t>Abroad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86631"/>
              </p:ext>
            </p:extLst>
          </p:nvPr>
        </p:nvGraphicFramePr>
        <p:xfrm>
          <a:off x="179512" y="1726880"/>
          <a:ext cx="8580923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905102" y="6387711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1468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Information</a:t>
            </a:r>
            <a:r>
              <a:rPr lang="fi-FI" sz="3200" dirty="0"/>
              <a:t> Technology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69848"/>
              </p:ext>
            </p:extLst>
          </p:nvPr>
        </p:nvGraphicFramePr>
        <p:xfrm>
          <a:off x="251521" y="1726880"/>
          <a:ext cx="8508914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873356" y="6358558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Statistics</a:t>
            </a:r>
            <a:r>
              <a:rPr lang="fi-FI" sz="1058" spc="-35" dirty="0">
                <a:solidFill>
                  <a:srgbClr val="002964"/>
                </a:solidFill>
              </a:rPr>
              <a:t> Finland,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0369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Information</a:t>
            </a:r>
            <a:r>
              <a:rPr lang="fi-FI" sz="3200" dirty="0"/>
              <a:t> Technology </a:t>
            </a:r>
            <a:r>
              <a:rPr lang="fi-FI" sz="3200" dirty="0" err="1"/>
              <a:t>Personnel</a:t>
            </a:r>
            <a:r>
              <a:rPr lang="fi-FI" sz="3200" dirty="0"/>
              <a:t> in </a:t>
            </a:r>
            <a:r>
              <a:rPr lang="fi-FI" sz="3200" dirty="0" err="1"/>
              <a:t>Subsidiaries</a:t>
            </a:r>
            <a:r>
              <a:rPr lang="fi-FI" sz="3200" dirty="0"/>
              <a:t> </a:t>
            </a:r>
            <a:r>
              <a:rPr lang="fi-FI" sz="3200" dirty="0" err="1"/>
              <a:t>Abroad</a:t>
            </a:r>
            <a:endParaRPr lang="en-GB" sz="3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26904"/>
              </p:ext>
            </p:extLst>
          </p:nvPr>
        </p:nvGraphicFramePr>
        <p:xfrm>
          <a:off x="323529" y="1726880"/>
          <a:ext cx="8436906" cy="443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873356" y="6381135"/>
            <a:ext cx="5397293" cy="226912"/>
          </a:xfrm>
          <a:prstGeom prst="rect">
            <a:avLst/>
          </a:prstGeom>
          <a:noFill/>
        </p:spPr>
        <p:txBody>
          <a:bodyPr wrap="square" lIns="31745" tIns="31745" rIns="31745" bIns="31745" rtlCol="0">
            <a:spAutoFit/>
          </a:bodyPr>
          <a:lstStyle/>
          <a:p>
            <a:pPr defTabSz="806026"/>
            <a:r>
              <a:rPr lang="fi-FI" sz="1058" spc="-35" dirty="0" err="1">
                <a:solidFill>
                  <a:srgbClr val="002964"/>
                </a:solidFill>
              </a:rPr>
              <a:t>Source</a:t>
            </a:r>
            <a:r>
              <a:rPr lang="fi-FI" sz="1058" spc="-35" dirty="0">
                <a:solidFill>
                  <a:srgbClr val="002964"/>
                </a:solidFill>
              </a:rPr>
              <a:t>: </a:t>
            </a:r>
            <a:r>
              <a:rPr lang="fi-FI" sz="1058" spc="-35" dirty="0" err="1">
                <a:solidFill>
                  <a:srgbClr val="002964"/>
                </a:solidFill>
              </a:rPr>
              <a:t>The</a:t>
            </a:r>
            <a:r>
              <a:rPr lang="fi-FI" sz="1058" spc="-35" dirty="0">
                <a:solidFill>
                  <a:srgbClr val="002964"/>
                </a:solidFill>
              </a:rPr>
              <a:t> Federation of </a:t>
            </a:r>
            <a:r>
              <a:rPr lang="fi-FI" sz="1058" spc="-35" dirty="0" err="1">
                <a:solidFill>
                  <a:srgbClr val="002964"/>
                </a:solidFill>
              </a:rPr>
              <a:t>Finnish</a:t>
            </a:r>
            <a:r>
              <a:rPr lang="fi-FI" sz="1058" spc="-35" dirty="0">
                <a:solidFill>
                  <a:srgbClr val="002964"/>
                </a:solidFill>
              </a:rPr>
              <a:t> Technology </a:t>
            </a:r>
            <a:r>
              <a:rPr lang="fi-FI" sz="1058" spc="-35" dirty="0" err="1">
                <a:solidFill>
                  <a:srgbClr val="002964"/>
                </a:solidFill>
              </a:rPr>
              <a:t>Industries</a:t>
            </a:r>
            <a:r>
              <a:rPr lang="fi-FI" sz="1058" spc="-35" dirty="0">
                <a:solidFill>
                  <a:srgbClr val="002964"/>
                </a:solidFill>
              </a:rPr>
              <a:t>’ labour </a:t>
            </a:r>
            <a:r>
              <a:rPr lang="fi-FI" sz="1058" spc="-35" dirty="0" err="1">
                <a:solidFill>
                  <a:srgbClr val="002964"/>
                </a:solidFill>
              </a:rPr>
              <a:t>force</a:t>
            </a:r>
            <a:r>
              <a:rPr lang="fi-FI" sz="1058" spc="-35" dirty="0">
                <a:solidFill>
                  <a:srgbClr val="002964"/>
                </a:solidFill>
              </a:rPr>
              <a:t> </a:t>
            </a:r>
            <a:r>
              <a:rPr lang="fi-FI" sz="1058" spc="-35" dirty="0" err="1">
                <a:solidFill>
                  <a:srgbClr val="002964"/>
                </a:solidFill>
              </a:rPr>
              <a:t>survey</a:t>
            </a:r>
            <a:endParaRPr lang="fi-FI" sz="1058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76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67464" cy="448573"/>
          </a:xfrm>
        </p:spPr>
        <p:txBody>
          <a:bodyPr/>
          <a:lstStyle/>
          <a:p>
            <a:r>
              <a:rPr lang="en-GB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Technology Industry </a:t>
            </a:r>
            <a:r>
              <a:rPr lang="en-GB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/>
            </a:r>
            <a:br>
              <a:rPr lang="en-GB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</a:br>
            <a:r>
              <a:rPr lang="en-GB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 </a:t>
            </a:r>
            <a:r>
              <a:rPr lang="en-GB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Finland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9907-ECAE-4284-ACEE-3771F428F7EB}" type="datetime1">
              <a:rPr lang="fi-FI" smtClean="0"/>
              <a:t>13.5.2015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C4787-F05F-4DE3-A622-00460B32D799}" type="slidenum">
              <a:rPr lang="fi-FI" smtClean="0"/>
              <a:t>3</a:t>
            </a:fld>
            <a:endParaRPr lang="fi-FI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051720" y="6376474"/>
            <a:ext cx="5400600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err="1" smtClean="0">
                <a:solidFill>
                  <a:schemeClr val="tx2"/>
                </a:solidFill>
              </a:rPr>
              <a:t>Seasonally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adjusted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turnover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index</a:t>
            </a:r>
            <a:r>
              <a:rPr lang="fi-FI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GB" sz="1200" dirty="0" smtClean="0">
                <a:solidFill>
                  <a:schemeClr val="tx2"/>
                </a:solidFill>
                <a:ea typeface="ＭＳ Ｐゴシック" pitchFamily="34" charset="-128"/>
              </a:rPr>
              <a:t>Source: </a:t>
            </a:r>
            <a:r>
              <a:rPr lang="en-GB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Macrobond</a:t>
            </a:r>
            <a:r>
              <a:rPr lang="en-GB" sz="1200" dirty="0" smtClean="0">
                <a:solidFill>
                  <a:schemeClr val="tx2"/>
                </a:solidFill>
                <a:ea typeface="ＭＳ Ｐゴシック" pitchFamily="34" charset="-128"/>
              </a:rPr>
              <a:t>, Statistics Finland</a:t>
            </a:r>
            <a:endParaRPr lang="en-GB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740917"/>
              </p:ext>
            </p:extLst>
          </p:nvPr>
        </p:nvGraphicFramePr>
        <p:xfrm>
          <a:off x="381000" y="1268413"/>
          <a:ext cx="8367713" cy="500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Macrobond document" r:id="rId3" imgW="10287767" imgH="5667684" progId="Mbnd.mbnd">
                  <p:embed/>
                </p:oleObj>
              </mc:Choice>
              <mc:Fallback>
                <p:oleObj name="Macrobond document" r:id="rId3" imgW="10287767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268413"/>
                        <a:ext cx="8367713" cy="500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13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249" y="-1736"/>
            <a:ext cx="8367464" cy="640365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Personnel </a:t>
            </a:r>
            <a:r>
              <a:rPr lang="en-GB" dirty="0">
                <a:ea typeface="ＭＳ Ｐゴシック" pitchFamily="34" charset="-128"/>
              </a:rPr>
              <a:t>in the Technology </a:t>
            </a:r>
            <a:r>
              <a:rPr lang="en-GB" dirty="0" smtClean="0">
                <a:ea typeface="ＭＳ Ｐゴシック" pitchFamily="34" charset="-128"/>
              </a:rPr>
              <a:t>Industry</a:t>
            </a:r>
            <a:endParaRPr lang="fi-FI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30743"/>
              </p:ext>
            </p:extLst>
          </p:nvPr>
        </p:nvGraphicFramePr>
        <p:xfrm>
          <a:off x="467544" y="1176338"/>
          <a:ext cx="7862068" cy="513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09320"/>
            <a:ext cx="6167437" cy="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Statistics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Finland, The Federation of Finnish Technology Industries’ labour force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Pyöristetty kuvaselitesuorakulmio 6"/>
          <p:cNvSpPr/>
          <p:nvPr/>
        </p:nvSpPr>
        <p:spPr bwMode="auto">
          <a:xfrm>
            <a:off x="6588224" y="638629"/>
            <a:ext cx="2448272" cy="702138"/>
          </a:xfrm>
          <a:prstGeom prst="wedgeRoundRectCallout">
            <a:avLst>
              <a:gd name="adj1" fmla="val -6764"/>
              <a:gd name="adj2" fmla="val 25701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00" smtClean="0">
              <a:solidFill>
                <a:srgbClr val="002664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606480" y="6802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Some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15 000 of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employees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</a:p>
          <a:p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affected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by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temporary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or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part-</a:t>
            </a:r>
            <a:endParaRPr lang="fi-FI" sz="1200" b="1" dirty="0" smtClean="0">
              <a:solidFill>
                <a:srgbClr val="002664"/>
              </a:solidFill>
              <a:ea typeface="ＭＳ Ｐゴシック" pitchFamily="-128" charset="-128"/>
            </a:endParaRPr>
          </a:p>
          <a:p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time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sz="1200" b="1" dirty="0" err="1" smtClean="0">
                <a:solidFill>
                  <a:srgbClr val="002664"/>
                </a:solidFill>
                <a:ea typeface="ＭＳ Ｐゴシック" pitchFamily="-128" charset="-128"/>
              </a:rPr>
              <a:t>lay-offs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 31.3.2015</a:t>
            </a:r>
            <a:endParaRPr lang="en-GB" sz="1200" dirty="0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4624-B07F-47C8-BF63-4DAA67E5E601}" type="datetime1">
              <a:rPr lang="fi-FI" smtClean="0">
                <a:solidFill>
                  <a:srgbClr val="002664"/>
                </a:solidFill>
              </a:rPr>
              <a:pPr/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4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B700-B543-41A4-A851-A376D27A205F}" type="datetime1">
              <a:rPr lang="fi-FI" smtClean="0"/>
              <a:t>13.5.2015</a:t>
            </a:fld>
            <a:endParaRPr lang="fi-FI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536" y="216912"/>
            <a:ext cx="84597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Value 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of New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in the Technology Industry* in Finland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87388" y="1093788"/>
          <a:ext cx="6983412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96457"/>
              </p:ext>
            </p:extLst>
          </p:nvPr>
        </p:nvGraphicFramePr>
        <p:xfrm>
          <a:off x="323528" y="836613"/>
          <a:ext cx="864096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43000" y="926439"/>
            <a:ext cx="2553968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rgbClr val="003976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3976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January-Mach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58888" y="5876925"/>
            <a:ext cx="80142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</a:t>
            </a:r>
            <a:r>
              <a:rPr lang="fi-FI" sz="1200" dirty="0" err="1" smtClean="0">
                <a:solidFill>
                  <a:schemeClr val="tx2"/>
                </a:solidFill>
              </a:rPr>
              <a:t>Excluding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metals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and </a:t>
            </a:r>
            <a:r>
              <a:rPr lang="fi-FI" sz="1200" dirty="0" err="1" smtClean="0">
                <a:solidFill>
                  <a:schemeClr val="tx2"/>
                </a:solidFill>
              </a:rPr>
              <a:t>game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industry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  <a:r>
              <a:rPr lang="fi-FI" sz="1200" dirty="0" err="1" smtClean="0">
                <a:solidFill>
                  <a:schemeClr val="tx2"/>
                </a:solidFill>
              </a:rPr>
              <a:t>companies</a:t>
            </a:r>
            <a:r>
              <a:rPr lang="fi-FI" sz="1200" dirty="0" smtClean="0">
                <a:solidFill>
                  <a:schemeClr val="tx2"/>
                </a:solidFill>
              </a:rPr>
              <a:t>. </a:t>
            </a:r>
            <a:endParaRPr lang="fi-FI" sz="1200" dirty="0"/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18666"/>
              </p:ext>
            </p:extLst>
          </p:nvPr>
        </p:nvGraphicFramePr>
        <p:xfrm>
          <a:off x="1281748" y="4653136"/>
          <a:ext cx="6192417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63076"/>
              </p:ext>
            </p:extLst>
          </p:nvPr>
        </p:nvGraphicFramePr>
        <p:xfrm>
          <a:off x="1403648" y="5001405"/>
          <a:ext cx="5904383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482"/>
                <a:gridCol w="1476095"/>
                <a:gridCol w="140580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6A0-26EC-4347-A0ED-DB11AE7AE480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8063" y="1071563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11459"/>
              </p:ext>
            </p:extLst>
          </p:nvPr>
        </p:nvGraphicFramePr>
        <p:xfrm>
          <a:off x="323528" y="1031875"/>
          <a:ext cx="8712968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1464" y="-72551"/>
            <a:ext cx="8759825" cy="106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Value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of Order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in the Technology Industry* in Finland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43134" y="987057"/>
            <a:ext cx="2553968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51720" y="6211265"/>
            <a:ext cx="6559872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31.3.2015          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11188" y="5876925"/>
            <a:ext cx="8137276" cy="2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*)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Excluding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metals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game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  <a:endParaRPr lang="fi-FI" sz="12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300018" y="1737090"/>
            <a:ext cx="1152525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endParaRPr lang="fi-FI" sz="1400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4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00376"/>
              </p:ext>
            </p:extLst>
          </p:nvPr>
        </p:nvGraphicFramePr>
        <p:xfrm>
          <a:off x="1403648" y="5013176"/>
          <a:ext cx="5904655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1800200"/>
                <a:gridCol w="1656183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- 1 %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67108"/>
              </p:ext>
            </p:extLst>
          </p:nvPr>
        </p:nvGraphicFramePr>
        <p:xfrm>
          <a:off x="1115616" y="4705320"/>
          <a:ext cx="6750447" cy="3078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648072"/>
                <a:gridCol w="576064"/>
                <a:gridCol w="576064"/>
                <a:gridCol w="720080"/>
                <a:gridCol w="576064"/>
                <a:gridCol w="648072"/>
                <a:gridCol w="648072"/>
                <a:gridCol w="576064"/>
                <a:gridCol w="576064"/>
                <a:gridCol w="557759"/>
              </a:tblGrid>
              <a:tr h="307856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2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2156-E446-41CA-ACB4-238EB82DCC08}" type="datetime1">
              <a:rPr lang="fi-FI" smtClean="0"/>
              <a:t>13.5.2015</a:t>
            </a:fld>
            <a:endParaRPr lang="fi-FI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536" y="337779"/>
            <a:ext cx="85328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Value 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of New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Electronics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and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Electrotechnical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Industry in Finland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40892"/>
              </p:ext>
            </p:extLst>
          </p:nvPr>
        </p:nvGraphicFramePr>
        <p:xfrm>
          <a:off x="323528" y="1247775"/>
          <a:ext cx="8640960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43608" y="1295929"/>
            <a:ext cx="255394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45591"/>
              </p:ext>
            </p:extLst>
          </p:nvPr>
        </p:nvGraphicFramePr>
        <p:xfrm>
          <a:off x="1179513" y="4837219"/>
          <a:ext cx="6344812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801"/>
                <a:gridCol w="583438"/>
                <a:gridCol w="576064"/>
                <a:gridCol w="576064"/>
                <a:gridCol w="576064"/>
                <a:gridCol w="576064"/>
                <a:gridCol w="576064"/>
                <a:gridCol w="576064"/>
                <a:gridCol w="574587"/>
                <a:gridCol w="576801"/>
                <a:gridCol w="57680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40721"/>
              </p:ext>
            </p:extLst>
          </p:nvPr>
        </p:nvGraphicFramePr>
        <p:xfrm>
          <a:off x="1331640" y="5157192"/>
          <a:ext cx="5616624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178"/>
                <a:gridCol w="1404155"/>
                <a:gridCol w="1337291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-24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5FD-6092-4006-9787-EF35933C44ED}" type="datetime1">
              <a:rPr lang="fi-FI" smtClean="0">
                <a:solidFill>
                  <a:srgbClr val="002664"/>
                </a:solidFill>
              </a:rPr>
              <a:t>13.5.2015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09675" y="1071563"/>
            <a:ext cx="68564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16268"/>
              </p:ext>
            </p:extLst>
          </p:nvPr>
        </p:nvGraphicFramePr>
        <p:xfrm>
          <a:off x="467544" y="1031875"/>
          <a:ext cx="8280920" cy="39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7544" y="-115310"/>
            <a:ext cx="8875712" cy="10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Value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of Order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Books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in the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Electronics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sz="3200" b="1" dirty="0" err="1" smtClean="0">
                <a:solidFill>
                  <a:srgbClr val="002664"/>
                </a:solidFill>
                <a:ea typeface="ＭＳ Ｐゴシック" pitchFamily="34" charset="-128"/>
              </a:rPr>
              <a:t>Electrotechnical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 Industry in Finland </a:t>
            </a:r>
            <a:endParaRPr lang="fi-FI" sz="3200" b="1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84168" y="2421640"/>
            <a:ext cx="1223963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43608" y="953104"/>
            <a:ext cx="611663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 smtClean="0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99397"/>
              </p:ext>
            </p:extLst>
          </p:nvPr>
        </p:nvGraphicFramePr>
        <p:xfrm>
          <a:off x="1331640" y="5013176"/>
          <a:ext cx="6120680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1732105"/>
                <a:gridCol w="1796287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+53 %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07704" y="6097342"/>
            <a:ext cx="6559872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The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31.3.2015          	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64129"/>
              </p:ext>
            </p:extLst>
          </p:nvPr>
        </p:nvGraphicFramePr>
        <p:xfrm>
          <a:off x="1115616" y="4653136"/>
          <a:ext cx="6552726" cy="3078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9090"/>
                <a:gridCol w="559191"/>
                <a:gridCol w="611918"/>
                <a:gridCol w="648072"/>
                <a:gridCol w="576064"/>
                <a:gridCol w="576064"/>
                <a:gridCol w="576064"/>
                <a:gridCol w="648072"/>
                <a:gridCol w="576064"/>
                <a:gridCol w="576064"/>
                <a:gridCol w="576063"/>
              </a:tblGrid>
              <a:tr h="307856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18C5-479C-4F35-B820-BFC17FBAB9B6}" type="datetime1">
              <a:rPr lang="fi-FI" smtClean="0"/>
              <a:t>13.5.2015</a:t>
            </a:fld>
            <a:endParaRPr lang="fi-FI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208492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Value 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of New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Orders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in the </a:t>
            </a:r>
            <a:r>
              <a:rPr lang="fi-FI" sz="3200" b="1" dirty="0" err="1">
                <a:solidFill>
                  <a:schemeClr val="tx2"/>
                </a:solidFill>
                <a:ea typeface="ＭＳ Ｐゴシック" pitchFamily="34" charset="-128"/>
              </a:rPr>
              <a:t>Mechanical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 Engineering in Finland </a:t>
            </a:r>
            <a:endParaRPr lang="fi-FI" sz="32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46439"/>
              </p:ext>
            </p:extLst>
          </p:nvPr>
        </p:nvGraphicFramePr>
        <p:xfrm>
          <a:off x="323528" y="887413"/>
          <a:ext cx="8640960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16013" y="981075"/>
            <a:ext cx="255394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 smtClean="0">
                <a:solidFill>
                  <a:schemeClr val="tx2"/>
                </a:solidFill>
                <a:ea typeface="ＭＳ Ｐゴシック" pitchFamily="34" charset="-128"/>
              </a:rPr>
              <a:t>Million</a:t>
            </a:r>
            <a:r>
              <a:rPr lang="fi-FI" sz="14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chemeClr val="tx2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9281"/>
              </p:ext>
            </p:extLst>
          </p:nvPr>
        </p:nvGraphicFramePr>
        <p:xfrm>
          <a:off x="1143001" y="4653136"/>
          <a:ext cx="6165302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42353"/>
              </p:ext>
            </p:extLst>
          </p:nvPr>
        </p:nvGraphicFramePr>
        <p:xfrm>
          <a:off x="1259632" y="5013176"/>
          <a:ext cx="5760367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xport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- 9%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-10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07704" y="6152980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The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Federation of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3976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survey’s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respondent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companies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January-March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nologiateollisuus_vaaka.potx" id="{F5F18844-E2D9-48FE-AC2F-7F945D8A6771}" vid="{9C3F7C40-BD8C-4741-8525-D862A6138045}"/>
    </a:ext>
  </a:extLst>
</a:theme>
</file>

<file path=ppt/theme/theme19.xml><?xml version="1.0" encoding="utf-8"?>
<a:theme xmlns:a="http://schemas.openxmlformats.org/drawingml/2006/main" name="1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Teknologiateollisuus_vaaka</Template>
  <TotalTime>2106</TotalTime>
  <Words>1253</Words>
  <Application>Microsoft Office PowerPoint</Application>
  <PresentationFormat>Näytössä katseltava diaesitys (4:3)</PresentationFormat>
  <Paragraphs>397</Paragraphs>
  <Slides>29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29</vt:i4>
      </vt:variant>
    </vt:vector>
  </HeadingPairs>
  <TitlesOfParts>
    <vt:vector size="60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Wingdings</vt:lpstr>
      <vt:lpstr>5nuolen_vaakaKANSI_SUOMI</vt:lpstr>
      <vt:lpstr>1_5nuolen_vaakaKANSI_SUOMI</vt:lpstr>
      <vt:lpstr>2_5nuolen_vaakaKANSI_SUOMI</vt:lpstr>
      <vt:lpstr>3_5nuolen_vaakaKANSI_SUOMI</vt:lpstr>
      <vt:lpstr>4_5nuolen_vaakaKANSI_SUOMI</vt:lpstr>
      <vt:lpstr>20_5nuolen_vaakaKANSI_SUOMI</vt:lpstr>
      <vt:lpstr>14_5nuolen_vaakaKANSI_SUOMI</vt:lpstr>
      <vt:lpstr>5_5nuolen_vaakaKANSI_SUOMI</vt:lpstr>
      <vt:lpstr>6_5nuolen_vaakaKANSI_SUOMI</vt:lpstr>
      <vt:lpstr>9_5nuolen_vaakaKANSI_SUOMI</vt:lpstr>
      <vt:lpstr>7_5nuolen_vaakaKANSI_SUOMI</vt:lpstr>
      <vt:lpstr>8_5nuolen_vaakaKANSI_SUOMI</vt:lpstr>
      <vt:lpstr>10_5nuolen_vaakaKANSI_SUOMI</vt:lpstr>
      <vt:lpstr>42_5nuolen_vaakaKANSI_SUOMI</vt:lpstr>
      <vt:lpstr>52_5nuolen_vaakaKANSI_SUOMI</vt:lpstr>
      <vt:lpstr>57_5nuolen_vaakaKANSI_SUOMI</vt:lpstr>
      <vt:lpstr>11_5nuolen_vaakaKANSI_SUOMI</vt:lpstr>
      <vt:lpstr>65_5nuolen_vaakaKANSI_SUOMI</vt:lpstr>
      <vt:lpstr>12_5nuolen_vaakaKANSI_SUOMI</vt:lpstr>
      <vt:lpstr>13_5nuolen_vaakaKANSI_SUOMI</vt:lpstr>
      <vt:lpstr>Teknologiateollisuus_template_20141218</vt:lpstr>
      <vt:lpstr>1_Teknologiateollisuus_template_20141218</vt:lpstr>
      <vt:lpstr>Macrobond document</vt:lpstr>
      <vt:lpstr>Chart</vt:lpstr>
      <vt:lpstr>Goods Export from Finland by Target Area</vt:lpstr>
      <vt:lpstr>Goods Export of Technology Industry from Finland by Target Area</vt:lpstr>
      <vt:lpstr>Turnover of the Technology Industry  in Finland</vt:lpstr>
      <vt:lpstr>Personnel in the Technology Industry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Turnover of the Metals Industry in Finland</vt:lpstr>
      <vt:lpstr> Production Volume of the Metals Industry in Finland </vt:lpstr>
      <vt:lpstr>PowerPoint-esitys</vt:lpstr>
      <vt:lpstr>PowerPoint-esitys</vt:lpstr>
      <vt:lpstr>PowerPoint-esitys</vt:lpstr>
      <vt:lpstr>PowerPoint-esitys</vt:lpstr>
      <vt:lpstr>Technology Industry Personnel</vt:lpstr>
      <vt:lpstr>Technology Industry Personnel in Subsidiaries Abroad by Location</vt:lpstr>
      <vt:lpstr>Technology Industry Personnel in Subsidiaries Abroad by Location</vt:lpstr>
      <vt:lpstr>Personnel in Electronics and Electrotechnical Industry</vt:lpstr>
      <vt:lpstr>Electronics and Electrotechnical Industry Personnel in Subsidiaries Abroad</vt:lpstr>
      <vt:lpstr>Personnel in the Mechanical Engineering</vt:lpstr>
      <vt:lpstr>Mechanical Engineering Personnel in Subsidiaries Abroad</vt:lpstr>
      <vt:lpstr>Personnel in the Metals Industry</vt:lpstr>
      <vt:lpstr>Metals Industry Personnel in Subsidiaries Abroad</vt:lpstr>
      <vt:lpstr>Personnel in Consulting Engineering</vt:lpstr>
      <vt:lpstr>Consulting Engineering Personnel in Subsidiaries Abroad</vt:lpstr>
      <vt:lpstr>Personnel in Information Technology</vt:lpstr>
      <vt:lpstr>Information Technology Personnel in Subsidiaries Abroad</vt:lpstr>
    </vt:vector>
  </TitlesOfParts>
  <Company>EK liittoyhteiso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Petteri Rautaporras</dc:creator>
  <cp:lastModifiedBy>Palokangas Jukka</cp:lastModifiedBy>
  <cp:revision>245</cp:revision>
  <cp:lastPrinted>2014-07-25T08:43:10Z</cp:lastPrinted>
  <dcterms:created xsi:type="dcterms:W3CDTF">2013-04-23T05:48:14Z</dcterms:created>
  <dcterms:modified xsi:type="dcterms:W3CDTF">2015-05-13T12:41:03Z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482.21.01.003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Teknologiateollisuus_vaaka.potx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482.90.01.001</vt:lpwstr>
  </property>
  <property fmtid="{D5CDD505-2E9C-101B-9397-08002B2CF9AE}" pid="10" name="dvDefinitionVersion">
    <vt:lpwstr>1.0 / 17.2.2012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1</vt:lpwstr>
  </property>
</Properties>
</file>