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2.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theme/theme3.xml" ContentType="application/vnd.openxmlformats-officedocument.theme+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theme/theme4.xml" ContentType="application/vnd.openxmlformats-officedocument.theme+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theme/theme5.xml" ContentType="application/vnd.openxmlformats-officedocument.theme+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theme/theme6.xml" ContentType="application/vnd.openxmlformats-officedocument.theme+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theme/theme7.xml" ContentType="application/vnd.openxmlformats-officedocument.theme+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theme/theme8.xml" ContentType="application/vnd.openxmlformats-officedocument.theme+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theme/theme9.xml" ContentType="application/vnd.openxmlformats-officedocument.theme+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slideLayouts/slideLayout276.xml" ContentType="application/vnd.openxmlformats-officedocument.presentationml.slideLayout+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slideLayouts/slideLayout279.xml" ContentType="application/vnd.openxmlformats-officedocument.presentationml.slideLayout+xml"/>
  <Override PartName="/ppt/slideLayouts/slideLayout280.xml" ContentType="application/vnd.openxmlformats-officedocument.presentationml.slideLayout+xml"/>
  <Override PartName="/ppt/slideLayouts/slideLayout281.xml" ContentType="application/vnd.openxmlformats-officedocument.presentationml.slideLayout+xml"/>
  <Override PartName="/ppt/slideLayouts/slideLayout282.xml" ContentType="application/vnd.openxmlformats-officedocument.presentationml.slideLayout+xml"/>
  <Override PartName="/ppt/slideLayouts/slideLayout283.xml" ContentType="application/vnd.openxmlformats-officedocument.presentationml.slideLayout+xml"/>
  <Override PartName="/ppt/slideLayouts/slideLayout284.xml" ContentType="application/vnd.openxmlformats-officedocument.presentationml.slideLayout+xml"/>
  <Override PartName="/ppt/slideLayouts/slideLayout285.xml" ContentType="application/vnd.openxmlformats-officedocument.presentationml.slideLayout+xml"/>
  <Override PartName="/ppt/slideLayouts/slideLayout286.xml" ContentType="application/vnd.openxmlformats-officedocument.presentationml.slideLayout+xml"/>
  <Override PartName="/ppt/slideLayouts/slideLayout287.xml" ContentType="application/vnd.openxmlformats-officedocument.presentationml.slideLayout+xml"/>
  <Override PartName="/ppt/slideLayouts/slideLayout288.xml" ContentType="application/vnd.openxmlformats-officedocument.presentationml.slideLayout+xml"/>
  <Override PartName="/ppt/slideLayouts/slideLayout289.xml" ContentType="application/vnd.openxmlformats-officedocument.presentationml.slideLayout+xml"/>
  <Override PartName="/ppt/slideLayouts/slideLayout290.xml" ContentType="application/vnd.openxmlformats-officedocument.presentationml.slideLayout+xml"/>
  <Override PartName="/ppt/theme/theme10.xml" ContentType="application/vnd.openxmlformats-officedocument.theme+xml"/>
  <Override PartName="/ppt/slideLayouts/slideLayout291.xml" ContentType="application/vnd.openxmlformats-officedocument.presentationml.slideLayout+xml"/>
  <Override PartName="/ppt/slideLayouts/slideLayout292.xml" ContentType="application/vnd.openxmlformats-officedocument.presentationml.slideLayout+xml"/>
  <Override PartName="/ppt/slideLayouts/slideLayout293.xml" ContentType="application/vnd.openxmlformats-officedocument.presentationml.slideLayout+xml"/>
  <Override PartName="/ppt/slideLayouts/slideLayout294.xml" ContentType="application/vnd.openxmlformats-officedocument.presentationml.slideLayout+xml"/>
  <Override PartName="/ppt/slideLayouts/slideLayout295.xml" ContentType="application/vnd.openxmlformats-officedocument.presentationml.slideLayout+xml"/>
  <Override PartName="/ppt/slideLayouts/slideLayout296.xml" ContentType="application/vnd.openxmlformats-officedocument.presentationml.slideLayout+xml"/>
  <Override PartName="/ppt/slideLayouts/slideLayout297.xml" ContentType="application/vnd.openxmlformats-officedocument.presentationml.slideLayout+xml"/>
  <Override PartName="/ppt/slideLayouts/slideLayout298.xml" ContentType="application/vnd.openxmlformats-officedocument.presentationml.slideLayout+xml"/>
  <Override PartName="/ppt/slideLayouts/slideLayout299.xml" ContentType="application/vnd.openxmlformats-officedocument.presentationml.slideLayout+xml"/>
  <Override PartName="/ppt/slideLayouts/slideLayout300.xml" ContentType="application/vnd.openxmlformats-officedocument.presentationml.slideLayout+xml"/>
  <Override PartName="/ppt/slideLayouts/slideLayout301.xml" ContentType="application/vnd.openxmlformats-officedocument.presentationml.slideLayout+xml"/>
  <Override PartName="/ppt/slideLayouts/slideLayout302.xml" ContentType="application/vnd.openxmlformats-officedocument.presentationml.slideLayout+xml"/>
  <Override PartName="/ppt/slideLayouts/slideLayout303.xml" ContentType="application/vnd.openxmlformats-officedocument.presentationml.slideLayout+xml"/>
  <Override PartName="/ppt/slideLayouts/slideLayout304.xml" ContentType="application/vnd.openxmlformats-officedocument.presentationml.slideLayout+xml"/>
  <Override PartName="/ppt/slideLayouts/slideLayout305.xml" ContentType="application/vnd.openxmlformats-officedocument.presentationml.slideLayout+xml"/>
  <Override PartName="/ppt/slideLayouts/slideLayout306.xml" ContentType="application/vnd.openxmlformats-officedocument.presentationml.slideLayout+xml"/>
  <Override PartName="/ppt/slideLayouts/slideLayout307.xml" ContentType="application/vnd.openxmlformats-officedocument.presentationml.slideLayout+xml"/>
  <Override PartName="/ppt/slideLayouts/slideLayout308.xml" ContentType="application/vnd.openxmlformats-officedocument.presentationml.slideLayout+xml"/>
  <Override PartName="/ppt/slideLayouts/slideLayout309.xml" ContentType="application/vnd.openxmlformats-officedocument.presentationml.slideLayout+xml"/>
  <Override PartName="/ppt/slideLayouts/slideLayout310.xml" ContentType="application/vnd.openxmlformats-officedocument.presentationml.slideLayout+xml"/>
  <Override PartName="/ppt/slideLayouts/slideLayout311.xml" ContentType="application/vnd.openxmlformats-officedocument.presentationml.slideLayout+xml"/>
  <Override PartName="/ppt/slideLayouts/slideLayout312.xml" ContentType="application/vnd.openxmlformats-officedocument.presentationml.slideLayout+xml"/>
  <Override PartName="/ppt/slideLayouts/slideLayout313.xml" ContentType="application/vnd.openxmlformats-officedocument.presentationml.slideLayout+xml"/>
  <Override PartName="/ppt/slideLayouts/slideLayout314.xml" ContentType="application/vnd.openxmlformats-officedocument.presentationml.slideLayout+xml"/>
  <Override PartName="/ppt/slideLayouts/slideLayout315.xml" ContentType="application/vnd.openxmlformats-officedocument.presentationml.slideLayout+xml"/>
  <Override PartName="/ppt/slideLayouts/slideLayout316.xml" ContentType="application/vnd.openxmlformats-officedocument.presentationml.slideLayout+xml"/>
  <Override PartName="/ppt/slideLayouts/slideLayout317.xml" ContentType="application/vnd.openxmlformats-officedocument.presentationml.slideLayout+xml"/>
  <Override PartName="/ppt/slideLayouts/slideLayout318.xml" ContentType="application/vnd.openxmlformats-officedocument.presentationml.slideLayout+xml"/>
  <Override PartName="/ppt/slideLayouts/slideLayout319.xml" ContentType="application/vnd.openxmlformats-officedocument.presentationml.slideLayout+xml"/>
  <Override PartName="/ppt/slideLayouts/slideLayout320.xml" ContentType="application/vnd.openxmlformats-officedocument.presentationml.slideLayout+xml"/>
  <Override PartName="/ppt/slideLayouts/slideLayout321.xml" ContentType="application/vnd.openxmlformats-officedocument.presentationml.slideLayout+xml"/>
  <Override PartName="/ppt/slideLayouts/slideLayout322.xml" ContentType="application/vnd.openxmlformats-officedocument.presentationml.slideLayout+xml"/>
  <Override PartName="/ppt/slideLayouts/slideLayout323.xml" ContentType="application/vnd.openxmlformats-officedocument.presentationml.slideLayout+xml"/>
  <Override PartName="/ppt/slideLayouts/slideLayout324.xml" ContentType="application/vnd.openxmlformats-officedocument.presentationml.slideLayout+xml"/>
  <Override PartName="/ppt/slideLayouts/slideLayout325.xml" ContentType="application/vnd.openxmlformats-officedocument.presentationml.slideLayout+xml"/>
  <Override PartName="/ppt/slideLayouts/slideLayout326.xml" ContentType="application/vnd.openxmlformats-officedocument.presentationml.slideLayout+xml"/>
  <Override PartName="/ppt/theme/theme11.xml" ContentType="application/vnd.openxmlformats-officedocument.theme+xml"/>
  <Override PartName="/ppt/slideLayouts/slideLayout327.xml" ContentType="application/vnd.openxmlformats-officedocument.presentationml.slideLayout+xml"/>
  <Override PartName="/ppt/slideLayouts/slideLayout328.xml" ContentType="application/vnd.openxmlformats-officedocument.presentationml.slideLayout+xml"/>
  <Override PartName="/ppt/slideLayouts/slideLayout329.xml" ContentType="application/vnd.openxmlformats-officedocument.presentationml.slideLayout+xml"/>
  <Override PartName="/ppt/slideLayouts/slideLayout330.xml" ContentType="application/vnd.openxmlformats-officedocument.presentationml.slideLayout+xml"/>
  <Override PartName="/ppt/slideLayouts/slideLayout331.xml" ContentType="application/vnd.openxmlformats-officedocument.presentationml.slideLayout+xml"/>
  <Override PartName="/ppt/slideLayouts/slideLayout332.xml" ContentType="application/vnd.openxmlformats-officedocument.presentationml.slideLayout+xml"/>
  <Override PartName="/ppt/slideLayouts/slideLayout333.xml" ContentType="application/vnd.openxmlformats-officedocument.presentationml.slideLayout+xml"/>
  <Override PartName="/ppt/slideLayouts/slideLayout334.xml" ContentType="application/vnd.openxmlformats-officedocument.presentationml.slideLayout+xml"/>
  <Override PartName="/ppt/slideLayouts/slideLayout335.xml" ContentType="application/vnd.openxmlformats-officedocument.presentationml.slideLayout+xml"/>
  <Override PartName="/ppt/slideLayouts/slideLayout336.xml" ContentType="application/vnd.openxmlformats-officedocument.presentationml.slideLayout+xml"/>
  <Override PartName="/ppt/slideLayouts/slideLayout337.xml" ContentType="application/vnd.openxmlformats-officedocument.presentationml.slideLayout+xml"/>
  <Override PartName="/ppt/slideLayouts/slideLayout338.xml" ContentType="application/vnd.openxmlformats-officedocument.presentationml.slideLayout+xml"/>
  <Override PartName="/ppt/slideLayouts/slideLayout339.xml" ContentType="application/vnd.openxmlformats-officedocument.presentationml.slideLayout+xml"/>
  <Override PartName="/ppt/slideLayouts/slideLayout340.xml" ContentType="application/vnd.openxmlformats-officedocument.presentationml.slideLayout+xml"/>
  <Override PartName="/ppt/slideLayouts/slideLayout341.xml" ContentType="application/vnd.openxmlformats-officedocument.presentationml.slideLayout+xml"/>
  <Override PartName="/ppt/slideLayouts/slideLayout342.xml" ContentType="application/vnd.openxmlformats-officedocument.presentationml.slideLayout+xml"/>
  <Override PartName="/ppt/slideLayouts/slideLayout343.xml" ContentType="application/vnd.openxmlformats-officedocument.presentationml.slideLayout+xml"/>
  <Override PartName="/ppt/slideLayouts/slideLayout344.xml" ContentType="application/vnd.openxmlformats-officedocument.presentationml.slideLayout+xml"/>
  <Override PartName="/ppt/slideLayouts/slideLayout345.xml" ContentType="application/vnd.openxmlformats-officedocument.presentationml.slideLayout+xml"/>
  <Override PartName="/ppt/slideLayouts/slideLayout346.xml" ContentType="application/vnd.openxmlformats-officedocument.presentationml.slideLayout+xml"/>
  <Override PartName="/ppt/slideLayouts/slideLayout347.xml" ContentType="application/vnd.openxmlformats-officedocument.presentationml.slideLayout+xml"/>
  <Override PartName="/ppt/slideLayouts/slideLayout348.xml" ContentType="application/vnd.openxmlformats-officedocument.presentationml.slideLayout+xml"/>
  <Override PartName="/ppt/slideLayouts/slideLayout349.xml" ContentType="application/vnd.openxmlformats-officedocument.presentationml.slideLayout+xml"/>
  <Override PartName="/ppt/slideLayouts/slideLayout350.xml" ContentType="application/vnd.openxmlformats-officedocument.presentationml.slideLayout+xml"/>
  <Override PartName="/ppt/slideLayouts/slideLayout351.xml" ContentType="application/vnd.openxmlformats-officedocument.presentationml.slideLayout+xml"/>
  <Override PartName="/ppt/slideLayouts/slideLayout352.xml" ContentType="application/vnd.openxmlformats-officedocument.presentationml.slideLayout+xml"/>
  <Override PartName="/ppt/slideLayouts/slideLayout353.xml" ContentType="application/vnd.openxmlformats-officedocument.presentationml.slideLayout+xml"/>
  <Override PartName="/ppt/slideLayouts/slideLayout354.xml" ContentType="application/vnd.openxmlformats-officedocument.presentationml.slideLayout+xml"/>
  <Override PartName="/ppt/slideLayouts/slideLayout355.xml" ContentType="application/vnd.openxmlformats-officedocument.presentationml.slideLayout+xml"/>
  <Override PartName="/ppt/theme/theme12.xml" ContentType="application/vnd.openxmlformats-officedocument.theme+xml"/>
  <Override PartName="/ppt/theme/theme13.xml" ContentType="application/vnd.openxmlformats-officedocument.theme+xml"/>
  <Override PartName="/ppt/theme/theme14.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charts/chart18.xml" ContentType="application/vnd.openxmlformats-officedocument.drawingml.chart+xml"/>
  <Override PartName="/ppt/charts/chart19.xml" ContentType="application/vnd.openxmlformats-officedocument.drawingml.chart+xml"/>
  <Override PartName="/ppt/charts/chart20.xml" ContentType="application/vnd.openxmlformats-officedocument.drawingml.chart+xml"/>
  <Override PartName="/ppt/theme/themeOverride1.xml" ContentType="application/vnd.openxmlformats-officedocument.themeOverride+xml"/>
  <Override PartName="/ppt/charts/chart21.xml" ContentType="application/vnd.openxmlformats-officedocument.drawingml.chart+xml"/>
  <Override PartName="/ppt/charts/style6.xml" ContentType="application/vnd.ms-office.chartstyle+xml"/>
  <Override PartName="/ppt/charts/colors6.xml" ContentType="application/vnd.ms-office.chartcolorstyle+xml"/>
  <Override PartName="/ppt/charts/chart22.xml" ContentType="application/vnd.openxmlformats-officedocument.drawingml.chart+xml"/>
  <Override PartName="/ppt/charts/chart23.xml" ContentType="application/vnd.openxmlformats-officedocument.drawingml.chart+xml"/>
  <Override PartName="/ppt/charts/chart24.xml" ContentType="application/vnd.openxmlformats-officedocument.drawingml.chart+xml"/>
  <Override PartName="/ppt/charts/chart25.xml" ContentType="application/vnd.openxmlformats-officedocument.drawingml.chart+xml"/>
  <Override PartName="/ppt/charts/chart26.xml" ContentType="application/vnd.openxmlformats-officedocument.drawingml.chart+xml"/>
  <Override PartName="/ppt/drawings/drawing1.xml" ContentType="application/vnd.openxmlformats-officedocument.drawingml.chartshapes+xml"/>
  <Override PartName="/ppt/charts/chart27.xml" ContentType="application/vnd.openxmlformats-officedocument.drawingml.chart+xml"/>
  <Override PartName="/ppt/charts/chart28.xml" ContentType="application/vnd.openxmlformats-officedocument.drawingml.chart+xml"/>
  <Override PartName="/ppt/charts/chart29.xml" ContentType="application/vnd.openxmlformats-officedocument.drawingml.chart+xml"/>
  <Override PartName="/ppt/charts/chart30.xml" ContentType="application/vnd.openxmlformats-officedocument.drawingml.chart+xml"/>
  <Override PartName="/ppt/charts/chart31.xml" ContentType="application/vnd.openxmlformats-officedocument.drawingml.chart+xml"/>
  <Override PartName="/ppt/theme/themeOverride2.xml" ContentType="application/vnd.openxmlformats-officedocument.themeOverride+xml"/>
  <Override PartName="/ppt/charts/chart32.xml" ContentType="application/vnd.openxmlformats-officedocument.drawingml.chart+xml"/>
  <Override PartName="/ppt/charts/chart33.xml" ContentType="application/vnd.openxmlformats-officedocument.drawingml.chart+xml"/>
  <Override PartName="/ppt/notesSlides/notesSlide1.xml" ContentType="application/vnd.openxmlformats-officedocument.presentationml.notesSlide+xml"/>
  <Override PartName="/ppt/charts/chart34.xml" ContentType="application/vnd.openxmlformats-officedocument.drawingml.chart+xml"/>
  <Override PartName="/ppt/charts/style7.xml" ContentType="application/vnd.ms-office.chartstyle+xml"/>
  <Override PartName="/ppt/charts/colors7.xml" ContentType="application/vnd.ms-office.chartcolorstyle+xml"/>
  <Override PartName="/ppt/charts/chart35.xml" ContentType="application/vnd.openxmlformats-officedocument.drawingml.chart+xml"/>
  <Override PartName="/ppt/charts/style8.xml" ContentType="application/vnd.ms-office.chartstyle+xml"/>
  <Override PartName="/ppt/charts/colors8.xml" ContentType="application/vnd.ms-office.chartcolorstyle+xml"/>
  <Override PartName="/ppt/charts/chart36.xml" ContentType="application/vnd.openxmlformats-officedocument.drawingml.chart+xml"/>
  <Override PartName="/ppt/charts/chart37.xml" ContentType="application/vnd.openxmlformats-officedocument.drawingml.chart+xml"/>
  <Override PartName="/ppt/theme/themeOverride3.xml" ContentType="application/vnd.openxmlformats-officedocument.themeOverride+xml"/>
  <Override PartName="/ppt/charts/chart38.xml" ContentType="application/vnd.openxmlformats-officedocument.drawingml.chart+xml"/>
  <Override PartName="/ppt/charts/style9.xml" ContentType="application/vnd.ms-office.chartstyle+xml"/>
  <Override PartName="/ppt/charts/colors9.xml" ContentType="application/vnd.ms-office.chartcolorstyle+xml"/>
  <Override PartName="/ppt/charts/chart39.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40.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41.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42.xml" ContentType="application/vnd.openxmlformats-officedocument.drawingml.chart+xml"/>
  <Override PartName="/ppt/charts/chart43.xml" ContentType="application/vnd.openxmlformats-officedocument.drawingml.chart+xml"/>
  <Override PartName="/ppt/charts/chart44.xml" ContentType="application/vnd.openxmlformats-officedocument.drawingml.chart+xml"/>
  <Override PartName="/ppt/notesSlides/notesSlide2.xml" ContentType="application/vnd.openxmlformats-officedocument.presentationml.notesSlide+xml"/>
  <Override PartName="/ppt/charts/chart45.xml" ContentType="application/vnd.openxmlformats-officedocument.drawingml.chart+xml"/>
  <Override PartName="/ppt/charts/style13.xml" ContentType="application/vnd.ms-office.chartstyle+xml"/>
  <Override PartName="/ppt/charts/colors13.xml" ContentType="application/vnd.ms-office.chartcolorstyle+xml"/>
  <Override PartName="/ppt/notesSlides/notesSlide3.xml" ContentType="application/vnd.openxmlformats-officedocument.presentationml.notesSlide+xml"/>
  <Override PartName="/ppt/charts/chart46.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4.xml" ContentType="application/vnd.openxmlformats-officedocument.presentationml.notesSlide+xml"/>
  <Override PartName="/ppt/charts/chart47.xml" ContentType="application/vnd.openxmlformats-officedocument.drawingml.chart+xml"/>
  <Override PartName="/ppt/charts/style15.xml" ContentType="application/vnd.ms-office.chartstyle+xml"/>
  <Override PartName="/ppt/charts/colors15.xml" ContentType="application/vnd.ms-office.chartcolorstyle+xml"/>
  <Override PartName="/ppt/notesSlides/notesSlide5.xml" ContentType="application/vnd.openxmlformats-officedocument.presentationml.notesSlide+xml"/>
  <Override PartName="/ppt/charts/chart48.xml" ContentType="application/vnd.openxmlformats-officedocument.drawingml.chart+xml"/>
  <Override PartName="/ppt/tags/tag1.xml" ContentType="application/vnd.openxmlformats-officedocument.presentationml.tags+xml"/>
  <Override PartName="/ppt/charts/chart49.xml" ContentType="application/vnd.openxmlformats-officedocument.drawingml.chart+xml"/>
  <Override PartName="/ppt/notesSlides/notesSlide6.xml" ContentType="application/vnd.openxmlformats-officedocument.presentationml.notesSlide+xml"/>
  <Override PartName="/ppt/charts/chart50.xml" ContentType="application/vnd.openxmlformats-officedocument.drawingml.chart+xml"/>
  <Override PartName="/ppt/theme/themeOverride4.xml" ContentType="application/vnd.openxmlformats-officedocument.themeOverride+xml"/>
  <Override PartName="/ppt/tags/tag2.xml" ContentType="application/vnd.openxmlformats-officedocument.presentationml.tags+xml"/>
  <Override PartName="/ppt/charts/chart51.xml" ContentType="application/vnd.openxmlformats-officedocument.drawingml.chart+xml"/>
  <Override PartName="/ppt/charts/chart52.xml" ContentType="application/vnd.openxmlformats-officedocument.drawingml.chart+xml"/>
  <Override PartName="/ppt/drawings/drawing2.xml" ContentType="application/vnd.openxmlformats-officedocument.drawingml.chartshapes+xml"/>
  <Override PartName="/ppt/tags/tag3.xml" ContentType="application/vnd.openxmlformats-officedocument.presentationml.tags+xml"/>
  <Override PartName="/ppt/charts/chart53.xml" ContentType="application/vnd.openxmlformats-officedocument.drawingml.chart+xml"/>
  <Override PartName="/ppt/tags/tag4.xml" ContentType="application/vnd.openxmlformats-officedocument.presentationml.tags+xml"/>
  <Override PartName="/ppt/charts/chart54.xml" ContentType="application/vnd.openxmlformats-officedocument.drawingml.chart+xml"/>
  <Override PartName="/ppt/tags/tag5.xml" ContentType="application/vnd.openxmlformats-officedocument.presentationml.tags+xml"/>
  <Override PartName="/ppt/charts/chart55.xml" ContentType="application/vnd.openxmlformats-officedocument.drawingml.chart+xml"/>
  <Override PartName="/ppt/tags/tag6.xml" ContentType="application/vnd.openxmlformats-officedocument.presentationml.tags+xml"/>
  <Override PartName="/ppt/charts/chart56.xml" ContentType="application/vnd.openxmlformats-officedocument.drawingml.chart+xml"/>
  <Override PartName="/ppt/drawings/drawing3.xml" ContentType="application/vnd.openxmlformats-officedocument.drawingml.chartshapes+xml"/>
  <Override PartName="/ppt/tags/tag7.xml" ContentType="application/vnd.openxmlformats-officedocument.presentationml.tags+xml"/>
  <Override PartName="/ppt/charts/chart57.xml" ContentType="application/vnd.openxmlformats-officedocument.drawingml.chart+xml"/>
  <Override PartName="/ppt/tags/tag8.xml" ContentType="application/vnd.openxmlformats-officedocument.presentationml.tags+xml"/>
  <Override PartName="/ppt/charts/chart58.xml" ContentType="application/vnd.openxmlformats-officedocument.drawingml.chart+xml"/>
  <Override PartName="/ppt/charts/chart59.xml" ContentType="application/vnd.openxmlformats-officedocument.drawingml.chart+xml"/>
  <Override PartName="/ppt/charts/style16.xml" ContentType="application/vnd.ms-office.chartstyle+xml"/>
  <Override PartName="/ppt/charts/colors16.xml" ContentType="application/vnd.ms-office.chartcolorstyle+xml"/>
  <Override PartName="/ppt/drawings/drawing4.xml" ContentType="application/vnd.openxmlformats-officedocument.drawingml.chartshapes+xml"/>
  <Override PartName="/ppt/charts/chart60.xml" ContentType="application/vnd.openxmlformats-officedocument.drawingml.chart+xml"/>
  <Override PartName="/ppt/theme/themeOverride5.xml" ContentType="application/vnd.openxmlformats-officedocument.themeOverride+xml"/>
  <Override PartName="/ppt/charts/chart61.xml" ContentType="application/vnd.openxmlformats-officedocument.drawingml.chart+xml"/>
  <Override PartName="/ppt/charts/chart62.xml" ContentType="application/vnd.openxmlformats-officedocument.drawingml.chart+xml"/>
  <Override PartName="/ppt/charts/chart63.xml" ContentType="application/vnd.openxmlformats-officedocument.drawingml.chart+xml"/>
  <Override PartName="/ppt/charts/chart64.xml" ContentType="application/vnd.openxmlformats-officedocument.drawingml.chart+xml"/>
  <Override PartName="/ppt/charts/chart65.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66.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67.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68.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69.xml" ContentType="application/vnd.openxmlformats-officedocument.drawingml.chart+xml"/>
  <Override PartName="/ppt/charts/style21.xml" ContentType="application/vnd.ms-office.chartstyle+xml"/>
  <Override PartName="/ppt/charts/colors21.xml" ContentType="application/vnd.ms-office.chartcolorstyle+xml"/>
  <Override PartName="/ppt/charts/chart70.xml" ContentType="application/vnd.openxmlformats-officedocument.drawingml.chart+xml"/>
  <Override PartName="/ppt/charts/chart71.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72.xml" ContentType="application/vnd.openxmlformats-officedocument.drawingml.chart+xml"/>
  <Override PartName="/ppt/charts/chart73.xml" ContentType="application/vnd.openxmlformats-officedocument.drawingml.chart+xml"/>
  <Override PartName="/ppt/drawings/drawing5.xml" ContentType="application/vnd.openxmlformats-officedocument.drawingml.chartshapes+xml"/>
  <Override PartName="/ppt/charts/chart74.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75.xml" ContentType="application/vnd.openxmlformats-officedocument.drawingml.chart+xml"/>
  <Override PartName="/ppt/charts/chart76.xml" ContentType="application/vnd.openxmlformats-officedocument.drawingml.chart+xml"/>
  <Override PartName="/ppt/charts/chart77.xml" ContentType="application/vnd.openxmlformats-officedocument.drawingml.chart+xml"/>
  <Override PartName="/ppt/charts/chart78.xml" ContentType="application/vnd.openxmlformats-officedocument.drawingml.chart+xml"/>
  <Override PartName="/ppt/charts/chart79.xml" ContentType="application/vnd.openxmlformats-officedocument.drawingml.chart+xml"/>
  <Override PartName="/ppt/theme/themeOverride6.xml" ContentType="application/vnd.openxmlformats-officedocument.themeOverride+xml"/>
  <Override PartName="/ppt/charts/chart80.xml" ContentType="application/vnd.openxmlformats-officedocument.drawingml.chart+xml"/>
  <Override PartName="/ppt/theme/themeOverride7.xml" ContentType="application/vnd.openxmlformats-officedocument.themeOverr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709" r:id="rId2"/>
    <p:sldMasterId id="2147483739" r:id="rId3"/>
    <p:sldMasterId id="2147483829" r:id="rId4"/>
    <p:sldMasterId id="2147484159" r:id="rId5"/>
    <p:sldMasterId id="2147484189" r:id="rId6"/>
    <p:sldMasterId id="2147484219" r:id="rId7"/>
    <p:sldMasterId id="2147484249" r:id="rId8"/>
    <p:sldMasterId id="2147484279" r:id="rId9"/>
    <p:sldMasterId id="2147484339" r:id="rId10"/>
    <p:sldMasterId id="2147484399" r:id="rId11"/>
    <p:sldMasterId id="2147484436" r:id="rId12"/>
  </p:sldMasterIdLst>
  <p:notesMasterIdLst>
    <p:notesMasterId r:id="rId173"/>
  </p:notesMasterIdLst>
  <p:handoutMasterIdLst>
    <p:handoutMasterId r:id="rId174"/>
  </p:handoutMasterIdLst>
  <p:sldIdLst>
    <p:sldId id="257" r:id="rId13"/>
    <p:sldId id="490" r:id="rId14"/>
    <p:sldId id="258" r:id="rId15"/>
    <p:sldId id="259" r:id="rId16"/>
    <p:sldId id="389" r:id="rId17"/>
    <p:sldId id="481" r:id="rId18"/>
    <p:sldId id="385" r:id="rId19"/>
    <p:sldId id="491" r:id="rId20"/>
    <p:sldId id="492" r:id="rId21"/>
    <p:sldId id="493" r:id="rId22"/>
    <p:sldId id="494" r:id="rId23"/>
    <p:sldId id="264" r:id="rId24"/>
    <p:sldId id="265" r:id="rId25"/>
    <p:sldId id="483" r:id="rId26"/>
    <p:sldId id="269" r:id="rId27"/>
    <p:sldId id="550" r:id="rId28"/>
    <p:sldId id="267" r:id="rId29"/>
    <p:sldId id="268" r:id="rId30"/>
    <p:sldId id="270" r:id="rId31"/>
    <p:sldId id="271" r:id="rId32"/>
    <p:sldId id="273" r:id="rId33"/>
    <p:sldId id="499" r:id="rId34"/>
    <p:sldId id="496" r:id="rId35"/>
    <p:sldId id="497" r:id="rId36"/>
    <p:sldId id="498" r:id="rId37"/>
    <p:sldId id="278" r:id="rId38"/>
    <p:sldId id="279" r:id="rId39"/>
    <p:sldId id="280" r:id="rId40"/>
    <p:sldId id="281" r:id="rId41"/>
    <p:sldId id="282" r:id="rId42"/>
    <p:sldId id="283" r:id="rId43"/>
    <p:sldId id="284" r:id="rId44"/>
    <p:sldId id="285" r:id="rId45"/>
    <p:sldId id="286" r:id="rId46"/>
    <p:sldId id="288" r:id="rId47"/>
    <p:sldId id="287" r:id="rId48"/>
    <p:sldId id="500" r:id="rId49"/>
    <p:sldId id="501" r:id="rId50"/>
    <p:sldId id="446" r:id="rId51"/>
    <p:sldId id="294" r:id="rId52"/>
    <p:sldId id="502" r:id="rId53"/>
    <p:sldId id="548" r:id="rId54"/>
    <p:sldId id="549" r:id="rId55"/>
    <p:sldId id="503" r:id="rId56"/>
    <p:sldId id="504" r:id="rId57"/>
    <p:sldId id="505" r:id="rId58"/>
    <p:sldId id="506" r:id="rId59"/>
    <p:sldId id="507" r:id="rId60"/>
    <p:sldId id="508" r:id="rId61"/>
    <p:sldId id="509" r:id="rId62"/>
    <p:sldId id="512" r:id="rId63"/>
    <p:sldId id="513" r:id="rId64"/>
    <p:sldId id="514" r:id="rId65"/>
    <p:sldId id="515" r:id="rId66"/>
    <p:sldId id="516" r:id="rId67"/>
    <p:sldId id="517" r:id="rId68"/>
    <p:sldId id="311" r:id="rId69"/>
    <p:sldId id="312" r:id="rId70"/>
    <p:sldId id="313" r:id="rId71"/>
    <p:sldId id="314" r:id="rId72"/>
    <p:sldId id="315" r:id="rId73"/>
    <p:sldId id="519" r:id="rId74"/>
    <p:sldId id="317" r:id="rId75"/>
    <p:sldId id="318" r:id="rId76"/>
    <p:sldId id="320" r:id="rId77"/>
    <p:sldId id="520" r:id="rId78"/>
    <p:sldId id="440" r:id="rId79"/>
    <p:sldId id="319" r:id="rId80"/>
    <p:sldId id="412" r:id="rId81"/>
    <p:sldId id="322" r:id="rId82"/>
    <p:sldId id="323" r:id="rId83"/>
    <p:sldId id="324" r:id="rId84"/>
    <p:sldId id="526" r:id="rId85"/>
    <p:sldId id="527" r:id="rId86"/>
    <p:sldId id="528" r:id="rId87"/>
    <p:sldId id="529" r:id="rId88"/>
    <p:sldId id="530" r:id="rId89"/>
    <p:sldId id="531" r:id="rId90"/>
    <p:sldId id="532" r:id="rId91"/>
    <p:sldId id="533" r:id="rId92"/>
    <p:sldId id="518" r:id="rId93"/>
    <p:sldId id="523" r:id="rId94"/>
    <p:sldId id="524" r:id="rId95"/>
    <p:sldId id="525" r:id="rId96"/>
    <p:sldId id="413" r:id="rId97"/>
    <p:sldId id="414" r:id="rId98"/>
    <p:sldId id="362" r:id="rId99"/>
    <p:sldId id="442" r:id="rId100"/>
    <p:sldId id="415" r:id="rId101"/>
    <p:sldId id="416" r:id="rId102"/>
    <p:sldId id="330" r:id="rId103"/>
    <p:sldId id="331" r:id="rId104"/>
    <p:sldId id="332" r:id="rId105"/>
    <p:sldId id="333" r:id="rId106"/>
    <p:sldId id="334" r:id="rId107"/>
    <p:sldId id="486" r:id="rId108"/>
    <p:sldId id="487" r:id="rId109"/>
    <p:sldId id="488" r:id="rId110"/>
    <p:sldId id="336" r:id="rId111"/>
    <p:sldId id="418" r:id="rId112"/>
    <p:sldId id="534" r:id="rId113"/>
    <p:sldId id="419" r:id="rId114"/>
    <p:sldId id="420" r:id="rId115"/>
    <p:sldId id="421" r:id="rId116"/>
    <p:sldId id="485" r:id="rId117"/>
    <p:sldId id="422" r:id="rId118"/>
    <p:sldId id="423" r:id="rId119"/>
    <p:sldId id="424" r:id="rId120"/>
    <p:sldId id="425" r:id="rId121"/>
    <p:sldId id="426" r:id="rId122"/>
    <p:sldId id="427" r:id="rId123"/>
    <p:sldId id="428" r:id="rId124"/>
    <p:sldId id="429" r:id="rId125"/>
    <p:sldId id="430" r:id="rId126"/>
    <p:sldId id="431" r:id="rId127"/>
    <p:sldId id="432" r:id="rId128"/>
    <p:sldId id="433" r:id="rId129"/>
    <p:sldId id="434" r:id="rId130"/>
    <p:sldId id="435" r:id="rId131"/>
    <p:sldId id="436" r:id="rId132"/>
    <p:sldId id="461" r:id="rId133"/>
    <p:sldId id="462" r:id="rId134"/>
    <p:sldId id="463" r:id="rId135"/>
    <p:sldId id="346" r:id="rId136"/>
    <p:sldId id="347" r:id="rId137"/>
    <p:sldId id="348" r:id="rId138"/>
    <p:sldId id="349" r:id="rId139"/>
    <p:sldId id="547" r:id="rId140"/>
    <p:sldId id="353" r:id="rId141"/>
    <p:sldId id="354" r:id="rId142"/>
    <p:sldId id="443" r:id="rId143"/>
    <p:sldId id="444" r:id="rId144"/>
    <p:sldId id="445" r:id="rId145"/>
    <p:sldId id="358" r:id="rId146"/>
    <p:sldId id="359" r:id="rId147"/>
    <p:sldId id="360" r:id="rId148"/>
    <p:sldId id="361" r:id="rId149"/>
    <p:sldId id="363" r:id="rId150"/>
    <p:sldId id="480" r:id="rId151"/>
    <p:sldId id="364" r:id="rId152"/>
    <p:sldId id="535" r:id="rId153"/>
    <p:sldId id="536" r:id="rId154"/>
    <p:sldId id="467" r:id="rId155"/>
    <p:sldId id="401" r:id="rId156"/>
    <p:sldId id="369" r:id="rId157"/>
    <p:sldId id="537" r:id="rId158"/>
    <p:sldId id="538" r:id="rId159"/>
    <p:sldId id="539" r:id="rId160"/>
    <p:sldId id="540" r:id="rId161"/>
    <p:sldId id="541" r:id="rId162"/>
    <p:sldId id="542" r:id="rId163"/>
    <p:sldId id="543" r:id="rId164"/>
    <p:sldId id="544" r:id="rId165"/>
    <p:sldId id="545" r:id="rId166"/>
    <p:sldId id="546" r:id="rId167"/>
    <p:sldId id="380" r:id="rId168"/>
    <p:sldId id="381" r:id="rId169"/>
    <p:sldId id="382" r:id="rId170"/>
    <p:sldId id="478" r:id="rId171"/>
    <p:sldId id="479" r:id="rId172"/>
  </p:sldIdLst>
  <p:sldSz cx="9144000" cy="5143500" type="screen16x9"/>
  <p:notesSz cx="6797675" cy="9926638"/>
  <p:defaultTextStyle>
    <a:defPPr>
      <a:defRPr lang="fi-FI"/>
    </a:defPPr>
    <a:lvl1pPr marL="0" algn="l" defTabSz="679871" rtl="0" eaLnBrk="1" latinLnBrk="0" hangingPunct="1">
      <a:defRPr sz="1340" kern="1200">
        <a:solidFill>
          <a:schemeClr val="tx1"/>
        </a:solidFill>
        <a:latin typeface="+mn-lt"/>
        <a:ea typeface="+mn-ea"/>
        <a:cs typeface="+mn-cs"/>
      </a:defRPr>
    </a:lvl1pPr>
    <a:lvl2pPr marL="339932" algn="l" defTabSz="679871" rtl="0" eaLnBrk="1" latinLnBrk="0" hangingPunct="1">
      <a:defRPr sz="1340" kern="1200">
        <a:solidFill>
          <a:schemeClr val="tx1"/>
        </a:solidFill>
        <a:latin typeface="+mn-lt"/>
        <a:ea typeface="+mn-ea"/>
        <a:cs typeface="+mn-cs"/>
      </a:defRPr>
    </a:lvl2pPr>
    <a:lvl3pPr marL="679871" algn="l" defTabSz="679871" rtl="0" eaLnBrk="1" latinLnBrk="0" hangingPunct="1">
      <a:defRPr sz="1340" kern="1200">
        <a:solidFill>
          <a:schemeClr val="tx1"/>
        </a:solidFill>
        <a:latin typeface="+mn-lt"/>
        <a:ea typeface="+mn-ea"/>
        <a:cs typeface="+mn-cs"/>
      </a:defRPr>
    </a:lvl3pPr>
    <a:lvl4pPr marL="1019807" algn="l" defTabSz="679871" rtl="0" eaLnBrk="1" latinLnBrk="0" hangingPunct="1">
      <a:defRPr sz="1340" kern="1200">
        <a:solidFill>
          <a:schemeClr val="tx1"/>
        </a:solidFill>
        <a:latin typeface="+mn-lt"/>
        <a:ea typeface="+mn-ea"/>
        <a:cs typeface="+mn-cs"/>
      </a:defRPr>
    </a:lvl4pPr>
    <a:lvl5pPr marL="1359744" algn="l" defTabSz="679871" rtl="0" eaLnBrk="1" latinLnBrk="0" hangingPunct="1">
      <a:defRPr sz="1340" kern="1200">
        <a:solidFill>
          <a:schemeClr val="tx1"/>
        </a:solidFill>
        <a:latin typeface="+mn-lt"/>
        <a:ea typeface="+mn-ea"/>
        <a:cs typeface="+mn-cs"/>
      </a:defRPr>
    </a:lvl5pPr>
    <a:lvl6pPr marL="1699681" algn="l" defTabSz="679871" rtl="0" eaLnBrk="1" latinLnBrk="0" hangingPunct="1">
      <a:defRPr sz="1340" kern="1200">
        <a:solidFill>
          <a:schemeClr val="tx1"/>
        </a:solidFill>
        <a:latin typeface="+mn-lt"/>
        <a:ea typeface="+mn-ea"/>
        <a:cs typeface="+mn-cs"/>
      </a:defRPr>
    </a:lvl6pPr>
    <a:lvl7pPr marL="2039614" algn="l" defTabSz="679871" rtl="0" eaLnBrk="1" latinLnBrk="0" hangingPunct="1">
      <a:defRPr sz="1340" kern="1200">
        <a:solidFill>
          <a:schemeClr val="tx1"/>
        </a:solidFill>
        <a:latin typeface="+mn-lt"/>
        <a:ea typeface="+mn-ea"/>
        <a:cs typeface="+mn-cs"/>
      </a:defRPr>
    </a:lvl7pPr>
    <a:lvl8pPr marL="2379548" algn="l" defTabSz="679871" rtl="0" eaLnBrk="1" latinLnBrk="0" hangingPunct="1">
      <a:defRPr sz="1340" kern="1200">
        <a:solidFill>
          <a:schemeClr val="tx1"/>
        </a:solidFill>
        <a:latin typeface="+mn-lt"/>
        <a:ea typeface="+mn-ea"/>
        <a:cs typeface="+mn-cs"/>
      </a:defRPr>
    </a:lvl8pPr>
    <a:lvl9pPr marL="2719486" algn="l" defTabSz="679871" rtl="0" eaLnBrk="1" latinLnBrk="0" hangingPunct="1">
      <a:defRPr sz="134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aukonen Sini" initials="KS" lastIdx="7" clrIdx="0">
    <p:extLst>
      <p:ext uri="{19B8F6BF-5375-455C-9EA6-DF929625EA0E}">
        <p15:presenceInfo xmlns:p15="http://schemas.microsoft.com/office/powerpoint/2012/main" userId="S-1-5-21-1871869801-2214748161-1963216912-121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rnWhat="handouts2"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ACFCF"/>
    <a:srgbClr val="216657"/>
    <a:srgbClr val="333333"/>
    <a:srgbClr val="24215C"/>
    <a:srgbClr val="736B2B"/>
    <a:srgbClr val="2E0538"/>
    <a:srgbClr val="542B1F"/>
    <a:srgbClr val="2B4D24"/>
    <a:srgbClr val="73214F"/>
    <a:srgbClr val="05293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F5AB1C69-6EDB-4FF4-983F-18BD219EF322}" styleName="Normaali tyyli 2 - Korostu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Normaali tyyli 2 - Korostu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5C22544A-7EE6-4342-B048-85BDC9FD1C3A}" styleName="Normaali tyyli 2 - Korostu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Normaali tyyli 2 - Korostu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ferSingleView="1">
    <p:restoredLeft sz="34580" autoAdjust="0"/>
    <p:restoredTop sz="86410" autoAdjust="0"/>
  </p:normalViewPr>
  <p:slideViewPr>
    <p:cSldViewPr showGuides="1">
      <p:cViewPr>
        <p:scale>
          <a:sx n="91" d="100"/>
          <a:sy n="91" d="100"/>
        </p:scale>
        <p:origin x="538" y="-341"/>
      </p:cViewPr>
      <p:guideLst>
        <p:guide orient="horz" pos="1620"/>
        <p:guide pos="2880"/>
      </p:guideLst>
    </p:cSldViewPr>
  </p:slideViewPr>
  <p:outlineViewPr>
    <p:cViewPr>
      <p:scale>
        <a:sx n="33" d="100"/>
        <a:sy n="33" d="100"/>
      </p:scale>
      <p:origin x="0" y="-7373"/>
    </p:cViewPr>
  </p:outlineViewPr>
  <p:notesTextViewPr>
    <p:cViewPr>
      <p:scale>
        <a:sx n="3" d="2"/>
        <a:sy n="3" d="2"/>
      </p:scale>
      <p:origin x="0" y="0"/>
    </p:cViewPr>
  </p:notesTextViewPr>
  <p:sorterViewPr>
    <p:cViewPr varScale="1">
      <p:scale>
        <a:sx n="1" d="1"/>
        <a:sy n="1" d="1"/>
      </p:scale>
      <p:origin x="0" y="-12350"/>
    </p:cViewPr>
  </p:sorterViewPr>
  <p:notesViewPr>
    <p:cSldViewPr snapToObjects="1">
      <p:cViewPr varScale="1">
        <p:scale>
          <a:sx n="79" d="100"/>
          <a:sy n="79" d="100"/>
        </p:scale>
        <p:origin x="3954" y="102"/>
      </p:cViewPr>
      <p:guideLst>
        <p:guide orient="horz" pos="3127"/>
        <p:guide pos="2141"/>
      </p:guideLst>
    </p:cSldViewPr>
  </p:notesViewPr>
  <p:gridSpacing cx="64801" cy="64801"/>
</p:viewPr>
</file>

<file path=ppt/_rels/presentation.xml.rels><?xml version="1.0" encoding="UTF-8" standalone="yes"?>
<Relationships xmlns="http://schemas.openxmlformats.org/package/2006/relationships"><Relationship Id="rId26" Type="http://schemas.openxmlformats.org/officeDocument/2006/relationships/slide" Target="slides/slide14.xml"/><Relationship Id="rId117" Type="http://schemas.openxmlformats.org/officeDocument/2006/relationships/slide" Target="slides/slide105.xml"/><Relationship Id="rId21" Type="http://schemas.openxmlformats.org/officeDocument/2006/relationships/slide" Target="slides/slide9.xml"/><Relationship Id="rId42" Type="http://schemas.openxmlformats.org/officeDocument/2006/relationships/slide" Target="slides/slide30.xml"/><Relationship Id="rId47" Type="http://schemas.openxmlformats.org/officeDocument/2006/relationships/slide" Target="slides/slide35.xml"/><Relationship Id="rId63" Type="http://schemas.openxmlformats.org/officeDocument/2006/relationships/slide" Target="slides/slide51.xml"/><Relationship Id="rId68" Type="http://schemas.openxmlformats.org/officeDocument/2006/relationships/slide" Target="slides/slide56.xml"/><Relationship Id="rId84" Type="http://schemas.openxmlformats.org/officeDocument/2006/relationships/slide" Target="slides/slide72.xml"/><Relationship Id="rId89" Type="http://schemas.openxmlformats.org/officeDocument/2006/relationships/slide" Target="slides/slide77.xml"/><Relationship Id="rId112" Type="http://schemas.openxmlformats.org/officeDocument/2006/relationships/slide" Target="slides/slide100.xml"/><Relationship Id="rId133" Type="http://schemas.openxmlformats.org/officeDocument/2006/relationships/slide" Target="slides/slide121.xml"/><Relationship Id="rId138" Type="http://schemas.openxmlformats.org/officeDocument/2006/relationships/slide" Target="slides/slide126.xml"/><Relationship Id="rId154" Type="http://schemas.openxmlformats.org/officeDocument/2006/relationships/slide" Target="slides/slide142.xml"/><Relationship Id="rId159" Type="http://schemas.openxmlformats.org/officeDocument/2006/relationships/slide" Target="slides/slide147.xml"/><Relationship Id="rId175" Type="http://schemas.openxmlformats.org/officeDocument/2006/relationships/commentAuthors" Target="commentAuthors.xml"/><Relationship Id="rId170" Type="http://schemas.openxmlformats.org/officeDocument/2006/relationships/slide" Target="slides/slide158.xml"/><Relationship Id="rId16" Type="http://schemas.openxmlformats.org/officeDocument/2006/relationships/slide" Target="slides/slide4.xml"/><Relationship Id="rId107" Type="http://schemas.openxmlformats.org/officeDocument/2006/relationships/slide" Target="slides/slide95.xml"/><Relationship Id="rId11" Type="http://schemas.openxmlformats.org/officeDocument/2006/relationships/slideMaster" Target="slideMasters/slideMaster11.xml"/><Relationship Id="rId32" Type="http://schemas.openxmlformats.org/officeDocument/2006/relationships/slide" Target="slides/slide20.xml"/><Relationship Id="rId37" Type="http://schemas.openxmlformats.org/officeDocument/2006/relationships/slide" Target="slides/slide25.xml"/><Relationship Id="rId53" Type="http://schemas.openxmlformats.org/officeDocument/2006/relationships/slide" Target="slides/slide41.xml"/><Relationship Id="rId58" Type="http://schemas.openxmlformats.org/officeDocument/2006/relationships/slide" Target="slides/slide46.xml"/><Relationship Id="rId74" Type="http://schemas.openxmlformats.org/officeDocument/2006/relationships/slide" Target="slides/slide62.xml"/><Relationship Id="rId79" Type="http://schemas.openxmlformats.org/officeDocument/2006/relationships/slide" Target="slides/slide67.xml"/><Relationship Id="rId102" Type="http://schemas.openxmlformats.org/officeDocument/2006/relationships/slide" Target="slides/slide90.xml"/><Relationship Id="rId123" Type="http://schemas.openxmlformats.org/officeDocument/2006/relationships/slide" Target="slides/slide111.xml"/><Relationship Id="rId128" Type="http://schemas.openxmlformats.org/officeDocument/2006/relationships/slide" Target="slides/slide116.xml"/><Relationship Id="rId144" Type="http://schemas.openxmlformats.org/officeDocument/2006/relationships/slide" Target="slides/slide132.xml"/><Relationship Id="rId149" Type="http://schemas.openxmlformats.org/officeDocument/2006/relationships/slide" Target="slides/slide137.xml"/><Relationship Id="rId5" Type="http://schemas.openxmlformats.org/officeDocument/2006/relationships/slideMaster" Target="slideMasters/slideMaster5.xml"/><Relationship Id="rId90" Type="http://schemas.openxmlformats.org/officeDocument/2006/relationships/slide" Target="slides/slide78.xml"/><Relationship Id="rId95" Type="http://schemas.openxmlformats.org/officeDocument/2006/relationships/slide" Target="slides/slide83.xml"/><Relationship Id="rId160" Type="http://schemas.openxmlformats.org/officeDocument/2006/relationships/slide" Target="slides/slide148.xml"/><Relationship Id="rId165" Type="http://schemas.openxmlformats.org/officeDocument/2006/relationships/slide" Target="slides/slide153.xml"/><Relationship Id="rId22" Type="http://schemas.openxmlformats.org/officeDocument/2006/relationships/slide" Target="slides/slide10.xml"/><Relationship Id="rId27" Type="http://schemas.openxmlformats.org/officeDocument/2006/relationships/slide" Target="slides/slide15.xml"/><Relationship Id="rId43" Type="http://schemas.openxmlformats.org/officeDocument/2006/relationships/slide" Target="slides/slide31.xml"/><Relationship Id="rId48" Type="http://schemas.openxmlformats.org/officeDocument/2006/relationships/slide" Target="slides/slide36.xml"/><Relationship Id="rId64" Type="http://schemas.openxmlformats.org/officeDocument/2006/relationships/slide" Target="slides/slide52.xml"/><Relationship Id="rId69" Type="http://schemas.openxmlformats.org/officeDocument/2006/relationships/slide" Target="slides/slide57.xml"/><Relationship Id="rId113" Type="http://schemas.openxmlformats.org/officeDocument/2006/relationships/slide" Target="slides/slide101.xml"/><Relationship Id="rId118" Type="http://schemas.openxmlformats.org/officeDocument/2006/relationships/slide" Target="slides/slide106.xml"/><Relationship Id="rId134" Type="http://schemas.openxmlformats.org/officeDocument/2006/relationships/slide" Target="slides/slide122.xml"/><Relationship Id="rId139" Type="http://schemas.openxmlformats.org/officeDocument/2006/relationships/slide" Target="slides/slide127.xml"/><Relationship Id="rId80" Type="http://schemas.openxmlformats.org/officeDocument/2006/relationships/slide" Target="slides/slide68.xml"/><Relationship Id="rId85" Type="http://schemas.openxmlformats.org/officeDocument/2006/relationships/slide" Target="slides/slide73.xml"/><Relationship Id="rId150" Type="http://schemas.openxmlformats.org/officeDocument/2006/relationships/slide" Target="slides/slide138.xml"/><Relationship Id="rId155" Type="http://schemas.openxmlformats.org/officeDocument/2006/relationships/slide" Target="slides/slide143.xml"/><Relationship Id="rId171" Type="http://schemas.openxmlformats.org/officeDocument/2006/relationships/slide" Target="slides/slide159.xml"/><Relationship Id="rId176" Type="http://schemas.openxmlformats.org/officeDocument/2006/relationships/presProps" Target="presProps.xml"/><Relationship Id="rId12" Type="http://schemas.openxmlformats.org/officeDocument/2006/relationships/slideMaster" Target="slideMasters/slideMaster12.xml"/><Relationship Id="rId17" Type="http://schemas.openxmlformats.org/officeDocument/2006/relationships/slide" Target="slides/slide5.xml"/><Relationship Id="rId33" Type="http://schemas.openxmlformats.org/officeDocument/2006/relationships/slide" Target="slides/slide21.xml"/><Relationship Id="rId38" Type="http://schemas.openxmlformats.org/officeDocument/2006/relationships/slide" Target="slides/slide26.xml"/><Relationship Id="rId59" Type="http://schemas.openxmlformats.org/officeDocument/2006/relationships/slide" Target="slides/slide47.xml"/><Relationship Id="rId103" Type="http://schemas.openxmlformats.org/officeDocument/2006/relationships/slide" Target="slides/slide91.xml"/><Relationship Id="rId108" Type="http://schemas.openxmlformats.org/officeDocument/2006/relationships/slide" Target="slides/slide96.xml"/><Relationship Id="rId124" Type="http://schemas.openxmlformats.org/officeDocument/2006/relationships/slide" Target="slides/slide112.xml"/><Relationship Id="rId129" Type="http://schemas.openxmlformats.org/officeDocument/2006/relationships/slide" Target="slides/slide117.xml"/><Relationship Id="rId54" Type="http://schemas.openxmlformats.org/officeDocument/2006/relationships/slide" Target="slides/slide42.xml"/><Relationship Id="rId70" Type="http://schemas.openxmlformats.org/officeDocument/2006/relationships/slide" Target="slides/slide58.xml"/><Relationship Id="rId75" Type="http://schemas.openxmlformats.org/officeDocument/2006/relationships/slide" Target="slides/slide63.xml"/><Relationship Id="rId91" Type="http://schemas.openxmlformats.org/officeDocument/2006/relationships/slide" Target="slides/slide79.xml"/><Relationship Id="rId96" Type="http://schemas.openxmlformats.org/officeDocument/2006/relationships/slide" Target="slides/slide84.xml"/><Relationship Id="rId140" Type="http://schemas.openxmlformats.org/officeDocument/2006/relationships/slide" Target="slides/slide128.xml"/><Relationship Id="rId145" Type="http://schemas.openxmlformats.org/officeDocument/2006/relationships/slide" Target="slides/slide133.xml"/><Relationship Id="rId161" Type="http://schemas.openxmlformats.org/officeDocument/2006/relationships/slide" Target="slides/slide149.xml"/><Relationship Id="rId166" Type="http://schemas.openxmlformats.org/officeDocument/2006/relationships/slide" Target="slides/slide154.xml"/><Relationship Id="rId1" Type="http://schemas.openxmlformats.org/officeDocument/2006/relationships/slideMaster" Target="slideMasters/slideMaster1.xml"/><Relationship Id="rId6" Type="http://schemas.openxmlformats.org/officeDocument/2006/relationships/slideMaster" Target="slideMasters/slideMaster6.xml"/><Relationship Id="rId23" Type="http://schemas.openxmlformats.org/officeDocument/2006/relationships/slide" Target="slides/slide11.xml"/><Relationship Id="rId28" Type="http://schemas.openxmlformats.org/officeDocument/2006/relationships/slide" Target="slides/slide16.xml"/><Relationship Id="rId49" Type="http://schemas.openxmlformats.org/officeDocument/2006/relationships/slide" Target="slides/slide37.xml"/><Relationship Id="rId114" Type="http://schemas.openxmlformats.org/officeDocument/2006/relationships/slide" Target="slides/slide102.xml"/><Relationship Id="rId119" Type="http://schemas.openxmlformats.org/officeDocument/2006/relationships/slide" Target="slides/slide107.xml"/><Relationship Id="rId10" Type="http://schemas.openxmlformats.org/officeDocument/2006/relationships/slideMaster" Target="slideMasters/slideMaster10.xml"/><Relationship Id="rId31" Type="http://schemas.openxmlformats.org/officeDocument/2006/relationships/slide" Target="slides/slide19.xml"/><Relationship Id="rId44" Type="http://schemas.openxmlformats.org/officeDocument/2006/relationships/slide" Target="slides/slide32.xml"/><Relationship Id="rId52" Type="http://schemas.openxmlformats.org/officeDocument/2006/relationships/slide" Target="slides/slide40.xml"/><Relationship Id="rId60" Type="http://schemas.openxmlformats.org/officeDocument/2006/relationships/slide" Target="slides/slide48.xml"/><Relationship Id="rId65" Type="http://schemas.openxmlformats.org/officeDocument/2006/relationships/slide" Target="slides/slide53.xml"/><Relationship Id="rId73" Type="http://schemas.openxmlformats.org/officeDocument/2006/relationships/slide" Target="slides/slide61.xml"/><Relationship Id="rId78" Type="http://schemas.openxmlformats.org/officeDocument/2006/relationships/slide" Target="slides/slide66.xml"/><Relationship Id="rId81" Type="http://schemas.openxmlformats.org/officeDocument/2006/relationships/slide" Target="slides/slide69.xml"/><Relationship Id="rId86" Type="http://schemas.openxmlformats.org/officeDocument/2006/relationships/slide" Target="slides/slide74.xml"/><Relationship Id="rId94" Type="http://schemas.openxmlformats.org/officeDocument/2006/relationships/slide" Target="slides/slide82.xml"/><Relationship Id="rId99" Type="http://schemas.openxmlformats.org/officeDocument/2006/relationships/slide" Target="slides/slide87.xml"/><Relationship Id="rId101" Type="http://schemas.openxmlformats.org/officeDocument/2006/relationships/slide" Target="slides/slide89.xml"/><Relationship Id="rId122" Type="http://schemas.openxmlformats.org/officeDocument/2006/relationships/slide" Target="slides/slide110.xml"/><Relationship Id="rId130" Type="http://schemas.openxmlformats.org/officeDocument/2006/relationships/slide" Target="slides/slide118.xml"/><Relationship Id="rId135" Type="http://schemas.openxmlformats.org/officeDocument/2006/relationships/slide" Target="slides/slide123.xml"/><Relationship Id="rId143" Type="http://schemas.openxmlformats.org/officeDocument/2006/relationships/slide" Target="slides/slide131.xml"/><Relationship Id="rId148" Type="http://schemas.openxmlformats.org/officeDocument/2006/relationships/slide" Target="slides/slide136.xml"/><Relationship Id="rId151" Type="http://schemas.openxmlformats.org/officeDocument/2006/relationships/slide" Target="slides/slide139.xml"/><Relationship Id="rId156" Type="http://schemas.openxmlformats.org/officeDocument/2006/relationships/slide" Target="slides/slide144.xml"/><Relationship Id="rId164" Type="http://schemas.openxmlformats.org/officeDocument/2006/relationships/slide" Target="slides/slide152.xml"/><Relationship Id="rId169" Type="http://schemas.openxmlformats.org/officeDocument/2006/relationships/slide" Target="slides/slide157.xml"/><Relationship Id="rId177"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72" Type="http://schemas.openxmlformats.org/officeDocument/2006/relationships/slide" Target="slides/slide160.xml"/><Relationship Id="rId13" Type="http://schemas.openxmlformats.org/officeDocument/2006/relationships/slide" Target="slides/slide1.xml"/><Relationship Id="rId18" Type="http://schemas.openxmlformats.org/officeDocument/2006/relationships/slide" Target="slides/slide6.xml"/><Relationship Id="rId39" Type="http://schemas.openxmlformats.org/officeDocument/2006/relationships/slide" Target="slides/slide27.xml"/><Relationship Id="rId109" Type="http://schemas.openxmlformats.org/officeDocument/2006/relationships/slide" Target="slides/slide97.xml"/><Relationship Id="rId34" Type="http://schemas.openxmlformats.org/officeDocument/2006/relationships/slide" Target="slides/slide22.xml"/><Relationship Id="rId50" Type="http://schemas.openxmlformats.org/officeDocument/2006/relationships/slide" Target="slides/slide38.xml"/><Relationship Id="rId55" Type="http://schemas.openxmlformats.org/officeDocument/2006/relationships/slide" Target="slides/slide43.xml"/><Relationship Id="rId76" Type="http://schemas.openxmlformats.org/officeDocument/2006/relationships/slide" Target="slides/slide64.xml"/><Relationship Id="rId97" Type="http://schemas.openxmlformats.org/officeDocument/2006/relationships/slide" Target="slides/slide85.xml"/><Relationship Id="rId104" Type="http://schemas.openxmlformats.org/officeDocument/2006/relationships/slide" Target="slides/slide92.xml"/><Relationship Id="rId120" Type="http://schemas.openxmlformats.org/officeDocument/2006/relationships/slide" Target="slides/slide108.xml"/><Relationship Id="rId125" Type="http://schemas.openxmlformats.org/officeDocument/2006/relationships/slide" Target="slides/slide113.xml"/><Relationship Id="rId141" Type="http://schemas.openxmlformats.org/officeDocument/2006/relationships/slide" Target="slides/slide129.xml"/><Relationship Id="rId146" Type="http://schemas.openxmlformats.org/officeDocument/2006/relationships/slide" Target="slides/slide134.xml"/><Relationship Id="rId167" Type="http://schemas.openxmlformats.org/officeDocument/2006/relationships/slide" Target="slides/slide155.xml"/><Relationship Id="rId7" Type="http://schemas.openxmlformats.org/officeDocument/2006/relationships/slideMaster" Target="slideMasters/slideMaster7.xml"/><Relationship Id="rId71" Type="http://schemas.openxmlformats.org/officeDocument/2006/relationships/slide" Target="slides/slide59.xml"/><Relationship Id="rId92" Type="http://schemas.openxmlformats.org/officeDocument/2006/relationships/slide" Target="slides/slide80.xml"/><Relationship Id="rId162" Type="http://schemas.openxmlformats.org/officeDocument/2006/relationships/slide" Target="slides/slide150.xml"/><Relationship Id="rId2" Type="http://schemas.openxmlformats.org/officeDocument/2006/relationships/slideMaster" Target="slideMasters/slideMaster2.xml"/><Relationship Id="rId29" Type="http://schemas.openxmlformats.org/officeDocument/2006/relationships/slide" Target="slides/slide17.xml"/><Relationship Id="rId24" Type="http://schemas.openxmlformats.org/officeDocument/2006/relationships/slide" Target="slides/slide12.xml"/><Relationship Id="rId40" Type="http://schemas.openxmlformats.org/officeDocument/2006/relationships/slide" Target="slides/slide28.xml"/><Relationship Id="rId45" Type="http://schemas.openxmlformats.org/officeDocument/2006/relationships/slide" Target="slides/slide33.xml"/><Relationship Id="rId66" Type="http://schemas.openxmlformats.org/officeDocument/2006/relationships/slide" Target="slides/slide54.xml"/><Relationship Id="rId87" Type="http://schemas.openxmlformats.org/officeDocument/2006/relationships/slide" Target="slides/slide75.xml"/><Relationship Id="rId110" Type="http://schemas.openxmlformats.org/officeDocument/2006/relationships/slide" Target="slides/slide98.xml"/><Relationship Id="rId115" Type="http://schemas.openxmlformats.org/officeDocument/2006/relationships/slide" Target="slides/slide103.xml"/><Relationship Id="rId131" Type="http://schemas.openxmlformats.org/officeDocument/2006/relationships/slide" Target="slides/slide119.xml"/><Relationship Id="rId136" Type="http://schemas.openxmlformats.org/officeDocument/2006/relationships/slide" Target="slides/slide124.xml"/><Relationship Id="rId157" Type="http://schemas.openxmlformats.org/officeDocument/2006/relationships/slide" Target="slides/slide145.xml"/><Relationship Id="rId178" Type="http://schemas.openxmlformats.org/officeDocument/2006/relationships/theme" Target="theme/theme1.xml"/><Relationship Id="rId61" Type="http://schemas.openxmlformats.org/officeDocument/2006/relationships/slide" Target="slides/slide49.xml"/><Relationship Id="rId82" Type="http://schemas.openxmlformats.org/officeDocument/2006/relationships/slide" Target="slides/slide70.xml"/><Relationship Id="rId152" Type="http://schemas.openxmlformats.org/officeDocument/2006/relationships/slide" Target="slides/slide140.xml"/><Relationship Id="rId173" Type="http://schemas.openxmlformats.org/officeDocument/2006/relationships/notesMaster" Target="notesMasters/notesMaster1.xml"/><Relationship Id="rId19" Type="http://schemas.openxmlformats.org/officeDocument/2006/relationships/slide" Target="slides/slide7.xml"/><Relationship Id="rId14" Type="http://schemas.openxmlformats.org/officeDocument/2006/relationships/slide" Target="slides/slide2.xml"/><Relationship Id="rId30" Type="http://schemas.openxmlformats.org/officeDocument/2006/relationships/slide" Target="slides/slide18.xml"/><Relationship Id="rId35" Type="http://schemas.openxmlformats.org/officeDocument/2006/relationships/slide" Target="slides/slide23.xml"/><Relationship Id="rId56" Type="http://schemas.openxmlformats.org/officeDocument/2006/relationships/slide" Target="slides/slide44.xml"/><Relationship Id="rId77" Type="http://schemas.openxmlformats.org/officeDocument/2006/relationships/slide" Target="slides/slide65.xml"/><Relationship Id="rId100" Type="http://schemas.openxmlformats.org/officeDocument/2006/relationships/slide" Target="slides/slide88.xml"/><Relationship Id="rId105" Type="http://schemas.openxmlformats.org/officeDocument/2006/relationships/slide" Target="slides/slide93.xml"/><Relationship Id="rId126" Type="http://schemas.openxmlformats.org/officeDocument/2006/relationships/slide" Target="slides/slide114.xml"/><Relationship Id="rId147" Type="http://schemas.openxmlformats.org/officeDocument/2006/relationships/slide" Target="slides/slide135.xml"/><Relationship Id="rId168" Type="http://schemas.openxmlformats.org/officeDocument/2006/relationships/slide" Target="slides/slide156.xml"/><Relationship Id="rId8" Type="http://schemas.openxmlformats.org/officeDocument/2006/relationships/slideMaster" Target="slideMasters/slideMaster8.xml"/><Relationship Id="rId51" Type="http://schemas.openxmlformats.org/officeDocument/2006/relationships/slide" Target="slides/slide39.xml"/><Relationship Id="rId72" Type="http://schemas.openxmlformats.org/officeDocument/2006/relationships/slide" Target="slides/slide60.xml"/><Relationship Id="rId93" Type="http://schemas.openxmlformats.org/officeDocument/2006/relationships/slide" Target="slides/slide81.xml"/><Relationship Id="rId98" Type="http://schemas.openxmlformats.org/officeDocument/2006/relationships/slide" Target="slides/slide86.xml"/><Relationship Id="rId121" Type="http://schemas.openxmlformats.org/officeDocument/2006/relationships/slide" Target="slides/slide109.xml"/><Relationship Id="rId142" Type="http://schemas.openxmlformats.org/officeDocument/2006/relationships/slide" Target="slides/slide130.xml"/><Relationship Id="rId163" Type="http://schemas.openxmlformats.org/officeDocument/2006/relationships/slide" Target="slides/slide151.xml"/><Relationship Id="rId3" Type="http://schemas.openxmlformats.org/officeDocument/2006/relationships/slideMaster" Target="slideMasters/slideMaster3.xml"/><Relationship Id="rId25" Type="http://schemas.openxmlformats.org/officeDocument/2006/relationships/slide" Target="slides/slide13.xml"/><Relationship Id="rId46" Type="http://schemas.openxmlformats.org/officeDocument/2006/relationships/slide" Target="slides/slide34.xml"/><Relationship Id="rId67" Type="http://schemas.openxmlformats.org/officeDocument/2006/relationships/slide" Target="slides/slide55.xml"/><Relationship Id="rId116" Type="http://schemas.openxmlformats.org/officeDocument/2006/relationships/slide" Target="slides/slide104.xml"/><Relationship Id="rId137" Type="http://schemas.openxmlformats.org/officeDocument/2006/relationships/slide" Target="slides/slide125.xml"/><Relationship Id="rId158" Type="http://schemas.openxmlformats.org/officeDocument/2006/relationships/slide" Target="slides/slide146.xml"/><Relationship Id="rId20" Type="http://schemas.openxmlformats.org/officeDocument/2006/relationships/slide" Target="slides/slide8.xml"/><Relationship Id="rId41" Type="http://schemas.openxmlformats.org/officeDocument/2006/relationships/slide" Target="slides/slide29.xml"/><Relationship Id="rId62" Type="http://schemas.openxmlformats.org/officeDocument/2006/relationships/slide" Target="slides/slide50.xml"/><Relationship Id="rId83" Type="http://schemas.openxmlformats.org/officeDocument/2006/relationships/slide" Target="slides/slide71.xml"/><Relationship Id="rId88" Type="http://schemas.openxmlformats.org/officeDocument/2006/relationships/slide" Target="slides/slide76.xml"/><Relationship Id="rId111" Type="http://schemas.openxmlformats.org/officeDocument/2006/relationships/slide" Target="slides/slide99.xml"/><Relationship Id="rId132" Type="http://schemas.openxmlformats.org/officeDocument/2006/relationships/slide" Target="slides/slide120.xml"/><Relationship Id="rId153" Type="http://schemas.openxmlformats.org/officeDocument/2006/relationships/slide" Target="slides/slide141.xml"/><Relationship Id="rId174" Type="http://schemas.openxmlformats.org/officeDocument/2006/relationships/handoutMaster" Target="handoutMasters/handoutMaster1.xml"/><Relationship Id="rId179" Type="http://schemas.openxmlformats.org/officeDocument/2006/relationships/tableStyles" Target="tableStyles.xml"/><Relationship Id="rId15" Type="http://schemas.openxmlformats.org/officeDocument/2006/relationships/slide" Target="slides/slide3.xml"/><Relationship Id="rId36" Type="http://schemas.openxmlformats.org/officeDocument/2006/relationships/slide" Target="slides/slide24.xml"/><Relationship Id="rId57" Type="http://schemas.openxmlformats.org/officeDocument/2006/relationships/slide" Target="slides/slide45.xml"/><Relationship Id="rId106" Type="http://schemas.openxmlformats.org/officeDocument/2006/relationships/slide" Target="slides/slide94.xml"/><Relationship Id="rId127" Type="http://schemas.openxmlformats.org/officeDocument/2006/relationships/slide" Target="slides/slide115.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Excel_Worksheet16.xlsx"/></Relationships>
</file>

<file path=ppt/charts/_rels/chart18.xml.rels><?xml version="1.0" encoding="UTF-8" standalone="yes"?>
<Relationships xmlns="http://schemas.openxmlformats.org/package/2006/relationships"><Relationship Id="rId1" Type="http://schemas.openxmlformats.org/officeDocument/2006/relationships/package" Target="../embeddings/Microsoft_Excel_Worksheet17.xlsx"/></Relationships>
</file>

<file path=ppt/charts/_rels/chart19.xml.rels><?xml version="1.0" encoding="UTF-8" standalone="yes"?>
<Relationships xmlns="http://schemas.openxmlformats.org/package/2006/relationships"><Relationship Id="rId1" Type="http://schemas.openxmlformats.org/officeDocument/2006/relationships/package" Target="../embeddings/Microsoft_Excel_Worksheet18.xlsx"/></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2" Type="http://schemas.openxmlformats.org/officeDocument/2006/relationships/package" Target="../embeddings/Microsoft_Excel_Worksheet19.xlsx"/><Relationship Id="rId1" Type="http://schemas.openxmlformats.org/officeDocument/2006/relationships/themeOverride" Target="../theme/themeOverride1.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6.xml"/><Relationship Id="rId1" Type="http://schemas.microsoft.com/office/2011/relationships/chartStyle" Target="style6.xml"/></Relationships>
</file>

<file path=ppt/charts/_rels/chart22.xml.rels><?xml version="1.0" encoding="UTF-8" standalone="yes"?>
<Relationships xmlns="http://schemas.openxmlformats.org/package/2006/relationships"><Relationship Id="rId1" Type="http://schemas.openxmlformats.org/officeDocument/2006/relationships/package" Target="../embeddings/Microsoft_Excel_Worksheet21.xlsx"/></Relationships>
</file>

<file path=ppt/charts/_rels/chart23.xml.rels><?xml version="1.0" encoding="UTF-8" standalone="yes"?>
<Relationships xmlns="http://schemas.openxmlformats.org/package/2006/relationships"><Relationship Id="rId1" Type="http://schemas.openxmlformats.org/officeDocument/2006/relationships/package" Target="../embeddings/Microsoft_Excel_Worksheet22.xlsx"/></Relationships>
</file>

<file path=ppt/charts/_rels/chart24.xml.rels><?xml version="1.0" encoding="UTF-8" standalone="yes"?>
<Relationships xmlns="http://schemas.openxmlformats.org/package/2006/relationships"><Relationship Id="rId1" Type="http://schemas.openxmlformats.org/officeDocument/2006/relationships/package" Target="../embeddings/Microsoft_Excel_Worksheet23.xlsx"/></Relationships>
</file>

<file path=ppt/charts/_rels/chart25.xml.rels><?xml version="1.0" encoding="UTF-8" standalone="yes"?>
<Relationships xmlns="http://schemas.openxmlformats.org/package/2006/relationships"><Relationship Id="rId1" Type="http://schemas.openxmlformats.org/officeDocument/2006/relationships/package" Target="../embeddings/Microsoft_Excel_Worksheet24.xlsx"/></Relationships>
</file>

<file path=ppt/charts/_rels/chart26.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25.xlsx"/></Relationships>
</file>

<file path=ppt/charts/_rels/chart27.xml.rels><?xml version="1.0" encoding="UTF-8" standalone="yes"?>
<Relationships xmlns="http://schemas.openxmlformats.org/package/2006/relationships"><Relationship Id="rId1" Type="http://schemas.openxmlformats.org/officeDocument/2006/relationships/package" Target="../embeddings/Microsoft_Excel_Worksheet26.xlsx"/></Relationships>
</file>

<file path=ppt/charts/_rels/chart28.xml.rels><?xml version="1.0" encoding="UTF-8" standalone="yes"?>
<Relationships xmlns="http://schemas.openxmlformats.org/package/2006/relationships"><Relationship Id="rId1" Type="http://schemas.openxmlformats.org/officeDocument/2006/relationships/package" Target="../embeddings/Microsoft_Excel_Worksheet27.xlsx"/></Relationships>
</file>

<file path=ppt/charts/_rels/chart29.xml.rels><?xml version="1.0" encoding="UTF-8" standalone="yes"?>
<Relationships xmlns="http://schemas.openxmlformats.org/package/2006/relationships"><Relationship Id="rId1" Type="http://schemas.openxmlformats.org/officeDocument/2006/relationships/package" Target="../embeddings/Microsoft_Excel_Worksheet28.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30.xml.rels><?xml version="1.0" encoding="UTF-8" standalone="yes"?>
<Relationships xmlns="http://schemas.openxmlformats.org/package/2006/relationships"><Relationship Id="rId1" Type="http://schemas.openxmlformats.org/officeDocument/2006/relationships/package" Target="../embeddings/Microsoft_Excel_Worksheet29.xlsx"/></Relationships>
</file>

<file path=ppt/charts/_rels/chart31.xml.rels><?xml version="1.0" encoding="UTF-8" standalone="yes"?>
<Relationships xmlns="http://schemas.openxmlformats.org/package/2006/relationships"><Relationship Id="rId2" Type="http://schemas.openxmlformats.org/officeDocument/2006/relationships/package" Target="../embeddings/Microsoft_Excel_Worksheet30.xlsx"/><Relationship Id="rId1" Type="http://schemas.openxmlformats.org/officeDocument/2006/relationships/themeOverride" Target="../theme/themeOverride2.xml"/></Relationships>
</file>

<file path=ppt/charts/_rels/chart32.xml.rels><?xml version="1.0" encoding="UTF-8" standalone="yes"?>
<Relationships xmlns="http://schemas.openxmlformats.org/package/2006/relationships"><Relationship Id="rId1" Type="http://schemas.openxmlformats.org/officeDocument/2006/relationships/package" Target="../embeddings/Microsoft_Excel_Worksheet31.xlsx"/></Relationships>
</file>

<file path=ppt/charts/_rels/chart33.xml.rels><?xml version="1.0" encoding="UTF-8" standalone="yes"?>
<Relationships xmlns="http://schemas.openxmlformats.org/package/2006/relationships"><Relationship Id="rId1" Type="http://schemas.openxmlformats.org/officeDocument/2006/relationships/package" Target="../embeddings/Microsoft_Excel_Worksheet32.xlsx"/></Relationships>
</file>

<file path=ppt/charts/_rels/chart34.xml.rels><?xml version="1.0" encoding="UTF-8" standalone="yes"?>
<Relationships xmlns="http://schemas.openxmlformats.org/package/2006/relationships"><Relationship Id="rId3" Type="http://schemas.openxmlformats.org/officeDocument/2006/relationships/package" Target="../embeddings/Microsoft_Excel_Worksheet33.xlsx"/><Relationship Id="rId2" Type="http://schemas.microsoft.com/office/2011/relationships/chartColorStyle" Target="colors7.xml"/><Relationship Id="rId1" Type="http://schemas.microsoft.com/office/2011/relationships/chartStyle" Target="style7.xml"/></Relationships>
</file>

<file path=ppt/charts/_rels/chart35.xml.rels><?xml version="1.0" encoding="UTF-8" standalone="yes"?>
<Relationships xmlns="http://schemas.openxmlformats.org/package/2006/relationships"><Relationship Id="rId3" Type="http://schemas.openxmlformats.org/officeDocument/2006/relationships/package" Target="../embeddings/Microsoft_Excel_Worksheet34.xlsx"/><Relationship Id="rId2" Type="http://schemas.microsoft.com/office/2011/relationships/chartColorStyle" Target="colors8.xml"/><Relationship Id="rId1" Type="http://schemas.microsoft.com/office/2011/relationships/chartStyle" Target="style8.xml"/></Relationships>
</file>

<file path=ppt/charts/_rels/chart36.xml.rels><?xml version="1.0" encoding="UTF-8" standalone="yes"?>
<Relationships xmlns="http://schemas.openxmlformats.org/package/2006/relationships"><Relationship Id="rId1" Type="http://schemas.openxmlformats.org/officeDocument/2006/relationships/package" Target="../embeddings/Microsoft_Excel_Worksheet35.xlsx"/></Relationships>
</file>

<file path=ppt/charts/_rels/chart37.xml.rels><?xml version="1.0" encoding="UTF-8" standalone="yes"?>
<Relationships xmlns="http://schemas.openxmlformats.org/package/2006/relationships"><Relationship Id="rId2" Type="http://schemas.openxmlformats.org/officeDocument/2006/relationships/package" Target="../embeddings/Microsoft_Excel_Worksheet36.xlsx"/><Relationship Id="rId1" Type="http://schemas.openxmlformats.org/officeDocument/2006/relationships/themeOverride" Target="../theme/themeOverride3.xml"/></Relationships>
</file>

<file path=ppt/charts/_rels/chart38.xml.rels><?xml version="1.0" encoding="UTF-8" standalone="yes"?>
<Relationships xmlns="http://schemas.openxmlformats.org/package/2006/relationships"><Relationship Id="rId3" Type="http://schemas.openxmlformats.org/officeDocument/2006/relationships/package" Target="../embeddings/Microsoft_Excel_Worksheet37.xlsx"/><Relationship Id="rId2" Type="http://schemas.microsoft.com/office/2011/relationships/chartColorStyle" Target="colors9.xml"/><Relationship Id="rId1" Type="http://schemas.microsoft.com/office/2011/relationships/chartStyle" Target="style9.xml"/></Relationships>
</file>

<file path=ppt/charts/_rels/chart39.xml.rels><?xml version="1.0" encoding="UTF-8" standalone="yes"?>
<Relationships xmlns="http://schemas.openxmlformats.org/package/2006/relationships"><Relationship Id="rId3" Type="http://schemas.openxmlformats.org/officeDocument/2006/relationships/package" Target="../embeddings/Microsoft_Excel_Worksheet38.xlsx"/><Relationship Id="rId2" Type="http://schemas.microsoft.com/office/2011/relationships/chartColorStyle" Target="colors10.xml"/><Relationship Id="rId1" Type="http://schemas.microsoft.com/office/2011/relationships/chartStyle" Target="style10.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40.xml.rels><?xml version="1.0" encoding="UTF-8" standalone="yes"?>
<Relationships xmlns="http://schemas.openxmlformats.org/package/2006/relationships"><Relationship Id="rId3" Type="http://schemas.openxmlformats.org/officeDocument/2006/relationships/package" Target="../embeddings/Microsoft_Excel_Worksheet39.xlsx"/><Relationship Id="rId2" Type="http://schemas.microsoft.com/office/2011/relationships/chartColorStyle" Target="colors11.xml"/><Relationship Id="rId1" Type="http://schemas.microsoft.com/office/2011/relationships/chartStyle" Target="style11.xml"/></Relationships>
</file>

<file path=ppt/charts/_rels/chart41.xml.rels><?xml version="1.0" encoding="UTF-8" standalone="yes"?>
<Relationships xmlns="http://schemas.openxmlformats.org/package/2006/relationships"><Relationship Id="rId3" Type="http://schemas.openxmlformats.org/officeDocument/2006/relationships/package" Target="../embeddings/Microsoft_Excel_Worksheet40.xlsx"/><Relationship Id="rId2" Type="http://schemas.microsoft.com/office/2011/relationships/chartColorStyle" Target="colors12.xml"/><Relationship Id="rId1" Type="http://schemas.microsoft.com/office/2011/relationships/chartStyle" Target="style12.xml"/></Relationships>
</file>

<file path=ppt/charts/_rels/chart42.xml.rels><?xml version="1.0" encoding="UTF-8" standalone="yes"?>
<Relationships xmlns="http://schemas.openxmlformats.org/package/2006/relationships"><Relationship Id="rId1" Type="http://schemas.openxmlformats.org/officeDocument/2006/relationships/package" Target="../embeddings/Microsoft_Excel_Worksheet41.xlsx"/></Relationships>
</file>

<file path=ppt/charts/_rels/chart43.xml.rels><?xml version="1.0" encoding="UTF-8" standalone="yes"?>
<Relationships xmlns="http://schemas.openxmlformats.org/package/2006/relationships"><Relationship Id="rId1" Type="http://schemas.openxmlformats.org/officeDocument/2006/relationships/package" Target="../embeddings/Microsoft_Excel_Worksheet42.xlsx"/></Relationships>
</file>

<file path=ppt/charts/_rels/chart44.xml.rels><?xml version="1.0" encoding="UTF-8" standalone="yes"?>
<Relationships xmlns="http://schemas.openxmlformats.org/package/2006/relationships"><Relationship Id="rId1" Type="http://schemas.openxmlformats.org/officeDocument/2006/relationships/package" Target="../embeddings/Microsoft_Excel_Worksheet43.xlsx"/></Relationships>
</file>

<file path=ppt/charts/_rels/chart45.xml.rels><?xml version="1.0" encoding="UTF-8" standalone="yes"?>
<Relationships xmlns="http://schemas.openxmlformats.org/package/2006/relationships"><Relationship Id="rId3" Type="http://schemas.openxmlformats.org/officeDocument/2006/relationships/package" Target="../embeddings/Microsoft_Excel_Worksheet44.xlsx"/><Relationship Id="rId2" Type="http://schemas.microsoft.com/office/2011/relationships/chartColorStyle" Target="colors13.xml"/><Relationship Id="rId1" Type="http://schemas.microsoft.com/office/2011/relationships/chartStyle" Target="style13.xml"/></Relationships>
</file>

<file path=ppt/charts/_rels/chart46.xml.rels><?xml version="1.0" encoding="UTF-8" standalone="yes"?>
<Relationships xmlns="http://schemas.openxmlformats.org/package/2006/relationships"><Relationship Id="rId3" Type="http://schemas.openxmlformats.org/officeDocument/2006/relationships/package" Target="../embeddings/Microsoft_Excel_Worksheet45.xlsx"/><Relationship Id="rId2" Type="http://schemas.microsoft.com/office/2011/relationships/chartColorStyle" Target="colors14.xml"/><Relationship Id="rId1" Type="http://schemas.microsoft.com/office/2011/relationships/chartStyle" Target="style14.xml"/></Relationships>
</file>

<file path=ppt/charts/_rels/chart47.xml.rels><?xml version="1.0" encoding="UTF-8" standalone="yes"?>
<Relationships xmlns="http://schemas.openxmlformats.org/package/2006/relationships"><Relationship Id="rId3" Type="http://schemas.openxmlformats.org/officeDocument/2006/relationships/package" Target="../embeddings/Microsoft_Excel_Worksheet46.xlsx"/><Relationship Id="rId2" Type="http://schemas.microsoft.com/office/2011/relationships/chartColorStyle" Target="colors15.xml"/><Relationship Id="rId1" Type="http://schemas.microsoft.com/office/2011/relationships/chartStyle" Target="style15.xml"/></Relationships>
</file>

<file path=ppt/charts/_rels/chart48.xml.rels><?xml version="1.0" encoding="UTF-8" standalone="yes"?>
<Relationships xmlns="http://schemas.openxmlformats.org/package/2006/relationships"><Relationship Id="rId1" Type="http://schemas.openxmlformats.org/officeDocument/2006/relationships/oleObject" Target="../embeddings/oleObject33.bin"/></Relationships>
</file>

<file path=ppt/charts/_rels/chart49.xml.rels><?xml version="1.0" encoding="UTF-8" standalone="yes"?>
<Relationships xmlns="http://schemas.openxmlformats.org/package/2006/relationships"><Relationship Id="rId1" Type="http://schemas.openxmlformats.org/officeDocument/2006/relationships/package" Target="../embeddings/Microsoft_Excel_Worksheet47.xlsx"/></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50.xml.rels><?xml version="1.0" encoding="UTF-8" standalone="yes"?>
<Relationships xmlns="http://schemas.openxmlformats.org/package/2006/relationships"><Relationship Id="rId2" Type="http://schemas.openxmlformats.org/officeDocument/2006/relationships/package" Target="../embeddings/Microsoft_Excel_Worksheet48.xlsx"/><Relationship Id="rId1" Type="http://schemas.openxmlformats.org/officeDocument/2006/relationships/themeOverride" Target="../theme/themeOverride4.xml"/></Relationships>
</file>

<file path=ppt/charts/_rels/chart51.xml.rels><?xml version="1.0" encoding="UTF-8" standalone="yes"?>
<Relationships xmlns="http://schemas.openxmlformats.org/package/2006/relationships"><Relationship Id="rId1" Type="http://schemas.openxmlformats.org/officeDocument/2006/relationships/package" Target="../embeddings/Microsoft_Excel_Worksheet49.xlsx"/></Relationships>
</file>

<file path=ppt/charts/_rels/chart5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Worksheet50.xlsx"/></Relationships>
</file>

<file path=ppt/charts/_rels/chart53.xml.rels><?xml version="1.0" encoding="UTF-8" standalone="yes"?>
<Relationships xmlns="http://schemas.openxmlformats.org/package/2006/relationships"><Relationship Id="rId1" Type="http://schemas.openxmlformats.org/officeDocument/2006/relationships/package" Target="../embeddings/Microsoft_Excel_Worksheet51.xlsx"/></Relationships>
</file>

<file path=ppt/charts/_rels/chart54.xml.rels><?xml version="1.0" encoding="UTF-8" standalone="yes"?>
<Relationships xmlns="http://schemas.openxmlformats.org/package/2006/relationships"><Relationship Id="rId1" Type="http://schemas.openxmlformats.org/officeDocument/2006/relationships/package" Target="../embeddings/Microsoft_Excel_Worksheet52.xlsx"/></Relationships>
</file>

<file path=ppt/charts/_rels/chart55.xml.rels><?xml version="1.0" encoding="UTF-8" standalone="yes"?>
<Relationships xmlns="http://schemas.openxmlformats.org/package/2006/relationships"><Relationship Id="rId1" Type="http://schemas.openxmlformats.org/officeDocument/2006/relationships/package" Target="../embeddings/Microsoft_Excel_Worksheet53.xlsx"/></Relationships>
</file>

<file path=ppt/charts/_rels/chart56.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package" Target="../embeddings/Microsoft_Excel_Worksheet54.xlsx"/></Relationships>
</file>

<file path=ppt/charts/_rels/chart57.xml.rels><?xml version="1.0" encoding="UTF-8" standalone="yes"?>
<Relationships xmlns="http://schemas.openxmlformats.org/package/2006/relationships"><Relationship Id="rId1" Type="http://schemas.openxmlformats.org/officeDocument/2006/relationships/package" Target="../embeddings/Microsoft_Excel_Worksheet55.xlsx"/></Relationships>
</file>

<file path=ppt/charts/_rels/chart58.xml.rels><?xml version="1.0" encoding="UTF-8" standalone="yes"?>
<Relationships xmlns="http://schemas.openxmlformats.org/package/2006/relationships"><Relationship Id="rId1" Type="http://schemas.openxmlformats.org/officeDocument/2006/relationships/package" Target="../embeddings/Microsoft_Excel_Worksheet56.xlsx"/></Relationships>
</file>

<file path=ppt/charts/_rels/chart59.xml.rels><?xml version="1.0" encoding="UTF-8" standalone="yes"?>
<Relationships xmlns="http://schemas.openxmlformats.org/package/2006/relationships"><Relationship Id="rId3" Type="http://schemas.openxmlformats.org/officeDocument/2006/relationships/package" Target="../embeddings/Microsoft_Excel_Worksheet57.xlsx"/><Relationship Id="rId2" Type="http://schemas.microsoft.com/office/2011/relationships/chartColorStyle" Target="colors16.xml"/><Relationship Id="rId1" Type="http://schemas.microsoft.com/office/2011/relationships/chartStyle" Target="style16.xml"/><Relationship Id="rId4" Type="http://schemas.openxmlformats.org/officeDocument/2006/relationships/chartUserShapes" Target="../drawings/drawing4.xml"/></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60.xml.rels><?xml version="1.0" encoding="UTF-8" standalone="yes"?>
<Relationships xmlns="http://schemas.openxmlformats.org/package/2006/relationships"><Relationship Id="rId2" Type="http://schemas.openxmlformats.org/officeDocument/2006/relationships/package" Target="../embeddings/Microsoft_Excel_Worksheet58.xlsx"/><Relationship Id="rId1" Type="http://schemas.openxmlformats.org/officeDocument/2006/relationships/themeOverride" Target="../theme/themeOverride5.xml"/></Relationships>
</file>

<file path=ppt/charts/_rels/chart61.xml.rels><?xml version="1.0" encoding="UTF-8" standalone="yes"?>
<Relationships xmlns="http://schemas.openxmlformats.org/package/2006/relationships"><Relationship Id="rId1" Type="http://schemas.openxmlformats.org/officeDocument/2006/relationships/package" Target="../embeddings/Microsoft_Excel_Worksheet59.xlsx"/></Relationships>
</file>

<file path=ppt/charts/_rels/chart62.xml.rels><?xml version="1.0" encoding="UTF-8" standalone="yes"?>
<Relationships xmlns="http://schemas.openxmlformats.org/package/2006/relationships"><Relationship Id="rId1" Type="http://schemas.openxmlformats.org/officeDocument/2006/relationships/package" Target="../embeddings/Microsoft_Excel_Worksheet60.xlsx"/></Relationships>
</file>

<file path=ppt/charts/_rels/chart63.xml.rels><?xml version="1.0" encoding="UTF-8" standalone="yes"?>
<Relationships xmlns="http://schemas.openxmlformats.org/package/2006/relationships"><Relationship Id="rId1" Type="http://schemas.openxmlformats.org/officeDocument/2006/relationships/package" Target="../embeddings/Microsoft_Excel_Worksheet61.xlsx"/></Relationships>
</file>

<file path=ppt/charts/_rels/chart64.xml.rels><?xml version="1.0" encoding="UTF-8" standalone="yes"?>
<Relationships xmlns="http://schemas.openxmlformats.org/package/2006/relationships"><Relationship Id="rId1" Type="http://schemas.openxmlformats.org/officeDocument/2006/relationships/package" Target="../embeddings/Microsoft_Excel_Worksheet62.xlsx"/></Relationships>
</file>

<file path=ppt/charts/_rels/chart65.xml.rels><?xml version="1.0" encoding="UTF-8" standalone="yes"?>
<Relationships xmlns="http://schemas.openxmlformats.org/package/2006/relationships"><Relationship Id="rId3" Type="http://schemas.openxmlformats.org/officeDocument/2006/relationships/package" Target="../embeddings/Microsoft_Excel_Worksheet63.xlsx"/><Relationship Id="rId2" Type="http://schemas.microsoft.com/office/2011/relationships/chartColorStyle" Target="colors17.xml"/><Relationship Id="rId1" Type="http://schemas.microsoft.com/office/2011/relationships/chartStyle" Target="style17.xml"/></Relationships>
</file>

<file path=ppt/charts/_rels/chart66.xml.rels><?xml version="1.0" encoding="UTF-8" standalone="yes"?>
<Relationships xmlns="http://schemas.openxmlformats.org/package/2006/relationships"><Relationship Id="rId3" Type="http://schemas.openxmlformats.org/officeDocument/2006/relationships/package" Target="../embeddings/Microsoft_Excel_Worksheet64.xlsx"/><Relationship Id="rId2" Type="http://schemas.microsoft.com/office/2011/relationships/chartColorStyle" Target="colors18.xml"/><Relationship Id="rId1" Type="http://schemas.microsoft.com/office/2011/relationships/chartStyle" Target="style18.xml"/></Relationships>
</file>

<file path=ppt/charts/_rels/chart67.xml.rels><?xml version="1.0" encoding="UTF-8" standalone="yes"?>
<Relationships xmlns="http://schemas.openxmlformats.org/package/2006/relationships"><Relationship Id="rId3" Type="http://schemas.openxmlformats.org/officeDocument/2006/relationships/package" Target="../embeddings/Microsoft_Excel_Worksheet65.xlsx"/><Relationship Id="rId2" Type="http://schemas.microsoft.com/office/2011/relationships/chartColorStyle" Target="colors19.xml"/><Relationship Id="rId1" Type="http://schemas.microsoft.com/office/2011/relationships/chartStyle" Target="style19.xml"/></Relationships>
</file>

<file path=ppt/charts/_rels/chart68.xml.rels><?xml version="1.0" encoding="UTF-8" standalone="yes"?>
<Relationships xmlns="http://schemas.openxmlformats.org/package/2006/relationships"><Relationship Id="rId3" Type="http://schemas.openxmlformats.org/officeDocument/2006/relationships/package" Target="../embeddings/Microsoft_Excel_Worksheet66.xlsx"/><Relationship Id="rId2" Type="http://schemas.microsoft.com/office/2011/relationships/chartColorStyle" Target="colors20.xml"/><Relationship Id="rId1" Type="http://schemas.microsoft.com/office/2011/relationships/chartStyle" Target="style20.xml"/></Relationships>
</file>

<file path=ppt/charts/_rels/chart69.xml.rels><?xml version="1.0" encoding="UTF-8" standalone="yes"?>
<Relationships xmlns="http://schemas.openxmlformats.org/package/2006/relationships"><Relationship Id="rId3" Type="http://schemas.openxmlformats.org/officeDocument/2006/relationships/package" Target="../embeddings/Microsoft_Excel_Worksheet67.xlsx"/><Relationship Id="rId2" Type="http://schemas.microsoft.com/office/2011/relationships/chartColorStyle" Target="colors21.xml"/><Relationship Id="rId1" Type="http://schemas.microsoft.com/office/2011/relationships/chartStyle" Target="style21.xml"/></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70.xml.rels><?xml version="1.0" encoding="UTF-8" standalone="yes"?>
<Relationships xmlns="http://schemas.openxmlformats.org/package/2006/relationships"><Relationship Id="rId1" Type="http://schemas.openxmlformats.org/officeDocument/2006/relationships/package" Target="../embeddings/Microsoft_Excel_Worksheet68.xlsx"/></Relationships>
</file>

<file path=ppt/charts/_rels/chart71.xml.rels><?xml version="1.0" encoding="UTF-8" standalone="yes"?>
<Relationships xmlns="http://schemas.openxmlformats.org/package/2006/relationships"><Relationship Id="rId3" Type="http://schemas.openxmlformats.org/officeDocument/2006/relationships/package" Target="../embeddings/Microsoft_Excel_Worksheet69.xlsx"/><Relationship Id="rId2" Type="http://schemas.microsoft.com/office/2011/relationships/chartColorStyle" Target="colors22.xml"/><Relationship Id="rId1" Type="http://schemas.microsoft.com/office/2011/relationships/chartStyle" Target="style22.xml"/></Relationships>
</file>

<file path=ppt/charts/_rels/chart72.xml.rels><?xml version="1.0" encoding="UTF-8" standalone="yes"?>
<Relationships xmlns="http://schemas.openxmlformats.org/package/2006/relationships"><Relationship Id="rId1" Type="http://schemas.openxmlformats.org/officeDocument/2006/relationships/package" Target="../embeddings/Microsoft_Excel_Worksheet70.xlsx"/></Relationships>
</file>

<file path=ppt/charts/_rels/chart73.xml.rels><?xml version="1.0" encoding="UTF-8" standalone="yes"?>
<Relationships xmlns="http://schemas.openxmlformats.org/package/2006/relationships"><Relationship Id="rId2" Type="http://schemas.openxmlformats.org/officeDocument/2006/relationships/chartUserShapes" Target="../drawings/drawing5.xml"/><Relationship Id="rId1" Type="http://schemas.openxmlformats.org/officeDocument/2006/relationships/package" Target="../embeddings/Microsoft_Excel_Worksheet71.xlsx"/></Relationships>
</file>

<file path=ppt/charts/_rels/chart74.xml.rels><?xml version="1.0" encoding="UTF-8" standalone="yes"?>
<Relationships xmlns="http://schemas.openxmlformats.org/package/2006/relationships"><Relationship Id="rId3" Type="http://schemas.openxmlformats.org/officeDocument/2006/relationships/package" Target="../embeddings/Microsoft_Excel_Worksheet72.xlsx"/><Relationship Id="rId2" Type="http://schemas.microsoft.com/office/2011/relationships/chartColorStyle" Target="colors23.xml"/><Relationship Id="rId1" Type="http://schemas.microsoft.com/office/2011/relationships/chartStyle" Target="style23.xml"/></Relationships>
</file>

<file path=ppt/charts/_rels/chart75.xml.rels><?xml version="1.0" encoding="UTF-8" standalone="yes"?>
<Relationships xmlns="http://schemas.openxmlformats.org/package/2006/relationships"><Relationship Id="rId1" Type="http://schemas.openxmlformats.org/officeDocument/2006/relationships/package" Target="../embeddings/Microsoft_Excel_Worksheet73.xlsx"/></Relationships>
</file>

<file path=ppt/charts/_rels/chart76.xml.rels><?xml version="1.0" encoding="UTF-8" standalone="yes"?>
<Relationships xmlns="http://schemas.openxmlformats.org/package/2006/relationships"><Relationship Id="rId1" Type="http://schemas.openxmlformats.org/officeDocument/2006/relationships/package" Target="../embeddings/Microsoft_Excel_Worksheet74.xlsx"/></Relationships>
</file>

<file path=ppt/charts/_rels/chart77.xml.rels><?xml version="1.0" encoding="UTF-8" standalone="yes"?>
<Relationships xmlns="http://schemas.openxmlformats.org/package/2006/relationships"><Relationship Id="rId1" Type="http://schemas.openxmlformats.org/officeDocument/2006/relationships/package" Target="../embeddings/Microsoft_Excel_Worksheet75.xlsx"/></Relationships>
</file>

<file path=ppt/charts/_rels/chart78.xml.rels><?xml version="1.0" encoding="UTF-8" standalone="yes"?>
<Relationships xmlns="http://schemas.openxmlformats.org/package/2006/relationships"><Relationship Id="rId1" Type="http://schemas.openxmlformats.org/officeDocument/2006/relationships/package" Target="../embeddings/Microsoft_Excel_Worksheet76.xlsx"/></Relationships>
</file>

<file path=ppt/charts/_rels/chart79.xml.rels><?xml version="1.0" encoding="UTF-8" standalone="yes"?>
<Relationships xmlns="http://schemas.openxmlformats.org/package/2006/relationships"><Relationship Id="rId2" Type="http://schemas.openxmlformats.org/officeDocument/2006/relationships/package" Target="../embeddings/Microsoft_Excel_Worksheet77.xlsx"/><Relationship Id="rId1" Type="http://schemas.openxmlformats.org/officeDocument/2006/relationships/themeOverride" Target="../theme/themeOverride6.xml"/></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80.xml.rels><?xml version="1.0" encoding="UTF-8" standalone="yes"?>
<Relationships xmlns="http://schemas.openxmlformats.org/package/2006/relationships"><Relationship Id="rId2" Type="http://schemas.openxmlformats.org/officeDocument/2006/relationships/package" Target="../embeddings/Microsoft_Excel_Worksheet78.xlsx"/><Relationship Id="rId1" Type="http://schemas.openxmlformats.org/officeDocument/2006/relationships/themeOverride" Target="../theme/themeOverride7.xml"/></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err="1"/>
              <a:t>Henkilöstöstä</a:t>
            </a:r>
            <a:endParaRPr lang="en-US" dirty="0"/>
          </a:p>
        </c:rich>
      </c:tx>
      <c:layout>
        <c:manualLayout>
          <c:xMode val="edge"/>
          <c:yMode val="edge"/>
          <c:x val="0.38881955306097515"/>
          <c:y val="5.769034007341186E-2"/>
        </c:manualLayout>
      </c:layout>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fi-FI"/>
        </a:p>
      </c:txPr>
    </c:title>
    <c:autoTitleDeleted val="0"/>
    <c:plotArea>
      <c:layout>
        <c:manualLayout>
          <c:layoutTarget val="inner"/>
          <c:xMode val="edge"/>
          <c:yMode val="edge"/>
          <c:x val="0.31092953902896076"/>
          <c:y val="0.22900163822160527"/>
          <c:w val="0.33879157840797708"/>
          <c:h val="0.77099836177839476"/>
        </c:manualLayout>
      </c:layout>
      <c:pieChart>
        <c:varyColors val="1"/>
        <c:ser>
          <c:idx val="0"/>
          <c:order val="0"/>
          <c:tx>
            <c:strRef>
              <c:f>Taul1!$B$1</c:f>
              <c:strCache>
                <c:ptCount val="1"/>
                <c:pt idx="0">
                  <c:v>Henkilöstöä</c:v>
                </c:pt>
              </c:strCache>
            </c:strRef>
          </c:tx>
          <c:dPt>
            <c:idx val="0"/>
            <c:bubble3D val="0"/>
            <c:explosion val="6"/>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7244-4A7D-BF51-273029405A10}"/>
              </c:ext>
            </c:extLst>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7244-4A7D-BF51-273029405A10}"/>
              </c:ext>
            </c:extLst>
          </c:dPt>
          <c:dLbls>
            <c:dLbl>
              <c:idx val="0"/>
              <c:layout>
                <c:manualLayout>
                  <c:x val="-0.10385466288904591"/>
                  <c:y val="-0.19605263004910028"/>
                </c:manualLayout>
              </c:layout>
              <c:tx>
                <c:rich>
                  <a:bodyPr/>
                  <a:lstStyle/>
                  <a:p>
                    <a:fld id="{8D7E6FEC-94E1-423B-8D3B-97A4A0A2AE32}" type="PERCENTAGE">
                      <a:rPr lang="en-US" smtClean="0"/>
                      <a:pPr/>
                      <a:t>[PROSENTTI]</a:t>
                    </a:fld>
                    <a:endParaRPr lang="fi-FI"/>
                  </a:p>
                </c:rich>
              </c:tx>
              <c:dLblPos val="bestFit"/>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7244-4A7D-BF51-273029405A10}"/>
                </c:ext>
              </c:extLst>
            </c:dLbl>
            <c:dLbl>
              <c:idx val="1"/>
              <c:layout>
                <c:manualLayout>
                  <c:x val="7.0188195828529323E-2"/>
                  <c:y val="0.16170811053403228"/>
                </c:manualLayout>
              </c:layout>
              <c:tx>
                <c:rich>
                  <a:bodyPr/>
                  <a:lstStyle/>
                  <a:p>
                    <a:fld id="{E0517EAB-83AB-43C5-AD01-19C4696EFD2B}" type="PERCENTAGE">
                      <a:rPr lang="en-US" smtClean="0"/>
                      <a:pPr/>
                      <a:t>[PROSENTTI]</a:t>
                    </a:fld>
                    <a:endParaRPr lang="fi-FI"/>
                  </a:p>
                </c:rich>
              </c:tx>
              <c:dLblPos val="bestFit"/>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7244-4A7D-BF51-273029405A10}"/>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fi-FI"/>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Taul1!$A$2:$A$3</c:f>
              <c:strCache>
                <c:ptCount val="2"/>
                <c:pt idx="0">
                  <c:v>Tytäryrityksissä ulkomailla</c:v>
                </c:pt>
                <c:pt idx="1">
                  <c:v>Suomessa</c:v>
                </c:pt>
              </c:strCache>
            </c:strRef>
          </c:cat>
          <c:val>
            <c:numRef>
              <c:f>Taul1!$B$2:$B$3</c:f>
              <c:numCache>
                <c:formatCode>0%</c:formatCode>
                <c:ptCount val="2"/>
                <c:pt idx="0">
                  <c:v>0.84</c:v>
                </c:pt>
                <c:pt idx="1">
                  <c:v>0.16</c:v>
                </c:pt>
              </c:numCache>
            </c:numRef>
          </c:val>
          <c:extLst>
            <c:ext xmlns:c16="http://schemas.microsoft.com/office/drawing/2014/chart" uri="{C3380CC4-5D6E-409C-BE32-E72D297353CC}">
              <c16:uniqueId val="{00000004-7244-4A7D-BF51-273029405A10}"/>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i-FI"/>
        </a:p>
      </c:txPr>
    </c:legend>
    <c:plotVisOnly val="1"/>
    <c:dispBlanksAs val="gap"/>
    <c:showDLblsOverMax val="0"/>
  </c:chart>
  <c:spPr>
    <a:noFill/>
    <a:ln>
      <a:noFill/>
    </a:ln>
    <a:effectLst/>
  </c:spPr>
  <c:txPr>
    <a:bodyPr/>
    <a:lstStyle/>
    <a:p>
      <a:pPr>
        <a:defRPr/>
      </a:pPr>
      <a:endParaRPr lang="fi-FI"/>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4803566693777357E-2"/>
          <c:y val="2.9418823439059976E-2"/>
          <c:w val="0.74940609722309115"/>
          <c:h val="0.88516485812511014"/>
        </c:manualLayout>
      </c:layout>
      <c:areaChart>
        <c:grouping val="stacked"/>
        <c:varyColors val="0"/>
        <c:ser>
          <c:idx val="1"/>
          <c:order val="0"/>
          <c:tx>
            <c:strRef>
              <c:f>Sheet1!$B$1</c:f>
              <c:strCache>
                <c:ptCount val="1"/>
                <c:pt idx="0">
                  <c:v>Kotimaahan </c:v>
                </c:pt>
              </c:strCache>
            </c:strRef>
          </c:tx>
          <c:spPr>
            <a:solidFill>
              <a:schemeClr val="accent2"/>
            </a:solidFill>
            <a:ln w="11167">
              <a:noFill/>
              <a:prstDash val="sysDash"/>
            </a:ln>
          </c:spPr>
          <c:cat>
            <c:strRef>
              <c:f>Sheet1!$A$2:$A$38</c:f>
              <c:strCache>
                <c:ptCount val="34"/>
                <c:pt idx="0">
                  <c:v>2007,IV</c:v>
                </c:pt>
                <c:pt idx="1">
                  <c:v>2008,I</c:v>
                </c:pt>
                <c:pt idx="5">
                  <c:v>2009,I</c:v>
                </c:pt>
                <c:pt idx="9">
                  <c:v>2010,I</c:v>
                </c:pt>
                <c:pt idx="13">
                  <c:v>2011,I</c:v>
                </c:pt>
                <c:pt idx="17">
                  <c:v>2012,I</c:v>
                </c:pt>
                <c:pt idx="21">
                  <c:v>2013,I</c:v>
                </c:pt>
                <c:pt idx="25">
                  <c:v>2014,I</c:v>
                </c:pt>
                <c:pt idx="29">
                  <c:v>2015,I</c:v>
                </c:pt>
                <c:pt idx="33">
                  <c:v>2016,I</c:v>
                </c:pt>
              </c:strCache>
            </c:strRef>
          </c:cat>
          <c:val>
            <c:numRef>
              <c:f>Sheet1!$B$2:$B$38</c:f>
              <c:numCache>
                <c:formatCode>General</c:formatCode>
                <c:ptCount val="37"/>
                <c:pt idx="0">
                  <c:v>3646.5</c:v>
                </c:pt>
                <c:pt idx="1">
                  <c:v>3666.8</c:v>
                </c:pt>
                <c:pt idx="2">
                  <c:v>3920.5</c:v>
                </c:pt>
                <c:pt idx="3">
                  <c:v>3815.2</c:v>
                </c:pt>
                <c:pt idx="4">
                  <c:v>3595.9</c:v>
                </c:pt>
                <c:pt idx="5">
                  <c:v>3138.1</c:v>
                </c:pt>
                <c:pt idx="6">
                  <c:v>3005.8</c:v>
                </c:pt>
                <c:pt idx="7">
                  <c:v>3031.6</c:v>
                </c:pt>
                <c:pt idx="8">
                  <c:v>3121.7</c:v>
                </c:pt>
                <c:pt idx="9">
                  <c:v>3226.7</c:v>
                </c:pt>
                <c:pt idx="10">
                  <c:v>3004.3</c:v>
                </c:pt>
                <c:pt idx="11">
                  <c:v>2983.7</c:v>
                </c:pt>
                <c:pt idx="12">
                  <c:v>3371.5</c:v>
                </c:pt>
                <c:pt idx="13">
                  <c:v>4016.8</c:v>
                </c:pt>
                <c:pt idx="14">
                  <c:v>4101.8</c:v>
                </c:pt>
                <c:pt idx="15">
                  <c:v>4135.2</c:v>
                </c:pt>
                <c:pt idx="16">
                  <c:v>4087.4</c:v>
                </c:pt>
                <c:pt idx="17">
                  <c:v>4019.4</c:v>
                </c:pt>
                <c:pt idx="18">
                  <c:v>4444.5</c:v>
                </c:pt>
                <c:pt idx="19">
                  <c:v>3832.7</c:v>
                </c:pt>
                <c:pt idx="20">
                  <c:v>3844.3</c:v>
                </c:pt>
                <c:pt idx="21">
                  <c:v>3676.1</c:v>
                </c:pt>
                <c:pt idx="22">
                  <c:v>3756.1</c:v>
                </c:pt>
                <c:pt idx="23">
                  <c:v>3669.1</c:v>
                </c:pt>
                <c:pt idx="24">
                  <c:v>3441</c:v>
                </c:pt>
                <c:pt idx="25">
                  <c:v>3849.5</c:v>
                </c:pt>
                <c:pt idx="26">
                  <c:v>3976.3</c:v>
                </c:pt>
                <c:pt idx="27">
                  <c:v>4534.2</c:v>
                </c:pt>
                <c:pt idx="28">
                  <c:v>4655.3999999999996</c:v>
                </c:pt>
                <c:pt idx="29">
                  <c:v>4955.5</c:v>
                </c:pt>
                <c:pt idx="30">
                  <c:v>4964.7</c:v>
                </c:pt>
                <c:pt idx="31">
                  <c:v>4800.8999999999996</c:v>
                </c:pt>
                <c:pt idx="32">
                  <c:v>5181.6000000000004</c:v>
                </c:pt>
                <c:pt idx="33">
                  <c:v>5142.3</c:v>
                </c:pt>
                <c:pt idx="34">
                  <c:v>4967.5</c:v>
                </c:pt>
                <c:pt idx="35">
                  <c:v>4801.1000000000004</c:v>
                </c:pt>
                <c:pt idx="36">
                  <c:v>4838.2</c:v>
                </c:pt>
              </c:numCache>
            </c:numRef>
          </c:val>
          <c:extLst>
            <c:ext xmlns:c16="http://schemas.microsoft.com/office/drawing/2014/chart" uri="{C3380CC4-5D6E-409C-BE32-E72D297353CC}">
              <c16:uniqueId val="{00000000-A4D9-48DF-B9E2-392C6345A84D}"/>
            </c:ext>
          </c:extLst>
        </c:ser>
        <c:ser>
          <c:idx val="2"/>
          <c:order val="1"/>
          <c:tx>
            <c:strRef>
              <c:f>Sheet1!$C$1</c:f>
              <c:strCache>
                <c:ptCount val="1"/>
                <c:pt idx="0">
                  <c:v>Vientiin </c:v>
                </c:pt>
              </c:strCache>
            </c:strRef>
          </c:tx>
          <c:spPr>
            <a:solidFill>
              <a:schemeClr val="accent1">
                <a:lumMod val="60000"/>
                <a:lumOff val="40000"/>
              </a:schemeClr>
            </a:solidFill>
            <a:ln w="11167">
              <a:solidFill>
                <a:schemeClr val="accent1">
                  <a:lumMod val="60000"/>
                  <a:lumOff val="40000"/>
                </a:schemeClr>
              </a:solidFill>
              <a:prstDash val="solid"/>
            </a:ln>
          </c:spPr>
          <c:cat>
            <c:strRef>
              <c:f>Sheet1!$A$2:$A$38</c:f>
              <c:strCache>
                <c:ptCount val="34"/>
                <c:pt idx="0">
                  <c:v>2007,IV</c:v>
                </c:pt>
                <c:pt idx="1">
                  <c:v>2008,I</c:v>
                </c:pt>
                <c:pt idx="5">
                  <c:v>2009,I</c:v>
                </c:pt>
                <c:pt idx="9">
                  <c:v>2010,I</c:v>
                </c:pt>
                <c:pt idx="13">
                  <c:v>2011,I</c:v>
                </c:pt>
                <c:pt idx="17">
                  <c:v>2012,I</c:v>
                </c:pt>
                <c:pt idx="21">
                  <c:v>2013,I</c:v>
                </c:pt>
                <c:pt idx="25">
                  <c:v>2014,I</c:v>
                </c:pt>
                <c:pt idx="29">
                  <c:v>2015,I</c:v>
                </c:pt>
                <c:pt idx="33">
                  <c:v>2016,I</c:v>
                </c:pt>
              </c:strCache>
            </c:strRef>
          </c:cat>
          <c:val>
            <c:numRef>
              <c:f>Sheet1!$C$2:$C$38</c:f>
              <c:numCache>
                <c:formatCode>General</c:formatCode>
                <c:ptCount val="37"/>
                <c:pt idx="0">
                  <c:v>18947</c:v>
                </c:pt>
                <c:pt idx="1">
                  <c:v>18922</c:v>
                </c:pt>
                <c:pt idx="2">
                  <c:v>18500</c:v>
                </c:pt>
                <c:pt idx="3">
                  <c:v>19833</c:v>
                </c:pt>
                <c:pt idx="4">
                  <c:v>18552</c:v>
                </c:pt>
                <c:pt idx="5">
                  <c:v>14606</c:v>
                </c:pt>
                <c:pt idx="6">
                  <c:v>13371</c:v>
                </c:pt>
                <c:pt idx="7">
                  <c:v>12998</c:v>
                </c:pt>
                <c:pt idx="8">
                  <c:v>12191</c:v>
                </c:pt>
                <c:pt idx="9">
                  <c:v>11392</c:v>
                </c:pt>
                <c:pt idx="10">
                  <c:v>11453</c:v>
                </c:pt>
                <c:pt idx="11">
                  <c:v>11327</c:v>
                </c:pt>
                <c:pt idx="12">
                  <c:v>11335</c:v>
                </c:pt>
                <c:pt idx="13">
                  <c:v>10203</c:v>
                </c:pt>
                <c:pt idx="14">
                  <c:v>10779</c:v>
                </c:pt>
                <c:pt idx="15">
                  <c:v>11156</c:v>
                </c:pt>
                <c:pt idx="16">
                  <c:v>12060</c:v>
                </c:pt>
                <c:pt idx="17">
                  <c:v>11308</c:v>
                </c:pt>
                <c:pt idx="18">
                  <c:v>11629</c:v>
                </c:pt>
                <c:pt idx="19">
                  <c:v>11021</c:v>
                </c:pt>
                <c:pt idx="20">
                  <c:v>11636</c:v>
                </c:pt>
                <c:pt idx="21">
                  <c:v>10645</c:v>
                </c:pt>
                <c:pt idx="22">
                  <c:v>10760</c:v>
                </c:pt>
                <c:pt idx="23">
                  <c:v>10437</c:v>
                </c:pt>
                <c:pt idx="24">
                  <c:v>10344</c:v>
                </c:pt>
                <c:pt idx="25">
                  <c:v>10084</c:v>
                </c:pt>
                <c:pt idx="26">
                  <c:v>10146</c:v>
                </c:pt>
                <c:pt idx="27">
                  <c:v>11320</c:v>
                </c:pt>
                <c:pt idx="28">
                  <c:v>11422</c:v>
                </c:pt>
                <c:pt idx="29">
                  <c:v>11009</c:v>
                </c:pt>
                <c:pt idx="30">
                  <c:v>12090</c:v>
                </c:pt>
                <c:pt idx="31">
                  <c:v>12929</c:v>
                </c:pt>
                <c:pt idx="32">
                  <c:v>13824</c:v>
                </c:pt>
                <c:pt idx="33">
                  <c:v>13556</c:v>
                </c:pt>
                <c:pt idx="34">
                  <c:v>12676</c:v>
                </c:pt>
                <c:pt idx="35">
                  <c:v>13147</c:v>
                </c:pt>
                <c:pt idx="36">
                  <c:v>13412</c:v>
                </c:pt>
              </c:numCache>
            </c:numRef>
          </c:val>
          <c:extLst>
            <c:ext xmlns:c16="http://schemas.microsoft.com/office/drawing/2014/chart" uri="{C3380CC4-5D6E-409C-BE32-E72D297353CC}">
              <c16:uniqueId val="{00000001-A4D9-48DF-B9E2-392C6345A84D}"/>
            </c:ext>
          </c:extLst>
        </c:ser>
        <c:dLbls>
          <c:showLegendKey val="0"/>
          <c:showVal val="0"/>
          <c:showCatName val="0"/>
          <c:showSerName val="0"/>
          <c:showPercent val="0"/>
          <c:showBubbleSize val="0"/>
        </c:dLbls>
        <c:axId val="372187016"/>
        <c:axId val="372187408"/>
      </c:areaChart>
      <c:catAx>
        <c:axId val="372187016"/>
        <c:scaling>
          <c:orientation val="minMax"/>
        </c:scaling>
        <c:delete val="0"/>
        <c:axPos val="b"/>
        <c:majorGridlines>
          <c:spPr>
            <a:ln w="3175">
              <a:solidFill>
                <a:schemeClr val="tx1"/>
              </a:solidFill>
              <a:prstDash val="dash"/>
            </a:ln>
          </c:spPr>
        </c:majorGridlines>
        <c:numFmt formatCode="General" sourceLinked="1"/>
        <c:majorTickMark val="out"/>
        <c:minorTickMark val="none"/>
        <c:tickLblPos val="none"/>
        <c:spPr>
          <a:ln w="2792">
            <a:solidFill>
              <a:schemeClr val="tx1"/>
            </a:solidFill>
            <a:prstDash val="solid"/>
          </a:ln>
        </c:spPr>
        <c:txPr>
          <a:bodyPr rot="0" vert="horz"/>
          <a:lstStyle/>
          <a:p>
            <a:pPr>
              <a:defRPr sz="1824" b="1" i="0" u="none" strike="noStrike" baseline="0">
                <a:solidFill>
                  <a:schemeClr val="tx1"/>
                </a:solidFill>
                <a:latin typeface="Arial"/>
                <a:ea typeface="Arial"/>
                <a:cs typeface="Arial"/>
              </a:defRPr>
            </a:pPr>
            <a:endParaRPr lang="fi-FI"/>
          </a:p>
        </c:txPr>
        <c:crossAx val="372187408"/>
        <c:crosses val="autoZero"/>
        <c:auto val="1"/>
        <c:lblAlgn val="ctr"/>
        <c:lblOffset val="100"/>
        <c:tickLblSkip val="11"/>
        <c:tickMarkSkip val="4"/>
        <c:noMultiLvlLbl val="0"/>
      </c:catAx>
      <c:valAx>
        <c:axId val="372187408"/>
        <c:scaling>
          <c:orientation val="minMax"/>
          <c:max val="26000"/>
        </c:scaling>
        <c:delete val="0"/>
        <c:axPos val="l"/>
        <c:majorGridlines>
          <c:spPr>
            <a:ln w="3175">
              <a:solidFill>
                <a:schemeClr val="tx1"/>
              </a:solidFill>
              <a:prstDash val="dash"/>
            </a:ln>
          </c:spPr>
        </c:majorGridlines>
        <c:numFmt formatCode="#,##0" sourceLinked="0"/>
        <c:majorTickMark val="out"/>
        <c:minorTickMark val="none"/>
        <c:tickLblPos val="nextTo"/>
        <c:spPr>
          <a:ln w="2792">
            <a:solidFill>
              <a:schemeClr val="tx1"/>
            </a:solidFill>
            <a:prstDash val="solid"/>
          </a:ln>
        </c:spPr>
        <c:txPr>
          <a:bodyPr rot="0" vert="horz"/>
          <a:lstStyle/>
          <a:p>
            <a:pPr>
              <a:defRPr sz="1050" b="0" i="0" u="none" strike="noStrike" baseline="0">
                <a:solidFill>
                  <a:schemeClr val="tx2"/>
                </a:solidFill>
                <a:latin typeface="Verdana" panose="020B0604030504040204" pitchFamily="34" charset="0"/>
                <a:ea typeface="Arial"/>
                <a:cs typeface="Arial"/>
              </a:defRPr>
            </a:pPr>
            <a:endParaRPr lang="fi-FI"/>
          </a:p>
        </c:txPr>
        <c:crossAx val="372187016"/>
        <c:crosses val="autoZero"/>
        <c:crossBetween val="midCat"/>
        <c:majorUnit val="2000"/>
        <c:minorUnit val="1000"/>
      </c:valAx>
      <c:spPr>
        <a:noFill/>
        <a:ln w="11167">
          <a:solidFill>
            <a:schemeClr val="tx1"/>
          </a:solidFill>
          <a:prstDash val="solid"/>
        </a:ln>
      </c:spPr>
    </c:plotArea>
    <c:legend>
      <c:legendPos val="r"/>
      <c:layout>
        <c:manualLayout>
          <c:xMode val="edge"/>
          <c:yMode val="edge"/>
          <c:x val="0.83047518529687181"/>
          <c:y val="0.2495533379956586"/>
          <c:w val="0.16254158034728167"/>
          <c:h val="0.5492774381989054"/>
        </c:manualLayout>
      </c:layout>
      <c:overlay val="0"/>
      <c:spPr>
        <a:solidFill>
          <a:schemeClr val="bg1"/>
        </a:solidFill>
        <a:ln w="2792">
          <a:noFill/>
          <a:prstDash val="solid"/>
        </a:ln>
      </c:spPr>
      <c:txPr>
        <a:bodyPr/>
        <a:lstStyle/>
        <a:p>
          <a:pPr>
            <a:defRPr sz="1050" b="0" i="0" u="none" strike="noStrike" baseline="0">
              <a:solidFill>
                <a:schemeClr val="tx2"/>
              </a:solidFill>
              <a:latin typeface="Verdana" panose="020B0604030504040204" pitchFamily="34" charset="0"/>
              <a:ea typeface="Arial"/>
              <a:cs typeface="Arial"/>
            </a:defRPr>
          </a:pPr>
          <a:endParaRPr lang="fi-FI"/>
        </a:p>
      </c:txPr>
    </c:legend>
    <c:plotVisOnly val="1"/>
    <c:dispBlanksAs val="zero"/>
    <c:showDLblsOverMax val="0"/>
  </c:chart>
  <c:spPr>
    <a:noFill/>
    <a:ln>
      <a:noFill/>
    </a:ln>
  </c:spPr>
  <c:txPr>
    <a:bodyPr/>
    <a:lstStyle/>
    <a:p>
      <a:pPr>
        <a:defRPr sz="1824" b="1" i="0" u="none" strike="noStrike" baseline="0">
          <a:solidFill>
            <a:schemeClr val="tx1"/>
          </a:solidFill>
          <a:latin typeface="Arial"/>
          <a:ea typeface="Arial"/>
          <a:cs typeface="Arial"/>
        </a:defRPr>
      </a:pPr>
      <a:endParaRPr lang="fi-FI"/>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lgn="l">
              <a:defRPr sz="1600" b="1"/>
            </a:pPr>
            <a:r>
              <a:rPr lang="en-US" sz="1050" b="0" dirty="0" err="1">
                <a:solidFill>
                  <a:srgbClr val="002060"/>
                </a:solidFill>
              </a:rPr>
              <a:t>Saldoluku</a:t>
            </a:r>
            <a:r>
              <a:rPr lang="en-US" sz="1050" b="0" dirty="0">
                <a:solidFill>
                  <a:srgbClr val="002060"/>
                </a:solidFill>
              </a:rPr>
              <a:t> </a:t>
            </a:r>
          </a:p>
        </c:rich>
      </c:tx>
      <c:layout>
        <c:manualLayout>
          <c:xMode val="edge"/>
          <c:yMode val="edge"/>
          <c:x val="0.88842042485218176"/>
          <c:y val="0.15506411849334609"/>
        </c:manualLayout>
      </c:layout>
      <c:overlay val="0"/>
    </c:title>
    <c:autoTitleDeleted val="0"/>
    <c:plotArea>
      <c:layout>
        <c:manualLayout>
          <c:layoutTarget val="inner"/>
          <c:xMode val="edge"/>
          <c:yMode val="edge"/>
          <c:x val="5.4089571849846953E-2"/>
          <c:y val="4.3372856072140871E-2"/>
          <c:w val="0.93307819253678703"/>
          <c:h val="0.93088245034184414"/>
        </c:manualLayout>
      </c:layout>
      <c:lineChart>
        <c:grouping val="standard"/>
        <c:varyColors val="0"/>
        <c:ser>
          <c:idx val="0"/>
          <c:order val="0"/>
          <c:tx>
            <c:strRef>
              <c:f>Taul1!$B$1</c:f>
              <c:strCache>
                <c:ptCount val="1"/>
                <c:pt idx="0">
                  <c:v>Saldoluku</c:v>
                </c:pt>
              </c:strCache>
            </c:strRef>
          </c:tx>
          <c:spPr>
            <a:ln w="41275">
              <a:solidFill>
                <a:schemeClr val="accent1"/>
              </a:solidFill>
            </a:ln>
          </c:spPr>
          <c:marker>
            <c:symbol val="none"/>
          </c:marker>
          <c:cat>
            <c:strRef>
              <c:f>Taul1!$A$2:$A$41</c:f>
              <c:strCache>
                <c:ptCount val="37"/>
                <c:pt idx="0">
                  <c:v>08(1)</c:v>
                </c:pt>
                <c:pt idx="1">
                  <c:v>08(4)</c:v>
                </c:pt>
                <c:pt idx="2">
                  <c:v>08(7)</c:v>
                </c:pt>
                <c:pt idx="3">
                  <c:v>08(10)</c:v>
                </c:pt>
                <c:pt idx="4">
                  <c:v>09(1)</c:v>
                </c:pt>
                <c:pt idx="5">
                  <c:v>09(4)</c:v>
                </c:pt>
                <c:pt idx="6">
                  <c:v>09(7)</c:v>
                </c:pt>
                <c:pt idx="7">
                  <c:v>09(10)</c:v>
                </c:pt>
                <c:pt idx="8">
                  <c:v>10(1)</c:v>
                </c:pt>
                <c:pt idx="9">
                  <c:v>10(4)</c:v>
                </c:pt>
                <c:pt idx="10">
                  <c:v>10(7)</c:v>
                </c:pt>
                <c:pt idx="11">
                  <c:v>10(10)</c:v>
                </c:pt>
                <c:pt idx="12">
                  <c:v>11(1)</c:v>
                </c:pt>
                <c:pt idx="13">
                  <c:v>11(4)</c:v>
                </c:pt>
                <c:pt idx="14">
                  <c:v>11(7)</c:v>
                </c:pt>
                <c:pt idx="15">
                  <c:v>11(10)</c:v>
                </c:pt>
                <c:pt idx="16">
                  <c:v>12(1)</c:v>
                </c:pt>
                <c:pt idx="17">
                  <c:v>12(4)</c:v>
                </c:pt>
                <c:pt idx="18">
                  <c:v>12(7)</c:v>
                </c:pt>
                <c:pt idx="19">
                  <c:v>12(10)</c:v>
                </c:pt>
                <c:pt idx="20">
                  <c:v>13(1)</c:v>
                </c:pt>
                <c:pt idx="21">
                  <c:v>13(4)</c:v>
                </c:pt>
                <c:pt idx="22">
                  <c:v>13(7)</c:v>
                </c:pt>
                <c:pt idx="23">
                  <c:v>13(10)</c:v>
                </c:pt>
                <c:pt idx="24">
                  <c:v>14(1)</c:v>
                </c:pt>
                <c:pt idx="25">
                  <c:v>14(4)</c:v>
                </c:pt>
                <c:pt idx="26">
                  <c:v>14(7)</c:v>
                </c:pt>
                <c:pt idx="27">
                  <c:v>14(10)</c:v>
                </c:pt>
                <c:pt idx="28">
                  <c:v>15(1)</c:v>
                </c:pt>
                <c:pt idx="29">
                  <c:v>15(4)</c:v>
                </c:pt>
                <c:pt idx="30">
                  <c:v>15(7)</c:v>
                </c:pt>
                <c:pt idx="31">
                  <c:v>15(10)</c:v>
                </c:pt>
                <c:pt idx="32">
                  <c:v>16(1)</c:v>
                </c:pt>
                <c:pt idx="33">
                  <c:v>16(4)</c:v>
                </c:pt>
                <c:pt idx="34">
                  <c:v>16(7)</c:v>
                </c:pt>
                <c:pt idx="35">
                  <c:v>16(10)</c:v>
                </c:pt>
                <c:pt idx="36">
                  <c:v>17(1)</c:v>
                </c:pt>
              </c:strCache>
            </c:strRef>
          </c:cat>
          <c:val>
            <c:numRef>
              <c:f>Taul1!$B$2:$B$41</c:f>
              <c:numCache>
                <c:formatCode>General</c:formatCode>
                <c:ptCount val="40"/>
                <c:pt idx="0">
                  <c:v>-2</c:v>
                </c:pt>
                <c:pt idx="1">
                  <c:v>1</c:v>
                </c:pt>
                <c:pt idx="2">
                  <c:v>-14</c:v>
                </c:pt>
                <c:pt idx="3">
                  <c:v>-28</c:v>
                </c:pt>
                <c:pt idx="4">
                  <c:v>-56</c:v>
                </c:pt>
                <c:pt idx="5">
                  <c:v>-36</c:v>
                </c:pt>
                <c:pt idx="6">
                  <c:v>-21</c:v>
                </c:pt>
                <c:pt idx="7">
                  <c:v>2</c:v>
                </c:pt>
                <c:pt idx="8">
                  <c:v>10</c:v>
                </c:pt>
                <c:pt idx="9">
                  <c:v>33</c:v>
                </c:pt>
                <c:pt idx="10">
                  <c:v>27</c:v>
                </c:pt>
                <c:pt idx="11">
                  <c:v>19</c:v>
                </c:pt>
                <c:pt idx="12">
                  <c:v>26</c:v>
                </c:pt>
                <c:pt idx="13">
                  <c:v>30</c:v>
                </c:pt>
                <c:pt idx="14">
                  <c:v>18</c:v>
                </c:pt>
                <c:pt idx="15">
                  <c:v>-5</c:v>
                </c:pt>
                <c:pt idx="16">
                  <c:v>-5</c:v>
                </c:pt>
                <c:pt idx="17">
                  <c:v>8</c:v>
                </c:pt>
                <c:pt idx="18">
                  <c:v>-4</c:v>
                </c:pt>
                <c:pt idx="19">
                  <c:v>-24</c:v>
                </c:pt>
                <c:pt idx="20">
                  <c:v>-11</c:v>
                </c:pt>
                <c:pt idx="21">
                  <c:v>-2</c:v>
                </c:pt>
                <c:pt idx="22">
                  <c:v>-11</c:v>
                </c:pt>
                <c:pt idx="23">
                  <c:v>-13</c:v>
                </c:pt>
                <c:pt idx="24">
                  <c:v>5</c:v>
                </c:pt>
                <c:pt idx="25">
                  <c:v>15</c:v>
                </c:pt>
                <c:pt idx="26">
                  <c:v>3</c:v>
                </c:pt>
                <c:pt idx="27">
                  <c:v>-12</c:v>
                </c:pt>
                <c:pt idx="28">
                  <c:v>-4</c:v>
                </c:pt>
                <c:pt idx="29">
                  <c:v>10</c:v>
                </c:pt>
                <c:pt idx="30">
                  <c:v>1</c:v>
                </c:pt>
                <c:pt idx="31">
                  <c:v>-3</c:v>
                </c:pt>
                <c:pt idx="32">
                  <c:v>1</c:v>
                </c:pt>
                <c:pt idx="33">
                  <c:v>18</c:v>
                </c:pt>
                <c:pt idx="34">
                  <c:v>4</c:v>
                </c:pt>
                <c:pt idx="35">
                  <c:v>9</c:v>
                </c:pt>
                <c:pt idx="36">
                  <c:v>14</c:v>
                </c:pt>
              </c:numCache>
            </c:numRef>
          </c:val>
          <c:smooth val="0"/>
          <c:extLst>
            <c:ext xmlns:c16="http://schemas.microsoft.com/office/drawing/2014/chart" uri="{C3380CC4-5D6E-409C-BE32-E72D297353CC}">
              <c16:uniqueId val="{00000000-9AD0-4FF0-85C3-A9C09AA00740}"/>
            </c:ext>
          </c:extLst>
        </c:ser>
        <c:dLbls>
          <c:showLegendKey val="0"/>
          <c:showVal val="0"/>
          <c:showCatName val="0"/>
          <c:showSerName val="0"/>
          <c:showPercent val="0"/>
          <c:showBubbleSize val="0"/>
        </c:dLbls>
        <c:smooth val="0"/>
        <c:axId val="407343216"/>
        <c:axId val="407343608"/>
      </c:lineChart>
      <c:catAx>
        <c:axId val="407343216"/>
        <c:scaling>
          <c:orientation val="minMax"/>
        </c:scaling>
        <c:delete val="0"/>
        <c:axPos val="b"/>
        <c:numFmt formatCode="General" sourceLinked="0"/>
        <c:majorTickMark val="out"/>
        <c:minorTickMark val="none"/>
        <c:tickLblPos val="none"/>
        <c:txPr>
          <a:bodyPr/>
          <a:lstStyle/>
          <a:p>
            <a:pPr>
              <a:defRPr sz="1400" b="1" i="0" baseline="0">
                <a:latin typeface="Arial" panose="020B0604020202020204" pitchFamily="34" charset="0"/>
              </a:defRPr>
            </a:pPr>
            <a:endParaRPr lang="fi-FI"/>
          </a:p>
        </c:txPr>
        <c:crossAx val="407343608"/>
        <c:crosses val="autoZero"/>
        <c:auto val="1"/>
        <c:lblAlgn val="ctr"/>
        <c:lblOffset val="100"/>
        <c:tickLblSkip val="11"/>
        <c:tickMarkSkip val="4"/>
        <c:noMultiLvlLbl val="0"/>
      </c:catAx>
      <c:valAx>
        <c:axId val="407343608"/>
        <c:scaling>
          <c:orientation val="minMax"/>
          <c:max val="40"/>
          <c:min val="-60"/>
        </c:scaling>
        <c:delete val="0"/>
        <c:axPos val="l"/>
        <c:majorGridlines/>
        <c:numFmt formatCode="General" sourceLinked="1"/>
        <c:majorTickMark val="out"/>
        <c:minorTickMark val="none"/>
        <c:tickLblPos val="nextTo"/>
        <c:txPr>
          <a:bodyPr/>
          <a:lstStyle/>
          <a:p>
            <a:pPr>
              <a:defRPr sz="1050" b="0" i="0" baseline="0">
                <a:solidFill>
                  <a:schemeClr val="tx2"/>
                </a:solidFill>
                <a:latin typeface="Verdana" panose="020B0604030504040204" pitchFamily="34" charset="0"/>
              </a:defRPr>
            </a:pPr>
            <a:endParaRPr lang="fi-FI"/>
          </a:p>
        </c:txPr>
        <c:crossAx val="407343216"/>
        <c:crosses val="autoZero"/>
        <c:crossBetween val="midCat"/>
        <c:majorUnit val="10"/>
        <c:minorUnit val="5"/>
      </c:valAx>
    </c:plotArea>
    <c:plotVisOnly val="1"/>
    <c:dispBlanksAs val="gap"/>
    <c:showDLblsOverMax val="0"/>
  </c:chart>
  <c:txPr>
    <a:bodyPr/>
    <a:lstStyle/>
    <a:p>
      <a:pPr>
        <a:defRPr sz="1800"/>
      </a:pPr>
      <a:endParaRPr lang="fi-FI"/>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1919674910102741E-2"/>
          <c:y val="4.0749431293150853E-2"/>
          <c:w val="0.74719386523903586"/>
          <c:h val="0.83258046821215703"/>
        </c:manualLayout>
      </c:layout>
      <c:lineChart>
        <c:grouping val="standard"/>
        <c:varyColors val="0"/>
        <c:ser>
          <c:idx val="0"/>
          <c:order val="0"/>
          <c:tx>
            <c:strRef>
              <c:f>Sheet1!$B$1</c:f>
              <c:strCache>
                <c:ptCount val="1"/>
                <c:pt idx="0">
                  <c:v>Yhteensä </c:v>
                </c:pt>
              </c:strCache>
            </c:strRef>
          </c:tx>
          <c:spPr>
            <a:ln w="38100">
              <a:solidFill>
                <a:schemeClr val="tx2"/>
              </a:solidFill>
              <a:prstDash val="solid"/>
            </a:ln>
          </c:spPr>
          <c:marker>
            <c:symbol val="none"/>
          </c:marker>
          <c:cat>
            <c:strRef>
              <c:f>Sheet1!$A$2:$A$38</c:f>
              <c:strCache>
                <c:ptCount val="34"/>
                <c:pt idx="1">
                  <c:v>2008,I</c:v>
                </c:pt>
                <c:pt idx="5">
                  <c:v>2009,I</c:v>
                </c:pt>
                <c:pt idx="9">
                  <c:v>2010,I</c:v>
                </c:pt>
                <c:pt idx="13">
                  <c:v>2911,I</c:v>
                </c:pt>
                <c:pt idx="17">
                  <c:v>2012,I</c:v>
                </c:pt>
                <c:pt idx="21">
                  <c:v>2013,I</c:v>
                </c:pt>
                <c:pt idx="25">
                  <c:v>2014,I</c:v>
                </c:pt>
                <c:pt idx="29">
                  <c:v>2015,I</c:v>
                </c:pt>
                <c:pt idx="33">
                  <c:v>2016,I</c:v>
                </c:pt>
              </c:strCache>
            </c:strRef>
          </c:cat>
          <c:val>
            <c:numRef>
              <c:f>Sheet1!$B$2:$B$38</c:f>
              <c:numCache>
                <c:formatCode>General</c:formatCode>
                <c:ptCount val="37"/>
                <c:pt idx="1">
                  <c:v>6317.2</c:v>
                </c:pt>
                <c:pt idx="2">
                  <c:v>6389.1</c:v>
                </c:pt>
                <c:pt idx="3">
                  <c:v>6623</c:v>
                </c:pt>
                <c:pt idx="4">
                  <c:v>6930.8</c:v>
                </c:pt>
                <c:pt idx="5">
                  <c:v>4121.5</c:v>
                </c:pt>
                <c:pt idx="6">
                  <c:v>4406.8</c:v>
                </c:pt>
                <c:pt idx="7">
                  <c:v>4410.1000000000004</c:v>
                </c:pt>
                <c:pt idx="8">
                  <c:v>4909</c:v>
                </c:pt>
                <c:pt idx="9">
                  <c:v>4633.8999999999996</c:v>
                </c:pt>
                <c:pt idx="10">
                  <c:v>4400.8</c:v>
                </c:pt>
                <c:pt idx="11">
                  <c:v>4530</c:v>
                </c:pt>
                <c:pt idx="12">
                  <c:v>5743.9</c:v>
                </c:pt>
                <c:pt idx="13">
                  <c:v>4634.6000000000004</c:v>
                </c:pt>
                <c:pt idx="14">
                  <c:v>4167.7</c:v>
                </c:pt>
                <c:pt idx="15">
                  <c:v>4280.7</c:v>
                </c:pt>
                <c:pt idx="16">
                  <c:v>5450.2</c:v>
                </c:pt>
                <c:pt idx="17">
                  <c:v>4229.5</c:v>
                </c:pt>
                <c:pt idx="18">
                  <c:v>4743.8999999999996</c:v>
                </c:pt>
                <c:pt idx="19">
                  <c:v>4209.8999999999996</c:v>
                </c:pt>
                <c:pt idx="20">
                  <c:v>4708.2</c:v>
                </c:pt>
                <c:pt idx="21">
                  <c:v>3342</c:v>
                </c:pt>
                <c:pt idx="22">
                  <c:v>3617</c:v>
                </c:pt>
                <c:pt idx="23">
                  <c:v>3258.8</c:v>
                </c:pt>
                <c:pt idx="24">
                  <c:v>3954.3</c:v>
                </c:pt>
                <c:pt idx="25">
                  <c:v>3178.1</c:v>
                </c:pt>
                <c:pt idx="26">
                  <c:v>3235.8</c:v>
                </c:pt>
                <c:pt idx="27">
                  <c:v>3912.2</c:v>
                </c:pt>
                <c:pt idx="28">
                  <c:v>3556.6</c:v>
                </c:pt>
                <c:pt idx="29">
                  <c:v>2930.1</c:v>
                </c:pt>
                <c:pt idx="30">
                  <c:v>2865</c:v>
                </c:pt>
                <c:pt idx="31">
                  <c:v>2556.8000000000002</c:v>
                </c:pt>
                <c:pt idx="32">
                  <c:v>3736.2</c:v>
                </c:pt>
                <c:pt idx="33">
                  <c:v>3000.4</c:v>
                </c:pt>
                <c:pt idx="34">
                  <c:v>2934.6</c:v>
                </c:pt>
                <c:pt idx="35">
                  <c:v>3074.3</c:v>
                </c:pt>
                <c:pt idx="36">
                  <c:v>3419.3</c:v>
                </c:pt>
              </c:numCache>
            </c:numRef>
          </c:val>
          <c:smooth val="0"/>
          <c:extLst>
            <c:ext xmlns:c16="http://schemas.microsoft.com/office/drawing/2014/chart" uri="{C3380CC4-5D6E-409C-BE32-E72D297353CC}">
              <c16:uniqueId val="{00000000-4788-46F8-A7B6-E2A20C04D991}"/>
            </c:ext>
          </c:extLst>
        </c:ser>
        <c:ser>
          <c:idx val="1"/>
          <c:order val="1"/>
          <c:tx>
            <c:strRef>
              <c:f>Sheet1!$C$1</c:f>
              <c:strCache>
                <c:ptCount val="1"/>
                <c:pt idx="0">
                  <c:v>Vientiin </c:v>
                </c:pt>
              </c:strCache>
            </c:strRef>
          </c:tx>
          <c:spPr>
            <a:ln w="38100">
              <a:solidFill>
                <a:schemeClr val="accent1">
                  <a:lumMod val="60000"/>
                  <a:lumOff val="40000"/>
                </a:schemeClr>
              </a:solidFill>
              <a:prstDash val="solid"/>
            </a:ln>
          </c:spPr>
          <c:marker>
            <c:symbol val="none"/>
          </c:marker>
          <c:cat>
            <c:strRef>
              <c:f>Sheet1!$A$2:$A$38</c:f>
              <c:strCache>
                <c:ptCount val="34"/>
                <c:pt idx="1">
                  <c:v>2008,I</c:v>
                </c:pt>
                <c:pt idx="5">
                  <c:v>2009,I</c:v>
                </c:pt>
                <c:pt idx="9">
                  <c:v>2010,I</c:v>
                </c:pt>
                <c:pt idx="13">
                  <c:v>2911,I</c:v>
                </c:pt>
                <c:pt idx="17">
                  <c:v>2012,I</c:v>
                </c:pt>
                <c:pt idx="21">
                  <c:v>2013,I</c:v>
                </c:pt>
                <c:pt idx="25">
                  <c:v>2014,I</c:v>
                </c:pt>
                <c:pt idx="29">
                  <c:v>2015,I</c:v>
                </c:pt>
                <c:pt idx="33">
                  <c:v>2016,I</c:v>
                </c:pt>
              </c:strCache>
            </c:strRef>
          </c:cat>
          <c:val>
            <c:numRef>
              <c:f>Sheet1!$C$2:$C$38</c:f>
              <c:numCache>
                <c:formatCode>General</c:formatCode>
                <c:ptCount val="37"/>
                <c:pt idx="1">
                  <c:v>5517.6</c:v>
                </c:pt>
                <c:pt idx="2">
                  <c:v>5405.6</c:v>
                </c:pt>
                <c:pt idx="3">
                  <c:v>5695.3</c:v>
                </c:pt>
                <c:pt idx="4">
                  <c:v>6053</c:v>
                </c:pt>
                <c:pt idx="5">
                  <c:v>3603.4</c:v>
                </c:pt>
                <c:pt idx="6">
                  <c:v>3742.1</c:v>
                </c:pt>
                <c:pt idx="7">
                  <c:v>3717.8</c:v>
                </c:pt>
                <c:pt idx="8">
                  <c:v>4160.8999999999996</c:v>
                </c:pt>
                <c:pt idx="9">
                  <c:v>3672.4</c:v>
                </c:pt>
                <c:pt idx="10">
                  <c:v>3697.8</c:v>
                </c:pt>
                <c:pt idx="11">
                  <c:v>3645.6</c:v>
                </c:pt>
                <c:pt idx="12">
                  <c:v>4694.5</c:v>
                </c:pt>
                <c:pt idx="13">
                  <c:v>3586.6</c:v>
                </c:pt>
                <c:pt idx="14">
                  <c:v>3473.6</c:v>
                </c:pt>
                <c:pt idx="15">
                  <c:v>3352.4</c:v>
                </c:pt>
                <c:pt idx="16">
                  <c:v>4395.6000000000004</c:v>
                </c:pt>
                <c:pt idx="17">
                  <c:v>3485.7</c:v>
                </c:pt>
                <c:pt idx="18">
                  <c:v>4073.8</c:v>
                </c:pt>
                <c:pt idx="19">
                  <c:v>3757.7</c:v>
                </c:pt>
                <c:pt idx="20">
                  <c:v>4128.2</c:v>
                </c:pt>
                <c:pt idx="21">
                  <c:v>2847.6</c:v>
                </c:pt>
                <c:pt idx="22">
                  <c:v>3158.3</c:v>
                </c:pt>
                <c:pt idx="23">
                  <c:v>2864.6</c:v>
                </c:pt>
                <c:pt idx="24">
                  <c:v>3588.7</c:v>
                </c:pt>
                <c:pt idx="25">
                  <c:v>2704.5</c:v>
                </c:pt>
                <c:pt idx="26">
                  <c:v>2745.8</c:v>
                </c:pt>
                <c:pt idx="27">
                  <c:v>3426.3</c:v>
                </c:pt>
                <c:pt idx="28">
                  <c:v>3086</c:v>
                </c:pt>
                <c:pt idx="29">
                  <c:v>2336.4</c:v>
                </c:pt>
                <c:pt idx="30">
                  <c:v>2330.6</c:v>
                </c:pt>
                <c:pt idx="31">
                  <c:v>2112.6999999999998</c:v>
                </c:pt>
                <c:pt idx="32">
                  <c:v>2989.2</c:v>
                </c:pt>
                <c:pt idx="33">
                  <c:v>2425.1999999999998</c:v>
                </c:pt>
                <c:pt idx="34">
                  <c:v>2381.5</c:v>
                </c:pt>
                <c:pt idx="35">
                  <c:v>2428.9</c:v>
                </c:pt>
                <c:pt idx="36">
                  <c:v>2828.3</c:v>
                </c:pt>
              </c:numCache>
            </c:numRef>
          </c:val>
          <c:smooth val="0"/>
          <c:extLst>
            <c:ext xmlns:c16="http://schemas.microsoft.com/office/drawing/2014/chart" uri="{C3380CC4-5D6E-409C-BE32-E72D297353CC}">
              <c16:uniqueId val="{00000001-4788-46F8-A7B6-E2A20C04D991}"/>
            </c:ext>
          </c:extLst>
        </c:ser>
        <c:ser>
          <c:idx val="2"/>
          <c:order val="2"/>
          <c:tx>
            <c:strRef>
              <c:f>Sheet1!$D$1</c:f>
              <c:strCache>
                <c:ptCount val="1"/>
                <c:pt idx="0">
                  <c:v>Kotimaahan </c:v>
                </c:pt>
              </c:strCache>
            </c:strRef>
          </c:tx>
          <c:spPr>
            <a:ln w="38100">
              <a:solidFill>
                <a:schemeClr val="accent2"/>
              </a:solidFill>
              <a:prstDash val="solid"/>
            </a:ln>
          </c:spPr>
          <c:marker>
            <c:symbol val="none"/>
          </c:marker>
          <c:cat>
            <c:strRef>
              <c:f>Sheet1!$A$2:$A$38</c:f>
              <c:strCache>
                <c:ptCount val="34"/>
                <c:pt idx="1">
                  <c:v>2008,I</c:v>
                </c:pt>
                <c:pt idx="5">
                  <c:v>2009,I</c:v>
                </c:pt>
                <c:pt idx="9">
                  <c:v>2010,I</c:v>
                </c:pt>
                <c:pt idx="13">
                  <c:v>2911,I</c:v>
                </c:pt>
                <c:pt idx="17">
                  <c:v>2012,I</c:v>
                </c:pt>
                <c:pt idx="21">
                  <c:v>2013,I</c:v>
                </c:pt>
                <c:pt idx="25">
                  <c:v>2014,I</c:v>
                </c:pt>
                <c:pt idx="29">
                  <c:v>2015,I</c:v>
                </c:pt>
                <c:pt idx="33">
                  <c:v>2016,I</c:v>
                </c:pt>
              </c:strCache>
            </c:strRef>
          </c:cat>
          <c:val>
            <c:numRef>
              <c:f>Sheet1!$D$2:$D$38</c:f>
              <c:numCache>
                <c:formatCode>General</c:formatCode>
                <c:ptCount val="37"/>
                <c:pt idx="1">
                  <c:v>799.6</c:v>
                </c:pt>
                <c:pt idx="2">
                  <c:v>983.5</c:v>
                </c:pt>
                <c:pt idx="3">
                  <c:v>927.7</c:v>
                </c:pt>
                <c:pt idx="4">
                  <c:v>877.7</c:v>
                </c:pt>
                <c:pt idx="5">
                  <c:v>518.1</c:v>
                </c:pt>
                <c:pt idx="6">
                  <c:v>664.7</c:v>
                </c:pt>
                <c:pt idx="7">
                  <c:v>692.3</c:v>
                </c:pt>
                <c:pt idx="8">
                  <c:v>748.1</c:v>
                </c:pt>
                <c:pt idx="9">
                  <c:v>961.5</c:v>
                </c:pt>
                <c:pt idx="10">
                  <c:v>703</c:v>
                </c:pt>
                <c:pt idx="11">
                  <c:v>884.3</c:v>
                </c:pt>
                <c:pt idx="12">
                  <c:v>1049.4000000000001</c:v>
                </c:pt>
                <c:pt idx="13">
                  <c:v>1048.0999999999999</c:v>
                </c:pt>
                <c:pt idx="14">
                  <c:v>694.1</c:v>
                </c:pt>
                <c:pt idx="15">
                  <c:v>928.3</c:v>
                </c:pt>
                <c:pt idx="16">
                  <c:v>1054.5999999999999</c:v>
                </c:pt>
                <c:pt idx="17">
                  <c:v>743.8</c:v>
                </c:pt>
                <c:pt idx="18">
                  <c:v>670.1</c:v>
                </c:pt>
                <c:pt idx="19">
                  <c:v>452.2</c:v>
                </c:pt>
                <c:pt idx="20">
                  <c:v>580</c:v>
                </c:pt>
                <c:pt idx="21">
                  <c:v>494.4</c:v>
                </c:pt>
                <c:pt idx="22">
                  <c:v>458.7</c:v>
                </c:pt>
                <c:pt idx="23">
                  <c:v>394.2</c:v>
                </c:pt>
                <c:pt idx="24">
                  <c:v>365.6</c:v>
                </c:pt>
                <c:pt idx="25">
                  <c:v>473.7</c:v>
                </c:pt>
                <c:pt idx="26">
                  <c:v>489.9</c:v>
                </c:pt>
                <c:pt idx="27">
                  <c:v>486</c:v>
                </c:pt>
                <c:pt idx="28">
                  <c:v>470.6</c:v>
                </c:pt>
                <c:pt idx="29">
                  <c:v>593.6</c:v>
                </c:pt>
                <c:pt idx="30">
                  <c:v>534.4</c:v>
                </c:pt>
                <c:pt idx="31">
                  <c:v>444.1</c:v>
                </c:pt>
                <c:pt idx="32">
                  <c:v>746.9</c:v>
                </c:pt>
                <c:pt idx="33">
                  <c:v>575.29999999999995</c:v>
                </c:pt>
                <c:pt idx="34">
                  <c:v>553.1</c:v>
                </c:pt>
                <c:pt idx="35">
                  <c:v>645.4</c:v>
                </c:pt>
                <c:pt idx="36">
                  <c:v>591</c:v>
                </c:pt>
              </c:numCache>
            </c:numRef>
          </c:val>
          <c:smooth val="0"/>
          <c:extLst>
            <c:ext xmlns:c16="http://schemas.microsoft.com/office/drawing/2014/chart" uri="{C3380CC4-5D6E-409C-BE32-E72D297353CC}">
              <c16:uniqueId val="{00000002-4788-46F8-A7B6-E2A20C04D991}"/>
            </c:ext>
          </c:extLst>
        </c:ser>
        <c:dLbls>
          <c:showLegendKey val="0"/>
          <c:showVal val="0"/>
          <c:showCatName val="0"/>
          <c:showSerName val="0"/>
          <c:showPercent val="0"/>
          <c:showBubbleSize val="0"/>
        </c:dLbls>
        <c:smooth val="0"/>
        <c:axId val="371307952"/>
        <c:axId val="371308344"/>
      </c:lineChart>
      <c:catAx>
        <c:axId val="371307952"/>
        <c:scaling>
          <c:orientation val="minMax"/>
        </c:scaling>
        <c:delete val="0"/>
        <c:axPos val="b"/>
        <c:majorGridlines>
          <c:spPr>
            <a:ln w="3175">
              <a:solidFill>
                <a:schemeClr val="tx1"/>
              </a:solidFill>
              <a:prstDash val="dash"/>
            </a:ln>
          </c:spPr>
        </c:majorGridlines>
        <c:numFmt formatCode="General" sourceLinked="1"/>
        <c:majorTickMark val="out"/>
        <c:minorTickMark val="none"/>
        <c:tickLblPos val="none"/>
        <c:spPr>
          <a:ln w="2843">
            <a:solidFill>
              <a:schemeClr val="tx1"/>
            </a:solidFill>
            <a:prstDash val="solid"/>
          </a:ln>
        </c:spPr>
        <c:txPr>
          <a:bodyPr rot="-2700000" vert="horz"/>
          <a:lstStyle/>
          <a:p>
            <a:pPr>
              <a:defRPr sz="1948" b="1" i="0" u="none" strike="noStrike" baseline="0">
                <a:solidFill>
                  <a:schemeClr val="tx1"/>
                </a:solidFill>
                <a:latin typeface="Arial"/>
                <a:ea typeface="Arial"/>
                <a:cs typeface="Arial"/>
              </a:defRPr>
            </a:pPr>
            <a:endParaRPr lang="fi-FI"/>
          </a:p>
        </c:txPr>
        <c:crossAx val="371308344"/>
        <c:crosses val="autoZero"/>
        <c:auto val="1"/>
        <c:lblAlgn val="ctr"/>
        <c:lblOffset val="100"/>
        <c:tickLblSkip val="3"/>
        <c:tickMarkSkip val="4"/>
        <c:noMultiLvlLbl val="0"/>
      </c:catAx>
      <c:valAx>
        <c:axId val="371308344"/>
        <c:scaling>
          <c:orientation val="minMax"/>
          <c:max val="8000"/>
          <c:min val="0"/>
        </c:scaling>
        <c:delete val="0"/>
        <c:axPos val="l"/>
        <c:majorGridlines>
          <c:spPr>
            <a:ln w="3175">
              <a:solidFill>
                <a:schemeClr val="tx1"/>
              </a:solidFill>
              <a:prstDash val="dash"/>
            </a:ln>
          </c:spPr>
        </c:majorGridlines>
        <c:numFmt formatCode="#,##0" sourceLinked="0"/>
        <c:majorTickMark val="out"/>
        <c:minorTickMark val="none"/>
        <c:tickLblPos val="nextTo"/>
        <c:spPr>
          <a:ln w="2843">
            <a:solidFill>
              <a:schemeClr val="tx1"/>
            </a:solidFill>
            <a:prstDash val="solid"/>
          </a:ln>
        </c:spPr>
        <c:txPr>
          <a:bodyPr rot="0" vert="horz"/>
          <a:lstStyle/>
          <a:p>
            <a:pPr>
              <a:defRPr sz="1050" b="0" i="0" u="none" strike="noStrike" baseline="0">
                <a:solidFill>
                  <a:schemeClr val="tx2"/>
                </a:solidFill>
                <a:latin typeface="Verdana" panose="020B0604030504040204" pitchFamily="34" charset="0"/>
                <a:ea typeface="Arial"/>
                <a:cs typeface="Arial"/>
              </a:defRPr>
            </a:pPr>
            <a:endParaRPr lang="fi-FI"/>
          </a:p>
        </c:txPr>
        <c:crossAx val="371307952"/>
        <c:crosses val="autoZero"/>
        <c:crossBetween val="midCat"/>
        <c:majorUnit val="500"/>
        <c:minorUnit val="100"/>
      </c:valAx>
      <c:spPr>
        <a:noFill/>
        <a:ln w="11372">
          <a:solidFill>
            <a:schemeClr val="tx1"/>
          </a:solidFill>
          <a:prstDash val="solid"/>
        </a:ln>
      </c:spPr>
    </c:plotArea>
    <c:legend>
      <c:legendPos val="r"/>
      <c:layout>
        <c:manualLayout>
          <c:xMode val="edge"/>
          <c:yMode val="edge"/>
          <c:x val="0.83403364695204085"/>
          <c:y val="0.19757124334097242"/>
          <c:w val="0.16596635304795915"/>
          <c:h val="0.59149435243151949"/>
        </c:manualLayout>
      </c:layout>
      <c:overlay val="0"/>
      <c:spPr>
        <a:solidFill>
          <a:schemeClr val="bg1"/>
        </a:solidFill>
        <a:ln w="2843">
          <a:noFill/>
          <a:prstDash val="solid"/>
        </a:ln>
      </c:spPr>
      <c:txPr>
        <a:bodyPr/>
        <a:lstStyle/>
        <a:p>
          <a:pPr>
            <a:defRPr sz="1050" b="0" i="0" u="none" strike="noStrike" baseline="0">
              <a:solidFill>
                <a:schemeClr val="tx2"/>
              </a:solidFill>
              <a:latin typeface="Verdana" panose="020B0604030504040204" pitchFamily="34" charset="0"/>
              <a:ea typeface="Arial"/>
              <a:cs typeface="Arial"/>
            </a:defRPr>
          </a:pPr>
          <a:endParaRPr lang="fi-FI"/>
        </a:p>
      </c:txPr>
    </c:legend>
    <c:plotVisOnly val="1"/>
    <c:dispBlanksAs val="gap"/>
    <c:showDLblsOverMax val="0"/>
  </c:chart>
  <c:spPr>
    <a:noFill/>
    <a:ln>
      <a:noFill/>
    </a:ln>
  </c:spPr>
  <c:txPr>
    <a:bodyPr/>
    <a:lstStyle/>
    <a:p>
      <a:pPr>
        <a:defRPr sz="1948" b="1" i="0" u="none" strike="noStrike" baseline="0">
          <a:solidFill>
            <a:schemeClr val="tx1"/>
          </a:solidFill>
          <a:latin typeface="Arial"/>
          <a:ea typeface="Arial"/>
          <a:cs typeface="Arial"/>
        </a:defRPr>
      </a:pPr>
      <a:endParaRPr lang="fi-FI"/>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4803566693777357E-2"/>
          <c:y val="2.9418823439059976E-2"/>
          <c:w val="0.75091952892948544"/>
          <c:h val="0.88516485812511014"/>
        </c:manualLayout>
      </c:layout>
      <c:areaChart>
        <c:grouping val="stacked"/>
        <c:varyColors val="0"/>
        <c:ser>
          <c:idx val="1"/>
          <c:order val="0"/>
          <c:tx>
            <c:strRef>
              <c:f>Sheet1!$B$1</c:f>
              <c:strCache>
                <c:ptCount val="1"/>
                <c:pt idx="0">
                  <c:v>Kotimaahan </c:v>
                </c:pt>
              </c:strCache>
            </c:strRef>
          </c:tx>
          <c:spPr>
            <a:solidFill>
              <a:schemeClr val="accent2"/>
            </a:solidFill>
            <a:ln w="11167">
              <a:noFill/>
              <a:prstDash val="sysDash"/>
            </a:ln>
          </c:spPr>
          <c:cat>
            <c:strRef>
              <c:f>Sheet1!$A$2:$A$38</c:f>
              <c:strCache>
                <c:ptCount val="34"/>
                <c:pt idx="1">
                  <c:v>2008,I</c:v>
                </c:pt>
                <c:pt idx="5">
                  <c:v>2009,I</c:v>
                </c:pt>
                <c:pt idx="9">
                  <c:v>2010,I</c:v>
                </c:pt>
                <c:pt idx="13">
                  <c:v>2011,I</c:v>
                </c:pt>
                <c:pt idx="17">
                  <c:v>2012,I</c:v>
                </c:pt>
                <c:pt idx="21">
                  <c:v>2013,I</c:v>
                </c:pt>
                <c:pt idx="25">
                  <c:v>2014,I</c:v>
                </c:pt>
                <c:pt idx="29">
                  <c:v>2015,I</c:v>
                </c:pt>
                <c:pt idx="33">
                  <c:v>2016,I</c:v>
                </c:pt>
              </c:strCache>
            </c:strRef>
          </c:cat>
          <c:val>
            <c:numRef>
              <c:f>Sheet1!$B$2:$B$38</c:f>
              <c:numCache>
                <c:formatCode>General</c:formatCode>
                <c:ptCount val="37"/>
                <c:pt idx="0">
                  <c:v>599.9</c:v>
                </c:pt>
                <c:pt idx="1">
                  <c:v>667.7</c:v>
                </c:pt>
                <c:pt idx="2">
                  <c:v>924.1</c:v>
                </c:pt>
                <c:pt idx="3">
                  <c:v>895.3</c:v>
                </c:pt>
                <c:pt idx="4">
                  <c:v>912.1</c:v>
                </c:pt>
                <c:pt idx="5">
                  <c:v>566.70000000000005</c:v>
                </c:pt>
                <c:pt idx="6">
                  <c:v>580.5</c:v>
                </c:pt>
                <c:pt idx="7">
                  <c:v>608.4</c:v>
                </c:pt>
                <c:pt idx="8">
                  <c:v>631.29999999999995</c:v>
                </c:pt>
                <c:pt idx="9">
                  <c:v>783.4</c:v>
                </c:pt>
                <c:pt idx="10">
                  <c:v>580.9</c:v>
                </c:pt>
                <c:pt idx="11">
                  <c:v>733.7</c:v>
                </c:pt>
                <c:pt idx="12">
                  <c:v>731.6</c:v>
                </c:pt>
                <c:pt idx="13">
                  <c:v>787.9</c:v>
                </c:pt>
                <c:pt idx="14">
                  <c:v>720.5</c:v>
                </c:pt>
                <c:pt idx="15">
                  <c:v>832.6</c:v>
                </c:pt>
                <c:pt idx="16">
                  <c:v>891</c:v>
                </c:pt>
                <c:pt idx="17">
                  <c:v>617.70000000000005</c:v>
                </c:pt>
                <c:pt idx="18">
                  <c:v>640.9</c:v>
                </c:pt>
                <c:pt idx="19">
                  <c:v>527.29999999999995</c:v>
                </c:pt>
                <c:pt idx="20">
                  <c:v>592.70000000000005</c:v>
                </c:pt>
                <c:pt idx="21">
                  <c:v>580</c:v>
                </c:pt>
                <c:pt idx="22">
                  <c:v>481.2</c:v>
                </c:pt>
                <c:pt idx="23">
                  <c:v>413.5</c:v>
                </c:pt>
                <c:pt idx="24">
                  <c:v>395.3</c:v>
                </c:pt>
                <c:pt idx="25">
                  <c:v>481</c:v>
                </c:pt>
                <c:pt idx="26">
                  <c:v>520.9</c:v>
                </c:pt>
                <c:pt idx="27">
                  <c:v>573.29999999999995</c:v>
                </c:pt>
                <c:pt idx="28">
                  <c:v>553.9</c:v>
                </c:pt>
                <c:pt idx="29">
                  <c:v>737.6</c:v>
                </c:pt>
                <c:pt idx="30">
                  <c:v>642.20000000000005</c:v>
                </c:pt>
                <c:pt idx="31">
                  <c:v>563.70000000000005</c:v>
                </c:pt>
                <c:pt idx="32">
                  <c:v>825.1</c:v>
                </c:pt>
                <c:pt idx="33">
                  <c:v>720.3</c:v>
                </c:pt>
                <c:pt idx="34">
                  <c:v>717.4</c:v>
                </c:pt>
                <c:pt idx="35">
                  <c:v>832.2</c:v>
                </c:pt>
                <c:pt idx="36">
                  <c:v>703.8</c:v>
                </c:pt>
              </c:numCache>
            </c:numRef>
          </c:val>
          <c:extLst>
            <c:ext xmlns:c16="http://schemas.microsoft.com/office/drawing/2014/chart" uri="{C3380CC4-5D6E-409C-BE32-E72D297353CC}">
              <c16:uniqueId val="{00000000-F065-437E-B142-4D869A314F0D}"/>
            </c:ext>
          </c:extLst>
        </c:ser>
        <c:ser>
          <c:idx val="2"/>
          <c:order val="1"/>
          <c:tx>
            <c:strRef>
              <c:f>Sheet1!$C$1</c:f>
              <c:strCache>
                <c:ptCount val="1"/>
                <c:pt idx="0">
                  <c:v>Vientiin </c:v>
                </c:pt>
              </c:strCache>
            </c:strRef>
          </c:tx>
          <c:spPr>
            <a:solidFill>
              <a:schemeClr val="accent1">
                <a:lumMod val="60000"/>
                <a:lumOff val="40000"/>
              </a:schemeClr>
            </a:solidFill>
            <a:ln w="11167">
              <a:solidFill>
                <a:schemeClr val="accent1">
                  <a:lumMod val="60000"/>
                  <a:lumOff val="40000"/>
                </a:schemeClr>
              </a:solidFill>
              <a:prstDash val="solid"/>
            </a:ln>
          </c:spPr>
          <c:cat>
            <c:strRef>
              <c:f>Sheet1!$A$2:$A$38</c:f>
              <c:strCache>
                <c:ptCount val="34"/>
                <c:pt idx="1">
                  <c:v>2008,I</c:v>
                </c:pt>
                <c:pt idx="5">
                  <c:v>2009,I</c:v>
                </c:pt>
                <c:pt idx="9">
                  <c:v>2010,I</c:v>
                </c:pt>
                <c:pt idx="13">
                  <c:v>2011,I</c:v>
                </c:pt>
                <c:pt idx="17">
                  <c:v>2012,I</c:v>
                </c:pt>
                <c:pt idx="21">
                  <c:v>2013,I</c:v>
                </c:pt>
                <c:pt idx="25">
                  <c:v>2014,I</c:v>
                </c:pt>
                <c:pt idx="29">
                  <c:v>2015,I</c:v>
                </c:pt>
                <c:pt idx="33">
                  <c:v>2016,I</c:v>
                </c:pt>
              </c:strCache>
            </c:strRef>
          </c:cat>
          <c:val>
            <c:numRef>
              <c:f>Sheet1!$C$2:$C$38</c:f>
              <c:numCache>
                <c:formatCode>General</c:formatCode>
                <c:ptCount val="37"/>
                <c:pt idx="0">
                  <c:v>7238.3</c:v>
                </c:pt>
                <c:pt idx="1">
                  <c:v>6430.5</c:v>
                </c:pt>
                <c:pt idx="2">
                  <c:v>6187.5</c:v>
                </c:pt>
                <c:pt idx="3">
                  <c:v>6567.4</c:v>
                </c:pt>
                <c:pt idx="4">
                  <c:v>6899.7</c:v>
                </c:pt>
                <c:pt idx="5">
                  <c:v>4217.1000000000004</c:v>
                </c:pt>
                <c:pt idx="6">
                  <c:v>4311.1000000000004</c:v>
                </c:pt>
                <c:pt idx="7">
                  <c:v>4225.3</c:v>
                </c:pt>
                <c:pt idx="8">
                  <c:v>4673.6000000000004</c:v>
                </c:pt>
                <c:pt idx="9">
                  <c:v>4142.7</c:v>
                </c:pt>
                <c:pt idx="10">
                  <c:v>4193.7</c:v>
                </c:pt>
                <c:pt idx="11">
                  <c:v>4137.5</c:v>
                </c:pt>
                <c:pt idx="12">
                  <c:v>5119.3</c:v>
                </c:pt>
                <c:pt idx="13">
                  <c:v>3953.1</c:v>
                </c:pt>
                <c:pt idx="14">
                  <c:v>3746.8</c:v>
                </c:pt>
                <c:pt idx="15">
                  <c:v>3786.1</c:v>
                </c:pt>
                <c:pt idx="16">
                  <c:v>4616</c:v>
                </c:pt>
                <c:pt idx="17">
                  <c:v>3777.8</c:v>
                </c:pt>
                <c:pt idx="18">
                  <c:v>4413.8999999999996</c:v>
                </c:pt>
                <c:pt idx="19">
                  <c:v>4130.6000000000004</c:v>
                </c:pt>
                <c:pt idx="20">
                  <c:v>4436.2</c:v>
                </c:pt>
                <c:pt idx="21">
                  <c:v>3174.1</c:v>
                </c:pt>
                <c:pt idx="22">
                  <c:v>3543.9</c:v>
                </c:pt>
                <c:pt idx="23">
                  <c:v>3214.3</c:v>
                </c:pt>
                <c:pt idx="24">
                  <c:v>3774.9</c:v>
                </c:pt>
                <c:pt idx="25">
                  <c:v>2988.2</c:v>
                </c:pt>
                <c:pt idx="26">
                  <c:v>3021.1</c:v>
                </c:pt>
                <c:pt idx="27">
                  <c:v>3591.5</c:v>
                </c:pt>
                <c:pt idx="28">
                  <c:v>3581</c:v>
                </c:pt>
                <c:pt idx="29">
                  <c:v>2950.1</c:v>
                </c:pt>
                <c:pt idx="30">
                  <c:v>3064.2</c:v>
                </c:pt>
                <c:pt idx="31">
                  <c:v>2913.2</c:v>
                </c:pt>
                <c:pt idx="32">
                  <c:v>3684.9</c:v>
                </c:pt>
                <c:pt idx="33">
                  <c:v>3234.2</c:v>
                </c:pt>
                <c:pt idx="34">
                  <c:v>3284.3</c:v>
                </c:pt>
                <c:pt idx="35">
                  <c:v>3324.4</c:v>
                </c:pt>
                <c:pt idx="36">
                  <c:v>3609.9</c:v>
                </c:pt>
              </c:numCache>
            </c:numRef>
          </c:val>
          <c:extLst>
            <c:ext xmlns:c16="http://schemas.microsoft.com/office/drawing/2014/chart" uri="{C3380CC4-5D6E-409C-BE32-E72D297353CC}">
              <c16:uniqueId val="{00000001-F065-437E-B142-4D869A314F0D}"/>
            </c:ext>
          </c:extLst>
        </c:ser>
        <c:dLbls>
          <c:showLegendKey val="0"/>
          <c:showVal val="0"/>
          <c:showCatName val="0"/>
          <c:showSerName val="0"/>
          <c:showPercent val="0"/>
          <c:showBubbleSize val="0"/>
        </c:dLbls>
        <c:axId val="372505984"/>
        <c:axId val="372506376"/>
      </c:areaChart>
      <c:catAx>
        <c:axId val="372505984"/>
        <c:scaling>
          <c:orientation val="minMax"/>
        </c:scaling>
        <c:delete val="0"/>
        <c:axPos val="b"/>
        <c:majorGridlines>
          <c:spPr>
            <a:ln w="3175">
              <a:solidFill>
                <a:schemeClr val="tx1"/>
              </a:solidFill>
              <a:prstDash val="dash"/>
            </a:ln>
          </c:spPr>
        </c:majorGridlines>
        <c:numFmt formatCode="General" sourceLinked="1"/>
        <c:majorTickMark val="out"/>
        <c:minorTickMark val="none"/>
        <c:tickLblPos val="none"/>
        <c:spPr>
          <a:ln w="2792">
            <a:solidFill>
              <a:schemeClr val="tx1"/>
            </a:solidFill>
            <a:prstDash val="solid"/>
          </a:ln>
        </c:spPr>
        <c:txPr>
          <a:bodyPr rot="0" vert="horz"/>
          <a:lstStyle/>
          <a:p>
            <a:pPr>
              <a:defRPr sz="1824" b="1" i="0" u="none" strike="noStrike" baseline="0">
                <a:solidFill>
                  <a:schemeClr val="tx1"/>
                </a:solidFill>
                <a:latin typeface="Arial"/>
                <a:ea typeface="Arial"/>
                <a:cs typeface="Arial"/>
              </a:defRPr>
            </a:pPr>
            <a:endParaRPr lang="fi-FI"/>
          </a:p>
        </c:txPr>
        <c:crossAx val="372506376"/>
        <c:crosses val="autoZero"/>
        <c:auto val="1"/>
        <c:lblAlgn val="ctr"/>
        <c:lblOffset val="100"/>
        <c:tickLblSkip val="11"/>
        <c:tickMarkSkip val="4"/>
        <c:noMultiLvlLbl val="0"/>
      </c:catAx>
      <c:valAx>
        <c:axId val="372506376"/>
        <c:scaling>
          <c:orientation val="minMax"/>
          <c:max val="8500"/>
        </c:scaling>
        <c:delete val="0"/>
        <c:axPos val="l"/>
        <c:majorGridlines>
          <c:spPr>
            <a:ln w="3175">
              <a:solidFill>
                <a:schemeClr val="tx1"/>
              </a:solidFill>
              <a:prstDash val="dash"/>
            </a:ln>
          </c:spPr>
        </c:majorGridlines>
        <c:numFmt formatCode="#,##0" sourceLinked="0"/>
        <c:majorTickMark val="out"/>
        <c:minorTickMark val="none"/>
        <c:tickLblPos val="nextTo"/>
        <c:spPr>
          <a:ln w="2792">
            <a:solidFill>
              <a:schemeClr val="tx1"/>
            </a:solidFill>
            <a:prstDash val="solid"/>
          </a:ln>
        </c:spPr>
        <c:txPr>
          <a:bodyPr rot="0" vert="horz"/>
          <a:lstStyle/>
          <a:p>
            <a:pPr>
              <a:defRPr sz="1050" b="0" i="0" u="none" strike="noStrike" baseline="0">
                <a:solidFill>
                  <a:schemeClr val="tx2"/>
                </a:solidFill>
                <a:latin typeface="Verdana" panose="020B0604030504040204" pitchFamily="34" charset="0"/>
                <a:ea typeface="Arial"/>
                <a:cs typeface="Arial"/>
              </a:defRPr>
            </a:pPr>
            <a:endParaRPr lang="fi-FI"/>
          </a:p>
        </c:txPr>
        <c:crossAx val="372505984"/>
        <c:crosses val="autoZero"/>
        <c:crossBetween val="midCat"/>
        <c:majorUnit val="500"/>
      </c:valAx>
      <c:spPr>
        <a:noFill/>
        <a:ln w="11167">
          <a:solidFill>
            <a:schemeClr val="tx1"/>
          </a:solidFill>
          <a:prstDash val="solid"/>
        </a:ln>
      </c:spPr>
    </c:plotArea>
    <c:legend>
      <c:legendPos val="r"/>
      <c:layout>
        <c:manualLayout>
          <c:xMode val="edge"/>
          <c:yMode val="edge"/>
          <c:x val="0.85014976419661503"/>
          <c:y val="0.2495533379956586"/>
          <c:w val="0.14286699974080994"/>
          <c:h val="0.54192280265557202"/>
        </c:manualLayout>
      </c:layout>
      <c:overlay val="0"/>
      <c:spPr>
        <a:solidFill>
          <a:schemeClr val="bg1"/>
        </a:solidFill>
        <a:ln w="2792">
          <a:noFill/>
          <a:prstDash val="solid"/>
        </a:ln>
      </c:spPr>
      <c:txPr>
        <a:bodyPr/>
        <a:lstStyle/>
        <a:p>
          <a:pPr>
            <a:defRPr sz="1050" b="0" i="0" u="none" strike="noStrike" baseline="0">
              <a:solidFill>
                <a:schemeClr val="tx2"/>
              </a:solidFill>
              <a:latin typeface="Verdana" panose="020B0604030504040204" pitchFamily="34" charset="0"/>
              <a:ea typeface="Arial"/>
              <a:cs typeface="Arial"/>
            </a:defRPr>
          </a:pPr>
          <a:endParaRPr lang="fi-FI"/>
        </a:p>
      </c:txPr>
    </c:legend>
    <c:plotVisOnly val="1"/>
    <c:dispBlanksAs val="zero"/>
    <c:showDLblsOverMax val="0"/>
  </c:chart>
  <c:spPr>
    <a:noFill/>
    <a:ln>
      <a:noFill/>
    </a:ln>
  </c:spPr>
  <c:txPr>
    <a:bodyPr/>
    <a:lstStyle/>
    <a:p>
      <a:pPr>
        <a:defRPr sz="1824" b="1" i="0" u="none" strike="noStrike" baseline="0">
          <a:solidFill>
            <a:schemeClr val="tx1"/>
          </a:solidFill>
          <a:latin typeface="Arial"/>
          <a:ea typeface="Arial"/>
          <a:cs typeface="Arial"/>
        </a:defRPr>
      </a:pPr>
      <a:endParaRPr lang="fi-FI"/>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1919674910102741E-2"/>
          <c:y val="4.0749431293150853E-2"/>
          <c:w val="0.74719386523903586"/>
          <c:h val="0.83258046821215703"/>
        </c:manualLayout>
      </c:layout>
      <c:lineChart>
        <c:grouping val="standard"/>
        <c:varyColors val="0"/>
        <c:ser>
          <c:idx val="0"/>
          <c:order val="0"/>
          <c:tx>
            <c:strRef>
              <c:f>Sheet1!$B$1</c:f>
              <c:strCache>
                <c:ptCount val="1"/>
                <c:pt idx="0">
                  <c:v>Yhteensä </c:v>
                </c:pt>
              </c:strCache>
            </c:strRef>
          </c:tx>
          <c:spPr>
            <a:ln w="38100">
              <a:solidFill>
                <a:schemeClr val="tx2"/>
              </a:solidFill>
              <a:prstDash val="solid"/>
            </a:ln>
          </c:spPr>
          <c:marker>
            <c:symbol val="none"/>
          </c:marker>
          <c:cat>
            <c:strRef>
              <c:f>Sheet1!$A$2:$A$38</c:f>
              <c:strCache>
                <c:ptCount val="34"/>
                <c:pt idx="0">
                  <c:v>2007,IV</c:v>
                </c:pt>
                <c:pt idx="1">
                  <c:v>2008,I</c:v>
                </c:pt>
                <c:pt idx="5">
                  <c:v>2009,I</c:v>
                </c:pt>
                <c:pt idx="9">
                  <c:v>2010,I</c:v>
                </c:pt>
                <c:pt idx="13">
                  <c:v>2011,I</c:v>
                </c:pt>
                <c:pt idx="17">
                  <c:v>2012,I</c:v>
                </c:pt>
                <c:pt idx="21">
                  <c:v>2013,I</c:v>
                </c:pt>
                <c:pt idx="25">
                  <c:v>2014,I</c:v>
                </c:pt>
                <c:pt idx="29">
                  <c:v>2015,I</c:v>
                </c:pt>
                <c:pt idx="33">
                  <c:v>2016,I</c:v>
                </c:pt>
              </c:strCache>
            </c:strRef>
          </c:cat>
          <c:val>
            <c:numRef>
              <c:f>Sheet1!$B$2:$B$38</c:f>
              <c:numCache>
                <c:formatCode>General</c:formatCode>
                <c:ptCount val="37"/>
                <c:pt idx="1">
                  <c:v>4339.2</c:v>
                </c:pt>
                <c:pt idx="2">
                  <c:v>3593.1</c:v>
                </c:pt>
                <c:pt idx="3">
                  <c:v>4174</c:v>
                </c:pt>
                <c:pt idx="4">
                  <c:v>2049.6999999999998</c:v>
                </c:pt>
                <c:pt idx="5">
                  <c:v>1725</c:v>
                </c:pt>
                <c:pt idx="6">
                  <c:v>1598.5</c:v>
                </c:pt>
                <c:pt idx="7">
                  <c:v>1881.9</c:v>
                </c:pt>
                <c:pt idx="8">
                  <c:v>2322.1999999999998</c:v>
                </c:pt>
                <c:pt idx="9">
                  <c:v>2028.6</c:v>
                </c:pt>
                <c:pt idx="10">
                  <c:v>2484.6999999999998</c:v>
                </c:pt>
                <c:pt idx="11">
                  <c:v>2313.1999999999998</c:v>
                </c:pt>
                <c:pt idx="12">
                  <c:v>3066.4</c:v>
                </c:pt>
                <c:pt idx="13">
                  <c:v>3161.8</c:v>
                </c:pt>
                <c:pt idx="14">
                  <c:v>4087.5</c:v>
                </c:pt>
                <c:pt idx="15">
                  <c:v>3079.8</c:v>
                </c:pt>
                <c:pt idx="16">
                  <c:v>3590.2</c:v>
                </c:pt>
                <c:pt idx="17">
                  <c:v>3396.8</c:v>
                </c:pt>
                <c:pt idx="18">
                  <c:v>3241.4</c:v>
                </c:pt>
                <c:pt idx="19">
                  <c:v>2964.4</c:v>
                </c:pt>
                <c:pt idx="20">
                  <c:v>3682</c:v>
                </c:pt>
                <c:pt idx="21">
                  <c:v>2976</c:v>
                </c:pt>
                <c:pt idx="22">
                  <c:v>3174.3</c:v>
                </c:pt>
                <c:pt idx="23">
                  <c:v>3001.4</c:v>
                </c:pt>
                <c:pt idx="24">
                  <c:v>2972.9</c:v>
                </c:pt>
                <c:pt idx="25">
                  <c:v>3638.4</c:v>
                </c:pt>
                <c:pt idx="26">
                  <c:v>3841.5</c:v>
                </c:pt>
                <c:pt idx="27">
                  <c:v>4386.3</c:v>
                </c:pt>
                <c:pt idx="28">
                  <c:v>3662.3</c:v>
                </c:pt>
                <c:pt idx="29">
                  <c:v>3282.1</c:v>
                </c:pt>
                <c:pt idx="30">
                  <c:v>5103.1000000000004</c:v>
                </c:pt>
                <c:pt idx="31">
                  <c:v>4007.2</c:v>
                </c:pt>
                <c:pt idx="32">
                  <c:v>3686.6</c:v>
                </c:pt>
                <c:pt idx="33">
                  <c:v>3266.7</c:v>
                </c:pt>
                <c:pt idx="34">
                  <c:v>3035.3</c:v>
                </c:pt>
                <c:pt idx="35">
                  <c:v>2942.8</c:v>
                </c:pt>
                <c:pt idx="36">
                  <c:v>3888.2</c:v>
                </c:pt>
              </c:numCache>
            </c:numRef>
          </c:val>
          <c:smooth val="0"/>
          <c:extLst>
            <c:ext xmlns:c16="http://schemas.microsoft.com/office/drawing/2014/chart" uri="{C3380CC4-5D6E-409C-BE32-E72D297353CC}">
              <c16:uniqueId val="{00000000-3957-4983-A729-143E09D5A6F1}"/>
            </c:ext>
          </c:extLst>
        </c:ser>
        <c:ser>
          <c:idx val="1"/>
          <c:order val="1"/>
          <c:tx>
            <c:strRef>
              <c:f>Sheet1!$C$1</c:f>
              <c:strCache>
                <c:ptCount val="1"/>
                <c:pt idx="0">
                  <c:v>Vientiin </c:v>
                </c:pt>
              </c:strCache>
            </c:strRef>
          </c:tx>
          <c:spPr>
            <a:ln w="38100">
              <a:solidFill>
                <a:schemeClr val="accent1">
                  <a:lumMod val="60000"/>
                  <a:lumOff val="40000"/>
                </a:schemeClr>
              </a:solidFill>
              <a:prstDash val="solid"/>
            </a:ln>
          </c:spPr>
          <c:marker>
            <c:symbol val="none"/>
          </c:marker>
          <c:cat>
            <c:strRef>
              <c:f>Sheet1!$A$2:$A$38</c:f>
              <c:strCache>
                <c:ptCount val="34"/>
                <c:pt idx="0">
                  <c:v>2007,IV</c:v>
                </c:pt>
                <c:pt idx="1">
                  <c:v>2008,I</c:v>
                </c:pt>
                <c:pt idx="5">
                  <c:v>2009,I</c:v>
                </c:pt>
                <c:pt idx="9">
                  <c:v>2010,I</c:v>
                </c:pt>
                <c:pt idx="13">
                  <c:v>2011,I</c:v>
                </c:pt>
                <c:pt idx="17">
                  <c:v>2012,I</c:v>
                </c:pt>
                <c:pt idx="21">
                  <c:v>2013,I</c:v>
                </c:pt>
                <c:pt idx="25">
                  <c:v>2014,I</c:v>
                </c:pt>
                <c:pt idx="29">
                  <c:v>2015,I</c:v>
                </c:pt>
                <c:pt idx="33">
                  <c:v>2016,I</c:v>
                </c:pt>
              </c:strCache>
            </c:strRef>
          </c:cat>
          <c:val>
            <c:numRef>
              <c:f>Sheet1!$C$2:$C$38</c:f>
              <c:numCache>
                <c:formatCode>General</c:formatCode>
                <c:ptCount val="37"/>
                <c:pt idx="1">
                  <c:v>3729.9</c:v>
                </c:pt>
                <c:pt idx="2">
                  <c:v>2968.8</c:v>
                </c:pt>
                <c:pt idx="3">
                  <c:v>3640.9</c:v>
                </c:pt>
                <c:pt idx="4">
                  <c:v>1604.3</c:v>
                </c:pt>
                <c:pt idx="5">
                  <c:v>1370.6</c:v>
                </c:pt>
                <c:pt idx="6">
                  <c:v>1234.5</c:v>
                </c:pt>
                <c:pt idx="7">
                  <c:v>1591.2</c:v>
                </c:pt>
                <c:pt idx="8">
                  <c:v>1909</c:v>
                </c:pt>
                <c:pt idx="9">
                  <c:v>1667.9</c:v>
                </c:pt>
                <c:pt idx="10">
                  <c:v>2046.5</c:v>
                </c:pt>
                <c:pt idx="11">
                  <c:v>1999.6</c:v>
                </c:pt>
                <c:pt idx="12">
                  <c:v>2368.8000000000002</c:v>
                </c:pt>
                <c:pt idx="13">
                  <c:v>2501.3000000000002</c:v>
                </c:pt>
                <c:pt idx="14">
                  <c:v>3395</c:v>
                </c:pt>
                <c:pt idx="15">
                  <c:v>2593.3000000000002</c:v>
                </c:pt>
                <c:pt idx="16">
                  <c:v>2970.9</c:v>
                </c:pt>
                <c:pt idx="17">
                  <c:v>2804.2</c:v>
                </c:pt>
                <c:pt idx="18">
                  <c:v>2661.2</c:v>
                </c:pt>
                <c:pt idx="19">
                  <c:v>2454</c:v>
                </c:pt>
                <c:pt idx="20">
                  <c:v>3126.1</c:v>
                </c:pt>
                <c:pt idx="21">
                  <c:v>2491.3000000000002</c:v>
                </c:pt>
                <c:pt idx="22">
                  <c:v>2546.6999999999998</c:v>
                </c:pt>
                <c:pt idx="23">
                  <c:v>2528.3000000000002</c:v>
                </c:pt>
                <c:pt idx="24">
                  <c:v>2449.5</c:v>
                </c:pt>
                <c:pt idx="25">
                  <c:v>2901</c:v>
                </c:pt>
                <c:pt idx="26">
                  <c:v>3040.9</c:v>
                </c:pt>
                <c:pt idx="27">
                  <c:v>3354.4</c:v>
                </c:pt>
                <c:pt idx="28">
                  <c:v>2997.2</c:v>
                </c:pt>
                <c:pt idx="29">
                  <c:v>2619.4</c:v>
                </c:pt>
                <c:pt idx="30">
                  <c:v>4201.3999999999996</c:v>
                </c:pt>
                <c:pt idx="31">
                  <c:v>3499.3</c:v>
                </c:pt>
                <c:pt idx="32">
                  <c:v>2940.8</c:v>
                </c:pt>
                <c:pt idx="33">
                  <c:v>2505.1</c:v>
                </c:pt>
                <c:pt idx="34">
                  <c:v>2360.6</c:v>
                </c:pt>
                <c:pt idx="35">
                  <c:v>2358.1999999999998</c:v>
                </c:pt>
                <c:pt idx="36">
                  <c:v>2981.5</c:v>
                </c:pt>
              </c:numCache>
            </c:numRef>
          </c:val>
          <c:smooth val="0"/>
          <c:extLst>
            <c:ext xmlns:c16="http://schemas.microsoft.com/office/drawing/2014/chart" uri="{C3380CC4-5D6E-409C-BE32-E72D297353CC}">
              <c16:uniqueId val="{00000001-3957-4983-A729-143E09D5A6F1}"/>
            </c:ext>
          </c:extLst>
        </c:ser>
        <c:ser>
          <c:idx val="2"/>
          <c:order val="2"/>
          <c:tx>
            <c:strRef>
              <c:f>Sheet1!$D$1</c:f>
              <c:strCache>
                <c:ptCount val="1"/>
                <c:pt idx="0">
                  <c:v>Kotimaahan </c:v>
                </c:pt>
              </c:strCache>
            </c:strRef>
          </c:tx>
          <c:spPr>
            <a:ln w="38100">
              <a:solidFill>
                <a:schemeClr val="accent2"/>
              </a:solidFill>
              <a:prstDash val="solid"/>
            </a:ln>
          </c:spPr>
          <c:marker>
            <c:symbol val="none"/>
          </c:marker>
          <c:cat>
            <c:strRef>
              <c:f>Sheet1!$A$2:$A$38</c:f>
              <c:strCache>
                <c:ptCount val="34"/>
                <c:pt idx="0">
                  <c:v>2007,IV</c:v>
                </c:pt>
                <c:pt idx="1">
                  <c:v>2008,I</c:v>
                </c:pt>
                <c:pt idx="5">
                  <c:v>2009,I</c:v>
                </c:pt>
                <c:pt idx="9">
                  <c:v>2010,I</c:v>
                </c:pt>
                <c:pt idx="13">
                  <c:v>2011,I</c:v>
                </c:pt>
                <c:pt idx="17">
                  <c:v>2012,I</c:v>
                </c:pt>
                <c:pt idx="21">
                  <c:v>2013,I</c:v>
                </c:pt>
                <c:pt idx="25">
                  <c:v>2014,I</c:v>
                </c:pt>
                <c:pt idx="29">
                  <c:v>2015,I</c:v>
                </c:pt>
                <c:pt idx="33">
                  <c:v>2016,I</c:v>
                </c:pt>
              </c:strCache>
            </c:strRef>
          </c:cat>
          <c:val>
            <c:numRef>
              <c:f>Sheet1!$D$2:$D$38</c:f>
              <c:numCache>
                <c:formatCode>General</c:formatCode>
                <c:ptCount val="37"/>
                <c:pt idx="1">
                  <c:v>609.20000000000005</c:v>
                </c:pt>
                <c:pt idx="2">
                  <c:v>624.29999999999995</c:v>
                </c:pt>
                <c:pt idx="3">
                  <c:v>533.1</c:v>
                </c:pt>
                <c:pt idx="4">
                  <c:v>445.5</c:v>
                </c:pt>
                <c:pt idx="5">
                  <c:v>354.4</c:v>
                </c:pt>
                <c:pt idx="6">
                  <c:v>364</c:v>
                </c:pt>
                <c:pt idx="7">
                  <c:v>290.7</c:v>
                </c:pt>
                <c:pt idx="8">
                  <c:v>413.2</c:v>
                </c:pt>
                <c:pt idx="9">
                  <c:v>360.7</c:v>
                </c:pt>
                <c:pt idx="10">
                  <c:v>438.2</c:v>
                </c:pt>
                <c:pt idx="11">
                  <c:v>313.60000000000002</c:v>
                </c:pt>
                <c:pt idx="12">
                  <c:v>697.6</c:v>
                </c:pt>
                <c:pt idx="13">
                  <c:v>660.4</c:v>
                </c:pt>
                <c:pt idx="14">
                  <c:v>692.6</c:v>
                </c:pt>
                <c:pt idx="15">
                  <c:v>486.5</c:v>
                </c:pt>
                <c:pt idx="16">
                  <c:v>619.29999999999995</c:v>
                </c:pt>
                <c:pt idx="17">
                  <c:v>592.70000000000005</c:v>
                </c:pt>
                <c:pt idx="18">
                  <c:v>580.20000000000005</c:v>
                </c:pt>
                <c:pt idx="19">
                  <c:v>510.3</c:v>
                </c:pt>
                <c:pt idx="20">
                  <c:v>555.79999999999995</c:v>
                </c:pt>
                <c:pt idx="21">
                  <c:v>484.8</c:v>
                </c:pt>
                <c:pt idx="22">
                  <c:v>627.6</c:v>
                </c:pt>
                <c:pt idx="23">
                  <c:v>473.1</c:v>
                </c:pt>
                <c:pt idx="24">
                  <c:v>523.4</c:v>
                </c:pt>
                <c:pt idx="25">
                  <c:v>737.5</c:v>
                </c:pt>
                <c:pt idx="26">
                  <c:v>800.6</c:v>
                </c:pt>
                <c:pt idx="27">
                  <c:v>1031.9000000000001</c:v>
                </c:pt>
                <c:pt idx="28">
                  <c:v>665.1</c:v>
                </c:pt>
                <c:pt idx="29">
                  <c:v>662.7</c:v>
                </c:pt>
                <c:pt idx="30">
                  <c:v>901.7</c:v>
                </c:pt>
                <c:pt idx="31">
                  <c:v>507.9</c:v>
                </c:pt>
                <c:pt idx="32">
                  <c:v>745.8</c:v>
                </c:pt>
                <c:pt idx="33">
                  <c:v>761.6</c:v>
                </c:pt>
                <c:pt idx="34">
                  <c:v>674.7</c:v>
                </c:pt>
                <c:pt idx="35">
                  <c:v>584.6</c:v>
                </c:pt>
                <c:pt idx="36">
                  <c:v>906.7</c:v>
                </c:pt>
              </c:numCache>
            </c:numRef>
          </c:val>
          <c:smooth val="0"/>
          <c:extLst>
            <c:ext xmlns:c16="http://schemas.microsoft.com/office/drawing/2014/chart" uri="{C3380CC4-5D6E-409C-BE32-E72D297353CC}">
              <c16:uniqueId val="{00000002-3957-4983-A729-143E09D5A6F1}"/>
            </c:ext>
          </c:extLst>
        </c:ser>
        <c:dLbls>
          <c:showLegendKey val="0"/>
          <c:showVal val="0"/>
          <c:showCatName val="0"/>
          <c:showSerName val="0"/>
          <c:showPercent val="0"/>
          <c:showBubbleSize val="0"/>
        </c:dLbls>
        <c:smooth val="0"/>
        <c:axId val="372611200"/>
        <c:axId val="372611592"/>
      </c:lineChart>
      <c:catAx>
        <c:axId val="372611200"/>
        <c:scaling>
          <c:orientation val="minMax"/>
        </c:scaling>
        <c:delete val="0"/>
        <c:axPos val="b"/>
        <c:majorGridlines>
          <c:spPr>
            <a:ln w="3175">
              <a:solidFill>
                <a:schemeClr val="tx1"/>
              </a:solidFill>
              <a:prstDash val="dash"/>
            </a:ln>
          </c:spPr>
        </c:majorGridlines>
        <c:numFmt formatCode="General" sourceLinked="1"/>
        <c:majorTickMark val="out"/>
        <c:minorTickMark val="none"/>
        <c:tickLblPos val="none"/>
        <c:spPr>
          <a:ln w="2843">
            <a:solidFill>
              <a:schemeClr val="tx1"/>
            </a:solidFill>
            <a:prstDash val="solid"/>
          </a:ln>
        </c:spPr>
        <c:txPr>
          <a:bodyPr rot="-2700000" vert="horz"/>
          <a:lstStyle/>
          <a:p>
            <a:pPr>
              <a:defRPr sz="1948" b="1" i="0" u="none" strike="noStrike" baseline="0">
                <a:solidFill>
                  <a:schemeClr val="tx1"/>
                </a:solidFill>
                <a:latin typeface="Arial"/>
                <a:ea typeface="Arial"/>
                <a:cs typeface="Arial"/>
              </a:defRPr>
            </a:pPr>
            <a:endParaRPr lang="fi-FI"/>
          </a:p>
        </c:txPr>
        <c:crossAx val="372611592"/>
        <c:crosses val="autoZero"/>
        <c:auto val="1"/>
        <c:lblAlgn val="ctr"/>
        <c:lblOffset val="100"/>
        <c:tickLblSkip val="3"/>
        <c:tickMarkSkip val="4"/>
        <c:noMultiLvlLbl val="0"/>
      </c:catAx>
      <c:valAx>
        <c:axId val="372611592"/>
        <c:scaling>
          <c:orientation val="minMax"/>
          <c:max val="5500"/>
          <c:min val="0"/>
        </c:scaling>
        <c:delete val="0"/>
        <c:axPos val="l"/>
        <c:majorGridlines>
          <c:spPr>
            <a:ln w="3175">
              <a:solidFill>
                <a:schemeClr val="tx1"/>
              </a:solidFill>
              <a:prstDash val="dash"/>
            </a:ln>
          </c:spPr>
        </c:majorGridlines>
        <c:numFmt formatCode="#,##0" sourceLinked="0"/>
        <c:majorTickMark val="out"/>
        <c:minorTickMark val="none"/>
        <c:tickLblPos val="nextTo"/>
        <c:spPr>
          <a:ln w="2843">
            <a:solidFill>
              <a:schemeClr val="tx1"/>
            </a:solidFill>
            <a:prstDash val="solid"/>
          </a:ln>
        </c:spPr>
        <c:txPr>
          <a:bodyPr rot="0" vert="horz"/>
          <a:lstStyle/>
          <a:p>
            <a:pPr>
              <a:defRPr sz="1050" b="0" i="0" u="none" strike="noStrike" baseline="0">
                <a:solidFill>
                  <a:schemeClr val="tx2"/>
                </a:solidFill>
                <a:latin typeface="Verdana" panose="020B0604030504040204" pitchFamily="34" charset="0"/>
                <a:ea typeface="Arial"/>
                <a:cs typeface="Arial"/>
              </a:defRPr>
            </a:pPr>
            <a:endParaRPr lang="fi-FI"/>
          </a:p>
        </c:txPr>
        <c:crossAx val="372611200"/>
        <c:crosses val="autoZero"/>
        <c:crossBetween val="midCat"/>
        <c:majorUnit val="500"/>
        <c:minorUnit val="100"/>
      </c:valAx>
      <c:spPr>
        <a:noFill/>
        <a:ln w="11372">
          <a:solidFill>
            <a:schemeClr val="tx1"/>
          </a:solidFill>
          <a:prstDash val="solid"/>
        </a:ln>
      </c:spPr>
    </c:plotArea>
    <c:legend>
      <c:legendPos val="r"/>
      <c:layout>
        <c:manualLayout>
          <c:xMode val="edge"/>
          <c:yMode val="edge"/>
          <c:x val="0.83403364695204085"/>
          <c:y val="0.19757124334097242"/>
          <c:w val="0.16596635304795915"/>
          <c:h val="0.54345517104981889"/>
        </c:manualLayout>
      </c:layout>
      <c:overlay val="0"/>
      <c:spPr>
        <a:solidFill>
          <a:schemeClr val="bg1"/>
        </a:solidFill>
        <a:ln w="2843">
          <a:noFill/>
          <a:prstDash val="solid"/>
        </a:ln>
      </c:spPr>
      <c:txPr>
        <a:bodyPr/>
        <a:lstStyle/>
        <a:p>
          <a:pPr>
            <a:defRPr sz="1050" b="0" i="0" u="none" strike="noStrike" baseline="0">
              <a:solidFill>
                <a:schemeClr val="tx2"/>
              </a:solidFill>
              <a:latin typeface="Verdana" panose="020B0604030504040204" pitchFamily="34" charset="0"/>
              <a:ea typeface="Arial"/>
              <a:cs typeface="Arial"/>
            </a:defRPr>
          </a:pPr>
          <a:endParaRPr lang="fi-FI"/>
        </a:p>
      </c:txPr>
    </c:legend>
    <c:plotVisOnly val="1"/>
    <c:dispBlanksAs val="gap"/>
    <c:showDLblsOverMax val="0"/>
  </c:chart>
  <c:spPr>
    <a:noFill/>
    <a:ln>
      <a:noFill/>
    </a:ln>
  </c:spPr>
  <c:txPr>
    <a:bodyPr/>
    <a:lstStyle/>
    <a:p>
      <a:pPr>
        <a:defRPr sz="1948" b="1" i="0" u="none" strike="noStrike" baseline="0">
          <a:solidFill>
            <a:schemeClr val="tx1"/>
          </a:solidFill>
          <a:latin typeface="Arial"/>
          <a:ea typeface="Arial"/>
          <a:cs typeface="Arial"/>
        </a:defRPr>
      </a:pPr>
      <a:endParaRPr lang="fi-FI"/>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4803566693777357E-2"/>
          <c:y val="2.9418823439059976E-2"/>
          <c:w val="0.74940609722309115"/>
          <c:h val="0.88516485812511014"/>
        </c:manualLayout>
      </c:layout>
      <c:areaChart>
        <c:grouping val="stacked"/>
        <c:varyColors val="0"/>
        <c:ser>
          <c:idx val="2"/>
          <c:order val="0"/>
          <c:tx>
            <c:strRef>
              <c:f>Sheet1!$B$1</c:f>
              <c:strCache>
                <c:ptCount val="1"/>
                <c:pt idx="0">
                  <c:v>Kotimaahan </c:v>
                </c:pt>
              </c:strCache>
            </c:strRef>
          </c:tx>
          <c:spPr>
            <a:solidFill>
              <a:schemeClr val="accent2"/>
            </a:solidFill>
            <a:ln w="11167">
              <a:solidFill>
                <a:schemeClr val="accent2"/>
              </a:solidFill>
              <a:prstDash val="solid"/>
            </a:ln>
          </c:spPr>
          <c:cat>
            <c:strRef>
              <c:f>Sheet1!$A$2:$A$38</c:f>
              <c:strCache>
                <c:ptCount val="34"/>
                <c:pt idx="1">
                  <c:v>2008,I</c:v>
                </c:pt>
                <c:pt idx="5">
                  <c:v>2009,I</c:v>
                </c:pt>
                <c:pt idx="9">
                  <c:v>2010,I</c:v>
                </c:pt>
                <c:pt idx="13">
                  <c:v>2011,I</c:v>
                </c:pt>
                <c:pt idx="17">
                  <c:v>2012,I</c:v>
                </c:pt>
                <c:pt idx="21">
                  <c:v>2013,I</c:v>
                </c:pt>
                <c:pt idx="25">
                  <c:v>2014,I</c:v>
                </c:pt>
                <c:pt idx="29">
                  <c:v>2015,I</c:v>
                </c:pt>
                <c:pt idx="33">
                  <c:v>2016,I</c:v>
                </c:pt>
              </c:strCache>
            </c:strRef>
          </c:cat>
          <c:val>
            <c:numRef>
              <c:f>Sheet1!$B$2:$B$38</c:f>
              <c:numCache>
                <c:formatCode>General</c:formatCode>
                <c:ptCount val="37"/>
                <c:pt idx="0">
                  <c:v>2009.3</c:v>
                </c:pt>
                <c:pt idx="1">
                  <c:v>1873.6</c:v>
                </c:pt>
                <c:pt idx="2">
                  <c:v>1762.4</c:v>
                </c:pt>
                <c:pt idx="3">
                  <c:v>1742.8</c:v>
                </c:pt>
                <c:pt idx="4">
                  <c:v>1520</c:v>
                </c:pt>
                <c:pt idx="5">
                  <c:v>1440.1</c:v>
                </c:pt>
                <c:pt idx="6">
                  <c:v>1255</c:v>
                </c:pt>
                <c:pt idx="7">
                  <c:v>1208</c:v>
                </c:pt>
                <c:pt idx="8">
                  <c:v>1187.9000000000001</c:v>
                </c:pt>
                <c:pt idx="9">
                  <c:v>1149.5</c:v>
                </c:pt>
                <c:pt idx="10">
                  <c:v>1239.4000000000001</c:v>
                </c:pt>
                <c:pt idx="11">
                  <c:v>1076.0999999999999</c:v>
                </c:pt>
                <c:pt idx="12">
                  <c:v>1383.1</c:v>
                </c:pt>
                <c:pt idx="13">
                  <c:v>1727.9</c:v>
                </c:pt>
                <c:pt idx="14">
                  <c:v>1912.7</c:v>
                </c:pt>
                <c:pt idx="15">
                  <c:v>1856</c:v>
                </c:pt>
                <c:pt idx="16">
                  <c:v>1741.2</c:v>
                </c:pt>
                <c:pt idx="17">
                  <c:v>1802.1</c:v>
                </c:pt>
                <c:pt idx="18">
                  <c:v>2056.1999999999998</c:v>
                </c:pt>
                <c:pt idx="19">
                  <c:v>1659.4</c:v>
                </c:pt>
                <c:pt idx="20">
                  <c:v>1674.2</c:v>
                </c:pt>
                <c:pt idx="21">
                  <c:v>1459.3</c:v>
                </c:pt>
                <c:pt idx="22">
                  <c:v>1569.2</c:v>
                </c:pt>
                <c:pt idx="23">
                  <c:v>1583</c:v>
                </c:pt>
                <c:pt idx="24">
                  <c:v>1401.2</c:v>
                </c:pt>
                <c:pt idx="25">
                  <c:v>1598.2</c:v>
                </c:pt>
                <c:pt idx="26">
                  <c:v>1681.7</c:v>
                </c:pt>
                <c:pt idx="27">
                  <c:v>2130</c:v>
                </c:pt>
                <c:pt idx="28">
                  <c:v>2204</c:v>
                </c:pt>
                <c:pt idx="29">
                  <c:v>2304.3000000000002</c:v>
                </c:pt>
                <c:pt idx="30">
                  <c:v>2426.1999999999998</c:v>
                </c:pt>
                <c:pt idx="31">
                  <c:v>2213.8000000000002</c:v>
                </c:pt>
                <c:pt idx="32">
                  <c:v>2235.6999999999998</c:v>
                </c:pt>
                <c:pt idx="33">
                  <c:v>2370.6999999999998</c:v>
                </c:pt>
                <c:pt idx="34">
                  <c:v>2276.4</c:v>
                </c:pt>
                <c:pt idx="35">
                  <c:v>1999.3</c:v>
                </c:pt>
                <c:pt idx="36">
                  <c:v>2091</c:v>
                </c:pt>
              </c:numCache>
            </c:numRef>
          </c:val>
          <c:extLst>
            <c:ext xmlns:c16="http://schemas.microsoft.com/office/drawing/2014/chart" uri="{C3380CC4-5D6E-409C-BE32-E72D297353CC}">
              <c16:uniqueId val="{00000000-00C2-404C-A77D-B489C3DDA620}"/>
            </c:ext>
          </c:extLst>
        </c:ser>
        <c:ser>
          <c:idx val="0"/>
          <c:order val="1"/>
          <c:tx>
            <c:strRef>
              <c:f>Sheet1!$C$1</c:f>
              <c:strCache>
                <c:ptCount val="1"/>
                <c:pt idx="0">
                  <c:v>Vientiin </c:v>
                </c:pt>
              </c:strCache>
            </c:strRef>
          </c:tx>
          <c:spPr>
            <a:solidFill>
              <a:schemeClr val="accent1">
                <a:lumMod val="60000"/>
                <a:lumOff val="40000"/>
              </a:schemeClr>
            </a:solidFill>
            <a:ln w="25400">
              <a:noFill/>
            </a:ln>
          </c:spPr>
          <c:cat>
            <c:strRef>
              <c:f>Sheet1!$A$2:$A$38</c:f>
              <c:strCache>
                <c:ptCount val="34"/>
                <c:pt idx="1">
                  <c:v>2008,I</c:v>
                </c:pt>
                <c:pt idx="5">
                  <c:v>2009,I</c:v>
                </c:pt>
                <c:pt idx="9">
                  <c:v>2010,I</c:v>
                </c:pt>
                <c:pt idx="13">
                  <c:v>2011,I</c:v>
                </c:pt>
                <c:pt idx="17">
                  <c:v>2012,I</c:v>
                </c:pt>
                <c:pt idx="21">
                  <c:v>2013,I</c:v>
                </c:pt>
                <c:pt idx="25">
                  <c:v>2014,I</c:v>
                </c:pt>
                <c:pt idx="29">
                  <c:v>2015,I</c:v>
                </c:pt>
                <c:pt idx="33">
                  <c:v>2016,I</c:v>
                </c:pt>
              </c:strCache>
            </c:strRef>
          </c:cat>
          <c:val>
            <c:numRef>
              <c:f>Sheet1!$C$2:$C$38</c:f>
              <c:numCache>
                <c:formatCode>General</c:formatCode>
                <c:ptCount val="37"/>
                <c:pt idx="0">
                  <c:v>11314</c:v>
                </c:pt>
                <c:pt idx="1">
                  <c:v>12134.7</c:v>
                </c:pt>
                <c:pt idx="2">
                  <c:v>11954.4</c:v>
                </c:pt>
                <c:pt idx="3">
                  <c:v>12948.9</c:v>
                </c:pt>
                <c:pt idx="4">
                  <c:v>11409</c:v>
                </c:pt>
                <c:pt idx="5">
                  <c:v>10185.799999999999</c:v>
                </c:pt>
                <c:pt idx="6">
                  <c:v>8877</c:v>
                </c:pt>
                <c:pt idx="7">
                  <c:v>8605.4</c:v>
                </c:pt>
                <c:pt idx="8">
                  <c:v>7364.5</c:v>
                </c:pt>
                <c:pt idx="9">
                  <c:v>7078.7</c:v>
                </c:pt>
                <c:pt idx="10">
                  <c:v>7084.1</c:v>
                </c:pt>
                <c:pt idx="11">
                  <c:v>7012.8</c:v>
                </c:pt>
                <c:pt idx="12">
                  <c:v>6053.8</c:v>
                </c:pt>
                <c:pt idx="13">
                  <c:v>6075.4</c:v>
                </c:pt>
                <c:pt idx="14">
                  <c:v>6850.1</c:v>
                </c:pt>
                <c:pt idx="15">
                  <c:v>7208.7</c:v>
                </c:pt>
                <c:pt idx="16">
                  <c:v>7256.1</c:v>
                </c:pt>
                <c:pt idx="17">
                  <c:v>7349.2</c:v>
                </c:pt>
                <c:pt idx="18">
                  <c:v>6984.1</c:v>
                </c:pt>
                <c:pt idx="19">
                  <c:v>6691.5</c:v>
                </c:pt>
                <c:pt idx="20">
                  <c:v>7005.3</c:v>
                </c:pt>
                <c:pt idx="21">
                  <c:v>7263.7</c:v>
                </c:pt>
                <c:pt idx="22">
                  <c:v>7010.6</c:v>
                </c:pt>
                <c:pt idx="23">
                  <c:v>7047.8</c:v>
                </c:pt>
                <c:pt idx="24">
                  <c:v>6384.1</c:v>
                </c:pt>
                <c:pt idx="25">
                  <c:v>6930</c:v>
                </c:pt>
                <c:pt idx="26">
                  <c:v>6957.2</c:v>
                </c:pt>
                <c:pt idx="27">
                  <c:v>7565.3</c:v>
                </c:pt>
                <c:pt idx="28">
                  <c:v>7655.4</c:v>
                </c:pt>
                <c:pt idx="29">
                  <c:v>7877.9</c:v>
                </c:pt>
                <c:pt idx="30">
                  <c:v>8830.7000000000007</c:v>
                </c:pt>
                <c:pt idx="31">
                  <c:v>9836.2000000000007</c:v>
                </c:pt>
                <c:pt idx="32">
                  <c:v>9958.2000000000007</c:v>
                </c:pt>
                <c:pt idx="33">
                  <c:v>10136</c:v>
                </c:pt>
                <c:pt idx="34">
                  <c:v>9205.1</c:v>
                </c:pt>
                <c:pt idx="35">
                  <c:v>9596.6</c:v>
                </c:pt>
                <c:pt idx="36">
                  <c:v>9572.6</c:v>
                </c:pt>
              </c:numCache>
            </c:numRef>
          </c:val>
          <c:extLst>
            <c:ext xmlns:c16="http://schemas.microsoft.com/office/drawing/2014/chart" uri="{C3380CC4-5D6E-409C-BE32-E72D297353CC}">
              <c16:uniqueId val="{00000001-00C2-404C-A77D-B489C3DDA620}"/>
            </c:ext>
          </c:extLst>
        </c:ser>
        <c:dLbls>
          <c:showLegendKey val="0"/>
          <c:showVal val="0"/>
          <c:showCatName val="0"/>
          <c:showSerName val="0"/>
          <c:showPercent val="0"/>
          <c:showBubbleSize val="0"/>
        </c:dLbls>
        <c:axId val="373307088"/>
        <c:axId val="373307480"/>
      </c:areaChart>
      <c:catAx>
        <c:axId val="373307088"/>
        <c:scaling>
          <c:orientation val="minMax"/>
        </c:scaling>
        <c:delete val="0"/>
        <c:axPos val="b"/>
        <c:majorGridlines>
          <c:spPr>
            <a:ln w="3175">
              <a:solidFill>
                <a:schemeClr val="tx1"/>
              </a:solidFill>
              <a:prstDash val="dash"/>
            </a:ln>
          </c:spPr>
        </c:majorGridlines>
        <c:numFmt formatCode="General" sourceLinked="1"/>
        <c:majorTickMark val="out"/>
        <c:minorTickMark val="none"/>
        <c:tickLblPos val="none"/>
        <c:spPr>
          <a:ln w="2792">
            <a:solidFill>
              <a:schemeClr val="tx1"/>
            </a:solidFill>
            <a:prstDash val="solid"/>
          </a:ln>
        </c:spPr>
        <c:txPr>
          <a:bodyPr rot="0" vert="horz"/>
          <a:lstStyle/>
          <a:p>
            <a:pPr>
              <a:defRPr sz="1824" b="1" i="0" u="none" strike="noStrike" baseline="0">
                <a:solidFill>
                  <a:schemeClr val="tx1"/>
                </a:solidFill>
                <a:latin typeface="Arial"/>
                <a:ea typeface="Arial"/>
                <a:cs typeface="Arial"/>
              </a:defRPr>
            </a:pPr>
            <a:endParaRPr lang="fi-FI"/>
          </a:p>
        </c:txPr>
        <c:crossAx val="373307480"/>
        <c:crosses val="autoZero"/>
        <c:auto val="1"/>
        <c:lblAlgn val="ctr"/>
        <c:lblOffset val="100"/>
        <c:tickLblSkip val="11"/>
        <c:tickMarkSkip val="4"/>
        <c:noMultiLvlLbl val="0"/>
      </c:catAx>
      <c:valAx>
        <c:axId val="373307480"/>
        <c:scaling>
          <c:orientation val="minMax"/>
          <c:max val="16000"/>
        </c:scaling>
        <c:delete val="0"/>
        <c:axPos val="l"/>
        <c:majorGridlines>
          <c:spPr>
            <a:ln w="3175">
              <a:solidFill>
                <a:schemeClr val="tx1"/>
              </a:solidFill>
              <a:prstDash val="dash"/>
            </a:ln>
          </c:spPr>
        </c:majorGridlines>
        <c:numFmt formatCode="#,##0" sourceLinked="0"/>
        <c:majorTickMark val="out"/>
        <c:minorTickMark val="none"/>
        <c:tickLblPos val="nextTo"/>
        <c:spPr>
          <a:ln w="2792">
            <a:solidFill>
              <a:schemeClr val="tx1"/>
            </a:solidFill>
            <a:prstDash val="solid"/>
          </a:ln>
        </c:spPr>
        <c:txPr>
          <a:bodyPr rot="0" vert="horz"/>
          <a:lstStyle/>
          <a:p>
            <a:pPr>
              <a:defRPr sz="1050" b="0" i="0" u="none" strike="noStrike" baseline="0">
                <a:solidFill>
                  <a:schemeClr val="tx2"/>
                </a:solidFill>
                <a:latin typeface="Verdana" panose="020B0604030504040204" pitchFamily="34" charset="0"/>
                <a:ea typeface="Arial"/>
                <a:cs typeface="Arial"/>
              </a:defRPr>
            </a:pPr>
            <a:endParaRPr lang="fi-FI"/>
          </a:p>
        </c:txPr>
        <c:crossAx val="373307088"/>
        <c:crosses val="autoZero"/>
        <c:crossBetween val="midCat"/>
        <c:majorUnit val="1000"/>
        <c:minorUnit val="500"/>
      </c:valAx>
      <c:spPr>
        <a:noFill/>
        <a:ln w="11167">
          <a:solidFill>
            <a:schemeClr val="tx1"/>
          </a:solidFill>
          <a:prstDash val="solid"/>
        </a:ln>
      </c:spPr>
    </c:plotArea>
    <c:legend>
      <c:legendPos val="r"/>
      <c:layout>
        <c:manualLayout>
          <c:xMode val="edge"/>
          <c:yMode val="edge"/>
          <c:x val="0.83047518529687181"/>
          <c:y val="0.2495533379956586"/>
          <c:w val="0.15751975951927688"/>
          <c:h val="0.35535770873475608"/>
        </c:manualLayout>
      </c:layout>
      <c:overlay val="0"/>
      <c:spPr>
        <a:solidFill>
          <a:schemeClr val="bg1"/>
        </a:solidFill>
        <a:ln w="2792">
          <a:noFill/>
          <a:prstDash val="solid"/>
        </a:ln>
      </c:spPr>
      <c:txPr>
        <a:bodyPr/>
        <a:lstStyle/>
        <a:p>
          <a:pPr>
            <a:defRPr sz="1050" b="0" i="0" u="none" strike="noStrike" baseline="0">
              <a:solidFill>
                <a:schemeClr val="tx2"/>
              </a:solidFill>
              <a:latin typeface="Verdana" panose="020B0604030504040204" pitchFamily="34" charset="0"/>
              <a:ea typeface="Arial"/>
              <a:cs typeface="Arial"/>
            </a:defRPr>
          </a:pPr>
          <a:endParaRPr lang="fi-FI"/>
        </a:p>
      </c:txPr>
    </c:legend>
    <c:plotVisOnly val="1"/>
    <c:dispBlanksAs val="zero"/>
    <c:showDLblsOverMax val="0"/>
  </c:chart>
  <c:spPr>
    <a:noFill/>
    <a:ln>
      <a:noFill/>
    </a:ln>
  </c:spPr>
  <c:txPr>
    <a:bodyPr/>
    <a:lstStyle/>
    <a:p>
      <a:pPr>
        <a:defRPr sz="1824" b="1" i="0" u="none" strike="noStrike" baseline="0">
          <a:solidFill>
            <a:schemeClr val="tx1"/>
          </a:solidFill>
          <a:latin typeface="Arial"/>
          <a:ea typeface="Arial"/>
          <a:cs typeface="Arial"/>
        </a:defRPr>
      </a:pPr>
      <a:endParaRPr lang="fi-FI"/>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1919674910102741E-2"/>
          <c:y val="4.0749431293150853E-2"/>
          <c:w val="0.74719386523903586"/>
          <c:h val="0.83258046821215703"/>
        </c:manualLayout>
      </c:layout>
      <c:lineChart>
        <c:grouping val="standard"/>
        <c:varyColors val="0"/>
        <c:ser>
          <c:idx val="0"/>
          <c:order val="0"/>
          <c:tx>
            <c:strRef>
              <c:f>Sheet1!$B$1</c:f>
              <c:strCache>
                <c:ptCount val="1"/>
                <c:pt idx="0">
                  <c:v>Yhteensä </c:v>
                </c:pt>
              </c:strCache>
            </c:strRef>
          </c:tx>
          <c:spPr>
            <a:ln w="38100">
              <a:solidFill>
                <a:schemeClr val="tx2"/>
              </a:solidFill>
              <a:prstDash val="solid"/>
            </a:ln>
          </c:spPr>
          <c:marker>
            <c:symbol val="none"/>
          </c:marker>
          <c:cat>
            <c:strRef>
              <c:f>Sheet1!$A$2:$A$38</c:f>
              <c:strCache>
                <c:ptCount val="34"/>
                <c:pt idx="0">
                  <c:v>2007,IV</c:v>
                </c:pt>
                <c:pt idx="1">
                  <c:v>2008,I</c:v>
                </c:pt>
                <c:pt idx="5">
                  <c:v>2009,I</c:v>
                </c:pt>
                <c:pt idx="9">
                  <c:v>2010,I</c:v>
                </c:pt>
                <c:pt idx="13">
                  <c:v>2011,I</c:v>
                </c:pt>
                <c:pt idx="17">
                  <c:v>2012,I</c:v>
                </c:pt>
                <c:pt idx="21">
                  <c:v>2013,I</c:v>
                </c:pt>
                <c:pt idx="25">
                  <c:v>2014,I</c:v>
                </c:pt>
                <c:pt idx="29">
                  <c:v>2015,I</c:v>
                </c:pt>
                <c:pt idx="33">
                  <c:v>2016,I</c:v>
                </c:pt>
              </c:strCache>
            </c:strRef>
          </c:cat>
          <c:val>
            <c:numRef>
              <c:f>Sheet1!$B$2:$B$38</c:f>
              <c:numCache>
                <c:formatCode>General</c:formatCode>
                <c:ptCount val="37"/>
                <c:pt idx="1">
                  <c:v>161.80000000000001</c:v>
                </c:pt>
                <c:pt idx="2">
                  <c:v>151.19999999999999</c:v>
                </c:pt>
                <c:pt idx="3">
                  <c:v>140.69999999999999</c:v>
                </c:pt>
                <c:pt idx="4">
                  <c:v>133.5</c:v>
                </c:pt>
                <c:pt idx="5">
                  <c:v>126.4</c:v>
                </c:pt>
                <c:pt idx="6">
                  <c:v>117.2</c:v>
                </c:pt>
                <c:pt idx="7">
                  <c:v>108</c:v>
                </c:pt>
                <c:pt idx="8">
                  <c:v>112.4</c:v>
                </c:pt>
                <c:pt idx="9">
                  <c:v>116.8</c:v>
                </c:pt>
                <c:pt idx="10">
                  <c:v>120</c:v>
                </c:pt>
                <c:pt idx="11">
                  <c:v>123.1</c:v>
                </c:pt>
                <c:pt idx="12">
                  <c:v>176.8</c:v>
                </c:pt>
                <c:pt idx="13">
                  <c:v>203.6</c:v>
                </c:pt>
                <c:pt idx="14">
                  <c:v>172.1</c:v>
                </c:pt>
                <c:pt idx="15">
                  <c:v>182.2</c:v>
                </c:pt>
                <c:pt idx="16">
                  <c:v>229.2</c:v>
                </c:pt>
                <c:pt idx="17">
                  <c:v>232.7</c:v>
                </c:pt>
                <c:pt idx="18">
                  <c:v>262.89999999999998</c:v>
                </c:pt>
                <c:pt idx="19">
                  <c:v>169.6</c:v>
                </c:pt>
                <c:pt idx="20">
                  <c:v>192.4</c:v>
                </c:pt>
                <c:pt idx="21">
                  <c:v>216.7</c:v>
                </c:pt>
                <c:pt idx="22">
                  <c:v>192.8</c:v>
                </c:pt>
                <c:pt idx="23">
                  <c:v>180.5</c:v>
                </c:pt>
                <c:pt idx="24">
                  <c:v>228.3</c:v>
                </c:pt>
                <c:pt idx="25">
                  <c:v>233.5</c:v>
                </c:pt>
                <c:pt idx="26">
                  <c:v>223.7</c:v>
                </c:pt>
                <c:pt idx="27">
                  <c:v>170.9</c:v>
                </c:pt>
                <c:pt idx="28">
                  <c:v>276.7</c:v>
                </c:pt>
                <c:pt idx="29">
                  <c:v>238</c:v>
                </c:pt>
                <c:pt idx="30">
                  <c:v>267.3</c:v>
                </c:pt>
                <c:pt idx="31">
                  <c:v>192.3</c:v>
                </c:pt>
                <c:pt idx="32">
                  <c:v>239.1</c:v>
                </c:pt>
                <c:pt idx="33">
                  <c:v>264</c:v>
                </c:pt>
                <c:pt idx="34">
                  <c:v>257</c:v>
                </c:pt>
                <c:pt idx="35">
                  <c:v>273.60000000000002</c:v>
                </c:pt>
                <c:pt idx="36">
                  <c:v>269.10000000000002</c:v>
                </c:pt>
              </c:numCache>
            </c:numRef>
          </c:val>
          <c:smooth val="0"/>
          <c:extLst>
            <c:ext xmlns:c16="http://schemas.microsoft.com/office/drawing/2014/chart" uri="{C3380CC4-5D6E-409C-BE32-E72D297353CC}">
              <c16:uniqueId val="{00000000-2DF9-4D91-9354-3C5C33728D6D}"/>
            </c:ext>
          </c:extLst>
        </c:ser>
        <c:ser>
          <c:idx val="1"/>
          <c:order val="1"/>
          <c:tx>
            <c:strRef>
              <c:f>Sheet1!$C$1</c:f>
              <c:strCache>
                <c:ptCount val="1"/>
                <c:pt idx="0">
                  <c:v>Vientiin </c:v>
                </c:pt>
              </c:strCache>
            </c:strRef>
          </c:tx>
          <c:spPr>
            <a:ln w="38100">
              <a:solidFill>
                <a:schemeClr val="accent2"/>
              </a:solidFill>
              <a:prstDash val="solid"/>
            </a:ln>
          </c:spPr>
          <c:marker>
            <c:symbol val="none"/>
          </c:marker>
          <c:cat>
            <c:strRef>
              <c:f>Sheet1!$A$2:$A$38</c:f>
              <c:strCache>
                <c:ptCount val="34"/>
                <c:pt idx="0">
                  <c:v>2007,IV</c:v>
                </c:pt>
                <c:pt idx="1">
                  <c:v>2008,I</c:v>
                </c:pt>
                <c:pt idx="5">
                  <c:v>2009,I</c:v>
                </c:pt>
                <c:pt idx="9">
                  <c:v>2010,I</c:v>
                </c:pt>
                <c:pt idx="13">
                  <c:v>2011,I</c:v>
                </c:pt>
                <c:pt idx="17">
                  <c:v>2012,I</c:v>
                </c:pt>
                <c:pt idx="21">
                  <c:v>2013,I</c:v>
                </c:pt>
                <c:pt idx="25">
                  <c:v>2014,I</c:v>
                </c:pt>
                <c:pt idx="29">
                  <c:v>2015,I</c:v>
                </c:pt>
                <c:pt idx="33">
                  <c:v>2016,I</c:v>
                </c:pt>
              </c:strCache>
            </c:strRef>
          </c:cat>
          <c:val>
            <c:numRef>
              <c:f>Sheet1!$C$2:$C$38</c:f>
              <c:numCache>
                <c:formatCode>General</c:formatCode>
                <c:ptCount val="37"/>
                <c:pt idx="1">
                  <c:v>42.9</c:v>
                </c:pt>
                <c:pt idx="2">
                  <c:v>36.200000000000003</c:v>
                </c:pt>
                <c:pt idx="3">
                  <c:v>29.5</c:v>
                </c:pt>
                <c:pt idx="4">
                  <c:v>28.4</c:v>
                </c:pt>
                <c:pt idx="5">
                  <c:v>27.4</c:v>
                </c:pt>
                <c:pt idx="6">
                  <c:v>25.4</c:v>
                </c:pt>
                <c:pt idx="7">
                  <c:v>23.4</c:v>
                </c:pt>
                <c:pt idx="8">
                  <c:v>23.1</c:v>
                </c:pt>
                <c:pt idx="9">
                  <c:v>22.9</c:v>
                </c:pt>
                <c:pt idx="10">
                  <c:v>23.9</c:v>
                </c:pt>
                <c:pt idx="11">
                  <c:v>24.9</c:v>
                </c:pt>
                <c:pt idx="12">
                  <c:v>16.3</c:v>
                </c:pt>
                <c:pt idx="13">
                  <c:v>29.7</c:v>
                </c:pt>
                <c:pt idx="14">
                  <c:v>25.6</c:v>
                </c:pt>
                <c:pt idx="15">
                  <c:v>17.899999999999999</c:v>
                </c:pt>
                <c:pt idx="16">
                  <c:v>24.2</c:v>
                </c:pt>
                <c:pt idx="17">
                  <c:v>30.2</c:v>
                </c:pt>
                <c:pt idx="18">
                  <c:v>57.5</c:v>
                </c:pt>
                <c:pt idx="19">
                  <c:v>24</c:v>
                </c:pt>
                <c:pt idx="20">
                  <c:v>21.5</c:v>
                </c:pt>
                <c:pt idx="21">
                  <c:v>28.8</c:v>
                </c:pt>
                <c:pt idx="22">
                  <c:v>27.9</c:v>
                </c:pt>
                <c:pt idx="23">
                  <c:v>21.6</c:v>
                </c:pt>
                <c:pt idx="24">
                  <c:v>28.1</c:v>
                </c:pt>
                <c:pt idx="25">
                  <c:v>27.2</c:v>
                </c:pt>
                <c:pt idx="26">
                  <c:v>35.200000000000003</c:v>
                </c:pt>
                <c:pt idx="27">
                  <c:v>23.5</c:v>
                </c:pt>
                <c:pt idx="28">
                  <c:v>32.799999999999997</c:v>
                </c:pt>
                <c:pt idx="29">
                  <c:v>23.7</c:v>
                </c:pt>
                <c:pt idx="30">
                  <c:v>32.6</c:v>
                </c:pt>
                <c:pt idx="31">
                  <c:v>17.2</c:v>
                </c:pt>
                <c:pt idx="32">
                  <c:v>26.2</c:v>
                </c:pt>
                <c:pt idx="33">
                  <c:v>31.4</c:v>
                </c:pt>
                <c:pt idx="34">
                  <c:v>23.6</c:v>
                </c:pt>
                <c:pt idx="35">
                  <c:v>76</c:v>
                </c:pt>
                <c:pt idx="36">
                  <c:v>28.7</c:v>
                </c:pt>
              </c:numCache>
            </c:numRef>
          </c:val>
          <c:smooth val="0"/>
          <c:extLst>
            <c:ext xmlns:c16="http://schemas.microsoft.com/office/drawing/2014/chart" uri="{C3380CC4-5D6E-409C-BE32-E72D297353CC}">
              <c16:uniqueId val="{00000001-2DF9-4D91-9354-3C5C33728D6D}"/>
            </c:ext>
          </c:extLst>
        </c:ser>
        <c:ser>
          <c:idx val="2"/>
          <c:order val="2"/>
          <c:tx>
            <c:strRef>
              <c:f>Sheet1!$D$1</c:f>
              <c:strCache>
                <c:ptCount val="1"/>
                <c:pt idx="0">
                  <c:v>Kotimaahan </c:v>
                </c:pt>
              </c:strCache>
            </c:strRef>
          </c:tx>
          <c:spPr>
            <a:ln w="38100">
              <a:solidFill>
                <a:schemeClr val="accent1">
                  <a:lumMod val="60000"/>
                  <a:lumOff val="40000"/>
                </a:schemeClr>
              </a:solidFill>
              <a:prstDash val="solid"/>
            </a:ln>
          </c:spPr>
          <c:marker>
            <c:symbol val="none"/>
          </c:marker>
          <c:cat>
            <c:strRef>
              <c:f>Sheet1!$A$2:$A$38</c:f>
              <c:strCache>
                <c:ptCount val="34"/>
                <c:pt idx="0">
                  <c:v>2007,IV</c:v>
                </c:pt>
                <c:pt idx="1">
                  <c:v>2008,I</c:v>
                </c:pt>
                <c:pt idx="5">
                  <c:v>2009,I</c:v>
                </c:pt>
                <c:pt idx="9">
                  <c:v>2010,I</c:v>
                </c:pt>
                <c:pt idx="13">
                  <c:v>2011,I</c:v>
                </c:pt>
                <c:pt idx="17">
                  <c:v>2012,I</c:v>
                </c:pt>
                <c:pt idx="21">
                  <c:v>2013,I</c:v>
                </c:pt>
                <c:pt idx="25">
                  <c:v>2014,I</c:v>
                </c:pt>
                <c:pt idx="29">
                  <c:v>2015,I</c:v>
                </c:pt>
                <c:pt idx="33">
                  <c:v>2016,I</c:v>
                </c:pt>
              </c:strCache>
            </c:strRef>
          </c:cat>
          <c:val>
            <c:numRef>
              <c:f>Sheet1!$D$2:$D$38</c:f>
              <c:numCache>
                <c:formatCode>General</c:formatCode>
                <c:ptCount val="37"/>
                <c:pt idx="1">
                  <c:v>118.8</c:v>
                </c:pt>
                <c:pt idx="2">
                  <c:v>115</c:v>
                </c:pt>
                <c:pt idx="3">
                  <c:v>111.2</c:v>
                </c:pt>
                <c:pt idx="4">
                  <c:v>105.1</c:v>
                </c:pt>
                <c:pt idx="5">
                  <c:v>99</c:v>
                </c:pt>
                <c:pt idx="6">
                  <c:v>91.8</c:v>
                </c:pt>
                <c:pt idx="7">
                  <c:v>84.7</c:v>
                </c:pt>
                <c:pt idx="8">
                  <c:v>89.3</c:v>
                </c:pt>
                <c:pt idx="9">
                  <c:v>94</c:v>
                </c:pt>
                <c:pt idx="10">
                  <c:v>96.1</c:v>
                </c:pt>
                <c:pt idx="11">
                  <c:v>98.2</c:v>
                </c:pt>
                <c:pt idx="12">
                  <c:v>160.5</c:v>
                </c:pt>
                <c:pt idx="13">
                  <c:v>173.9</c:v>
                </c:pt>
                <c:pt idx="14">
                  <c:v>146.5</c:v>
                </c:pt>
                <c:pt idx="15">
                  <c:v>164.3</c:v>
                </c:pt>
                <c:pt idx="16">
                  <c:v>205</c:v>
                </c:pt>
                <c:pt idx="17">
                  <c:v>202.4</c:v>
                </c:pt>
                <c:pt idx="18">
                  <c:v>205.4</c:v>
                </c:pt>
                <c:pt idx="19">
                  <c:v>145.6</c:v>
                </c:pt>
                <c:pt idx="20">
                  <c:v>170.9</c:v>
                </c:pt>
                <c:pt idx="21">
                  <c:v>187.8</c:v>
                </c:pt>
                <c:pt idx="22">
                  <c:v>164.8</c:v>
                </c:pt>
                <c:pt idx="23">
                  <c:v>158.9</c:v>
                </c:pt>
                <c:pt idx="24">
                  <c:v>200.2</c:v>
                </c:pt>
                <c:pt idx="25">
                  <c:v>206.3</c:v>
                </c:pt>
                <c:pt idx="26">
                  <c:v>188.6</c:v>
                </c:pt>
                <c:pt idx="27">
                  <c:v>147.30000000000001</c:v>
                </c:pt>
                <c:pt idx="28">
                  <c:v>243.8</c:v>
                </c:pt>
                <c:pt idx="29">
                  <c:v>214.4</c:v>
                </c:pt>
                <c:pt idx="30">
                  <c:v>234.8</c:v>
                </c:pt>
                <c:pt idx="31">
                  <c:v>175.2</c:v>
                </c:pt>
                <c:pt idx="32">
                  <c:v>212.9</c:v>
                </c:pt>
                <c:pt idx="33">
                  <c:v>232.5</c:v>
                </c:pt>
                <c:pt idx="34">
                  <c:v>233.4</c:v>
                </c:pt>
                <c:pt idx="35">
                  <c:v>197.6</c:v>
                </c:pt>
                <c:pt idx="36">
                  <c:v>240.4</c:v>
                </c:pt>
              </c:numCache>
            </c:numRef>
          </c:val>
          <c:smooth val="0"/>
          <c:extLst>
            <c:ext xmlns:c16="http://schemas.microsoft.com/office/drawing/2014/chart" uri="{C3380CC4-5D6E-409C-BE32-E72D297353CC}">
              <c16:uniqueId val="{00000002-2DF9-4D91-9354-3C5C33728D6D}"/>
            </c:ext>
          </c:extLst>
        </c:ser>
        <c:dLbls>
          <c:showLegendKey val="0"/>
          <c:showVal val="0"/>
          <c:showCatName val="0"/>
          <c:showSerName val="0"/>
          <c:showPercent val="0"/>
          <c:showBubbleSize val="0"/>
        </c:dLbls>
        <c:smooth val="0"/>
        <c:axId val="374855008"/>
        <c:axId val="374855400"/>
      </c:lineChart>
      <c:catAx>
        <c:axId val="374855008"/>
        <c:scaling>
          <c:orientation val="minMax"/>
        </c:scaling>
        <c:delete val="0"/>
        <c:axPos val="b"/>
        <c:majorGridlines>
          <c:spPr>
            <a:ln w="3175">
              <a:solidFill>
                <a:schemeClr val="tx1"/>
              </a:solidFill>
              <a:prstDash val="dash"/>
            </a:ln>
          </c:spPr>
        </c:majorGridlines>
        <c:numFmt formatCode="General" sourceLinked="1"/>
        <c:majorTickMark val="out"/>
        <c:minorTickMark val="none"/>
        <c:tickLblPos val="none"/>
        <c:spPr>
          <a:ln w="2843">
            <a:solidFill>
              <a:schemeClr val="tx1"/>
            </a:solidFill>
            <a:prstDash val="solid"/>
          </a:ln>
        </c:spPr>
        <c:txPr>
          <a:bodyPr rot="-2700000" vert="horz"/>
          <a:lstStyle/>
          <a:p>
            <a:pPr>
              <a:defRPr sz="1948" b="1" i="0" u="none" strike="noStrike" baseline="0">
                <a:solidFill>
                  <a:schemeClr val="tx1"/>
                </a:solidFill>
                <a:latin typeface="Arial"/>
                <a:ea typeface="Arial"/>
                <a:cs typeface="Arial"/>
              </a:defRPr>
            </a:pPr>
            <a:endParaRPr lang="fi-FI"/>
          </a:p>
        </c:txPr>
        <c:crossAx val="374855400"/>
        <c:crosses val="autoZero"/>
        <c:auto val="1"/>
        <c:lblAlgn val="ctr"/>
        <c:lblOffset val="100"/>
        <c:tickLblSkip val="3"/>
        <c:tickMarkSkip val="4"/>
        <c:noMultiLvlLbl val="0"/>
      </c:catAx>
      <c:valAx>
        <c:axId val="374855400"/>
        <c:scaling>
          <c:orientation val="minMax"/>
          <c:max val="350"/>
          <c:min val="0"/>
        </c:scaling>
        <c:delete val="0"/>
        <c:axPos val="l"/>
        <c:majorGridlines>
          <c:spPr>
            <a:ln w="3175">
              <a:solidFill>
                <a:schemeClr val="tx1"/>
              </a:solidFill>
              <a:prstDash val="dash"/>
            </a:ln>
          </c:spPr>
        </c:majorGridlines>
        <c:numFmt formatCode="#,##0" sourceLinked="0"/>
        <c:majorTickMark val="out"/>
        <c:minorTickMark val="none"/>
        <c:tickLblPos val="nextTo"/>
        <c:spPr>
          <a:ln w="2843">
            <a:solidFill>
              <a:schemeClr val="tx1"/>
            </a:solidFill>
            <a:prstDash val="solid"/>
          </a:ln>
        </c:spPr>
        <c:txPr>
          <a:bodyPr rot="0" vert="horz"/>
          <a:lstStyle/>
          <a:p>
            <a:pPr>
              <a:defRPr sz="1050" b="0" i="0" u="none" strike="noStrike" baseline="0">
                <a:solidFill>
                  <a:schemeClr val="tx2"/>
                </a:solidFill>
                <a:latin typeface="Verdana" panose="020B0604030504040204" pitchFamily="34" charset="0"/>
                <a:ea typeface="Arial"/>
                <a:cs typeface="Arial"/>
              </a:defRPr>
            </a:pPr>
            <a:endParaRPr lang="fi-FI"/>
          </a:p>
        </c:txPr>
        <c:crossAx val="374855008"/>
        <c:crosses val="autoZero"/>
        <c:crossBetween val="midCat"/>
        <c:majorUnit val="50"/>
      </c:valAx>
      <c:spPr>
        <a:noFill/>
        <a:ln w="11372">
          <a:solidFill>
            <a:schemeClr val="tx1"/>
          </a:solidFill>
          <a:prstDash val="solid"/>
        </a:ln>
      </c:spPr>
    </c:plotArea>
    <c:legend>
      <c:legendPos val="r"/>
      <c:layout>
        <c:manualLayout>
          <c:xMode val="edge"/>
          <c:yMode val="edge"/>
          <c:x val="0.83403364695204085"/>
          <c:y val="0.19757124334097242"/>
          <c:w val="0.16596635304795915"/>
          <c:h val="0.54562560927119919"/>
        </c:manualLayout>
      </c:layout>
      <c:overlay val="0"/>
      <c:spPr>
        <a:solidFill>
          <a:schemeClr val="bg1"/>
        </a:solidFill>
        <a:ln w="2843">
          <a:noFill/>
          <a:prstDash val="solid"/>
        </a:ln>
      </c:spPr>
      <c:txPr>
        <a:bodyPr/>
        <a:lstStyle/>
        <a:p>
          <a:pPr>
            <a:defRPr sz="1050" b="0" i="0" u="none" strike="noStrike" baseline="0">
              <a:solidFill>
                <a:schemeClr val="tx2"/>
              </a:solidFill>
              <a:latin typeface="Verdana" panose="020B0604030504040204" pitchFamily="34" charset="0"/>
              <a:ea typeface="Arial"/>
              <a:cs typeface="Arial"/>
            </a:defRPr>
          </a:pPr>
          <a:endParaRPr lang="fi-FI"/>
        </a:p>
      </c:txPr>
    </c:legend>
    <c:plotVisOnly val="1"/>
    <c:dispBlanksAs val="gap"/>
    <c:showDLblsOverMax val="0"/>
  </c:chart>
  <c:spPr>
    <a:noFill/>
    <a:ln>
      <a:noFill/>
    </a:ln>
  </c:spPr>
  <c:txPr>
    <a:bodyPr/>
    <a:lstStyle/>
    <a:p>
      <a:pPr>
        <a:defRPr sz="1948" b="1" i="0" u="none" strike="noStrike" baseline="0">
          <a:solidFill>
            <a:schemeClr val="tx1"/>
          </a:solidFill>
          <a:latin typeface="Arial"/>
          <a:ea typeface="Arial"/>
          <a:cs typeface="Arial"/>
        </a:defRPr>
      </a:pPr>
      <a:endParaRPr lang="fi-FI"/>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4803566693777357E-2"/>
          <c:y val="2.9418823439059976E-2"/>
          <c:w val="0.74940609722309115"/>
          <c:h val="0.88516485812511014"/>
        </c:manualLayout>
      </c:layout>
      <c:areaChart>
        <c:grouping val="stacked"/>
        <c:varyColors val="0"/>
        <c:ser>
          <c:idx val="2"/>
          <c:order val="0"/>
          <c:tx>
            <c:strRef>
              <c:f>Sheet1!$B$1</c:f>
              <c:strCache>
                <c:ptCount val="1"/>
                <c:pt idx="0">
                  <c:v>Kotimaahan </c:v>
                </c:pt>
              </c:strCache>
            </c:strRef>
          </c:tx>
          <c:spPr>
            <a:solidFill>
              <a:schemeClr val="accent2"/>
            </a:solidFill>
            <a:ln w="11167">
              <a:solidFill>
                <a:schemeClr val="accent2"/>
              </a:solidFill>
              <a:prstDash val="solid"/>
            </a:ln>
          </c:spPr>
          <c:cat>
            <c:strRef>
              <c:f>Sheet1!$A$2:$A$38</c:f>
              <c:strCache>
                <c:ptCount val="34"/>
                <c:pt idx="0">
                  <c:v>2007,IV</c:v>
                </c:pt>
                <c:pt idx="1">
                  <c:v>2008,I</c:v>
                </c:pt>
                <c:pt idx="5">
                  <c:v>2009,I</c:v>
                </c:pt>
                <c:pt idx="9">
                  <c:v>2010,I</c:v>
                </c:pt>
                <c:pt idx="13">
                  <c:v>2011,I</c:v>
                </c:pt>
                <c:pt idx="17">
                  <c:v>2012,I</c:v>
                </c:pt>
                <c:pt idx="21">
                  <c:v>2013,I</c:v>
                </c:pt>
                <c:pt idx="25">
                  <c:v>2014,I</c:v>
                </c:pt>
                <c:pt idx="29">
                  <c:v>2015,I</c:v>
                </c:pt>
                <c:pt idx="33">
                  <c:v>2016,I</c:v>
                </c:pt>
              </c:strCache>
            </c:strRef>
          </c:cat>
          <c:val>
            <c:numRef>
              <c:f>Sheet1!$B$2:$B$38</c:f>
              <c:numCache>
                <c:formatCode>General</c:formatCode>
                <c:ptCount val="37"/>
                <c:pt idx="0">
                  <c:v>223.4</c:v>
                </c:pt>
                <c:pt idx="1">
                  <c:v>232.6</c:v>
                </c:pt>
                <c:pt idx="2">
                  <c:v>236.6</c:v>
                </c:pt>
                <c:pt idx="3">
                  <c:v>240.6</c:v>
                </c:pt>
                <c:pt idx="4">
                  <c:v>226</c:v>
                </c:pt>
                <c:pt idx="5">
                  <c:v>211.4</c:v>
                </c:pt>
                <c:pt idx="6">
                  <c:v>210.8</c:v>
                </c:pt>
                <c:pt idx="7">
                  <c:v>210.2</c:v>
                </c:pt>
                <c:pt idx="8">
                  <c:v>209.2</c:v>
                </c:pt>
                <c:pt idx="9">
                  <c:v>208.2</c:v>
                </c:pt>
                <c:pt idx="10">
                  <c:v>207.8</c:v>
                </c:pt>
                <c:pt idx="11">
                  <c:v>207.5</c:v>
                </c:pt>
                <c:pt idx="12">
                  <c:v>230.5</c:v>
                </c:pt>
                <c:pt idx="13">
                  <c:v>253.6</c:v>
                </c:pt>
                <c:pt idx="14">
                  <c:v>264.89999999999998</c:v>
                </c:pt>
                <c:pt idx="15">
                  <c:v>275.8</c:v>
                </c:pt>
                <c:pt idx="16">
                  <c:v>261.7</c:v>
                </c:pt>
                <c:pt idx="17">
                  <c:v>280.7</c:v>
                </c:pt>
                <c:pt idx="18">
                  <c:v>328.4</c:v>
                </c:pt>
                <c:pt idx="19">
                  <c:v>274.60000000000002</c:v>
                </c:pt>
                <c:pt idx="20">
                  <c:v>273.10000000000002</c:v>
                </c:pt>
                <c:pt idx="21">
                  <c:v>316.39999999999998</c:v>
                </c:pt>
                <c:pt idx="22">
                  <c:v>343.9</c:v>
                </c:pt>
                <c:pt idx="23">
                  <c:v>334.1</c:v>
                </c:pt>
                <c:pt idx="24">
                  <c:v>340</c:v>
                </c:pt>
                <c:pt idx="25">
                  <c:v>370.5</c:v>
                </c:pt>
                <c:pt idx="26">
                  <c:v>394.4</c:v>
                </c:pt>
                <c:pt idx="27">
                  <c:v>379.7</c:v>
                </c:pt>
                <c:pt idx="28">
                  <c:v>410.5</c:v>
                </c:pt>
                <c:pt idx="29">
                  <c:v>425.4</c:v>
                </c:pt>
                <c:pt idx="30">
                  <c:v>466.6</c:v>
                </c:pt>
                <c:pt idx="31">
                  <c:v>478.4</c:v>
                </c:pt>
                <c:pt idx="32">
                  <c:v>498.9</c:v>
                </c:pt>
                <c:pt idx="33">
                  <c:v>528.79999999999995</c:v>
                </c:pt>
                <c:pt idx="34">
                  <c:v>520.29999999999995</c:v>
                </c:pt>
                <c:pt idx="35">
                  <c:v>515.29999999999995</c:v>
                </c:pt>
                <c:pt idx="36">
                  <c:v>519.79999999999995</c:v>
                </c:pt>
              </c:numCache>
            </c:numRef>
          </c:val>
          <c:extLst>
            <c:ext xmlns:c16="http://schemas.microsoft.com/office/drawing/2014/chart" uri="{C3380CC4-5D6E-409C-BE32-E72D297353CC}">
              <c16:uniqueId val="{00000000-DC42-468F-9483-51375BDE5FDB}"/>
            </c:ext>
          </c:extLst>
        </c:ser>
        <c:ser>
          <c:idx val="0"/>
          <c:order val="1"/>
          <c:tx>
            <c:strRef>
              <c:f>Sheet1!$C$1</c:f>
              <c:strCache>
                <c:ptCount val="1"/>
                <c:pt idx="0">
                  <c:v>Vientiin </c:v>
                </c:pt>
              </c:strCache>
            </c:strRef>
          </c:tx>
          <c:spPr>
            <a:solidFill>
              <a:schemeClr val="accent1">
                <a:lumMod val="60000"/>
                <a:lumOff val="40000"/>
              </a:schemeClr>
            </a:solidFill>
            <a:ln w="25400">
              <a:noFill/>
            </a:ln>
          </c:spPr>
          <c:cat>
            <c:strRef>
              <c:f>Sheet1!$A$2:$A$38</c:f>
              <c:strCache>
                <c:ptCount val="34"/>
                <c:pt idx="0">
                  <c:v>2007,IV</c:v>
                </c:pt>
                <c:pt idx="1">
                  <c:v>2008,I</c:v>
                </c:pt>
                <c:pt idx="5">
                  <c:v>2009,I</c:v>
                </c:pt>
                <c:pt idx="9">
                  <c:v>2010,I</c:v>
                </c:pt>
                <c:pt idx="13">
                  <c:v>2011,I</c:v>
                </c:pt>
                <c:pt idx="17">
                  <c:v>2012,I</c:v>
                </c:pt>
                <c:pt idx="21">
                  <c:v>2013,I</c:v>
                </c:pt>
                <c:pt idx="25">
                  <c:v>2014,I</c:v>
                </c:pt>
                <c:pt idx="29">
                  <c:v>2015,I</c:v>
                </c:pt>
                <c:pt idx="33">
                  <c:v>2016,I</c:v>
                </c:pt>
              </c:strCache>
            </c:strRef>
          </c:cat>
          <c:val>
            <c:numRef>
              <c:f>Sheet1!$C$2:$C$38</c:f>
              <c:numCache>
                <c:formatCode>General</c:formatCode>
                <c:ptCount val="37"/>
                <c:pt idx="0">
                  <c:v>304.2</c:v>
                </c:pt>
                <c:pt idx="1">
                  <c:v>308</c:v>
                </c:pt>
                <c:pt idx="2">
                  <c:v>286.5</c:v>
                </c:pt>
                <c:pt idx="3">
                  <c:v>265</c:v>
                </c:pt>
                <c:pt idx="4">
                  <c:v>217.4</c:v>
                </c:pt>
                <c:pt idx="5">
                  <c:v>169.9</c:v>
                </c:pt>
                <c:pt idx="6">
                  <c:v>157.30000000000001</c:v>
                </c:pt>
                <c:pt idx="7">
                  <c:v>144.80000000000001</c:v>
                </c:pt>
                <c:pt idx="8">
                  <c:v>133.19999999999999</c:v>
                </c:pt>
                <c:pt idx="9">
                  <c:v>121.6</c:v>
                </c:pt>
                <c:pt idx="10">
                  <c:v>132.4</c:v>
                </c:pt>
                <c:pt idx="11">
                  <c:v>143.1</c:v>
                </c:pt>
                <c:pt idx="12">
                  <c:v>125.5</c:v>
                </c:pt>
                <c:pt idx="13">
                  <c:v>131.9</c:v>
                </c:pt>
                <c:pt idx="14">
                  <c:v>129.19999999999999</c:v>
                </c:pt>
                <c:pt idx="15">
                  <c:v>116.9</c:v>
                </c:pt>
                <c:pt idx="16">
                  <c:v>107</c:v>
                </c:pt>
                <c:pt idx="17">
                  <c:v>110.2</c:v>
                </c:pt>
                <c:pt idx="18">
                  <c:v>124.7</c:v>
                </c:pt>
                <c:pt idx="19">
                  <c:v>100.7</c:v>
                </c:pt>
                <c:pt idx="20">
                  <c:v>91.7</c:v>
                </c:pt>
                <c:pt idx="21">
                  <c:v>99.7</c:v>
                </c:pt>
                <c:pt idx="22">
                  <c:v>111.6</c:v>
                </c:pt>
                <c:pt idx="23">
                  <c:v>96.4</c:v>
                </c:pt>
                <c:pt idx="24">
                  <c:v>102</c:v>
                </c:pt>
                <c:pt idx="25">
                  <c:v>103.2</c:v>
                </c:pt>
                <c:pt idx="26">
                  <c:v>107.7</c:v>
                </c:pt>
                <c:pt idx="27">
                  <c:v>105</c:v>
                </c:pt>
                <c:pt idx="28">
                  <c:v>107.9</c:v>
                </c:pt>
                <c:pt idx="29">
                  <c:v>98</c:v>
                </c:pt>
                <c:pt idx="30">
                  <c:v>97.5</c:v>
                </c:pt>
                <c:pt idx="31">
                  <c:v>95.7</c:v>
                </c:pt>
                <c:pt idx="32">
                  <c:v>87.1</c:v>
                </c:pt>
                <c:pt idx="33">
                  <c:v>95.8</c:v>
                </c:pt>
                <c:pt idx="34">
                  <c:v>92.7</c:v>
                </c:pt>
                <c:pt idx="35">
                  <c:v>147.1</c:v>
                </c:pt>
                <c:pt idx="36">
                  <c:v>145.5</c:v>
                </c:pt>
              </c:numCache>
            </c:numRef>
          </c:val>
          <c:extLst>
            <c:ext xmlns:c16="http://schemas.microsoft.com/office/drawing/2014/chart" uri="{C3380CC4-5D6E-409C-BE32-E72D297353CC}">
              <c16:uniqueId val="{00000001-DC42-468F-9483-51375BDE5FDB}"/>
            </c:ext>
          </c:extLst>
        </c:ser>
        <c:dLbls>
          <c:showLegendKey val="0"/>
          <c:showVal val="0"/>
          <c:showCatName val="0"/>
          <c:showSerName val="0"/>
          <c:showPercent val="0"/>
          <c:showBubbleSize val="0"/>
        </c:dLbls>
        <c:axId val="374518216"/>
        <c:axId val="374518608"/>
      </c:areaChart>
      <c:catAx>
        <c:axId val="374518216"/>
        <c:scaling>
          <c:orientation val="minMax"/>
        </c:scaling>
        <c:delete val="0"/>
        <c:axPos val="b"/>
        <c:majorGridlines>
          <c:spPr>
            <a:ln w="3175">
              <a:solidFill>
                <a:schemeClr val="tx1"/>
              </a:solidFill>
              <a:prstDash val="dash"/>
            </a:ln>
          </c:spPr>
        </c:majorGridlines>
        <c:numFmt formatCode="General" sourceLinked="1"/>
        <c:majorTickMark val="out"/>
        <c:minorTickMark val="none"/>
        <c:tickLblPos val="none"/>
        <c:spPr>
          <a:ln w="2792">
            <a:solidFill>
              <a:schemeClr val="tx1"/>
            </a:solidFill>
            <a:prstDash val="solid"/>
          </a:ln>
        </c:spPr>
        <c:txPr>
          <a:bodyPr rot="0" vert="horz"/>
          <a:lstStyle/>
          <a:p>
            <a:pPr>
              <a:defRPr sz="1824" b="1" i="0" u="none" strike="noStrike" baseline="0">
                <a:solidFill>
                  <a:schemeClr val="tx1"/>
                </a:solidFill>
                <a:latin typeface="Arial"/>
                <a:ea typeface="Arial"/>
                <a:cs typeface="Arial"/>
              </a:defRPr>
            </a:pPr>
            <a:endParaRPr lang="fi-FI"/>
          </a:p>
        </c:txPr>
        <c:crossAx val="374518608"/>
        <c:crosses val="autoZero"/>
        <c:auto val="1"/>
        <c:lblAlgn val="ctr"/>
        <c:lblOffset val="100"/>
        <c:tickLblSkip val="11"/>
        <c:tickMarkSkip val="4"/>
        <c:noMultiLvlLbl val="0"/>
      </c:catAx>
      <c:valAx>
        <c:axId val="374518608"/>
        <c:scaling>
          <c:orientation val="minMax"/>
          <c:max val="750"/>
        </c:scaling>
        <c:delete val="0"/>
        <c:axPos val="l"/>
        <c:majorGridlines>
          <c:spPr>
            <a:ln w="3175">
              <a:solidFill>
                <a:schemeClr val="tx1"/>
              </a:solidFill>
              <a:prstDash val="dash"/>
            </a:ln>
          </c:spPr>
        </c:majorGridlines>
        <c:numFmt formatCode="#,##0" sourceLinked="0"/>
        <c:majorTickMark val="out"/>
        <c:minorTickMark val="none"/>
        <c:tickLblPos val="nextTo"/>
        <c:spPr>
          <a:ln w="2792">
            <a:solidFill>
              <a:schemeClr val="tx1"/>
            </a:solidFill>
            <a:prstDash val="solid"/>
          </a:ln>
        </c:spPr>
        <c:txPr>
          <a:bodyPr rot="0" vert="horz"/>
          <a:lstStyle/>
          <a:p>
            <a:pPr>
              <a:defRPr sz="1050" b="0" i="0" u="none" strike="noStrike" baseline="0">
                <a:solidFill>
                  <a:schemeClr val="tx2"/>
                </a:solidFill>
                <a:latin typeface="Verdana" panose="020B0604030504040204" pitchFamily="34" charset="0"/>
                <a:ea typeface="Arial"/>
                <a:cs typeface="Arial"/>
              </a:defRPr>
            </a:pPr>
            <a:endParaRPr lang="fi-FI"/>
          </a:p>
        </c:txPr>
        <c:crossAx val="374518216"/>
        <c:crosses val="autoZero"/>
        <c:crossBetween val="midCat"/>
        <c:majorUnit val="50"/>
      </c:valAx>
      <c:spPr>
        <a:noFill/>
        <a:ln w="11167">
          <a:solidFill>
            <a:schemeClr val="tx1"/>
          </a:solidFill>
          <a:prstDash val="solid"/>
        </a:ln>
      </c:spPr>
    </c:plotArea>
    <c:legend>
      <c:legendPos val="r"/>
      <c:layout>
        <c:manualLayout>
          <c:xMode val="edge"/>
          <c:yMode val="edge"/>
          <c:x val="0.83047518529687181"/>
          <c:y val="0.2495533379956586"/>
          <c:w val="0.15751975951927688"/>
          <c:h val="0.31765608274844237"/>
        </c:manualLayout>
      </c:layout>
      <c:overlay val="0"/>
      <c:spPr>
        <a:solidFill>
          <a:schemeClr val="bg1"/>
        </a:solidFill>
        <a:ln w="2792">
          <a:noFill/>
          <a:prstDash val="solid"/>
        </a:ln>
      </c:spPr>
      <c:txPr>
        <a:bodyPr/>
        <a:lstStyle/>
        <a:p>
          <a:pPr>
            <a:defRPr sz="1050" b="0" i="0" u="none" strike="noStrike" baseline="0">
              <a:solidFill>
                <a:srgbClr val="003366"/>
              </a:solidFill>
              <a:latin typeface="Verdana" panose="020B0604030504040204" pitchFamily="34" charset="0"/>
              <a:ea typeface="Arial"/>
              <a:cs typeface="Arial"/>
            </a:defRPr>
          </a:pPr>
          <a:endParaRPr lang="fi-FI"/>
        </a:p>
      </c:txPr>
    </c:legend>
    <c:plotVisOnly val="1"/>
    <c:dispBlanksAs val="zero"/>
    <c:showDLblsOverMax val="0"/>
  </c:chart>
  <c:spPr>
    <a:noFill/>
    <a:ln>
      <a:noFill/>
    </a:ln>
  </c:spPr>
  <c:txPr>
    <a:bodyPr/>
    <a:lstStyle/>
    <a:p>
      <a:pPr>
        <a:defRPr sz="1824" b="1" i="0" u="none" strike="noStrike" baseline="0">
          <a:solidFill>
            <a:schemeClr val="tx1"/>
          </a:solidFill>
          <a:latin typeface="Arial"/>
          <a:ea typeface="Arial"/>
          <a:cs typeface="Arial"/>
        </a:defRPr>
      </a:pPr>
      <a:endParaRPr lang="fi-FI"/>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1919674910102741E-2"/>
          <c:y val="4.0749431293150853E-2"/>
          <c:w val="0.74719386523903586"/>
          <c:h val="0.83258046821215703"/>
        </c:manualLayout>
      </c:layout>
      <c:lineChart>
        <c:grouping val="standard"/>
        <c:varyColors val="0"/>
        <c:ser>
          <c:idx val="0"/>
          <c:order val="0"/>
          <c:tx>
            <c:strRef>
              <c:f>Sheet1!$B$1</c:f>
              <c:strCache>
                <c:ptCount val="1"/>
                <c:pt idx="0">
                  <c:v>Yhteensä</c:v>
                </c:pt>
              </c:strCache>
            </c:strRef>
          </c:tx>
          <c:spPr>
            <a:ln>
              <a:solidFill>
                <a:schemeClr val="tx1"/>
              </a:solidFill>
            </a:ln>
          </c:spPr>
          <c:marker>
            <c:symbol val="none"/>
          </c:marker>
          <c:cat>
            <c:strRef>
              <c:f>Sheet1!$A$2:$A$38</c:f>
              <c:strCache>
                <c:ptCount val="34"/>
                <c:pt idx="0">
                  <c:v>2004,IV</c:v>
                </c:pt>
                <c:pt idx="1">
                  <c:v>2008,I</c:v>
                </c:pt>
                <c:pt idx="5">
                  <c:v>2009,I</c:v>
                </c:pt>
                <c:pt idx="9">
                  <c:v>2010,I</c:v>
                </c:pt>
                <c:pt idx="13">
                  <c:v>2011,I</c:v>
                </c:pt>
                <c:pt idx="17">
                  <c:v>2012,I</c:v>
                </c:pt>
                <c:pt idx="21">
                  <c:v>2013,I</c:v>
                </c:pt>
                <c:pt idx="25">
                  <c:v>2014,I</c:v>
                </c:pt>
                <c:pt idx="29">
                  <c:v>2015,I</c:v>
                </c:pt>
                <c:pt idx="33">
                  <c:v>2016,I</c:v>
                </c:pt>
              </c:strCache>
            </c:strRef>
          </c:cat>
          <c:val>
            <c:numRef>
              <c:f>Sheet1!$B$2:$B$38</c:f>
              <c:numCache>
                <c:formatCode>General</c:formatCode>
                <c:ptCount val="37"/>
                <c:pt idx="1">
                  <c:v>465.4</c:v>
                </c:pt>
                <c:pt idx="2">
                  <c:v>545.6</c:v>
                </c:pt>
                <c:pt idx="3">
                  <c:v>295.10000000000002</c:v>
                </c:pt>
                <c:pt idx="4">
                  <c:v>452.1</c:v>
                </c:pt>
                <c:pt idx="5">
                  <c:v>389.7</c:v>
                </c:pt>
                <c:pt idx="6">
                  <c:v>451.1</c:v>
                </c:pt>
                <c:pt idx="7">
                  <c:v>398.7</c:v>
                </c:pt>
                <c:pt idx="8">
                  <c:v>527.9</c:v>
                </c:pt>
                <c:pt idx="9">
                  <c:v>433.1</c:v>
                </c:pt>
                <c:pt idx="10">
                  <c:v>334.8</c:v>
                </c:pt>
                <c:pt idx="11">
                  <c:v>323</c:v>
                </c:pt>
                <c:pt idx="12">
                  <c:v>527.29999999999995</c:v>
                </c:pt>
                <c:pt idx="13">
                  <c:v>633.6</c:v>
                </c:pt>
                <c:pt idx="14">
                  <c:v>395.4</c:v>
                </c:pt>
                <c:pt idx="15">
                  <c:v>353.2</c:v>
                </c:pt>
                <c:pt idx="16">
                  <c:v>528.5</c:v>
                </c:pt>
                <c:pt idx="17">
                  <c:v>567.29999999999995</c:v>
                </c:pt>
                <c:pt idx="18">
                  <c:v>581.1</c:v>
                </c:pt>
                <c:pt idx="19">
                  <c:v>398.1</c:v>
                </c:pt>
                <c:pt idx="20">
                  <c:v>504.6</c:v>
                </c:pt>
                <c:pt idx="21">
                  <c:v>699.6</c:v>
                </c:pt>
                <c:pt idx="22">
                  <c:v>595.1</c:v>
                </c:pt>
                <c:pt idx="23">
                  <c:v>494.1</c:v>
                </c:pt>
                <c:pt idx="24">
                  <c:v>645.4</c:v>
                </c:pt>
                <c:pt idx="25">
                  <c:v>680.6</c:v>
                </c:pt>
                <c:pt idx="26">
                  <c:v>522.5</c:v>
                </c:pt>
                <c:pt idx="27">
                  <c:v>575.29999999999995</c:v>
                </c:pt>
                <c:pt idx="28">
                  <c:v>630.6</c:v>
                </c:pt>
                <c:pt idx="29">
                  <c:v>558.70000000000005</c:v>
                </c:pt>
                <c:pt idx="30">
                  <c:v>597.1</c:v>
                </c:pt>
                <c:pt idx="31">
                  <c:v>570.1</c:v>
                </c:pt>
                <c:pt idx="32">
                  <c:v>684.8</c:v>
                </c:pt>
                <c:pt idx="33">
                  <c:v>476.1</c:v>
                </c:pt>
                <c:pt idx="34">
                  <c:v>468.9</c:v>
                </c:pt>
                <c:pt idx="35">
                  <c:v>442.8</c:v>
                </c:pt>
                <c:pt idx="36">
                  <c:v>671.9</c:v>
                </c:pt>
              </c:numCache>
            </c:numRef>
          </c:val>
          <c:smooth val="0"/>
          <c:extLst>
            <c:ext xmlns:c16="http://schemas.microsoft.com/office/drawing/2014/chart" uri="{C3380CC4-5D6E-409C-BE32-E72D297353CC}">
              <c16:uniqueId val="{00000000-92E2-4320-B377-E5F7CCFCF046}"/>
            </c:ext>
          </c:extLst>
        </c:ser>
        <c:dLbls>
          <c:showLegendKey val="0"/>
          <c:showVal val="0"/>
          <c:showCatName val="0"/>
          <c:showSerName val="0"/>
          <c:showPercent val="0"/>
          <c:showBubbleSize val="0"/>
        </c:dLbls>
        <c:smooth val="0"/>
        <c:axId val="376821656"/>
        <c:axId val="376822048"/>
      </c:lineChart>
      <c:catAx>
        <c:axId val="376821656"/>
        <c:scaling>
          <c:orientation val="minMax"/>
        </c:scaling>
        <c:delete val="0"/>
        <c:axPos val="b"/>
        <c:majorGridlines>
          <c:spPr>
            <a:ln w="3175">
              <a:solidFill>
                <a:schemeClr val="tx1"/>
              </a:solidFill>
              <a:prstDash val="dash"/>
            </a:ln>
          </c:spPr>
        </c:majorGridlines>
        <c:numFmt formatCode="General" sourceLinked="1"/>
        <c:majorTickMark val="out"/>
        <c:minorTickMark val="none"/>
        <c:tickLblPos val="none"/>
        <c:spPr>
          <a:ln w="2843">
            <a:solidFill>
              <a:schemeClr val="tx1"/>
            </a:solidFill>
            <a:prstDash val="solid"/>
          </a:ln>
        </c:spPr>
        <c:txPr>
          <a:bodyPr rot="-2700000" vert="horz"/>
          <a:lstStyle/>
          <a:p>
            <a:pPr>
              <a:defRPr sz="1948" b="1" i="0" u="none" strike="noStrike" baseline="0">
                <a:solidFill>
                  <a:schemeClr val="tx1"/>
                </a:solidFill>
                <a:latin typeface="Arial"/>
                <a:ea typeface="Arial"/>
                <a:cs typeface="Arial"/>
              </a:defRPr>
            </a:pPr>
            <a:endParaRPr lang="fi-FI"/>
          </a:p>
        </c:txPr>
        <c:crossAx val="376822048"/>
        <c:crosses val="autoZero"/>
        <c:auto val="1"/>
        <c:lblAlgn val="ctr"/>
        <c:lblOffset val="100"/>
        <c:tickLblSkip val="3"/>
        <c:tickMarkSkip val="4"/>
        <c:noMultiLvlLbl val="0"/>
      </c:catAx>
      <c:valAx>
        <c:axId val="376822048"/>
        <c:scaling>
          <c:orientation val="minMax"/>
          <c:max val="800"/>
          <c:min val="0"/>
        </c:scaling>
        <c:delete val="0"/>
        <c:axPos val="l"/>
        <c:majorGridlines>
          <c:spPr>
            <a:ln w="3175">
              <a:solidFill>
                <a:schemeClr val="tx1"/>
              </a:solidFill>
              <a:prstDash val="dash"/>
            </a:ln>
          </c:spPr>
        </c:majorGridlines>
        <c:numFmt formatCode="#,##0" sourceLinked="0"/>
        <c:majorTickMark val="out"/>
        <c:minorTickMark val="none"/>
        <c:tickLblPos val="nextTo"/>
        <c:spPr>
          <a:ln w="2843">
            <a:solidFill>
              <a:schemeClr val="tx1"/>
            </a:solidFill>
            <a:prstDash val="solid"/>
          </a:ln>
        </c:spPr>
        <c:txPr>
          <a:bodyPr rot="0" vert="horz"/>
          <a:lstStyle/>
          <a:p>
            <a:pPr>
              <a:defRPr sz="1050" b="0" i="0" u="none" strike="noStrike" baseline="0">
                <a:solidFill>
                  <a:schemeClr val="tx2"/>
                </a:solidFill>
                <a:latin typeface="Verdana" panose="020B0604030504040204" pitchFamily="34" charset="0"/>
                <a:ea typeface="Arial"/>
                <a:cs typeface="Arial"/>
              </a:defRPr>
            </a:pPr>
            <a:endParaRPr lang="fi-FI"/>
          </a:p>
        </c:txPr>
        <c:crossAx val="376821656"/>
        <c:crosses val="autoZero"/>
        <c:crossBetween val="midCat"/>
        <c:majorUnit val="50"/>
      </c:valAx>
      <c:spPr>
        <a:noFill/>
        <a:ln w="11372">
          <a:solidFill>
            <a:schemeClr val="tx1"/>
          </a:solidFill>
          <a:prstDash val="solid"/>
        </a:ln>
      </c:spPr>
    </c:plotArea>
    <c:plotVisOnly val="1"/>
    <c:dispBlanksAs val="gap"/>
    <c:showDLblsOverMax val="0"/>
  </c:chart>
  <c:spPr>
    <a:noFill/>
    <a:ln>
      <a:noFill/>
    </a:ln>
  </c:spPr>
  <c:txPr>
    <a:bodyPr/>
    <a:lstStyle/>
    <a:p>
      <a:pPr>
        <a:defRPr sz="1948" b="1" i="0" u="none" strike="noStrike" baseline="0">
          <a:solidFill>
            <a:schemeClr val="tx1"/>
          </a:solidFill>
          <a:latin typeface="Arial"/>
          <a:ea typeface="Arial"/>
          <a:cs typeface="Arial"/>
        </a:defRPr>
      </a:pPr>
      <a:endParaRPr lang="fi-FI"/>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4803566693777357E-2"/>
          <c:y val="2.9418823439059976E-2"/>
          <c:w val="0.74940609722309115"/>
          <c:h val="0.88516485812511014"/>
        </c:manualLayout>
      </c:layout>
      <c:areaChart>
        <c:grouping val="stacked"/>
        <c:varyColors val="0"/>
        <c:ser>
          <c:idx val="2"/>
          <c:order val="0"/>
          <c:tx>
            <c:strRef>
              <c:f>Sheet1!$B$1</c:f>
              <c:strCache>
                <c:ptCount val="1"/>
                <c:pt idx="0">
                  <c:v>Yhteensä</c:v>
                </c:pt>
              </c:strCache>
            </c:strRef>
          </c:tx>
          <c:spPr>
            <a:solidFill>
              <a:schemeClr val="accent1">
                <a:lumMod val="60000"/>
                <a:lumOff val="40000"/>
              </a:schemeClr>
            </a:solidFill>
            <a:ln w="11167">
              <a:solidFill>
                <a:schemeClr val="accent1">
                  <a:lumMod val="60000"/>
                  <a:lumOff val="40000"/>
                </a:schemeClr>
              </a:solidFill>
              <a:prstDash val="solid"/>
            </a:ln>
          </c:spPr>
          <c:cat>
            <c:strRef>
              <c:f>Sheet1!$A$2:$A$38</c:f>
              <c:strCache>
                <c:ptCount val="34"/>
                <c:pt idx="1">
                  <c:v>2008,I</c:v>
                </c:pt>
                <c:pt idx="5">
                  <c:v>2009,I</c:v>
                </c:pt>
                <c:pt idx="9">
                  <c:v>2010,I</c:v>
                </c:pt>
                <c:pt idx="13">
                  <c:v>2011,I</c:v>
                </c:pt>
                <c:pt idx="17">
                  <c:v>2012,I</c:v>
                </c:pt>
                <c:pt idx="21">
                  <c:v>2013,I</c:v>
                </c:pt>
                <c:pt idx="25">
                  <c:v>2014,I</c:v>
                </c:pt>
                <c:pt idx="29">
                  <c:v>2015,I</c:v>
                </c:pt>
                <c:pt idx="33">
                  <c:v>2016,I</c:v>
                </c:pt>
              </c:strCache>
            </c:strRef>
          </c:cat>
          <c:val>
            <c:numRef>
              <c:f>Sheet1!$B$2:$B$38</c:f>
              <c:numCache>
                <c:formatCode>General</c:formatCode>
                <c:ptCount val="37"/>
                <c:pt idx="0">
                  <c:v>903.8</c:v>
                </c:pt>
                <c:pt idx="1">
                  <c:v>941.9</c:v>
                </c:pt>
                <c:pt idx="2">
                  <c:v>1068.5</c:v>
                </c:pt>
                <c:pt idx="3">
                  <c:v>988.3</c:v>
                </c:pt>
                <c:pt idx="4">
                  <c:v>964</c:v>
                </c:pt>
                <c:pt idx="5">
                  <c:v>953.5</c:v>
                </c:pt>
                <c:pt idx="6">
                  <c:v>985.2</c:v>
                </c:pt>
                <c:pt idx="7">
                  <c:v>1027.2</c:v>
                </c:pt>
                <c:pt idx="8">
                  <c:v>1112.9000000000001</c:v>
                </c:pt>
                <c:pt idx="9">
                  <c:v>1134.2</c:v>
                </c:pt>
                <c:pt idx="10">
                  <c:v>1019.5</c:v>
                </c:pt>
                <c:pt idx="11">
                  <c:v>1000.2</c:v>
                </c:pt>
                <c:pt idx="12">
                  <c:v>1063.0999999999999</c:v>
                </c:pt>
                <c:pt idx="13">
                  <c:v>1289.8</c:v>
                </c:pt>
                <c:pt idx="14">
                  <c:v>1256.9000000000001</c:v>
                </c:pt>
                <c:pt idx="15">
                  <c:v>1215</c:v>
                </c:pt>
                <c:pt idx="16">
                  <c:v>1274.8</c:v>
                </c:pt>
                <c:pt idx="17">
                  <c:v>1390.2</c:v>
                </c:pt>
                <c:pt idx="18">
                  <c:v>1525.1</c:v>
                </c:pt>
                <c:pt idx="19">
                  <c:v>1469.4</c:v>
                </c:pt>
                <c:pt idx="20">
                  <c:v>1407.1</c:v>
                </c:pt>
                <c:pt idx="21">
                  <c:v>1428.2</c:v>
                </c:pt>
                <c:pt idx="22">
                  <c:v>1455.9</c:v>
                </c:pt>
                <c:pt idx="23">
                  <c:v>1416.7</c:v>
                </c:pt>
                <c:pt idx="24">
                  <c:v>1387.9</c:v>
                </c:pt>
                <c:pt idx="25">
                  <c:v>1462.7</c:v>
                </c:pt>
                <c:pt idx="26">
                  <c:v>1439.1</c:v>
                </c:pt>
                <c:pt idx="27">
                  <c:v>1509.1</c:v>
                </c:pt>
                <c:pt idx="28">
                  <c:v>1564.4</c:v>
                </c:pt>
                <c:pt idx="29">
                  <c:v>1570.8</c:v>
                </c:pt>
                <c:pt idx="30">
                  <c:v>1527.4</c:v>
                </c:pt>
                <c:pt idx="31">
                  <c:v>1629</c:v>
                </c:pt>
                <c:pt idx="32">
                  <c:v>1715.7</c:v>
                </c:pt>
                <c:pt idx="33">
                  <c:v>1612.5</c:v>
                </c:pt>
                <c:pt idx="34">
                  <c:v>1547.3</c:v>
                </c:pt>
                <c:pt idx="35">
                  <c:v>1532.7</c:v>
                </c:pt>
                <c:pt idx="36">
                  <c:v>1607.2</c:v>
                </c:pt>
              </c:numCache>
            </c:numRef>
          </c:val>
          <c:extLst>
            <c:ext xmlns:c16="http://schemas.microsoft.com/office/drawing/2014/chart" uri="{C3380CC4-5D6E-409C-BE32-E72D297353CC}">
              <c16:uniqueId val="{00000000-B25A-4FEE-875E-9432EA522F45}"/>
            </c:ext>
          </c:extLst>
        </c:ser>
        <c:dLbls>
          <c:showLegendKey val="0"/>
          <c:showVal val="0"/>
          <c:showCatName val="0"/>
          <c:showSerName val="0"/>
          <c:showPercent val="0"/>
          <c:showBubbleSize val="0"/>
        </c:dLbls>
        <c:axId val="376832240"/>
        <c:axId val="376832632"/>
      </c:areaChart>
      <c:catAx>
        <c:axId val="376832240"/>
        <c:scaling>
          <c:orientation val="minMax"/>
        </c:scaling>
        <c:delete val="0"/>
        <c:axPos val="b"/>
        <c:majorGridlines>
          <c:spPr>
            <a:ln w="3175">
              <a:solidFill>
                <a:schemeClr val="tx1"/>
              </a:solidFill>
              <a:prstDash val="dash"/>
            </a:ln>
          </c:spPr>
        </c:majorGridlines>
        <c:numFmt formatCode="General" sourceLinked="1"/>
        <c:majorTickMark val="out"/>
        <c:minorTickMark val="none"/>
        <c:tickLblPos val="none"/>
        <c:spPr>
          <a:ln w="2792">
            <a:solidFill>
              <a:schemeClr val="tx1"/>
            </a:solidFill>
            <a:prstDash val="solid"/>
          </a:ln>
        </c:spPr>
        <c:txPr>
          <a:bodyPr rot="0" vert="horz"/>
          <a:lstStyle/>
          <a:p>
            <a:pPr>
              <a:defRPr sz="1824" b="1" i="0" u="none" strike="noStrike" baseline="0">
                <a:solidFill>
                  <a:schemeClr val="tx1"/>
                </a:solidFill>
                <a:latin typeface="Arial"/>
                <a:ea typeface="Arial"/>
                <a:cs typeface="Arial"/>
              </a:defRPr>
            </a:pPr>
            <a:endParaRPr lang="fi-FI"/>
          </a:p>
        </c:txPr>
        <c:crossAx val="376832632"/>
        <c:crosses val="autoZero"/>
        <c:auto val="1"/>
        <c:lblAlgn val="ctr"/>
        <c:lblOffset val="100"/>
        <c:tickLblSkip val="11"/>
        <c:tickMarkSkip val="4"/>
        <c:noMultiLvlLbl val="0"/>
      </c:catAx>
      <c:valAx>
        <c:axId val="376832632"/>
        <c:scaling>
          <c:orientation val="minMax"/>
          <c:max val="1800"/>
          <c:min val="0"/>
        </c:scaling>
        <c:delete val="0"/>
        <c:axPos val="l"/>
        <c:majorGridlines>
          <c:spPr>
            <a:ln w="3175">
              <a:solidFill>
                <a:schemeClr val="tx1"/>
              </a:solidFill>
              <a:prstDash val="dash"/>
            </a:ln>
          </c:spPr>
        </c:majorGridlines>
        <c:numFmt formatCode="#,##0" sourceLinked="0"/>
        <c:majorTickMark val="out"/>
        <c:minorTickMark val="none"/>
        <c:tickLblPos val="nextTo"/>
        <c:spPr>
          <a:ln w="2792">
            <a:solidFill>
              <a:schemeClr val="tx1"/>
            </a:solidFill>
            <a:prstDash val="solid"/>
          </a:ln>
        </c:spPr>
        <c:txPr>
          <a:bodyPr rot="0" vert="horz"/>
          <a:lstStyle/>
          <a:p>
            <a:pPr>
              <a:defRPr sz="1050" b="0" i="0" u="none" strike="noStrike" baseline="0">
                <a:solidFill>
                  <a:schemeClr val="tx2"/>
                </a:solidFill>
                <a:latin typeface="Verdana" panose="020B0604030504040204" pitchFamily="34" charset="0"/>
                <a:ea typeface="Arial"/>
                <a:cs typeface="Arial"/>
              </a:defRPr>
            </a:pPr>
            <a:endParaRPr lang="fi-FI"/>
          </a:p>
        </c:txPr>
        <c:crossAx val="376832240"/>
        <c:crosses val="autoZero"/>
        <c:crossBetween val="midCat"/>
        <c:majorUnit val="100"/>
      </c:valAx>
      <c:spPr>
        <a:noFill/>
        <a:ln w="11167">
          <a:solidFill>
            <a:schemeClr val="tx1"/>
          </a:solidFill>
          <a:prstDash val="solid"/>
        </a:ln>
      </c:spPr>
    </c:plotArea>
    <c:plotVisOnly val="1"/>
    <c:dispBlanksAs val="zero"/>
    <c:showDLblsOverMax val="0"/>
  </c:chart>
  <c:spPr>
    <a:noFill/>
    <a:ln>
      <a:noFill/>
    </a:ln>
  </c:spPr>
  <c:txPr>
    <a:bodyPr/>
    <a:lstStyle/>
    <a:p>
      <a:pPr>
        <a:defRPr sz="1824" b="1" i="0" u="none" strike="noStrike" baseline="0">
          <a:solidFill>
            <a:schemeClr val="tx1"/>
          </a:solidFill>
          <a:latin typeface="Arial"/>
          <a:ea typeface="Arial"/>
          <a:cs typeface="Arial"/>
        </a:defRPr>
      </a:pPr>
      <a:endParaRPr lang="fi-FI"/>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3051343058062166"/>
          <c:y val="0.10846260111494638"/>
          <c:w val="0.33897313883875674"/>
          <c:h val="0.6989642086832889"/>
        </c:manualLayout>
      </c:layout>
      <c:pieChart>
        <c:varyColors val="1"/>
        <c:ser>
          <c:idx val="0"/>
          <c:order val="0"/>
          <c:tx>
            <c:strRef>
              <c:f>Taul1!$B$1</c:f>
              <c:strCache>
                <c:ptCount val="1"/>
                <c:pt idx="0">
                  <c:v>2014</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1D-3231-44FD-A144-AD558A715BC4}"/>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1E-3231-44FD-A144-AD558A715BC4}"/>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1F-3231-44FD-A144-AD558A715BC4}"/>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20-3231-44FD-A144-AD558A715BC4}"/>
              </c:ext>
            </c:extLst>
          </c:dPt>
          <c:dLbls>
            <c:dLbl>
              <c:idx val="0"/>
              <c:tx>
                <c:rich>
                  <a:bodyPr/>
                  <a:lstStyle/>
                  <a:p>
                    <a:fld id="{8989B1F0-2132-44AE-8F93-FE3E331820EB}" type="CATEGORYNAME">
                      <a:rPr lang="en-US">
                        <a:solidFill>
                          <a:schemeClr val="accent1"/>
                        </a:solidFill>
                      </a:rPr>
                      <a:pPr/>
                      <a:t>[LUOKAN NIMI]</a:t>
                    </a:fld>
                    <a:r>
                      <a:rPr lang="en-US" baseline="0" dirty="0">
                        <a:solidFill>
                          <a:schemeClr val="accent1"/>
                        </a:solidFill>
                      </a:rPr>
                      <a:t>
</a:t>
                    </a:r>
                    <a:fld id="{9866ECBD-53AB-4C39-B551-84CAEC19B737}" type="PERCENTAGE">
                      <a:rPr lang="en-US" baseline="0">
                        <a:solidFill>
                          <a:schemeClr val="accent1"/>
                        </a:solidFill>
                      </a:rPr>
                      <a:pPr/>
                      <a:t>[PROSENTTI]</a:t>
                    </a:fld>
                    <a:endParaRPr lang="en-US" baseline="0" dirty="0">
                      <a:solidFill>
                        <a:schemeClr val="accent1"/>
                      </a:solidFill>
                    </a:endParaRPr>
                  </a:p>
                </c:rich>
              </c:tx>
              <c:dLblPos val="outEnd"/>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D-3231-44FD-A144-AD558A715BC4}"/>
                </c:ext>
              </c:extLst>
            </c:dLbl>
            <c:dLbl>
              <c:idx val="1"/>
              <c:tx>
                <c:rich>
                  <a:bodyPr/>
                  <a:lstStyle/>
                  <a:p>
                    <a:fld id="{00175A78-8FA1-4670-8E66-CED0E467F88C}" type="CATEGORYNAME">
                      <a:rPr lang="en-US">
                        <a:solidFill>
                          <a:srgbClr val="C00000"/>
                        </a:solidFill>
                      </a:rPr>
                      <a:pPr/>
                      <a:t>[LUOKAN NIMI]</a:t>
                    </a:fld>
                    <a:r>
                      <a:rPr lang="en-US" baseline="0" dirty="0">
                        <a:solidFill>
                          <a:srgbClr val="C00000"/>
                        </a:solidFill>
                      </a:rPr>
                      <a:t>
</a:t>
                    </a:r>
                    <a:fld id="{011043D0-68C9-4931-A03A-CD988FA4C67B}" type="PERCENTAGE">
                      <a:rPr lang="en-US" baseline="0">
                        <a:solidFill>
                          <a:srgbClr val="C00000"/>
                        </a:solidFill>
                      </a:rPr>
                      <a:pPr/>
                      <a:t>[PROSENTTI]</a:t>
                    </a:fld>
                    <a:endParaRPr lang="en-US" baseline="0" dirty="0">
                      <a:solidFill>
                        <a:srgbClr val="C00000"/>
                      </a:solidFill>
                    </a:endParaRPr>
                  </a:p>
                </c:rich>
              </c:tx>
              <c:dLblPos val="outEnd"/>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E-3231-44FD-A144-AD558A715BC4}"/>
                </c:ext>
              </c:extLst>
            </c:dLbl>
            <c:dLbl>
              <c:idx val="2"/>
              <c:layout>
                <c:manualLayout>
                  <c:x val="3.3119590276766333E-3"/>
                  <c:y val="1.0243912669165653E-2"/>
                </c:manualLayout>
              </c:layout>
              <c:tx>
                <c:rich>
                  <a:bodyPr/>
                  <a:lstStyle/>
                  <a:p>
                    <a:fld id="{B5D889EC-8AB7-4985-88E4-800942083076}" type="CATEGORYNAME">
                      <a:rPr lang="en-US">
                        <a:solidFill>
                          <a:srgbClr val="00B050"/>
                        </a:solidFill>
                      </a:rPr>
                      <a:pPr/>
                      <a:t>[LUOKAN NIMI]</a:t>
                    </a:fld>
                    <a:r>
                      <a:rPr lang="en-US" baseline="0" dirty="0">
                        <a:solidFill>
                          <a:srgbClr val="00B050"/>
                        </a:solidFill>
                      </a:rPr>
                      <a:t>
</a:t>
                    </a:r>
                    <a:fld id="{592C8739-DF19-4A68-91D7-2925E0D9D913}" type="PERCENTAGE">
                      <a:rPr lang="en-US" baseline="0">
                        <a:solidFill>
                          <a:srgbClr val="00B050"/>
                        </a:solidFill>
                      </a:rPr>
                      <a:pPr/>
                      <a:t>[PROSENTTI]</a:t>
                    </a:fld>
                    <a:endParaRPr lang="en-US" baseline="0" dirty="0">
                      <a:solidFill>
                        <a:srgbClr val="00B050"/>
                      </a:solidFill>
                    </a:endParaRPr>
                  </a:p>
                </c:rich>
              </c:tx>
              <c:dLblPos val="bestFit"/>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F-3231-44FD-A144-AD558A715BC4}"/>
                </c:ext>
              </c:extLst>
            </c:dLbl>
            <c:dLbl>
              <c:idx val="3"/>
              <c:tx>
                <c:rich>
                  <a:bodyPr/>
                  <a:lstStyle/>
                  <a:p>
                    <a:fld id="{8CFECC06-53EB-4BBE-B9F2-207B6BBBC0CF}" type="CATEGORYNAME">
                      <a:rPr lang="en-US">
                        <a:solidFill>
                          <a:schemeClr val="accent4"/>
                        </a:solidFill>
                      </a:rPr>
                      <a:pPr/>
                      <a:t>[LUOKAN NIMI]</a:t>
                    </a:fld>
                    <a:r>
                      <a:rPr lang="en-US" baseline="0" dirty="0">
                        <a:solidFill>
                          <a:schemeClr val="accent4"/>
                        </a:solidFill>
                      </a:rPr>
                      <a:t>
</a:t>
                    </a:r>
                    <a:fld id="{965C0749-1118-495B-9D80-ED882669B444}" type="PERCENTAGE">
                      <a:rPr lang="en-US" baseline="0">
                        <a:solidFill>
                          <a:schemeClr val="accent4"/>
                        </a:solidFill>
                      </a:rPr>
                      <a:pPr/>
                      <a:t>[PROSENTTI]</a:t>
                    </a:fld>
                    <a:endParaRPr lang="en-US" baseline="0" dirty="0">
                      <a:solidFill>
                        <a:schemeClr val="accent4"/>
                      </a:solidFill>
                    </a:endParaRPr>
                  </a:p>
                </c:rich>
              </c:tx>
              <c:dLblPos val="outEnd"/>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20-3231-44FD-A144-AD558A715BC4}"/>
                </c:ext>
              </c:extLst>
            </c:dLbl>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2"/>
                    </a:solidFill>
                    <a:latin typeface="Verdana" panose="020B0604030504040204" pitchFamily="34" charset="0"/>
                    <a:ea typeface="+mn-ea"/>
                    <a:cs typeface="+mn-cs"/>
                  </a:defRPr>
                </a:pPr>
                <a:endParaRPr lang="fi-FI"/>
              </a:p>
            </c:tx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Taul1!$A$2:$A$5</c:f>
              <c:strCache>
                <c:ptCount val="4"/>
                <c:pt idx="0">
                  <c:v>Teknologiateollisuus</c:v>
                </c:pt>
                <c:pt idx="1">
                  <c:v>Metsäteollisuus</c:v>
                </c:pt>
                <c:pt idx="2">
                  <c:v>Kemianteollisuus</c:v>
                </c:pt>
                <c:pt idx="3">
                  <c:v>Muut toimialat</c:v>
                </c:pt>
              </c:strCache>
            </c:strRef>
          </c:cat>
          <c:val>
            <c:numRef>
              <c:f>Taul1!$B$2:$B$5</c:f>
              <c:numCache>
                <c:formatCode>General</c:formatCode>
                <c:ptCount val="4"/>
                <c:pt idx="0">
                  <c:v>37.69</c:v>
                </c:pt>
                <c:pt idx="1">
                  <c:v>11.67</c:v>
                </c:pt>
                <c:pt idx="2">
                  <c:v>11.21</c:v>
                </c:pt>
                <c:pt idx="3">
                  <c:v>15.11</c:v>
                </c:pt>
              </c:numCache>
            </c:numRef>
          </c:val>
          <c:extLst>
            <c:ext xmlns:c16="http://schemas.microsoft.com/office/drawing/2014/chart" uri="{C3380CC4-5D6E-409C-BE32-E72D297353CC}">
              <c16:uniqueId val="{0000001C-3231-44FD-A144-AD558A715BC4}"/>
            </c:ext>
          </c:extLst>
        </c:ser>
        <c:dLbls>
          <c:dLblPos val="outEnd"/>
          <c:showLegendKey val="0"/>
          <c:showVal val="0"/>
          <c:showCatName val="1"/>
          <c:showSerName val="0"/>
          <c:showPercent val="1"/>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fi-FI"/>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8616709084461717E-2"/>
          <c:y val="6.1726891542255774E-2"/>
          <c:w val="0.87725631768953072"/>
          <c:h val="0.78794563978547505"/>
        </c:manualLayout>
      </c:layout>
      <c:barChart>
        <c:barDir val="col"/>
        <c:grouping val="clustered"/>
        <c:varyColors val="0"/>
        <c:ser>
          <c:idx val="0"/>
          <c:order val="0"/>
          <c:tx>
            <c:strRef>
              <c:f>Sheet1!$B$1</c:f>
              <c:strCache>
                <c:ptCount val="1"/>
                <c:pt idx="0">
                  <c:v>Henkilöstö Suomessa </c:v>
                </c:pt>
              </c:strCache>
            </c:strRef>
          </c:tx>
          <c:spPr>
            <a:solidFill>
              <a:srgbClr val="141F94"/>
            </a:solidFill>
            <a:ln w="3195">
              <a:solidFill>
                <a:srgbClr val="000000"/>
              </a:solidFill>
              <a:prstDash val="solid"/>
            </a:ln>
          </c:spPr>
          <c:invertIfNegative val="0"/>
          <c:cat>
            <c:numRef>
              <c:f>Sheet1!$A$2:$A$10</c:f>
              <c:numCache>
                <c:formatCode>General</c:formatCode>
                <c:ptCount val="9"/>
                <c:pt idx="0">
                  <c:v>2008</c:v>
                </c:pt>
                <c:pt idx="1">
                  <c:v>2009</c:v>
                </c:pt>
                <c:pt idx="2">
                  <c:v>2010</c:v>
                </c:pt>
                <c:pt idx="3">
                  <c:v>2011</c:v>
                </c:pt>
                <c:pt idx="4">
                  <c:v>2012</c:v>
                </c:pt>
                <c:pt idx="5">
                  <c:v>2013</c:v>
                </c:pt>
                <c:pt idx="6">
                  <c:v>2014</c:v>
                </c:pt>
                <c:pt idx="7">
                  <c:v>2015</c:v>
                </c:pt>
                <c:pt idx="8">
                  <c:v>2016</c:v>
                </c:pt>
              </c:numCache>
            </c:numRef>
          </c:cat>
          <c:val>
            <c:numRef>
              <c:f>Sheet1!$B$2:$B$10</c:f>
              <c:numCache>
                <c:formatCode>#,##0</c:formatCode>
                <c:ptCount val="9"/>
                <c:pt idx="0">
                  <c:v>326300</c:v>
                </c:pt>
                <c:pt idx="1">
                  <c:v>299000</c:v>
                </c:pt>
                <c:pt idx="2">
                  <c:v>283900</c:v>
                </c:pt>
                <c:pt idx="3">
                  <c:v>289800</c:v>
                </c:pt>
                <c:pt idx="4">
                  <c:v>296300</c:v>
                </c:pt>
                <c:pt idx="5">
                  <c:v>290100</c:v>
                </c:pt>
                <c:pt idx="6">
                  <c:v>287400</c:v>
                </c:pt>
                <c:pt idx="7">
                  <c:v>288500</c:v>
                </c:pt>
                <c:pt idx="8">
                  <c:v>286030.29552151612</c:v>
                </c:pt>
              </c:numCache>
            </c:numRef>
          </c:val>
          <c:extLst>
            <c:ext xmlns:c16="http://schemas.microsoft.com/office/drawing/2014/chart" uri="{C3380CC4-5D6E-409C-BE32-E72D297353CC}">
              <c16:uniqueId val="{00000000-FCEA-4536-86D0-AE95E4D4FA54}"/>
            </c:ext>
          </c:extLst>
        </c:ser>
        <c:ser>
          <c:idx val="1"/>
          <c:order val="1"/>
          <c:tx>
            <c:strRef>
              <c:f>Sheet1!$C$1</c:f>
              <c:strCache>
                <c:ptCount val="1"/>
                <c:pt idx="0">
                  <c:v>Henkilöstö tytäryrityksissä ulkomailla </c:v>
                </c:pt>
              </c:strCache>
            </c:strRef>
          </c:tx>
          <c:spPr>
            <a:solidFill>
              <a:srgbClr val="FF805C"/>
            </a:solidFill>
            <a:ln w="3195">
              <a:solidFill>
                <a:schemeClr val="tx1"/>
              </a:solidFill>
              <a:prstDash val="solid"/>
            </a:ln>
          </c:spPr>
          <c:invertIfNegative val="0"/>
          <c:cat>
            <c:numRef>
              <c:f>Sheet1!$A$2:$A$10</c:f>
              <c:numCache>
                <c:formatCode>General</c:formatCode>
                <c:ptCount val="9"/>
                <c:pt idx="0">
                  <c:v>2008</c:v>
                </c:pt>
                <c:pt idx="1">
                  <c:v>2009</c:v>
                </c:pt>
                <c:pt idx="2">
                  <c:v>2010</c:v>
                </c:pt>
                <c:pt idx="3">
                  <c:v>2011</c:v>
                </c:pt>
                <c:pt idx="4">
                  <c:v>2012</c:v>
                </c:pt>
                <c:pt idx="5">
                  <c:v>2013</c:v>
                </c:pt>
                <c:pt idx="6">
                  <c:v>2014</c:v>
                </c:pt>
                <c:pt idx="7">
                  <c:v>2015</c:v>
                </c:pt>
                <c:pt idx="8">
                  <c:v>2016</c:v>
                </c:pt>
              </c:numCache>
            </c:numRef>
          </c:cat>
          <c:val>
            <c:numRef>
              <c:f>Sheet1!$C$2:$C$10</c:f>
              <c:numCache>
                <c:formatCode>#,##0</c:formatCode>
                <c:ptCount val="9"/>
                <c:pt idx="0">
                  <c:v>297345</c:v>
                </c:pt>
                <c:pt idx="1">
                  <c:v>284683</c:v>
                </c:pt>
                <c:pt idx="2">
                  <c:v>304473</c:v>
                </c:pt>
                <c:pt idx="3">
                  <c:v>327105</c:v>
                </c:pt>
                <c:pt idx="4">
                  <c:v>302967</c:v>
                </c:pt>
                <c:pt idx="5">
                  <c:v>287327</c:v>
                </c:pt>
                <c:pt idx="6">
                  <c:v>273143</c:v>
                </c:pt>
                <c:pt idx="7">
                  <c:v>251806</c:v>
                </c:pt>
              </c:numCache>
            </c:numRef>
          </c:val>
          <c:extLst>
            <c:ext xmlns:c16="http://schemas.microsoft.com/office/drawing/2014/chart" uri="{C3380CC4-5D6E-409C-BE32-E72D297353CC}">
              <c16:uniqueId val="{00000001-FCEA-4536-86D0-AE95E4D4FA54}"/>
            </c:ext>
          </c:extLst>
        </c:ser>
        <c:dLbls>
          <c:showLegendKey val="0"/>
          <c:showVal val="0"/>
          <c:showCatName val="0"/>
          <c:showSerName val="0"/>
          <c:showPercent val="0"/>
          <c:showBubbleSize val="0"/>
        </c:dLbls>
        <c:gapWidth val="75"/>
        <c:axId val="370638952"/>
        <c:axId val="319901952"/>
      </c:barChart>
      <c:catAx>
        <c:axId val="370638952"/>
        <c:scaling>
          <c:orientation val="minMax"/>
        </c:scaling>
        <c:delete val="0"/>
        <c:axPos val="b"/>
        <c:numFmt formatCode="General" sourceLinked="1"/>
        <c:majorTickMark val="out"/>
        <c:minorTickMark val="none"/>
        <c:tickLblPos val="nextTo"/>
        <c:spPr>
          <a:ln w="3195">
            <a:solidFill>
              <a:schemeClr val="tx1"/>
            </a:solidFill>
            <a:prstDash val="solid"/>
          </a:ln>
        </c:spPr>
        <c:txPr>
          <a:bodyPr rot="0" vert="horz"/>
          <a:lstStyle/>
          <a:p>
            <a:pPr algn="ctr">
              <a:defRPr lang="fi-FI" sz="1050" b="0" i="0" u="none" strike="noStrike" kern="1200" baseline="0">
                <a:solidFill>
                  <a:srgbClr val="000000"/>
                </a:solidFill>
                <a:latin typeface="+mn-lt"/>
                <a:ea typeface="Arial"/>
                <a:cs typeface="Arial"/>
              </a:defRPr>
            </a:pPr>
            <a:endParaRPr lang="fi-FI"/>
          </a:p>
        </c:txPr>
        <c:crossAx val="319901952"/>
        <c:crosses val="autoZero"/>
        <c:auto val="1"/>
        <c:lblAlgn val="ctr"/>
        <c:lblOffset val="100"/>
        <c:tickLblSkip val="1"/>
        <c:tickMarkSkip val="1"/>
        <c:noMultiLvlLbl val="0"/>
      </c:catAx>
      <c:valAx>
        <c:axId val="319901952"/>
        <c:scaling>
          <c:orientation val="minMax"/>
          <c:max val="350000"/>
          <c:min val="150000"/>
        </c:scaling>
        <c:delete val="0"/>
        <c:axPos val="l"/>
        <c:majorGridlines>
          <c:spPr>
            <a:ln w="3195">
              <a:solidFill>
                <a:schemeClr val="tx2"/>
              </a:solidFill>
              <a:prstDash val="dash"/>
            </a:ln>
          </c:spPr>
        </c:majorGridlines>
        <c:numFmt formatCode="#,##0" sourceLinked="1"/>
        <c:majorTickMark val="out"/>
        <c:minorTickMark val="none"/>
        <c:tickLblPos val="nextTo"/>
        <c:spPr>
          <a:ln w="3195">
            <a:solidFill>
              <a:schemeClr val="tx1"/>
            </a:solidFill>
            <a:prstDash val="solid"/>
          </a:ln>
        </c:spPr>
        <c:txPr>
          <a:bodyPr rot="0" vert="horz"/>
          <a:lstStyle/>
          <a:p>
            <a:pPr>
              <a:defRPr sz="1050" b="0" i="0" u="none" strike="noStrike" baseline="0">
                <a:solidFill>
                  <a:srgbClr val="000000"/>
                </a:solidFill>
                <a:latin typeface="+mn-lt"/>
                <a:ea typeface="Arial"/>
                <a:cs typeface="Arial"/>
              </a:defRPr>
            </a:pPr>
            <a:endParaRPr lang="fi-FI"/>
          </a:p>
        </c:txPr>
        <c:crossAx val="370638952"/>
        <c:crosses val="autoZero"/>
        <c:crossBetween val="between"/>
        <c:majorUnit val="20000"/>
      </c:valAx>
      <c:spPr>
        <a:noFill/>
        <a:ln w="12778">
          <a:solidFill>
            <a:schemeClr val="tx1"/>
          </a:solidFill>
          <a:prstDash val="solid"/>
        </a:ln>
      </c:spPr>
    </c:plotArea>
    <c:legend>
      <c:legendPos val="r"/>
      <c:layout>
        <c:manualLayout>
          <c:xMode val="edge"/>
          <c:yMode val="edge"/>
          <c:x val="7.4608904933814682E-2"/>
          <c:y val="0.93476126285096073"/>
          <c:w val="0.89169675090252709"/>
          <c:h val="6.3344576417293907E-2"/>
        </c:manualLayout>
      </c:layout>
      <c:overlay val="0"/>
      <c:spPr>
        <a:noFill/>
        <a:ln w="25556">
          <a:noFill/>
        </a:ln>
      </c:spPr>
      <c:txPr>
        <a:bodyPr/>
        <a:lstStyle/>
        <a:p>
          <a:pPr algn="ctr">
            <a:defRPr lang="fi-FI" sz="1050" b="0" i="0" u="none" strike="noStrike" kern="1200" baseline="0">
              <a:solidFill>
                <a:srgbClr val="000000"/>
              </a:solidFill>
              <a:latin typeface="+mn-lt"/>
              <a:ea typeface="Arial"/>
              <a:cs typeface="Arial"/>
            </a:defRPr>
          </a:pPr>
          <a:endParaRPr lang="fi-FI"/>
        </a:p>
      </c:txPr>
    </c:legend>
    <c:plotVisOnly val="1"/>
    <c:dispBlanksAs val="gap"/>
    <c:showDLblsOverMax val="0"/>
  </c:chart>
  <c:spPr>
    <a:noFill/>
    <a:ln>
      <a:noFill/>
    </a:ln>
  </c:spPr>
  <c:txPr>
    <a:bodyPr/>
    <a:lstStyle/>
    <a:p>
      <a:pPr>
        <a:defRPr sz="1207" b="1" i="0" u="none" strike="noStrike" baseline="0">
          <a:solidFill>
            <a:schemeClr val="tx1"/>
          </a:solidFill>
          <a:latin typeface="Arial"/>
          <a:ea typeface="Arial"/>
          <a:cs typeface="Arial"/>
        </a:defRPr>
      </a:pPr>
      <a:endParaRPr lang="fi-FI"/>
    </a:p>
  </c:txPr>
  <c:externalData r:id="rId2">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Taul1!$B$1</c:f>
              <c:strCache>
                <c:ptCount val="1"/>
                <c:pt idx="0">
                  <c:v>Henkilöstömäärän muutos edelliseen neljännekseen verrattuna</c:v>
                </c:pt>
              </c:strCache>
            </c:strRef>
          </c:tx>
          <c:spPr>
            <a:solidFill>
              <a:srgbClr val="141F94"/>
            </a:solidFill>
            <a:ln>
              <a:noFill/>
            </a:ln>
            <a:effectLst/>
          </c:spPr>
          <c:invertIfNegative val="0"/>
          <c:cat>
            <c:strRef>
              <c:f>Taul1!$A$2:$A$11</c:f>
              <c:strCache>
                <c:ptCount val="10"/>
                <c:pt idx="0">
                  <c:v>2014 Q3</c:v>
                </c:pt>
                <c:pt idx="1">
                  <c:v>2014 Q4</c:v>
                </c:pt>
                <c:pt idx="2">
                  <c:v>2015 Q1</c:v>
                </c:pt>
                <c:pt idx="3">
                  <c:v>2015 Q2</c:v>
                </c:pt>
                <c:pt idx="4">
                  <c:v>2015 Q3</c:v>
                </c:pt>
                <c:pt idx="5">
                  <c:v>2015 Q4</c:v>
                </c:pt>
                <c:pt idx="6">
                  <c:v>2016 Q1</c:v>
                </c:pt>
                <c:pt idx="7">
                  <c:v>2016 Q2</c:v>
                </c:pt>
                <c:pt idx="8">
                  <c:v>2016 Q3</c:v>
                </c:pt>
                <c:pt idx="9">
                  <c:v>2016 Q4</c:v>
                </c:pt>
              </c:strCache>
            </c:strRef>
          </c:cat>
          <c:val>
            <c:numRef>
              <c:f>Taul1!$B$2:$B$11</c:f>
              <c:numCache>
                <c:formatCode>General</c:formatCode>
                <c:ptCount val="10"/>
                <c:pt idx="0">
                  <c:v>-1725.0472980454797</c:v>
                </c:pt>
                <c:pt idx="1">
                  <c:v>-2772.9277301111724</c:v>
                </c:pt>
                <c:pt idx="2">
                  <c:v>500</c:v>
                </c:pt>
                <c:pt idx="3">
                  <c:v>1464.6108658704907</c:v>
                </c:pt>
                <c:pt idx="4">
                  <c:v>-1043.8445894536562</c:v>
                </c:pt>
                <c:pt idx="5">
                  <c:v>-2242.6661510239355</c:v>
                </c:pt>
                <c:pt idx="6">
                  <c:v>-423.86039099266054</c:v>
                </c:pt>
                <c:pt idx="7">
                  <c:v>783.61812865873799</c:v>
                </c:pt>
                <c:pt idx="8">
                  <c:v>-1880.5028571592993</c:v>
                </c:pt>
                <c:pt idx="9">
                  <c:v>577.85174448625185</c:v>
                </c:pt>
              </c:numCache>
            </c:numRef>
          </c:val>
          <c:extLst>
            <c:ext xmlns:c16="http://schemas.microsoft.com/office/drawing/2014/chart" uri="{C3380CC4-5D6E-409C-BE32-E72D297353CC}">
              <c16:uniqueId val="{00000000-F606-482A-AD06-8D94355D6B8A}"/>
            </c:ext>
          </c:extLst>
        </c:ser>
        <c:ser>
          <c:idx val="1"/>
          <c:order val="1"/>
          <c:tx>
            <c:strRef>
              <c:f>Taul1!$C$1</c:f>
              <c:strCache>
                <c:ptCount val="1"/>
                <c:pt idx="0">
                  <c:v>Neljänneksen aikana rekrytoitujen määrä</c:v>
                </c:pt>
              </c:strCache>
            </c:strRef>
          </c:tx>
          <c:spPr>
            <a:solidFill>
              <a:srgbClr val="FF805C"/>
            </a:solidFill>
            <a:ln>
              <a:noFill/>
            </a:ln>
            <a:effectLst/>
          </c:spPr>
          <c:invertIfNegative val="0"/>
          <c:cat>
            <c:strRef>
              <c:f>Taul1!$A$2:$A$11</c:f>
              <c:strCache>
                <c:ptCount val="10"/>
                <c:pt idx="0">
                  <c:v>2014 Q3</c:v>
                </c:pt>
                <c:pt idx="1">
                  <c:v>2014 Q4</c:v>
                </c:pt>
                <c:pt idx="2">
                  <c:v>2015 Q1</c:v>
                </c:pt>
                <c:pt idx="3">
                  <c:v>2015 Q2</c:v>
                </c:pt>
                <c:pt idx="4">
                  <c:v>2015 Q3</c:v>
                </c:pt>
                <c:pt idx="5">
                  <c:v>2015 Q4</c:v>
                </c:pt>
                <c:pt idx="6">
                  <c:v>2016 Q1</c:v>
                </c:pt>
                <c:pt idx="7">
                  <c:v>2016 Q2</c:v>
                </c:pt>
                <c:pt idx="8">
                  <c:v>2016 Q3</c:v>
                </c:pt>
                <c:pt idx="9">
                  <c:v>2016 Q4</c:v>
                </c:pt>
              </c:strCache>
            </c:strRef>
          </c:cat>
          <c:val>
            <c:numRef>
              <c:f>Taul1!$C$2:$C$11</c:f>
              <c:numCache>
                <c:formatCode>#,##0</c:formatCode>
                <c:ptCount val="10"/>
                <c:pt idx="0">
                  <c:v>6039.6008389420494</c:v>
                </c:pt>
                <c:pt idx="1">
                  <c:v>4797.7897681127743</c:v>
                </c:pt>
                <c:pt idx="2">
                  <c:v>7851.4313289360571</c:v>
                </c:pt>
                <c:pt idx="3">
                  <c:v>6685.9122554600544</c:v>
                </c:pt>
                <c:pt idx="4" formatCode="General">
                  <c:v>7700</c:v>
                </c:pt>
                <c:pt idx="5">
                  <c:v>6176.3555772662821</c:v>
                </c:pt>
                <c:pt idx="6">
                  <c:v>7537.782188740196</c:v>
                </c:pt>
                <c:pt idx="7">
                  <c:v>6857.0390325418875</c:v>
                </c:pt>
                <c:pt idx="8" formatCode="General">
                  <c:v>6818</c:v>
                </c:pt>
                <c:pt idx="9" formatCode="General">
                  <c:v>7300</c:v>
                </c:pt>
              </c:numCache>
            </c:numRef>
          </c:val>
          <c:extLst>
            <c:ext xmlns:c16="http://schemas.microsoft.com/office/drawing/2014/chart" uri="{C3380CC4-5D6E-409C-BE32-E72D297353CC}">
              <c16:uniqueId val="{00000001-F606-482A-AD06-8D94355D6B8A}"/>
            </c:ext>
          </c:extLst>
        </c:ser>
        <c:dLbls>
          <c:showLegendKey val="0"/>
          <c:showVal val="0"/>
          <c:showCatName val="0"/>
          <c:showSerName val="0"/>
          <c:showPercent val="0"/>
          <c:showBubbleSize val="0"/>
        </c:dLbls>
        <c:gapWidth val="70"/>
        <c:overlap val="-21"/>
        <c:axId val="368210920"/>
        <c:axId val="368211704"/>
      </c:barChart>
      <c:catAx>
        <c:axId val="368210920"/>
        <c:scaling>
          <c:orientation val="minMax"/>
        </c:scaling>
        <c:delete val="0"/>
        <c:axPos val="b"/>
        <c:numFmt formatCode="General" sourceLinked="1"/>
        <c:majorTickMark val="cross"/>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ctr">
              <a:defRPr lang="fi-FI" sz="1050" b="0" i="0" u="none" strike="noStrike" kern="1200" baseline="0">
                <a:solidFill>
                  <a:srgbClr val="000000"/>
                </a:solidFill>
                <a:latin typeface="+mn-lt"/>
                <a:ea typeface="+mn-ea"/>
                <a:cs typeface="+mn-cs"/>
              </a:defRPr>
            </a:pPr>
            <a:endParaRPr lang="fi-FI"/>
          </a:p>
        </c:txPr>
        <c:crossAx val="368211704"/>
        <c:crosses val="autoZero"/>
        <c:auto val="1"/>
        <c:lblAlgn val="ctr"/>
        <c:lblOffset val="0"/>
        <c:noMultiLvlLbl val="0"/>
      </c:catAx>
      <c:valAx>
        <c:axId val="368211704"/>
        <c:scaling>
          <c:orientation val="minMax"/>
          <c:min val="-400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rgbClr val="000000"/>
                </a:solidFill>
                <a:latin typeface="+mn-lt"/>
                <a:ea typeface="+mn-ea"/>
                <a:cs typeface="+mn-cs"/>
              </a:defRPr>
            </a:pPr>
            <a:endParaRPr lang="fi-FI"/>
          </a:p>
        </c:txPr>
        <c:crossAx val="368210920"/>
        <c:crosses val="autoZero"/>
        <c:crossBetween val="between"/>
      </c:valAx>
      <c:spPr>
        <a:noFill/>
        <a:ln>
          <a:noFill/>
        </a:ln>
        <a:effectLst/>
      </c:spPr>
    </c:plotArea>
    <c:legend>
      <c:legendPos val="b"/>
      <c:layout>
        <c:manualLayout>
          <c:xMode val="edge"/>
          <c:yMode val="edge"/>
          <c:x val="2.1876346646111267E-2"/>
          <c:y val="0.91633433036153356"/>
          <c:w val="0.95491074975467694"/>
          <c:h val="6.6031577059480331E-2"/>
        </c:manualLayout>
      </c:layout>
      <c:overlay val="0"/>
      <c:spPr>
        <a:noFill/>
        <a:ln>
          <a:noFill/>
        </a:ln>
        <a:effectLst/>
      </c:spPr>
      <c:txPr>
        <a:bodyPr rot="0" spcFirstLastPara="1" vertOverflow="ellipsis" vert="horz" wrap="square" anchor="ctr" anchorCtr="1"/>
        <a:lstStyle/>
        <a:p>
          <a:pPr algn="ctr">
            <a:defRPr lang="fi-FI" sz="1050" b="0" i="0" u="none" strike="noStrike" kern="1200" baseline="0">
              <a:solidFill>
                <a:srgbClr val="000000"/>
              </a:solidFill>
              <a:latin typeface="+mn-lt"/>
              <a:ea typeface="+mn-ea"/>
              <a:cs typeface="+mn-cs"/>
            </a:defRPr>
          </a:pPr>
          <a:endParaRPr lang="fi-FI"/>
        </a:p>
      </c:txPr>
    </c:legend>
    <c:plotVisOnly val="1"/>
    <c:dispBlanksAs val="gap"/>
    <c:showDLblsOverMax val="0"/>
  </c:chart>
  <c:spPr>
    <a:noFill/>
    <a:ln>
      <a:noFill/>
    </a:ln>
    <a:effectLst/>
  </c:spPr>
  <c:txPr>
    <a:bodyPr/>
    <a:lstStyle/>
    <a:p>
      <a:pPr>
        <a:defRPr/>
      </a:pPr>
      <a:endParaRPr lang="fi-FI"/>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607730618041679"/>
          <c:y val="4.8367593712212817E-2"/>
          <c:w val="0.58501475999102881"/>
          <c:h val="0.80079711317826507"/>
        </c:manualLayout>
      </c:layout>
      <c:barChart>
        <c:barDir val="bar"/>
        <c:grouping val="clustered"/>
        <c:varyColors val="0"/>
        <c:ser>
          <c:idx val="0"/>
          <c:order val="0"/>
          <c:tx>
            <c:strRef>
              <c:f>Sheet1!$B$1</c:f>
              <c:strCache>
                <c:ptCount val="1"/>
                <c:pt idx="0">
                  <c:v>Tuotetaan Suomessa</c:v>
                </c:pt>
              </c:strCache>
            </c:strRef>
          </c:tx>
          <c:spPr>
            <a:solidFill>
              <a:schemeClr val="accent5"/>
            </a:solidFill>
            <a:ln w="3175">
              <a:solidFill>
                <a:schemeClr val="tx1"/>
              </a:solidFill>
              <a:prstDash val="solid"/>
            </a:ln>
          </c:spPr>
          <c:invertIfNegative val="0"/>
          <c:dLbls>
            <c:dLbl>
              <c:idx val="0"/>
              <c:layout>
                <c:manualLayout>
                  <c:x val="2.722404067142959E-3"/>
                  <c:y val="-2.8572463479554604E-3"/>
                </c:manualLayout>
              </c:layout>
              <c:dLblPos val="outEnd"/>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0-69A8-4118-BE2F-76820D97602E}"/>
                </c:ext>
              </c:extLst>
            </c:dLbl>
            <c:spPr>
              <a:noFill/>
              <a:ln>
                <a:noFill/>
              </a:ln>
              <a:effectLst/>
            </c:spPr>
            <c:txPr>
              <a:bodyPr/>
              <a:lstStyle/>
              <a:p>
                <a:pPr>
                  <a:defRPr baseline="0"/>
                </a:pPr>
                <a:endParaRPr lang="fi-FI"/>
              </a:p>
            </c:txPr>
            <c:dLblPos val="outEnd"/>
            <c:showLegendKey val="0"/>
            <c:showVal val="1"/>
            <c:showCatName val="0"/>
            <c:showSerName val="0"/>
            <c:showPercent val="0"/>
            <c:showBubbleSize val="0"/>
            <c:separator> </c:separator>
            <c:showLeaderLines val="0"/>
            <c:extLst>
              <c:ext xmlns:c15="http://schemas.microsoft.com/office/drawing/2012/chart" uri="{CE6537A1-D6FC-4f65-9D91-7224C49458BB}">
                <c15:showLeaderLines val="0"/>
              </c:ext>
            </c:extLst>
          </c:dLbls>
          <c:cat>
            <c:strRef>
              <c:f>Sheet1!$A$2:$A$7</c:f>
              <c:strCache>
                <c:ptCount val="6"/>
                <c:pt idx="0">
                  <c:v>Teknologiateollisuuden tuotteet ja palvelut yhteensä</c:v>
                </c:pt>
                <c:pt idx="1">
                  <c:v>Teollisuuden, yhteiskunnan ja rakentamisen asiantuntijapalvelut</c:v>
                </c:pt>
                <c:pt idx="2">
                  <c:v>Tietotekniikkapalvelut, ohjelmistot</c:v>
                </c:pt>
                <c:pt idx="3">
                  <c:v>Tietoliikennelaitteet, sähkökoneet, instrumentit</c:v>
                </c:pt>
                <c:pt idx="4">
                  <c:v>Koneet, metallituotteet, kulkuneuvot</c:v>
                </c:pt>
                <c:pt idx="5">
                  <c:v>Terästuotteet, värimetallit, valut</c:v>
                </c:pt>
              </c:strCache>
            </c:strRef>
          </c:cat>
          <c:val>
            <c:numRef>
              <c:f>Sheet1!$B$2:$B$7</c:f>
              <c:numCache>
                <c:formatCode>0.00</c:formatCode>
                <c:ptCount val="6"/>
                <c:pt idx="0">
                  <c:v>23.75</c:v>
                </c:pt>
                <c:pt idx="1">
                  <c:v>4.3499999999999996</c:v>
                </c:pt>
                <c:pt idx="2">
                  <c:v>4.8899999999999997</c:v>
                </c:pt>
                <c:pt idx="3">
                  <c:v>1.28</c:v>
                </c:pt>
                <c:pt idx="4">
                  <c:v>11.13</c:v>
                </c:pt>
                <c:pt idx="5">
                  <c:v>2.1</c:v>
                </c:pt>
              </c:numCache>
            </c:numRef>
          </c:val>
          <c:extLst>
            <c:ext xmlns:c16="http://schemas.microsoft.com/office/drawing/2014/chart" uri="{C3380CC4-5D6E-409C-BE32-E72D297353CC}">
              <c16:uniqueId val="{00000001-69A8-4118-BE2F-76820D97602E}"/>
            </c:ext>
          </c:extLst>
        </c:ser>
        <c:ser>
          <c:idx val="1"/>
          <c:order val="1"/>
          <c:tx>
            <c:strRef>
              <c:f>Sheet1!$C$1</c:f>
              <c:strCache>
                <c:ptCount val="1"/>
                <c:pt idx="0">
                  <c:v>Tuodaan ulkomailta Suomeen</c:v>
                </c:pt>
              </c:strCache>
            </c:strRef>
          </c:tx>
          <c:spPr>
            <a:solidFill>
              <a:schemeClr val="accent3"/>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Teknologiateollisuuden tuotteet ja palvelut yhteensä</c:v>
                </c:pt>
                <c:pt idx="1">
                  <c:v>Teollisuuden, yhteiskunnan ja rakentamisen asiantuntijapalvelut</c:v>
                </c:pt>
                <c:pt idx="2">
                  <c:v>Tietotekniikkapalvelut, ohjelmistot</c:v>
                </c:pt>
                <c:pt idx="3">
                  <c:v>Tietoliikennelaitteet, sähkökoneet, instrumentit</c:v>
                </c:pt>
                <c:pt idx="4">
                  <c:v>Koneet, metallituotteet, kulkuneuvot</c:v>
                </c:pt>
                <c:pt idx="5">
                  <c:v>Terästuotteet, värimetallit, valut</c:v>
                </c:pt>
              </c:strCache>
            </c:strRef>
          </c:cat>
          <c:val>
            <c:numRef>
              <c:f>Sheet1!$C$2:$C$7</c:f>
              <c:numCache>
                <c:formatCode>0.00</c:formatCode>
                <c:ptCount val="6"/>
                <c:pt idx="0">
                  <c:v>17.2</c:v>
                </c:pt>
                <c:pt idx="1">
                  <c:v>1.1399999999999999</c:v>
                </c:pt>
                <c:pt idx="2">
                  <c:v>1.22</c:v>
                </c:pt>
                <c:pt idx="3">
                  <c:v>5.56</c:v>
                </c:pt>
                <c:pt idx="4">
                  <c:v>5.86</c:v>
                </c:pt>
                <c:pt idx="5">
                  <c:v>3.42</c:v>
                </c:pt>
              </c:numCache>
            </c:numRef>
          </c:val>
          <c:extLst>
            <c:ext xmlns:c16="http://schemas.microsoft.com/office/drawing/2014/chart" uri="{C3380CC4-5D6E-409C-BE32-E72D297353CC}">
              <c16:uniqueId val="{00000002-69A8-4118-BE2F-76820D97602E}"/>
            </c:ext>
          </c:extLst>
        </c:ser>
        <c:dLbls>
          <c:showLegendKey val="0"/>
          <c:showVal val="0"/>
          <c:showCatName val="0"/>
          <c:showSerName val="0"/>
          <c:showPercent val="0"/>
          <c:showBubbleSize val="0"/>
        </c:dLbls>
        <c:gapWidth val="75"/>
        <c:overlap val="-25"/>
        <c:axId val="409612712"/>
        <c:axId val="409613104"/>
      </c:barChart>
      <c:catAx>
        <c:axId val="409612712"/>
        <c:scaling>
          <c:orientation val="minMax"/>
        </c:scaling>
        <c:delete val="0"/>
        <c:axPos val="l"/>
        <c:numFmt formatCode="General" sourceLinked="0"/>
        <c:majorTickMark val="none"/>
        <c:minorTickMark val="none"/>
        <c:tickLblPos val="nextTo"/>
        <c:spPr>
          <a:noFill/>
          <a:ln w="3175">
            <a:solidFill>
              <a:schemeClr val="tx1"/>
            </a:solidFill>
            <a:prstDash val="solid"/>
          </a:ln>
        </c:spPr>
        <c:txPr>
          <a:bodyPr rot="0" vert="horz"/>
          <a:lstStyle/>
          <a:p>
            <a:pPr>
              <a:defRPr/>
            </a:pPr>
            <a:endParaRPr lang="fi-FI"/>
          </a:p>
        </c:txPr>
        <c:crossAx val="409613104"/>
        <c:crosses val="autoZero"/>
        <c:auto val="1"/>
        <c:lblAlgn val="ctr"/>
        <c:lblOffset val="100"/>
        <c:noMultiLvlLbl val="0"/>
      </c:catAx>
      <c:valAx>
        <c:axId val="409613104"/>
        <c:scaling>
          <c:orientation val="minMax"/>
          <c:max val="30"/>
        </c:scaling>
        <c:delete val="0"/>
        <c:axPos val="b"/>
        <c:majorGridlines>
          <c:spPr>
            <a:ln w="3175">
              <a:solidFill>
                <a:schemeClr val="tx1"/>
              </a:solidFill>
              <a:prstDash val="dash"/>
            </a:ln>
          </c:spPr>
        </c:majorGridlines>
        <c:numFmt formatCode="0.00" sourceLinked="1"/>
        <c:majorTickMark val="none"/>
        <c:minorTickMark val="none"/>
        <c:tickLblPos val="nextTo"/>
        <c:spPr>
          <a:ln w="25400">
            <a:noFill/>
          </a:ln>
        </c:spPr>
        <c:txPr>
          <a:bodyPr rot="0" vert="horz"/>
          <a:lstStyle/>
          <a:p>
            <a:pPr>
              <a:defRPr/>
            </a:pPr>
            <a:endParaRPr lang="fi-FI"/>
          </a:p>
        </c:txPr>
        <c:crossAx val="409612712"/>
        <c:crosses val="autoZero"/>
        <c:crossBetween val="between"/>
        <c:majorUnit val="5"/>
      </c:valAx>
      <c:spPr>
        <a:noFill/>
        <a:ln w="12700">
          <a:solidFill>
            <a:schemeClr val="tx1"/>
          </a:solidFill>
          <a:prstDash val="solid"/>
        </a:ln>
      </c:spPr>
    </c:plotArea>
    <c:legend>
      <c:legendPos val="b"/>
      <c:overlay val="0"/>
    </c:legend>
    <c:plotVisOnly val="1"/>
    <c:dispBlanksAs val="gap"/>
    <c:showDLblsOverMax val="0"/>
  </c:chart>
  <c:spPr>
    <a:noFill/>
    <a:ln>
      <a:noFill/>
    </a:ln>
  </c:spPr>
  <c:txPr>
    <a:bodyPr/>
    <a:lstStyle/>
    <a:p>
      <a:pPr>
        <a:defRPr sz="1050" b="0" i="0" u="none" strike="noStrike" baseline="0">
          <a:solidFill>
            <a:schemeClr val="tx2"/>
          </a:solidFill>
          <a:latin typeface="Verdana" panose="020B0604030504040204" pitchFamily="34" charset="0"/>
          <a:ea typeface="Arial"/>
          <a:cs typeface="Arial"/>
        </a:defRPr>
      </a:pPr>
      <a:endParaRPr lang="fi-FI"/>
    </a:p>
  </c:txPr>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607730618041679"/>
          <c:y val="4.3530834340991538E-2"/>
          <c:w val="0.58460835763390007"/>
          <c:h val="0.8467463272048672"/>
        </c:manualLayout>
      </c:layout>
      <c:barChart>
        <c:barDir val="bar"/>
        <c:grouping val="clustered"/>
        <c:varyColors val="0"/>
        <c:ser>
          <c:idx val="0"/>
          <c:order val="0"/>
          <c:tx>
            <c:strRef>
              <c:f>Sheet1!$B$1</c:f>
              <c:strCache>
                <c:ptCount val="1"/>
                <c:pt idx="0">
                  <c:v>Tuotetaan Suomessa</c:v>
                </c:pt>
              </c:strCache>
            </c:strRef>
          </c:tx>
          <c:spPr>
            <a:solidFill>
              <a:schemeClr val="accent5"/>
            </a:solidFill>
            <a:ln w="3175">
              <a:solidFill>
                <a:schemeClr val="tx1"/>
              </a:solidFill>
              <a:prstDash val="solid"/>
            </a:ln>
          </c:spPr>
          <c:invertIfNegative val="0"/>
          <c:dLbls>
            <c:dLbl>
              <c:idx val="0"/>
              <c:layout>
                <c:manualLayout>
                  <c:x val="-1.3260849045178074E-3"/>
                  <c:y val="2.7319777130851192E-3"/>
                </c:manualLayout>
              </c:layout>
              <c:dLblPos val="outEnd"/>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0-9458-46E0-A890-36EBE15A17B7}"/>
                </c:ext>
              </c:extLst>
            </c:dLbl>
            <c:numFmt formatCode="#,##0" sourceLinked="0"/>
            <c:spPr>
              <a:noFill/>
              <a:ln>
                <a:noFill/>
              </a:ln>
              <a:effectLst/>
            </c:spPr>
            <c:txPr>
              <a:bodyPr/>
              <a:lstStyle/>
              <a:p>
                <a:pPr>
                  <a:defRPr sz="1050" b="0" i="0" baseline="0">
                    <a:latin typeface="Verdana" panose="020B0604030504040204" pitchFamily="34" charset="0"/>
                  </a:defRPr>
                </a:pPr>
                <a:endParaRPr lang="fi-FI"/>
              </a:p>
            </c:txPr>
            <c:dLblPos val="outEnd"/>
            <c:showLegendKey val="0"/>
            <c:showVal val="1"/>
            <c:showCatName val="0"/>
            <c:showSerName val="0"/>
            <c:showPercent val="0"/>
            <c:showBubbleSize val="0"/>
            <c:separator> </c:separator>
            <c:showLeaderLines val="0"/>
            <c:extLst>
              <c:ext xmlns:c15="http://schemas.microsoft.com/office/drawing/2012/chart" uri="{CE6537A1-D6FC-4f65-9D91-7224C49458BB}">
                <c15:showLeaderLines val="0"/>
              </c:ext>
            </c:extLst>
          </c:dLbls>
          <c:cat>
            <c:strRef>
              <c:f>Sheet1!$A$2:$A$7</c:f>
              <c:strCache>
                <c:ptCount val="6"/>
                <c:pt idx="0">
                  <c:v>Teknologiateollisuuden tuotteet ja
palvelut yhteensä</c:v>
                </c:pt>
                <c:pt idx="1">
                  <c:v>Teollisuuden, yhteiskunnan ja
rakentamisen asiantuntijapalvelut</c:v>
                </c:pt>
                <c:pt idx="2">
                  <c:v>Tietotekniikkapalvelut, ohjelmistot</c:v>
                </c:pt>
                <c:pt idx="3">
                  <c:v>Tietoliikennelaitteet, sähkökoneet,
instrumentit</c:v>
                </c:pt>
                <c:pt idx="4">
                  <c:v>Koneet, metallituotteet, kulkuneuvot</c:v>
                </c:pt>
                <c:pt idx="5">
                  <c:v>Terästuotteet, värimetallit, valut</c:v>
                </c:pt>
              </c:strCache>
            </c:strRef>
          </c:cat>
          <c:val>
            <c:numRef>
              <c:f>Sheet1!$B$2:$B$7</c:f>
              <c:numCache>
                <c:formatCode>0</c:formatCode>
                <c:ptCount val="6"/>
                <c:pt idx="0">
                  <c:v>150900</c:v>
                </c:pt>
                <c:pt idx="1">
                  <c:v>39200</c:v>
                </c:pt>
                <c:pt idx="2">
                  <c:v>34200</c:v>
                </c:pt>
                <c:pt idx="3">
                  <c:v>4500</c:v>
                </c:pt>
                <c:pt idx="4">
                  <c:v>68800</c:v>
                </c:pt>
                <c:pt idx="5">
                  <c:v>4200</c:v>
                </c:pt>
              </c:numCache>
            </c:numRef>
          </c:val>
          <c:extLst>
            <c:ext xmlns:c16="http://schemas.microsoft.com/office/drawing/2014/chart" uri="{C3380CC4-5D6E-409C-BE32-E72D297353CC}">
              <c16:uniqueId val="{00000001-9458-46E0-A890-36EBE15A17B7}"/>
            </c:ext>
          </c:extLst>
        </c:ser>
        <c:dLbls>
          <c:showLegendKey val="0"/>
          <c:showVal val="0"/>
          <c:showCatName val="0"/>
          <c:showSerName val="0"/>
          <c:showPercent val="0"/>
          <c:showBubbleSize val="0"/>
        </c:dLbls>
        <c:gapWidth val="75"/>
        <c:overlap val="-25"/>
        <c:axId val="409613888"/>
        <c:axId val="409614280"/>
      </c:barChart>
      <c:catAx>
        <c:axId val="409613888"/>
        <c:scaling>
          <c:orientation val="minMax"/>
        </c:scaling>
        <c:delete val="0"/>
        <c:axPos val="l"/>
        <c:numFmt formatCode="General" sourceLinked="0"/>
        <c:majorTickMark val="none"/>
        <c:minorTickMark val="none"/>
        <c:tickLblPos val="nextTo"/>
        <c:spPr>
          <a:noFill/>
          <a:ln w="3175">
            <a:solidFill>
              <a:schemeClr val="tx1"/>
            </a:solidFill>
            <a:prstDash val="solid"/>
          </a:ln>
        </c:spPr>
        <c:txPr>
          <a:bodyPr rot="0" vert="horz"/>
          <a:lstStyle/>
          <a:p>
            <a:pPr>
              <a:defRPr sz="1050" b="0" i="0" u="none" strike="noStrike" baseline="0">
                <a:solidFill>
                  <a:schemeClr val="tx2"/>
                </a:solidFill>
                <a:latin typeface="Verdana" panose="020B0604030504040204" pitchFamily="34" charset="0"/>
                <a:ea typeface="Arial"/>
                <a:cs typeface="Arial"/>
              </a:defRPr>
            </a:pPr>
            <a:endParaRPr lang="fi-FI"/>
          </a:p>
        </c:txPr>
        <c:crossAx val="409614280"/>
        <c:crosses val="autoZero"/>
        <c:auto val="1"/>
        <c:lblAlgn val="ctr"/>
        <c:lblOffset val="100"/>
        <c:noMultiLvlLbl val="0"/>
      </c:catAx>
      <c:valAx>
        <c:axId val="409614280"/>
        <c:scaling>
          <c:orientation val="minMax"/>
        </c:scaling>
        <c:delete val="0"/>
        <c:axPos val="b"/>
        <c:majorGridlines>
          <c:spPr>
            <a:ln w="3175">
              <a:solidFill>
                <a:schemeClr val="tx1"/>
              </a:solidFill>
              <a:prstDash val="dash"/>
            </a:ln>
          </c:spPr>
        </c:majorGridlines>
        <c:numFmt formatCode="#,##0" sourceLinked="0"/>
        <c:majorTickMark val="none"/>
        <c:minorTickMark val="none"/>
        <c:tickLblPos val="nextTo"/>
        <c:spPr>
          <a:ln w="25400">
            <a:noFill/>
          </a:ln>
        </c:spPr>
        <c:txPr>
          <a:bodyPr rot="0" vert="horz"/>
          <a:lstStyle/>
          <a:p>
            <a:pPr>
              <a:defRPr sz="1050" b="0" i="0" u="none" strike="noStrike" baseline="0">
                <a:solidFill>
                  <a:schemeClr val="tx2"/>
                </a:solidFill>
                <a:latin typeface="Verdana" panose="020B0604030504040204" pitchFamily="34" charset="0"/>
                <a:ea typeface="Arial"/>
                <a:cs typeface="Arial"/>
              </a:defRPr>
            </a:pPr>
            <a:endParaRPr lang="fi-FI"/>
          </a:p>
        </c:txPr>
        <c:crossAx val="409613888"/>
        <c:crosses val="autoZero"/>
        <c:crossBetween val="between"/>
      </c:valAx>
      <c:spPr>
        <a:noFill/>
        <a:ln w="12700">
          <a:solidFill>
            <a:schemeClr val="tx1"/>
          </a:solidFill>
          <a:prstDash val="solid"/>
        </a:ln>
      </c:spPr>
    </c:plotArea>
    <c:plotVisOnly val="1"/>
    <c:dispBlanksAs val="gap"/>
    <c:showDLblsOverMax val="0"/>
  </c:chart>
  <c:spPr>
    <a:noFill/>
    <a:ln>
      <a:noFill/>
    </a:ln>
  </c:spPr>
  <c:txPr>
    <a:bodyPr/>
    <a:lstStyle/>
    <a:p>
      <a:pPr>
        <a:defRPr sz="1400" b="1" i="0" u="none" strike="noStrike" baseline="0">
          <a:solidFill>
            <a:schemeClr val="tx1"/>
          </a:solidFill>
          <a:latin typeface="Arial"/>
          <a:ea typeface="Arial"/>
          <a:cs typeface="Arial"/>
        </a:defRPr>
      </a:pPr>
      <a:endParaRPr lang="fi-FI"/>
    </a:p>
  </c:txPr>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3488068694350567E-2"/>
          <c:y val="3.5328973864015109E-2"/>
          <c:w val="0.88066487914009062"/>
          <c:h val="0.87446293846138301"/>
        </c:manualLayout>
      </c:layout>
      <c:lineChart>
        <c:grouping val="standard"/>
        <c:varyColors val="0"/>
        <c:ser>
          <c:idx val="0"/>
          <c:order val="0"/>
          <c:tx>
            <c:strRef>
              <c:f>Taul1!$B$1</c:f>
              <c:strCache>
                <c:ptCount val="1"/>
                <c:pt idx="0">
                  <c:v>Metsäteollisuus</c:v>
                </c:pt>
              </c:strCache>
            </c:strRef>
          </c:tx>
          <c:spPr>
            <a:ln>
              <a:solidFill>
                <a:schemeClr val="accent1"/>
              </a:solidFill>
            </a:ln>
          </c:spPr>
          <c:marker>
            <c:symbol val="none"/>
          </c:marker>
          <c:cat>
            <c:numRef>
              <c:f>Taul1!$A$2:$A$121</c:f>
              <c:numCache>
                <c:formatCode>General</c:formatCode>
                <c:ptCount val="120"/>
                <c:pt idx="0">
                  <c:v>2008</c:v>
                </c:pt>
                <c:pt idx="12">
                  <c:v>2009</c:v>
                </c:pt>
                <c:pt idx="24">
                  <c:v>2010</c:v>
                </c:pt>
                <c:pt idx="36">
                  <c:v>2011</c:v>
                </c:pt>
                <c:pt idx="48">
                  <c:v>2012</c:v>
                </c:pt>
                <c:pt idx="60">
                  <c:v>2013</c:v>
                </c:pt>
                <c:pt idx="72">
                  <c:v>2014</c:v>
                </c:pt>
                <c:pt idx="84">
                  <c:v>2015</c:v>
                </c:pt>
                <c:pt idx="96">
                  <c:v>2016</c:v>
                </c:pt>
                <c:pt idx="108">
                  <c:v>2017</c:v>
                </c:pt>
              </c:numCache>
            </c:numRef>
          </c:cat>
          <c:val>
            <c:numRef>
              <c:f>Taul1!$B$2:$B$121</c:f>
              <c:numCache>
                <c:formatCode>General</c:formatCode>
                <c:ptCount val="120"/>
                <c:pt idx="0">
                  <c:v>5268.9459999999999</c:v>
                </c:pt>
                <c:pt idx="1">
                  <c:v>5573.3789999999999</c:v>
                </c:pt>
                <c:pt idx="2">
                  <c:v>5590.6490000000003</c:v>
                </c:pt>
                <c:pt idx="3">
                  <c:v>6451.134</c:v>
                </c:pt>
                <c:pt idx="4">
                  <c:v>5835.66</c:v>
                </c:pt>
                <c:pt idx="5">
                  <c:v>5809.0559999999996</c:v>
                </c:pt>
                <c:pt idx="6">
                  <c:v>5457.9290000000001</c:v>
                </c:pt>
                <c:pt idx="7">
                  <c:v>5067.6719999999996</c:v>
                </c:pt>
                <c:pt idx="8">
                  <c:v>5714.6949999999997</c:v>
                </c:pt>
                <c:pt idx="9">
                  <c:v>5797.8980000000001</c:v>
                </c:pt>
                <c:pt idx="10">
                  <c:v>4810.05</c:v>
                </c:pt>
                <c:pt idx="11">
                  <c:v>4203.1509999999998</c:v>
                </c:pt>
                <c:pt idx="12">
                  <c:v>3408.6469999999999</c:v>
                </c:pt>
                <c:pt idx="13">
                  <c:v>3603.38</c:v>
                </c:pt>
                <c:pt idx="14">
                  <c:v>3858.933</c:v>
                </c:pt>
                <c:pt idx="15">
                  <c:v>4052.4520000000002</c:v>
                </c:pt>
                <c:pt idx="16">
                  <c:v>3474.0720000000001</c:v>
                </c:pt>
                <c:pt idx="17">
                  <c:v>3751.8580000000002</c:v>
                </c:pt>
                <c:pt idx="18">
                  <c:v>3512.02</c:v>
                </c:pt>
                <c:pt idx="19">
                  <c:v>3180.2950000000001</c:v>
                </c:pt>
                <c:pt idx="20">
                  <c:v>3738.1970000000001</c:v>
                </c:pt>
                <c:pt idx="21">
                  <c:v>5062.0630000000001</c:v>
                </c:pt>
                <c:pt idx="22">
                  <c:v>3844.5</c:v>
                </c:pt>
                <c:pt idx="23">
                  <c:v>3576.9929999999999</c:v>
                </c:pt>
                <c:pt idx="24">
                  <c:v>3242.7280000000001</c:v>
                </c:pt>
                <c:pt idx="25">
                  <c:v>3479.3270000000002</c:v>
                </c:pt>
                <c:pt idx="26">
                  <c:v>3717.1889999999999</c:v>
                </c:pt>
                <c:pt idx="27">
                  <c:v>4314.4440000000004</c:v>
                </c:pt>
                <c:pt idx="28">
                  <c:v>4227.7650000000003</c:v>
                </c:pt>
                <c:pt idx="29">
                  <c:v>4821.1350000000002</c:v>
                </c:pt>
                <c:pt idx="30">
                  <c:v>4096.7240000000002</c:v>
                </c:pt>
                <c:pt idx="31">
                  <c:v>4247.7539999999999</c:v>
                </c:pt>
                <c:pt idx="32">
                  <c:v>4758.8440000000001</c:v>
                </c:pt>
                <c:pt idx="33">
                  <c:v>5880.9859999999999</c:v>
                </c:pt>
                <c:pt idx="34">
                  <c:v>4836.46</c:v>
                </c:pt>
                <c:pt idx="35">
                  <c:v>4815.2309999999998</c:v>
                </c:pt>
                <c:pt idx="36">
                  <c:v>4530.982</c:v>
                </c:pt>
                <c:pt idx="37">
                  <c:v>4392.22</c:v>
                </c:pt>
                <c:pt idx="38">
                  <c:v>5180.2460000000001</c:v>
                </c:pt>
                <c:pt idx="39">
                  <c:v>4601.9449999999997</c:v>
                </c:pt>
                <c:pt idx="40">
                  <c:v>5031.0630000000001</c:v>
                </c:pt>
                <c:pt idx="41">
                  <c:v>4908.6809999999996</c:v>
                </c:pt>
                <c:pt idx="42">
                  <c:v>4416.9399999999996</c:v>
                </c:pt>
                <c:pt idx="43">
                  <c:v>4680.3440000000001</c:v>
                </c:pt>
                <c:pt idx="44">
                  <c:v>4977.4080000000004</c:v>
                </c:pt>
                <c:pt idx="45">
                  <c:v>4439.0780000000004</c:v>
                </c:pt>
                <c:pt idx="46">
                  <c:v>4965.393</c:v>
                </c:pt>
                <c:pt idx="47">
                  <c:v>4730.902</c:v>
                </c:pt>
                <c:pt idx="48">
                  <c:v>4521.1059999999998</c:v>
                </c:pt>
                <c:pt idx="49">
                  <c:v>4448.6350000000002</c:v>
                </c:pt>
                <c:pt idx="50">
                  <c:v>5306.8130000000001</c:v>
                </c:pt>
                <c:pt idx="51">
                  <c:v>4723.2969999999996</c:v>
                </c:pt>
                <c:pt idx="52">
                  <c:v>4960.2420000000002</c:v>
                </c:pt>
                <c:pt idx="53">
                  <c:v>4730.4470000000001</c:v>
                </c:pt>
                <c:pt idx="54">
                  <c:v>4548.1499999999996</c:v>
                </c:pt>
                <c:pt idx="55">
                  <c:v>4952.6629999999996</c:v>
                </c:pt>
                <c:pt idx="56">
                  <c:v>4634.6239999999998</c:v>
                </c:pt>
                <c:pt idx="57">
                  <c:v>5010.0050000000001</c:v>
                </c:pt>
                <c:pt idx="58">
                  <c:v>4935.799</c:v>
                </c:pt>
                <c:pt idx="59">
                  <c:v>4106.2579999999998</c:v>
                </c:pt>
                <c:pt idx="60">
                  <c:v>4784.0529999999999</c:v>
                </c:pt>
                <c:pt idx="61">
                  <c:v>4361.87</c:v>
                </c:pt>
                <c:pt idx="62">
                  <c:v>4694.1109999999999</c:v>
                </c:pt>
                <c:pt idx="63">
                  <c:v>4907.8440000000001</c:v>
                </c:pt>
                <c:pt idx="64">
                  <c:v>4714.482</c:v>
                </c:pt>
                <c:pt idx="65">
                  <c:v>4537.0460000000003</c:v>
                </c:pt>
                <c:pt idx="66">
                  <c:v>4480.174</c:v>
                </c:pt>
                <c:pt idx="67">
                  <c:v>4427.6499999999996</c:v>
                </c:pt>
                <c:pt idx="68">
                  <c:v>4683.107</c:v>
                </c:pt>
                <c:pt idx="69">
                  <c:v>5210.4489999999996</c:v>
                </c:pt>
                <c:pt idx="70">
                  <c:v>4765.4319999999998</c:v>
                </c:pt>
                <c:pt idx="71">
                  <c:v>4481.3320000000003</c:v>
                </c:pt>
                <c:pt idx="72">
                  <c:v>4371.5479999999998</c:v>
                </c:pt>
                <c:pt idx="73">
                  <c:v>4311.8590000000004</c:v>
                </c:pt>
                <c:pt idx="74">
                  <c:v>4567.9459999999999</c:v>
                </c:pt>
                <c:pt idx="75">
                  <c:v>4727.2550000000001</c:v>
                </c:pt>
                <c:pt idx="76">
                  <c:v>5169.2309999999998</c:v>
                </c:pt>
                <c:pt idx="77">
                  <c:v>4690.3850000000002</c:v>
                </c:pt>
                <c:pt idx="78">
                  <c:v>4426.5410000000002</c:v>
                </c:pt>
                <c:pt idx="79">
                  <c:v>4208.4650000000001</c:v>
                </c:pt>
                <c:pt idx="80">
                  <c:v>5194.5529999999999</c:v>
                </c:pt>
                <c:pt idx="81">
                  <c:v>5104.5050000000001</c:v>
                </c:pt>
                <c:pt idx="82">
                  <c:v>4520.5069999999996</c:v>
                </c:pt>
                <c:pt idx="83">
                  <c:v>4680.4949999999999</c:v>
                </c:pt>
                <c:pt idx="84">
                  <c:v>3942.6460000000002</c:v>
                </c:pt>
                <c:pt idx="85">
                  <c:v>4180.549</c:v>
                </c:pt>
                <c:pt idx="86">
                  <c:v>4873.9520000000002</c:v>
                </c:pt>
                <c:pt idx="87">
                  <c:v>4802.7889999999998</c:v>
                </c:pt>
                <c:pt idx="88">
                  <c:v>4618.1509999999998</c:v>
                </c:pt>
                <c:pt idx="89">
                  <c:v>4686.5870000000004</c:v>
                </c:pt>
                <c:pt idx="90">
                  <c:v>4482.8890000000001</c:v>
                </c:pt>
                <c:pt idx="91">
                  <c:v>4012.7109999999998</c:v>
                </c:pt>
                <c:pt idx="92">
                  <c:v>4556.3209999999999</c:v>
                </c:pt>
                <c:pt idx="93">
                  <c:v>4767.4129999999996</c:v>
                </c:pt>
                <c:pt idx="94">
                  <c:v>4340.2439999999997</c:v>
                </c:pt>
                <c:pt idx="95">
                  <c:v>4615.8620000000001</c:v>
                </c:pt>
                <c:pt idx="96">
                  <c:v>3585</c:v>
                </c:pt>
                <c:pt idx="97">
                  <c:v>4120</c:v>
                </c:pt>
                <c:pt idx="98">
                  <c:v>4450</c:v>
                </c:pt>
                <c:pt idx="99">
                  <c:v>4325</c:v>
                </c:pt>
                <c:pt idx="100">
                  <c:v>4360</c:v>
                </c:pt>
                <c:pt idx="101">
                  <c:v>4965</c:v>
                </c:pt>
                <c:pt idx="102">
                  <c:v>3910</c:v>
                </c:pt>
                <c:pt idx="103">
                  <c:v>3955</c:v>
                </c:pt>
                <c:pt idx="104">
                  <c:v>4560</c:v>
                </c:pt>
                <c:pt idx="105">
                  <c:v>4535</c:v>
                </c:pt>
                <c:pt idx="106">
                  <c:v>4505</c:v>
                </c:pt>
                <c:pt idx="107">
                  <c:v>4455</c:v>
                </c:pt>
                <c:pt idx="108">
                  <c:v>4615</c:v>
                </c:pt>
                <c:pt idx="109">
                  <c:v>4285</c:v>
                </c:pt>
              </c:numCache>
            </c:numRef>
          </c:val>
          <c:smooth val="0"/>
          <c:extLst>
            <c:ext xmlns:c16="http://schemas.microsoft.com/office/drawing/2014/chart" uri="{C3380CC4-5D6E-409C-BE32-E72D297353CC}">
              <c16:uniqueId val="{00000000-9AE0-4132-95C4-22544FFF4950}"/>
            </c:ext>
          </c:extLst>
        </c:ser>
        <c:dLbls>
          <c:showLegendKey val="0"/>
          <c:showVal val="0"/>
          <c:showCatName val="0"/>
          <c:showSerName val="0"/>
          <c:showPercent val="0"/>
          <c:showBubbleSize val="0"/>
        </c:dLbls>
        <c:smooth val="0"/>
        <c:axId val="412235424"/>
        <c:axId val="412235816"/>
      </c:lineChart>
      <c:catAx>
        <c:axId val="412235424"/>
        <c:scaling>
          <c:orientation val="minMax"/>
        </c:scaling>
        <c:delete val="0"/>
        <c:axPos val="b"/>
        <c:numFmt formatCode="General" sourceLinked="0"/>
        <c:majorTickMark val="out"/>
        <c:minorTickMark val="none"/>
        <c:tickLblPos val="none"/>
        <c:spPr>
          <a:ln/>
        </c:spPr>
        <c:txPr>
          <a:bodyPr rot="60000" anchor="t" anchorCtr="0"/>
          <a:lstStyle/>
          <a:p>
            <a:pPr>
              <a:defRPr sz="1050" b="0" i="0" baseline="0">
                <a:solidFill>
                  <a:schemeClr val="tx1"/>
                </a:solidFill>
                <a:latin typeface="Verdana" panose="020B0604030504040204" pitchFamily="34" charset="0"/>
              </a:defRPr>
            </a:pPr>
            <a:endParaRPr lang="fi-FI"/>
          </a:p>
        </c:txPr>
        <c:crossAx val="412235816"/>
        <c:crossesAt val="0"/>
        <c:auto val="1"/>
        <c:lblAlgn val="ctr"/>
        <c:lblOffset val="100"/>
        <c:tickMarkSkip val="12"/>
        <c:noMultiLvlLbl val="0"/>
      </c:catAx>
      <c:valAx>
        <c:axId val="412235816"/>
        <c:scaling>
          <c:orientation val="minMax"/>
          <c:max val="7000"/>
          <c:min val="2500"/>
        </c:scaling>
        <c:delete val="0"/>
        <c:axPos val="l"/>
        <c:majorGridlines>
          <c:spPr>
            <a:ln w="3175" cmpd="sng">
              <a:prstDash val="sysDot"/>
            </a:ln>
            <a:effectLst>
              <a:glow>
                <a:schemeClr val="accent1"/>
              </a:glow>
            </a:effectLst>
          </c:spPr>
        </c:majorGridlines>
        <c:numFmt formatCode="0" sourceLinked="0"/>
        <c:majorTickMark val="out"/>
        <c:minorTickMark val="none"/>
        <c:tickLblPos val="nextTo"/>
        <c:txPr>
          <a:bodyPr/>
          <a:lstStyle/>
          <a:p>
            <a:pPr>
              <a:defRPr sz="1050" b="0" i="0" baseline="0">
                <a:solidFill>
                  <a:schemeClr val="tx2"/>
                </a:solidFill>
                <a:latin typeface="Verdana" panose="020B0604030504040204" pitchFamily="34" charset="0"/>
              </a:defRPr>
            </a:pPr>
            <a:endParaRPr lang="fi-FI"/>
          </a:p>
        </c:txPr>
        <c:crossAx val="412235424"/>
        <c:crosses val="autoZero"/>
        <c:crossBetween val="between"/>
        <c:majorUnit val="500"/>
        <c:minorUnit val="50"/>
      </c:valAx>
    </c:plotArea>
    <c:plotVisOnly val="1"/>
    <c:dispBlanksAs val="gap"/>
    <c:showDLblsOverMax val="0"/>
  </c:chart>
  <c:txPr>
    <a:bodyPr/>
    <a:lstStyle/>
    <a:p>
      <a:pPr>
        <a:defRPr sz="1800"/>
      </a:pPr>
      <a:endParaRPr lang="fi-FI"/>
    </a:p>
  </c:txPr>
  <c:externalData r:id="rId1">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10"/>
    </mc:Choice>
    <mc:Fallback>
      <c:style val="10"/>
    </mc:Fallback>
  </mc:AlternateContent>
  <c:chart>
    <c:autoTitleDeleted val="0"/>
    <c:plotArea>
      <c:layout>
        <c:manualLayout>
          <c:layoutTarget val="inner"/>
          <c:xMode val="edge"/>
          <c:yMode val="edge"/>
          <c:x val="5.3981703474847161E-2"/>
          <c:y val="4.169009667464485E-2"/>
          <c:w val="0.71579377100593577"/>
          <c:h val="0.83742813430070639"/>
        </c:manualLayout>
      </c:layout>
      <c:lineChart>
        <c:grouping val="standard"/>
        <c:varyColors val="0"/>
        <c:ser>
          <c:idx val="2"/>
          <c:order val="0"/>
          <c:tx>
            <c:strRef>
              <c:f>Taul1!$B$1</c:f>
              <c:strCache>
                <c:ptCount val="1"/>
                <c:pt idx="0">
                  <c:v>Teknologia-, metsä- ja kemianteollisuuden palveluvienti Suomesta (ml. peliteollisuus)</c:v>
                </c:pt>
              </c:strCache>
            </c:strRef>
          </c:tx>
          <c:marker>
            <c:symbol val="none"/>
          </c:marker>
          <c:cat>
            <c:numRef>
              <c:f>Taul1!$A$2:$A$6</c:f>
              <c:numCache>
                <c:formatCode>General</c:formatCode>
                <c:ptCount val="5"/>
                <c:pt idx="0">
                  <c:v>2011</c:v>
                </c:pt>
                <c:pt idx="1">
                  <c:v>2012</c:v>
                </c:pt>
                <c:pt idx="2">
                  <c:v>2013</c:v>
                </c:pt>
                <c:pt idx="3">
                  <c:v>2014</c:v>
                </c:pt>
                <c:pt idx="4">
                  <c:v>2015</c:v>
                </c:pt>
              </c:numCache>
            </c:numRef>
          </c:cat>
          <c:val>
            <c:numRef>
              <c:f>Taul1!$B$2:$B$6</c:f>
              <c:numCache>
                <c:formatCode>General</c:formatCode>
                <c:ptCount val="5"/>
                <c:pt idx="0">
                  <c:v>12.917</c:v>
                </c:pt>
                <c:pt idx="1">
                  <c:v>12.484999999999999</c:v>
                </c:pt>
                <c:pt idx="2">
                  <c:v>12.426</c:v>
                </c:pt>
                <c:pt idx="3">
                  <c:v>12.510999999999999</c:v>
                </c:pt>
                <c:pt idx="4">
                  <c:v>13.553000000000001</c:v>
                </c:pt>
              </c:numCache>
            </c:numRef>
          </c:val>
          <c:smooth val="0"/>
          <c:extLst>
            <c:ext xmlns:c16="http://schemas.microsoft.com/office/drawing/2014/chart" uri="{C3380CC4-5D6E-409C-BE32-E72D297353CC}">
              <c16:uniqueId val="{00000000-0160-4F7F-A352-B5022905814C}"/>
            </c:ext>
          </c:extLst>
        </c:ser>
        <c:ser>
          <c:idx val="3"/>
          <c:order val="1"/>
          <c:tx>
            <c:strRef>
              <c:f>Taul1!$C$1</c:f>
              <c:strCache>
                <c:ptCount val="1"/>
                <c:pt idx="0">
                  <c:v>Muiden toimialojen palveluvienti Suomesta </c:v>
                </c:pt>
              </c:strCache>
            </c:strRef>
          </c:tx>
          <c:marker>
            <c:symbol val="none"/>
          </c:marker>
          <c:cat>
            <c:numRef>
              <c:f>Taul1!$A$2:$A$6</c:f>
              <c:numCache>
                <c:formatCode>General</c:formatCode>
                <c:ptCount val="5"/>
                <c:pt idx="0">
                  <c:v>2011</c:v>
                </c:pt>
                <c:pt idx="1">
                  <c:v>2012</c:v>
                </c:pt>
                <c:pt idx="2">
                  <c:v>2013</c:v>
                </c:pt>
                <c:pt idx="3">
                  <c:v>2014</c:v>
                </c:pt>
                <c:pt idx="4">
                  <c:v>2015</c:v>
                </c:pt>
              </c:numCache>
            </c:numRef>
          </c:cat>
          <c:val>
            <c:numRef>
              <c:f>Taul1!$C$2:$C$6</c:f>
              <c:numCache>
                <c:formatCode>General</c:formatCode>
                <c:ptCount val="5"/>
                <c:pt idx="0">
                  <c:v>8.5210000000000008</c:v>
                </c:pt>
                <c:pt idx="1">
                  <c:v>9.8350000000000009</c:v>
                </c:pt>
                <c:pt idx="2">
                  <c:v>9.77</c:v>
                </c:pt>
                <c:pt idx="3">
                  <c:v>8.6240000000000006</c:v>
                </c:pt>
                <c:pt idx="4">
                  <c:v>8.9600000000000009</c:v>
                </c:pt>
              </c:numCache>
            </c:numRef>
          </c:val>
          <c:smooth val="0"/>
          <c:extLst>
            <c:ext xmlns:c16="http://schemas.microsoft.com/office/drawing/2014/chart" uri="{C3380CC4-5D6E-409C-BE32-E72D297353CC}">
              <c16:uniqueId val="{00000001-0160-4F7F-A352-B5022905814C}"/>
            </c:ext>
          </c:extLst>
        </c:ser>
        <c:dLbls>
          <c:showLegendKey val="0"/>
          <c:showVal val="0"/>
          <c:showCatName val="0"/>
          <c:showSerName val="0"/>
          <c:showPercent val="0"/>
          <c:showBubbleSize val="0"/>
        </c:dLbls>
        <c:smooth val="0"/>
        <c:axId val="410355848"/>
        <c:axId val="410356240"/>
      </c:lineChart>
      <c:catAx>
        <c:axId val="410355848"/>
        <c:scaling>
          <c:orientation val="minMax"/>
        </c:scaling>
        <c:delete val="0"/>
        <c:axPos val="b"/>
        <c:numFmt formatCode="General" sourceLinked="0"/>
        <c:majorTickMark val="out"/>
        <c:minorTickMark val="none"/>
        <c:tickLblPos val="nextTo"/>
        <c:txPr>
          <a:bodyPr/>
          <a:lstStyle/>
          <a:p>
            <a:pPr>
              <a:defRPr sz="1050" b="0" i="0" baseline="0">
                <a:solidFill>
                  <a:schemeClr val="tx2"/>
                </a:solidFill>
                <a:latin typeface="Verdana" panose="020B0604030504040204" pitchFamily="34" charset="0"/>
              </a:defRPr>
            </a:pPr>
            <a:endParaRPr lang="fi-FI"/>
          </a:p>
        </c:txPr>
        <c:crossAx val="410356240"/>
        <c:crosses val="autoZero"/>
        <c:auto val="1"/>
        <c:lblAlgn val="ctr"/>
        <c:lblOffset val="100"/>
        <c:tickLblSkip val="1"/>
        <c:tickMarkSkip val="1"/>
        <c:noMultiLvlLbl val="0"/>
      </c:catAx>
      <c:valAx>
        <c:axId val="410356240"/>
        <c:scaling>
          <c:orientation val="minMax"/>
          <c:max val="15"/>
          <c:min val="0"/>
        </c:scaling>
        <c:delete val="0"/>
        <c:axPos val="l"/>
        <c:majorGridlines>
          <c:spPr>
            <a:ln w="3175">
              <a:prstDash val="dash"/>
            </a:ln>
          </c:spPr>
        </c:majorGridlines>
        <c:numFmt formatCode="General" sourceLinked="0"/>
        <c:majorTickMark val="out"/>
        <c:minorTickMark val="none"/>
        <c:tickLblPos val="nextTo"/>
        <c:txPr>
          <a:bodyPr/>
          <a:lstStyle/>
          <a:p>
            <a:pPr>
              <a:defRPr sz="1050" b="0" i="0" baseline="0">
                <a:solidFill>
                  <a:schemeClr val="tx2"/>
                </a:solidFill>
                <a:latin typeface="Verdana" panose="020B0604030504040204" pitchFamily="34" charset="0"/>
              </a:defRPr>
            </a:pPr>
            <a:endParaRPr lang="fi-FI"/>
          </a:p>
        </c:txPr>
        <c:crossAx val="410355848"/>
        <c:crosses val="autoZero"/>
        <c:crossBetween val="between"/>
        <c:majorUnit val="1"/>
        <c:minorUnit val="0.5"/>
      </c:valAx>
      <c:spPr>
        <a:ln>
          <a:noFill/>
        </a:ln>
      </c:spPr>
    </c:plotArea>
    <c:legend>
      <c:legendPos val="r"/>
      <c:layout>
        <c:manualLayout>
          <c:xMode val="edge"/>
          <c:yMode val="edge"/>
          <c:x val="0.7770658010009065"/>
          <c:y val="9.389418710757913E-2"/>
          <c:w val="0.21485621614561912"/>
          <c:h val="0.72093804242011117"/>
        </c:manualLayout>
      </c:layout>
      <c:overlay val="0"/>
      <c:txPr>
        <a:bodyPr/>
        <a:lstStyle/>
        <a:p>
          <a:pPr>
            <a:defRPr sz="1050" b="0" i="0" baseline="0">
              <a:solidFill>
                <a:schemeClr val="tx2"/>
              </a:solidFill>
              <a:latin typeface="Verdana" panose="020B0604030504040204" pitchFamily="34" charset="0"/>
              <a:cs typeface="Arial" panose="020B0604020202020204" pitchFamily="34" charset="0"/>
            </a:defRPr>
          </a:pPr>
          <a:endParaRPr lang="fi-FI"/>
        </a:p>
      </c:txPr>
    </c:legend>
    <c:plotVisOnly val="1"/>
    <c:dispBlanksAs val="gap"/>
    <c:showDLblsOverMax val="0"/>
  </c:chart>
  <c:txPr>
    <a:bodyPr/>
    <a:lstStyle/>
    <a:p>
      <a:pPr>
        <a:defRPr sz="1000">
          <a:latin typeface="Arial Narrow" pitchFamily="34" charset="0"/>
        </a:defRPr>
      </a:pPr>
      <a:endParaRPr lang="fi-FI"/>
    </a:p>
  </c:txPr>
  <c:externalData r:id="rId1">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2044352244495914E-2"/>
          <c:y val="4.6908039361746694E-2"/>
          <c:w val="0.64907365403570305"/>
          <c:h val="0.92502841056746687"/>
        </c:manualLayout>
      </c:layout>
      <c:lineChart>
        <c:grouping val="standard"/>
        <c:varyColors val="0"/>
        <c:ser>
          <c:idx val="0"/>
          <c:order val="0"/>
          <c:tx>
            <c:strRef>
              <c:f>Sheet1!$B$1</c:f>
              <c:strCache>
                <c:ptCount val="1"/>
                <c:pt idx="0">
                  <c:v>Teollisuuden tuotantokyky (tuotanto, jos kapasiteetti täyskäytössä), vas. ast.</c:v>
                </c:pt>
              </c:strCache>
            </c:strRef>
          </c:tx>
          <c:spPr>
            <a:ln w="44450">
              <a:solidFill>
                <a:schemeClr val="accent1"/>
              </a:solidFill>
              <a:prstDash val="sysDash"/>
            </a:ln>
          </c:spPr>
          <c:marker>
            <c:symbol val="none"/>
          </c:marker>
          <c:cat>
            <c:strRef>
              <c:f>Sheet1!$A$2:$A$37</c:f>
              <c:strCache>
                <c:ptCount val="33"/>
                <c:pt idx="0">
                  <c:v>2008,I</c:v>
                </c:pt>
                <c:pt idx="4">
                  <c:v>2009,I</c:v>
                </c:pt>
                <c:pt idx="8">
                  <c:v>2010,I</c:v>
                </c:pt>
                <c:pt idx="12">
                  <c:v>2011,I</c:v>
                </c:pt>
                <c:pt idx="16">
                  <c:v>2012,I</c:v>
                </c:pt>
                <c:pt idx="20">
                  <c:v>2013,I</c:v>
                </c:pt>
                <c:pt idx="24">
                  <c:v>2014,I</c:v>
                </c:pt>
                <c:pt idx="28">
                  <c:v>2015,I</c:v>
                </c:pt>
                <c:pt idx="32">
                  <c:v>2016,I</c:v>
                </c:pt>
              </c:strCache>
            </c:strRef>
          </c:cat>
          <c:val>
            <c:numRef>
              <c:f>Sheet1!$B$2:$B$37</c:f>
              <c:numCache>
                <c:formatCode>General</c:formatCode>
                <c:ptCount val="36"/>
                <c:pt idx="0">
                  <c:v>122.88056450000001</c:v>
                </c:pt>
                <c:pt idx="1">
                  <c:v>118.7079782</c:v>
                </c:pt>
                <c:pt idx="2">
                  <c:v>122.1915607</c:v>
                </c:pt>
                <c:pt idx="3">
                  <c:v>118.7330446</c:v>
                </c:pt>
                <c:pt idx="4">
                  <c:v>105.32060920000001</c:v>
                </c:pt>
                <c:pt idx="5">
                  <c:v>105.7115831</c:v>
                </c:pt>
                <c:pt idx="6">
                  <c:v>106.89789020000001</c:v>
                </c:pt>
                <c:pt idx="7">
                  <c:v>104.65770569999999</c:v>
                </c:pt>
                <c:pt idx="8">
                  <c:v>100.7466536</c:v>
                </c:pt>
                <c:pt idx="9">
                  <c:v>104.5496717</c:v>
                </c:pt>
                <c:pt idx="10">
                  <c:v>105.7868939</c:v>
                </c:pt>
                <c:pt idx="11">
                  <c:v>104.6871594</c:v>
                </c:pt>
                <c:pt idx="12">
                  <c:v>102.5765265</c:v>
                </c:pt>
                <c:pt idx="13">
                  <c:v>99.973173119999998</c:v>
                </c:pt>
                <c:pt idx="14">
                  <c:v>104.5643705</c:v>
                </c:pt>
                <c:pt idx="15">
                  <c:v>103.4810116</c:v>
                </c:pt>
                <c:pt idx="16">
                  <c:v>102.16269389999999</c:v>
                </c:pt>
                <c:pt idx="17">
                  <c:v>100.4655303</c:v>
                </c:pt>
                <c:pt idx="18">
                  <c:v>102.1158307</c:v>
                </c:pt>
                <c:pt idx="19">
                  <c:v>100.3048763</c:v>
                </c:pt>
                <c:pt idx="20">
                  <c:v>99.056811510000003</c:v>
                </c:pt>
                <c:pt idx="21">
                  <c:v>96.608606960000003</c:v>
                </c:pt>
                <c:pt idx="22">
                  <c:v>99.098980019999999</c:v>
                </c:pt>
                <c:pt idx="23">
                  <c:v>97.78627917</c:v>
                </c:pt>
                <c:pt idx="24">
                  <c:v>97.865166970000004</c:v>
                </c:pt>
                <c:pt idx="25">
                  <c:v>95.576945649999999</c:v>
                </c:pt>
                <c:pt idx="26">
                  <c:v>97.449266449999996</c:v>
                </c:pt>
                <c:pt idx="27">
                  <c:v>96.538605559999993</c:v>
                </c:pt>
                <c:pt idx="28">
                  <c:v>95.057957239999993</c:v>
                </c:pt>
                <c:pt idx="29">
                  <c:v>94.028503560000004</c:v>
                </c:pt>
                <c:pt idx="30">
                  <c:v>96.377029480000004</c:v>
                </c:pt>
                <c:pt idx="31">
                  <c:v>95.065166970000007</c:v>
                </c:pt>
                <c:pt idx="32">
                  <c:v>94.499315359999997</c:v>
                </c:pt>
                <c:pt idx="33">
                  <c:v>94.600475059999994</c:v>
                </c:pt>
                <c:pt idx="34">
                  <c:v>98.739471850000001</c:v>
                </c:pt>
                <c:pt idx="35">
                  <c:v>96.696800339999996</c:v>
                </c:pt>
              </c:numCache>
            </c:numRef>
          </c:val>
          <c:smooth val="0"/>
          <c:extLst>
            <c:ext xmlns:c16="http://schemas.microsoft.com/office/drawing/2014/chart" uri="{C3380CC4-5D6E-409C-BE32-E72D297353CC}">
              <c16:uniqueId val="{00000000-2D31-4E97-AEB7-D0DF7AC12FE4}"/>
            </c:ext>
          </c:extLst>
        </c:ser>
        <c:ser>
          <c:idx val="1"/>
          <c:order val="1"/>
          <c:tx>
            <c:strRef>
              <c:f>Sheet1!$C$1</c:f>
              <c:strCache>
                <c:ptCount val="1"/>
                <c:pt idx="0">
                  <c:v>Teollisuuden tuotanto (2008=100), vas. ast.</c:v>
                </c:pt>
              </c:strCache>
            </c:strRef>
          </c:tx>
          <c:spPr>
            <a:ln w="44450">
              <a:solidFill>
                <a:schemeClr val="accent1"/>
              </a:solidFill>
            </a:ln>
          </c:spPr>
          <c:marker>
            <c:symbol val="none"/>
          </c:marker>
          <c:cat>
            <c:strRef>
              <c:f>Sheet1!$A$2:$A$37</c:f>
              <c:strCache>
                <c:ptCount val="33"/>
                <c:pt idx="0">
                  <c:v>2008,I</c:v>
                </c:pt>
                <c:pt idx="4">
                  <c:v>2009,I</c:v>
                </c:pt>
                <c:pt idx="8">
                  <c:v>2010,I</c:v>
                </c:pt>
                <c:pt idx="12">
                  <c:v>2011,I</c:v>
                </c:pt>
                <c:pt idx="16">
                  <c:v>2012,I</c:v>
                </c:pt>
                <c:pt idx="20">
                  <c:v>2013,I</c:v>
                </c:pt>
                <c:pt idx="24">
                  <c:v>2014,I</c:v>
                </c:pt>
                <c:pt idx="28">
                  <c:v>2015,I</c:v>
                </c:pt>
                <c:pt idx="32">
                  <c:v>2016,I</c:v>
                </c:pt>
              </c:strCache>
            </c:strRef>
          </c:cat>
          <c:val>
            <c:numRef>
              <c:f>Sheet1!$C$2:$C$37</c:f>
              <c:numCache>
                <c:formatCode>General</c:formatCode>
                <c:ptCount val="36"/>
                <c:pt idx="0">
                  <c:v>103.11579999999999</c:v>
                </c:pt>
                <c:pt idx="1">
                  <c:v>101.6627</c:v>
                </c:pt>
                <c:pt idx="2">
                  <c:v>100.88030000000001</c:v>
                </c:pt>
                <c:pt idx="3">
                  <c:v>94.341200000000001</c:v>
                </c:pt>
                <c:pt idx="4">
                  <c:v>80.648319999999998</c:v>
                </c:pt>
                <c:pt idx="5">
                  <c:v>79.027529999999999</c:v>
                </c:pt>
                <c:pt idx="6">
                  <c:v>79.670249999999996</c:v>
                </c:pt>
                <c:pt idx="7">
                  <c:v>79.614360000000005</c:v>
                </c:pt>
                <c:pt idx="8">
                  <c:v>79.586420000000004</c:v>
                </c:pt>
                <c:pt idx="9">
                  <c:v>83.331000000000003</c:v>
                </c:pt>
                <c:pt idx="10">
                  <c:v>84.225229999999996</c:v>
                </c:pt>
                <c:pt idx="11">
                  <c:v>85.454800000000006</c:v>
                </c:pt>
                <c:pt idx="12">
                  <c:v>86.265190000000004</c:v>
                </c:pt>
                <c:pt idx="13">
                  <c:v>85.566580000000002</c:v>
                </c:pt>
                <c:pt idx="14">
                  <c:v>85.594520000000003</c:v>
                </c:pt>
                <c:pt idx="15">
                  <c:v>86.013689999999997</c:v>
                </c:pt>
                <c:pt idx="16">
                  <c:v>85.762190000000004</c:v>
                </c:pt>
                <c:pt idx="17">
                  <c:v>85.846019999999996</c:v>
                </c:pt>
                <c:pt idx="18">
                  <c:v>84.309070000000006</c:v>
                </c:pt>
                <c:pt idx="19">
                  <c:v>83.470730000000003</c:v>
                </c:pt>
                <c:pt idx="20">
                  <c:v>82.297049999999999</c:v>
                </c:pt>
                <c:pt idx="21">
                  <c:v>81.179270000000002</c:v>
                </c:pt>
                <c:pt idx="22">
                  <c:v>81.514600000000002</c:v>
                </c:pt>
                <c:pt idx="23">
                  <c:v>81.263099999999994</c:v>
                </c:pt>
                <c:pt idx="24">
                  <c:v>81.039540000000002</c:v>
                </c:pt>
                <c:pt idx="25">
                  <c:v>80.117369999999994</c:v>
                </c:pt>
                <c:pt idx="26">
                  <c:v>79.837919999999997</c:v>
                </c:pt>
                <c:pt idx="27">
                  <c:v>79.921750000000003</c:v>
                </c:pt>
                <c:pt idx="28">
                  <c:v>79.306970000000007</c:v>
                </c:pt>
                <c:pt idx="29">
                  <c:v>78.971639999999994</c:v>
                </c:pt>
                <c:pt idx="30">
                  <c:v>79.111360000000005</c:v>
                </c:pt>
                <c:pt idx="31">
                  <c:v>79.586420000000004</c:v>
                </c:pt>
                <c:pt idx="32">
                  <c:v>79.306970000000007</c:v>
                </c:pt>
                <c:pt idx="33">
                  <c:v>81.039540000000002</c:v>
                </c:pt>
                <c:pt idx="34">
                  <c:v>81.738159999999993</c:v>
                </c:pt>
                <c:pt idx="35">
                  <c:v>82.017610000000005</c:v>
                </c:pt>
              </c:numCache>
            </c:numRef>
          </c:val>
          <c:smooth val="0"/>
          <c:extLst>
            <c:ext xmlns:c16="http://schemas.microsoft.com/office/drawing/2014/chart" uri="{C3380CC4-5D6E-409C-BE32-E72D297353CC}">
              <c16:uniqueId val="{00000001-2D31-4E97-AEB7-D0DF7AC12FE4}"/>
            </c:ext>
          </c:extLst>
        </c:ser>
        <c:dLbls>
          <c:showLegendKey val="0"/>
          <c:showVal val="0"/>
          <c:showCatName val="0"/>
          <c:showSerName val="0"/>
          <c:showPercent val="0"/>
          <c:showBubbleSize val="0"/>
        </c:dLbls>
        <c:marker val="1"/>
        <c:smooth val="0"/>
        <c:axId val="410357024"/>
        <c:axId val="410357416"/>
      </c:lineChart>
      <c:lineChart>
        <c:grouping val="standard"/>
        <c:varyColors val="0"/>
        <c:ser>
          <c:idx val="2"/>
          <c:order val="2"/>
          <c:tx>
            <c:strRef>
              <c:f>Sheet1!$D$1</c:f>
              <c:strCache>
                <c:ptCount val="1"/>
                <c:pt idx="0">
                  <c:v>Teollisuuden kapasiteetin käyttöaste, %, oik. ast.</c:v>
                </c:pt>
              </c:strCache>
            </c:strRef>
          </c:tx>
          <c:spPr>
            <a:ln w="44450">
              <a:solidFill>
                <a:schemeClr val="accent3"/>
              </a:solidFill>
            </a:ln>
          </c:spPr>
          <c:marker>
            <c:symbol val="none"/>
          </c:marker>
          <c:cat>
            <c:strRef>
              <c:f>Sheet1!$A$2:$A$37</c:f>
              <c:strCache>
                <c:ptCount val="33"/>
                <c:pt idx="0">
                  <c:v>2008,I</c:v>
                </c:pt>
                <c:pt idx="4">
                  <c:v>2009,I</c:v>
                </c:pt>
                <c:pt idx="8">
                  <c:v>2010,I</c:v>
                </c:pt>
                <c:pt idx="12">
                  <c:v>2011,I</c:v>
                </c:pt>
                <c:pt idx="16">
                  <c:v>2012,I</c:v>
                </c:pt>
                <c:pt idx="20">
                  <c:v>2013,I</c:v>
                </c:pt>
                <c:pt idx="24">
                  <c:v>2014,I</c:v>
                </c:pt>
                <c:pt idx="28">
                  <c:v>2015,I</c:v>
                </c:pt>
                <c:pt idx="32">
                  <c:v>2016,I</c:v>
                </c:pt>
              </c:strCache>
            </c:strRef>
          </c:cat>
          <c:val>
            <c:numRef>
              <c:f>Sheet1!$D$2:$D$37</c:f>
              <c:numCache>
                <c:formatCode>General</c:formatCode>
                <c:ptCount val="36"/>
                <c:pt idx="0">
                  <c:v>80.83</c:v>
                </c:pt>
                <c:pt idx="1">
                  <c:v>83.23</c:v>
                </c:pt>
                <c:pt idx="2">
                  <c:v>78.900000000000006</c:v>
                </c:pt>
                <c:pt idx="3">
                  <c:v>73.599999999999994</c:v>
                </c:pt>
                <c:pt idx="4">
                  <c:v>69.400000000000006</c:v>
                </c:pt>
                <c:pt idx="5">
                  <c:v>66.23</c:v>
                </c:pt>
                <c:pt idx="6">
                  <c:v>65.83</c:v>
                </c:pt>
                <c:pt idx="7">
                  <c:v>68.53</c:v>
                </c:pt>
                <c:pt idx="8">
                  <c:v>73.400000000000006</c:v>
                </c:pt>
                <c:pt idx="9">
                  <c:v>74.47</c:v>
                </c:pt>
                <c:pt idx="10">
                  <c:v>74.37</c:v>
                </c:pt>
                <c:pt idx="11">
                  <c:v>77.5</c:v>
                </c:pt>
                <c:pt idx="12">
                  <c:v>81.099999999999994</c:v>
                </c:pt>
                <c:pt idx="13">
                  <c:v>83.17</c:v>
                </c:pt>
                <c:pt idx="14">
                  <c:v>77.8</c:v>
                </c:pt>
                <c:pt idx="15">
                  <c:v>79.7</c:v>
                </c:pt>
                <c:pt idx="16">
                  <c:v>80.87</c:v>
                </c:pt>
                <c:pt idx="17">
                  <c:v>82.97</c:v>
                </c:pt>
                <c:pt idx="18">
                  <c:v>78.900000000000006</c:v>
                </c:pt>
                <c:pt idx="19">
                  <c:v>79.83</c:v>
                </c:pt>
                <c:pt idx="20">
                  <c:v>79.63</c:v>
                </c:pt>
                <c:pt idx="21">
                  <c:v>81</c:v>
                </c:pt>
                <c:pt idx="22">
                  <c:v>78.430000000000007</c:v>
                </c:pt>
                <c:pt idx="23">
                  <c:v>79.67</c:v>
                </c:pt>
                <c:pt idx="24">
                  <c:v>79.23</c:v>
                </c:pt>
                <c:pt idx="25">
                  <c:v>80.7</c:v>
                </c:pt>
                <c:pt idx="26">
                  <c:v>77.930000000000007</c:v>
                </c:pt>
                <c:pt idx="27">
                  <c:v>79.2</c:v>
                </c:pt>
                <c:pt idx="28">
                  <c:v>80.13</c:v>
                </c:pt>
                <c:pt idx="29">
                  <c:v>80.930000000000007</c:v>
                </c:pt>
                <c:pt idx="30">
                  <c:v>78.17</c:v>
                </c:pt>
                <c:pt idx="31">
                  <c:v>80.569999999999993</c:v>
                </c:pt>
                <c:pt idx="32">
                  <c:v>80.83</c:v>
                </c:pt>
                <c:pt idx="33">
                  <c:v>83.27</c:v>
                </c:pt>
                <c:pt idx="34">
                  <c:v>79.2</c:v>
                </c:pt>
                <c:pt idx="35">
                  <c:v>82.1</c:v>
                </c:pt>
              </c:numCache>
            </c:numRef>
          </c:val>
          <c:smooth val="0"/>
          <c:extLst>
            <c:ext xmlns:c16="http://schemas.microsoft.com/office/drawing/2014/chart" uri="{C3380CC4-5D6E-409C-BE32-E72D297353CC}">
              <c16:uniqueId val="{00000002-2D31-4E97-AEB7-D0DF7AC12FE4}"/>
            </c:ext>
          </c:extLst>
        </c:ser>
        <c:dLbls>
          <c:showLegendKey val="0"/>
          <c:showVal val="0"/>
          <c:showCatName val="0"/>
          <c:showSerName val="0"/>
          <c:showPercent val="0"/>
          <c:showBubbleSize val="0"/>
        </c:dLbls>
        <c:marker val="1"/>
        <c:smooth val="0"/>
        <c:axId val="410358200"/>
        <c:axId val="410357808"/>
      </c:lineChart>
      <c:catAx>
        <c:axId val="410357024"/>
        <c:scaling>
          <c:orientation val="minMax"/>
        </c:scaling>
        <c:delete val="0"/>
        <c:axPos val="b"/>
        <c:majorGridlines>
          <c:spPr>
            <a:ln w="3175" cmpd="sng">
              <a:solidFill>
                <a:schemeClr val="tx1"/>
              </a:solidFill>
              <a:prstDash val="dash"/>
            </a:ln>
          </c:spPr>
        </c:majorGridlines>
        <c:numFmt formatCode="General" sourceLinked="0"/>
        <c:majorTickMark val="out"/>
        <c:minorTickMark val="none"/>
        <c:tickLblPos val="none"/>
        <c:spPr>
          <a:ln w="3319">
            <a:solidFill>
              <a:schemeClr val="tx1"/>
            </a:solidFill>
            <a:prstDash val="solid"/>
          </a:ln>
        </c:spPr>
        <c:crossAx val="410357416"/>
        <c:crossesAt val="10"/>
        <c:auto val="1"/>
        <c:lblAlgn val="ctr"/>
        <c:lblOffset val="100"/>
        <c:tickLblSkip val="1"/>
        <c:tickMarkSkip val="4"/>
        <c:noMultiLvlLbl val="0"/>
      </c:catAx>
      <c:valAx>
        <c:axId val="410357416"/>
        <c:scaling>
          <c:orientation val="minMax"/>
          <c:max val="125"/>
          <c:min val="70"/>
        </c:scaling>
        <c:delete val="0"/>
        <c:axPos val="l"/>
        <c:majorGridlines>
          <c:spPr>
            <a:ln w="3175" cmpd="sng">
              <a:noFill/>
              <a:prstDash val="dash"/>
            </a:ln>
          </c:spPr>
        </c:majorGridlines>
        <c:numFmt formatCode="#,##0" sourceLinked="0"/>
        <c:majorTickMark val="out"/>
        <c:minorTickMark val="none"/>
        <c:tickLblPos val="nextTo"/>
        <c:spPr>
          <a:ln w="3319">
            <a:solidFill>
              <a:schemeClr val="tx1"/>
            </a:solidFill>
            <a:prstDash val="solid"/>
          </a:ln>
        </c:spPr>
        <c:txPr>
          <a:bodyPr rot="0" vert="horz"/>
          <a:lstStyle/>
          <a:p>
            <a:pPr>
              <a:defRPr sz="1050" b="0" i="0" u="none" strike="noStrike" baseline="0">
                <a:solidFill>
                  <a:srgbClr val="003366"/>
                </a:solidFill>
                <a:latin typeface="Verdana" panose="020B0604030504040204" pitchFamily="34" charset="0"/>
                <a:ea typeface="Arial"/>
                <a:cs typeface="Arial"/>
              </a:defRPr>
            </a:pPr>
            <a:endParaRPr lang="fi-FI"/>
          </a:p>
        </c:txPr>
        <c:crossAx val="410357024"/>
        <c:crosses val="autoZero"/>
        <c:crossBetween val="between"/>
        <c:majorUnit val="5"/>
      </c:valAx>
      <c:valAx>
        <c:axId val="410357808"/>
        <c:scaling>
          <c:orientation val="minMax"/>
          <c:max val="100"/>
          <c:min val="55"/>
        </c:scaling>
        <c:delete val="0"/>
        <c:axPos val="r"/>
        <c:numFmt formatCode="0%" sourceLinked="0"/>
        <c:majorTickMark val="out"/>
        <c:minorTickMark val="none"/>
        <c:tickLblPos val="nextTo"/>
        <c:txPr>
          <a:bodyPr/>
          <a:lstStyle/>
          <a:p>
            <a:pPr>
              <a:defRPr sz="1050" b="0" i="0" baseline="0">
                <a:latin typeface="Verdana" panose="020B0604030504040204" pitchFamily="34" charset="0"/>
              </a:defRPr>
            </a:pPr>
            <a:endParaRPr lang="fi-FI"/>
          </a:p>
        </c:txPr>
        <c:crossAx val="410358200"/>
        <c:crosses val="max"/>
        <c:crossBetween val="between"/>
        <c:dispUnits>
          <c:builtInUnit val="hundreds"/>
        </c:dispUnits>
      </c:valAx>
      <c:catAx>
        <c:axId val="410358200"/>
        <c:scaling>
          <c:orientation val="minMax"/>
        </c:scaling>
        <c:delete val="1"/>
        <c:axPos val="b"/>
        <c:numFmt formatCode="General" sourceLinked="1"/>
        <c:majorTickMark val="out"/>
        <c:minorTickMark val="none"/>
        <c:tickLblPos val="nextTo"/>
        <c:crossAx val="410357808"/>
        <c:crosses val="autoZero"/>
        <c:auto val="1"/>
        <c:lblAlgn val="ctr"/>
        <c:lblOffset val="100"/>
        <c:noMultiLvlLbl val="0"/>
      </c:catAx>
      <c:spPr>
        <a:noFill/>
        <a:ln w="13275">
          <a:solidFill>
            <a:schemeClr val="tx1"/>
          </a:solidFill>
          <a:prstDash val="solid"/>
        </a:ln>
      </c:spPr>
    </c:plotArea>
    <c:legend>
      <c:legendPos val="r"/>
      <c:layout>
        <c:manualLayout>
          <c:xMode val="edge"/>
          <c:yMode val="edge"/>
          <c:x val="0.79190004200666742"/>
          <c:y val="4.3942887482975562E-2"/>
          <c:w val="0.20809995799333256"/>
          <c:h val="0.93480122240659291"/>
        </c:manualLayout>
      </c:layout>
      <c:overlay val="0"/>
      <c:spPr>
        <a:solidFill>
          <a:schemeClr val="bg1"/>
        </a:solidFill>
        <a:ln w="26550">
          <a:noFill/>
        </a:ln>
      </c:spPr>
      <c:txPr>
        <a:bodyPr/>
        <a:lstStyle/>
        <a:p>
          <a:pPr>
            <a:defRPr sz="1050" b="0" i="0" u="none" strike="noStrike" baseline="0">
              <a:solidFill>
                <a:srgbClr val="003366"/>
              </a:solidFill>
              <a:latin typeface="Verdana" panose="020B0604030504040204" pitchFamily="34" charset="0"/>
              <a:ea typeface="Arial"/>
              <a:cs typeface="Arial"/>
            </a:defRPr>
          </a:pPr>
          <a:endParaRPr lang="fi-FI"/>
        </a:p>
      </c:txPr>
    </c:legend>
    <c:plotVisOnly val="1"/>
    <c:dispBlanksAs val="gap"/>
    <c:showDLblsOverMax val="0"/>
  </c:chart>
  <c:spPr>
    <a:noFill/>
    <a:ln>
      <a:noFill/>
    </a:ln>
  </c:spPr>
  <c:txPr>
    <a:bodyPr/>
    <a:lstStyle/>
    <a:p>
      <a:pPr>
        <a:defRPr sz="1986" b="1" i="0" u="none" strike="noStrike" baseline="0">
          <a:solidFill>
            <a:schemeClr val="tx1"/>
          </a:solidFill>
          <a:latin typeface="Times New Roman"/>
          <a:ea typeface="Times New Roman"/>
          <a:cs typeface="Times New Roman"/>
        </a:defRPr>
      </a:pPr>
      <a:endParaRPr lang="fi-FI"/>
    </a:p>
  </c:txPr>
  <c:externalData r:id="rId1">
    <c:autoUpdate val="0"/>
  </c:externalData>
  <c:userShapes r:id="rId2"/>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2589611652948449E-2"/>
          <c:y val="3.1747870267673152E-2"/>
          <c:w val="0.91449014413971497"/>
          <c:h val="0.76690453656310842"/>
        </c:manualLayout>
      </c:layout>
      <c:lineChart>
        <c:grouping val="standard"/>
        <c:varyColors val="0"/>
        <c:ser>
          <c:idx val="1"/>
          <c:order val="0"/>
          <c:tx>
            <c:strRef>
              <c:f>Taul1!$B$1</c:f>
              <c:strCache>
                <c:ptCount val="1"/>
                <c:pt idx="0">
                  <c:v>Teollisuus*</c:v>
                </c:pt>
              </c:strCache>
            </c:strRef>
          </c:tx>
          <c:spPr>
            <a:ln w="76200">
              <a:solidFill>
                <a:srgbClr val="0070C0"/>
              </a:solidFill>
            </a:ln>
          </c:spPr>
          <c:marker>
            <c:symbol val="none"/>
          </c:marker>
          <c:cat>
            <c:numRef>
              <c:f>Taul1!$A$2:$A$117</c:f>
              <c:numCache>
                <c:formatCode>General</c:formatCode>
                <c:ptCount val="116"/>
                <c:pt idx="0">
                  <c:v>1900</c:v>
                </c:pt>
                <c:pt idx="5">
                  <c:v>1905</c:v>
                </c:pt>
                <c:pt idx="10">
                  <c:v>1910</c:v>
                </c:pt>
                <c:pt idx="15">
                  <c:v>1915</c:v>
                </c:pt>
                <c:pt idx="20">
                  <c:v>1920</c:v>
                </c:pt>
                <c:pt idx="25">
                  <c:v>1925</c:v>
                </c:pt>
                <c:pt idx="30">
                  <c:v>1930</c:v>
                </c:pt>
                <c:pt idx="35">
                  <c:v>1935</c:v>
                </c:pt>
                <c:pt idx="40">
                  <c:v>1940</c:v>
                </c:pt>
                <c:pt idx="45">
                  <c:v>1945</c:v>
                </c:pt>
                <c:pt idx="50">
                  <c:v>1950</c:v>
                </c:pt>
                <c:pt idx="55">
                  <c:v>1955</c:v>
                </c:pt>
                <c:pt idx="60">
                  <c:v>1960</c:v>
                </c:pt>
                <c:pt idx="65">
                  <c:v>1965</c:v>
                </c:pt>
                <c:pt idx="70">
                  <c:v>1970</c:v>
                </c:pt>
                <c:pt idx="75">
                  <c:v>1975</c:v>
                </c:pt>
                <c:pt idx="80">
                  <c:v>1980</c:v>
                </c:pt>
                <c:pt idx="85">
                  <c:v>1985</c:v>
                </c:pt>
                <c:pt idx="90">
                  <c:v>1990</c:v>
                </c:pt>
                <c:pt idx="95">
                  <c:v>1995</c:v>
                </c:pt>
                <c:pt idx="100">
                  <c:v>2000</c:v>
                </c:pt>
                <c:pt idx="105">
                  <c:v>2005</c:v>
                </c:pt>
                <c:pt idx="110">
                  <c:v>2010</c:v>
                </c:pt>
                <c:pt idx="115">
                  <c:v>2015</c:v>
                </c:pt>
              </c:numCache>
            </c:numRef>
          </c:cat>
          <c:val>
            <c:numRef>
              <c:f>Taul1!$B$2:$B$117</c:f>
              <c:numCache>
                <c:formatCode>0.0\ %</c:formatCode>
                <c:ptCount val="116"/>
                <c:pt idx="0">
                  <c:v>0.16663504489377826</c:v>
                </c:pt>
                <c:pt idx="1">
                  <c:v>0.15668540862129912</c:v>
                </c:pt>
                <c:pt idx="2">
                  <c:v>0.15737956872657702</c:v>
                </c:pt>
                <c:pt idx="3">
                  <c:v>0.15964146407013824</c:v>
                </c:pt>
                <c:pt idx="4">
                  <c:v>0.16363575542675027</c:v>
                </c:pt>
                <c:pt idx="5">
                  <c:v>0.17099420224293357</c:v>
                </c:pt>
                <c:pt idx="6">
                  <c:v>0.18246886420762254</c:v>
                </c:pt>
                <c:pt idx="7">
                  <c:v>0.18503546607313462</c:v>
                </c:pt>
                <c:pt idx="8">
                  <c:v>0.17462210032926329</c:v>
                </c:pt>
                <c:pt idx="9">
                  <c:v>0.18420469950851637</c:v>
                </c:pt>
                <c:pt idx="10">
                  <c:v>0.19040914915122045</c:v>
                </c:pt>
                <c:pt idx="11">
                  <c:v>0.18935595429556515</c:v>
                </c:pt>
                <c:pt idx="12">
                  <c:v>0.18897962544767352</c:v>
                </c:pt>
                <c:pt idx="13">
                  <c:v>0.18998468783905381</c:v>
                </c:pt>
                <c:pt idx="14">
                  <c:v>0.18175919081370184</c:v>
                </c:pt>
                <c:pt idx="15">
                  <c:v>0.21228686987781195</c:v>
                </c:pt>
                <c:pt idx="16">
                  <c:v>0.25021782933659475</c:v>
                </c:pt>
                <c:pt idx="17">
                  <c:v>0.18562690472857279</c:v>
                </c:pt>
                <c:pt idx="18">
                  <c:v>0.14639312901448168</c:v>
                </c:pt>
                <c:pt idx="19">
                  <c:v>0.1648362268774802</c:v>
                </c:pt>
                <c:pt idx="20">
                  <c:v>0.196070275974151</c:v>
                </c:pt>
                <c:pt idx="21">
                  <c:v>0.19450574192640299</c:v>
                </c:pt>
                <c:pt idx="22">
                  <c:v>0.21216486231772139</c:v>
                </c:pt>
                <c:pt idx="23">
                  <c:v>0.22187892432630049</c:v>
                </c:pt>
                <c:pt idx="24">
                  <c:v>0.21184728993837346</c:v>
                </c:pt>
                <c:pt idx="25">
                  <c:v>0.21384707805043549</c:v>
                </c:pt>
                <c:pt idx="26">
                  <c:v>0.2207995703133776</c:v>
                </c:pt>
                <c:pt idx="27">
                  <c:v>0.22789122105034529</c:v>
                </c:pt>
                <c:pt idx="28">
                  <c:v>0.22987785487892703</c:v>
                </c:pt>
                <c:pt idx="29">
                  <c:v>0.23222888439706474</c:v>
                </c:pt>
                <c:pt idx="30">
                  <c:v>0.22386727454461258</c:v>
                </c:pt>
                <c:pt idx="31">
                  <c:v>0.2192006276838703</c:v>
                </c:pt>
                <c:pt idx="32">
                  <c:v>0.21399177448494544</c:v>
                </c:pt>
                <c:pt idx="33">
                  <c:v>0.22802303120874842</c:v>
                </c:pt>
                <c:pt idx="34">
                  <c:v>0.23529029008727631</c:v>
                </c:pt>
                <c:pt idx="35">
                  <c:v>0.23057423058001733</c:v>
                </c:pt>
                <c:pt idx="36">
                  <c:v>0.23531360723280639</c:v>
                </c:pt>
                <c:pt idx="37">
                  <c:v>0.25115623708649792</c:v>
                </c:pt>
                <c:pt idx="38">
                  <c:v>0.23159033068448032</c:v>
                </c:pt>
                <c:pt idx="39">
                  <c:v>0.23307994399895446</c:v>
                </c:pt>
                <c:pt idx="40">
                  <c:v>0.22863343621687096</c:v>
                </c:pt>
                <c:pt idx="41">
                  <c:v>0.22373589367306743</c:v>
                </c:pt>
                <c:pt idx="42">
                  <c:v>0.23207916434541268</c:v>
                </c:pt>
                <c:pt idx="43">
                  <c:v>0.23535776845319487</c:v>
                </c:pt>
                <c:pt idx="44">
                  <c:v>0.20933597428060877</c:v>
                </c:pt>
                <c:pt idx="45">
                  <c:v>0.22442365422779392</c:v>
                </c:pt>
                <c:pt idx="46">
                  <c:v>0.2576340702685076</c:v>
                </c:pt>
                <c:pt idx="47">
                  <c:v>0.26675354789886696</c:v>
                </c:pt>
                <c:pt idx="48">
                  <c:v>0.29735723408122472</c:v>
                </c:pt>
                <c:pt idx="49">
                  <c:v>0.30382903475896195</c:v>
                </c:pt>
                <c:pt idx="50">
                  <c:v>0.30107267019555917</c:v>
                </c:pt>
                <c:pt idx="51">
                  <c:v>0.31771900299385286</c:v>
                </c:pt>
                <c:pt idx="52">
                  <c:v>0.25986659235995674</c:v>
                </c:pt>
                <c:pt idx="53">
                  <c:v>0.27916381486828418</c:v>
                </c:pt>
                <c:pt idx="54">
                  <c:v>0.29941987512942425</c:v>
                </c:pt>
                <c:pt idx="55">
                  <c:v>0.29794920099813266</c:v>
                </c:pt>
                <c:pt idx="56">
                  <c:v>0.29138052439711998</c:v>
                </c:pt>
                <c:pt idx="57">
                  <c:v>0.29457437176646217</c:v>
                </c:pt>
                <c:pt idx="58">
                  <c:v>0.28888354067664518</c:v>
                </c:pt>
                <c:pt idx="59">
                  <c:v>0.29442653577315442</c:v>
                </c:pt>
                <c:pt idx="60">
                  <c:v>0.28589041095890411</c:v>
                </c:pt>
                <c:pt idx="61">
                  <c:v>0.2839983098931611</c:v>
                </c:pt>
                <c:pt idx="62">
                  <c:v>0.27852254086769612</c:v>
                </c:pt>
                <c:pt idx="63">
                  <c:v>0.27381810691111341</c:v>
                </c:pt>
                <c:pt idx="64">
                  <c:v>0.26856935432642132</c:v>
                </c:pt>
                <c:pt idx="65">
                  <c:v>0.26368816582707078</c:v>
                </c:pt>
                <c:pt idx="66">
                  <c:v>0.26453656840397172</c:v>
                </c:pt>
                <c:pt idx="67">
                  <c:v>0.26336096027436412</c:v>
                </c:pt>
                <c:pt idx="68">
                  <c:v>0.27185929648241208</c:v>
                </c:pt>
                <c:pt idx="69">
                  <c:v>0.29177588466579291</c:v>
                </c:pt>
                <c:pt idx="70">
                  <c:v>0.30006329422075079</c:v>
                </c:pt>
                <c:pt idx="71">
                  <c:v>0.28878993654681062</c:v>
                </c:pt>
                <c:pt idx="72">
                  <c:v>0.29595872742906276</c:v>
                </c:pt>
                <c:pt idx="73">
                  <c:v>0.3018385868117055</c:v>
                </c:pt>
                <c:pt idx="74">
                  <c:v>0.32201565557729939</c:v>
                </c:pt>
                <c:pt idx="75">
                  <c:v>0.25407600460633978</c:v>
                </c:pt>
                <c:pt idx="76">
                  <c:v>0.25371777040761739</c:v>
                </c:pt>
                <c:pt idx="77">
                  <c:v>0.2491369957589506</c:v>
                </c:pt>
                <c:pt idx="78">
                  <c:v>0.25799812072128508</c:v>
                </c:pt>
                <c:pt idx="79">
                  <c:v>0.26807333102732617</c:v>
                </c:pt>
                <c:pt idx="80">
                  <c:v>0.27055033378723969</c:v>
                </c:pt>
                <c:pt idx="81">
                  <c:v>0.26224147074421073</c:v>
                </c:pt>
                <c:pt idx="82">
                  <c:v>0.25457409108806928</c:v>
                </c:pt>
                <c:pt idx="83">
                  <c:v>0.24985323470705648</c:v>
                </c:pt>
                <c:pt idx="84">
                  <c:v>0.2520565906062977</c:v>
                </c:pt>
                <c:pt idx="85">
                  <c:v>0.246241626421561</c:v>
                </c:pt>
                <c:pt idx="86">
                  <c:v>0.2362144698152249</c:v>
                </c:pt>
                <c:pt idx="87">
                  <c:v>0.24164936621263525</c:v>
                </c:pt>
                <c:pt idx="88">
                  <c:v>0.2411030003186985</c:v>
                </c:pt>
                <c:pt idx="89">
                  <c:v>0.23746063497641479</c:v>
                </c:pt>
                <c:pt idx="90">
                  <c:v>0.224</c:v>
                </c:pt>
                <c:pt idx="91">
                  <c:v>0.19700000000000001</c:v>
                </c:pt>
                <c:pt idx="92">
                  <c:v>0.20699999999999999</c:v>
                </c:pt>
                <c:pt idx="93">
                  <c:v>0.22700000000000001</c:v>
                </c:pt>
                <c:pt idx="94">
                  <c:v>0.24</c:v>
                </c:pt>
                <c:pt idx="95">
                  <c:v>0.254</c:v>
                </c:pt>
                <c:pt idx="96">
                  <c:v>0.245</c:v>
                </c:pt>
                <c:pt idx="97">
                  <c:v>0.25</c:v>
                </c:pt>
                <c:pt idx="98">
                  <c:v>0.26400000000000001</c:v>
                </c:pt>
                <c:pt idx="99">
                  <c:v>0.26200000000000001</c:v>
                </c:pt>
                <c:pt idx="100">
                  <c:v>0.27600000000000002</c:v>
                </c:pt>
                <c:pt idx="101">
                  <c:v>0.26900000000000002</c:v>
                </c:pt>
                <c:pt idx="102">
                  <c:v>0.26100000000000001</c:v>
                </c:pt>
                <c:pt idx="103">
                  <c:v>0.252</c:v>
                </c:pt>
                <c:pt idx="104">
                  <c:v>0.246</c:v>
                </c:pt>
                <c:pt idx="105">
                  <c:v>0.24299999999999999</c:v>
                </c:pt>
                <c:pt idx="106">
                  <c:v>0.251</c:v>
                </c:pt>
                <c:pt idx="107">
                  <c:v>0.253</c:v>
                </c:pt>
                <c:pt idx="108">
                  <c:v>0.23699999999999999</c:v>
                </c:pt>
                <c:pt idx="109">
                  <c:v>0.191</c:v>
                </c:pt>
                <c:pt idx="110">
                  <c:v>0.19500000000000001</c:v>
                </c:pt>
                <c:pt idx="111">
                  <c:v>0.189</c:v>
                </c:pt>
                <c:pt idx="112">
                  <c:v>0.16900000000000001</c:v>
                </c:pt>
                <c:pt idx="113">
                  <c:v>0.16900000000000001</c:v>
                </c:pt>
                <c:pt idx="114">
                  <c:v>0.16900000000000001</c:v>
                </c:pt>
                <c:pt idx="115">
                  <c:v>0.17</c:v>
                </c:pt>
              </c:numCache>
            </c:numRef>
          </c:val>
          <c:smooth val="0"/>
          <c:extLst>
            <c:ext xmlns:c16="http://schemas.microsoft.com/office/drawing/2014/chart" uri="{C3380CC4-5D6E-409C-BE32-E72D297353CC}">
              <c16:uniqueId val="{00000000-56B4-4AD9-961D-6FA70B799A23}"/>
            </c:ext>
          </c:extLst>
        </c:ser>
        <c:ser>
          <c:idx val="0"/>
          <c:order val="1"/>
          <c:tx>
            <c:strRef>
              <c:f>Taul1!$C$1</c:f>
              <c:strCache>
                <c:ptCount val="1"/>
                <c:pt idx="0">
                  <c:v>Teollisuus + teknologiateollisuuden palvelualat</c:v>
                </c:pt>
              </c:strCache>
            </c:strRef>
          </c:tx>
          <c:spPr>
            <a:ln>
              <a:solidFill>
                <a:srgbClr val="0070C0"/>
              </a:solidFill>
              <a:prstDash val="sysDash"/>
            </a:ln>
          </c:spPr>
          <c:marker>
            <c:symbol val="none"/>
          </c:marker>
          <c:cat>
            <c:numRef>
              <c:f>Taul1!$A$2:$A$117</c:f>
              <c:numCache>
                <c:formatCode>General</c:formatCode>
                <c:ptCount val="116"/>
                <c:pt idx="0">
                  <c:v>1900</c:v>
                </c:pt>
                <c:pt idx="5">
                  <c:v>1905</c:v>
                </c:pt>
                <c:pt idx="10">
                  <c:v>1910</c:v>
                </c:pt>
                <c:pt idx="15">
                  <c:v>1915</c:v>
                </c:pt>
                <c:pt idx="20">
                  <c:v>1920</c:v>
                </c:pt>
                <c:pt idx="25">
                  <c:v>1925</c:v>
                </c:pt>
                <c:pt idx="30">
                  <c:v>1930</c:v>
                </c:pt>
                <c:pt idx="35">
                  <c:v>1935</c:v>
                </c:pt>
                <c:pt idx="40">
                  <c:v>1940</c:v>
                </c:pt>
                <c:pt idx="45">
                  <c:v>1945</c:v>
                </c:pt>
                <c:pt idx="50">
                  <c:v>1950</c:v>
                </c:pt>
                <c:pt idx="55">
                  <c:v>1955</c:v>
                </c:pt>
                <c:pt idx="60">
                  <c:v>1960</c:v>
                </c:pt>
                <c:pt idx="65">
                  <c:v>1965</c:v>
                </c:pt>
                <c:pt idx="70">
                  <c:v>1970</c:v>
                </c:pt>
                <c:pt idx="75">
                  <c:v>1975</c:v>
                </c:pt>
                <c:pt idx="80">
                  <c:v>1980</c:v>
                </c:pt>
                <c:pt idx="85">
                  <c:v>1985</c:v>
                </c:pt>
                <c:pt idx="90">
                  <c:v>1990</c:v>
                </c:pt>
                <c:pt idx="95">
                  <c:v>1995</c:v>
                </c:pt>
                <c:pt idx="100">
                  <c:v>2000</c:v>
                </c:pt>
                <c:pt idx="105">
                  <c:v>2005</c:v>
                </c:pt>
                <c:pt idx="110">
                  <c:v>2010</c:v>
                </c:pt>
                <c:pt idx="115">
                  <c:v>2015</c:v>
                </c:pt>
              </c:numCache>
            </c:numRef>
          </c:cat>
          <c:val>
            <c:numRef>
              <c:f>Taul1!$C$2:$C$117</c:f>
              <c:numCache>
                <c:formatCode>General</c:formatCode>
                <c:ptCount val="116"/>
                <c:pt idx="75" formatCode="0.0\ %">
                  <c:v>0.26444026910721863</c:v>
                </c:pt>
                <c:pt idx="76" formatCode="0.0\ %">
                  <c:v>0.26404193858992192</c:v>
                </c:pt>
                <c:pt idx="77" formatCode="0.0\ %">
                  <c:v>0.25929578853930368</c:v>
                </c:pt>
                <c:pt idx="78" formatCode="0.0\ %">
                  <c:v>0.26846838784733096</c:v>
                </c:pt>
                <c:pt idx="79" formatCode="0.0\ %">
                  <c:v>0.27883469772089625</c:v>
                </c:pt>
                <c:pt idx="80" formatCode="0.0\ %">
                  <c:v>0.28293865621574943</c:v>
                </c:pt>
                <c:pt idx="81" formatCode="0.0\ %">
                  <c:v>0.27482175475811677</c:v>
                </c:pt>
                <c:pt idx="82" formatCode="0.0\ %">
                  <c:v>0.26819792623703897</c:v>
                </c:pt>
                <c:pt idx="83" formatCode="0.0\ %">
                  <c:v>0.26356698367969944</c:v>
                </c:pt>
                <c:pt idx="84" formatCode="0.0\ %">
                  <c:v>0.26675407617315539</c:v>
                </c:pt>
                <c:pt idx="85" formatCode="0.0\ %">
                  <c:v>0.2612361738588565</c:v>
                </c:pt>
                <c:pt idx="86" formatCode="0.0\ %">
                  <c:v>0.25296765528006682</c:v>
                </c:pt>
                <c:pt idx="87" formatCode="0.0\ %">
                  <c:v>0.25955744594663022</c:v>
                </c:pt>
                <c:pt idx="88" formatCode="0.0\ %">
                  <c:v>0.2601642056060583</c:v>
                </c:pt>
                <c:pt idx="89" formatCode="0.0\ %">
                  <c:v>0.25757227621068568</c:v>
                </c:pt>
                <c:pt idx="90" formatCode="0.0\ %">
                  <c:v>0.245</c:v>
                </c:pt>
                <c:pt idx="91" formatCode="0.0\ %">
                  <c:v>0.216</c:v>
                </c:pt>
                <c:pt idx="92" formatCode="0.0\ %">
                  <c:v>0.22600000000000001</c:v>
                </c:pt>
                <c:pt idx="93" formatCode="0.0\ %">
                  <c:v>0.246</c:v>
                </c:pt>
                <c:pt idx="94" formatCode="0.0\ %">
                  <c:v>0.26100000000000001</c:v>
                </c:pt>
                <c:pt idx="95" formatCode="0.0\ %">
                  <c:v>0.27600000000000002</c:v>
                </c:pt>
                <c:pt idx="96" formatCode="0.0\ %">
                  <c:v>0.26800000000000002</c:v>
                </c:pt>
                <c:pt idx="97" formatCode="0.0\ %">
                  <c:v>0.27400000000000002</c:v>
                </c:pt>
                <c:pt idx="98" formatCode="0.0\ %">
                  <c:v>0.28999999999999998</c:v>
                </c:pt>
                <c:pt idx="99" formatCode="0.0\ %">
                  <c:v>0.29099999999999998</c:v>
                </c:pt>
                <c:pt idx="100" formatCode="0.0\ %">
                  <c:v>0.30599999999999999</c:v>
                </c:pt>
                <c:pt idx="101" formatCode="0.0\ %">
                  <c:v>0.30199999999999999</c:v>
                </c:pt>
                <c:pt idx="102" formatCode="0.0\ %">
                  <c:v>0.29299999999999998</c:v>
                </c:pt>
                <c:pt idx="103" formatCode="0.0\ %">
                  <c:v>0.28499999999999998</c:v>
                </c:pt>
                <c:pt idx="104" formatCode="0.0\ %">
                  <c:v>0.28199999999999997</c:v>
                </c:pt>
                <c:pt idx="105" formatCode="0.0\ %">
                  <c:v>0.28000000000000003</c:v>
                </c:pt>
                <c:pt idx="106" formatCode="0.0\ %">
                  <c:v>0.28799999999999998</c:v>
                </c:pt>
                <c:pt idx="107" formatCode="0.0\ %">
                  <c:v>0.29299999999999998</c:v>
                </c:pt>
                <c:pt idx="108" formatCode="0.0\ %">
                  <c:v>0.27700000000000002</c:v>
                </c:pt>
                <c:pt idx="109" formatCode="0.0\ %">
                  <c:v>0.23100000000000001</c:v>
                </c:pt>
                <c:pt idx="110" formatCode="0.0\ %">
                  <c:v>0.23400000000000001</c:v>
                </c:pt>
                <c:pt idx="111" formatCode="0.0\ %">
                  <c:v>0.22900000000000001</c:v>
                </c:pt>
                <c:pt idx="112" formatCode="0.0\ %">
                  <c:v>0.21199999999999999</c:v>
                </c:pt>
                <c:pt idx="113" formatCode="0.0\ %">
                  <c:v>0.214</c:v>
                </c:pt>
                <c:pt idx="114" formatCode="0.0\ %">
                  <c:v>0.217</c:v>
                </c:pt>
                <c:pt idx="115" formatCode="0.0\ %">
                  <c:v>0.221</c:v>
                </c:pt>
              </c:numCache>
            </c:numRef>
          </c:val>
          <c:smooth val="0"/>
          <c:extLst>
            <c:ext xmlns:c16="http://schemas.microsoft.com/office/drawing/2014/chart" uri="{C3380CC4-5D6E-409C-BE32-E72D297353CC}">
              <c16:uniqueId val="{00000001-56B4-4AD9-961D-6FA70B799A23}"/>
            </c:ext>
          </c:extLst>
        </c:ser>
        <c:dLbls>
          <c:showLegendKey val="0"/>
          <c:showVal val="0"/>
          <c:showCatName val="0"/>
          <c:showSerName val="0"/>
          <c:showPercent val="0"/>
          <c:showBubbleSize val="0"/>
        </c:dLbls>
        <c:smooth val="0"/>
        <c:axId val="410358984"/>
        <c:axId val="410359376"/>
      </c:lineChart>
      <c:catAx>
        <c:axId val="410358984"/>
        <c:scaling>
          <c:orientation val="minMax"/>
        </c:scaling>
        <c:delete val="0"/>
        <c:axPos val="b"/>
        <c:majorGridlines>
          <c:spPr>
            <a:ln>
              <a:prstDash val="dash"/>
            </a:ln>
          </c:spPr>
        </c:majorGridlines>
        <c:numFmt formatCode="General" sourceLinked="1"/>
        <c:majorTickMark val="out"/>
        <c:minorTickMark val="out"/>
        <c:tickLblPos val="nextTo"/>
        <c:txPr>
          <a:bodyPr/>
          <a:lstStyle/>
          <a:p>
            <a:pPr>
              <a:defRPr sz="1050" b="0" i="0" baseline="0">
                <a:solidFill>
                  <a:schemeClr val="tx2"/>
                </a:solidFill>
                <a:latin typeface="Verdana" panose="020B0604030504040204" pitchFamily="34" charset="0"/>
              </a:defRPr>
            </a:pPr>
            <a:endParaRPr lang="fi-FI"/>
          </a:p>
        </c:txPr>
        <c:crossAx val="410359376"/>
        <c:crosses val="autoZero"/>
        <c:auto val="1"/>
        <c:lblAlgn val="ctr"/>
        <c:lblOffset val="100"/>
        <c:tickMarkSkip val="10"/>
        <c:noMultiLvlLbl val="0"/>
      </c:catAx>
      <c:valAx>
        <c:axId val="410359376"/>
        <c:scaling>
          <c:orientation val="minMax"/>
        </c:scaling>
        <c:delete val="0"/>
        <c:axPos val="l"/>
        <c:majorGridlines/>
        <c:numFmt formatCode="0%" sourceLinked="0"/>
        <c:majorTickMark val="none"/>
        <c:minorTickMark val="none"/>
        <c:tickLblPos val="nextTo"/>
        <c:txPr>
          <a:bodyPr/>
          <a:lstStyle/>
          <a:p>
            <a:pPr>
              <a:defRPr sz="1050" b="0" i="0" baseline="0">
                <a:solidFill>
                  <a:schemeClr val="tx2"/>
                </a:solidFill>
                <a:latin typeface="Verdana" panose="020B0604030504040204" pitchFamily="34" charset="0"/>
              </a:defRPr>
            </a:pPr>
            <a:endParaRPr lang="fi-FI"/>
          </a:p>
        </c:txPr>
        <c:crossAx val="410358984"/>
        <c:crosses val="autoZero"/>
        <c:crossBetween val="between"/>
      </c:valAx>
    </c:plotArea>
    <c:legend>
      <c:legendPos val="r"/>
      <c:layout>
        <c:manualLayout>
          <c:xMode val="edge"/>
          <c:yMode val="edge"/>
          <c:x val="0.12471215448503073"/>
          <c:y val="0.93902530243593463"/>
          <c:w val="0.83450280886664763"/>
          <c:h val="4.1531154072682951E-2"/>
        </c:manualLayout>
      </c:layout>
      <c:overlay val="0"/>
      <c:txPr>
        <a:bodyPr/>
        <a:lstStyle/>
        <a:p>
          <a:pPr>
            <a:defRPr sz="1050" baseline="0">
              <a:solidFill>
                <a:schemeClr val="tx2"/>
              </a:solidFill>
              <a:latin typeface="Verdana" panose="020B0604030504040204" pitchFamily="34" charset="0"/>
            </a:defRPr>
          </a:pPr>
          <a:endParaRPr lang="fi-FI"/>
        </a:p>
      </c:txPr>
    </c:legend>
    <c:plotVisOnly val="1"/>
    <c:dispBlanksAs val="gap"/>
    <c:showDLblsOverMax val="0"/>
  </c:chart>
  <c:txPr>
    <a:bodyPr/>
    <a:lstStyle/>
    <a:p>
      <a:pPr>
        <a:defRPr sz="1800"/>
      </a:pPr>
      <a:endParaRPr lang="fi-FI"/>
    </a:p>
  </c:txPr>
  <c:externalData r:id="rId1">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10"/>
    </mc:Choice>
    <mc:Fallback>
      <c:style val="10"/>
    </mc:Fallback>
  </mc:AlternateContent>
  <c:chart>
    <c:autoTitleDeleted val="0"/>
    <c:plotArea>
      <c:layout>
        <c:manualLayout>
          <c:layoutTarget val="inner"/>
          <c:xMode val="edge"/>
          <c:yMode val="edge"/>
          <c:x val="7.0137682781424265E-2"/>
          <c:y val="3.8924155099169307E-2"/>
          <c:w val="0.91316719395132218"/>
          <c:h val="0.78170801983085447"/>
        </c:manualLayout>
      </c:layout>
      <c:lineChart>
        <c:grouping val="standard"/>
        <c:varyColors val="0"/>
        <c:ser>
          <c:idx val="0"/>
          <c:order val="0"/>
          <c:tx>
            <c:strRef>
              <c:f>Taul1!$B$1</c:f>
              <c:strCache>
                <c:ptCount val="1"/>
                <c:pt idx="0">
                  <c:v>Teollisuus </c:v>
                </c:pt>
              </c:strCache>
            </c:strRef>
          </c:tx>
          <c:spPr>
            <a:ln>
              <a:solidFill>
                <a:schemeClr val="accent1"/>
              </a:solidFill>
            </a:ln>
          </c:spPr>
          <c:marker>
            <c:symbol val="none"/>
          </c:marker>
          <c:cat>
            <c:numRef>
              <c:f>Taul1!$A$2:$A$17</c:f>
              <c:numCache>
                <c:formatCode>General</c:formatCode>
                <c:ptCount val="16"/>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numCache>
            </c:numRef>
          </c:cat>
          <c:val>
            <c:numRef>
              <c:f>Taul1!$B$2:$B$17</c:f>
              <c:numCache>
                <c:formatCode>General</c:formatCode>
                <c:ptCount val="16"/>
                <c:pt idx="0">
                  <c:v>440200</c:v>
                </c:pt>
                <c:pt idx="1">
                  <c:v>444000</c:v>
                </c:pt>
                <c:pt idx="2">
                  <c:v>434700</c:v>
                </c:pt>
                <c:pt idx="3">
                  <c:v>422700</c:v>
                </c:pt>
                <c:pt idx="4">
                  <c:v>411800</c:v>
                </c:pt>
                <c:pt idx="5">
                  <c:v>412600</c:v>
                </c:pt>
                <c:pt idx="6">
                  <c:v>415700</c:v>
                </c:pt>
                <c:pt idx="7">
                  <c:v>420500</c:v>
                </c:pt>
                <c:pt idx="8">
                  <c:v>426100</c:v>
                </c:pt>
                <c:pt idx="9">
                  <c:v>383000</c:v>
                </c:pt>
                <c:pt idx="10">
                  <c:v>364800</c:v>
                </c:pt>
                <c:pt idx="11">
                  <c:v>368800</c:v>
                </c:pt>
                <c:pt idx="12">
                  <c:v>367600</c:v>
                </c:pt>
                <c:pt idx="13">
                  <c:v>353500</c:v>
                </c:pt>
                <c:pt idx="14">
                  <c:v>343600</c:v>
                </c:pt>
                <c:pt idx="15">
                  <c:v>339300</c:v>
                </c:pt>
              </c:numCache>
            </c:numRef>
          </c:val>
          <c:smooth val="0"/>
          <c:extLst>
            <c:ext xmlns:c16="http://schemas.microsoft.com/office/drawing/2014/chart" uri="{C3380CC4-5D6E-409C-BE32-E72D297353CC}">
              <c16:uniqueId val="{00000000-4FAD-4F37-8191-9253182E5EAF}"/>
            </c:ext>
          </c:extLst>
        </c:ser>
        <c:ser>
          <c:idx val="1"/>
          <c:order val="1"/>
          <c:tx>
            <c:strRef>
              <c:f>Taul1!$C$1</c:f>
              <c:strCache>
                <c:ptCount val="1"/>
                <c:pt idx="0">
                  <c:v>Julkinen sektori </c:v>
                </c:pt>
              </c:strCache>
            </c:strRef>
          </c:tx>
          <c:spPr>
            <a:ln>
              <a:solidFill>
                <a:schemeClr val="accent2"/>
              </a:solidFill>
            </a:ln>
          </c:spPr>
          <c:marker>
            <c:symbol val="none"/>
          </c:marker>
          <c:cat>
            <c:numRef>
              <c:f>Taul1!$A$2:$A$17</c:f>
              <c:numCache>
                <c:formatCode>General</c:formatCode>
                <c:ptCount val="16"/>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numCache>
            </c:numRef>
          </c:cat>
          <c:val>
            <c:numRef>
              <c:f>Taul1!$C$2:$C$17</c:f>
              <c:numCache>
                <c:formatCode>General</c:formatCode>
                <c:ptCount val="16"/>
                <c:pt idx="0">
                  <c:v>583200</c:v>
                </c:pt>
                <c:pt idx="1">
                  <c:v>591700</c:v>
                </c:pt>
                <c:pt idx="2">
                  <c:v>605400</c:v>
                </c:pt>
                <c:pt idx="3">
                  <c:v>610700</c:v>
                </c:pt>
                <c:pt idx="4">
                  <c:v>613800</c:v>
                </c:pt>
                <c:pt idx="5">
                  <c:v>613800</c:v>
                </c:pt>
                <c:pt idx="6">
                  <c:v>617200</c:v>
                </c:pt>
                <c:pt idx="7">
                  <c:v>616400</c:v>
                </c:pt>
                <c:pt idx="8">
                  <c:v>622300</c:v>
                </c:pt>
                <c:pt idx="9">
                  <c:v>624900</c:v>
                </c:pt>
                <c:pt idx="10">
                  <c:v>624200</c:v>
                </c:pt>
                <c:pt idx="11">
                  <c:v>628800</c:v>
                </c:pt>
                <c:pt idx="12">
                  <c:v>629800</c:v>
                </c:pt>
                <c:pt idx="13">
                  <c:v>632800</c:v>
                </c:pt>
                <c:pt idx="14">
                  <c:v>626000</c:v>
                </c:pt>
                <c:pt idx="15">
                  <c:v>619500</c:v>
                </c:pt>
              </c:numCache>
            </c:numRef>
          </c:val>
          <c:smooth val="0"/>
          <c:extLst>
            <c:ext xmlns:c16="http://schemas.microsoft.com/office/drawing/2014/chart" uri="{C3380CC4-5D6E-409C-BE32-E72D297353CC}">
              <c16:uniqueId val="{00000001-4FAD-4F37-8191-9253182E5EAF}"/>
            </c:ext>
          </c:extLst>
        </c:ser>
        <c:dLbls>
          <c:showLegendKey val="0"/>
          <c:showVal val="0"/>
          <c:showCatName val="0"/>
          <c:showSerName val="0"/>
          <c:showPercent val="0"/>
          <c:showBubbleSize val="0"/>
        </c:dLbls>
        <c:smooth val="0"/>
        <c:axId val="401037632"/>
        <c:axId val="401038024"/>
      </c:lineChart>
      <c:catAx>
        <c:axId val="401037632"/>
        <c:scaling>
          <c:orientation val="minMax"/>
        </c:scaling>
        <c:delete val="0"/>
        <c:axPos val="b"/>
        <c:numFmt formatCode="General" sourceLinked="1"/>
        <c:majorTickMark val="out"/>
        <c:minorTickMark val="none"/>
        <c:tickLblPos val="nextTo"/>
        <c:txPr>
          <a:bodyPr/>
          <a:lstStyle/>
          <a:p>
            <a:pPr>
              <a:defRPr sz="1050" b="0" i="0" baseline="0">
                <a:solidFill>
                  <a:schemeClr val="tx2"/>
                </a:solidFill>
                <a:latin typeface="Verdana" panose="020B0604030504040204" pitchFamily="34" charset="0"/>
              </a:defRPr>
            </a:pPr>
            <a:endParaRPr lang="fi-FI"/>
          </a:p>
        </c:txPr>
        <c:crossAx val="401038024"/>
        <c:crosses val="autoZero"/>
        <c:auto val="1"/>
        <c:lblAlgn val="ctr"/>
        <c:lblOffset val="100"/>
        <c:tickLblSkip val="1"/>
        <c:tickMarkSkip val="1"/>
        <c:noMultiLvlLbl val="0"/>
      </c:catAx>
      <c:valAx>
        <c:axId val="401038024"/>
        <c:scaling>
          <c:orientation val="minMax"/>
          <c:max val="650000"/>
          <c:min val="300000"/>
        </c:scaling>
        <c:delete val="0"/>
        <c:axPos val="l"/>
        <c:majorGridlines>
          <c:spPr>
            <a:ln w="3175">
              <a:prstDash val="dash"/>
            </a:ln>
          </c:spPr>
        </c:majorGridlines>
        <c:numFmt formatCode="General" sourceLinked="0"/>
        <c:majorTickMark val="out"/>
        <c:minorTickMark val="none"/>
        <c:tickLblPos val="nextTo"/>
        <c:txPr>
          <a:bodyPr/>
          <a:lstStyle/>
          <a:p>
            <a:pPr>
              <a:defRPr sz="1050" b="0" i="0" baseline="0">
                <a:solidFill>
                  <a:schemeClr val="tx2"/>
                </a:solidFill>
                <a:latin typeface="Verdana" panose="020B0604030504040204" pitchFamily="34" charset="0"/>
              </a:defRPr>
            </a:pPr>
            <a:endParaRPr lang="fi-FI"/>
          </a:p>
        </c:txPr>
        <c:crossAx val="401037632"/>
        <c:crosses val="autoZero"/>
        <c:crossBetween val="between"/>
        <c:majorUnit val="50000"/>
      </c:valAx>
      <c:spPr>
        <a:ln>
          <a:noFill/>
        </a:ln>
      </c:spPr>
    </c:plotArea>
    <c:legend>
      <c:legendPos val="b"/>
      <c:layout>
        <c:manualLayout>
          <c:xMode val="edge"/>
          <c:yMode val="edge"/>
          <c:x val="4.9402541558609937E-2"/>
          <c:y val="0.92196083736955559"/>
          <c:w val="0.93402327759436299"/>
          <c:h val="6.4369943447790665E-2"/>
        </c:manualLayout>
      </c:layout>
      <c:overlay val="0"/>
      <c:txPr>
        <a:bodyPr/>
        <a:lstStyle/>
        <a:p>
          <a:pPr>
            <a:defRPr sz="1050" b="0" i="0" baseline="0">
              <a:solidFill>
                <a:schemeClr val="tx2"/>
              </a:solidFill>
              <a:latin typeface="Verdana" panose="020B0604030504040204" pitchFamily="34" charset="0"/>
            </a:defRPr>
          </a:pPr>
          <a:endParaRPr lang="fi-FI"/>
        </a:p>
      </c:txPr>
    </c:legend>
    <c:plotVisOnly val="1"/>
    <c:dispBlanksAs val="gap"/>
    <c:showDLblsOverMax val="0"/>
  </c:chart>
  <c:txPr>
    <a:bodyPr/>
    <a:lstStyle/>
    <a:p>
      <a:pPr>
        <a:defRPr sz="1000">
          <a:latin typeface="Arial Narrow" pitchFamily="34" charset="0"/>
        </a:defRPr>
      </a:pPr>
      <a:endParaRPr lang="fi-FI"/>
    </a:p>
  </c:txPr>
  <c:externalData r:id="rId1">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10"/>
    </mc:Choice>
    <mc:Fallback>
      <c:style val="10"/>
    </mc:Fallback>
  </mc:AlternateContent>
  <c:chart>
    <c:autoTitleDeleted val="1"/>
    <c:plotArea>
      <c:layout>
        <c:manualLayout>
          <c:layoutTarget val="inner"/>
          <c:xMode val="edge"/>
          <c:yMode val="edge"/>
          <c:x val="7.0137682781424265E-2"/>
          <c:y val="3.8924155099169307E-2"/>
          <c:w val="0.91316719395132218"/>
          <c:h val="0.84691560187896686"/>
        </c:manualLayout>
      </c:layout>
      <c:lineChart>
        <c:grouping val="standard"/>
        <c:varyColors val="0"/>
        <c:ser>
          <c:idx val="0"/>
          <c:order val="0"/>
          <c:tx>
            <c:strRef>
              <c:f>Taul1!$B$1</c:f>
              <c:strCache>
                <c:ptCount val="1"/>
                <c:pt idx="0">
                  <c:v>Yrityksiä</c:v>
                </c:pt>
              </c:strCache>
            </c:strRef>
          </c:tx>
          <c:spPr>
            <a:ln>
              <a:solidFill>
                <a:srgbClr val="00B050"/>
              </a:solidFill>
            </a:ln>
          </c:spPr>
          <c:marker>
            <c:symbol val="none"/>
          </c:marker>
          <c:cat>
            <c:numRef>
              <c:f>Taul1!$A$2:$A$16</c:f>
              <c:numCache>
                <c:formatCode>General</c:formatCode>
                <c:ptCount val="15"/>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numCache>
            </c:numRef>
          </c:cat>
          <c:val>
            <c:numRef>
              <c:f>Taul1!$B$2:$B$16</c:f>
              <c:numCache>
                <c:formatCode>General</c:formatCode>
                <c:ptCount val="15"/>
                <c:pt idx="0">
                  <c:v>6349</c:v>
                </c:pt>
                <c:pt idx="1">
                  <c:v>6323</c:v>
                </c:pt>
                <c:pt idx="2">
                  <c:v>6107</c:v>
                </c:pt>
                <c:pt idx="3">
                  <c:v>6197</c:v>
                </c:pt>
                <c:pt idx="4">
                  <c:v>6163</c:v>
                </c:pt>
                <c:pt idx="5">
                  <c:v>6319</c:v>
                </c:pt>
                <c:pt idx="6">
                  <c:v>6457</c:v>
                </c:pt>
                <c:pt idx="7">
                  <c:v>6348</c:v>
                </c:pt>
                <c:pt idx="8">
                  <c:v>6005</c:v>
                </c:pt>
                <c:pt idx="9">
                  <c:v>5806</c:v>
                </c:pt>
                <c:pt idx="10">
                  <c:v>5908</c:v>
                </c:pt>
                <c:pt idx="11">
                  <c:v>5702</c:v>
                </c:pt>
                <c:pt idx="12">
                  <c:v>5732</c:v>
                </c:pt>
                <c:pt idx="13">
                  <c:v>5574</c:v>
                </c:pt>
                <c:pt idx="14">
                  <c:v>5472</c:v>
                </c:pt>
              </c:numCache>
            </c:numRef>
          </c:val>
          <c:smooth val="0"/>
          <c:extLst>
            <c:ext xmlns:c16="http://schemas.microsoft.com/office/drawing/2014/chart" uri="{C3380CC4-5D6E-409C-BE32-E72D297353CC}">
              <c16:uniqueId val="{00000000-CFFD-46A2-B953-6132347C9CC3}"/>
            </c:ext>
          </c:extLst>
        </c:ser>
        <c:dLbls>
          <c:showLegendKey val="0"/>
          <c:showVal val="0"/>
          <c:showCatName val="0"/>
          <c:showSerName val="0"/>
          <c:showPercent val="0"/>
          <c:showBubbleSize val="0"/>
        </c:dLbls>
        <c:smooth val="0"/>
        <c:axId val="401038808"/>
        <c:axId val="401039200"/>
      </c:lineChart>
      <c:catAx>
        <c:axId val="401038808"/>
        <c:scaling>
          <c:orientation val="minMax"/>
        </c:scaling>
        <c:delete val="0"/>
        <c:axPos val="b"/>
        <c:numFmt formatCode="General" sourceLinked="1"/>
        <c:majorTickMark val="out"/>
        <c:minorTickMark val="none"/>
        <c:tickLblPos val="nextTo"/>
        <c:crossAx val="401039200"/>
        <c:crosses val="autoZero"/>
        <c:auto val="1"/>
        <c:lblAlgn val="ctr"/>
        <c:lblOffset val="100"/>
        <c:tickLblSkip val="1"/>
        <c:tickMarkSkip val="1"/>
        <c:noMultiLvlLbl val="0"/>
      </c:catAx>
      <c:valAx>
        <c:axId val="401039200"/>
        <c:scaling>
          <c:orientation val="minMax"/>
          <c:max val="6600"/>
          <c:min val="5200"/>
        </c:scaling>
        <c:delete val="0"/>
        <c:axPos val="l"/>
        <c:majorGridlines>
          <c:spPr>
            <a:ln w="3175">
              <a:prstDash val="dash"/>
            </a:ln>
          </c:spPr>
        </c:majorGridlines>
        <c:numFmt formatCode="General" sourceLinked="0"/>
        <c:majorTickMark val="out"/>
        <c:minorTickMark val="none"/>
        <c:tickLblPos val="nextTo"/>
        <c:crossAx val="401038808"/>
        <c:crosses val="autoZero"/>
        <c:crossBetween val="between"/>
        <c:majorUnit val="200"/>
      </c:valAx>
      <c:spPr>
        <a:ln>
          <a:noFill/>
        </a:ln>
      </c:spPr>
    </c:plotArea>
    <c:plotVisOnly val="1"/>
    <c:dispBlanksAs val="gap"/>
    <c:showDLblsOverMax val="0"/>
  </c:chart>
  <c:txPr>
    <a:bodyPr/>
    <a:lstStyle/>
    <a:p>
      <a:pPr>
        <a:defRPr sz="1050" baseline="0">
          <a:solidFill>
            <a:schemeClr val="tx2"/>
          </a:solidFill>
          <a:latin typeface="Verdana" panose="020B0604030504040204" pitchFamily="34" charset="0"/>
        </a:defRPr>
      </a:pPr>
      <a:endParaRPr lang="fi-FI"/>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5133036231291054"/>
          <c:y val="0.10286186515853044"/>
          <c:w val="0.30934917092879022"/>
          <c:h val="0.68996327749305697"/>
        </c:manualLayout>
      </c:layout>
      <c:pieChart>
        <c:varyColors val="1"/>
        <c:ser>
          <c:idx val="0"/>
          <c:order val="0"/>
          <c:tx>
            <c:strRef>
              <c:f>Taul1!$B$1</c:f>
              <c:strCache>
                <c:ptCount val="1"/>
                <c:pt idx="0">
                  <c:v>2016</c:v>
                </c:pt>
              </c:strCache>
            </c:strRef>
          </c:tx>
          <c:spPr>
            <a:ln w="0"/>
            <a:effectLst/>
          </c:spPr>
          <c:dPt>
            <c:idx val="0"/>
            <c:bubble3D val="0"/>
            <c:spPr>
              <a:solidFill>
                <a:schemeClr val="accent1"/>
              </a:solidFill>
              <a:ln w="0" cap="flat" cmpd="sng" algn="ctr">
                <a:solidFill>
                  <a:schemeClr val="lt1">
                    <a:shade val="95000"/>
                    <a:satMod val="105000"/>
                  </a:schemeClr>
                </a:solidFill>
                <a:prstDash val="solid"/>
                <a:round/>
              </a:ln>
              <a:effectLst/>
            </c:spPr>
            <c:extLst>
              <c:ext xmlns:c16="http://schemas.microsoft.com/office/drawing/2014/chart" uri="{C3380CC4-5D6E-409C-BE32-E72D297353CC}">
                <c16:uniqueId val="{00000001-2363-48D1-B820-7DA891E2A091}"/>
              </c:ext>
            </c:extLst>
          </c:dPt>
          <c:dPt>
            <c:idx val="1"/>
            <c:bubble3D val="0"/>
            <c:spPr>
              <a:solidFill>
                <a:schemeClr val="accent2"/>
              </a:solidFill>
              <a:ln w="0" cap="flat" cmpd="sng" algn="ctr">
                <a:solidFill>
                  <a:schemeClr val="lt1">
                    <a:shade val="95000"/>
                    <a:satMod val="105000"/>
                  </a:schemeClr>
                </a:solidFill>
                <a:prstDash val="solid"/>
                <a:round/>
              </a:ln>
              <a:effectLst/>
            </c:spPr>
            <c:extLst>
              <c:ext xmlns:c16="http://schemas.microsoft.com/office/drawing/2014/chart" uri="{C3380CC4-5D6E-409C-BE32-E72D297353CC}">
                <c16:uniqueId val="{00000003-2363-48D1-B820-7DA891E2A091}"/>
              </c:ext>
            </c:extLst>
          </c:dPt>
          <c:dPt>
            <c:idx val="2"/>
            <c:bubble3D val="0"/>
            <c:spPr>
              <a:solidFill>
                <a:schemeClr val="accent3"/>
              </a:solidFill>
              <a:ln w="0" cap="flat" cmpd="sng" algn="ctr">
                <a:solidFill>
                  <a:schemeClr val="lt1">
                    <a:shade val="95000"/>
                    <a:satMod val="105000"/>
                  </a:schemeClr>
                </a:solidFill>
                <a:prstDash val="solid"/>
                <a:round/>
              </a:ln>
              <a:effectLst/>
            </c:spPr>
            <c:extLst>
              <c:ext xmlns:c16="http://schemas.microsoft.com/office/drawing/2014/chart" uri="{C3380CC4-5D6E-409C-BE32-E72D297353CC}">
                <c16:uniqueId val="{00000005-2363-48D1-B820-7DA891E2A091}"/>
              </c:ext>
            </c:extLst>
          </c:dPt>
          <c:dPt>
            <c:idx val="3"/>
            <c:bubble3D val="0"/>
            <c:spPr>
              <a:solidFill>
                <a:schemeClr val="accent4"/>
              </a:solidFill>
              <a:ln w="0" cap="flat" cmpd="sng" algn="ctr">
                <a:solidFill>
                  <a:schemeClr val="lt1">
                    <a:shade val="95000"/>
                    <a:satMod val="105000"/>
                  </a:schemeClr>
                </a:solidFill>
                <a:prstDash val="solid"/>
                <a:round/>
              </a:ln>
              <a:effectLst/>
            </c:spPr>
            <c:extLst>
              <c:ext xmlns:c16="http://schemas.microsoft.com/office/drawing/2014/chart" uri="{C3380CC4-5D6E-409C-BE32-E72D297353CC}">
                <c16:uniqueId val="{00000007-2363-48D1-B820-7DA891E2A091}"/>
              </c:ext>
            </c:extLst>
          </c:dPt>
          <c:dPt>
            <c:idx val="4"/>
            <c:bubble3D val="0"/>
            <c:spPr>
              <a:solidFill>
                <a:schemeClr val="accent5"/>
              </a:solidFill>
              <a:ln w="0" cap="flat" cmpd="sng" algn="ctr">
                <a:solidFill>
                  <a:schemeClr val="lt1">
                    <a:shade val="95000"/>
                    <a:satMod val="105000"/>
                  </a:schemeClr>
                </a:solidFill>
                <a:prstDash val="solid"/>
                <a:round/>
              </a:ln>
              <a:effectLst/>
            </c:spPr>
            <c:extLst>
              <c:ext xmlns:c16="http://schemas.microsoft.com/office/drawing/2014/chart" uri="{C3380CC4-5D6E-409C-BE32-E72D297353CC}">
                <c16:uniqueId val="{00000009-2363-48D1-B820-7DA891E2A091}"/>
              </c:ext>
            </c:extLst>
          </c:dPt>
          <c:dPt>
            <c:idx val="5"/>
            <c:bubble3D val="0"/>
            <c:spPr>
              <a:solidFill>
                <a:schemeClr val="accent6"/>
              </a:solidFill>
              <a:ln w="0" cap="flat" cmpd="sng" algn="ctr">
                <a:solidFill>
                  <a:schemeClr val="lt1">
                    <a:shade val="95000"/>
                    <a:satMod val="105000"/>
                  </a:schemeClr>
                </a:solidFill>
                <a:prstDash val="solid"/>
                <a:round/>
              </a:ln>
              <a:effectLst/>
            </c:spPr>
            <c:extLst>
              <c:ext xmlns:c16="http://schemas.microsoft.com/office/drawing/2014/chart" uri="{C3380CC4-5D6E-409C-BE32-E72D297353CC}">
                <c16:uniqueId val="{0000000B-2363-48D1-B820-7DA891E2A091}"/>
              </c:ext>
            </c:extLst>
          </c:dPt>
          <c:dPt>
            <c:idx val="6"/>
            <c:bubble3D val="0"/>
            <c:spPr>
              <a:solidFill>
                <a:srgbClr val="0ACFCF"/>
              </a:solidFill>
              <a:ln w="0" cap="flat" cmpd="sng" algn="ctr">
                <a:solidFill>
                  <a:schemeClr val="lt1">
                    <a:shade val="95000"/>
                    <a:satMod val="105000"/>
                  </a:schemeClr>
                </a:solidFill>
                <a:prstDash val="solid"/>
                <a:round/>
              </a:ln>
              <a:effectLst/>
            </c:spPr>
            <c:extLst>
              <c:ext xmlns:c16="http://schemas.microsoft.com/office/drawing/2014/chart" uri="{C3380CC4-5D6E-409C-BE32-E72D297353CC}">
                <c16:uniqueId val="{0000000D-2363-48D1-B820-7DA891E2A091}"/>
              </c:ext>
            </c:extLst>
          </c:dPt>
          <c:dPt>
            <c:idx val="7"/>
            <c:bubble3D val="0"/>
            <c:spPr>
              <a:solidFill>
                <a:srgbClr val="141F94"/>
              </a:solidFill>
              <a:ln w="0" cap="flat" cmpd="sng" algn="ctr">
                <a:solidFill>
                  <a:schemeClr val="lt1">
                    <a:shade val="95000"/>
                    <a:satMod val="105000"/>
                  </a:schemeClr>
                </a:solidFill>
                <a:prstDash val="solid"/>
                <a:round/>
              </a:ln>
              <a:effectLst/>
            </c:spPr>
            <c:extLst>
              <c:ext xmlns:c16="http://schemas.microsoft.com/office/drawing/2014/chart" uri="{C3380CC4-5D6E-409C-BE32-E72D297353CC}">
                <c16:uniqueId val="{0000000F-2363-48D1-B820-7DA891E2A091}"/>
              </c:ext>
            </c:extLst>
          </c:dPt>
          <c:dPt>
            <c:idx val="8"/>
            <c:bubble3D val="0"/>
            <c:spPr>
              <a:solidFill>
                <a:srgbClr val="999999"/>
              </a:solidFill>
              <a:ln w="0" cap="flat" cmpd="sng" algn="ctr">
                <a:solidFill>
                  <a:schemeClr val="lt1">
                    <a:shade val="95000"/>
                    <a:satMod val="105000"/>
                  </a:schemeClr>
                </a:solidFill>
                <a:prstDash val="solid"/>
                <a:round/>
              </a:ln>
              <a:effectLst/>
            </c:spPr>
            <c:extLst>
              <c:ext xmlns:c16="http://schemas.microsoft.com/office/drawing/2014/chart" uri="{C3380CC4-5D6E-409C-BE32-E72D297353CC}">
                <c16:uniqueId val="{00000011-2363-48D1-B820-7DA891E2A091}"/>
              </c:ext>
            </c:extLst>
          </c:dPt>
          <c:dPt>
            <c:idx val="9"/>
            <c:bubble3D val="0"/>
            <c:spPr>
              <a:solidFill>
                <a:srgbClr val="0A4F77"/>
              </a:solidFill>
              <a:ln w="0" cap="flat" cmpd="sng" algn="ctr">
                <a:solidFill>
                  <a:schemeClr val="lt1">
                    <a:shade val="95000"/>
                    <a:satMod val="105000"/>
                  </a:schemeClr>
                </a:solidFill>
                <a:prstDash val="solid"/>
                <a:round/>
              </a:ln>
              <a:effectLst/>
            </c:spPr>
            <c:extLst>
              <c:ext xmlns:c16="http://schemas.microsoft.com/office/drawing/2014/chart" uri="{C3380CC4-5D6E-409C-BE32-E72D297353CC}">
                <c16:uniqueId val="{00000013-2363-48D1-B820-7DA891E2A091}"/>
              </c:ext>
            </c:extLst>
          </c:dPt>
          <c:dPt>
            <c:idx val="10"/>
            <c:bubble3D val="0"/>
            <c:spPr>
              <a:solidFill>
                <a:srgbClr val="C9218C"/>
              </a:solidFill>
              <a:ln w="0" cap="flat" cmpd="sng" algn="ctr">
                <a:solidFill>
                  <a:schemeClr val="lt1">
                    <a:shade val="95000"/>
                    <a:satMod val="105000"/>
                  </a:schemeClr>
                </a:solidFill>
                <a:prstDash val="solid"/>
                <a:round/>
              </a:ln>
              <a:effectLst/>
            </c:spPr>
            <c:extLst>
              <c:ext xmlns:c16="http://schemas.microsoft.com/office/drawing/2014/chart" uri="{C3380CC4-5D6E-409C-BE32-E72D297353CC}">
                <c16:uniqueId val="{00000015-2363-48D1-B820-7DA891E2A091}"/>
              </c:ext>
            </c:extLst>
          </c:dPt>
          <c:dPt>
            <c:idx val="11"/>
            <c:bubble3D val="0"/>
            <c:spPr>
              <a:solidFill>
                <a:srgbClr val="599C45"/>
              </a:solidFill>
              <a:ln w="0" cap="flat" cmpd="sng" algn="ctr">
                <a:solidFill>
                  <a:schemeClr val="lt1">
                    <a:shade val="95000"/>
                    <a:satMod val="105000"/>
                  </a:schemeClr>
                </a:solidFill>
                <a:prstDash val="solid"/>
                <a:round/>
              </a:ln>
              <a:effectLst/>
            </c:spPr>
            <c:extLst>
              <c:ext xmlns:c16="http://schemas.microsoft.com/office/drawing/2014/chart" uri="{C3380CC4-5D6E-409C-BE32-E72D297353CC}">
                <c16:uniqueId val="{00000017-2363-48D1-B820-7DA891E2A091}"/>
              </c:ext>
            </c:extLst>
          </c:dPt>
          <c:dPt>
            <c:idx val="12"/>
            <c:bubble3D val="0"/>
            <c:spPr>
              <a:solidFill>
                <a:srgbClr val="AB543D"/>
              </a:solidFill>
              <a:ln w="0" cap="flat" cmpd="sng" algn="ctr">
                <a:solidFill>
                  <a:schemeClr val="lt1">
                    <a:shade val="95000"/>
                    <a:satMod val="105000"/>
                  </a:schemeClr>
                </a:solidFill>
                <a:prstDash val="solid"/>
                <a:round/>
              </a:ln>
              <a:effectLst/>
            </c:spPr>
            <c:extLst>
              <c:ext xmlns:c16="http://schemas.microsoft.com/office/drawing/2014/chart" uri="{C3380CC4-5D6E-409C-BE32-E72D297353CC}">
                <c16:uniqueId val="{00000019-2363-48D1-B820-7DA891E2A091}"/>
              </c:ext>
            </c:extLst>
          </c:dPt>
          <c:dPt>
            <c:idx val="13"/>
            <c:bubble3D val="0"/>
            <c:spPr>
              <a:solidFill>
                <a:srgbClr val="5C0A70"/>
              </a:solidFill>
              <a:ln w="0" cap="flat" cmpd="sng" algn="ctr">
                <a:solidFill>
                  <a:schemeClr val="lt1">
                    <a:shade val="95000"/>
                    <a:satMod val="105000"/>
                  </a:schemeClr>
                </a:solidFill>
                <a:prstDash val="solid"/>
                <a:round/>
              </a:ln>
              <a:effectLst/>
            </c:spPr>
            <c:extLst>
              <c:ext xmlns:c16="http://schemas.microsoft.com/office/drawing/2014/chart" uri="{C3380CC4-5D6E-409C-BE32-E72D297353CC}">
                <c16:uniqueId val="{0000001B-2363-48D1-B820-7DA891E2A091}"/>
              </c:ext>
            </c:extLst>
          </c:dPt>
          <c:dPt>
            <c:idx val="14"/>
            <c:bubble3D val="0"/>
            <c:spPr>
              <a:solidFill>
                <a:srgbClr val="C7C22B"/>
              </a:solidFill>
              <a:ln w="0" cap="flat" cmpd="sng" algn="ctr">
                <a:solidFill>
                  <a:schemeClr val="lt1">
                    <a:shade val="95000"/>
                    <a:satMod val="105000"/>
                  </a:schemeClr>
                </a:solidFill>
                <a:prstDash val="solid"/>
                <a:round/>
              </a:ln>
              <a:effectLst/>
            </c:spPr>
            <c:extLst>
              <c:ext xmlns:c16="http://schemas.microsoft.com/office/drawing/2014/chart" uri="{C3380CC4-5D6E-409C-BE32-E72D297353CC}">
                <c16:uniqueId val="{0000001D-2363-48D1-B820-7DA891E2A091}"/>
              </c:ext>
            </c:extLst>
          </c:dPt>
          <c:dPt>
            <c:idx val="15"/>
            <c:bubble3D val="0"/>
            <c:spPr>
              <a:solidFill>
                <a:srgbClr val="26AB9C"/>
              </a:solidFill>
              <a:ln w="0" cap="flat" cmpd="sng" algn="ctr">
                <a:solidFill>
                  <a:schemeClr val="lt1">
                    <a:shade val="95000"/>
                    <a:satMod val="105000"/>
                  </a:schemeClr>
                </a:solidFill>
                <a:prstDash val="solid"/>
                <a:round/>
              </a:ln>
              <a:effectLst/>
            </c:spPr>
            <c:extLst>
              <c:ext xmlns:c16="http://schemas.microsoft.com/office/drawing/2014/chart" uri="{C3380CC4-5D6E-409C-BE32-E72D297353CC}">
                <c16:uniqueId val="{0000001F-2363-48D1-B820-7DA891E2A091}"/>
              </c:ext>
            </c:extLst>
          </c:dPt>
          <c:dPt>
            <c:idx val="16"/>
            <c:bubble3D val="0"/>
            <c:spPr>
              <a:solidFill>
                <a:srgbClr val="2B2B8E"/>
              </a:solidFill>
              <a:ln w="0" cap="flat" cmpd="sng" algn="ctr">
                <a:solidFill>
                  <a:schemeClr val="lt1">
                    <a:shade val="95000"/>
                    <a:satMod val="105000"/>
                  </a:schemeClr>
                </a:solidFill>
                <a:prstDash val="solid"/>
                <a:round/>
              </a:ln>
              <a:effectLst/>
            </c:spPr>
            <c:extLst>
              <c:ext xmlns:c16="http://schemas.microsoft.com/office/drawing/2014/chart" uri="{C3380CC4-5D6E-409C-BE32-E72D297353CC}">
                <c16:uniqueId val="{00000021-2363-48D1-B820-7DA891E2A091}"/>
              </c:ext>
            </c:extLst>
          </c:dPt>
          <c:dPt>
            <c:idx val="17"/>
            <c:bubble3D val="0"/>
            <c:spPr>
              <a:solidFill>
                <a:srgbClr val="666666"/>
              </a:solidFill>
              <a:ln w="0" cap="flat" cmpd="sng" algn="ctr">
                <a:solidFill>
                  <a:schemeClr val="lt1">
                    <a:shade val="95000"/>
                    <a:satMod val="105000"/>
                  </a:schemeClr>
                </a:solidFill>
                <a:prstDash val="solid"/>
                <a:round/>
              </a:ln>
              <a:effectLst/>
            </c:spPr>
            <c:extLst>
              <c:ext xmlns:c16="http://schemas.microsoft.com/office/drawing/2014/chart" uri="{C3380CC4-5D6E-409C-BE32-E72D297353CC}">
                <c16:uniqueId val="{00000023-2363-48D1-B820-7DA891E2A091}"/>
              </c:ext>
            </c:extLst>
          </c:dPt>
          <c:dPt>
            <c:idx val="18"/>
            <c:bubble3D val="0"/>
            <c:spPr>
              <a:solidFill>
                <a:srgbClr val="05293B"/>
              </a:solidFill>
              <a:ln w="0" cap="flat" cmpd="sng" algn="ctr">
                <a:solidFill>
                  <a:schemeClr val="lt1">
                    <a:shade val="95000"/>
                    <a:satMod val="105000"/>
                  </a:schemeClr>
                </a:solidFill>
                <a:prstDash val="solid"/>
                <a:round/>
              </a:ln>
              <a:effectLst/>
            </c:spPr>
            <c:extLst>
              <c:ext xmlns:c16="http://schemas.microsoft.com/office/drawing/2014/chart" uri="{C3380CC4-5D6E-409C-BE32-E72D297353CC}">
                <c16:uniqueId val="{00000025-2363-48D1-B820-7DA891E2A091}"/>
              </c:ext>
            </c:extLst>
          </c:dPt>
          <c:dPt>
            <c:idx val="19"/>
            <c:bubble3D val="0"/>
            <c:spPr>
              <a:solidFill>
                <a:srgbClr val="73214F"/>
              </a:solidFill>
              <a:ln w="0" cap="flat" cmpd="sng" algn="ctr">
                <a:solidFill>
                  <a:schemeClr val="lt1">
                    <a:shade val="95000"/>
                    <a:satMod val="105000"/>
                  </a:schemeClr>
                </a:solidFill>
                <a:prstDash val="solid"/>
                <a:round/>
              </a:ln>
              <a:effectLst/>
            </c:spPr>
            <c:extLst>
              <c:ext xmlns:c16="http://schemas.microsoft.com/office/drawing/2014/chart" uri="{C3380CC4-5D6E-409C-BE32-E72D297353CC}">
                <c16:uniqueId val="{00000027-2363-48D1-B820-7DA891E2A091}"/>
              </c:ext>
            </c:extLst>
          </c:dPt>
          <c:dPt>
            <c:idx val="20"/>
            <c:bubble3D val="0"/>
            <c:spPr>
              <a:solidFill>
                <a:srgbClr val="2B4D24"/>
              </a:solidFill>
              <a:ln w="0" cap="flat" cmpd="sng" algn="ctr">
                <a:solidFill>
                  <a:schemeClr val="lt1">
                    <a:shade val="95000"/>
                    <a:satMod val="105000"/>
                  </a:schemeClr>
                </a:solidFill>
                <a:prstDash val="solid"/>
                <a:round/>
              </a:ln>
              <a:effectLst/>
            </c:spPr>
            <c:extLst>
              <c:ext xmlns:c16="http://schemas.microsoft.com/office/drawing/2014/chart" uri="{C3380CC4-5D6E-409C-BE32-E72D297353CC}">
                <c16:uniqueId val="{00000029-2363-48D1-B820-7DA891E2A091}"/>
              </c:ext>
            </c:extLst>
          </c:dPt>
          <c:dPt>
            <c:idx val="21"/>
            <c:bubble3D val="0"/>
            <c:spPr>
              <a:solidFill>
                <a:srgbClr val="542B1F"/>
              </a:solidFill>
              <a:ln w="0" cap="flat" cmpd="sng" algn="ctr">
                <a:solidFill>
                  <a:schemeClr val="lt1">
                    <a:shade val="95000"/>
                    <a:satMod val="105000"/>
                  </a:schemeClr>
                </a:solidFill>
                <a:prstDash val="solid"/>
                <a:round/>
              </a:ln>
              <a:effectLst/>
            </c:spPr>
            <c:extLst>
              <c:ext xmlns:c16="http://schemas.microsoft.com/office/drawing/2014/chart" uri="{C3380CC4-5D6E-409C-BE32-E72D297353CC}">
                <c16:uniqueId val="{0000002B-2363-48D1-B820-7DA891E2A091}"/>
              </c:ext>
            </c:extLst>
          </c:dPt>
          <c:dPt>
            <c:idx val="22"/>
            <c:bubble3D val="0"/>
            <c:spPr>
              <a:solidFill>
                <a:srgbClr val="2E0538"/>
              </a:solidFill>
              <a:ln w="0" cap="flat" cmpd="sng" algn="ctr">
                <a:solidFill>
                  <a:schemeClr val="lt1">
                    <a:shade val="95000"/>
                    <a:satMod val="105000"/>
                  </a:schemeClr>
                </a:solidFill>
                <a:prstDash val="solid"/>
                <a:round/>
              </a:ln>
              <a:effectLst/>
            </c:spPr>
            <c:extLst>
              <c:ext xmlns:c16="http://schemas.microsoft.com/office/drawing/2014/chart" uri="{C3380CC4-5D6E-409C-BE32-E72D297353CC}">
                <c16:uniqueId val="{0000002D-2363-48D1-B820-7DA891E2A091}"/>
              </c:ext>
            </c:extLst>
          </c:dPt>
          <c:dPt>
            <c:idx val="23"/>
            <c:bubble3D val="0"/>
            <c:spPr>
              <a:solidFill>
                <a:srgbClr val="736B2B"/>
              </a:solidFill>
              <a:ln w="0" cap="flat" cmpd="sng" algn="ctr">
                <a:solidFill>
                  <a:schemeClr val="lt1">
                    <a:shade val="95000"/>
                    <a:satMod val="105000"/>
                  </a:schemeClr>
                </a:solidFill>
                <a:prstDash val="solid"/>
                <a:round/>
              </a:ln>
              <a:effectLst/>
            </c:spPr>
            <c:extLst>
              <c:ext xmlns:c16="http://schemas.microsoft.com/office/drawing/2014/chart" uri="{C3380CC4-5D6E-409C-BE32-E72D297353CC}">
                <c16:uniqueId val="{0000002F-2363-48D1-B820-7DA891E2A091}"/>
              </c:ext>
            </c:extLst>
          </c:dPt>
          <c:dPt>
            <c:idx val="24"/>
            <c:bubble3D val="0"/>
            <c:spPr>
              <a:solidFill>
                <a:srgbClr val="216657"/>
              </a:solidFill>
              <a:ln w="0" cap="flat" cmpd="sng" algn="ctr">
                <a:solidFill>
                  <a:schemeClr val="lt1">
                    <a:shade val="95000"/>
                    <a:satMod val="105000"/>
                  </a:schemeClr>
                </a:solidFill>
                <a:prstDash val="solid"/>
                <a:round/>
              </a:ln>
              <a:effectLst/>
            </c:spPr>
            <c:extLst>
              <c:ext xmlns:c16="http://schemas.microsoft.com/office/drawing/2014/chart" uri="{C3380CC4-5D6E-409C-BE32-E72D297353CC}">
                <c16:uniqueId val="{00000031-2363-48D1-B820-7DA891E2A091}"/>
              </c:ext>
            </c:extLst>
          </c:dPt>
          <c:dLbls>
            <c:dLbl>
              <c:idx val="0"/>
              <c:layout>
                <c:manualLayout>
                  <c:x val="6.5079924807527459E-2"/>
                  <c:y val="1.5085974088309621E-3"/>
                </c:manualLayout>
              </c:layout>
              <c:tx>
                <c:rich>
                  <a:bodyPr/>
                  <a:lstStyle/>
                  <a:p>
                    <a:fld id="{2750B1C1-6E04-4F4C-99D5-D709CABA9A8F}" type="CATEGORYNAME">
                      <a:rPr lang="en-US" baseline="0">
                        <a:solidFill>
                          <a:schemeClr val="accent1"/>
                        </a:solidFill>
                      </a:rPr>
                      <a:pPr/>
                      <a:t>[LUOKAN NIMI]</a:t>
                    </a:fld>
                    <a:r>
                      <a:rPr lang="en-US" baseline="0" dirty="0">
                        <a:solidFill>
                          <a:schemeClr val="accent1"/>
                        </a:solidFill>
                      </a:rPr>
                      <a:t>, </a:t>
                    </a:r>
                    <a:fld id="{050A2472-D962-46F4-8FE2-F45B583D38C5}" type="VALUE">
                      <a:rPr lang="en-US" baseline="0">
                        <a:solidFill>
                          <a:schemeClr val="accent1"/>
                        </a:solidFill>
                      </a:rPr>
                      <a:pPr/>
                      <a:t>[ARVO]</a:t>
                    </a:fld>
                    <a:endParaRPr lang="en-US" baseline="0" dirty="0">
                      <a:solidFill>
                        <a:schemeClr val="accent1"/>
                      </a:solidFill>
                    </a:endParaRPr>
                  </a:p>
                </c:rich>
              </c:tx>
              <c:dLblPos val="bestFit"/>
              <c:showLegendKey val="0"/>
              <c:showVal val="1"/>
              <c:showCatName val="1"/>
              <c:showSerName val="0"/>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1-2363-48D1-B820-7DA891E2A091}"/>
                </c:ext>
              </c:extLst>
            </c:dLbl>
            <c:dLbl>
              <c:idx val="1"/>
              <c:layout>
                <c:manualLayout>
                  <c:x val="2.7365111752056664E-2"/>
                  <c:y val="-1.3189451631493553E-2"/>
                </c:manualLayout>
              </c:layout>
              <c:tx>
                <c:rich>
                  <a:bodyPr/>
                  <a:lstStyle/>
                  <a:p>
                    <a:fld id="{C4A1AD0D-A846-4C26-9D39-8835DD530964}" type="CATEGORYNAME">
                      <a:rPr lang="en-US">
                        <a:solidFill>
                          <a:schemeClr val="accent1"/>
                        </a:solidFill>
                      </a:rPr>
                      <a:pPr/>
                      <a:t>[LUOKAN NIMI]</a:t>
                    </a:fld>
                    <a:r>
                      <a:rPr lang="en-US" baseline="0" dirty="0">
                        <a:solidFill>
                          <a:schemeClr val="accent1"/>
                        </a:solidFill>
                      </a:rPr>
                      <a:t>, </a:t>
                    </a:r>
                    <a:fld id="{DAFD3093-4C3E-4DF5-A556-30E4A726BF3D}" type="VALUE">
                      <a:rPr lang="en-US" baseline="0">
                        <a:solidFill>
                          <a:schemeClr val="accent1"/>
                        </a:solidFill>
                      </a:rPr>
                      <a:pPr/>
                      <a:t>[ARVO]</a:t>
                    </a:fld>
                    <a:endParaRPr lang="en-US" baseline="0" dirty="0">
                      <a:solidFill>
                        <a:schemeClr val="accent1"/>
                      </a:solidFill>
                    </a:endParaRPr>
                  </a:p>
                </c:rich>
              </c:tx>
              <c:dLblPos val="bestFit"/>
              <c:showLegendKey val="0"/>
              <c:showVal val="1"/>
              <c:showCatName val="1"/>
              <c:showSerName val="0"/>
              <c:showPercent val="0"/>
              <c:showBubbleSize val="0"/>
              <c:separator>, </c:separator>
              <c:extLst>
                <c:ext xmlns:c15="http://schemas.microsoft.com/office/drawing/2012/chart" uri="{CE6537A1-D6FC-4f65-9D91-7224C49458BB}">
                  <c15:layout>
                    <c:manualLayout>
                      <c:w val="0.27522530185187349"/>
                      <c:h val="7.9948212804293678E-2"/>
                    </c:manualLayout>
                  </c15:layout>
                  <c15:dlblFieldTable/>
                  <c15:showDataLabelsRange val="0"/>
                </c:ext>
                <c:ext xmlns:c16="http://schemas.microsoft.com/office/drawing/2014/chart" uri="{C3380CC4-5D6E-409C-BE32-E72D297353CC}">
                  <c16:uniqueId val="{00000003-2363-48D1-B820-7DA891E2A091}"/>
                </c:ext>
              </c:extLst>
            </c:dLbl>
            <c:dLbl>
              <c:idx val="2"/>
              <c:layout>
                <c:manualLayout>
                  <c:x val="3.6739357972332132E-2"/>
                  <c:y val="-7.1860587506897777E-2"/>
                </c:manualLayout>
              </c:layout>
              <c:tx>
                <c:rich>
                  <a:bodyPr/>
                  <a:lstStyle/>
                  <a:p>
                    <a:fld id="{D58879DA-EAF0-4311-8711-637C9FDF2200}" type="CATEGORYNAME">
                      <a:rPr lang="en-US" baseline="0">
                        <a:solidFill>
                          <a:schemeClr val="accent1"/>
                        </a:solidFill>
                      </a:rPr>
                      <a:pPr/>
                      <a:t>[LUOKAN NIMI]</a:t>
                    </a:fld>
                    <a:r>
                      <a:rPr lang="en-US" baseline="0" dirty="0">
                        <a:solidFill>
                          <a:schemeClr val="accent1"/>
                        </a:solidFill>
                      </a:rPr>
                      <a:t>, </a:t>
                    </a:r>
                    <a:fld id="{590318F8-1074-4B75-B633-27361B1C648B}" type="VALUE">
                      <a:rPr lang="en-US" baseline="0">
                        <a:solidFill>
                          <a:schemeClr val="accent1"/>
                        </a:solidFill>
                      </a:rPr>
                      <a:pPr/>
                      <a:t>[ARVO]</a:t>
                    </a:fld>
                    <a:endParaRPr lang="en-US" baseline="0" dirty="0">
                      <a:solidFill>
                        <a:schemeClr val="accent1"/>
                      </a:solidFill>
                    </a:endParaRPr>
                  </a:p>
                </c:rich>
              </c:tx>
              <c:dLblPos val="bestFit"/>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2363-48D1-B820-7DA891E2A091}"/>
                </c:ext>
              </c:extLst>
            </c:dLbl>
            <c:dLbl>
              <c:idx val="3"/>
              <c:layout>
                <c:manualLayout>
                  <c:x val="2.6500598729248169E-2"/>
                  <c:y val="-7.7597647758735094E-2"/>
                </c:manualLayout>
              </c:layout>
              <c:tx>
                <c:rich>
                  <a:bodyPr/>
                  <a:lstStyle/>
                  <a:p>
                    <a:fld id="{BCDDDCBE-2818-4BA1-A245-21584198B75D}" type="CATEGORYNAME">
                      <a:rPr lang="en-US" baseline="0" dirty="0">
                        <a:solidFill>
                          <a:schemeClr val="accent1"/>
                        </a:solidFill>
                      </a:rPr>
                      <a:pPr/>
                      <a:t>[LUOKAN NIMI]</a:t>
                    </a:fld>
                    <a:r>
                      <a:rPr lang="en-US" baseline="0" dirty="0">
                        <a:solidFill>
                          <a:schemeClr val="accent1"/>
                        </a:solidFill>
                      </a:rPr>
                      <a:t>, </a:t>
                    </a:r>
                    <a:fld id="{7DE6FCF0-0FA8-4B6D-A42B-576A1F47CCED}" type="VALUE">
                      <a:rPr lang="en-US" baseline="0" dirty="0">
                        <a:solidFill>
                          <a:schemeClr val="accent1"/>
                        </a:solidFill>
                      </a:rPr>
                      <a:pPr/>
                      <a:t>[ARVO]</a:t>
                    </a:fld>
                    <a:endParaRPr lang="en-US" baseline="0" dirty="0">
                      <a:solidFill>
                        <a:schemeClr val="accent1"/>
                      </a:solidFill>
                    </a:endParaRPr>
                  </a:p>
                </c:rich>
              </c:tx>
              <c:dLblPos val="bestFit"/>
              <c:showLegendKey val="0"/>
              <c:showVal val="1"/>
              <c:showCatName val="1"/>
              <c:showSerName val="0"/>
              <c:showPercent val="0"/>
              <c:showBubbleSize val="0"/>
              <c:separator>, </c:separator>
              <c:extLst>
                <c:ext xmlns:c15="http://schemas.microsoft.com/office/drawing/2012/chart" uri="{CE6537A1-D6FC-4f65-9D91-7224C49458BB}">
                  <c15:layout>
                    <c:manualLayout>
                      <c:w val="0.27192256864510161"/>
                      <c:h val="0.12349506100640208"/>
                    </c:manualLayout>
                  </c15:layout>
                  <c15:dlblFieldTable/>
                  <c15:showDataLabelsRange val="0"/>
                </c:ext>
                <c:ext xmlns:c16="http://schemas.microsoft.com/office/drawing/2014/chart" uri="{C3380CC4-5D6E-409C-BE32-E72D297353CC}">
                  <c16:uniqueId val="{00000007-2363-48D1-B820-7DA891E2A091}"/>
                </c:ext>
              </c:extLst>
            </c:dLbl>
            <c:dLbl>
              <c:idx val="4"/>
              <c:layout>
                <c:manualLayout>
                  <c:x val="4.1175847460154506E-2"/>
                  <c:y val="-4.4111707514092213E-2"/>
                </c:manualLayout>
              </c:layout>
              <c:tx>
                <c:rich>
                  <a:bodyPr/>
                  <a:lstStyle/>
                  <a:p>
                    <a:fld id="{6DA6C8A4-232C-4135-8E7E-C6F3DC9E7FA2}" type="CATEGORYNAME">
                      <a:rPr lang="en-US">
                        <a:solidFill>
                          <a:schemeClr val="accent1"/>
                        </a:solidFill>
                      </a:rPr>
                      <a:pPr/>
                      <a:t>[LUOKAN NIMI]</a:t>
                    </a:fld>
                    <a:r>
                      <a:rPr lang="en-US" baseline="0" dirty="0">
                        <a:solidFill>
                          <a:schemeClr val="accent1"/>
                        </a:solidFill>
                      </a:rPr>
                      <a:t>, </a:t>
                    </a:r>
                    <a:fld id="{39B15E17-1AE7-43F3-BA26-C33D448B543B}" type="VALUE">
                      <a:rPr lang="en-US" baseline="0">
                        <a:solidFill>
                          <a:schemeClr val="accent1"/>
                        </a:solidFill>
                      </a:rPr>
                      <a:pPr/>
                      <a:t>[ARVO]</a:t>
                    </a:fld>
                    <a:endParaRPr lang="en-US" baseline="0" dirty="0">
                      <a:solidFill>
                        <a:schemeClr val="accent1"/>
                      </a:solidFill>
                    </a:endParaRPr>
                  </a:p>
                </c:rich>
              </c:tx>
              <c:dLblPos val="bestFit"/>
              <c:showLegendKey val="0"/>
              <c:showVal val="1"/>
              <c:showCatName val="1"/>
              <c:showSerName val="0"/>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9-2363-48D1-B820-7DA891E2A091}"/>
                </c:ext>
              </c:extLst>
            </c:dLbl>
            <c:dLbl>
              <c:idx val="5"/>
              <c:layout>
                <c:manualLayout>
                  <c:x val="5.6564704153312863E-2"/>
                  <c:y val="-5.2561981536044834E-2"/>
                </c:manualLayout>
              </c:layout>
              <c:tx>
                <c:rich>
                  <a:bodyPr/>
                  <a:lstStyle/>
                  <a:p>
                    <a:fld id="{E096958D-B8A3-428F-A291-6C6E4AE70D36}" type="CATEGORYNAME">
                      <a:rPr lang="en-US">
                        <a:solidFill>
                          <a:schemeClr val="accent1"/>
                        </a:solidFill>
                      </a:rPr>
                      <a:pPr/>
                      <a:t>[LUOKAN NIMI]</a:t>
                    </a:fld>
                    <a:r>
                      <a:rPr lang="en-US" baseline="0" dirty="0">
                        <a:solidFill>
                          <a:schemeClr val="accent1"/>
                        </a:solidFill>
                      </a:rPr>
                      <a:t>, </a:t>
                    </a:r>
                    <a:fld id="{8ABA82D8-7895-499B-814F-135A9074C310}" type="VALUE">
                      <a:rPr lang="en-US" baseline="0">
                        <a:solidFill>
                          <a:schemeClr val="accent1"/>
                        </a:solidFill>
                      </a:rPr>
                      <a:pPr/>
                      <a:t>[ARVO]</a:t>
                    </a:fld>
                    <a:endParaRPr lang="en-US" baseline="0" dirty="0">
                      <a:solidFill>
                        <a:schemeClr val="accent1"/>
                      </a:solidFill>
                    </a:endParaRPr>
                  </a:p>
                </c:rich>
              </c:tx>
              <c:dLblPos val="bestFit"/>
              <c:showLegendKey val="0"/>
              <c:showVal val="1"/>
              <c:showCatName val="1"/>
              <c:showSerName val="0"/>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B-2363-48D1-B820-7DA891E2A091}"/>
                </c:ext>
              </c:extLst>
            </c:dLbl>
            <c:dLbl>
              <c:idx val="6"/>
              <c:layout>
                <c:manualLayout>
                  <c:x val="8.6237052882620568E-2"/>
                  <c:y val="-5.4145609715473865E-2"/>
                </c:manualLayout>
              </c:layout>
              <c:tx>
                <c:rich>
                  <a:bodyPr/>
                  <a:lstStyle/>
                  <a:p>
                    <a:fld id="{4C4FECE7-07F7-47D1-BB5A-FC25D27DB245}" type="CATEGORYNAME">
                      <a:rPr lang="en-US">
                        <a:solidFill>
                          <a:schemeClr val="accent1"/>
                        </a:solidFill>
                      </a:rPr>
                      <a:pPr/>
                      <a:t>[LUOKAN NIMI]</a:t>
                    </a:fld>
                    <a:r>
                      <a:rPr lang="en-US" dirty="0">
                        <a:solidFill>
                          <a:schemeClr val="accent1"/>
                        </a:solidFill>
                      </a:rPr>
                      <a:t>, </a:t>
                    </a:r>
                    <a:fld id="{D4D1B192-4D72-47FC-8D47-54A58A22BECF}" type="VALUE">
                      <a:rPr lang="en-US">
                        <a:solidFill>
                          <a:schemeClr val="accent1"/>
                        </a:solidFill>
                      </a:rPr>
                      <a:pPr/>
                      <a:t>[ARVO]</a:t>
                    </a:fld>
                    <a:endParaRPr lang="en-US" dirty="0">
                      <a:solidFill>
                        <a:schemeClr val="accent1"/>
                      </a:solidFill>
                    </a:endParaRPr>
                  </a:p>
                </c:rich>
              </c:tx>
              <c:dLblPos val="bestFit"/>
              <c:showLegendKey val="0"/>
              <c:showVal val="1"/>
              <c:showCatName val="1"/>
              <c:showSerName val="0"/>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D-2363-48D1-B820-7DA891E2A091}"/>
                </c:ext>
              </c:extLst>
            </c:dLbl>
            <c:dLbl>
              <c:idx val="7"/>
              <c:layout>
                <c:manualLayout>
                  <c:x val="0.11865277210806854"/>
                  <c:y val="-5.3901892744311633E-2"/>
                </c:manualLayout>
              </c:layout>
              <c:tx>
                <c:rich>
                  <a:bodyPr/>
                  <a:lstStyle/>
                  <a:p>
                    <a:fld id="{4FECCFEA-50AE-42BA-95C2-B6E145FCC513}" type="CATEGORYNAME">
                      <a:rPr lang="en-US">
                        <a:solidFill>
                          <a:schemeClr val="accent1"/>
                        </a:solidFill>
                      </a:rPr>
                      <a:pPr/>
                      <a:t>[LUOKAN NIMI]</a:t>
                    </a:fld>
                    <a:r>
                      <a:rPr lang="en-US" baseline="0" dirty="0">
                        <a:solidFill>
                          <a:schemeClr val="accent1"/>
                        </a:solidFill>
                      </a:rPr>
                      <a:t>, </a:t>
                    </a:r>
                    <a:fld id="{A96A55BE-0F86-46D1-A7FA-864A8E486ED6}" type="VALUE">
                      <a:rPr lang="en-US" baseline="0">
                        <a:solidFill>
                          <a:schemeClr val="accent1"/>
                        </a:solidFill>
                      </a:rPr>
                      <a:pPr/>
                      <a:t>[ARVO]</a:t>
                    </a:fld>
                    <a:endParaRPr lang="en-US" baseline="0" dirty="0">
                      <a:solidFill>
                        <a:schemeClr val="accent1"/>
                      </a:solidFill>
                    </a:endParaRPr>
                  </a:p>
                </c:rich>
              </c:tx>
              <c:dLblPos val="bestFit"/>
              <c:showLegendKey val="0"/>
              <c:showVal val="1"/>
              <c:showCatName val="1"/>
              <c:showSerName val="0"/>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F-2363-48D1-B820-7DA891E2A091}"/>
                </c:ext>
              </c:extLst>
            </c:dLbl>
            <c:dLbl>
              <c:idx val="8"/>
              <c:layout>
                <c:manualLayout>
                  <c:x val="9.3561018252474065E-2"/>
                  <c:y val="-5.484988790615726E-2"/>
                </c:manualLayout>
              </c:layout>
              <c:tx>
                <c:rich>
                  <a:bodyPr/>
                  <a:lstStyle/>
                  <a:p>
                    <a:fld id="{0ABB2BC0-467C-4190-B2E6-69FF8C8AF8DC}" type="CATEGORYNAME">
                      <a:rPr lang="en-US">
                        <a:solidFill>
                          <a:schemeClr val="accent1"/>
                        </a:solidFill>
                      </a:rPr>
                      <a:pPr/>
                      <a:t>[LUOKAN NIMI]</a:t>
                    </a:fld>
                    <a:r>
                      <a:rPr lang="en-US" baseline="0" dirty="0">
                        <a:solidFill>
                          <a:schemeClr val="accent1"/>
                        </a:solidFill>
                      </a:rPr>
                      <a:t>, </a:t>
                    </a:r>
                    <a:fld id="{0BA3DB01-4A14-4677-B261-6A8E4B02EA0E}" type="VALUE">
                      <a:rPr lang="en-US" baseline="0">
                        <a:solidFill>
                          <a:schemeClr val="accent1"/>
                        </a:solidFill>
                      </a:rPr>
                      <a:pPr/>
                      <a:t>[ARVO]</a:t>
                    </a:fld>
                    <a:endParaRPr lang="en-US" baseline="0" dirty="0">
                      <a:solidFill>
                        <a:schemeClr val="accent1"/>
                      </a:solidFill>
                    </a:endParaRPr>
                  </a:p>
                </c:rich>
              </c:tx>
              <c:dLblPos val="bestFit"/>
              <c:showLegendKey val="0"/>
              <c:showVal val="1"/>
              <c:showCatName val="1"/>
              <c:showSerName val="0"/>
              <c:showPercent val="0"/>
              <c:showBubbleSize val="0"/>
              <c:separator>, </c:separator>
              <c:extLst>
                <c:ext xmlns:c15="http://schemas.microsoft.com/office/drawing/2012/chart" uri="{CE6537A1-D6FC-4f65-9D91-7224C49458BB}">
                  <c15:layout>
                    <c:manualLayout>
                      <c:w val="0.24015675516661947"/>
                      <c:h val="7.3190122119230816E-2"/>
                    </c:manualLayout>
                  </c15:layout>
                  <c15:dlblFieldTable/>
                  <c15:showDataLabelsRange val="0"/>
                </c:ext>
                <c:ext xmlns:c16="http://schemas.microsoft.com/office/drawing/2014/chart" uri="{C3380CC4-5D6E-409C-BE32-E72D297353CC}">
                  <c16:uniqueId val="{00000011-2363-48D1-B820-7DA891E2A091}"/>
                </c:ext>
              </c:extLst>
            </c:dLbl>
            <c:dLbl>
              <c:idx val="9"/>
              <c:layout>
                <c:manualLayout>
                  <c:x val="0.10533584786097731"/>
                  <c:y val="-1.8545371532687076E-2"/>
                </c:manualLayout>
              </c:layout>
              <c:tx>
                <c:rich>
                  <a:bodyPr/>
                  <a:lstStyle/>
                  <a:p>
                    <a:fld id="{5B4C9443-DBDB-4BA1-9493-E6C39BE770CC}" type="CATEGORYNAME">
                      <a:rPr lang="en-US">
                        <a:solidFill>
                          <a:schemeClr val="accent1"/>
                        </a:solidFill>
                      </a:rPr>
                      <a:pPr/>
                      <a:t>[LUOKAN NIMI]</a:t>
                    </a:fld>
                    <a:r>
                      <a:rPr lang="en-US" baseline="0" dirty="0">
                        <a:solidFill>
                          <a:schemeClr val="accent1"/>
                        </a:solidFill>
                      </a:rPr>
                      <a:t>, </a:t>
                    </a:r>
                    <a:fld id="{989582FA-4386-41F1-B100-C5FFF55AE594}" type="VALUE">
                      <a:rPr lang="en-US" baseline="0">
                        <a:solidFill>
                          <a:schemeClr val="accent1"/>
                        </a:solidFill>
                      </a:rPr>
                      <a:pPr/>
                      <a:t>[ARVO]</a:t>
                    </a:fld>
                    <a:endParaRPr lang="en-US" baseline="0" dirty="0">
                      <a:solidFill>
                        <a:schemeClr val="accent1"/>
                      </a:solidFill>
                    </a:endParaRPr>
                  </a:p>
                </c:rich>
              </c:tx>
              <c:dLblPos val="bestFit"/>
              <c:showLegendKey val="0"/>
              <c:showVal val="1"/>
              <c:showCatName val="1"/>
              <c:showSerName val="0"/>
              <c:showPercent val="0"/>
              <c:showBubbleSize val="0"/>
              <c:separator>, </c:separator>
              <c:extLst>
                <c:ext xmlns:c15="http://schemas.microsoft.com/office/drawing/2012/chart" uri="{CE6537A1-D6FC-4f65-9D91-7224C49458BB}">
                  <c15:layout>
                    <c:manualLayout>
                      <c:w val="0.26373385166736368"/>
                      <c:h val="7.9948212804293678E-2"/>
                    </c:manualLayout>
                  </c15:layout>
                  <c15:dlblFieldTable/>
                  <c15:showDataLabelsRange val="0"/>
                </c:ext>
                <c:ext xmlns:c16="http://schemas.microsoft.com/office/drawing/2014/chart" uri="{C3380CC4-5D6E-409C-BE32-E72D297353CC}">
                  <c16:uniqueId val="{00000013-2363-48D1-B820-7DA891E2A091}"/>
                </c:ext>
              </c:extLst>
            </c:dLbl>
            <c:dLbl>
              <c:idx val="10"/>
              <c:layout>
                <c:manualLayout>
                  <c:x val="0.16438654885971843"/>
                  <c:y val="2.0132724643989637E-2"/>
                </c:manualLayout>
              </c:layout>
              <c:tx>
                <c:rich>
                  <a:bodyPr/>
                  <a:lstStyle/>
                  <a:p>
                    <a:fld id="{4A15F0D2-D807-41F2-A0E3-378EC27897E0}" type="CATEGORYNAME">
                      <a:rPr lang="en-US" dirty="0">
                        <a:solidFill>
                          <a:schemeClr val="accent1"/>
                        </a:solidFill>
                      </a:rPr>
                      <a:pPr/>
                      <a:t>[LUOKAN NIMI]</a:t>
                    </a:fld>
                    <a:r>
                      <a:rPr lang="en-US" baseline="0" dirty="0">
                        <a:solidFill>
                          <a:schemeClr val="accent1"/>
                        </a:solidFill>
                      </a:rPr>
                      <a:t>, </a:t>
                    </a:r>
                    <a:fld id="{C6377E52-C7FE-48A9-92C7-2D6513297005}" type="VALUE">
                      <a:rPr lang="en-US" baseline="0" dirty="0">
                        <a:solidFill>
                          <a:schemeClr val="accent1"/>
                        </a:solidFill>
                      </a:rPr>
                      <a:pPr/>
                      <a:t>[ARVO]</a:t>
                    </a:fld>
                    <a:endParaRPr lang="en-US" baseline="0" dirty="0">
                      <a:solidFill>
                        <a:schemeClr val="accent1"/>
                      </a:solidFill>
                    </a:endParaRPr>
                  </a:p>
                </c:rich>
              </c:tx>
              <c:dLblPos val="bestFit"/>
              <c:showLegendKey val="0"/>
              <c:showVal val="1"/>
              <c:showCatName val="1"/>
              <c:showSerName val="0"/>
              <c:showPercent val="0"/>
              <c:showBubbleSize val="0"/>
              <c:separator>, </c:separator>
              <c:extLst>
                <c:ext xmlns:c15="http://schemas.microsoft.com/office/drawing/2012/chart" uri="{CE6537A1-D6FC-4f65-9D91-7224C49458BB}">
                  <c15:layout>
                    <c:manualLayout>
                      <c:w val="0.25117437539023574"/>
                      <c:h val="7.9948212804293678E-2"/>
                    </c:manualLayout>
                  </c15:layout>
                  <c15:dlblFieldTable/>
                  <c15:showDataLabelsRange val="0"/>
                </c:ext>
                <c:ext xmlns:c16="http://schemas.microsoft.com/office/drawing/2014/chart" uri="{C3380CC4-5D6E-409C-BE32-E72D297353CC}">
                  <c16:uniqueId val="{00000015-2363-48D1-B820-7DA891E2A091}"/>
                </c:ext>
              </c:extLst>
            </c:dLbl>
            <c:dLbl>
              <c:idx val="11"/>
              <c:layout>
                <c:manualLayout>
                  <c:x val="0.17935650980572734"/>
                  <c:y val="5.9735978780988144E-2"/>
                </c:manualLayout>
              </c:layout>
              <c:tx>
                <c:rich>
                  <a:bodyPr/>
                  <a:lstStyle/>
                  <a:p>
                    <a:fld id="{8730F951-4496-4406-B210-41416AE83FE0}" type="CATEGORYNAME">
                      <a:rPr lang="fi-FI">
                        <a:solidFill>
                          <a:schemeClr val="accent1"/>
                        </a:solidFill>
                      </a:rPr>
                      <a:pPr/>
                      <a:t>[LUOKAN NIMI]</a:t>
                    </a:fld>
                    <a:r>
                      <a:rPr lang="fi-FI" baseline="0" dirty="0">
                        <a:solidFill>
                          <a:schemeClr val="accent1"/>
                        </a:solidFill>
                      </a:rPr>
                      <a:t>, </a:t>
                    </a:r>
                    <a:fld id="{A2F5BE64-087A-4BFC-849B-E96EAEDA1836}" type="VALUE">
                      <a:rPr lang="fi-FI" baseline="0">
                        <a:solidFill>
                          <a:schemeClr val="accent1"/>
                        </a:solidFill>
                      </a:rPr>
                      <a:pPr/>
                      <a:t>[ARVO]</a:t>
                    </a:fld>
                    <a:endParaRPr lang="fi-FI" baseline="0" dirty="0">
                      <a:solidFill>
                        <a:schemeClr val="accent1"/>
                      </a:solidFill>
                    </a:endParaRPr>
                  </a:p>
                </c:rich>
              </c:tx>
              <c:dLblPos val="bestFit"/>
              <c:showLegendKey val="0"/>
              <c:showVal val="1"/>
              <c:showCatName val="1"/>
              <c:showSerName val="0"/>
              <c:showPercent val="0"/>
              <c:showBubbleSize val="0"/>
              <c:separator>, </c:separator>
              <c:extLst>
                <c:ext xmlns:c15="http://schemas.microsoft.com/office/drawing/2012/chart" uri="{CE6537A1-D6FC-4f65-9D91-7224C49458BB}">
                  <c15:layout>
                    <c:manualLayout>
                      <c:w val="0.36783054828997724"/>
                      <c:h val="7.9948301849979503E-2"/>
                    </c:manualLayout>
                  </c15:layout>
                  <c15:dlblFieldTable/>
                  <c15:showDataLabelsRange val="0"/>
                </c:ext>
                <c:ext xmlns:c16="http://schemas.microsoft.com/office/drawing/2014/chart" uri="{C3380CC4-5D6E-409C-BE32-E72D297353CC}">
                  <c16:uniqueId val="{00000017-2363-48D1-B820-7DA891E2A091}"/>
                </c:ext>
              </c:extLst>
            </c:dLbl>
            <c:dLbl>
              <c:idx val="12"/>
              <c:layout>
                <c:manualLayout>
                  <c:x val="-0.16253739522834618"/>
                  <c:y val="7.6767919183877945E-2"/>
                </c:manualLayout>
              </c:layout>
              <c:tx>
                <c:rich>
                  <a:bodyPr/>
                  <a:lstStyle/>
                  <a:p>
                    <a:fld id="{25849870-DB26-4F2A-ABC1-5D1CE11D2CE9}" type="CATEGORYNAME">
                      <a:rPr lang="en-US">
                        <a:solidFill>
                          <a:schemeClr val="accent1"/>
                        </a:solidFill>
                      </a:rPr>
                      <a:pPr/>
                      <a:t>[LUOKAN NIMI]</a:t>
                    </a:fld>
                    <a:r>
                      <a:rPr lang="en-US" baseline="0" dirty="0">
                        <a:solidFill>
                          <a:schemeClr val="accent1"/>
                        </a:solidFill>
                      </a:rPr>
                      <a:t>, </a:t>
                    </a:r>
                    <a:fld id="{EBBF29B4-7CC7-4850-91FC-5C96B7BD4CC2}" type="VALUE">
                      <a:rPr lang="en-US" baseline="0">
                        <a:solidFill>
                          <a:schemeClr val="accent1"/>
                        </a:solidFill>
                      </a:rPr>
                      <a:pPr/>
                      <a:t>[ARVO]</a:t>
                    </a:fld>
                    <a:endParaRPr lang="en-US" baseline="0" dirty="0">
                      <a:solidFill>
                        <a:schemeClr val="accent1"/>
                      </a:solidFill>
                    </a:endParaRPr>
                  </a:p>
                </c:rich>
              </c:tx>
              <c:dLblPos val="bestFit"/>
              <c:showLegendKey val="0"/>
              <c:showVal val="1"/>
              <c:showCatName val="1"/>
              <c:showSerName val="0"/>
              <c:showPercent val="0"/>
              <c:showBubbleSize val="0"/>
              <c:separator>, </c:separator>
              <c:extLst>
                <c:ext xmlns:c15="http://schemas.microsoft.com/office/drawing/2012/chart" uri="{CE6537A1-D6FC-4f65-9D91-7224C49458BB}">
                  <c15:layout>
                    <c:manualLayout>
                      <c:w val="0.24500062867167521"/>
                      <c:h val="7.9948212804293678E-2"/>
                    </c:manualLayout>
                  </c15:layout>
                  <c15:dlblFieldTable/>
                  <c15:showDataLabelsRange val="0"/>
                </c:ext>
                <c:ext xmlns:c16="http://schemas.microsoft.com/office/drawing/2014/chart" uri="{C3380CC4-5D6E-409C-BE32-E72D297353CC}">
                  <c16:uniqueId val="{00000019-2363-48D1-B820-7DA891E2A091}"/>
                </c:ext>
              </c:extLst>
            </c:dLbl>
            <c:dLbl>
              <c:idx val="13"/>
              <c:layout>
                <c:manualLayout>
                  <c:x val="-0.18849616725004695"/>
                  <c:y val="3.2128867743100906E-2"/>
                </c:manualLayout>
              </c:layout>
              <c:tx>
                <c:rich>
                  <a:bodyPr/>
                  <a:lstStyle/>
                  <a:p>
                    <a:fld id="{757DFCBF-DF8C-4C3B-9577-EB1A86EBAF5A}" type="CATEGORYNAME">
                      <a:rPr lang="en-US">
                        <a:solidFill>
                          <a:schemeClr val="accent1"/>
                        </a:solidFill>
                      </a:rPr>
                      <a:pPr/>
                      <a:t>[LUOKAN NIMI]</a:t>
                    </a:fld>
                    <a:r>
                      <a:rPr lang="en-US" baseline="0" dirty="0">
                        <a:solidFill>
                          <a:schemeClr val="accent1"/>
                        </a:solidFill>
                      </a:rPr>
                      <a:t>, </a:t>
                    </a:r>
                    <a:fld id="{D69244F0-4784-4974-9394-DE147B7F86FB}" type="VALUE">
                      <a:rPr lang="en-US" baseline="0">
                        <a:solidFill>
                          <a:schemeClr val="accent1"/>
                        </a:solidFill>
                      </a:rPr>
                      <a:pPr/>
                      <a:t>[ARVO]</a:t>
                    </a:fld>
                    <a:endParaRPr lang="en-US" baseline="0" dirty="0">
                      <a:solidFill>
                        <a:schemeClr val="accent1"/>
                      </a:solidFill>
                    </a:endParaRPr>
                  </a:p>
                </c:rich>
              </c:tx>
              <c:dLblPos val="bestFit"/>
              <c:showLegendKey val="0"/>
              <c:showVal val="1"/>
              <c:showCatName val="1"/>
              <c:showSerName val="0"/>
              <c:showPercent val="0"/>
              <c:showBubbleSize val="0"/>
              <c:separator>, </c:separator>
              <c:extLst>
                <c:ext xmlns:c15="http://schemas.microsoft.com/office/drawing/2012/chart" uri="{CE6537A1-D6FC-4f65-9D91-7224C49458BB}">
                  <c15:layout>
                    <c:manualLayout>
                      <c:w val="0.30073052364413888"/>
                      <c:h val="7.9948212804293678E-2"/>
                    </c:manualLayout>
                  </c15:layout>
                  <c15:dlblFieldTable/>
                  <c15:showDataLabelsRange val="0"/>
                </c:ext>
                <c:ext xmlns:c16="http://schemas.microsoft.com/office/drawing/2014/chart" uri="{C3380CC4-5D6E-409C-BE32-E72D297353CC}">
                  <c16:uniqueId val="{0000001B-2363-48D1-B820-7DA891E2A091}"/>
                </c:ext>
              </c:extLst>
            </c:dLbl>
            <c:dLbl>
              <c:idx val="14"/>
              <c:layout>
                <c:manualLayout>
                  <c:x val="-0.12236115959027313"/>
                  <c:y val="-6.5537515651366771E-3"/>
                </c:manualLayout>
              </c:layout>
              <c:tx>
                <c:rich>
                  <a:bodyPr/>
                  <a:lstStyle/>
                  <a:p>
                    <a:fld id="{D9295A02-2446-4745-A776-A2E56829F471}" type="CATEGORYNAME">
                      <a:rPr lang="en-US">
                        <a:solidFill>
                          <a:schemeClr val="accent1"/>
                        </a:solidFill>
                      </a:rPr>
                      <a:pPr/>
                      <a:t>[LUOKAN NIMI]</a:t>
                    </a:fld>
                    <a:r>
                      <a:rPr lang="en-US" baseline="0" dirty="0">
                        <a:solidFill>
                          <a:schemeClr val="accent1"/>
                        </a:solidFill>
                      </a:rPr>
                      <a:t>, </a:t>
                    </a:r>
                    <a:fld id="{321EFC8D-B0A1-448C-8AC0-44F6E6AD3348}" type="VALUE">
                      <a:rPr lang="en-US" baseline="0">
                        <a:solidFill>
                          <a:schemeClr val="accent1"/>
                        </a:solidFill>
                      </a:rPr>
                      <a:pPr/>
                      <a:t>[ARVO]</a:t>
                    </a:fld>
                    <a:endParaRPr lang="en-US" baseline="0" dirty="0">
                      <a:solidFill>
                        <a:schemeClr val="accent1"/>
                      </a:solidFill>
                    </a:endParaRPr>
                  </a:p>
                </c:rich>
              </c:tx>
              <c:dLblPos val="bestFit"/>
              <c:showLegendKey val="0"/>
              <c:showVal val="1"/>
              <c:showCatName val="1"/>
              <c:showSerName val="0"/>
              <c:showPercent val="0"/>
              <c:showBubbleSize val="0"/>
              <c:separator>, </c:separator>
              <c:extLst>
                <c:ext xmlns:c15="http://schemas.microsoft.com/office/drawing/2012/chart" uri="{CE6537A1-D6FC-4f65-9D91-7224C49458BB}">
                  <c15:layout>
                    <c:manualLayout>
                      <c:w val="0.19420980264958268"/>
                      <c:h val="8.4041380800317575E-2"/>
                    </c:manualLayout>
                  </c15:layout>
                  <c15:dlblFieldTable/>
                  <c15:showDataLabelsRange val="0"/>
                </c:ext>
                <c:ext xmlns:c16="http://schemas.microsoft.com/office/drawing/2014/chart" uri="{C3380CC4-5D6E-409C-BE32-E72D297353CC}">
                  <c16:uniqueId val="{0000001D-2363-48D1-B820-7DA891E2A091}"/>
                </c:ext>
              </c:extLst>
            </c:dLbl>
            <c:dLbl>
              <c:idx val="15"/>
              <c:layout>
                <c:manualLayout>
                  <c:x val="-8.1486585434810563E-2"/>
                  <c:y val="-6.5487362104352492E-2"/>
                </c:manualLayout>
              </c:layout>
              <c:tx>
                <c:rich>
                  <a:bodyPr/>
                  <a:lstStyle/>
                  <a:p>
                    <a:fld id="{E88C430E-7005-434F-B761-EA1ED132FEE2}" type="CATEGORYNAME">
                      <a:rPr lang="en-US">
                        <a:solidFill>
                          <a:srgbClr val="C00000"/>
                        </a:solidFill>
                      </a:rPr>
                      <a:pPr/>
                      <a:t>[LUOKAN NIMI]</a:t>
                    </a:fld>
                    <a:r>
                      <a:rPr lang="en-US" baseline="0" dirty="0">
                        <a:solidFill>
                          <a:srgbClr val="C00000"/>
                        </a:solidFill>
                      </a:rPr>
                      <a:t>, </a:t>
                    </a:r>
                    <a:fld id="{29C7D86A-6581-4421-A9D0-78D91E84CB51}" type="VALUE">
                      <a:rPr lang="en-US" baseline="0">
                        <a:solidFill>
                          <a:schemeClr val="accent4">
                            <a:lumMod val="50000"/>
                          </a:schemeClr>
                        </a:solidFill>
                      </a:rPr>
                      <a:pPr/>
                      <a:t>[ARVO]</a:t>
                    </a:fld>
                    <a:endParaRPr lang="en-US" baseline="0" dirty="0">
                      <a:solidFill>
                        <a:srgbClr val="C00000"/>
                      </a:solidFill>
                    </a:endParaRPr>
                  </a:p>
                </c:rich>
              </c:tx>
              <c:dLblPos val="bestFit"/>
              <c:showLegendKey val="0"/>
              <c:showVal val="1"/>
              <c:showCatName val="1"/>
              <c:showSerName val="0"/>
              <c:showPercent val="0"/>
              <c:showBubbleSize val="0"/>
              <c:separator>, </c:separator>
              <c:extLst>
                <c:ext xmlns:c15="http://schemas.microsoft.com/office/drawing/2012/chart" uri="{CE6537A1-D6FC-4f65-9D91-7224C49458BB}">
                  <c15:layout>
                    <c:manualLayout>
                      <c:w val="0.26996082660954246"/>
                      <c:h val="9.0664839323408505E-2"/>
                    </c:manualLayout>
                  </c15:layout>
                  <c15:dlblFieldTable/>
                  <c15:showDataLabelsRange val="0"/>
                </c:ext>
                <c:ext xmlns:c16="http://schemas.microsoft.com/office/drawing/2014/chart" uri="{C3380CC4-5D6E-409C-BE32-E72D297353CC}">
                  <c16:uniqueId val="{0000001F-2363-48D1-B820-7DA891E2A091}"/>
                </c:ext>
              </c:extLst>
            </c:dLbl>
            <c:dLbl>
              <c:idx val="16"/>
              <c:layout>
                <c:manualLayout>
                  <c:x val="-0.11169479624476635"/>
                  <c:y val="-1.2085541464079275E-2"/>
                </c:manualLayout>
              </c:layout>
              <c:tx>
                <c:rich>
                  <a:bodyPr/>
                  <a:lstStyle/>
                  <a:p>
                    <a:fld id="{7F1CB5F5-A465-451C-AC6C-0C568B72DAD0}" type="CATEGORYNAME">
                      <a:rPr lang="en-US">
                        <a:solidFill>
                          <a:srgbClr val="C00000"/>
                        </a:solidFill>
                      </a:rPr>
                      <a:pPr/>
                      <a:t>[LUOKAN NIMI]</a:t>
                    </a:fld>
                    <a:r>
                      <a:rPr lang="en-US" baseline="0" dirty="0">
                        <a:solidFill>
                          <a:srgbClr val="C00000"/>
                        </a:solidFill>
                      </a:rPr>
                      <a:t>, </a:t>
                    </a:r>
                    <a:fld id="{44ACA0BF-38F1-47C9-8743-ECCA78E2F2EA}" type="VALUE">
                      <a:rPr lang="en-US" baseline="0">
                        <a:solidFill>
                          <a:srgbClr val="C00000"/>
                        </a:solidFill>
                      </a:rPr>
                      <a:pPr/>
                      <a:t>[ARVO]</a:t>
                    </a:fld>
                    <a:endParaRPr lang="en-US" baseline="0" dirty="0">
                      <a:solidFill>
                        <a:srgbClr val="C00000"/>
                      </a:solidFill>
                    </a:endParaRPr>
                  </a:p>
                </c:rich>
              </c:tx>
              <c:dLblPos val="bestFit"/>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21-2363-48D1-B820-7DA891E2A091}"/>
                </c:ext>
              </c:extLst>
            </c:dLbl>
            <c:dLbl>
              <c:idx val="17"/>
              <c:layout>
                <c:manualLayout>
                  <c:x val="-8.9168070541017913E-2"/>
                  <c:y val="-2.2584528016542954E-2"/>
                </c:manualLayout>
              </c:layout>
              <c:tx>
                <c:rich>
                  <a:bodyPr/>
                  <a:lstStyle/>
                  <a:p>
                    <a:fld id="{1057E57B-35A0-4F81-9B92-416E3C655AA7}" type="CATEGORYNAME">
                      <a:rPr lang="en-US">
                        <a:solidFill>
                          <a:srgbClr val="C00000"/>
                        </a:solidFill>
                      </a:rPr>
                      <a:pPr/>
                      <a:t>[LUOKAN NIMI]</a:t>
                    </a:fld>
                    <a:r>
                      <a:rPr lang="en-US" baseline="0" dirty="0">
                        <a:solidFill>
                          <a:srgbClr val="C00000"/>
                        </a:solidFill>
                      </a:rPr>
                      <a:t>, </a:t>
                    </a:r>
                    <a:fld id="{ED86ED2E-76C7-4445-A6A9-E9C46FB936D6}" type="VALUE">
                      <a:rPr lang="en-US" baseline="0">
                        <a:solidFill>
                          <a:srgbClr val="C00000"/>
                        </a:solidFill>
                      </a:rPr>
                      <a:pPr/>
                      <a:t>[ARVO]</a:t>
                    </a:fld>
                    <a:endParaRPr lang="en-US" baseline="0" dirty="0">
                      <a:solidFill>
                        <a:srgbClr val="C00000"/>
                      </a:solidFill>
                    </a:endParaRPr>
                  </a:p>
                </c:rich>
              </c:tx>
              <c:dLblPos val="bestFit"/>
              <c:showLegendKey val="0"/>
              <c:showVal val="1"/>
              <c:showCatName val="1"/>
              <c:showSerName val="0"/>
              <c:showPercent val="0"/>
              <c:showBubbleSize val="0"/>
              <c:separator>, </c:separator>
              <c:extLst>
                <c:ext xmlns:c15="http://schemas.microsoft.com/office/drawing/2012/chart" uri="{CE6537A1-D6FC-4f65-9D91-7224C49458BB}">
                  <c15:layout>
                    <c:manualLayout>
                      <c:w val="0.21907120261431984"/>
                      <c:h val="7.9948212804293678E-2"/>
                    </c:manualLayout>
                  </c15:layout>
                  <c15:dlblFieldTable/>
                  <c15:showDataLabelsRange val="0"/>
                </c:ext>
                <c:ext xmlns:c16="http://schemas.microsoft.com/office/drawing/2014/chart" uri="{C3380CC4-5D6E-409C-BE32-E72D297353CC}">
                  <c16:uniqueId val="{00000023-2363-48D1-B820-7DA891E2A091}"/>
                </c:ext>
              </c:extLst>
            </c:dLbl>
            <c:dLbl>
              <c:idx val="18"/>
              <c:layout>
                <c:manualLayout>
                  <c:x val="-5.2126544569958744E-2"/>
                  <c:y val="-4.3142027927410655E-2"/>
                </c:manualLayout>
              </c:layout>
              <c:tx>
                <c:rich>
                  <a:bodyPr/>
                  <a:lstStyle/>
                  <a:p>
                    <a:fld id="{F0B6E94C-AB54-4075-BDF7-10A5DC42D580}" type="CATEGORYNAME">
                      <a:rPr lang="en-US" baseline="0">
                        <a:solidFill>
                          <a:srgbClr val="C00000"/>
                        </a:solidFill>
                      </a:rPr>
                      <a:pPr/>
                      <a:t>[LUOKAN NIMI]</a:t>
                    </a:fld>
                    <a:r>
                      <a:rPr lang="en-US" baseline="0" dirty="0">
                        <a:solidFill>
                          <a:srgbClr val="C00000"/>
                        </a:solidFill>
                      </a:rPr>
                      <a:t>, </a:t>
                    </a:r>
                    <a:fld id="{FADD2A70-E4D3-4174-A7AD-B95AE3CB7386}" type="VALUE">
                      <a:rPr lang="en-US" baseline="0">
                        <a:solidFill>
                          <a:srgbClr val="C00000"/>
                        </a:solidFill>
                      </a:rPr>
                      <a:pPr/>
                      <a:t>[ARVO]</a:t>
                    </a:fld>
                    <a:endParaRPr lang="en-US" baseline="0" dirty="0">
                      <a:solidFill>
                        <a:srgbClr val="C00000"/>
                      </a:solidFill>
                    </a:endParaRPr>
                  </a:p>
                </c:rich>
              </c:tx>
              <c:dLblPos val="bestFit"/>
              <c:showLegendKey val="0"/>
              <c:showVal val="1"/>
              <c:showCatName val="1"/>
              <c:showSerName val="0"/>
              <c:showPercent val="0"/>
              <c:showBubbleSize val="0"/>
              <c:separator>, </c:separator>
              <c:extLst>
                <c:ext xmlns:c15="http://schemas.microsoft.com/office/drawing/2012/chart" uri="{CE6537A1-D6FC-4f65-9D91-7224C49458BB}">
                  <c15:layout>
                    <c:manualLayout>
                      <c:w val="0.25637087763758781"/>
                      <c:h val="7.6563580063951739E-2"/>
                    </c:manualLayout>
                  </c15:layout>
                  <c15:dlblFieldTable/>
                  <c15:showDataLabelsRange val="0"/>
                </c:ext>
                <c:ext xmlns:c16="http://schemas.microsoft.com/office/drawing/2014/chart" uri="{C3380CC4-5D6E-409C-BE32-E72D297353CC}">
                  <c16:uniqueId val="{00000025-2363-48D1-B820-7DA891E2A091}"/>
                </c:ext>
              </c:extLst>
            </c:dLbl>
            <c:dLbl>
              <c:idx val="19"/>
              <c:layout>
                <c:manualLayout>
                  <c:x val="-4.2923304202890845E-2"/>
                  <c:y val="-6.5466278629795954E-2"/>
                </c:manualLayout>
              </c:layout>
              <c:tx>
                <c:rich>
                  <a:bodyPr/>
                  <a:lstStyle/>
                  <a:p>
                    <a:fld id="{A8807897-8D10-4C6C-83CC-F898A9867191}" type="CATEGORYNAME">
                      <a:rPr lang="en-US" baseline="0">
                        <a:solidFill>
                          <a:srgbClr val="00B050"/>
                        </a:solidFill>
                      </a:rPr>
                      <a:pPr/>
                      <a:t>[LUOKAN NIMI]</a:t>
                    </a:fld>
                    <a:r>
                      <a:rPr lang="en-US" baseline="0" dirty="0">
                        <a:solidFill>
                          <a:srgbClr val="00B050"/>
                        </a:solidFill>
                      </a:rPr>
                      <a:t>, </a:t>
                    </a:r>
                    <a:fld id="{70C6255F-AB64-499C-8822-FF7E8C0117C9}" type="VALUE">
                      <a:rPr lang="en-US" baseline="0">
                        <a:solidFill>
                          <a:srgbClr val="00B050"/>
                        </a:solidFill>
                      </a:rPr>
                      <a:pPr/>
                      <a:t>[ARVO]</a:t>
                    </a:fld>
                    <a:endParaRPr lang="en-US" baseline="0" dirty="0">
                      <a:solidFill>
                        <a:srgbClr val="00B050"/>
                      </a:solidFill>
                    </a:endParaRPr>
                  </a:p>
                </c:rich>
              </c:tx>
              <c:dLblPos val="bestFit"/>
              <c:showLegendKey val="0"/>
              <c:showVal val="1"/>
              <c:showCatName val="1"/>
              <c:showSerName val="0"/>
              <c:showPercent val="0"/>
              <c:showBubbleSize val="0"/>
              <c:separator>, </c:separator>
              <c:extLst>
                <c:ext xmlns:c15="http://schemas.microsoft.com/office/drawing/2012/chart" uri="{CE6537A1-D6FC-4f65-9D91-7224C49458BB}">
                  <c15:layout>
                    <c:manualLayout>
                      <c:w val="0.27645935081726297"/>
                      <c:h val="8.4161221669814462E-2"/>
                    </c:manualLayout>
                  </c15:layout>
                  <c15:dlblFieldTable/>
                  <c15:showDataLabelsRange val="0"/>
                </c:ext>
                <c:ext xmlns:c16="http://schemas.microsoft.com/office/drawing/2014/chart" uri="{C3380CC4-5D6E-409C-BE32-E72D297353CC}">
                  <c16:uniqueId val="{00000027-2363-48D1-B820-7DA891E2A091}"/>
                </c:ext>
              </c:extLst>
            </c:dLbl>
            <c:dLbl>
              <c:idx val="20"/>
              <c:layout>
                <c:manualLayout>
                  <c:x val="-7.0572391841631041E-2"/>
                  <c:y val="-1.048169222590754E-2"/>
                </c:manualLayout>
              </c:layout>
              <c:tx>
                <c:rich>
                  <a:bodyPr/>
                  <a:lstStyle/>
                  <a:p>
                    <a:fld id="{B65DDB1F-D59A-40D7-8150-A44FABE281CA}" type="CATEGORYNAME">
                      <a:rPr lang="fi-FI" baseline="0">
                        <a:solidFill>
                          <a:srgbClr val="00B050"/>
                        </a:solidFill>
                      </a:rPr>
                      <a:pPr/>
                      <a:t>[LUOKAN NIMI]</a:t>
                    </a:fld>
                    <a:r>
                      <a:rPr lang="fi-FI" baseline="0" dirty="0">
                        <a:solidFill>
                          <a:srgbClr val="00B050"/>
                        </a:solidFill>
                      </a:rPr>
                      <a:t>, </a:t>
                    </a:r>
                    <a:fld id="{6258AC2A-3F3D-4960-B3CB-AB6B13231B73}" type="VALUE">
                      <a:rPr lang="fi-FI" baseline="0">
                        <a:solidFill>
                          <a:srgbClr val="00B050"/>
                        </a:solidFill>
                      </a:rPr>
                      <a:pPr/>
                      <a:t>[ARVO]</a:t>
                    </a:fld>
                    <a:endParaRPr lang="fi-FI" baseline="0" dirty="0">
                      <a:solidFill>
                        <a:srgbClr val="00B050"/>
                      </a:solidFill>
                    </a:endParaRPr>
                  </a:p>
                </c:rich>
              </c:tx>
              <c:dLblPos val="bestFit"/>
              <c:showLegendKey val="0"/>
              <c:showVal val="1"/>
              <c:showCatName val="1"/>
              <c:showSerName val="0"/>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29-2363-48D1-B820-7DA891E2A091}"/>
                </c:ext>
              </c:extLst>
            </c:dLbl>
            <c:dLbl>
              <c:idx val="21"/>
              <c:layout>
                <c:manualLayout>
                  <c:x val="-9.7892053136713786E-2"/>
                  <c:y val="4.3975481434140725E-3"/>
                </c:manualLayout>
              </c:layout>
              <c:tx>
                <c:rich>
                  <a:bodyPr/>
                  <a:lstStyle/>
                  <a:p>
                    <a:fld id="{08891941-D8F3-482E-ADE6-975525F8ADEC}" type="CATEGORYNAME">
                      <a:rPr lang="en-US">
                        <a:solidFill>
                          <a:srgbClr val="00B050"/>
                        </a:solidFill>
                      </a:rPr>
                      <a:pPr/>
                      <a:t>[LUOKAN NIMI]</a:t>
                    </a:fld>
                    <a:r>
                      <a:rPr lang="en-US" baseline="0" dirty="0">
                        <a:solidFill>
                          <a:srgbClr val="00B050"/>
                        </a:solidFill>
                      </a:rPr>
                      <a:t>, </a:t>
                    </a:r>
                    <a:fld id="{2686E372-2069-4D8C-B3B3-BDFB66E860A6}" type="VALUE">
                      <a:rPr lang="en-US" baseline="0">
                        <a:solidFill>
                          <a:srgbClr val="00B050"/>
                        </a:solidFill>
                      </a:rPr>
                      <a:pPr/>
                      <a:t>[ARVO]</a:t>
                    </a:fld>
                    <a:endParaRPr lang="en-US" baseline="0" dirty="0">
                      <a:solidFill>
                        <a:srgbClr val="00B050"/>
                      </a:solidFill>
                    </a:endParaRPr>
                  </a:p>
                </c:rich>
              </c:tx>
              <c:dLblPos val="bestFit"/>
              <c:showLegendKey val="0"/>
              <c:showVal val="1"/>
              <c:showCatName val="1"/>
              <c:showSerName val="0"/>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2B-2363-48D1-B820-7DA891E2A091}"/>
                </c:ext>
              </c:extLst>
            </c:dLbl>
            <c:dLbl>
              <c:idx val="22"/>
              <c:layout>
                <c:manualLayout>
                  <c:x val="-1.5684463602295858E-2"/>
                  <c:y val="-2.4166685933174729E-2"/>
                </c:manualLayout>
              </c:layout>
              <c:tx>
                <c:rich>
                  <a:bodyPr/>
                  <a:lstStyle/>
                  <a:p>
                    <a:fld id="{8F7826DE-AC81-45A6-B614-DBD5F7D29E2A}" type="CATEGORYNAME">
                      <a:rPr lang="en-US">
                        <a:solidFill>
                          <a:srgbClr val="00B050"/>
                        </a:solidFill>
                      </a:rPr>
                      <a:pPr/>
                      <a:t>[LUOKAN NIMI]</a:t>
                    </a:fld>
                    <a:r>
                      <a:rPr lang="en-US" baseline="0" dirty="0">
                        <a:solidFill>
                          <a:srgbClr val="00B050"/>
                        </a:solidFill>
                      </a:rPr>
                      <a:t>, </a:t>
                    </a:r>
                    <a:fld id="{D535A3AC-45CA-4EBB-B988-9E3DB492B768}" type="VALUE">
                      <a:rPr lang="en-US" baseline="0">
                        <a:solidFill>
                          <a:srgbClr val="00B050"/>
                        </a:solidFill>
                      </a:rPr>
                      <a:pPr/>
                      <a:t>[ARVO]</a:t>
                    </a:fld>
                    <a:endParaRPr lang="en-US" baseline="0" dirty="0">
                      <a:solidFill>
                        <a:srgbClr val="00B050"/>
                      </a:solidFill>
                    </a:endParaRPr>
                  </a:p>
                </c:rich>
              </c:tx>
              <c:dLblPos val="bestFit"/>
              <c:showLegendKey val="0"/>
              <c:showVal val="1"/>
              <c:showCatName val="1"/>
              <c:showSerName val="0"/>
              <c:showPercent val="0"/>
              <c:showBubbleSize val="0"/>
              <c:extLst>
                <c:ext xmlns:c15="http://schemas.microsoft.com/office/drawing/2012/chart" uri="{CE6537A1-D6FC-4f65-9D91-7224C49458BB}">
                  <c15:layout>
                    <c:manualLayout>
                      <c:w val="0.32845828471168304"/>
                      <c:h val="5.7524655058005157E-2"/>
                    </c:manualLayout>
                  </c15:layout>
                  <c15:dlblFieldTable/>
                  <c15:showDataLabelsRange val="0"/>
                </c:ext>
                <c:ext xmlns:c16="http://schemas.microsoft.com/office/drawing/2014/chart" uri="{C3380CC4-5D6E-409C-BE32-E72D297353CC}">
                  <c16:uniqueId val="{0000002D-2363-48D1-B820-7DA891E2A091}"/>
                </c:ext>
              </c:extLst>
            </c:dLbl>
            <c:dLbl>
              <c:idx val="23"/>
              <c:layout>
                <c:manualLayout>
                  <c:x val="1.7106549947666224E-3"/>
                  <c:y val="-6.1433704992845471E-2"/>
                </c:manualLayout>
              </c:layout>
              <c:tx>
                <c:rich>
                  <a:bodyPr/>
                  <a:lstStyle/>
                  <a:p>
                    <a:fld id="{572F68B3-E7FA-46FF-8392-4A9CEEE1202C}" type="CATEGORYNAME">
                      <a:rPr lang="en-US">
                        <a:solidFill>
                          <a:srgbClr val="00B050"/>
                        </a:solidFill>
                      </a:rPr>
                      <a:pPr/>
                      <a:t>[LUOKAN NIMI]</a:t>
                    </a:fld>
                    <a:r>
                      <a:rPr lang="en-US" baseline="0" dirty="0">
                        <a:solidFill>
                          <a:srgbClr val="00B050"/>
                        </a:solidFill>
                      </a:rPr>
                      <a:t>, </a:t>
                    </a:r>
                    <a:fld id="{50FCD84F-2237-40A8-AFA9-7E1C51F19FBB}" type="VALUE">
                      <a:rPr lang="en-US" baseline="0">
                        <a:solidFill>
                          <a:srgbClr val="00B050"/>
                        </a:solidFill>
                      </a:rPr>
                      <a:pPr/>
                      <a:t>[ARVO]</a:t>
                    </a:fld>
                    <a:endParaRPr lang="en-US" baseline="0" dirty="0">
                      <a:solidFill>
                        <a:srgbClr val="00B050"/>
                      </a:solidFill>
                    </a:endParaRPr>
                  </a:p>
                </c:rich>
              </c:tx>
              <c:dLblPos val="bestFit"/>
              <c:showLegendKey val="0"/>
              <c:showVal val="1"/>
              <c:showCatName val="1"/>
              <c:showSerName val="0"/>
              <c:showPercent val="0"/>
              <c:showBubbleSize val="0"/>
              <c:separator>, </c:separator>
              <c:extLst>
                <c:ext xmlns:c15="http://schemas.microsoft.com/office/drawing/2012/chart" uri="{CE6537A1-D6FC-4f65-9D91-7224C49458BB}">
                  <c15:layout>
                    <c:manualLayout>
                      <c:w val="0.27108167554481499"/>
                      <c:h val="7.9948212804293678E-2"/>
                    </c:manualLayout>
                  </c15:layout>
                  <c15:dlblFieldTable/>
                  <c15:showDataLabelsRange val="0"/>
                </c:ext>
                <c:ext xmlns:c16="http://schemas.microsoft.com/office/drawing/2014/chart" uri="{C3380CC4-5D6E-409C-BE32-E72D297353CC}">
                  <c16:uniqueId val="{0000002F-2363-48D1-B820-7DA891E2A091}"/>
                </c:ext>
              </c:extLst>
            </c:dLbl>
            <c:dLbl>
              <c:idx val="24"/>
              <c:layout>
                <c:manualLayout>
                  <c:x val="3.8808009873604755E-2"/>
                  <c:y val="-2.6542002065740797E-2"/>
                </c:manualLayout>
              </c:layout>
              <c:tx>
                <c:rich>
                  <a:bodyPr/>
                  <a:lstStyle/>
                  <a:p>
                    <a:fld id="{354645EA-1241-4171-B47A-D3F89FEA2A3D}" type="CATEGORYNAME">
                      <a:rPr lang="fi-FI" baseline="0">
                        <a:solidFill>
                          <a:schemeClr val="accent4"/>
                        </a:solidFill>
                      </a:rPr>
                      <a:pPr/>
                      <a:t>[LUOKAN NIMI]</a:t>
                    </a:fld>
                    <a:r>
                      <a:rPr lang="fi-FI" dirty="0">
                        <a:solidFill>
                          <a:schemeClr val="accent4"/>
                        </a:solidFill>
                      </a:rPr>
                      <a:t>, </a:t>
                    </a:r>
                    <a:fld id="{F7BE62E6-1055-41BA-86FD-174F15538FD1}" type="VALUE">
                      <a:rPr lang="fi-FI">
                        <a:solidFill>
                          <a:schemeClr val="accent4"/>
                        </a:solidFill>
                      </a:rPr>
                      <a:pPr/>
                      <a:t>[ARVO]</a:t>
                    </a:fld>
                    <a:endParaRPr lang="fi-FI" dirty="0">
                      <a:solidFill>
                        <a:schemeClr val="accent4"/>
                      </a:solidFill>
                    </a:endParaRPr>
                  </a:p>
                </c:rich>
              </c:tx>
              <c:dLblPos val="bestFit"/>
              <c:showLegendKey val="0"/>
              <c:showVal val="1"/>
              <c:showCatName val="1"/>
              <c:showSerName val="0"/>
              <c:showPercent val="0"/>
              <c:showBubbleSize val="0"/>
              <c:separator>, </c:separator>
              <c:extLst>
                <c:ext xmlns:c15="http://schemas.microsoft.com/office/drawing/2012/chart" uri="{CE6537A1-D6FC-4f65-9D91-7224C49458BB}">
                  <c15:layout>
                    <c:manualLayout>
                      <c:w val="0.22411620333842552"/>
                      <c:h val="7.9948212804293678E-2"/>
                    </c:manualLayout>
                  </c15:layout>
                  <c15:dlblFieldTable/>
                  <c15:showDataLabelsRange val="0"/>
                </c:ext>
                <c:ext xmlns:c16="http://schemas.microsoft.com/office/drawing/2014/chart" uri="{C3380CC4-5D6E-409C-BE32-E72D297353CC}">
                  <c16:uniqueId val="{00000031-2363-48D1-B820-7DA891E2A091}"/>
                </c:ext>
              </c:extLst>
            </c:dLbl>
            <c:spPr>
              <a:noFill/>
              <a:ln>
                <a:noFill/>
              </a:ln>
              <a:effectLst/>
            </c:spPr>
            <c:txPr>
              <a:bodyPr rot="0" spcFirstLastPara="1" vertOverflow="ellipsis" vert="horz" wrap="square" anchor="ctr" anchorCtr="0"/>
              <a:lstStyle/>
              <a:p>
                <a:pPr algn="l">
                  <a:defRPr sz="850" b="0" i="0" u="none" strike="noStrike" kern="1200" baseline="0">
                    <a:solidFill>
                      <a:schemeClr val="tx1"/>
                    </a:solidFill>
                    <a:latin typeface="+mn-lt"/>
                    <a:ea typeface="+mn-ea"/>
                    <a:cs typeface="+mn-cs"/>
                  </a:defRPr>
                </a:pPr>
                <a:endParaRPr lang="fi-FI"/>
              </a:p>
            </c:txPr>
            <c:dLblPos val="outEnd"/>
            <c:showLegendKey val="0"/>
            <c:showVal val="1"/>
            <c:showCatName val="1"/>
            <c:showSerName val="0"/>
            <c:showPercent val="0"/>
            <c:showBubbleSize val="0"/>
            <c:separator>, </c:separator>
            <c:showLeaderLines val="1"/>
            <c:leaderLines>
              <c:spPr>
                <a:ln w="3175" cap="flat" cmpd="sng" algn="ctr">
                  <a:solidFill>
                    <a:schemeClr val="tx1">
                      <a:shade val="95000"/>
                      <a:satMod val="105000"/>
                    </a:schemeClr>
                  </a:solidFill>
                  <a:prstDash val="solid"/>
                  <a:round/>
                </a:ln>
                <a:effectLst/>
              </c:spPr>
            </c:leaderLines>
            <c:extLst>
              <c:ext xmlns:c15="http://schemas.microsoft.com/office/drawing/2012/chart" uri="{CE6537A1-D6FC-4f65-9D91-7224C49458BB}"/>
            </c:extLst>
          </c:dLbls>
          <c:cat>
            <c:strRef>
              <c:f>Taul1!$A$2:$A$26</c:f>
              <c:strCache>
                <c:ptCount val="25"/>
                <c:pt idx="0">
                  <c:v>Koneet ja laitteet</c:v>
                </c:pt>
                <c:pt idx="1">
                  <c:v>Elektroniikkateollisuuden palvelut</c:v>
                </c:pt>
                <c:pt idx="2">
                  <c:v>Terästuotteet</c:v>
                </c:pt>
                <c:pt idx="3">
                  <c:v>Pelit ja ohjelmistot</c:v>
                </c:pt>
                <c:pt idx="4">
                  <c:v>Sähkökoneet ja -laitteet</c:v>
                </c:pt>
                <c:pt idx="5">
                  <c:v>Värimetallit</c:v>
                </c:pt>
                <c:pt idx="6">
                  <c:v>Tietoliikennelaitteet</c:v>
                </c:pt>
                <c:pt idx="7">
                  <c:v>Autot ja autonosat</c:v>
                </c:pt>
                <c:pt idx="8">
                  <c:v>Koneteollisuuden palvelut</c:v>
                </c:pt>
                <c:pt idx="9">
                  <c:v>Lääkintäkojeet ja laitteet</c:v>
                </c:pt>
                <c:pt idx="10">
                  <c:v>Metallituotteet</c:v>
                </c:pt>
                <c:pt idx="11">
                  <c:v>Laivat, veneet ja muut ajoneuvot</c:v>
                </c:pt>
                <c:pt idx="12">
                  <c:v>Metallien jalostuksen palvelut</c:v>
                </c:pt>
                <c:pt idx="13">
                  <c:v>Suunnittelu- ja konsultointipalvelut</c:v>
                </c:pt>
                <c:pt idx="14">
                  <c:v>Metallimalmit</c:v>
                </c:pt>
                <c:pt idx="15">
                  <c:v>Paperi, kartonki, pahvi</c:v>
                </c:pt>
                <c:pt idx="16">
                  <c:v>Sahatavara</c:v>
                </c:pt>
                <c:pt idx="17">
                  <c:v>Massa</c:v>
                </c:pt>
                <c:pt idx="18">
                  <c:v>Metsäteollisuuden palvelut</c:v>
                </c:pt>
                <c:pt idx="19">
                  <c:v>Dieselpolttoaineet</c:v>
                </c:pt>
                <c:pt idx="20">
                  <c:v>Kemikaalit ja kemialliset tuotteet</c:v>
                </c:pt>
                <c:pt idx="21">
                  <c:v>Kumi- ja muovituotteet</c:v>
                </c:pt>
                <c:pt idx="22">
                  <c:v>Kemianteollisuuden palvelut</c:v>
                </c:pt>
                <c:pt idx="23">
                  <c:v>Lääkkeet</c:v>
                </c:pt>
                <c:pt idx="24">
                  <c:v>Muut tavarat ja palvelut</c:v>
                </c:pt>
              </c:strCache>
            </c:strRef>
          </c:cat>
          <c:val>
            <c:numRef>
              <c:f>Taul1!$B$2:$B$26</c:f>
              <c:numCache>
                <c:formatCode>#,##0.0</c:formatCode>
                <c:ptCount val="25"/>
                <c:pt idx="0">
                  <c:v>6.9</c:v>
                </c:pt>
                <c:pt idx="1">
                  <c:v>5.5</c:v>
                </c:pt>
                <c:pt idx="2">
                  <c:v>3.6</c:v>
                </c:pt>
                <c:pt idx="3">
                  <c:v>3.7</c:v>
                </c:pt>
                <c:pt idx="4">
                  <c:v>3.4</c:v>
                </c:pt>
                <c:pt idx="5">
                  <c:v>2.6</c:v>
                </c:pt>
                <c:pt idx="6">
                  <c:v>2.4</c:v>
                </c:pt>
                <c:pt idx="7">
                  <c:v>2.2000000000000002</c:v>
                </c:pt>
                <c:pt idx="8">
                  <c:v>2</c:v>
                </c:pt>
                <c:pt idx="9">
                  <c:v>1.6</c:v>
                </c:pt>
                <c:pt idx="10">
                  <c:v>1.2</c:v>
                </c:pt>
                <c:pt idx="11">
                  <c:v>1.1000000000000001</c:v>
                </c:pt>
                <c:pt idx="12">
                  <c:v>0.9</c:v>
                </c:pt>
                <c:pt idx="13">
                  <c:v>0.3</c:v>
                </c:pt>
                <c:pt idx="14">
                  <c:v>0.2</c:v>
                </c:pt>
                <c:pt idx="15">
                  <c:v>7</c:v>
                </c:pt>
                <c:pt idx="16">
                  <c:v>2.6</c:v>
                </c:pt>
                <c:pt idx="17">
                  <c:v>1.8</c:v>
                </c:pt>
                <c:pt idx="18">
                  <c:v>0.4</c:v>
                </c:pt>
                <c:pt idx="19">
                  <c:v>3.8</c:v>
                </c:pt>
                <c:pt idx="20">
                  <c:v>3.1</c:v>
                </c:pt>
                <c:pt idx="21">
                  <c:v>2.4</c:v>
                </c:pt>
                <c:pt idx="22">
                  <c:v>1</c:v>
                </c:pt>
                <c:pt idx="23">
                  <c:v>0.9</c:v>
                </c:pt>
                <c:pt idx="24">
                  <c:v>15.1</c:v>
                </c:pt>
              </c:numCache>
            </c:numRef>
          </c:val>
          <c:extLst>
            <c:ext xmlns:c16="http://schemas.microsoft.com/office/drawing/2014/chart" uri="{C3380CC4-5D6E-409C-BE32-E72D297353CC}">
              <c16:uniqueId val="{00000032-2363-48D1-B820-7DA891E2A091}"/>
            </c:ext>
          </c:extLst>
        </c:ser>
        <c:dLbls>
          <c:dLblPos val="outEnd"/>
          <c:showLegendKey val="0"/>
          <c:showVal val="0"/>
          <c:showCatName val="1"/>
          <c:showSerName val="0"/>
          <c:showPercent val="1"/>
          <c:showBubbleSize val="0"/>
          <c:showLeaderLines val="1"/>
        </c:dLbls>
        <c:firstSliceAng val="0"/>
      </c:pieChart>
      <c:spPr>
        <a:noFill/>
        <a:ln w="25400">
          <a:noFill/>
        </a:ln>
        <a:effectLst/>
      </c:spPr>
    </c:plotArea>
    <c:plotVisOnly val="1"/>
    <c:dispBlanksAs val="gap"/>
    <c:showDLblsOverMax val="0"/>
  </c:chart>
  <c:spPr>
    <a:noFill/>
    <a:ln w="9525" cap="flat" cmpd="sng" algn="ctr">
      <a:noFill/>
      <a:prstDash val="solid"/>
    </a:ln>
    <a:effectLst/>
  </c:spPr>
  <c:txPr>
    <a:bodyPr/>
    <a:lstStyle/>
    <a:p>
      <a:pPr>
        <a:defRPr sz="850" b="0" i="0" baseline="0"/>
      </a:pPr>
      <a:endParaRPr lang="fi-FI"/>
    </a:p>
  </c:txPr>
  <c:externalData r:id="rId3">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10"/>
    </mc:Choice>
    <mc:Fallback>
      <c:style val="10"/>
    </mc:Fallback>
  </mc:AlternateContent>
  <c:chart>
    <c:autoTitleDeleted val="0"/>
    <c:plotArea>
      <c:layout>
        <c:manualLayout>
          <c:layoutTarget val="inner"/>
          <c:xMode val="edge"/>
          <c:yMode val="edge"/>
          <c:x val="4.9306638719932253E-2"/>
          <c:y val="2.1684839773854631E-2"/>
          <c:w val="0.93399825653667523"/>
          <c:h val="0.82556879982788089"/>
        </c:manualLayout>
      </c:layout>
      <c:lineChart>
        <c:grouping val="standard"/>
        <c:varyColors val="0"/>
        <c:ser>
          <c:idx val="0"/>
          <c:order val="0"/>
          <c:tx>
            <c:strRef>
              <c:f>Taul1!$B$1</c:f>
              <c:strCache>
                <c:ptCount val="1"/>
                <c:pt idx="0">
                  <c:v>Suomi</c:v>
                </c:pt>
              </c:strCache>
            </c:strRef>
          </c:tx>
          <c:spPr>
            <a:ln w="63500">
              <a:solidFill>
                <a:schemeClr val="tx1">
                  <a:lumMod val="50000"/>
                  <a:lumOff val="50000"/>
                </a:schemeClr>
              </a:solidFill>
            </a:ln>
          </c:spPr>
          <c:marker>
            <c:symbol val="none"/>
          </c:marker>
          <c:cat>
            <c:strRef>
              <c:f>Taul1!$A$2:$A$12</c:f>
              <c:strCache>
                <c:ptCount val="11"/>
                <c:pt idx="0">
                  <c:v>2008</c:v>
                </c:pt>
                <c:pt idx="1">
                  <c:v>2009</c:v>
                </c:pt>
                <c:pt idx="2">
                  <c:v>2010</c:v>
                </c:pt>
                <c:pt idx="3">
                  <c:v>2011</c:v>
                </c:pt>
                <c:pt idx="4">
                  <c:v>2012</c:v>
                </c:pt>
                <c:pt idx="5">
                  <c:v>2013</c:v>
                </c:pt>
                <c:pt idx="6">
                  <c:v>2014</c:v>
                </c:pt>
                <c:pt idx="7">
                  <c:v>2015</c:v>
                </c:pt>
                <c:pt idx="8">
                  <c:v>2016e</c:v>
                </c:pt>
                <c:pt idx="9">
                  <c:v>2017e</c:v>
                </c:pt>
                <c:pt idx="10">
                  <c:v>2018e</c:v>
                </c:pt>
              </c:strCache>
            </c:strRef>
          </c:cat>
          <c:val>
            <c:numRef>
              <c:f>Taul1!$B$2:$B$12</c:f>
              <c:numCache>
                <c:formatCode>General</c:formatCode>
                <c:ptCount val="11"/>
                <c:pt idx="0">
                  <c:v>48.259</c:v>
                </c:pt>
                <c:pt idx="1">
                  <c:v>54.758000000000003</c:v>
                </c:pt>
                <c:pt idx="2">
                  <c:v>54.755000000000003</c:v>
                </c:pt>
                <c:pt idx="3">
                  <c:v>54.384</c:v>
                </c:pt>
                <c:pt idx="4">
                  <c:v>56.204000000000001</c:v>
                </c:pt>
                <c:pt idx="5">
                  <c:v>57.500999999999998</c:v>
                </c:pt>
                <c:pt idx="6">
                  <c:v>58.088000000000001</c:v>
                </c:pt>
                <c:pt idx="7">
                  <c:v>57.668999999999997</c:v>
                </c:pt>
                <c:pt idx="8">
                  <c:v>57.51</c:v>
                </c:pt>
                <c:pt idx="9">
                  <c:v>57.137</c:v>
                </c:pt>
                <c:pt idx="10">
                  <c:v>56.671999999999997</c:v>
                </c:pt>
              </c:numCache>
            </c:numRef>
          </c:val>
          <c:smooth val="0"/>
          <c:extLst>
            <c:ext xmlns:c16="http://schemas.microsoft.com/office/drawing/2014/chart" uri="{C3380CC4-5D6E-409C-BE32-E72D297353CC}">
              <c16:uniqueId val="{00000000-7A53-4605-AB58-FF2A1214A8F5}"/>
            </c:ext>
          </c:extLst>
        </c:ser>
        <c:ser>
          <c:idx val="1"/>
          <c:order val="1"/>
          <c:tx>
            <c:strRef>
              <c:f>Taul1!$C$1</c:f>
              <c:strCache>
                <c:ptCount val="1"/>
                <c:pt idx="0">
                  <c:v>Tanska</c:v>
                </c:pt>
              </c:strCache>
            </c:strRef>
          </c:tx>
          <c:spPr>
            <a:ln w="63500">
              <a:solidFill>
                <a:srgbClr val="C00000"/>
              </a:solidFill>
            </a:ln>
          </c:spPr>
          <c:marker>
            <c:symbol val="none"/>
          </c:marker>
          <c:cat>
            <c:strRef>
              <c:f>Taul1!$A$2:$A$12</c:f>
              <c:strCache>
                <c:ptCount val="11"/>
                <c:pt idx="0">
                  <c:v>2008</c:v>
                </c:pt>
                <c:pt idx="1">
                  <c:v>2009</c:v>
                </c:pt>
                <c:pt idx="2">
                  <c:v>2010</c:v>
                </c:pt>
                <c:pt idx="3">
                  <c:v>2011</c:v>
                </c:pt>
                <c:pt idx="4">
                  <c:v>2012</c:v>
                </c:pt>
                <c:pt idx="5">
                  <c:v>2013</c:v>
                </c:pt>
                <c:pt idx="6">
                  <c:v>2014</c:v>
                </c:pt>
                <c:pt idx="7">
                  <c:v>2015</c:v>
                </c:pt>
                <c:pt idx="8">
                  <c:v>2016e</c:v>
                </c:pt>
                <c:pt idx="9">
                  <c:v>2017e</c:v>
                </c:pt>
                <c:pt idx="10">
                  <c:v>2018e</c:v>
                </c:pt>
              </c:strCache>
            </c:strRef>
          </c:cat>
          <c:val>
            <c:numRef>
              <c:f>Taul1!$C$2:$C$12</c:f>
              <c:numCache>
                <c:formatCode>General</c:formatCode>
                <c:ptCount val="11"/>
                <c:pt idx="0">
                  <c:v>50.4</c:v>
                </c:pt>
                <c:pt idx="1">
                  <c:v>56.5</c:v>
                </c:pt>
                <c:pt idx="2">
                  <c:v>56.7</c:v>
                </c:pt>
                <c:pt idx="3">
                  <c:v>56.4</c:v>
                </c:pt>
                <c:pt idx="4">
                  <c:v>58</c:v>
                </c:pt>
                <c:pt idx="5">
                  <c:v>55.8</c:v>
                </c:pt>
                <c:pt idx="6">
                  <c:v>55.3</c:v>
                </c:pt>
                <c:pt idx="7">
                  <c:v>54.8</c:v>
                </c:pt>
                <c:pt idx="8">
                  <c:v>55.4</c:v>
                </c:pt>
                <c:pt idx="9">
                  <c:v>55.1</c:v>
                </c:pt>
                <c:pt idx="10">
                  <c:v>54.5</c:v>
                </c:pt>
              </c:numCache>
            </c:numRef>
          </c:val>
          <c:smooth val="0"/>
          <c:extLst>
            <c:ext xmlns:c16="http://schemas.microsoft.com/office/drawing/2014/chart" uri="{C3380CC4-5D6E-409C-BE32-E72D297353CC}">
              <c16:uniqueId val="{00000001-7A53-4605-AB58-FF2A1214A8F5}"/>
            </c:ext>
          </c:extLst>
        </c:ser>
        <c:ser>
          <c:idx val="2"/>
          <c:order val="2"/>
          <c:tx>
            <c:strRef>
              <c:f>Taul1!$D$1</c:f>
              <c:strCache>
                <c:ptCount val="1"/>
                <c:pt idx="0">
                  <c:v>Ruotsi</c:v>
                </c:pt>
              </c:strCache>
            </c:strRef>
          </c:tx>
          <c:spPr>
            <a:ln w="63500">
              <a:solidFill>
                <a:srgbClr val="00B050"/>
              </a:solidFill>
            </a:ln>
          </c:spPr>
          <c:marker>
            <c:symbol val="none"/>
          </c:marker>
          <c:cat>
            <c:strRef>
              <c:f>Taul1!$A$2:$A$12</c:f>
              <c:strCache>
                <c:ptCount val="11"/>
                <c:pt idx="0">
                  <c:v>2008</c:v>
                </c:pt>
                <c:pt idx="1">
                  <c:v>2009</c:v>
                </c:pt>
                <c:pt idx="2">
                  <c:v>2010</c:v>
                </c:pt>
                <c:pt idx="3">
                  <c:v>2011</c:v>
                </c:pt>
                <c:pt idx="4">
                  <c:v>2012</c:v>
                </c:pt>
                <c:pt idx="5">
                  <c:v>2013</c:v>
                </c:pt>
                <c:pt idx="6">
                  <c:v>2014</c:v>
                </c:pt>
                <c:pt idx="7">
                  <c:v>2015</c:v>
                </c:pt>
                <c:pt idx="8">
                  <c:v>2016e</c:v>
                </c:pt>
                <c:pt idx="9">
                  <c:v>2017e</c:v>
                </c:pt>
                <c:pt idx="10">
                  <c:v>2018e</c:v>
                </c:pt>
              </c:strCache>
            </c:strRef>
          </c:cat>
          <c:val>
            <c:numRef>
              <c:f>Taul1!$D$2:$D$12</c:f>
              <c:numCache>
                <c:formatCode>General</c:formatCode>
                <c:ptCount val="11"/>
                <c:pt idx="0">
                  <c:v>50.4</c:v>
                </c:pt>
                <c:pt idx="1">
                  <c:v>53.1</c:v>
                </c:pt>
                <c:pt idx="2">
                  <c:v>51.3</c:v>
                </c:pt>
                <c:pt idx="3">
                  <c:v>50.7</c:v>
                </c:pt>
                <c:pt idx="4">
                  <c:v>51.7</c:v>
                </c:pt>
                <c:pt idx="5">
                  <c:v>52.4</c:v>
                </c:pt>
                <c:pt idx="6">
                  <c:v>51.5</c:v>
                </c:pt>
                <c:pt idx="7">
                  <c:v>50.3</c:v>
                </c:pt>
                <c:pt idx="8">
                  <c:v>50.3</c:v>
                </c:pt>
                <c:pt idx="9">
                  <c:v>49.9</c:v>
                </c:pt>
                <c:pt idx="10">
                  <c:v>49.3</c:v>
                </c:pt>
              </c:numCache>
            </c:numRef>
          </c:val>
          <c:smooth val="0"/>
          <c:extLst>
            <c:ext xmlns:c16="http://schemas.microsoft.com/office/drawing/2014/chart" uri="{C3380CC4-5D6E-409C-BE32-E72D297353CC}">
              <c16:uniqueId val="{00000002-7A53-4605-AB58-FF2A1214A8F5}"/>
            </c:ext>
          </c:extLst>
        </c:ser>
        <c:ser>
          <c:idx val="3"/>
          <c:order val="3"/>
          <c:tx>
            <c:strRef>
              <c:f>Taul1!$E$1</c:f>
              <c:strCache>
                <c:ptCount val="1"/>
                <c:pt idx="0">
                  <c:v>Saksa</c:v>
                </c:pt>
              </c:strCache>
            </c:strRef>
          </c:tx>
          <c:spPr>
            <a:ln w="63500">
              <a:solidFill>
                <a:srgbClr val="FFC000"/>
              </a:solidFill>
            </a:ln>
          </c:spPr>
          <c:marker>
            <c:symbol val="none"/>
          </c:marker>
          <c:cat>
            <c:strRef>
              <c:f>Taul1!$A$2:$A$12</c:f>
              <c:strCache>
                <c:ptCount val="11"/>
                <c:pt idx="0">
                  <c:v>2008</c:v>
                </c:pt>
                <c:pt idx="1">
                  <c:v>2009</c:v>
                </c:pt>
                <c:pt idx="2">
                  <c:v>2010</c:v>
                </c:pt>
                <c:pt idx="3">
                  <c:v>2011</c:v>
                </c:pt>
                <c:pt idx="4">
                  <c:v>2012</c:v>
                </c:pt>
                <c:pt idx="5">
                  <c:v>2013</c:v>
                </c:pt>
                <c:pt idx="6">
                  <c:v>2014</c:v>
                </c:pt>
                <c:pt idx="7">
                  <c:v>2015</c:v>
                </c:pt>
                <c:pt idx="8">
                  <c:v>2016e</c:v>
                </c:pt>
                <c:pt idx="9">
                  <c:v>2017e</c:v>
                </c:pt>
                <c:pt idx="10">
                  <c:v>2018e</c:v>
                </c:pt>
              </c:strCache>
            </c:strRef>
          </c:cat>
          <c:val>
            <c:numRef>
              <c:f>Taul1!$E$2:$E$12</c:f>
              <c:numCache>
                <c:formatCode>General</c:formatCode>
                <c:ptCount val="11"/>
                <c:pt idx="0">
                  <c:v>43.6</c:v>
                </c:pt>
                <c:pt idx="1">
                  <c:v>47.6</c:v>
                </c:pt>
                <c:pt idx="2">
                  <c:v>47.4</c:v>
                </c:pt>
                <c:pt idx="3">
                  <c:v>44.8</c:v>
                </c:pt>
                <c:pt idx="4">
                  <c:v>44.3</c:v>
                </c:pt>
                <c:pt idx="5">
                  <c:v>44.6</c:v>
                </c:pt>
                <c:pt idx="6">
                  <c:v>44.3</c:v>
                </c:pt>
                <c:pt idx="7">
                  <c:v>44</c:v>
                </c:pt>
                <c:pt idx="8">
                  <c:v>44.3</c:v>
                </c:pt>
                <c:pt idx="9">
                  <c:v>44.5</c:v>
                </c:pt>
                <c:pt idx="10">
                  <c:v>44.3</c:v>
                </c:pt>
              </c:numCache>
            </c:numRef>
          </c:val>
          <c:smooth val="0"/>
          <c:extLst>
            <c:ext xmlns:c16="http://schemas.microsoft.com/office/drawing/2014/chart" uri="{C3380CC4-5D6E-409C-BE32-E72D297353CC}">
              <c16:uniqueId val="{00000003-7A53-4605-AB58-FF2A1214A8F5}"/>
            </c:ext>
          </c:extLst>
        </c:ser>
        <c:dLbls>
          <c:showLegendKey val="0"/>
          <c:showVal val="0"/>
          <c:showCatName val="0"/>
          <c:showSerName val="0"/>
          <c:showPercent val="0"/>
          <c:showBubbleSize val="0"/>
        </c:dLbls>
        <c:smooth val="0"/>
        <c:axId val="411496368"/>
        <c:axId val="411496760"/>
      </c:lineChart>
      <c:catAx>
        <c:axId val="411496368"/>
        <c:scaling>
          <c:orientation val="minMax"/>
        </c:scaling>
        <c:delete val="0"/>
        <c:axPos val="b"/>
        <c:numFmt formatCode="General" sourceLinked="1"/>
        <c:majorTickMark val="out"/>
        <c:minorTickMark val="none"/>
        <c:tickLblPos val="nextTo"/>
        <c:txPr>
          <a:bodyPr/>
          <a:lstStyle/>
          <a:p>
            <a:pPr>
              <a:defRPr sz="1050" b="0" i="0" baseline="0">
                <a:solidFill>
                  <a:schemeClr val="tx2"/>
                </a:solidFill>
                <a:latin typeface="Verdana" panose="020B0604030504040204" pitchFamily="34" charset="0"/>
              </a:defRPr>
            </a:pPr>
            <a:endParaRPr lang="fi-FI"/>
          </a:p>
        </c:txPr>
        <c:crossAx val="411496760"/>
        <c:crosses val="autoZero"/>
        <c:auto val="1"/>
        <c:lblAlgn val="ctr"/>
        <c:lblOffset val="100"/>
        <c:tickLblSkip val="1"/>
        <c:tickMarkSkip val="1"/>
        <c:noMultiLvlLbl val="0"/>
      </c:catAx>
      <c:valAx>
        <c:axId val="411496760"/>
        <c:scaling>
          <c:orientation val="minMax"/>
          <c:max val="60"/>
          <c:min val="42"/>
        </c:scaling>
        <c:delete val="0"/>
        <c:axPos val="l"/>
        <c:majorGridlines>
          <c:spPr>
            <a:ln w="3175">
              <a:prstDash val="dash"/>
            </a:ln>
          </c:spPr>
        </c:majorGridlines>
        <c:numFmt formatCode="General" sourceLinked="0"/>
        <c:majorTickMark val="out"/>
        <c:minorTickMark val="none"/>
        <c:tickLblPos val="nextTo"/>
        <c:txPr>
          <a:bodyPr/>
          <a:lstStyle/>
          <a:p>
            <a:pPr>
              <a:defRPr sz="1050" b="0" i="0" baseline="0">
                <a:solidFill>
                  <a:schemeClr val="tx2"/>
                </a:solidFill>
                <a:latin typeface="Verdana" panose="020B0604030504040204" pitchFamily="34" charset="0"/>
              </a:defRPr>
            </a:pPr>
            <a:endParaRPr lang="fi-FI"/>
          </a:p>
        </c:txPr>
        <c:crossAx val="411496368"/>
        <c:crosses val="autoZero"/>
        <c:crossBetween val="between"/>
        <c:majorUnit val="2"/>
      </c:valAx>
      <c:spPr>
        <a:ln>
          <a:noFill/>
        </a:ln>
      </c:spPr>
    </c:plotArea>
    <c:legend>
      <c:legendPos val="b"/>
      <c:layout>
        <c:manualLayout>
          <c:xMode val="edge"/>
          <c:yMode val="edge"/>
          <c:x val="0.29871538770407835"/>
          <c:y val="0.92720155751256084"/>
          <c:w val="0.49251563385462754"/>
          <c:h val="6.4902871614458318E-2"/>
        </c:manualLayout>
      </c:layout>
      <c:overlay val="0"/>
      <c:txPr>
        <a:bodyPr/>
        <a:lstStyle/>
        <a:p>
          <a:pPr>
            <a:defRPr sz="1050" b="0" i="0" baseline="0">
              <a:solidFill>
                <a:schemeClr val="tx2"/>
              </a:solidFill>
              <a:latin typeface="Verdana" panose="020B0604030504040204" pitchFamily="34" charset="0"/>
            </a:defRPr>
          </a:pPr>
          <a:endParaRPr lang="fi-FI"/>
        </a:p>
      </c:txPr>
    </c:legend>
    <c:plotVisOnly val="1"/>
    <c:dispBlanksAs val="gap"/>
    <c:showDLblsOverMax val="0"/>
  </c:chart>
  <c:txPr>
    <a:bodyPr/>
    <a:lstStyle/>
    <a:p>
      <a:pPr>
        <a:defRPr sz="1000">
          <a:latin typeface="Arial Narrow" pitchFamily="34" charset="0"/>
        </a:defRPr>
      </a:pPr>
      <a:endParaRPr lang="fi-FI"/>
    </a:p>
  </c:txPr>
  <c:externalData r:id="rId1">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7.2327377919984753E-2"/>
          <c:y val="3.5889778907319585E-2"/>
          <c:w val="0.83427209420406134"/>
          <c:h val="0.86344396477992746"/>
        </c:manualLayout>
      </c:layout>
      <c:barChart>
        <c:barDir val="col"/>
        <c:grouping val="percentStacked"/>
        <c:varyColors val="0"/>
        <c:ser>
          <c:idx val="0"/>
          <c:order val="0"/>
          <c:tx>
            <c:strRef>
              <c:f>Taul1!$B$1</c:f>
              <c:strCache>
                <c:ptCount val="1"/>
                <c:pt idx="0">
                  <c:v>0-9</c:v>
                </c:pt>
              </c:strCache>
            </c:strRef>
          </c:tx>
          <c:spPr>
            <a:solidFill>
              <a:srgbClr val="FF805C">
                <a:lumMod val="50000"/>
              </a:srgbClr>
            </a:solidFill>
            <a:ln>
              <a:solidFill>
                <a:srgbClr val="000000"/>
              </a:solidFill>
            </a:ln>
          </c:spPr>
          <c:invertIfNegative val="0"/>
          <c:dLbls>
            <c:numFmt formatCode="#,##0" sourceLinked="0"/>
            <c:spPr>
              <a:noFill/>
              <a:ln>
                <a:noFill/>
              </a:ln>
              <a:effectLst/>
            </c:spPr>
            <c:txPr>
              <a:bodyPr/>
              <a:lstStyle/>
              <a:p>
                <a:pPr>
                  <a:defRPr sz="1050" b="0" i="0" baseline="0">
                    <a:solidFill>
                      <a:schemeClr val="tx2"/>
                    </a:solidFill>
                    <a:latin typeface="Verdana" panose="020B0604030504040204" pitchFamily="34" charset="0"/>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Taul1!$A$2:$A$13</c:f>
              <c:strCache>
                <c:ptCount val="12"/>
                <c:pt idx="0">
                  <c:v>Saksa</c:v>
                </c:pt>
                <c:pt idx="1">
                  <c:v>USA</c:v>
                </c:pt>
                <c:pt idx="2">
                  <c:v>Suomi</c:v>
                </c:pt>
                <c:pt idx="3">
                  <c:v>Puola</c:v>
                </c:pt>
                <c:pt idx="4">
                  <c:v>Ruotsi</c:v>
                </c:pt>
                <c:pt idx="5">
                  <c:v>UK</c:v>
                </c:pt>
                <c:pt idx="6">
                  <c:v>Tšekki</c:v>
                </c:pt>
                <c:pt idx="7">
                  <c:v>Ranska</c:v>
                </c:pt>
                <c:pt idx="8">
                  <c:v>Tanska</c:v>
                </c:pt>
                <c:pt idx="9">
                  <c:v>Itävalta</c:v>
                </c:pt>
                <c:pt idx="10">
                  <c:v>Italia</c:v>
                </c:pt>
                <c:pt idx="11">
                  <c:v>Viro</c:v>
                </c:pt>
              </c:strCache>
            </c:strRef>
          </c:cat>
          <c:val>
            <c:numRef>
              <c:f>Taul1!$B$2:$B$13</c:f>
              <c:numCache>
                <c:formatCode>0</c:formatCode>
                <c:ptCount val="12"/>
                <c:pt idx="0">
                  <c:v>4</c:v>
                </c:pt>
                <c:pt idx="1">
                  <c:v>13</c:v>
                </c:pt>
                <c:pt idx="2">
                  <c:v>3</c:v>
                </c:pt>
                <c:pt idx="3">
                  <c:v>6</c:v>
                </c:pt>
                <c:pt idx="4">
                  <c:v>11</c:v>
                </c:pt>
                <c:pt idx="5">
                  <c:v>14</c:v>
                </c:pt>
                <c:pt idx="6">
                  <c:v>5</c:v>
                </c:pt>
                <c:pt idx="7">
                  <c:v>20</c:v>
                </c:pt>
                <c:pt idx="8">
                  <c:v>7</c:v>
                </c:pt>
                <c:pt idx="9">
                  <c:v>15</c:v>
                </c:pt>
                <c:pt idx="10">
                  <c:v>6</c:v>
                </c:pt>
                <c:pt idx="11">
                  <c:v>23</c:v>
                </c:pt>
              </c:numCache>
            </c:numRef>
          </c:val>
          <c:extLst>
            <c:ext xmlns:c16="http://schemas.microsoft.com/office/drawing/2014/chart" uri="{C3380CC4-5D6E-409C-BE32-E72D297353CC}">
              <c16:uniqueId val="{00000000-4739-4C22-BBC0-F108F59FC921}"/>
            </c:ext>
          </c:extLst>
        </c:ser>
        <c:ser>
          <c:idx val="1"/>
          <c:order val="1"/>
          <c:tx>
            <c:strRef>
              <c:f>Taul1!$C$1</c:f>
              <c:strCache>
                <c:ptCount val="1"/>
                <c:pt idx="0">
                  <c:v>10-49</c:v>
                </c:pt>
              </c:strCache>
            </c:strRef>
          </c:tx>
          <c:spPr>
            <a:solidFill>
              <a:srgbClr val="85E869"/>
            </a:solidFill>
            <a:ln>
              <a:solidFill>
                <a:srgbClr val="000000"/>
              </a:solidFill>
            </a:ln>
          </c:spPr>
          <c:invertIfNegative val="0"/>
          <c:dLbls>
            <c:numFmt formatCode="#,##0" sourceLinked="0"/>
            <c:spPr>
              <a:noFill/>
              <a:ln>
                <a:noFill/>
              </a:ln>
              <a:effectLst/>
            </c:spPr>
            <c:txPr>
              <a:bodyPr/>
              <a:lstStyle/>
              <a:p>
                <a:pPr>
                  <a:defRPr sz="1050" b="0" i="0" baseline="0">
                    <a:solidFill>
                      <a:schemeClr val="tx2"/>
                    </a:solidFill>
                    <a:latin typeface="Verdana" panose="020B0604030504040204" pitchFamily="34" charset="0"/>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Taul1!$A$2:$A$13</c:f>
              <c:strCache>
                <c:ptCount val="12"/>
                <c:pt idx="0">
                  <c:v>Saksa</c:v>
                </c:pt>
                <c:pt idx="1">
                  <c:v>USA</c:v>
                </c:pt>
                <c:pt idx="2">
                  <c:v>Suomi</c:v>
                </c:pt>
                <c:pt idx="3">
                  <c:v>Puola</c:v>
                </c:pt>
                <c:pt idx="4">
                  <c:v>Ruotsi</c:v>
                </c:pt>
                <c:pt idx="5">
                  <c:v>UK</c:v>
                </c:pt>
                <c:pt idx="6">
                  <c:v>Tšekki</c:v>
                </c:pt>
                <c:pt idx="7">
                  <c:v>Ranska</c:v>
                </c:pt>
                <c:pt idx="8">
                  <c:v>Tanska</c:v>
                </c:pt>
                <c:pt idx="9">
                  <c:v>Itävalta</c:v>
                </c:pt>
                <c:pt idx="10">
                  <c:v>Italia</c:v>
                </c:pt>
                <c:pt idx="11">
                  <c:v>Viro</c:v>
                </c:pt>
              </c:strCache>
            </c:strRef>
          </c:cat>
          <c:val>
            <c:numRef>
              <c:f>Taul1!$C$2:$C$13</c:f>
              <c:numCache>
                <c:formatCode>0</c:formatCode>
                <c:ptCount val="12"/>
                <c:pt idx="0">
                  <c:v>7</c:v>
                </c:pt>
                <c:pt idx="1">
                  <c:v>6</c:v>
                </c:pt>
                <c:pt idx="2">
                  <c:v>8</c:v>
                </c:pt>
                <c:pt idx="3">
                  <c:v>10</c:v>
                </c:pt>
                <c:pt idx="4">
                  <c:v>9</c:v>
                </c:pt>
                <c:pt idx="5">
                  <c:v>8</c:v>
                </c:pt>
                <c:pt idx="6">
                  <c:v>9</c:v>
                </c:pt>
                <c:pt idx="7">
                  <c:v>10</c:v>
                </c:pt>
                <c:pt idx="8">
                  <c:v>15</c:v>
                </c:pt>
                <c:pt idx="9">
                  <c:v>11</c:v>
                </c:pt>
                <c:pt idx="10">
                  <c:v>19</c:v>
                </c:pt>
                <c:pt idx="11">
                  <c:v>17</c:v>
                </c:pt>
              </c:numCache>
            </c:numRef>
          </c:val>
          <c:extLst>
            <c:ext xmlns:c16="http://schemas.microsoft.com/office/drawing/2014/chart" uri="{C3380CC4-5D6E-409C-BE32-E72D297353CC}">
              <c16:uniqueId val="{00000001-4739-4C22-BBC0-F108F59FC921}"/>
            </c:ext>
          </c:extLst>
        </c:ser>
        <c:ser>
          <c:idx val="2"/>
          <c:order val="2"/>
          <c:tx>
            <c:strRef>
              <c:f>Taul1!$D$1</c:f>
              <c:strCache>
                <c:ptCount val="1"/>
                <c:pt idx="0">
                  <c:v>50-249</c:v>
                </c:pt>
              </c:strCache>
            </c:strRef>
          </c:tx>
          <c:spPr>
            <a:solidFill>
              <a:srgbClr val="FF00B8"/>
            </a:solidFill>
            <a:ln>
              <a:solidFill>
                <a:srgbClr val="000000"/>
              </a:solidFill>
            </a:ln>
          </c:spPr>
          <c:invertIfNegative val="0"/>
          <c:dLbls>
            <c:numFmt formatCode="#,##0" sourceLinked="0"/>
            <c:spPr>
              <a:noFill/>
              <a:ln>
                <a:noFill/>
              </a:ln>
              <a:effectLst/>
            </c:spPr>
            <c:txPr>
              <a:bodyPr/>
              <a:lstStyle/>
              <a:p>
                <a:pPr>
                  <a:defRPr sz="1050" b="0" i="0" baseline="0">
                    <a:solidFill>
                      <a:schemeClr val="tx2"/>
                    </a:solidFill>
                    <a:latin typeface="Verdana" panose="020B0604030504040204" pitchFamily="34" charset="0"/>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Taul1!$A$2:$A$13</c:f>
              <c:strCache>
                <c:ptCount val="12"/>
                <c:pt idx="0">
                  <c:v>Saksa</c:v>
                </c:pt>
                <c:pt idx="1">
                  <c:v>USA</c:v>
                </c:pt>
                <c:pt idx="2">
                  <c:v>Suomi</c:v>
                </c:pt>
                <c:pt idx="3">
                  <c:v>Puola</c:v>
                </c:pt>
                <c:pt idx="4">
                  <c:v>Ruotsi</c:v>
                </c:pt>
                <c:pt idx="5">
                  <c:v>UK</c:v>
                </c:pt>
                <c:pt idx="6">
                  <c:v>Tšekki</c:v>
                </c:pt>
                <c:pt idx="7">
                  <c:v>Ranska</c:v>
                </c:pt>
                <c:pt idx="8">
                  <c:v>Tanska</c:v>
                </c:pt>
                <c:pt idx="9">
                  <c:v>Itävalta</c:v>
                </c:pt>
                <c:pt idx="10">
                  <c:v>Italia</c:v>
                </c:pt>
                <c:pt idx="11">
                  <c:v>Viro</c:v>
                </c:pt>
              </c:strCache>
            </c:strRef>
          </c:cat>
          <c:val>
            <c:numRef>
              <c:f>Taul1!$D$2:$D$13</c:f>
              <c:numCache>
                <c:formatCode>0</c:formatCode>
                <c:ptCount val="12"/>
                <c:pt idx="0">
                  <c:v>14</c:v>
                </c:pt>
                <c:pt idx="1">
                  <c:v>9</c:v>
                </c:pt>
                <c:pt idx="2">
                  <c:v>20</c:v>
                </c:pt>
                <c:pt idx="3">
                  <c:v>20</c:v>
                </c:pt>
                <c:pt idx="4">
                  <c:v>16</c:v>
                </c:pt>
                <c:pt idx="5">
                  <c:v>14</c:v>
                </c:pt>
                <c:pt idx="6">
                  <c:v>22</c:v>
                </c:pt>
                <c:pt idx="7">
                  <c:v>15</c:v>
                </c:pt>
                <c:pt idx="8">
                  <c:v>24</c:v>
                </c:pt>
                <c:pt idx="9">
                  <c:v>24</c:v>
                </c:pt>
                <c:pt idx="10">
                  <c:v>29</c:v>
                </c:pt>
                <c:pt idx="11">
                  <c:v>33</c:v>
                </c:pt>
              </c:numCache>
            </c:numRef>
          </c:val>
          <c:extLst>
            <c:ext xmlns:c16="http://schemas.microsoft.com/office/drawing/2014/chart" uri="{C3380CC4-5D6E-409C-BE32-E72D297353CC}">
              <c16:uniqueId val="{00000002-4739-4C22-BBC0-F108F59FC921}"/>
            </c:ext>
          </c:extLst>
        </c:ser>
        <c:ser>
          <c:idx val="3"/>
          <c:order val="3"/>
          <c:tx>
            <c:strRef>
              <c:f>Taul1!$E$1</c:f>
              <c:strCache>
                <c:ptCount val="1"/>
                <c:pt idx="0">
                  <c:v>250+</c:v>
                </c:pt>
              </c:strCache>
            </c:strRef>
          </c:tx>
          <c:spPr>
            <a:solidFill>
              <a:srgbClr val="0070C0"/>
            </a:solidFill>
            <a:ln>
              <a:solidFill>
                <a:srgbClr val="000000"/>
              </a:solidFill>
            </a:ln>
          </c:spPr>
          <c:invertIfNegative val="0"/>
          <c:dLbls>
            <c:numFmt formatCode="#,##0" sourceLinked="0"/>
            <c:spPr>
              <a:noFill/>
              <a:ln>
                <a:noFill/>
              </a:ln>
              <a:effectLst/>
            </c:spPr>
            <c:txPr>
              <a:bodyPr/>
              <a:lstStyle/>
              <a:p>
                <a:pPr>
                  <a:defRPr sz="1050" b="0" i="0" baseline="0">
                    <a:solidFill>
                      <a:schemeClr val="tx2"/>
                    </a:solidFill>
                    <a:latin typeface="Verdana" panose="020B0604030504040204" pitchFamily="34" charset="0"/>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Taul1!$A$2:$A$13</c:f>
              <c:strCache>
                <c:ptCount val="12"/>
                <c:pt idx="0">
                  <c:v>Saksa</c:v>
                </c:pt>
                <c:pt idx="1">
                  <c:v>USA</c:v>
                </c:pt>
                <c:pt idx="2">
                  <c:v>Suomi</c:v>
                </c:pt>
                <c:pt idx="3">
                  <c:v>Puola</c:v>
                </c:pt>
                <c:pt idx="4">
                  <c:v>Ruotsi</c:v>
                </c:pt>
                <c:pt idx="5">
                  <c:v>UK</c:v>
                </c:pt>
                <c:pt idx="6">
                  <c:v>Tšekki</c:v>
                </c:pt>
                <c:pt idx="7">
                  <c:v>Ranska</c:v>
                </c:pt>
                <c:pt idx="8">
                  <c:v>Tanska</c:v>
                </c:pt>
                <c:pt idx="9">
                  <c:v>Itävalta</c:v>
                </c:pt>
                <c:pt idx="10">
                  <c:v>Italia</c:v>
                </c:pt>
                <c:pt idx="11">
                  <c:v>Viro</c:v>
                </c:pt>
              </c:strCache>
            </c:strRef>
          </c:cat>
          <c:val>
            <c:numRef>
              <c:f>Taul1!$E$2:$E$13</c:f>
              <c:numCache>
                <c:formatCode>0</c:formatCode>
                <c:ptCount val="12"/>
                <c:pt idx="0">
                  <c:v>75</c:v>
                </c:pt>
                <c:pt idx="1">
                  <c:v>72</c:v>
                </c:pt>
                <c:pt idx="2">
                  <c:v>69</c:v>
                </c:pt>
                <c:pt idx="3">
                  <c:v>65</c:v>
                </c:pt>
                <c:pt idx="4">
                  <c:v>64</c:v>
                </c:pt>
                <c:pt idx="5">
                  <c:v>64</c:v>
                </c:pt>
                <c:pt idx="6">
                  <c:v>63</c:v>
                </c:pt>
                <c:pt idx="7">
                  <c:v>55</c:v>
                </c:pt>
                <c:pt idx="8">
                  <c:v>54</c:v>
                </c:pt>
                <c:pt idx="9">
                  <c:v>50</c:v>
                </c:pt>
                <c:pt idx="10">
                  <c:v>46</c:v>
                </c:pt>
                <c:pt idx="11">
                  <c:v>28</c:v>
                </c:pt>
              </c:numCache>
            </c:numRef>
          </c:val>
          <c:extLst>
            <c:ext xmlns:c16="http://schemas.microsoft.com/office/drawing/2014/chart" uri="{C3380CC4-5D6E-409C-BE32-E72D297353CC}">
              <c16:uniqueId val="{00000003-4739-4C22-BBC0-F108F59FC921}"/>
            </c:ext>
          </c:extLst>
        </c:ser>
        <c:dLbls>
          <c:showLegendKey val="0"/>
          <c:showVal val="0"/>
          <c:showCatName val="0"/>
          <c:showSerName val="0"/>
          <c:showPercent val="0"/>
          <c:showBubbleSize val="0"/>
        </c:dLbls>
        <c:gapWidth val="50"/>
        <c:overlap val="100"/>
        <c:axId val="411497544"/>
        <c:axId val="411497936"/>
      </c:barChart>
      <c:catAx>
        <c:axId val="411497544"/>
        <c:scaling>
          <c:orientation val="minMax"/>
        </c:scaling>
        <c:delete val="0"/>
        <c:axPos val="b"/>
        <c:numFmt formatCode="General" sourceLinked="0"/>
        <c:majorTickMark val="out"/>
        <c:minorTickMark val="none"/>
        <c:tickLblPos val="nextTo"/>
        <c:txPr>
          <a:bodyPr rot="0" vert="horz" anchor="t" anchorCtr="1"/>
          <a:lstStyle/>
          <a:p>
            <a:pPr>
              <a:defRPr sz="1050" b="0" i="0" baseline="0">
                <a:solidFill>
                  <a:schemeClr val="tx2"/>
                </a:solidFill>
                <a:latin typeface="Verdana" panose="020B0604030504040204" pitchFamily="34" charset="0"/>
              </a:defRPr>
            </a:pPr>
            <a:endParaRPr lang="fi-FI"/>
          </a:p>
        </c:txPr>
        <c:crossAx val="411497936"/>
        <c:crosses val="autoZero"/>
        <c:auto val="1"/>
        <c:lblAlgn val="ctr"/>
        <c:lblOffset val="100"/>
        <c:noMultiLvlLbl val="0"/>
      </c:catAx>
      <c:valAx>
        <c:axId val="411497936"/>
        <c:scaling>
          <c:orientation val="minMax"/>
        </c:scaling>
        <c:delete val="0"/>
        <c:axPos val="l"/>
        <c:majorGridlines/>
        <c:numFmt formatCode="0%" sourceLinked="1"/>
        <c:majorTickMark val="out"/>
        <c:minorTickMark val="none"/>
        <c:tickLblPos val="nextTo"/>
        <c:txPr>
          <a:bodyPr/>
          <a:lstStyle/>
          <a:p>
            <a:pPr>
              <a:defRPr sz="1050" b="0" i="0" baseline="0">
                <a:solidFill>
                  <a:schemeClr val="tx2"/>
                </a:solidFill>
                <a:latin typeface="Verdana" panose="020B0604030504040204" pitchFamily="34" charset="0"/>
              </a:defRPr>
            </a:pPr>
            <a:endParaRPr lang="fi-FI"/>
          </a:p>
        </c:txPr>
        <c:crossAx val="411497544"/>
        <c:crosses val="autoZero"/>
        <c:crossBetween val="between"/>
      </c:valAx>
    </c:plotArea>
    <c:legend>
      <c:legendPos val="r"/>
      <c:layout>
        <c:manualLayout>
          <c:xMode val="edge"/>
          <c:yMode val="edge"/>
          <c:x val="0.90497593991171976"/>
          <c:y val="0.37971420283107871"/>
          <c:w val="8.8791917356649847E-2"/>
          <c:h val="0.24057468041469818"/>
        </c:manualLayout>
      </c:layout>
      <c:overlay val="0"/>
      <c:txPr>
        <a:bodyPr/>
        <a:lstStyle/>
        <a:p>
          <a:pPr>
            <a:defRPr sz="1050" b="0" i="0" baseline="0">
              <a:solidFill>
                <a:schemeClr val="tx2"/>
              </a:solidFill>
              <a:latin typeface="Verdana" panose="020B0604030504040204" pitchFamily="34" charset="0"/>
            </a:defRPr>
          </a:pPr>
          <a:endParaRPr lang="fi-FI"/>
        </a:p>
      </c:txPr>
    </c:legend>
    <c:plotVisOnly val="1"/>
    <c:dispBlanksAs val="gap"/>
    <c:showDLblsOverMax val="0"/>
  </c:chart>
  <c:txPr>
    <a:bodyPr/>
    <a:lstStyle/>
    <a:p>
      <a:pPr>
        <a:defRPr sz="1800"/>
      </a:pPr>
      <a:endParaRPr lang="fi-FI"/>
    </a:p>
  </c:txPr>
  <c:externalData r:id="rId2">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8393208514680174E-2"/>
          <c:y val="3.5328973864015109E-2"/>
          <c:w val="0.67799105330634002"/>
          <c:h val="0.87446293846138301"/>
        </c:manualLayout>
      </c:layout>
      <c:lineChart>
        <c:grouping val="standard"/>
        <c:varyColors val="0"/>
        <c:ser>
          <c:idx val="0"/>
          <c:order val="0"/>
          <c:tx>
            <c:strRef>
              <c:f>Taul1!$B$1</c:f>
              <c:strCache>
                <c:ptCount val="1"/>
                <c:pt idx="0">
                  <c:v>Suuri yritys</c:v>
                </c:pt>
              </c:strCache>
            </c:strRef>
          </c:tx>
          <c:spPr>
            <a:ln>
              <a:solidFill>
                <a:schemeClr val="accent1"/>
              </a:solidFill>
            </a:ln>
          </c:spPr>
          <c:marker>
            <c:symbol val="none"/>
          </c:marker>
          <c:cat>
            <c:numRef>
              <c:f>Taul1!$A$2:$A$53</c:f>
              <c:numCache>
                <c:formatCode>General</c:formatCode>
                <c:ptCount val="52"/>
                <c:pt idx="0">
                  <c:v>2005</c:v>
                </c:pt>
                <c:pt idx="4">
                  <c:v>2006</c:v>
                </c:pt>
                <c:pt idx="8">
                  <c:v>2007</c:v>
                </c:pt>
                <c:pt idx="12">
                  <c:v>2008</c:v>
                </c:pt>
                <c:pt idx="16">
                  <c:v>2009</c:v>
                </c:pt>
                <c:pt idx="20">
                  <c:v>2010</c:v>
                </c:pt>
                <c:pt idx="24">
                  <c:v>2011</c:v>
                </c:pt>
                <c:pt idx="28">
                  <c:v>2012</c:v>
                </c:pt>
                <c:pt idx="32">
                  <c:v>2013</c:v>
                </c:pt>
                <c:pt idx="36">
                  <c:v>2014</c:v>
                </c:pt>
                <c:pt idx="40">
                  <c:v>2015</c:v>
                </c:pt>
                <c:pt idx="44">
                  <c:v>2016</c:v>
                </c:pt>
              </c:numCache>
            </c:numRef>
          </c:cat>
          <c:val>
            <c:numRef>
              <c:f>Taul1!$B$2:$B$53</c:f>
              <c:numCache>
                <c:formatCode>General</c:formatCode>
                <c:ptCount val="52"/>
                <c:pt idx="0">
                  <c:v>0.86250000000000004</c:v>
                </c:pt>
                <c:pt idx="1">
                  <c:v>0.84299999999999997</c:v>
                </c:pt>
                <c:pt idx="2">
                  <c:v>0.85120000000000007</c:v>
                </c:pt>
                <c:pt idx="3">
                  <c:v>0.87599999999999989</c:v>
                </c:pt>
                <c:pt idx="4">
                  <c:v>0.87970000000000004</c:v>
                </c:pt>
                <c:pt idx="5">
                  <c:v>0.88319999999999999</c:v>
                </c:pt>
                <c:pt idx="6">
                  <c:v>0.88340000000000007</c:v>
                </c:pt>
                <c:pt idx="7">
                  <c:v>0.86909999999999998</c:v>
                </c:pt>
                <c:pt idx="8">
                  <c:v>0.87239999999999995</c:v>
                </c:pt>
                <c:pt idx="9">
                  <c:v>0.87599999999999989</c:v>
                </c:pt>
                <c:pt idx="10">
                  <c:v>0.86900000000000011</c:v>
                </c:pt>
                <c:pt idx="11">
                  <c:v>0.86250000000000004</c:v>
                </c:pt>
                <c:pt idx="12">
                  <c:v>0.90170000000000006</c:v>
                </c:pt>
                <c:pt idx="13">
                  <c:v>0.90249999999999997</c:v>
                </c:pt>
                <c:pt idx="14">
                  <c:v>0.90049999999999997</c:v>
                </c:pt>
                <c:pt idx="15">
                  <c:v>0.89439999999999997</c:v>
                </c:pt>
                <c:pt idx="16">
                  <c:v>0.87419999999999998</c:v>
                </c:pt>
                <c:pt idx="17">
                  <c:v>0.87</c:v>
                </c:pt>
                <c:pt idx="18">
                  <c:v>0.86959999999999993</c:v>
                </c:pt>
                <c:pt idx="19">
                  <c:v>0.87890000000000001</c:v>
                </c:pt>
                <c:pt idx="20">
                  <c:v>0.86080000000000001</c:v>
                </c:pt>
                <c:pt idx="21">
                  <c:v>0.85589999999999999</c:v>
                </c:pt>
                <c:pt idx="22">
                  <c:v>0.86849999999999994</c:v>
                </c:pt>
                <c:pt idx="23">
                  <c:v>0.87139999999999995</c:v>
                </c:pt>
                <c:pt idx="24">
                  <c:v>0.84959999999999991</c:v>
                </c:pt>
                <c:pt idx="25">
                  <c:v>0.86459999999999992</c:v>
                </c:pt>
                <c:pt idx="26">
                  <c:v>0.8640000000000001</c:v>
                </c:pt>
                <c:pt idx="27">
                  <c:v>0.86099999999999999</c:v>
                </c:pt>
                <c:pt idx="28">
                  <c:v>0.87</c:v>
                </c:pt>
                <c:pt idx="29">
                  <c:v>0.86699999999999999</c:v>
                </c:pt>
                <c:pt idx="30">
                  <c:v>0.86799999999999999</c:v>
                </c:pt>
                <c:pt idx="31">
                  <c:v>0.86099999999999999</c:v>
                </c:pt>
                <c:pt idx="32">
                  <c:v>0.871</c:v>
                </c:pt>
                <c:pt idx="33">
                  <c:v>0.86499999999999999</c:v>
                </c:pt>
                <c:pt idx="34">
                  <c:v>0.86299999999999999</c:v>
                </c:pt>
                <c:pt idx="35">
                  <c:v>0.86</c:v>
                </c:pt>
                <c:pt idx="36">
                  <c:v>0.85970000000000002</c:v>
                </c:pt>
                <c:pt idx="37">
                  <c:v>0.86499999999999999</c:v>
                </c:pt>
                <c:pt idx="38">
                  <c:v>0.86199999999999999</c:v>
                </c:pt>
                <c:pt idx="39">
                  <c:v>0.85499999999999998</c:v>
                </c:pt>
                <c:pt idx="40">
                  <c:v>0.85209999999999997</c:v>
                </c:pt>
                <c:pt idx="41">
                  <c:v>0.85440000000000005</c:v>
                </c:pt>
                <c:pt idx="42">
                  <c:v>0.85880000000000001</c:v>
                </c:pt>
                <c:pt idx="43">
                  <c:v>0.84699999999999998</c:v>
                </c:pt>
                <c:pt idx="44">
                  <c:v>0.84299999999999997</c:v>
                </c:pt>
                <c:pt idx="45">
                  <c:v>0.84299999999999997</c:v>
                </c:pt>
                <c:pt idx="46">
                  <c:v>0.84399999999999997</c:v>
                </c:pt>
                <c:pt idx="47">
                  <c:v>0.83040000000000003</c:v>
                </c:pt>
              </c:numCache>
            </c:numRef>
          </c:val>
          <c:smooth val="0"/>
          <c:extLst>
            <c:ext xmlns:c16="http://schemas.microsoft.com/office/drawing/2014/chart" uri="{C3380CC4-5D6E-409C-BE32-E72D297353CC}">
              <c16:uniqueId val="{00000000-9AE0-4132-95C4-22544FFF4950}"/>
            </c:ext>
          </c:extLst>
        </c:ser>
        <c:ser>
          <c:idx val="1"/>
          <c:order val="1"/>
          <c:tx>
            <c:strRef>
              <c:f>Taul1!$C$1</c:f>
              <c:strCache>
                <c:ptCount val="1"/>
                <c:pt idx="0">
                  <c:v>Keskisuuri yritys</c:v>
                </c:pt>
              </c:strCache>
            </c:strRef>
          </c:tx>
          <c:spPr>
            <a:ln>
              <a:solidFill>
                <a:schemeClr val="accent2"/>
              </a:solidFill>
            </a:ln>
          </c:spPr>
          <c:marker>
            <c:symbol val="none"/>
          </c:marker>
          <c:cat>
            <c:numRef>
              <c:f>Taul1!$A$2:$A$53</c:f>
              <c:numCache>
                <c:formatCode>General</c:formatCode>
                <c:ptCount val="52"/>
                <c:pt idx="0">
                  <c:v>2005</c:v>
                </c:pt>
                <c:pt idx="4">
                  <c:v>2006</c:v>
                </c:pt>
                <c:pt idx="8">
                  <c:v>2007</c:v>
                </c:pt>
                <c:pt idx="12">
                  <c:v>2008</c:v>
                </c:pt>
                <c:pt idx="16">
                  <c:v>2009</c:v>
                </c:pt>
                <c:pt idx="20">
                  <c:v>2010</c:v>
                </c:pt>
                <c:pt idx="24">
                  <c:v>2011</c:v>
                </c:pt>
                <c:pt idx="28">
                  <c:v>2012</c:v>
                </c:pt>
                <c:pt idx="32">
                  <c:v>2013</c:v>
                </c:pt>
                <c:pt idx="36">
                  <c:v>2014</c:v>
                </c:pt>
                <c:pt idx="40">
                  <c:v>2015</c:v>
                </c:pt>
                <c:pt idx="44">
                  <c:v>2016</c:v>
                </c:pt>
              </c:numCache>
            </c:numRef>
          </c:cat>
          <c:val>
            <c:numRef>
              <c:f>Taul1!$C$2:$C$53</c:f>
              <c:numCache>
                <c:formatCode>General</c:formatCode>
                <c:ptCount val="52"/>
                <c:pt idx="0">
                  <c:v>7.3800000000000004E-2</c:v>
                </c:pt>
                <c:pt idx="1">
                  <c:v>8.2500000000000004E-2</c:v>
                </c:pt>
                <c:pt idx="2">
                  <c:v>7.6700000000000004E-2</c:v>
                </c:pt>
                <c:pt idx="3">
                  <c:v>7.6399999999999996E-2</c:v>
                </c:pt>
                <c:pt idx="4">
                  <c:v>7.5700000000000003E-2</c:v>
                </c:pt>
                <c:pt idx="5">
                  <c:v>7.3800000000000004E-2</c:v>
                </c:pt>
                <c:pt idx="6">
                  <c:v>7.4499999999999997E-2</c:v>
                </c:pt>
                <c:pt idx="7">
                  <c:v>8.0299999999999996E-2</c:v>
                </c:pt>
                <c:pt idx="8">
                  <c:v>7.980000000000001E-2</c:v>
                </c:pt>
                <c:pt idx="9">
                  <c:v>7.5300000000000006E-2</c:v>
                </c:pt>
                <c:pt idx="10">
                  <c:v>8.1699999999999995E-2</c:v>
                </c:pt>
                <c:pt idx="11">
                  <c:v>8.3900000000000002E-2</c:v>
                </c:pt>
                <c:pt idx="12">
                  <c:v>6.3E-2</c:v>
                </c:pt>
                <c:pt idx="13">
                  <c:v>6.1200000000000004E-2</c:v>
                </c:pt>
                <c:pt idx="14">
                  <c:v>6.3600000000000004E-2</c:v>
                </c:pt>
                <c:pt idx="15">
                  <c:v>6.6299999999999998E-2</c:v>
                </c:pt>
                <c:pt idx="16">
                  <c:v>8.3800000000000013E-2</c:v>
                </c:pt>
                <c:pt idx="17">
                  <c:v>8.4900000000000003E-2</c:v>
                </c:pt>
                <c:pt idx="18">
                  <c:v>8.3299999999999999E-2</c:v>
                </c:pt>
                <c:pt idx="19">
                  <c:v>7.9199999999999993E-2</c:v>
                </c:pt>
                <c:pt idx="20">
                  <c:v>9.1199999999999989E-2</c:v>
                </c:pt>
                <c:pt idx="21">
                  <c:v>9.9199999999999997E-2</c:v>
                </c:pt>
                <c:pt idx="22">
                  <c:v>8.5299999999999987E-2</c:v>
                </c:pt>
                <c:pt idx="23">
                  <c:v>7.85E-2</c:v>
                </c:pt>
                <c:pt idx="24">
                  <c:v>8.6999999999999994E-2</c:v>
                </c:pt>
                <c:pt idx="25">
                  <c:v>8.5800000000000001E-2</c:v>
                </c:pt>
                <c:pt idx="26">
                  <c:v>8.8800000000000004E-2</c:v>
                </c:pt>
                <c:pt idx="27">
                  <c:v>8.6300000000000002E-2</c:v>
                </c:pt>
                <c:pt idx="28">
                  <c:v>8.5900000000000004E-2</c:v>
                </c:pt>
                <c:pt idx="29">
                  <c:v>8.72E-2</c:v>
                </c:pt>
                <c:pt idx="30">
                  <c:v>8.7899999999999992E-2</c:v>
                </c:pt>
                <c:pt idx="31">
                  <c:v>9.1899999999999996E-2</c:v>
                </c:pt>
                <c:pt idx="32">
                  <c:v>8.48E-2</c:v>
                </c:pt>
                <c:pt idx="33">
                  <c:v>8.900000000000001E-2</c:v>
                </c:pt>
                <c:pt idx="34">
                  <c:v>8.9200000000000002E-2</c:v>
                </c:pt>
                <c:pt idx="35">
                  <c:v>9.2799999999999994E-2</c:v>
                </c:pt>
                <c:pt idx="36">
                  <c:v>8.929999999999999E-2</c:v>
                </c:pt>
                <c:pt idx="37">
                  <c:v>8.6400000000000005E-2</c:v>
                </c:pt>
                <c:pt idx="38">
                  <c:v>8.8400000000000006E-2</c:v>
                </c:pt>
                <c:pt idx="39">
                  <c:v>9.2100000000000001E-2</c:v>
                </c:pt>
                <c:pt idx="40">
                  <c:v>9.1800000000000007E-2</c:v>
                </c:pt>
                <c:pt idx="41">
                  <c:v>8.9099999999999999E-2</c:v>
                </c:pt>
                <c:pt idx="42">
                  <c:v>8.6699999999999999E-2</c:v>
                </c:pt>
                <c:pt idx="43">
                  <c:v>9.64E-2</c:v>
                </c:pt>
                <c:pt idx="44">
                  <c:v>9.7100000000000006E-2</c:v>
                </c:pt>
                <c:pt idx="45">
                  <c:v>0.1009</c:v>
                </c:pt>
                <c:pt idx="46">
                  <c:v>0.10199999999999999</c:v>
                </c:pt>
                <c:pt idx="47">
                  <c:v>0.11230999999999999</c:v>
                </c:pt>
              </c:numCache>
            </c:numRef>
          </c:val>
          <c:smooth val="0"/>
          <c:extLst>
            <c:ext xmlns:c16="http://schemas.microsoft.com/office/drawing/2014/chart" uri="{C3380CC4-5D6E-409C-BE32-E72D297353CC}">
              <c16:uniqueId val="{00000001-9AE0-4132-95C4-22544FFF4950}"/>
            </c:ext>
          </c:extLst>
        </c:ser>
        <c:ser>
          <c:idx val="2"/>
          <c:order val="2"/>
          <c:tx>
            <c:strRef>
              <c:f>Taul1!$D$1</c:f>
              <c:strCache>
                <c:ptCount val="1"/>
                <c:pt idx="0">
                  <c:v>Pieni yritys</c:v>
                </c:pt>
              </c:strCache>
            </c:strRef>
          </c:tx>
          <c:spPr>
            <a:ln>
              <a:solidFill>
                <a:schemeClr val="accent3"/>
              </a:solidFill>
            </a:ln>
          </c:spPr>
          <c:marker>
            <c:symbol val="none"/>
          </c:marker>
          <c:cat>
            <c:numRef>
              <c:f>Taul1!$A$2:$A$53</c:f>
              <c:numCache>
                <c:formatCode>General</c:formatCode>
                <c:ptCount val="52"/>
                <c:pt idx="0">
                  <c:v>2005</c:v>
                </c:pt>
                <c:pt idx="4">
                  <c:v>2006</c:v>
                </c:pt>
                <c:pt idx="8">
                  <c:v>2007</c:v>
                </c:pt>
                <c:pt idx="12">
                  <c:v>2008</c:v>
                </c:pt>
                <c:pt idx="16">
                  <c:v>2009</c:v>
                </c:pt>
                <c:pt idx="20">
                  <c:v>2010</c:v>
                </c:pt>
                <c:pt idx="24">
                  <c:v>2011</c:v>
                </c:pt>
                <c:pt idx="28">
                  <c:v>2012</c:v>
                </c:pt>
                <c:pt idx="32">
                  <c:v>2013</c:v>
                </c:pt>
                <c:pt idx="36">
                  <c:v>2014</c:v>
                </c:pt>
                <c:pt idx="40">
                  <c:v>2015</c:v>
                </c:pt>
                <c:pt idx="44">
                  <c:v>2016</c:v>
                </c:pt>
              </c:numCache>
            </c:numRef>
          </c:cat>
          <c:val>
            <c:numRef>
              <c:f>Taul1!$D$2:$D$53</c:f>
              <c:numCache>
                <c:formatCode>General</c:formatCode>
                <c:ptCount val="52"/>
                <c:pt idx="0">
                  <c:v>3.2799999999999996E-2</c:v>
                </c:pt>
                <c:pt idx="1">
                  <c:v>3.7900000000000003E-2</c:v>
                </c:pt>
                <c:pt idx="2">
                  <c:v>3.44E-2</c:v>
                </c:pt>
                <c:pt idx="3">
                  <c:v>3.4799999999999998E-2</c:v>
                </c:pt>
                <c:pt idx="4">
                  <c:v>3.2400000000000005E-2</c:v>
                </c:pt>
                <c:pt idx="5">
                  <c:v>3.0899999999999997E-2</c:v>
                </c:pt>
                <c:pt idx="6">
                  <c:v>0.03</c:v>
                </c:pt>
                <c:pt idx="7">
                  <c:v>3.7200000000000004E-2</c:v>
                </c:pt>
                <c:pt idx="8">
                  <c:v>3.5799999999999998E-2</c:v>
                </c:pt>
                <c:pt idx="9">
                  <c:v>3.7400000000000003E-2</c:v>
                </c:pt>
                <c:pt idx="10">
                  <c:v>3.7499999999999999E-2</c:v>
                </c:pt>
                <c:pt idx="11">
                  <c:v>4.1900000000000007E-2</c:v>
                </c:pt>
                <c:pt idx="12">
                  <c:v>2.98E-2</c:v>
                </c:pt>
                <c:pt idx="13">
                  <c:v>3.0699999999999998E-2</c:v>
                </c:pt>
                <c:pt idx="14">
                  <c:v>3.0099999999999998E-2</c:v>
                </c:pt>
                <c:pt idx="15">
                  <c:v>3.2599999999999997E-2</c:v>
                </c:pt>
                <c:pt idx="16">
                  <c:v>3.3599999999999998E-2</c:v>
                </c:pt>
                <c:pt idx="17">
                  <c:v>3.4700000000000002E-2</c:v>
                </c:pt>
                <c:pt idx="18">
                  <c:v>3.7499999999999999E-2</c:v>
                </c:pt>
                <c:pt idx="19">
                  <c:v>3.2500000000000001E-2</c:v>
                </c:pt>
                <c:pt idx="20">
                  <c:v>3.7999999999999999E-2</c:v>
                </c:pt>
                <c:pt idx="21">
                  <c:v>3.3599999999999998E-2</c:v>
                </c:pt>
                <c:pt idx="22">
                  <c:v>3.49E-2</c:v>
                </c:pt>
                <c:pt idx="23">
                  <c:v>3.8900000000000004E-2</c:v>
                </c:pt>
                <c:pt idx="24">
                  <c:v>4.6600000000000003E-2</c:v>
                </c:pt>
                <c:pt idx="25">
                  <c:v>3.85E-2</c:v>
                </c:pt>
                <c:pt idx="26">
                  <c:v>3.6699999999999997E-2</c:v>
                </c:pt>
                <c:pt idx="27">
                  <c:v>4.0399999999999998E-2</c:v>
                </c:pt>
                <c:pt idx="28">
                  <c:v>3.3500000000000002E-2</c:v>
                </c:pt>
                <c:pt idx="29">
                  <c:v>3.56E-2</c:v>
                </c:pt>
                <c:pt idx="30">
                  <c:v>3.4200000000000001E-2</c:v>
                </c:pt>
                <c:pt idx="31">
                  <c:v>3.5499999999999997E-2</c:v>
                </c:pt>
                <c:pt idx="32">
                  <c:v>3.2300000000000002E-2</c:v>
                </c:pt>
                <c:pt idx="33">
                  <c:v>3.4099999999999998E-2</c:v>
                </c:pt>
                <c:pt idx="34">
                  <c:v>3.5699999999999996E-2</c:v>
                </c:pt>
                <c:pt idx="35">
                  <c:v>3.5799999999999998E-2</c:v>
                </c:pt>
                <c:pt idx="36">
                  <c:v>3.5799999999999998E-2</c:v>
                </c:pt>
                <c:pt idx="37">
                  <c:v>3.5000000000000003E-2</c:v>
                </c:pt>
                <c:pt idx="38">
                  <c:v>3.5200000000000002E-2</c:v>
                </c:pt>
                <c:pt idx="39">
                  <c:v>3.61E-2</c:v>
                </c:pt>
                <c:pt idx="40">
                  <c:v>4.0599999999999997E-2</c:v>
                </c:pt>
                <c:pt idx="41">
                  <c:v>4.2099999999999999E-2</c:v>
                </c:pt>
                <c:pt idx="42">
                  <c:v>3.8399999999999997E-2</c:v>
                </c:pt>
                <c:pt idx="43">
                  <c:v>4.2099999999999999E-2</c:v>
                </c:pt>
                <c:pt idx="44">
                  <c:v>4.2299999999999997E-2</c:v>
                </c:pt>
                <c:pt idx="45">
                  <c:v>3.9899999999999998E-2</c:v>
                </c:pt>
                <c:pt idx="46">
                  <c:v>4.1000000000000002E-2</c:v>
                </c:pt>
                <c:pt idx="47">
                  <c:v>4.3400000000000001E-2</c:v>
                </c:pt>
              </c:numCache>
            </c:numRef>
          </c:val>
          <c:smooth val="0"/>
          <c:extLst>
            <c:ext xmlns:c16="http://schemas.microsoft.com/office/drawing/2014/chart" uri="{C3380CC4-5D6E-409C-BE32-E72D297353CC}">
              <c16:uniqueId val="{00000002-9AE0-4132-95C4-22544FFF4950}"/>
            </c:ext>
          </c:extLst>
        </c:ser>
        <c:ser>
          <c:idx val="3"/>
          <c:order val="3"/>
          <c:tx>
            <c:strRef>
              <c:f>Taul1!$E$1</c:f>
              <c:strCache>
                <c:ptCount val="1"/>
                <c:pt idx="0">
                  <c:v>Mikroyritys</c:v>
                </c:pt>
              </c:strCache>
            </c:strRef>
          </c:tx>
          <c:spPr>
            <a:ln>
              <a:solidFill>
                <a:schemeClr val="accent4">
                  <a:lumMod val="50000"/>
                </a:schemeClr>
              </a:solidFill>
            </a:ln>
          </c:spPr>
          <c:marker>
            <c:symbol val="none"/>
          </c:marker>
          <c:cat>
            <c:numRef>
              <c:f>Taul1!$A$2:$A$53</c:f>
              <c:numCache>
                <c:formatCode>General</c:formatCode>
                <c:ptCount val="52"/>
                <c:pt idx="0">
                  <c:v>2005</c:v>
                </c:pt>
                <c:pt idx="4">
                  <c:v>2006</c:v>
                </c:pt>
                <c:pt idx="8">
                  <c:v>2007</c:v>
                </c:pt>
                <c:pt idx="12">
                  <c:v>2008</c:v>
                </c:pt>
                <c:pt idx="16">
                  <c:v>2009</c:v>
                </c:pt>
                <c:pt idx="20">
                  <c:v>2010</c:v>
                </c:pt>
                <c:pt idx="24">
                  <c:v>2011</c:v>
                </c:pt>
                <c:pt idx="28">
                  <c:v>2012</c:v>
                </c:pt>
                <c:pt idx="32">
                  <c:v>2013</c:v>
                </c:pt>
                <c:pt idx="36">
                  <c:v>2014</c:v>
                </c:pt>
                <c:pt idx="40">
                  <c:v>2015</c:v>
                </c:pt>
                <c:pt idx="44">
                  <c:v>2016</c:v>
                </c:pt>
              </c:numCache>
            </c:numRef>
          </c:cat>
          <c:val>
            <c:numRef>
              <c:f>Taul1!$E$2:$E$53</c:f>
              <c:numCache>
                <c:formatCode>General</c:formatCode>
                <c:ptCount val="52"/>
                <c:pt idx="0">
                  <c:v>3.0899999999999997E-2</c:v>
                </c:pt>
                <c:pt idx="1">
                  <c:v>3.6699999999999997E-2</c:v>
                </c:pt>
                <c:pt idx="2">
                  <c:v>3.7699999999999997E-2</c:v>
                </c:pt>
                <c:pt idx="3">
                  <c:v>1.2800000000000001E-2</c:v>
                </c:pt>
                <c:pt idx="4">
                  <c:v>1.21E-2</c:v>
                </c:pt>
                <c:pt idx="5">
                  <c:v>1.2E-2</c:v>
                </c:pt>
                <c:pt idx="6">
                  <c:v>1.2E-2</c:v>
                </c:pt>
                <c:pt idx="7">
                  <c:v>1.34E-2</c:v>
                </c:pt>
                <c:pt idx="8">
                  <c:v>1.1899999999999999E-2</c:v>
                </c:pt>
                <c:pt idx="9">
                  <c:v>1.1299999999999999E-2</c:v>
                </c:pt>
                <c:pt idx="10">
                  <c:v>1.18E-2</c:v>
                </c:pt>
                <c:pt idx="11">
                  <c:v>1.1599999999999999E-2</c:v>
                </c:pt>
                <c:pt idx="12">
                  <c:v>5.5000000000000005E-3</c:v>
                </c:pt>
                <c:pt idx="13">
                  <c:v>5.6000000000000008E-3</c:v>
                </c:pt>
                <c:pt idx="14">
                  <c:v>5.7999999999999996E-3</c:v>
                </c:pt>
                <c:pt idx="15">
                  <c:v>6.7000000000000002E-3</c:v>
                </c:pt>
                <c:pt idx="16">
                  <c:v>8.3999999999999995E-3</c:v>
                </c:pt>
                <c:pt idx="17">
                  <c:v>1.04E-2</c:v>
                </c:pt>
                <c:pt idx="18">
                  <c:v>9.5999999999999992E-3</c:v>
                </c:pt>
                <c:pt idx="19">
                  <c:v>9.3999999999999986E-3</c:v>
                </c:pt>
                <c:pt idx="20">
                  <c:v>1.01E-2</c:v>
                </c:pt>
                <c:pt idx="21">
                  <c:v>1.1299999999999999E-2</c:v>
                </c:pt>
                <c:pt idx="22">
                  <c:v>1.1299999999999999E-2</c:v>
                </c:pt>
                <c:pt idx="23">
                  <c:v>1.1299999999999999E-2</c:v>
                </c:pt>
                <c:pt idx="24">
                  <c:v>1.6799999999999999E-2</c:v>
                </c:pt>
                <c:pt idx="25">
                  <c:v>1.11E-2</c:v>
                </c:pt>
                <c:pt idx="26">
                  <c:v>1.0500000000000001E-2</c:v>
                </c:pt>
                <c:pt idx="27">
                  <c:v>1.18E-2</c:v>
                </c:pt>
                <c:pt idx="28">
                  <c:v>1.01E-2</c:v>
                </c:pt>
                <c:pt idx="29">
                  <c:v>1.0800000000000001E-2</c:v>
                </c:pt>
                <c:pt idx="30">
                  <c:v>1.01E-2</c:v>
                </c:pt>
                <c:pt idx="31">
                  <c:v>1.1899999999999999E-2</c:v>
                </c:pt>
                <c:pt idx="32">
                  <c:v>1.23E-2</c:v>
                </c:pt>
                <c:pt idx="33">
                  <c:v>1.1699999999999999E-2</c:v>
                </c:pt>
                <c:pt idx="34">
                  <c:v>1.123E-2</c:v>
                </c:pt>
                <c:pt idx="35">
                  <c:v>1.1399999999999999E-2</c:v>
                </c:pt>
                <c:pt idx="36">
                  <c:v>1.5100000000000001E-2</c:v>
                </c:pt>
                <c:pt idx="37">
                  <c:v>1.35E-2</c:v>
                </c:pt>
                <c:pt idx="38">
                  <c:v>1.4800000000000001E-2</c:v>
                </c:pt>
                <c:pt idx="39">
                  <c:v>1.6899999999999998E-2</c:v>
                </c:pt>
                <c:pt idx="40">
                  <c:v>1.55E-2</c:v>
                </c:pt>
                <c:pt idx="41">
                  <c:v>1.44E-2</c:v>
                </c:pt>
                <c:pt idx="42">
                  <c:v>1.61E-2</c:v>
                </c:pt>
                <c:pt idx="43">
                  <c:v>1.44E-2</c:v>
                </c:pt>
                <c:pt idx="44">
                  <c:v>1.7600000000000001E-2</c:v>
                </c:pt>
                <c:pt idx="45">
                  <c:v>1.6199999999999999E-2</c:v>
                </c:pt>
                <c:pt idx="46">
                  <c:v>1.2999999999999999E-2</c:v>
                </c:pt>
                <c:pt idx="47">
                  <c:v>1.3899999999999999E-2</c:v>
                </c:pt>
              </c:numCache>
            </c:numRef>
          </c:val>
          <c:smooth val="0"/>
          <c:extLst>
            <c:ext xmlns:c16="http://schemas.microsoft.com/office/drawing/2014/chart" uri="{C3380CC4-5D6E-409C-BE32-E72D297353CC}">
              <c16:uniqueId val="{00000003-9AE0-4132-95C4-22544FFF4950}"/>
            </c:ext>
          </c:extLst>
        </c:ser>
        <c:dLbls>
          <c:showLegendKey val="0"/>
          <c:showVal val="0"/>
          <c:showCatName val="0"/>
          <c:showSerName val="0"/>
          <c:showPercent val="0"/>
          <c:showBubbleSize val="0"/>
        </c:dLbls>
        <c:smooth val="0"/>
        <c:axId val="412235424"/>
        <c:axId val="412235816"/>
      </c:lineChart>
      <c:catAx>
        <c:axId val="412235424"/>
        <c:scaling>
          <c:orientation val="minMax"/>
        </c:scaling>
        <c:delete val="0"/>
        <c:axPos val="b"/>
        <c:majorGridlines>
          <c:spPr>
            <a:ln w="3175">
              <a:solidFill>
                <a:schemeClr val="tx1">
                  <a:tint val="75000"/>
                  <a:shade val="95000"/>
                  <a:satMod val="105000"/>
                </a:schemeClr>
              </a:solidFill>
              <a:prstDash val="sysDot"/>
            </a:ln>
          </c:spPr>
        </c:majorGridlines>
        <c:minorGridlines>
          <c:spPr>
            <a:ln w="3175">
              <a:solidFill>
                <a:schemeClr val="tx1"/>
              </a:solidFill>
              <a:prstDash val="sysDash"/>
            </a:ln>
            <a:effectLst>
              <a:glow rad="127000">
                <a:schemeClr val="bg1">
                  <a:alpha val="67000"/>
                </a:schemeClr>
              </a:glow>
            </a:effectLst>
          </c:spPr>
        </c:minorGridlines>
        <c:numFmt formatCode="General" sourceLinked="1"/>
        <c:majorTickMark val="out"/>
        <c:minorTickMark val="none"/>
        <c:tickLblPos val="nextTo"/>
        <c:txPr>
          <a:bodyPr rot="60000" anchor="t" anchorCtr="0"/>
          <a:lstStyle/>
          <a:p>
            <a:pPr>
              <a:defRPr sz="1050" b="0" i="0" baseline="0">
                <a:solidFill>
                  <a:schemeClr val="tx1"/>
                </a:solidFill>
                <a:latin typeface="Verdana" panose="020B0604030504040204" pitchFamily="34" charset="0"/>
              </a:defRPr>
            </a:pPr>
            <a:endParaRPr lang="fi-FI"/>
          </a:p>
        </c:txPr>
        <c:crossAx val="412235816"/>
        <c:crosses val="autoZero"/>
        <c:auto val="1"/>
        <c:lblAlgn val="ctr"/>
        <c:lblOffset val="100"/>
        <c:tickLblSkip val="1"/>
        <c:tickMarkSkip val="4"/>
        <c:noMultiLvlLbl val="0"/>
      </c:catAx>
      <c:valAx>
        <c:axId val="412235816"/>
        <c:scaling>
          <c:orientation val="minMax"/>
          <c:max val="1"/>
          <c:min val="0"/>
        </c:scaling>
        <c:delete val="0"/>
        <c:axPos val="l"/>
        <c:majorGridlines>
          <c:spPr>
            <a:ln w="3175" cmpd="sng">
              <a:prstDash val="sysDot"/>
            </a:ln>
            <a:effectLst>
              <a:glow>
                <a:schemeClr val="accent1"/>
              </a:glow>
            </a:effectLst>
          </c:spPr>
        </c:majorGridlines>
        <c:numFmt formatCode="0%" sourceLinked="0"/>
        <c:majorTickMark val="out"/>
        <c:minorTickMark val="none"/>
        <c:tickLblPos val="nextTo"/>
        <c:txPr>
          <a:bodyPr/>
          <a:lstStyle/>
          <a:p>
            <a:pPr>
              <a:defRPr sz="1050" b="0" i="0" baseline="0">
                <a:solidFill>
                  <a:schemeClr val="tx2"/>
                </a:solidFill>
                <a:latin typeface="Verdana" panose="020B0604030504040204" pitchFamily="34" charset="0"/>
              </a:defRPr>
            </a:pPr>
            <a:endParaRPr lang="fi-FI"/>
          </a:p>
        </c:txPr>
        <c:crossAx val="412235424"/>
        <c:crosses val="autoZero"/>
        <c:crossBetween val="between"/>
      </c:valAx>
    </c:plotArea>
    <c:legend>
      <c:legendPos val="r"/>
      <c:overlay val="0"/>
      <c:txPr>
        <a:bodyPr/>
        <a:lstStyle/>
        <a:p>
          <a:pPr>
            <a:defRPr sz="1050" b="0" i="0" baseline="0">
              <a:solidFill>
                <a:schemeClr val="tx2"/>
              </a:solidFill>
              <a:latin typeface="Verdana" panose="020B0604030504040204" pitchFamily="34" charset="0"/>
            </a:defRPr>
          </a:pPr>
          <a:endParaRPr lang="fi-FI"/>
        </a:p>
      </c:txPr>
    </c:legend>
    <c:plotVisOnly val="1"/>
    <c:dispBlanksAs val="gap"/>
    <c:showDLblsOverMax val="0"/>
  </c:chart>
  <c:txPr>
    <a:bodyPr/>
    <a:lstStyle/>
    <a:p>
      <a:pPr>
        <a:defRPr sz="1800"/>
      </a:pPr>
      <a:endParaRPr lang="fi-FI"/>
    </a:p>
  </c:txPr>
  <c:externalData r:id="rId1">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10"/>
    </mc:Choice>
    <mc:Fallback>
      <c:style val="10"/>
    </mc:Fallback>
  </mc:AlternateContent>
  <c:chart>
    <c:autoTitleDeleted val="1"/>
    <c:plotArea>
      <c:layout>
        <c:manualLayout>
          <c:layoutTarget val="inner"/>
          <c:xMode val="edge"/>
          <c:yMode val="edge"/>
          <c:x val="5.417656315671153E-2"/>
          <c:y val="2.8281709743054453E-2"/>
          <c:w val="0.88612145577931145"/>
          <c:h val="0.94369900261192341"/>
        </c:manualLayout>
      </c:layout>
      <c:scatterChart>
        <c:scatterStyle val="lineMarker"/>
        <c:varyColors val="0"/>
        <c:ser>
          <c:idx val="0"/>
          <c:order val="0"/>
          <c:tx>
            <c:strRef>
              <c:f>Taul1!$B$1</c:f>
              <c:strCache>
                <c:ptCount val="1"/>
                <c:pt idx="0">
                  <c:v>Viennin osuus liikevaihdosta, %</c:v>
                </c:pt>
              </c:strCache>
            </c:strRef>
          </c:tx>
          <c:spPr>
            <a:ln w="47625">
              <a:noFill/>
            </a:ln>
            <a:effectLst/>
          </c:spPr>
          <c:marker>
            <c:symbol val="circle"/>
            <c:size val="4"/>
            <c:spPr>
              <a:solidFill>
                <a:schemeClr val="accent4"/>
              </a:solidFill>
              <a:ln>
                <a:solidFill>
                  <a:schemeClr val="tx1"/>
                </a:solidFill>
              </a:ln>
              <a:effectLst/>
            </c:spPr>
          </c:marker>
          <c:yVal>
            <c:numRef>
              <c:f>Taul1!$B$2:$B$1203</c:f>
              <c:numCache>
                <c:formatCode>General</c:formatCode>
                <c:ptCount val="1202"/>
                <c:pt idx="2" formatCode="#,##0.0">
                  <c:v>40</c:v>
                </c:pt>
                <c:pt idx="3" formatCode="#,##0.0">
                  <c:v>5</c:v>
                </c:pt>
                <c:pt idx="4" formatCode="#,##0.0">
                  <c:v>90</c:v>
                </c:pt>
                <c:pt idx="5" formatCode="#,##0.0">
                  <c:v>14</c:v>
                </c:pt>
                <c:pt idx="6" formatCode="#,##0.0">
                  <c:v>100</c:v>
                </c:pt>
                <c:pt idx="7" formatCode="#,##0.0">
                  <c:v>0</c:v>
                </c:pt>
                <c:pt idx="8" formatCode="#,##0.0">
                  <c:v>1.2</c:v>
                </c:pt>
                <c:pt idx="9" formatCode="#,##0.0">
                  <c:v>0</c:v>
                </c:pt>
                <c:pt idx="10" formatCode="#,##0.0">
                  <c:v>0</c:v>
                </c:pt>
                <c:pt idx="11" formatCode="#,##0.0">
                  <c:v>0.81</c:v>
                </c:pt>
                <c:pt idx="12" formatCode="#,##0.0">
                  <c:v>0</c:v>
                </c:pt>
                <c:pt idx="13" formatCode="#,##0.0">
                  <c:v>0</c:v>
                </c:pt>
                <c:pt idx="14" formatCode="#,##0.0">
                  <c:v>1</c:v>
                </c:pt>
                <c:pt idx="15" formatCode="#,##0.0">
                  <c:v>2</c:v>
                </c:pt>
                <c:pt idx="16" formatCode="#,##0.0">
                  <c:v>1</c:v>
                </c:pt>
                <c:pt idx="17" formatCode="#,##0.0">
                  <c:v>0</c:v>
                </c:pt>
                <c:pt idx="18" formatCode="#,##0.0">
                  <c:v>20</c:v>
                </c:pt>
                <c:pt idx="19" formatCode="#,##0.0">
                  <c:v>75</c:v>
                </c:pt>
                <c:pt idx="20" formatCode="#,##0.0">
                  <c:v>19</c:v>
                </c:pt>
                <c:pt idx="21" formatCode="#,##0.0">
                  <c:v>10</c:v>
                </c:pt>
                <c:pt idx="22" formatCode="#,##0.0">
                  <c:v>5.6</c:v>
                </c:pt>
                <c:pt idx="23" formatCode="#,##0.0">
                  <c:v>0</c:v>
                </c:pt>
                <c:pt idx="24" formatCode="#,##0.0">
                  <c:v>71</c:v>
                </c:pt>
                <c:pt idx="25" formatCode="#,##0.0">
                  <c:v>20</c:v>
                </c:pt>
                <c:pt idx="26" formatCode="#,##0.0">
                  <c:v>93</c:v>
                </c:pt>
                <c:pt idx="27" formatCode="#,##0.0">
                  <c:v>25</c:v>
                </c:pt>
                <c:pt idx="28" formatCode="#,##0.0">
                  <c:v>40</c:v>
                </c:pt>
                <c:pt idx="29" formatCode="#,##0.0">
                  <c:v>65.5</c:v>
                </c:pt>
                <c:pt idx="30" formatCode="#,##0.0">
                  <c:v>2.9</c:v>
                </c:pt>
                <c:pt idx="31" formatCode="#,##0.0">
                  <c:v>2.2000000000000002</c:v>
                </c:pt>
                <c:pt idx="32" formatCode="#,##0.0">
                  <c:v>58</c:v>
                </c:pt>
                <c:pt idx="33" formatCode="#,##0.0">
                  <c:v>35</c:v>
                </c:pt>
                <c:pt idx="34" formatCode="#,##0.0">
                  <c:v>100</c:v>
                </c:pt>
                <c:pt idx="35" formatCode="#,##0.0">
                  <c:v>14</c:v>
                </c:pt>
                <c:pt idx="36" formatCode="#,##0.0">
                  <c:v>97</c:v>
                </c:pt>
                <c:pt idx="37" formatCode="#,##0.0">
                  <c:v>83</c:v>
                </c:pt>
                <c:pt idx="38" formatCode="#,##0.0">
                  <c:v>96</c:v>
                </c:pt>
                <c:pt idx="39" formatCode="#,##0.0">
                  <c:v>0</c:v>
                </c:pt>
                <c:pt idx="40" formatCode="#,##0.0">
                  <c:v>93</c:v>
                </c:pt>
                <c:pt idx="41" formatCode="#,##0.0">
                  <c:v>2</c:v>
                </c:pt>
                <c:pt idx="42" formatCode="#,##0.0">
                  <c:v>5</c:v>
                </c:pt>
                <c:pt idx="43" formatCode="#,##0.0">
                  <c:v>12</c:v>
                </c:pt>
                <c:pt idx="44" formatCode="#,##0.0">
                  <c:v>0</c:v>
                </c:pt>
                <c:pt idx="45" formatCode="#,##0.0">
                  <c:v>85</c:v>
                </c:pt>
                <c:pt idx="46" formatCode="#,##0.0">
                  <c:v>8</c:v>
                </c:pt>
                <c:pt idx="47" formatCode="#,##0.0">
                  <c:v>35</c:v>
                </c:pt>
                <c:pt idx="48" formatCode="#,##0.0">
                  <c:v>0</c:v>
                </c:pt>
                <c:pt idx="49" formatCode="#,##0.0">
                  <c:v>22</c:v>
                </c:pt>
                <c:pt idx="50" formatCode="#,##0.0">
                  <c:v>50</c:v>
                </c:pt>
                <c:pt idx="51" formatCode="#,##0.0">
                  <c:v>14</c:v>
                </c:pt>
                <c:pt idx="52" formatCode="#,##0.0">
                  <c:v>33</c:v>
                </c:pt>
                <c:pt idx="53" formatCode="#,##0.0">
                  <c:v>68</c:v>
                </c:pt>
                <c:pt idx="54" formatCode="#,##0.0">
                  <c:v>30</c:v>
                </c:pt>
                <c:pt idx="55" formatCode="#,##0.0">
                  <c:v>58.7</c:v>
                </c:pt>
                <c:pt idx="56" formatCode="#,##0.0">
                  <c:v>41</c:v>
                </c:pt>
                <c:pt idx="57" formatCode="#,##0.0">
                  <c:v>29</c:v>
                </c:pt>
                <c:pt idx="58" formatCode="#,##0.0">
                  <c:v>0</c:v>
                </c:pt>
                <c:pt idx="59" formatCode="#,##0.0">
                  <c:v>62</c:v>
                </c:pt>
                <c:pt idx="60" formatCode="#,##0.0">
                  <c:v>10</c:v>
                </c:pt>
                <c:pt idx="61" formatCode="#,##0.0">
                  <c:v>0</c:v>
                </c:pt>
                <c:pt idx="62" formatCode="#,##0.0">
                  <c:v>0</c:v>
                </c:pt>
                <c:pt idx="63" formatCode="#,##0.0">
                  <c:v>0</c:v>
                </c:pt>
                <c:pt idx="64" formatCode="#,##0.0">
                  <c:v>0</c:v>
                </c:pt>
                <c:pt idx="65" formatCode="#,##0.0">
                  <c:v>50</c:v>
                </c:pt>
                <c:pt idx="66" formatCode="#,##0.0">
                  <c:v>70</c:v>
                </c:pt>
                <c:pt idx="67" formatCode="#,##0.0">
                  <c:v>39</c:v>
                </c:pt>
                <c:pt idx="68" formatCode="#,##0.0">
                  <c:v>1.3</c:v>
                </c:pt>
                <c:pt idx="69" formatCode="#,##0.0">
                  <c:v>3</c:v>
                </c:pt>
                <c:pt idx="70" formatCode="#,##0.0">
                  <c:v>0</c:v>
                </c:pt>
                <c:pt idx="71" formatCode="#,##0.0">
                  <c:v>8</c:v>
                </c:pt>
                <c:pt idx="72" formatCode="#,##0.0">
                  <c:v>10</c:v>
                </c:pt>
                <c:pt idx="73" formatCode="#,##0.0">
                  <c:v>20</c:v>
                </c:pt>
                <c:pt idx="74" formatCode="#,##0.0">
                  <c:v>95</c:v>
                </c:pt>
                <c:pt idx="75" formatCode="#,##0.0">
                  <c:v>0</c:v>
                </c:pt>
                <c:pt idx="76" formatCode="#,##0.0">
                  <c:v>0</c:v>
                </c:pt>
                <c:pt idx="77" formatCode="#,##0.0">
                  <c:v>30</c:v>
                </c:pt>
                <c:pt idx="78" formatCode="#,##0.0">
                  <c:v>37.700000000000003</c:v>
                </c:pt>
                <c:pt idx="79" formatCode="#,##0.0">
                  <c:v>0</c:v>
                </c:pt>
                <c:pt idx="80" formatCode="#,##0.0">
                  <c:v>47</c:v>
                </c:pt>
                <c:pt idx="81" formatCode="#,##0.0">
                  <c:v>0</c:v>
                </c:pt>
                <c:pt idx="82" formatCode="#,##0.0">
                  <c:v>22</c:v>
                </c:pt>
                <c:pt idx="83" formatCode="#,##0.0">
                  <c:v>2.4</c:v>
                </c:pt>
                <c:pt idx="84" formatCode="#,##0.0">
                  <c:v>0</c:v>
                </c:pt>
                <c:pt idx="85" formatCode="#,##0.0">
                  <c:v>6</c:v>
                </c:pt>
                <c:pt idx="86" formatCode="#,##0.0">
                  <c:v>53.5</c:v>
                </c:pt>
                <c:pt idx="87" formatCode="#,##0.0">
                  <c:v>55</c:v>
                </c:pt>
                <c:pt idx="88" formatCode="#,##0.0">
                  <c:v>31</c:v>
                </c:pt>
                <c:pt idx="89" formatCode="#,##0.0">
                  <c:v>15</c:v>
                </c:pt>
                <c:pt idx="90" formatCode="#,##0.0">
                  <c:v>10</c:v>
                </c:pt>
                <c:pt idx="91" formatCode="#,##0.0">
                  <c:v>73</c:v>
                </c:pt>
                <c:pt idx="92" formatCode="#,##0.0">
                  <c:v>66</c:v>
                </c:pt>
                <c:pt idx="93" formatCode="#,##0.0">
                  <c:v>65</c:v>
                </c:pt>
                <c:pt idx="94" formatCode="#,##0.0">
                  <c:v>40</c:v>
                </c:pt>
                <c:pt idx="95" formatCode="#,##0.0">
                  <c:v>0</c:v>
                </c:pt>
                <c:pt idx="96" formatCode="#,##0.0">
                  <c:v>25.4</c:v>
                </c:pt>
                <c:pt idx="97" formatCode="#,##0.0">
                  <c:v>75</c:v>
                </c:pt>
                <c:pt idx="98" formatCode="#,##0.0">
                  <c:v>65</c:v>
                </c:pt>
                <c:pt idx="99" formatCode="#,##0.0">
                  <c:v>20</c:v>
                </c:pt>
                <c:pt idx="100" formatCode="#,##0.0">
                  <c:v>1</c:v>
                </c:pt>
                <c:pt idx="101" formatCode="#,##0.0">
                  <c:v>1</c:v>
                </c:pt>
                <c:pt idx="102" formatCode="#,##0.0">
                  <c:v>88</c:v>
                </c:pt>
                <c:pt idx="103" formatCode="#,##0.0">
                  <c:v>16</c:v>
                </c:pt>
                <c:pt idx="104" formatCode="#,##0.0">
                  <c:v>33</c:v>
                </c:pt>
                <c:pt idx="105" formatCode="#,##0.0">
                  <c:v>72</c:v>
                </c:pt>
                <c:pt idx="106" formatCode="#,##0.0">
                  <c:v>0</c:v>
                </c:pt>
                <c:pt idx="107" formatCode="#,##0.0">
                  <c:v>0</c:v>
                </c:pt>
                <c:pt idx="108" formatCode="#,##0.0">
                  <c:v>30</c:v>
                </c:pt>
                <c:pt idx="109" formatCode="#,##0.0">
                  <c:v>60</c:v>
                </c:pt>
                <c:pt idx="110" formatCode="#,##0.0">
                  <c:v>97</c:v>
                </c:pt>
                <c:pt idx="111" formatCode="#,##0.0">
                  <c:v>29</c:v>
                </c:pt>
                <c:pt idx="112" formatCode="#,##0.0">
                  <c:v>0</c:v>
                </c:pt>
                <c:pt idx="113" formatCode="#,##0.0">
                  <c:v>6</c:v>
                </c:pt>
                <c:pt idx="114" formatCode="#,##0.0">
                  <c:v>15</c:v>
                </c:pt>
                <c:pt idx="115" formatCode="#,##0.0">
                  <c:v>78</c:v>
                </c:pt>
                <c:pt idx="116" formatCode="#,##0.0">
                  <c:v>70</c:v>
                </c:pt>
                <c:pt idx="117" formatCode="#,##0.0">
                  <c:v>8</c:v>
                </c:pt>
                <c:pt idx="118" formatCode="#,##0.0">
                  <c:v>8</c:v>
                </c:pt>
                <c:pt idx="119" formatCode="#,##0.0">
                  <c:v>7</c:v>
                </c:pt>
                <c:pt idx="120" formatCode="#,##0.0">
                  <c:v>95</c:v>
                </c:pt>
                <c:pt idx="121" formatCode="#,##0.0">
                  <c:v>0</c:v>
                </c:pt>
                <c:pt idx="122" formatCode="#,##0.0">
                  <c:v>15</c:v>
                </c:pt>
                <c:pt idx="123" formatCode="#,##0.0">
                  <c:v>0</c:v>
                </c:pt>
                <c:pt idx="124" formatCode="#,##0.0">
                  <c:v>76</c:v>
                </c:pt>
                <c:pt idx="125" formatCode="#,##0.0">
                  <c:v>33</c:v>
                </c:pt>
                <c:pt idx="126" formatCode="#,##0.0">
                  <c:v>5</c:v>
                </c:pt>
                <c:pt idx="127" formatCode="#,##0.0">
                  <c:v>0.9</c:v>
                </c:pt>
                <c:pt idx="128" formatCode="#,##0.0">
                  <c:v>85</c:v>
                </c:pt>
                <c:pt idx="129" formatCode="#,##0.0">
                  <c:v>85</c:v>
                </c:pt>
                <c:pt idx="130" formatCode="#,##0.0">
                  <c:v>4</c:v>
                </c:pt>
                <c:pt idx="131" formatCode="#,##0.0">
                  <c:v>11</c:v>
                </c:pt>
                <c:pt idx="132" formatCode="#,##0.0">
                  <c:v>1</c:v>
                </c:pt>
                <c:pt idx="133" formatCode="#,##0.0">
                  <c:v>0</c:v>
                </c:pt>
                <c:pt idx="134" formatCode="#,##0.0">
                  <c:v>0</c:v>
                </c:pt>
                <c:pt idx="135" formatCode="#,##0.0">
                  <c:v>27</c:v>
                </c:pt>
                <c:pt idx="136" formatCode="#,##0.0">
                  <c:v>15</c:v>
                </c:pt>
                <c:pt idx="137" formatCode="#,##0.0">
                  <c:v>25</c:v>
                </c:pt>
                <c:pt idx="138" formatCode="#,##0.0">
                  <c:v>90</c:v>
                </c:pt>
                <c:pt idx="139" formatCode="#,##0.0">
                  <c:v>50</c:v>
                </c:pt>
                <c:pt idx="140" formatCode="#,##0.0">
                  <c:v>10</c:v>
                </c:pt>
                <c:pt idx="141" formatCode="#,##0.0">
                  <c:v>50</c:v>
                </c:pt>
                <c:pt idx="142" formatCode="#,##0.0">
                  <c:v>2</c:v>
                </c:pt>
                <c:pt idx="143" formatCode="#,##0.0">
                  <c:v>1</c:v>
                </c:pt>
                <c:pt idx="144" formatCode="#,##0.0">
                  <c:v>97</c:v>
                </c:pt>
                <c:pt idx="145" formatCode="#,##0.0">
                  <c:v>95</c:v>
                </c:pt>
                <c:pt idx="146" formatCode="#,##0.0">
                  <c:v>90</c:v>
                </c:pt>
                <c:pt idx="147" formatCode="#,##0.0">
                  <c:v>95</c:v>
                </c:pt>
                <c:pt idx="148" formatCode="#,##0.0">
                  <c:v>23.4</c:v>
                </c:pt>
                <c:pt idx="149" formatCode="#,##0.0">
                  <c:v>9</c:v>
                </c:pt>
                <c:pt idx="150" formatCode="#,##0.0">
                  <c:v>85</c:v>
                </c:pt>
                <c:pt idx="151" formatCode="#,##0.0">
                  <c:v>2</c:v>
                </c:pt>
                <c:pt idx="152" formatCode="#,##0.0">
                  <c:v>95</c:v>
                </c:pt>
                <c:pt idx="153" formatCode="#,##0.0">
                  <c:v>85</c:v>
                </c:pt>
                <c:pt idx="154" formatCode="#,##0.0">
                  <c:v>68</c:v>
                </c:pt>
                <c:pt idx="155" formatCode="#,##0.0">
                  <c:v>6</c:v>
                </c:pt>
                <c:pt idx="156" formatCode="#,##0.0">
                  <c:v>95</c:v>
                </c:pt>
                <c:pt idx="157" formatCode="#,##0.0">
                  <c:v>32</c:v>
                </c:pt>
                <c:pt idx="158" formatCode="#,##0.0">
                  <c:v>0</c:v>
                </c:pt>
                <c:pt idx="159" formatCode="#,##0.0">
                  <c:v>40</c:v>
                </c:pt>
                <c:pt idx="160" formatCode="#,##0.0">
                  <c:v>100</c:v>
                </c:pt>
                <c:pt idx="161" formatCode="#,##0.0">
                  <c:v>30</c:v>
                </c:pt>
                <c:pt idx="162" formatCode="#,##0.0">
                  <c:v>99</c:v>
                </c:pt>
                <c:pt idx="163" formatCode="#,##0.0">
                  <c:v>22</c:v>
                </c:pt>
                <c:pt idx="164" formatCode="#,##0.0">
                  <c:v>79</c:v>
                </c:pt>
                <c:pt idx="165" formatCode="#,##0.0">
                  <c:v>44</c:v>
                </c:pt>
                <c:pt idx="166" formatCode="#,##0.0">
                  <c:v>92</c:v>
                </c:pt>
                <c:pt idx="167" formatCode="#,##0.0">
                  <c:v>5</c:v>
                </c:pt>
                <c:pt idx="168" formatCode="#,##0.0">
                  <c:v>65</c:v>
                </c:pt>
                <c:pt idx="169" formatCode="#,##0.0">
                  <c:v>10</c:v>
                </c:pt>
                <c:pt idx="170" formatCode="#,##0.0">
                  <c:v>63</c:v>
                </c:pt>
                <c:pt idx="171" formatCode="#,##0.0">
                  <c:v>5</c:v>
                </c:pt>
                <c:pt idx="172" formatCode="#,##0.0">
                  <c:v>1</c:v>
                </c:pt>
                <c:pt idx="173" formatCode="#,##0.0">
                  <c:v>83</c:v>
                </c:pt>
                <c:pt idx="174" formatCode="#,##0.0">
                  <c:v>15.4</c:v>
                </c:pt>
                <c:pt idx="175" formatCode="#,##0.0">
                  <c:v>1</c:v>
                </c:pt>
                <c:pt idx="176" formatCode="#,##0.0">
                  <c:v>75</c:v>
                </c:pt>
                <c:pt idx="177" formatCode="#,##0.0">
                  <c:v>10</c:v>
                </c:pt>
                <c:pt idx="178" formatCode="#,##0.0">
                  <c:v>90</c:v>
                </c:pt>
                <c:pt idx="179" formatCode="#,##0.0">
                  <c:v>1</c:v>
                </c:pt>
                <c:pt idx="180" formatCode="#,##0.0">
                  <c:v>1</c:v>
                </c:pt>
                <c:pt idx="181" formatCode="#,##0.0">
                  <c:v>0</c:v>
                </c:pt>
                <c:pt idx="182" formatCode="#,##0.0">
                  <c:v>0</c:v>
                </c:pt>
                <c:pt idx="183" formatCode="#,##0.0">
                  <c:v>48</c:v>
                </c:pt>
                <c:pt idx="184" formatCode="#,##0.0">
                  <c:v>96</c:v>
                </c:pt>
                <c:pt idx="185" formatCode="#,##0.0">
                  <c:v>10</c:v>
                </c:pt>
                <c:pt idx="186" formatCode="#,##0.0">
                  <c:v>30</c:v>
                </c:pt>
                <c:pt idx="187" formatCode="#,##0.0">
                  <c:v>5</c:v>
                </c:pt>
                <c:pt idx="188" formatCode="#,##0.0">
                  <c:v>27.88</c:v>
                </c:pt>
                <c:pt idx="189" formatCode="#,##0.0">
                  <c:v>2</c:v>
                </c:pt>
                <c:pt idx="190" formatCode="#,##0.0">
                  <c:v>25</c:v>
                </c:pt>
                <c:pt idx="191" formatCode="#,##0.0">
                  <c:v>2</c:v>
                </c:pt>
                <c:pt idx="192" formatCode="#,##0.0">
                  <c:v>80</c:v>
                </c:pt>
                <c:pt idx="193" formatCode="#,##0.0">
                  <c:v>1</c:v>
                </c:pt>
                <c:pt idx="194" formatCode="#,##0.0">
                  <c:v>5</c:v>
                </c:pt>
                <c:pt idx="195" formatCode="#,##0.0">
                  <c:v>50</c:v>
                </c:pt>
                <c:pt idx="196" formatCode="#,##0.0">
                  <c:v>84</c:v>
                </c:pt>
                <c:pt idx="197" formatCode="#,##0.0">
                  <c:v>10</c:v>
                </c:pt>
                <c:pt idx="198" formatCode="#,##0.0">
                  <c:v>25</c:v>
                </c:pt>
                <c:pt idx="199" formatCode="#,##0.0">
                  <c:v>0</c:v>
                </c:pt>
                <c:pt idx="200" formatCode="#,##0.0">
                  <c:v>0</c:v>
                </c:pt>
                <c:pt idx="201" formatCode="#,##0.0">
                  <c:v>0</c:v>
                </c:pt>
                <c:pt idx="202" formatCode="#,##0.0">
                  <c:v>45</c:v>
                </c:pt>
                <c:pt idx="203" formatCode="#,##0.0">
                  <c:v>0</c:v>
                </c:pt>
                <c:pt idx="204" formatCode="#,##0.0">
                  <c:v>0</c:v>
                </c:pt>
                <c:pt idx="205" formatCode="#,##0.0">
                  <c:v>17</c:v>
                </c:pt>
                <c:pt idx="206" formatCode="#,##0.0">
                  <c:v>7</c:v>
                </c:pt>
                <c:pt idx="207" formatCode="#,##0.0">
                  <c:v>40</c:v>
                </c:pt>
                <c:pt idx="208" formatCode="#,##0.0">
                  <c:v>10</c:v>
                </c:pt>
                <c:pt idx="209" formatCode="#,##0.0">
                  <c:v>60</c:v>
                </c:pt>
                <c:pt idx="210" formatCode="#,##0.0">
                  <c:v>0</c:v>
                </c:pt>
                <c:pt idx="211" formatCode="#,##0.0">
                  <c:v>0</c:v>
                </c:pt>
                <c:pt idx="212" formatCode="#,##0.0">
                  <c:v>0</c:v>
                </c:pt>
                <c:pt idx="213" formatCode="#,##0.0">
                  <c:v>0</c:v>
                </c:pt>
                <c:pt idx="214" formatCode="#,##0.0">
                  <c:v>0</c:v>
                </c:pt>
                <c:pt idx="215" formatCode="#,##0.0">
                  <c:v>0</c:v>
                </c:pt>
                <c:pt idx="216" formatCode="#,##0.0">
                  <c:v>0</c:v>
                </c:pt>
                <c:pt idx="217" formatCode="#,##0.0">
                  <c:v>0</c:v>
                </c:pt>
                <c:pt idx="218" formatCode="#,##0.0">
                  <c:v>0</c:v>
                </c:pt>
                <c:pt idx="219" formatCode="#,##0.0">
                  <c:v>0</c:v>
                </c:pt>
                <c:pt idx="220" formatCode="#,##0.0">
                  <c:v>5</c:v>
                </c:pt>
                <c:pt idx="221" formatCode="#,##0.0">
                  <c:v>0</c:v>
                </c:pt>
                <c:pt idx="222" formatCode="#,##0.0">
                  <c:v>95</c:v>
                </c:pt>
                <c:pt idx="223" formatCode="#,##0.0">
                  <c:v>2.4</c:v>
                </c:pt>
                <c:pt idx="224" formatCode="#,##0.0">
                  <c:v>0</c:v>
                </c:pt>
                <c:pt idx="225" formatCode="#,##0.0">
                  <c:v>4</c:v>
                </c:pt>
                <c:pt idx="226" formatCode="#,##0.0">
                  <c:v>13</c:v>
                </c:pt>
                <c:pt idx="227" formatCode="#,##0.0">
                  <c:v>30</c:v>
                </c:pt>
                <c:pt idx="228" formatCode="#,##0.0">
                  <c:v>75</c:v>
                </c:pt>
                <c:pt idx="229" formatCode="#,##0.0">
                  <c:v>25</c:v>
                </c:pt>
                <c:pt idx="230" formatCode="#,##0.0">
                  <c:v>24</c:v>
                </c:pt>
                <c:pt idx="231" formatCode="#,##0.0">
                  <c:v>3</c:v>
                </c:pt>
                <c:pt idx="232" formatCode="#,##0.0">
                  <c:v>0</c:v>
                </c:pt>
                <c:pt idx="233" formatCode="#,##0.0">
                  <c:v>82</c:v>
                </c:pt>
                <c:pt idx="234" formatCode="#,##0.0">
                  <c:v>69</c:v>
                </c:pt>
                <c:pt idx="235" formatCode="#,##0.0">
                  <c:v>46</c:v>
                </c:pt>
                <c:pt idx="236" formatCode="#,##0.0">
                  <c:v>82.5</c:v>
                </c:pt>
                <c:pt idx="237" formatCode="#,##0.0">
                  <c:v>0</c:v>
                </c:pt>
                <c:pt idx="238" formatCode="#,##0.0">
                  <c:v>96</c:v>
                </c:pt>
                <c:pt idx="239" formatCode="#,##0.0">
                  <c:v>5</c:v>
                </c:pt>
                <c:pt idx="240" formatCode="#,##0.0">
                  <c:v>0</c:v>
                </c:pt>
                <c:pt idx="241" formatCode="#,##0.0">
                  <c:v>0</c:v>
                </c:pt>
                <c:pt idx="242" formatCode="#,##0.0">
                  <c:v>20</c:v>
                </c:pt>
                <c:pt idx="243" formatCode="#,##0.0">
                  <c:v>2</c:v>
                </c:pt>
                <c:pt idx="244" formatCode="#,##0.0">
                  <c:v>19</c:v>
                </c:pt>
                <c:pt idx="245" formatCode="#,##0.0">
                  <c:v>0</c:v>
                </c:pt>
                <c:pt idx="246" formatCode="#,##0.0">
                  <c:v>45</c:v>
                </c:pt>
                <c:pt idx="247" formatCode="#,##0.0">
                  <c:v>5</c:v>
                </c:pt>
                <c:pt idx="248" formatCode="#,##0.0">
                  <c:v>23</c:v>
                </c:pt>
                <c:pt idx="249" formatCode="#,##0.0">
                  <c:v>0</c:v>
                </c:pt>
                <c:pt idx="250" formatCode="#,##0.0">
                  <c:v>3.7</c:v>
                </c:pt>
                <c:pt idx="251" formatCode="#,##0.0">
                  <c:v>0</c:v>
                </c:pt>
                <c:pt idx="252" formatCode="#,##0.0">
                  <c:v>2</c:v>
                </c:pt>
                <c:pt idx="253" formatCode="#,##0.0">
                  <c:v>26</c:v>
                </c:pt>
                <c:pt idx="254" formatCode="#,##0.0">
                  <c:v>12</c:v>
                </c:pt>
                <c:pt idx="255" formatCode="#,##0.0">
                  <c:v>6</c:v>
                </c:pt>
                <c:pt idx="256" formatCode="#,##0.0">
                  <c:v>5</c:v>
                </c:pt>
                <c:pt idx="257" formatCode="#,##0.0">
                  <c:v>50</c:v>
                </c:pt>
                <c:pt idx="258" formatCode="#,##0.0">
                  <c:v>90</c:v>
                </c:pt>
                <c:pt idx="259" formatCode="#,##0.0">
                  <c:v>15</c:v>
                </c:pt>
                <c:pt idx="260" formatCode="#,##0.0">
                  <c:v>14.41</c:v>
                </c:pt>
                <c:pt idx="261" formatCode="#,##0.0">
                  <c:v>0</c:v>
                </c:pt>
                <c:pt idx="262" formatCode="#,##0.0">
                  <c:v>0</c:v>
                </c:pt>
                <c:pt idx="263" formatCode="#,##0.0">
                  <c:v>3</c:v>
                </c:pt>
                <c:pt idx="264" formatCode="#,##0.0">
                  <c:v>34</c:v>
                </c:pt>
                <c:pt idx="265" formatCode="#,##0.0">
                  <c:v>47.4</c:v>
                </c:pt>
                <c:pt idx="266" formatCode="#,##0.0">
                  <c:v>70</c:v>
                </c:pt>
                <c:pt idx="267" formatCode="#,##0.0">
                  <c:v>1</c:v>
                </c:pt>
                <c:pt idx="268" formatCode="#,##0.0">
                  <c:v>35</c:v>
                </c:pt>
                <c:pt idx="269" formatCode="#,##0.0">
                  <c:v>64</c:v>
                </c:pt>
                <c:pt idx="270" formatCode="#,##0.0">
                  <c:v>61</c:v>
                </c:pt>
                <c:pt idx="271" formatCode="#,##0.0">
                  <c:v>70</c:v>
                </c:pt>
                <c:pt idx="272" formatCode="#,##0.0">
                  <c:v>36</c:v>
                </c:pt>
                <c:pt idx="273" formatCode="#,##0.0">
                  <c:v>76</c:v>
                </c:pt>
                <c:pt idx="274" formatCode="#,##0.0">
                  <c:v>39.9</c:v>
                </c:pt>
                <c:pt idx="275" formatCode="#,##0.0">
                  <c:v>12</c:v>
                </c:pt>
                <c:pt idx="276" formatCode="#,##0.0">
                  <c:v>15.16</c:v>
                </c:pt>
                <c:pt idx="277" formatCode="#,##0.0">
                  <c:v>70</c:v>
                </c:pt>
                <c:pt idx="278" formatCode="#,##0.0">
                  <c:v>57</c:v>
                </c:pt>
                <c:pt idx="279" formatCode="#,##0.0">
                  <c:v>19</c:v>
                </c:pt>
                <c:pt idx="280" formatCode="#,##0.0">
                  <c:v>5</c:v>
                </c:pt>
                <c:pt idx="281" formatCode="#,##0.0">
                  <c:v>15</c:v>
                </c:pt>
                <c:pt idx="282" formatCode="#,##0.0">
                  <c:v>95</c:v>
                </c:pt>
                <c:pt idx="283" formatCode="#,##0.0">
                  <c:v>5</c:v>
                </c:pt>
                <c:pt idx="284" formatCode="#,##0.0">
                  <c:v>0</c:v>
                </c:pt>
                <c:pt idx="285" formatCode="#,##0.0">
                  <c:v>27</c:v>
                </c:pt>
                <c:pt idx="286" formatCode="#,##0.0">
                  <c:v>62</c:v>
                </c:pt>
                <c:pt idx="287" formatCode="#,##0.0">
                  <c:v>0</c:v>
                </c:pt>
                <c:pt idx="288" formatCode="#,##0.0">
                  <c:v>15</c:v>
                </c:pt>
                <c:pt idx="289" formatCode="#,##0.0">
                  <c:v>23</c:v>
                </c:pt>
                <c:pt idx="290" formatCode="#,##0.0">
                  <c:v>79</c:v>
                </c:pt>
                <c:pt idx="291" formatCode="#,##0.0">
                  <c:v>1</c:v>
                </c:pt>
                <c:pt idx="292" formatCode="#,##0.0">
                  <c:v>85</c:v>
                </c:pt>
                <c:pt idx="293" formatCode="#,##0.0">
                  <c:v>0</c:v>
                </c:pt>
                <c:pt idx="294" formatCode="#,##0.0">
                  <c:v>50</c:v>
                </c:pt>
                <c:pt idx="295" formatCode="#,##0.0">
                  <c:v>5</c:v>
                </c:pt>
                <c:pt idx="296" formatCode="#,##0.0">
                  <c:v>90</c:v>
                </c:pt>
                <c:pt idx="297" formatCode="#,##0.0">
                  <c:v>82</c:v>
                </c:pt>
                <c:pt idx="298" formatCode="#,##0.0">
                  <c:v>10</c:v>
                </c:pt>
                <c:pt idx="299" formatCode="#,##0.0">
                  <c:v>10.15</c:v>
                </c:pt>
                <c:pt idx="300" formatCode="#,##0.0">
                  <c:v>64</c:v>
                </c:pt>
                <c:pt idx="301" formatCode="#,##0.0">
                  <c:v>2</c:v>
                </c:pt>
                <c:pt idx="302" formatCode="#,##0.0">
                  <c:v>79</c:v>
                </c:pt>
                <c:pt idx="303" formatCode="#,##0.0">
                  <c:v>96</c:v>
                </c:pt>
                <c:pt idx="304" formatCode="#,##0.0">
                  <c:v>0</c:v>
                </c:pt>
                <c:pt idx="305" formatCode="#,##0.0">
                  <c:v>0</c:v>
                </c:pt>
                <c:pt idx="306" formatCode="#,##0.0">
                  <c:v>1.5</c:v>
                </c:pt>
                <c:pt idx="307" formatCode="#,##0.0">
                  <c:v>15</c:v>
                </c:pt>
                <c:pt idx="308" formatCode="#,##0.0">
                  <c:v>0</c:v>
                </c:pt>
                <c:pt idx="309" formatCode="#,##0.0">
                  <c:v>13</c:v>
                </c:pt>
                <c:pt idx="310" formatCode="#,##0.0">
                  <c:v>1</c:v>
                </c:pt>
                <c:pt idx="311" formatCode="#,##0.0">
                  <c:v>0</c:v>
                </c:pt>
                <c:pt idx="312" formatCode="#,##0.0">
                  <c:v>56.5</c:v>
                </c:pt>
                <c:pt idx="313" formatCode="#,##0.0">
                  <c:v>0.5</c:v>
                </c:pt>
                <c:pt idx="314" formatCode="#,##0.0">
                  <c:v>5</c:v>
                </c:pt>
                <c:pt idx="315" formatCode="#,##0.0">
                  <c:v>75</c:v>
                </c:pt>
                <c:pt idx="316" formatCode="#,##0.0">
                  <c:v>92</c:v>
                </c:pt>
                <c:pt idx="317" formatCode="#,##0.0">
                  <c:v>0</c:v>
                </c:pt>
                <c:pt idx="318" formatCode="#,##0.0">
                  <c:v>88</c:v>
                </c:pt>
                <c:pt idx="319" formatCode="#,##0.0">
                  <c:v>93</c:v>
                </c:pt>
                <c:pt idx="320" formatCode="#,##0.0">
                  <c:v>70</c:v>
                </c:pt>
                <c:pt idx="321" formatCode="#,##0.0">
                  <c:v>97</c:v>
                </c:pt>
                <c:pt idx="322" formatCode="#,##0.0">
                  <c:v>1</c:v>
                </c:pt>
                <c:pt idx="323" formatCode="#,##0.0">
                  <c:v>35</c:v>
                </c:pt>
                <c:pt idx="324" formatCode="#,##0.0">
                  <c:v>50</c:v>
                </c:pt>
                <c:pt idx="325" formatCode="#,##0.0">
                  <c:v>48</c:v>
                </c:pt>
                <c:pt idx="326" formatCode="#,##0.0">
                  <c:v>0</c:v>
                </c:pt>
                <c:pt idx="327" formatCode="#,##0.0">
                  <c:v>90</c:v>
                </c:pt>
                <c:pt idx="328" formatCode="#,##0.0">
                  <c:v>80</c:v>
                </c:pt>
                <c:pt idx="329" formatCode="#,##0.0">
                  <c:v>55</c:v>
                </c:pt>
                <c:pt idx="330" formatCode="#,##0.0">
                  <c:v>34</c:v>
                </c:pt>
                <c:pt idx="331" formatCode="#,##0.0">
                  <c:v>24</c:v>
                </c:pt>
                <c:pt idx="332" formatCode="#,##0.0">
                  <c:v>0</c:v>
                </c:pt>
                <c:pt idx="333" formatCode="#,##0.0">
                  <c:v>23</c:v>
                </c:pt>
                <c:pt idx="334" formatCode="#,##0.0">
                  <c:v>10</c:v>
                </c:pt>
                <c:pt idx="335" formatCode="#,##0.0">
                  <c:v>0</c:v>
                </c:pt>
                <c:pt idx="336" formatCode="#,##0.0">
                  <c:v>43.6</c:v>
                </c:pt>
                <c:pt idx="337" formatCode="#,##0.0">
                  <c:v>99</c:v>
                </c:pt>
                <c:pt idx="338" formatCode="#,##0.0">
                  <c:v>0</c:v>
                </c:pt>
                <c:pt idx="339" formatCode="#,##0.0">
                  <c:v>95</c:v>
                </c:pt>
                <c:pt idx="340" formatCode="#,##0.0">
                  <c:v>20</c:v>
                </c:pt>
                <c:pt idx="341" formatCode="#,##0.0">
                  <c:v>4</c:v>
                </c:pt>
                <c:pt idx="342" formatCode="#,##0.0">
                  <c:v>60</c:v>
                </c:pt>
                <c:pt idx="343" formatCode="#,##0.0">
                  <c:v>0</c:v>
                </c:pt>
                <c:pt idx="344" formatCode="#,##0.0">
                  <c:v>67</c:v>
                </c:pt>
                <c:pt idx="345" formatCode="#,##0.0">
                  <c:v>36</c:v>
                </c:pt>
                <c:pt idx="346" formatCode="#,##0.0">
                  <c:v>79</c:v>
                </c:pt>
                <c:pt idx="347" formatCode="#,##0.0">
                  <c:v>7.6</c:v>
                </c:pt>
                <c:pt idx="348" formatCode="#,##0.0">
                  <c:v>0</c:v>
                </c:pt>
                <c:pt idx="349" formatCode="#,##0.0">
                  <c:v>20</c:v>
                </c:pt>
                <c:pt idx="350" formatCode="#,##0.0">
                  <c:v>32</c:v>
                </c:pt>
                <c:pt idx="351" formatCode="#,##0.0">
                  <c:v>10.9</c:v>
                </c:pt>
                <c:pt idx="352" formatCode="#,##0.0">
                  <c:v>99</c:v>
                </c:pt>
                <c:pt idx="353" formatCode="#,##0.0">
                  <c:v>7.7</c:v>
                </c:pt>
                <c:pt idx="354" formatCode="#,##0.0">
                  <c:v>7</c:v>
                </c:pt>
                <c:pt idx="355" formatCode="#,##0.0">
                  <c:v>75</c:v>
                </c:pt>
                <c:pt idx="356" formatCode="#,##0.0">
                  <c:v>0</c:v>
                </c:pt>
                <c:pt idx="357" formatCode="#,##0.0">
                  <c:v>90</c:v>
                </c:pt>
                <c:pt idx="358" formatCode="#,##0.0">
                  <c:v>0</c:v>
                </c:pt>
                <c:pt idx="359" formatCode="#,##0.0">
                  <c:v>74.400000000000006</c:v>
                </c:pt>
                <c:pt idx="360" formatCode="#,##0.0">
                  <c:v>5</c:v>
                </c:pt>
                <c:pt idx="361" formatCode="#,##0.0">
                  <c:v>50</c:v>
                </c:pt>
                <c:pt idx="362" formatCode="#,##0.0">
                  <c:v>10</c:v>
                </c:pt>
                <c:pt idx="363" formatCode="#,##0.0">
                  <c:v>16</c:v>
                </c:pt>
                <c:pt idx="364" formatCode="#,##0.0">
                  <c:v>3</c:v>
                </c:pt>
                <c:pt idx="365" formatCode="#,##0.0">
                  <c:v>0</c:v>
                </c:pt>
                <c:pt idx="366" formatCode="#,##0.0">
                  <c:v>0</c:v>
                </c:pt>
                <c:pt idx="367" formatCode="#,##0.0">
                  <c:v>4</c:v>
                </c:pt>
                <c:pt idx="368" formatCode="#,##0.0">
                  <c:v>79</c:v>
                </c:pt>
                <c:pt idx="369" formatCode="#,##0.0">
                  <c:v>0</c:v>
                </c:pt>
                <c:pt idx="370" formatCode="#,##0.0">
                  <c:v>8</c:v>
                </c:pt>
                <c:pt idx="371" formatCode="#,##0.0">
                  <c:v>0</c:v>
                </c:pt>
                <c:pt idx="372" formatCode="#,##0.0">
                  <c:v>3</c:v>
                </c:pt>
                <c:pt idx="373" formatCode="#,##0.0">
                  <c:v>98</c:v>
                </c:pt>
                <c:pt idx="374" formatCode="#,##0.0">
                  <c:v>0</c:v>
                </c:pt>
                <c:pt idx="375" formatCode="#,##0.0">
                  <c:v>0</c:v>
                </c:pt>
                <c:pt idx="376" formatCode="#,##0.0">
                  <c:v>0</c:v>
                </c:pt>
                <c:pt idx="377" formatCode="#,##0.0">
                  <c:v>0</c:v>
                </c:pt>
                <c:pt idx="378" formatCode="#,##0.0">
                  <c:v>0</c:v>
                </c:pt>
                <c:pt idx="379" formatCode="#,##0.0">
                  <c:v>5</c:v>
                </c:pt>
                <c:pt idx="380" formatCode="#,##0.0">
                  <c:v>38</c:v>
                </c:pt>
                <c:pt idx="381" formatCode="#,##0.0">
                  <c:v>85</c:v>
                </c:pt>
                <c:pt idx="382" formatCode="#,##0.0">
                  <c:v>95</c:v>
                </c:pt>
                <c:pt idx="383" formatCode="#,##0.0">
                  <c:v>1</c:v>
                </c:pt>
                <c:pt idx="384" formatCode="#,##0.0">
                  <c:v>1.4</c:v>
                </c:pt>
                <c:pt idx="385" formatCode="#,##0.0">
                  <c:v>95</c:v>
                </c:pt>
                <c:pt idx="386" formatCode="#,##0.0">
                  <c:v>0</c:v>
                </c:pt>
                <c:pt idx="387" formatCode="#,##0.0">
                  <c:v>10</c:v>
                </c:pt>
                <c:pt idx="388" formatCode="#,##0.0">
                  <c:v>3</c:v>
                </c:pt>
                <c:pt idx="389" formatCode="#,##0.0">
                  <c:v>75</c:v>
                </c:pt>
                <c:pt idx="390" formatCode="#,##0.0">
                  <c:v>8</c:v>
                </c:pt>
                <c:pt idx="391" formatCode="#,##0.0">
                  <c:v>24</c:v>
                </c:pt>
                <c:pt idx="392" formatCode="#,##0.0">
                  <c:v>4</c:v>
                </c:pt>
                <c:pt idx="393" formatCode="#,##0.0">
                  <c:v>59</c:v>
                </c:pt>
                <c:pt idx="394" formatCode="#,##0.0">
                  <c:v>9</c:v>
                </c:pt>
                <c:pt idx="395" formatCode="#,##0.0">
                  <c:v>0</c:v>
                </c:pt>
                <c:pt idx="396" formatCode="#,##0.0">
                  <c:v>0</c:v>
                </c:pt>
                <c:pt idx="397" formatCode="#,##0.0">
                  <c:v>0</c:v>
                </c:pt>
                <c:pt idx="398" formatCode="#,##0.0">
                  <c:v>100</c:v>
                </c:pt>
                <c:pt idx="399" formatCode="#,##0.0">
                  <c:v>0</c:v>
                </c:pt>
                <c:pt idx="400" formatCode="#,##0.0">
                  <c:v>5</c:v>
                </c:pt>
                <c:pt idx="401" formatCode="#,##0.0">
                  <c:v>49</c:v>
                </c:pt>
                <c:pt idx="402" formatCode="#,##0.0">
                  <c:v>3</c:v>
                </c:pt>
                <c:pt idx="403" formatCode="#,##0.0">
                  <c:v>35</c:v>
                </c:pt>
                <c:pt idx="404" formatCode="#,##0.0">
                  <c:v>85</c:v>
                </c:pt>
                <c:pt idx="405" formatCode="#,##0.0">
                  <c:v>13</c:v>
                </c:pt>
                <c:pt idx="406" formatCode="#,##0.0">
                  <c:v>0</c:v>
                </c:pt>
                <c:pt idx="407" formatCode="#,##0.0">
                  <c:v>0</c:v>
                </c:pt>
                <c:pt idx="408" formatCode="#,##0.0">
                  <c:v>5</c:v>
                </c:pt>
                <c:pt idx="409" formatCode="#,##0.0">
                  <c:v>10</c:v>
                </c:pt>
                <c:pt idx="410" formatCode="#,##0.0">
                  <c:v>0</c:v>
                </c:pt>
                <c:pt idx="411" formatCode="#,##0.0">
                  <c:v>0</c:v>
                </c:pt>
                <c:pt idx="412" formatCode="#,##0.0">
                  <c:v>5</c:v>
                </c:pt>
                <c:pt idx="413" formatCode="#,##0.0">
                  <c:v>60</c:v>
                </c:pt>
                <c:pt idx="414" formatCode="#,##0.0">
                  <c:v>0</c:v>
                </c:pt>
                <c:pt idx="415" formatCode="#,##0.0">
                  <c:v>0</c:v>
                </c:pt>
                <c:pt idx="416" formatCode="#,##0.0">
                  <c:v>12.95</c:v>
                </c:pt>
                <c:pt idx="417" formatCode="#,##0.0">
                  <c:v>96</c:v>
                </c:pt>
                <c:pt idx="418" formatCode="#,##0.0">
                  <c:v>73</c:v>
                </c:pt>
                <c:pt idx="419" formatCode="#,##0.0">
                  <c:v>30</c:v>
                </c:pt>
                <c:pt idx="420" formatCode="#,##0.0">
                  <c:v>0</c:v>
                </c:pt>
                <c:pt idx="421" formatCode="#,##0.0">
                  <c:v>99</c:v>
                </c:pt>
                <c:pt idx="422" formatCode="#,##0.0">
                  <c:v>63</c:v>
                </c:pt>
                <c:pt idx="423" formatCode="#,##0.0">
                  <c:v>39</c:v>
                </c:pt>
                <c:pt idx="424" formatCode="#,##0.0">
                  <c:v>98.9</c:v>
                </c:pt>
                <c:pt idx="425" formatCode="#,##0.0">
                  <c:v>42</c:v>
                </c:pt>
                <c:pt idx="426" formatCode="#,##0.0">
                  <c:v>25</c:v>
                </c:pt>
                <c:pt idx="427" formatCode="#,##0.0">
                  <c:v>14</c:v>
                </c:pt>
                <c:pt idx="428" formatCode="#,##0.0">
                  <c:v>4</c:v>
                </c:pt>
                <c:pt idx="429" formatCode="#,##0.0">
                  <c:v>2.5</c:v>
                </c:pt>
                <c:pt idx="430" formatCode="#,##0.0">
                  <c:v>0</c:v>
                </c:pt>
                <c:pt idx="431" formatCode="#,##0.0">
                  <c:v>0</c:v>
                </c:pt>
                <c:pt idx="432" formatCode="#,##0.0">
                  <c:v>2</c:v>
                </c:pt>
                <c:pt idx="433" formatCode="#,##0.0">
                  <c:v>15</c:v>
                </c:pt>
                <c:pt idx="434" formatCode="#,##0.0">
                  <c:v>0.3</c:v>
                </c:pt>
                <c:pt idx="435" formatCode="#,##0.0">
                  <c:v>2</c:v>
                </c:pt>
                <c:pt idx="436" formatCode="#,##0.0">
                  <c:v>10</c:v>
                </c:pt>
                <c:pt idx="437" formatCode="#,##0.0">
                  <c:v>21</c:v>
                </c:pt>
                <c:pt idx="438" formatCode="#,##0.0">
                  <c:v>60</c:v>
                </c:pt>
                <c:pt idx="439" formatCode="#,##0.0">
                  <c:v>90</c:v>
                </c:pt>
                <c:pt idx="440" formatCode="#,##0.0">
                  <c:v>99.9</c:v>
                </c:pt>
                <c:pt idx="441" formatCode="#,##0.0">
                  <c:v>82.6</c:v>
                </c:pt>
                <c:pt idx="442" formatCode="#,##0.0">
                  <c:v>0</c:v>
                </c:pt>
                <c:pt idx="443" formatCode="#,##0.0">
                  <c:v>14</c:v>
                </c:pt>
                <c:pt idx="444" formatCode="#,##0.0">
                  <c:v>26</c:v>
                </c:pt>
                <c:pt idx="445" formatCode="#,##0.0">
                  <c:v>95</c:v>
                </c:pt>
                <c:pt idx="446" formatCode="#,##0.0">
                  <c:v>28</c:v>
                </c:pt>
                <c:pt idx="447" formatCode="#,##0.0">
                  <c:v>95</c:v>
                </c:pt>
                <c:pt idx="448" formatCode="#,##0.0">
                  <c:v>72</c:v>
                </c:pt>
                <c:pt idx="449" formatCode="#,##0.0">
                  <c:v>20</c:v>
                </c:pt>
                <c:pt idx="450" formatCode="#,##0.0">
                  <c:v>0</c:v>
                </c:pt>
                <c:pt idx="451" formatCode="#,##0.0">
                  <c:v>99</c:v>
                </c:pt>
                <c:pt idx="452" formatCode="#,##0.0">
                  <c:v>3</c:v>
                </c:pt>
                <c:pt idx="453" formatCode="#,##0.0">
                  <c:v>18</c:v>
                </c:pt>
                <c:pt idx="454" formatCode="#,##0.0">
                  <c:v>59</c:v>
                </c:pt>
                <c:pt idx="455" formatCode="#,##0.0">
                  <c:v>99</c:v>
                </c:pt>
                <c:pt idx="456" formatCode="#,##0.0">
                  <c:v>0</c:v>
                </c:pt>
                <c:pt idx="457" formatCode="#,##0.0">
                  <c:v>15</c:v>
                </c:pt>
                <c:pt idx="458" formatCode="#,##0.0">
                  <c:v>2</c:v>
                </c:pt>
                <c:pt idx="459" formatCode="#,##0.0">
                  <c:v>0</c:v>
                </c:pt>
                <c:pt idx="460" formatCode="#,##0.0">
                  <c:v>30</c:v>
                </c:pt>
                <c:pt idx="461" formatCode="#,##0.0">
                  <c:v>7</c:v>
                </c:pt>
                <c:pt idx="462" formatCode="#,##0.0">
                  <c:v>19</c:v>
                </c:pt>
                <c:pt idx="463" formatCode="#,##0.0">
                  <c:v>40</c:v>
                </c:pt>
                <c:pt idx="464" formatCode="#,##0.0">
                  <c:v>3</c:v>
                </c:pt>
                <c:pt idx="465" formatCode="#,##0.0">
                  <c:v>5.03</c:v>
                </c:pt>
                <c:pt idx="466" formatCode="#,##0.0">
                  <c:v>68</c:v>
                </c:pt>
                <c:pt idx="467" formatCode="#,##0.0">
                  <c:v>3</c:v>
                </c:pt>
                <c:pt idx="468" formatCode="#,##0.0">
                  <c:v>0</c:v>
                </c:pt>
                <c:pt idx="469" formatCode="#,##0.0">
                  <c:v>0.3</c:v>
                </c:pt>
                <c:pt idx="470" formatCode="#,##0.0">
                  <c:v>0</c:v>
                </c:pt>
                <c:pt idx="471" formatCode="#,##0.0">
                  <c:v>0</c:v>
                </c:pt>
                <c:pt idx="472" formatCode="#,##0.0">
                  <c:v>1</c:v>
                </c:pt>
                <c:pt idx="473" formatCode="#,##0.0">
                  <c:v>7</c:v>
                </c:pt>
                <c:pt idx="474" formatCode="#,##0.0">
                  <c:v>54</c:v>
                </c:pt>
                <c:pt idx="475" formatCode="#,##0.0">
                  <c:v>1</c:v>
                </c:pt>
                <c:pt idx="476" formatCode="#,##0.0">
                  <c:v>0.5</c:v>
                </c:pt>
                <c:pt idx="477" formatCode="#,##0.0">
                  <c:v>82</c:v>
                </c:pt>
                <c:pt idx="478" formatCode="#,##0.0">
                  <c:v>8</c:v>
                </c:pt>
                <c:pt idx="479" formatCode="#,##0.0">
                  <c:v>91</c:v>
                </c:pt>
                <c:pt idx="480" formatCode="#,##0.0">
                  <c:v>89</c:v>
                </c:pt>
                <c:pt idx="481" formatCode="#,##0.0">
                  <c:v>90</c:v>
                </c:pt>
                <c:pt idx="482" formatCode="#,##0.0">
                  <c:v>0</c:v>
                </c:pt>
                <c:pt idx="483" formatCode="#,##0.0">
                  <c:v>5</c:v>
                </c:pt>
                <c:pt idx="484" formatCode="#,##0.0">
                  <c:v>2</c:v>
                </c:pt>
                <c:pt idx="485" formatCode="#,##0.0">
                  <c:v>3</c:v>
                </c:pt>
                <c:pt idx="486" formatCode="#,##0.0">
                  <c:v>84</c:v>
                </c:pt>
                <c:pt idx="487" formatCode="#,##0.0">
                  <c:v>42</c:v>
                </c:pt>
                <c:pt idx="488" formatCode="#,##0.0">
                  <c:v>60</c:v>
                </c:pt>
                <c:pt idx="489" formatCode="#,##0.0">
                  <c:v>67</c:v>
                </c:pt>
                <c:pt idx="490" formatCode="#,##0.0">
                  <c:v>10</c:v>
                </c:pt>
                <c:pt idx="491" formatCode="#,##0.0">
                  <c:v>60</c:v>
                </c:pt>
                <c:pt idx="492" formatCode="#,##0.0">
                  <c:v>6</c:v>
                </c:pt>
                <c:pt idx="493" formatCode="#,##0.0">
                  <c:v>1</c:v>
                </c:pt>
                <c:pt idx="494" formatCode="#,##0.0">
                  <c:v>55</c:v>
                </c:pt>
                <c:pt idx="495" formatCode="#,##0.0">
                  <c:v>45</c:v>
                </c:pt>
                <c:pt idx="496" formatCode="#,##0.0">
                  <c:v>15</c:v>
                </c:pt>
                <c:pt idx="497" formatCode="#,##0.0">
                  <c:v>13</c:v>
                </c:pt>
                <c:pt idx="498" formatCode="#,##0.0">
                  <c:v>95.9</c:v>
                </c:pt>
                <c:pt idx="499" formatCode="#,##0.0">
                  <c:v>99</c:v>
                </c:pt>
                <c:pt idx="500" formatCode="#,##0.0">
                  <c:v>0</c:v>
                </c:pt>
                <c:pt idx="501" formatCode="#,##0.0">
                  <c:v>0</c:v>
                </c:pt>
                <c:pt idx="502" formatCode="#,##0.0">
                  <c:v>25</c:v>
                </c:pt>
                <c:pt idx="503" formatCode="#,##0.0">
                  <c:v>57</c:v>
                </c:pt>
                <c:pt idx="504" formatCode="#,##0.0">
                  <c:v>43</c:v>
                </c:pt>
                <c:pt idx="505" formatCode="#,##0.0">
                  <c:v>5</c:v>
                </c:pt>
                <c:pt idx="506" formatCode="#,##0.0">
                  <c:v>0</c:v>
                </c:pt>
                <c:pt idx="507" formatCode="#,##0.0">
                  <c:v>90</c:v>
                </c:pt>
                <c:pt idx="508" formatCode="#,##0.0">
                  <c:v>63</c:v>
                </c:pt>
                <c:pt idx="509" formatCode="#,##0.0">
                  <c:v>88</c:v>
                </c:pt>
                <c:pt idx="510" formatCode="#,##0.0">
                  <c:v>0</c:v>
                </c:pt>
                <c:pt idx="511" formatCode="#,##0.0">
                  <c:v>0</c:v>
                </c:pt>
                <c:pt idx="512" formatCode="#,##0.0">
                  <c:v>0</c:v>
                </c:pt>
                <c:pt idx="513" formatCode="#,##0.0">
                  <c:v>15</c:v>
                </c:pt>
                <c:pt idx="514" formatCode="#,##0.0">
                  <c:v>12</c:v>
                </c:pt>
                <c:pt idx="515" formatCode="#,##0.0">
                  <c:v>20</c:v>
                </c:pt>
                <c:pt idx="516" formatCode="#,##0.0">
                  <c:v>83</c:v>
                </c:pt>
                <c:pt idx="517" formatCode="#,##0.0">
                  <c:v>1</c:v>
                </c:pt>
                <c:pt idx="518" formatCode="#,##0.0">
                  <c:v>39</c:v>
                </c:pt>
                <c:pt idx="519" formatCode="#,##0.0">
                  <c:v>90</c:v>
                </c:pt>
                <c:pt idx="520" formatCode="#,##0.0">
                  <c:v>64</c:v>
                </c:pt>
                <c:pt idx="521" formatCode="#,##0.0">
                  <c:v>96</c:v>
                </c:pt>
                <c:pt idx="522" formatCode="#,##0.0">
                  <c:v>0</c:v>
                </c:pt>
                <c:pt idx="523" formatCode="#,##0.0">
                  <c:v>42</c:v>
                </c:pt>
                <c:pt idx="524" formatCode="#,##0.0">
                  <c:v>0.1</c:v>
                </c:pt>
                <c:pt idx="525" formatCode="#,##0.0">
                  <c:v>2</c:v>
                </c:pt>
                <c:pt idx="526" formatCode="#,##0.0">
                  <c:v>65</c:v>
                </c:pt>
                <c:pt idx="527" formatCode="#,##0.0">
                  <c:v>21</c:v>
                </c:pt>
                <c:pt idx="528" formatCode="#,##0.0">
                  <c:v>0</c:v>
                </c:pt>
                <c:pt idx="529" formatCode="#,##0.0">
                  <c:v>3.2</c:v>
                </c:pt>
                <c:pt idx="530" formatCode="#,##0.0">
                  <c:v>10</c:v>
                </c:pt>
                <c:pt idx="531" formatCode="#,##0.0">
                  <c:v>0</c:v>
                </c:pt>
                <c:pt idx="532" formatCode="#,##0.0">
                  <c:v>9</c:v>
                </c:pt>
                <c:pt idx="533" formatCode="#,##0.0">
                  <c:v>0</c:v>
                </c:pt>
                <c:pt idx="534" formatCode="#,##0.0">
                  <c:v>10</c:v>
                </c:pt>
                <c:pt idx="535" formatCode="#,##0.0">
                  <c:v>58</c:v>
                </c:pt>
                <c:pt idx="536" formatCode="#,##0.0">
                  <c:v>67.84</c:v>
                </c:pt>
                <c:pt idx="537" formatCode="#,##0.0">
                  <c:v>60</c:v>
                </c:pt>
                <c:pt idx="538" formatCode="#,##0.0">
                  <c:v>0</c:v>
                </c:pt>
                <c:pt idx="539" formatCode="#,##0.0">
                  <c:v>50</c:v>
                </c:pt>
                <c:pt idx="540" formatCode="#,##0.0">
                  <c:v>24.4</c:v>
                </c:pt>
                <c:pt idx="541" formatCode="#,##0.0">
                  <c:v>0</c:v>
                </c:pt>
                <c:pt idx="542" formatCode="#,##0.0">
                  <c:v>10</c:v>
                </c:pt>
                <c:pt idx="543" formatCode="#,##0.0">
                  <c:v>3</c:v>
                </c:pt>
                <c:pt idx="544" formatCode="#,##0.0">
                  <c:v>41</c:v>
                </c:pt>
                <c:pt idx="545" formatCode="#,##0.0">
                  <c:v>84</c:v>
                </c:pt>
                <c:pt idx="546" formatCode="#,##0.0">
                  <c:v>24</c:v>
                </c:pt>
                <c:pt idx="547" formatCode="#,##0.0">
                  <c:v>90</c:v>
                </c:pt>
                <c:pt idx="548" formatCode="#,##0.0">
                  <c:v>75</c:v>
                </c:pt>
                <c:pt idx="549" formatCode="#,##0.0">
                  <c:v>33</c:v>
                </c:pt>
                <c:pt idx="550" formatCode="#,##0.0">
                  <c:v>85</c:v>
                </c:pt>
                <c:pt idx="551" formatCode="#,##0.0">
                  <c:v>90</c:v>
                </c:pt>
                <c:pt idx="552" formatCode="#,##0.0">
                  <c:v>0</c:v>
                </c:pt>
                <c:pt idx="553" formatCode="#,##0.0">
                  <c:v>82</c:v>
                </c:pt>
                <c:pt idx="554" formatCode="#,##0.0">
                  <c:v>85</c:v>
                </c:pt>
                <c:pt idx="555" formatCode="#,##0.0">
                  <c:v>0</c:v>
                </c:pt>
                <c:pt idx="556" formatCode="#,##0.0">
                  <c:v>0</c:v>
                </c:pt>
                <c:pt idx="557" formatCode="#,##0.0">
                  <c:v>95</c:v>
                </c:pt>
                <c:pt idx="558" formatCode="#,##0.0">
                  <c:v>31</c:v>
                </c:pt>
                <c:pt idx="559" formatCode="#,##0.0">
                  <c:v>16</c:v>
                </c:pt>
                <c:pt idx="560" formatCode="#,##0.0">
                  <c:v>5</c:v>
                </c:pt>
                <c:pt idx="561" formatCode="#,##0.0">
                  <c:v>56</c:v>
                </c:pt>
                <c:pt idx="562" formatCode="#,##0.0">
                  <c:v>36</c:v>
                </c:pt>
                <c:pt idx="563" formatCode="#,##0.0">
                  <c:v>94</c:v>
                </c:pt>
                <c:pt idx="564" formatCode="#,##0.0">
                  <c:v>13</c:v>
                </c:pt>
                <c:pt idx="565" formatCode="#,##0.0">
                  <c:v>70</c:v>
                </c:pt>
                <c:pt idx="566" formatCode="#,##0.0">
                  <c:v>0</c:v>
                </c:pt>
                <c:pt idx="567" formatCode="#,##0.0">
                  <c:v>0</c:v>
                </c:pt>
                <c:pt idx="568" formatCode="#,##0.0">
                  <c:v>62.1</c:v>
                </c:pt>
                <c:pt idx="569" formatCode="#,##0.0">
                  <c:v>34</c:v>
                </c:pt>
                <c:pt idx="570" formatCode="#,##0.0">
                  <c:v>75</c:v>
                </c:pt>
                <c:pt idx="571" formatCode="#,##0.0">
                  <c:v>0</c:v>
                </c:pt>
                <c:pt idx="572" formatCode="#,##0.0">
                  <c:v>7</c:v>
                </c:pt>
                <c:pt idx="573" formatCode="#,##0.0">
                  <c:v>0</c:v>
                </c:pt>
                <c:pt idx="574" formatCode="#,##0.0">
                  <c:v>78</c:v>
                </c:pt>
                <c:pt idx="575" formatCode="#,##0.0">
                  <c:v>50</c:v>
                </c:pt>
                <c:pt idx="576" formatCode="#,##0.0">
                  <c:v>1.4</c:v>
                </c:pt>
                <c:pt idx="577" formatCode="#,##0.0">
                  <c:v>0</c:v>
                </c:pt>
                <c:pt idx="578" formatCode="#,##0.0">
                  <c:v>97</c:v>
                </c:pt>
                <c:pt idx="579" formatCode="#,##0.0">
                  <c:v>0</c:v>
                </c:pt>
                <c:pt idx="580" formatCode="#,##0.0">
                  <c:v>20</c:v>
                </c:pt>
                <c:pt idx="581" formatCode="#,##0.0">
                  <c:v>67</c:v>
                </c:pt>
                <c:pt idx="582" formatCode="#,##0.0">
                  <c:v>26</c:v>
                </c:pt>
                <c:pt idx="583" formatCode="#,##0.0">
                  <c:v>65</c:v>
                </c:pt>
                <c:pt idx="584" formatCode="#,##0.0">
                  <c:v>97</c:v>
                </c:pt>
                <c:pt idx="585" formatCode="#,##0.0">
                  <c:v>65</c:v>
                </c:pt>
                <c:pt idx="586" formatCode="#,##0.0">
                  <c:v>1</c:v>
                </c:pt>
                <c:pt idx="587" formatCode="#,##0.0">
                  <c:v>40</c:v>
                </c:pt>
                <c:pt idx="588" formatCode="#,##0.0">
                  <c:v>7</c:v>
                </c:pt>
                <c:pt idx="589" formatCode="#,##0.0">
                  <c:v>0</c:v>
                </c:pt>
                <c:pt idx="590" formatCode="#,##0.0">
                  <c:v>77</c:v>
                </c:pt>
                <c:pt idx="591" formatCode="#,##0.0">
                  <c:v>100</c:v>
                </c:pt>
                <c:pt idx="592" formatCode="#,##0.0">
                  <c:v>20</c:v>
                </c:pt>
                <c:pt idx="593" formatCode="#,##0.0">
                  <c:v>0</c:v>
                </c:pt>
                <c:pt idx="594" formatCode="#,##0.0">
                  <c:v>10</c:v>
                </c:pt>
                <c:pt idx="595" formatCode="#,##0.0">
                  <c:v>75</c:v>
                </c:pt>
                <c:pt idx="596" formatCode="#,##0.0">
                  <c:v>50</c:v>
                </c:pt>
                <c:pt idx="597" formatCode="#,##0.0">
                  <c:v>13</c:v>
                </c:pt>
                <c:pt idx="598" formatCode="#,##0.0">
                  <c:v>3.3</c:v>
                </c:pt>
                <c:pt idx="599" formatCode="#,##0.0">
                  <c:v>0</c:v>
                </c:pt>
                <c:pt idx="600" formatCode="#,##0.0">
                  <c:v>95</c:v>
                </c:pt>
                <c:pt idx="601" formatCode="#,##0.0">
                  <c:v>0</c:v>
                </c:pt>
                <c:pt idx="602" formatCode="#,##0.0">
                  <c:v>5</c:v>
                </c:pt>
                <c:pt idx="603" formatCode="#,##0.0">
                  <c:v>50</c:v>
                </c:pt>
                <c:pt idx="604" formatCode="#,##0.0">
                  <c:v>73</c:v>
                </c:pt>
                <c:pt idx="605" formatCode="#,##0.0">
                  <c:v>0</c:v>
                </c:pt>
                <c:pt idx="606" formatCode="#,##0.0">
                  <c:v>0</c:v>
                </c:pt>
                <c:pt idx="607" formatCode="#,##0.0">
                  <c:v>36</c:v>
                </c:pt>
                <c:pt idx="608" formatCode="#,##0.0">
                  <c:v>6</c:v>
                </c:pt>
                <c:pt idx="609" formatCode="#,##0.0">
                  <c:v>87</c:v>
                </c:pt>
                <c:pt idx="610" formatCode="#,##0.0">
                  <c:v>0</c:v>
                </c:pt>
                <c:pt idx="611" formatCode="#,##0.0">
                  <c:v>60</c:v>
                </c:pt>
                <c:pt idx="612" formatCode="#,##0.0">
                  <c:v>0</c:v>
                </c:pt>
                <c:pt idx="613" formatCode="#,##0.0">
                  <c:v>85</c:v>
                </c:pt>
                <c:pt idx="614" formatCode="#,##0.0">
                  <c:v>52</c:v>
                </c:pt>
                <c:pt idx="615" formatCode="#,##0.0">
                  <c:v>90</c:v>
                </c:pt>
                <c:pt idx="616" formatCode="#,##0.0">
                  <c:v>0</c:v>
                </c:pt>
                <c:pt idx="617" formatCode="#,##0.0">
                  <c:v>3</c:v>
                </c:pt>
                <c:pt idx="618" formatCode="#,##0.0">
                  <c:v>78</c:v>
                </c:pt>
                <c:pt idx="619" formatCode="#,##0.0">
                  <c:v>13</c:v>
                </c:pt>
                <c:pt idx="620" formatCode="#,##0.0">
                  <c:v>0</c:v>
                </c:pt>
                <c:pt idx="621" formatCode="#,##0.0">
                  <c:v>0</c:v>
                </c:pt>
                <c:pt idx="622" formatCode="#,##0.0">
                  <c:v>0</c:v>
                </c:pt>
                <c:pt idx="623" formatCode="#,##0.0">
                  <c:v>97</c:v>
                </c:pt>
                <c:pt idx="624" formatCode="#,##0.0">
                  <c:v>25</c:v>
                </c:pt>
                <c:pt idx="625" formatCode="#,##0.0">
                  <c:v>80</c:v>
                </c:pt>
                <c:pt idx="626" formatCode="#,##0.0">
                  <c:v>81</c:v>
                </c:pt>
                <c:pt idx="627" formatCode="#,##0.0">
                  <c:v>25</c:v>
                </c:pt>
                <c:pt idx="628" formatCode="#,##0.0">
                  <c:v>10</c:v>
                </c:pt>
                <c:pt idx="629" formatCode="#,##0.0">
                  <c:v>1</c:v>
                </c:pt>
                <c:pt idx="630" formatCode="#,##0.0">
                  <c:v>1</c:v>
                </c:pt>
                <c:pt idx="631" formatCode="#,##0.0">
                  <c:v>0</c:v>
                </c:pt>
                <c:pt idx="632" formatCode="#,##0.0">
                  <c:v>35</c:v>
                </c:pt>
                <c:pt idx="633" formatCode="#,##0.0">
                  <c:v>33</c:v>
                </c:pt>
                <c:pt idx="634" formatCode="#,##0.0">
                  <c:v>5</c:v>
                </c:pt>
                <c:pt idx="635" formatCode="#,##0.0">
                  <c:v>0</c:v>
                </c:pt>
                <c:pt idx="636" formatCode="#,##0.0">
                  <c:v>0.3</c:v>
                </c:pt>
                <c:pt idx="637" formatCode="#,##0.0">
                  <c:v>9</c:v>
                </c:pt>
                <c:pt idx="638" formatCode="#,##0.0">
                  <c:v>0</c:v>
                </c:pt>
                <c:pt idx="639" formatCode="#,##0.0">
                  <c:v>0</c:v>
                </c:pt>
                <c:pt idx="640" formatCode="#,##0.0">
                  <c:v>8</c:v>
                </c:pt>
                <c:pt idx="641" formatCode="#,##0.0">
                  <c:v>0</c:v>
                </c:pt>
                <c:pt idx="642" formatCode="#,##0.0">
                  <c:v>0</c:v>
                </c:pt>
                <c:pt idx="643" formatCode="#,##0.0">
                  <c:v>61</c:v>
                </c:pt>
                <c:pt idx="644" formatCode="#,##0.0">
                  <c:v>12</c:v>
                </c:pt>
                <c:pt idx="645" formatCode="#,##0.0">
                  <c:v>0</c:v>
                </c:pt>
                <c:pt idx="646" formatCode="#,##0.0">
                  <c:v>93</c:v>
                </c:pt>
                <c:pt idx="647" formatCode="#,##0.0">
                  <c:v>99</c:v>
                </c:pt>
                <c:pt idx="648" formatCode="#,##0.0">
                  <c:v>84</c:v>
                </c:pt>
                <c:pt idx="649" formatCode="#,##0.0">
                  <c:v>2</c:v>
                </c:pt>
                <c:pt idx="650" formatCode="#,##0.0">
                  <c:v>0</c:v>
                </c:pt>
                <c:pt idx="651" formatCode="#,##0.0">
                  <c:v>76</c:v>
                </c:pt>
                <c:pt idx="652" formatCode="#,##0.0">
                  <c:v>5</c:v>
                </c:pt>
                <c:pt idx="653" formatCode="#,##0.0">
                  <c:v>0</c:v>
                </c:pt>
                <c:pt idx="654" formatCode="#,##0.0">
                  <c:v>80</c:v>
                </c:pt>
                <c:pt idx="655" formatCode="#,##0.0">
                  <c:v>55</c:v>
                </c:pt>
                <c:pt idx="656" formatCode="#,##0.0">
                  <c:v>95</c:v>
                </c:pt>
                <c:pt idx="657" formatCode="#,##0.0">
                  <c:v>90</c:v>
                </c:pt>
                <c:pt idx="658" formatCode="#,##0.0">
                  <c:v>0</c:v>
                </c:pt>
                <c:pt idx="659" formatCode="#,##0.0">
                  <c:v>69</c:v>
                </c:pt>
                <c:pt idx="660" formatCode="#,##0.0">
                  <c:v>35</c:v>
                </c:pt>
                <c:pt idx="661" formatCode="#,##0.0">
                  <c:v>2</c:v>
                </c:pt>
                <c:pt idx="662" formatCode="#,##0.0">
                  <c:v>0</c:v>
                </c:pt>
                <c:pt idx="663" formatCode="#,##0.0">
                  <c:v>20</c:v>
                </c:pt>
                <c:pt idx="664" formatCode="#,##0.0">
                  <c:v>3</c:v>
                </c:pt>
                <c:pt idx="665" formatCode="#,##0.0">
                  <c:v>62</c:v>
                </c:pt>
                <c:pt idx="666" formatCode="#,##0.0">
                  <c:v>0</c:v>
                </c:pt>
                <c:pt idx="667" formatCode="#,##0.0">
                  <c:v>96</c:v>
                </c:pt>
                <c:pt idx="668" formatCode="#,##0.0">
                  <c:v>43</c:v>
                </c:pt>
                <c:pt idx="669" formatCode="#,##0.0">
                  <c:v>39</c:v>
                </c:pt>
                <c:pt idx="670" formatCode="#,##0.0">
                  <c:v>50</c:v>
                </c:pt>
                <c:pt idx="671" formatCode="#,##0.0">
                  <c:v>0</c:v>
                </c:pt>
                <c:pt idx="672" formatCode="#,##0.0">
                  <c:v>1.8</c:v>
                </c:pt>
                <c:pt idx="673" formatCode="#,##0.0">
                  <c:v>20</c:v>
                </c:pt>
                <c:pt idx="674" formatCode="#,##0.0">
                  <c:v>0</c:v>
                </c:pt>
                <c:pt idx="675" formatCode="#,##0.0">
                  <c:v>5</c:v>
                </c:pt>
                <c:pt idx="676" formatCode="#,##0.0">
                  <c:v>0</c:v>
                </c:pt>
                <c:pt idx="677" formatCode="#,##0.0">
                  <c:v>5</c:v>
                </c:pt>
                <c:pt idx="678" formatCode="#,##0.0">
                  <c:v>0</c:v>
                </c:pt>
                <c:pt idx="679" formatCode="#,##0.0">
                  <c:v>34</c:v>
                </c:pt>
                <c:pt idx="680" formatCode="#,##0.0">
                  <c:v>5</c:v>
                </c:pt>
                <c:pt idx="681" formatCode="#,##0.0">
                  <c:v>15</c:v>
                </c:pt>
                <c:pt idx="682" formatCode="#,##0.0">
                  <c:v>13</c:v>
                </c:pt>
                <c:pt idx="683" formatCode="#,##0.0">
                  <c:v>0</c:v>
                </c:pt>
                <c:pt idx="684" formatCode="#,##0.0">
                  <c:v>8</c:v>
                </c:pt>
                <c:pt idx="685" formatCode="#,##0.0">
                  <c:v>1</c:v>
                </c:pt>
                <c:pt idx="686" formatCode="#,##0.0">
                  <c:v>65</c:v>
                </c:pt>
                <c:pt idx="687" formatCode="#,##0.0">
                  <c:v>48</c:v>
                </c:pt>
                <c:pt idx="688" formatCode="#,##0.0">
                  <c:v>2</c:v>
                </c:pt>
                <c:pt idx="689" formatCode="#,##0.0">
                  <c:v>0</c:v>
                </c:pt>
                <c:pt idx="690" formatCode="#,##0.0">
                  <c:v>0</c:v>
                </c:pt>
                <c:pt idx="691" formatCode="#,##0.0">
                  <c:v>10</c:v>
                </c:pt>
                <c:pt idx="692" formatCode="#,##0.0">
                  <c:v>40</c:v>
                </c:pt>
                <c:pt idx="693" formatCode="#,##0.0">
                  <c:v>5</c:v>
                </c:pt>
                <c:pt idx="694" formatCode="#,##0.0">
                  <c:v>3</c:v>
                </c:pt>
                <c:pt idx="695" formatCode="#,##0.0">
                  <c:v>0</c:v>
                </c:pt>
                <c:pt idx="696" formatCode="#,##0.0">
                  <c:v>74</c:v>
                </c:pt>
                <c:pt idx="697" formatCode="#,##0.0">
                  <c:v>90</c:v>
                </c:pt>
                <c:pt idx="698" formatCode="#,##0.0">
                  <c:v>0.5</c:v>
                </c:pt>
                <c:pt idx="699" formatCode="#,##0.0">
                  <c:v>50</c:v>
                </c:pt>
                <c:pt idx="700" formatCode="#,##0.0">
                  <c:v>45</c:v>
                </c:pt>
                <c:pt idx="701" formatCode="#,##0.0">
                  <c:v>63</c:v>
                </c:pt>
                <c:pt idx="702" formatCode="#,##0.0">
                  <c:v>0</c:v>
                </c:pt>
                <c:pt idx="703" formatCode="#,##0.0">
                  <c:v>0</c:v>
                </c:pt>
                <c:pt idx="704" formatCode="#,##0.0">
                  <c:v>0</c:v>
                </c:pt>
                <c:pt idx="705" formatCode="#,##0.0">
                  <c:v>0</c:v>
                </c:pt>
                <c:pt idx="706" formatCode="#,##0.0">
                  <c:v>1</c:v>
                </c:pt>
                <c:pt idx="707" formatCode="#,##0.0">
                  <c:v>10</c:v>
                </c:pt>
                <c:pt idx="708" formatCode="#,##0.0">
                  <c:v>40</c:v>
                </c:pt>
                <c:pt idx="709" formatCode="#,##0.0">
                  <c:v>60</c:v>
                </c:pt>
                <c:pt idx="710" formatCode="#,##0.0">
                  <c:v>0</c:v>
                </c:pt>
                <c:pt idx="711" formatCode="#,##0.0">
                  <c:v>15</c:v>
                </c:pt>
                <c:pt idx="712" formatCode="#,##0.0">
                  <c:v>5</c:v>
                </c:pt>
                <c:pt idx="713" formatCode="#,##0.0">
                  <c:v>4</c:v>
                </c:pt>
                <c:pt idx="714" formatCode="#,##0.0">
                  <c:v>5.2</c:v>
                </c:pt>
                <c:pt idx="715" formatCode="#,##0.0">
                  <c:v>58.8</c:v>
                </c:pt>
                <c:pt idx="716" formatCode="#,##0.0">
                  <c:v>0</c:v>
                </c:pt>
                <c:pt idx="717" formatCode="#,##0.0">
                  <c:v>6.2</c:v>
                </c:pt>
                <c:pt idx="718" formatCode="#,##0.0">
                  <c:v>95</c:v>
                </c:pt>
                <c:pt idx="719" formatCode="#,##0.0">
                  <c:v>1</c:v>
                </c:pt>
                <c:pt idx="720" formatCode="#,##0.0">
                  <c:v>9</c:v>
                </c:pt>
                <c:pt idx="721" formatCode="#,##0.0">
                  <c:v>43</c:v>
                </c:pt>
                <c:pt idx="722" formatCode="#,##0.0">
                  <c:v>65</c:v>
                </c:pt>
                <c:pt idx="723" formatCode="#,##0.0">
                  <c:v>0</c:v>
                </c:pt>
                <c:pt idx="724" formatCode="#,##0.0">
                  <c:v>0</c:v>
                </c:pt>
                <c:pt idx="725" formatCode="#,##0.0">
                  <c:v>0</c:v>
                </c:pt>
                <c:pt idx="726" formatCode="#,##0.0">
                  <c:v>5</c:v>
                </c:pt>
                <c:pt idx="727" formatCode="#,##0.0">
                  <c:v>0</c:v>
                </c:pt>
                <c:pt idx="728" formatCode="#,##0.0">
                  <c:v>99</c:v>
                </c:pt>
                <c:pt idx="729" formatCode="#,##0.0">
                  <c:v>78</c:v>
                </c:pt>
                <c:pt idx="730" formatCode="#,##0.0">
                  <c:v>0</c:v>
                </c:pt>
                <c:pt idx="731" formatCode="#,##0.0">
                  <c:v>1.5</c:v>
                </c:pt>
                <c:pt idx="732" formatCode="#,##0.0">
                  <c:v>0</c:v>
                </c:pt>
                <c:pt idx="733" formatCode="#,##0.0">
                  <c:v>5</c:v>
                </c:pt>
                <c:pt idx="734" formatCode="#,##0.0">
                  <c:v>25</c:v>
                </c:pt>
                <c:pt idx="735" formatCode="#,##0.0">
                  <c:v>4.5</c:v>
                </c:pt>
                <c:pt idx="736" formatCode="#,##0.0">
                  <c:v>2</c:v>
                </c:pt>
                <c:pt idx="737" formatCode="#,##0.0">
                  <c:v>70</c:v>
                </c:pt>
                <c:pt idx="738" formatCode="#,##0.0">
                  <c:v>24</c:v>
                </c:pt>
                <c:pt idx="739" formatCode="#,##0.0">
                  <c:v>77</c:v>
                </c:pt>
                <c:pt idx="740" formatCode="#,##0.0">
                  <c:v>19</c:v>
                </c:pt>
                <c:pt idx="741" formatCode="#,##0.0">
                  <c:v>0</c:v>
                </c:pt>
                <c:pt idx="742" formatCode="#,##0.0">
                  <c:v>50</c:v>
                </c:pt>
                <c:pt idx="743" formatCode="#,##0.0">
                  <c:v>0</c:v>
                </c:pt>
                <c:pt idx="744" formatCode="#,##0.0">
                  <c:v>70</c:v>
                </c:pt>
                <c:pt idx="745" formatCode="#,##0.0">
                  <c:v>7</c:v>
                </c:pt>
                <c:pt idx="746" formatCode="#,##0.0">
                  <c:v>81</c:v>
                </c:pt>
                <c:pt idx="747" formatCode="#,##0.0">
                  <c:v>10</c:v>
                </c:pt>
                <c:pt idx="748" formatCode="#,##0.0">
                  <c:v>90</c:v>
                </c:pt>
                <c:pt idx="749" formatCode="#,##0.0">
                  <c:v>75</c:v>
                </c:pt>
                <c:pt idx="750" formatCode="#,##0.0">
                  <c:v>6</c:v>
                </c:pt>
                <c:pt idx="751" formatCode="#,##0.0">
                  <c:v>52</c:v>
                </c:pt>
                <c:pt idx="752" formatCode="#,##0.0">
                  <c:v>82</c:v>
                </c:pt>
                <c:pt idx="753" formatCode="#,##0.0">
                  <c:v>1</c:v>
                </c:pt>
                <c:pt idx="754" formatCode="#,##0.0">
                  <c:v>0</c:v>
                </c:pt>
                <c:pt idx="755" formatCode="#,##0.0">
                  <c:v>37</c:v>
                </c:pt>
                <c:pt idx="756" formatCode="#,##0.0">
                  <c:v>95</c:v>
                </c:pt>
                <c:pt idx="757" formatCode="#,##0.0">
                  <c:v>17</c:v>
                </c:pt>
                <c:pt idx="758" formatCode="#,##0.0">
                  <c:v>2</c:v>
                </c:pt>
                <c:pt idx="759" formatCode="#,##0.0">
                  <c:v>5</c:v>
                </c:pt>
                <c:pt idx="760" formatCode="#,##0.0">
                  <c:v>14.7</c:v>
                </c:pt>
                <c:pt idx="761" formatCode="#,##0.0">
                  <c:v>20</c:v>
                </c:pt>
                <c:pt idx="762" formatCode="#,##0.0">
                  <c:v>28.4</c:v>
                </c:pt>
                <c:pt idx="763" formatCode="#,##0.0">
                  <c:v>12</c:v>
                </c:pt>
                <c:pt idx="764" formatCode="#,##0.0">
                  <c:v>58</c:v>
                </c:pt>
                <c:pt idx="765" formatCode="#,##0.0">
                  <c:v>69</c:v>
                </c:pt>
                <c:pt idx="766" formatCode="#,##0.0">
                  <c:v>82</c:v>
                </c:pt>
                <c:pt idx="767" formatCode="#,##0.0">
                  <c:v>72</c:v>
                </c:pt>
                <c:pt idx="768" formatCode="#,##0.0">
                  <c:v>0</c:v>
                </c:pt>
                <c:pt idx="769" formatCode="#,##0.0">
                  <c:v>0</c:v>
                </c:pt>
                <c:pt idx="770" formatCode="#,##0.0">
                  <c:v>0</c:v>
                </c:pt>
                <c:pt idx="771" formatCode="#,##0.0">
                  <c:v>2</c:v>
                </c:pt>
                <c:pt idx="772" formatCode="#,##0.0">
                  <c:v>90</c:v>
                </c:pt>
                <c:pt idx="773" formatCode="#,##0.0">
                  <c:v>66</c:v>
                </c:pt>
                <c:pt idx="774" formatCode="#,##0.0">
                  <c:v>85</c:v>
                </c:pt>
                <c:pt idx="775" formatCode="#,##0.0">
                  <c:v>28.3</c:v>
                </c:pt>
                <c:pt idx="776" formatCode="#,##0.0">
                  <c:v>77</c:v>
                </c:pt>
                <c:pt idx="777" formatCode="#,##0.0">
                  <c:v>20</c:v>
                </c:pt>
                <c:pt idx="778" formatCode="#,##0.0">
                  <c:v>5</c:v>
                </c:pt>
                <c:pt idx="779" formatCode="#,##0.0">
                  <c:v>70</c:v>
                </c:pt>
                <c:pt idx="780" formatCode="#,##0.0">
                  <c:v>99</c:v>
                </c:pt>
                <c:pt idx="781" formatCode="#,##0.0">
                  <c:v>11</c:v>
                </c:pt>
                <c:pt idx="782" formatCode="#,##0.0">
                  <c:v>80</c:v>
                </c:pt>
                <c:pt idx="783" formatCode="#,##0.0">
                  <c:v>54</c:v>
                </c:pt>
                <c:pt idx="784" formatCode="#,##0.0">
                  <c:v>2</c:v>
                </c:pt>
                <c:pt idx="785" formatCode="#,##0.0">
                  <c:v>60</c:v>
                </c:pt>
                <c:pt idx="786" formatCode="#,##0.0">
                  <c:v>10</c:v>
                </c:pt>
                <c:pt idx="787" formatCode="#,##0.0">
                  <c:v>0</c:v>
                </c:pt>
                <c:pt idx="788" formatCode="#,##0.0">
                  <c:v>41</c:v>
                </c:pt>
                <c:pt idx="789" formatCode="#,##0.0">
                  <c:v>7</c:v>
                </c:pt>
                <c:pt idx="790" formatCode="#,##0.0">
                  <c:v>4</c:v>
                </c:pt>
                <c:pt idx="791" formatCode="#,##0.0">
                  <c:v>80</c:v>
                </c:pt>
                <c:pt idx="792" formatCode="#,##0.0">
                  <c:v>100</c:v>
                </c:pt>
                <c:pt idx="793" formatCode="#,##0.0">
                  <c:v>36</c:v>
                </c:pt>
                <c:pt idx="794" formatCode="#,##0.0">
                  <c:v>96</c:v>
                </c:pt>
                <c:pt idx="795" formatCode="#,##0.0">
                  <c:v>97</c:v>
                </c:pt>
                <c:pt idx="796" formatCode="#,##0.0">
                  <c:v>4</c:v>
                </c:pt>
                <c:pt idx="797" formatCode="#,##0.0">
                  <c:v>0</c:v>
                </c:pt>
                <c:pt idx="798" formatCode="#,##0.0">
                  <c:v>4</c:v>
                </c:pt>
                <c:pt idx="799" formatCode="#,##0.0">
                  <c:v>88</c:v>
                </c:pt>
                <c:pt idx="800" formatCode="#,##0.0">
                  <c:v>0</c:v>
                </c:pt>
                <c:pt idx="801" formatCode="#,##0.0">
                  <c:v>0</c:v>
                </c:pt>
                <c:pt idx="802" formatCode="#,##0.0">
                  <c:v>13</c:v>
                </c:pt>
                <c:pt idx="803" formatCode="#,##0.0">
                  <c:v>69</c:v>
                </c:pt>
                <c:pt idx="804" formatCode="#,##0.0">
                  <c:v>99</c:v>
                </c:pt>
                <c:pt idx="805" formatCode="#,##0.0">
                  <c:v>28</c:v>
                </c:pt>
                <c:pt idx="806" formatCode="#,##0.0">
                  <c:v>0</c:v>
                </c:pt>
                <c:pt idx="807" formatCode="#,##0.0">
                  <c:v>30</c:v>
                </c:pt>
                <c:pt idx="808" formatCode="#,##0.0">
                  <c:v>7.5</c:v>
                </c:pt>
                <c:pt idx="809" formatCode="#,##0.0">
                  <c:v>15</c:v>
                </c:pt>
                <c:pt idx="810" formatCode="#,##0.0">
                  <c:v>50.72</c:v>
                </c:pt>
                <c:pt idx="811" formatCode="#,##0.0">
                  <c:v>1</c:v>
                </c:pt>
                <c:pt idx="812" formatCode="#,##0.0">
                  <c:v>85</c:v>
                </c:pt>
                <c:pt idx="813" formatCode="#,##0.0">
                  <c:v>0</c:v>
                </c:pt>
                <c:pt idx="814" formatCode="#,##0.0">
                  <c:v>14.8</c:v>
                </c:pt>
                <c:pt idx="815" formatCode="#,##0.0">
                  <c:v>5</c:v>
                </c:pt>
                <c:pt idx="816" formatCode="#,##0.0">
                  <c:v>9</c:v>
                </c:pt>
                <c:pt idx="817" formatCode="#,##0.0">
                  <c:v>0</c:v>
                </c:pt>
                <c:pt idx="818" formatCode="#,##0.0">
                  <c:v>0</c:v>
                </c:pt>
                <c:pt idx="819" formatCode="#,##0.0">
                  <c:v>0</c:v>
                </c:pt>
                <c:pt idx="820" formatCode="#,##0.0">
                  <c:v>62</c:v>
                </c:pt>
                <c:pt idx="821" formatCode="#,##0.0">
                  <c:v>98</c:v>
                </c:pt>
                <c:pt idx="822" formatCode="#,##0.0">
                  <c:v>1</c:v>
                </c:pt>
                <c:pt idx="823" formatCode="#,##0.0">
                  <c:v>21</c:v>
                </c:pt>
                <c:pt idx="824" formatCode="#,##0.0">
                  <c:v>84</c:v>
                </c:pt>
                <c:pt idx="825" formatCode="#,##0.0">
                  <c:v>23</c:v>
                </c:pt>
                <c:pt idx="826" formatCode="#,##0.0">
                  <c:v>0</c:v>
                </c:pt>
                <c:pt idx="827" formatCode="#,##0.0">
                  <c:v>20</c:v>
                </c:pt>
                <c:pt idx="828" formatCode="#,##0.0">
                  <c:v>3</c:v>
                </c:pt>
                <c:pt idx="829" formatCode="#,##0.0">
                  <c:v>5</c:v>
                </c:pt>
                <c:pt idx="830" formatCode="#,##0.0">
                  <c:v>0</c:v>
                </c:pt>
                <c:pt idx="831" formatCode="#,##0.0">
                  <c:v>88</c:v>
                </c:pt>
                <c:pt idx="832" formatCode="#,##0.0">
                  <c:v>63</c:v>
                </c:pt>
                <c:pt idx="833" formatCode="#,##0.0">
                  <c:v>60</c:v>
                </c:pt>
                <c:pt idx="834" formatCode="#,##0.0">
                  <c:v>95</c:v>
                </c:pt>
                <c:pt idx="835" formatCode="#,##0.0">
                  <c:v>72</c:v>
                </c:pt>
                <c:pt idx="836" formatCode="#,##0.0">
                  <c:v>8</c:v>
                </c:pt>
                <c:pt idx="837" formatCode="#,##0.0">
                  <c:v>24</c:v>
                </c:pt>
                <c:pt idx="838" formatCode="#,##0.0">
                  <c:v>0</c:v>
                </c:pt>
                <c:pt idx="839" formatCode="#,##0.0">
                  <c:v>0</c:v>
                </c:pt>
                <c:pt idx="840" formatCode="#,##0.0">
                  <c:v>1</c:v>
                </c:pt>
                <c:pt idx="841" formatCode="#,##0.0">
                  <c:v>2</c:v>
                </c:pt>
                <c:pt idx="842" formatCode="#,##0.0">
                  <c:v>5</c:v>
                </c:pt>
                <c:pt idx="843" formatCode="#,##0.0">
                  <c:v>0</c:v>
                </c:pt>
                <c:pt idx="844" formatCode="#,##0.0">
                  <c:v>0</c:v>
                </c:pt>
                <c:pt idx="845" formatCode="#,##0.0">
                  <c:v>75</c:v>
                </c:pt>
                <c:pt idx="846" formatCode="#,##0.0">
                  <c:v>6.19</c:v>
                </c:pt>
                <c:pt idx="847" formatCode="#,##0.0">
                  <c:v>30</c:v>
                </c:pt>
                <c:pt idx="848" formatCode="#,##0.0">
                  <c:v>94</c:v>
                </c:pt>
                <c:pt idx="849" formatCode="#,##0.0">
                  <c:v>37</c:v>
                </c:pt>
                <c:pt idx="850" formatCode="#,##0.0">
                  <c:v>54</c:v>
                </c:pt>
                <c:pt idx="851" formatCode="#,##0.0">
                  <c:v>30</c:v>
                </c:pt>
                <c:pt idx="852" formatCode="#,##0.0">
                  <c:v>5</c:v>
                </c:pt>
                <c:pt idx="853" formatCode="#,##0.0">
                  <c:v>28</c:v>
                </c:pt>
                <c:pt idx="854" formatCode="#,##0.0">
                  <c:v>3</c:v>
                </c:pt>
                <c:pt idx="855" formatCode="#,##0.0">
                  <c:v>2.7</c:v>
                </c:pt>
                <c:pt idx="856" formatCode="#,##0.0">
                  <c:v>97.35</c:v>
                </c:pt>
                <c:pt idx="857" formatCode="#,##0.0">
                  <c:v>0</c:v>
                </c:pt>
                <c:pt idx="858" formatCode="#,##0.0">
                  <c:v>0</c:v>
                </c:pt>
                <c:pt idx="859" formatCode="#,##0.0">
                  <c:v>74</c:v>
                </c:pt>
                <c:pt idx="860" formatCode="#,##0.0">
                  <c:v>6</c:v>
                </c:pt>
                <c:pt idx="861" formatCode="#,##0.0">
                  <c:v>1.4</c:v>
                </c:pt>
                <c:pt idx="862" formatCode="#,##0.0">
                  <c:v>5</c:v>
                </c:pt>
                <c:pt idx="863" formatCode="#,##0.0">
                  <c:v>0</c:v>
                </c:pt>
                <c:pt idx="864" formatCode="#,##0.0">
                  <c:v>16</c:v>
                </c:pt>
                <c:pt idx="865" formatCode="#,##0.0">
                  <c:v>10</c:v>
                </c:pt>
                <c:pt idx="866" formatCode="#,##0.0">
                  <c:v>68</c:v>
                </c:pt>
                <c:pt idx="867" formatCode="#,##0.0">
                  <c:v>3</c:v>
                </c:pt>
                <c:pt idx="868" formatCode="#,##0.0">
                  <c:v>5</c:v>
                </c:pt>
                <c:pt idx="869" formatCode="#,##0.0">
                  <c:v>1</c:v>
                </c:pt>
                <c:pt idx="870" formatCode="#,##0.0">
                  <c:v>0</c:v>
                </c:pt>
                <c:pt idx="871" formatCode="#,##0.0">
                  <c:v>10</c:v>
                </c:pt>
                <c:pt idx="872" formatCode="#,##0.0">
                  <c:v>30</c:v>
                </c:pt>
                <c:pt idx="873" formatCode="#,##0.0">
                  <c:v>20</c:v>
                </c:pt>
                <c:pt idx="874" formatCode="#,##0.0">
                  <c:v>93</c:v>
                </c:pt>
                <c:pt idx="875" formatCode="#,##0.0">
                  <c:v>0</c:v>
                </c:pt>
                <c:pt idx="876" formatCode="#,##0.0">
                  <c:v>2</c:v>
                </c:pt>
                <c:pt idx="877" formatCode="#,##0.0">
                  <c:v>0</c:v>
                </c:pt>
                <c:pt idx="878" formatCode="#,##0.0">
                  <c:v>85</c:v>
                </c:pt>
                <c:pt idx="879" formatCode="#,##0.0">
                  <c:v>1</c:v>
                </c:pt>
                <c:pt idx="880" formatCode="#,##0.0">
                  <c:v>1.82</c:v>
                </c:pt>
                <c:pt idx="881" formatCode="#,##0.0">
                  <c:v>3</c:v>
                </c:pt>
                <c:pt idx="882" formatCode="#,##0.0">
                  <c:v>16</c:v>
                </c:pt>
                <c:pt idx="883" formatCode="#,##0.0">
                  <c:v>0.5</c:v>
                </c:pt>
                <c:pt idx="884" formatCode="#,##0.0">
                  <c:v>2</c:v>
                </c:pt>
                <c:pt idx="885" formatCode="#,##0.0">
                  <c:v>20</c:v>
                </c:pt>
                <c:pt idx="886" formatCode="#,##0.0">
                  <c:v>72</c:v>
                </c:pt>
                <c:pt idx="887" formatCode="#,##0.0">
                  <c:v>0</c:v>
                </c:pt>
                <c:pt idx="888" formatCode="#,##0.0">
                  <c:v>1</c:v>
                </c:pt>
                <c:pt idx="889" formatCode="#,##0.0">
                  <c:v>1</c:v>
                </c:pt>
                <c:pt idx="890" formatCode="#,##0.0">
                  <c:v>12</c:v>
                </c:pt>
                <c:pt idx="891" formatCode="#,##0.0">
                  <c:v>2</c:v>
                </c:pt>
                <c:pt idx="892" formatCode="#,##0.0">
                  <c:v>63</c:v>
                </c:pt>
                <c:pt idx="893" formatCode="#,##0.0">
                  <c:v>1</c:v>
                </c:pt>
                <c:pt idx="894" formatCode="#,##0.0">
                  <c:v>1.6</c:v>
                </c:pt>
                <c:pt idx="895" formatCode="#,##0.0">
                  <c:v>0</c:v>
                </c:pt>
                <c:pt idx="896" formatCode="#,##0.0">
                  <c:v>10</c:v>
                </c:pt>
                <c:pt idx="897" formatCode="#,##0.0">
                  <c:v>37</c:v>
                </c:pt>
                <c:pt idx="898" formatCode="#,##0.0">
                  <c:v>49</c:v>
                </c:pt>
                <c:pt idx="899" formatCode="#,##0.0">
                  <c:v>10</c:v>
                </c:pt>
                <c:pt idx="900" formatCode="#,##0.0">
                  <c:v>90.8</c:v>
                </c:pt>
                <c:pt idx="901" formatCode="#,##0.0">
                  <c:v>80</c:v>
                </c:pt>
                <c:pt idx="902" formatCode="#,##0.0">
                  <c:v>0</c:v>
                </c:pt>
                <c:pt idx="903" formatCode="#,##0.0">
                  <c:v>0</c:v>
                </c:pt>
                <c:pt idx="904" formatCode="#,##0.0">
                  <c:v>1.88</c:v>
                </c:pt>
                <c:pt idx="905" formatCode="#,##0.0">
                  <c:v>52</c:v>
                </c:pt>
                <c:pt idx="906" formatCode="#,##0.0">
                  <c:v>0</c:v>
                </c:pt>
                <c:pt idx="907" formatCode="#,##0.0">
                  <c:v>20</c:v>
                </c:pt>
                <c:pt idx="908" formatCode="#,##0.0">
                  <c:v>0</c:v>
                </c:pt>
                <c:pt idx="909" formatCode="#,##0.0">
                  <c:v>3</c:v>
                </c:pt>
                <c:pt idx="910" formatCode="#,##0.0">
                  <c:v>68</c:v>
                </c:pt>
                <c:pt idx="911" formatCode="#,##0.0">
                  <c:v>40</c:v>
                </c:pt>
                <c:pt idx="912" formatCode="#,##0.0">
                  <c:v>20</c:v>
                </c:pt>
                <c:pt idx="913" formatCode="#,##0.0">
                  <c:v>44</c:v>
                </c:pt>
                <c:pt idx="914" formatCode="#,##0.0">
                  <c:v>99</c:v>
                </c:pt>
                <c:pt idx="915" formatCode="#,##0.0">
                  <c:v>80.900000000000006</c:v>
                </c:pt>
                <c:pt idx="916" formatCode="#,##0.0">
                  <c:v>4.49</c:v>
                </c:pt>
                <c:pt idx="917" formatCode="#,##0.0">
                  <c:v>20</c:v>
                </c:pt>
                <c:pt idx="918" formatCode="#,##0.0">
                  <c:v>8</c:v>
                </c:pt>
                <c:pt idx="919" formatCode="#,##0.0">
                  <c:v>2.0699999999999998</c:v>
                </c:pt>
                <c:pt idx="920" formatCode="#,##0.0">
                  <c:v>40</c:v>
                </c:pt>
                <c:pt idx="921" formatCode="#,##0.0">
                  <c:v>59</c:v>
                </c:pt>
                <c:pt idx="922" formatCode="#,##0.0">
                  <c:v>3</c:v>
                </c:pt>
                <c:pt idx="923" formatCode="#,##0.0">
                  <c:v>4</c:v>
                </c:pt>
                <c:pt idx="924" formatCode="#,##0.0">
                  <c:v>5</c:v>
                </c:pt>
                <c:pt idx="925" formatCode="#,##0.0">
                  <c:v>89</c:v>
                </c:pt>
                <c:pt idx="926" formatCode="#,##0.0">
                  <c:v>90</c:v>
                </c:pt>
                <c:pt idx="927" formatCode="#,##0.0">
                  <c:v>40</c:v>
                </c:pt>
                <c:pt idx="928" formatCode="#,##0.0">
                  <c:v>2.2000000000000002</c:v>
                </c:pt>
                <c:pt idx="929" formatCode="#,##0.0">
                  <c:v>50</c:v>
                </c:pt>
                <c:pt idx="930" formatCode="#,##0.0">
                  <c:v>20</c:v>
                </c:pt>
                <c:pt idx="931" formatCode="#,##0.0">
                  <c:v>88</c:v>
                </c:pt>
                <c:pt idx="932" formatCode="#,##0.0">
                  <c:v>0</c:v>
                </c:pt>
                <c:pt idx="933" formatCode="#,##0.0">
                  <c:v>0</c:v>
                </c:pt>
                <c:pt idx="934" formatCode="#,##0.0">
                  <c:v>1</c:v>
                </c:pt>
                <c:pt idx="935" formatCode="#,##0.0">
                  <c:v>85</c:v>
                </c:pt>
                <c:pt idx="936" formatCode="#,##0.0">
                  <c:v>1.3</c:v>
                </c:pt>
                <c:pt idx="937" formatCode="#,##0.0">
                  <c:v>3</c:v>
                </c:pt>
                <c:pt idx="938" formatCode="#,##0.0">
                  <c:v>0</c:v>
                </c:pt>
                <c:pt idx="939" formatCode="#,##0.0">
                  <c:v>90</c:v>
                </c:pt>
                <c:pt idx="940" formatCode="#,##0.0">
                  <c:v>0</c:v>
                </c:pt>
                <c:pt idx="941" formatCode="#,##0.0">
                  <c:v>50</c:v>
                </c:pt>
                <c:pt idx="942" formatCode="#,##0.0">
                  <c:v>0</c:v>
                </c:pt>
                <c:pt idx="943" formatCode="#,##0.0">
                  <c:v>0</c:v>
                </c:pt>
                <c:pt idx="944" formatCode="#,##0.0">
                  <c:v>4</c:v>
                </c:pt>
                <c:pt idx="945" formatCode="#,##0.0">
                  <c:v>25</c:v>
                </c:pt>
                <c:pt idx="946" formatCode="#,##0.0">
                  <c:v>10</c:v>
                </c:pt>
                <c:pt idx="947" formatCode="#,##0.0">
                  <c:v>13</c:v>
                </c:pt>
                <c:pt idx="948" formatCode="#,##0.0">
                  <c:v>4.5999999999999996</c:v>
                </c:pt>
                <c:pt idx="949" formatCode="#,##0.0">
                  <c:v>30</c:v>
                </c:pt>
                <c:pt idx="950" formatCode="#,##0.0">
                  <c:v>54</c:v>
                </c:pt>
                <c:pt idx="951" formatCode="#,##0.0">
                  <c:v>38</c:v>
                </c:pt>
                <c:pt idx="952" formatCode="#,##0.0">
                  <c:v>0</c:v>
                </c:pt>
                <c:pt idx="953" formatCode="#,##0.0">
                  <c:v>50</c:v>
                </c:pt>
                <c:pt idx="954" formatCode="#,##0.0">
                  <c:v>47</c:v>
                </c:pt>
                <c:pt idx="955" formatCode="#,##0.0">
                  <c:v>52</c:v>
                </c:pt>
                <c:pt idx="956" formatCode="#,##0.0">
                  <c:v>70</c:v>
                </c:pt>
                <c:pt idx="957" formatCode="#,##0.0">
                  <c:v>0</c:v>
                </c:pt>
                <c:pt idx="958" formatCode="#,##0.0">
                  <c:v>10</c:v>
                </c:pt>
                <c:pt idx="959" formatCode="#,##0.0">
                  <c:v>10</c:v>
                </c:pt>
                <c:pt idx="960" formatCode="#,##0.0">
                  <c:v>5</c:v>
                </c:pt>
                <c:pt idx="961" formatCode="#,##0.0">
                  <c:v>0.5</c:v>
                </c:pt>
                <c:pt idx="962" formatCode="#,##0.0">
                  <c:v>0</c:v>
                </c:pt>
                <c:pt idx="963" formatCode="#,##0.0">
                  <c:v>1</c:v>
                </c:pt>
                <c:pt idx="964" formatCode="#,##0.0">
                  <c:v>1</c:v>
                </c:pt>
                <c:pt idx="965" formatCode="#,##0.0">
                  <c:v>40</c:v>
                </c:pt>
                <c:pt idx="966" formatCode="#,##0.0">
                  <c:v>0</c:v>
                </c:pt>
                <c:pt idx="967" formatCode="#,##0.0">
                  <c:v>0</c:v>
                </c:pt>
                <c:pt idx="968" formatCode="#,##0.0">
                  <c:v>80</c:v>
                </c:pt>
                <c:pt idx="969" formatCode="#,##0.0">
                  <c:v>80</c:v>
                </c:pt>
                <c:pt idx="970" formatCode="#,##0.0">
                  <c:v>15</c:v>
                </c:pt>
                <c:pt idx="971" formatCode="#,##0.0">
                  <c:v>2</c:v>
                </c:pt>
                <c:pt idx="972" formatCode="#,##0.0">
                  <c:v>100</c:v>
                </c:pt>
                <c:pt idx="973" formatCode="#,##0.0">
                  <c:v>0</c:v>
                </c:pt>
                <c:pt idx="974" formatCode="#,##0.0">
                  <c:v>0</c:v>
                </c:pt>
                <c:pt idx="975" formatCode="#,##0.0">
                  <c:v>41</c:v>
                </c:pt>
                <c:pt idx="976" formatCode="#,##0.0">
                  <c:v>5</c:v>
                </c:pt>
                <c:pt idx="977" formatCode="#,##0.0">
                  <c:v>98</c:v>
                </c:pt>
                <c:pt idx="978" formatCode="#,##0.0">
                  <c:v>0</c:v>
                </c:pt>
                <c:pt idx="979" formatCode="#,##0.0">
                  <c:v>3</c:v>
                </c:pt>
                <c:pt idx="980" formatCode="#,##0.0">
                  <c:v>0</c:v>
                </c:pt>
                <c:pt idx="981" formatCode="#,##0.0">
                  <c:v>40</c:v>
                </c:pt>
                <c:pt idx="982" formatCode="#,##0.0">
                  <c:v>45</c:v>
                </c:pt>
                <c:pt idx="983" formatCode="#,##0.0">
                  <c:v>97</c:v>
                </c:pt>
                <c:pt idx="984" formatCode="#,##0.0">
                  <c:v>4</c:v>
                </c:pt>
                <c:pt idx="985" formatCode="#,##0.0">
                  <c:v>80</c:v>
                </c:pt>
                <c:pt idx="986" formatCode="#,##0.0">
                  <c:v>0</c:v>
                </c:pt>
                <c:pt idx="987" formatCode="#,##0.0">
                  <c:v>45</c:v>
                </c:pt>
                <c:pt idx="988" formatCode="#,##0.0">
                  <c:v>10</c:v>
                </c:pt>
                <c:pt idx="989" formatCode="#,##0.0">
                  <c:v>0</c:v>
                </c:pt>
                <c:pt idx="990" formatCode="#,##0.0">
                  <c:v>9</c:v>
                </c:pt>
                <c:pt idx="991" formatCode="#,##0.0">
                  <c:v>0</c:v>
                </c:pt>
                <c:pt idx="992" formatCode="#,##0.0">
                  <c:v>8</c:v>
                </c:pt>
                <c:pt idx="993" formatCode="#,##0.0">
                  <c:v>53.1</c:v>
                </c:pt>
                <c:pt idx="994" formatCode="#,##0.0">
                  <c:v>0</c:v>
                </c:pt>
                <c:pt idx="995" formatCode="#,##0.0">
                  <c:v>4.3</c:v>
                </c:pt>
                <c:pt idx="996" formatCode="#,##0.0">
                  <c:v>80</c:v>
                </c:pt>
                <c:pt idx="997" formatCode="#,##0.0">
                  <c:v>5</c:v>
                </c:pt>
                <c:pt idx="998" formatCode="#,##0.0">
                  <c:v>0</c:v>
                </c:pt>
                <c:pt idx="999" formatCode="#,##0.0">
                  <c:v>0</c:v>
                </c:pt>
                <c:pt idx="1000" formatCode="#,##0.0">
                  <c:v>0.5</c:v>
                </c:pt>
                <c:pt idx="1001" formatCode="#,##0.0">
                  <c:v>0</c:v>
                </c:pt>
                <c:pt idx="1002" formatCode="#,##0.0">
                  <c:v>100</c:v>
                </c:pt>
                <c:pt idx="1003" formatCode="#,##0.0">
                  <c:v>85</c:v>
                </c:pt>
                <c:pt idx="1004" formatCode="#,##0.0">
                  <c:v>44</c:v>
                </c:pt>
                <c:pt idx="1005" formatCode="#,##0.0">
                  <c:v>0.8</c:v>
                </c:pt>
                <c:pt idx="1006" formatCode="#,##0.0">
                  <c:v>30</c:v>
                </c:pt>
                <c:pt idx="1007" formatCode="#,##0.0">
                  <c:v>0</c:v>
                </c:pt>
                <c:pt idx="1008" formatCode="#,##0.0">
                  <c:v>0</c:v>
                </c:pt>
                <c:pt idx="1009" formatCode="#,##0.0">
                  <c:v>0</c:v>
                </c:pt>
                <c:pt idx="1010" formatCode="#,##0.0">
                  <c:v>0.6</c:v>
                </c:pt>
                <c:pt idx="1011" formatCode="#,##0.0">
                  <c:v>96.5</c:v>
                </c:pt>
                <c:pt idx="1012" formatCode="#,##0.0">
                  <c:v>28</c:v>
                </c:pt>
                <c:pt idx="1013" formatCode="#,##0.0">
                  <c:v>15</c:v>
                </c:pt>
                <c:pt idx="1014" formatCode="#,##0.0">
                  <c:v>100</c:v>
                </c:pt>
                <c:pt idx="1015" formatCode="#,##0.0">
                  <c:v>0</c:v>
                </c:pt>
                <c:pt idx="1016" formatCode="#,##0.0">
                  <c:v>20</c:v>
                </c:pt>
                <c:pt idx="1017" formatCode="#,##0.0">
                  <c:v>22</c:v>
                </c:pt>
                <c:pt idx="1018" formatCode="#,##0.0">
                  <c:v>1</c:v>
                </c:pt>
                <c:pt idx="1019" formatCode="#,##0.0">
                  <c:v>0</c:v>
                </c:pt>
                <c:pt idx="1020" formatCode="#,##0.0">
                  <c:v>35</c:v>
                </c:pt>
                <c:pt idx="1021" formatCode="#,##0.0">
                  <c:v>93</c:v>
                </c:pt>
                <c:pt idx="1022" formatCode="#,##0.0">
                  <c:v>79</c:v>
                </c:pt>
                <c:pt idx="1023" formatCode="#,##0.0">
                  <c:v>2</c:v>
                </c:pt>
                <c:pt idx="1024" formatCode="#,##0.0">
                  <c:v>88</c:v>
                </c:pt>
                <c:pt idx="1025" formatCode="#,##0.0">
                  <c:v>37.1</c:v>
                </c:pt>
                <c:pt idx="1026" formatCode="#,##0.0">
                  <c:v>10.1</c:v>
                </c:pt>
                <c:pt idx="1027" formatCode="#,##0.0">
                  <c:v>0.28999999999999998</c:v>
                </c:pt>
                <c:pt idx="1028" formatCode="#,##0.0">
                  <c:v>1.3</c:v>
                </c:pt>
                <c:pt idx="1029" formatCode="#,##0.0">
                  <c:v>14</c:v>
                </c:pt>
                <c:pt idx="1030" formatCode="#,##0.0">
                  <c:v>40</c:v>
                </c:pt>
                <c:pt idx="1031" formatCode="#,##0.0">
                  <c:v>3</c:v>
                </c:pt>
                <c:pt idx="1032" formatCode="#,##0.0">
                  <c:v>50</c:v>
                </c:pt>
                <c:pt idx="1033" formatCode="#,##0.0">
                  <c:v>55</c:v>
                </c:pt>
                <c:pt idx="1034" formatCode="#,##0.0">
                  <c:v>30</c:v>
                </c:pt>
                <c:pt idx="1035" formatCode="#,##0.0">
                  <c:v>95</c:v>
                </c:pt>
                <c:pt idx="1036" formatCode="#,##0.0">
                  <c:v>1</c:v>
                </c:pt>
                <c:pt idx="1037" formatCode="#,##0.0">
                  <c:v>1</c:v>
                </c:pt>
                <c:pt idx="1038" formatCode="#,##0.0">
                  <c:v>0</c:v>
                </c:pt>
                <c:pt idx="1039" formatCode="#,##0.0">
                  <c:v>12.49</c:v>
                </c:pt>
                <c:pt idx="1040" formatCode="#,##0.0">
                  <c:v>30</c:v>
                </c:pt>
                <c:pt idx="1041" formatCode="#,##0.0">
                  <c:v>42</c:v>
                </c:pt>
                <c:pt idx="1042" formatCode="#,##0.0">
                  <c:v>99.5</c:v>
                </c:pt>
                <c:pt idx="1043" formatCode="#,##0.0">
                  <c:v>10</c:v>
                </c:pt>
                <c:pt idx="1044" formatCode="#,##0.0">
                  <c:v>26.2</c:v>
                </c:pt>
                <c:pt idx="1045" formatCode="#,##0.0">
                  <c:v>34</c:v>
                </c:pt>
                <c:pt idx="1046" formatCode="#,##0.0">
                  <c:v>5</c:v>
                </c:pt>
                <c:pt idx="1047" formatCode="#,##0.0">
                  <c:v>85</c:v>
                </c:pt>
                <c:pt idx="1048" formatCode="#,##0.0">
                  <c:v>93</c:v>
                </c:pt>
                <c:pt idx="1049" formatCode="#,##0.0">
                  <c:v>5</c:v>
                </c:pt>
                <c:pt idx="1050" formatCode="#,##0.0">
                  <c:v>30</c:v>
                </c:pt>
                <c:pt idx="1051" formatCode="#,##0.0">
                  <c:v>47</c:v>
                </c:pt>
                <c:pt idx="1052" formatCode="#,##0.0">
                  <c:v>17</c:v>
                </c:pt>
                <c:pt idx="1053" formatCode="#,##0.0">
                  <c:v>3</c:v>
                </c:pt>
                <c:pt idx="1054" formatCode="#,##0.0">
                  <c:v>0</c:v>
                </c:pt>
                <c:pt idx="1055" formatCode="#,##0.0">
                  <c:v>90</c:v>
                </c:pt>
                <c:pt idx="1056" formatCode="#,##0.0">
                  <c:v>0</c:v>
                </c:pt>
                <c:pt idx="1057" formatCode="#,##0.0">
                  <c:v>10</c:v>
                </c:pt>
                <c:pt idx="1058" formatCode="#,##0.0">
                  <c:v>50</c:v>
                </c:pt>
                <c:pt idx="1059" formatCode="#,##0.0">
                  <c:v>52</c:v>
                </c:pt>
                <c:pt idx="1060" formatCode="#,##0.0">
                  <c:v>86</c:v>
                </c:pt>
                <c:pt idx="1061" formatCode="#,##0.0">
                  <c:v>35</c:v>
                </c:pt>
                <c:pt idx="1062" formatCode="#,##0.0">
                  <c:v>0</c:v>
                </c:pt>
                <c:pt idx="1063" formatCode="#,##0.0">
                  <c:v>80</c:v>
                </c:pt>
                <c:pt idx="1064" formatCode="#,##0.0">
                  <c:v>1</c:v>
                </c:pt>
                <c:pt idx="1065" formatCode="#,##0.0">
                  <c:v>87</c:v>
                </c:pt>
                <c:pt idx="1066" formatCode="#,##0.0">
                  <c:v>19</c:v>
                </c:pt>
                <c:pt idx="1067" formatCode="#,##0.0">
                  <c:v>8</c:v>
                </c:pt>
                <c:pt idx="1068" formatCode="#,##0.0">
                  <c:v>0</c:v>
                </c:pt>
                <c:pt idx="1069" formatCode="#,##0.0">
                  <c:v>50.9</c:v>
                </c:pt>
                <c:pt idx="1070" formatCode="#,##0.0">
                  <c:v>0</c:v>
                </c:pt>
                <c:pt idx="1071" formatCode="#,##0.0">
                  <c:v>85</c:v>
                </c:pt>
                <c:pt idx="1072" formatCode="#,##0.0">
                  <c:v>63</c:v>
                </c:pt>
                <c:pt idx="1073" formatCode="#,##0.0">
                  <c:v>3</c:v>
                </c:pt>
                <c:pt idx="1074" formatCode="#,##0.0">
                  <c:v>0</c:v>
                </c:pt>
                <c:pt idx="1075" formatCode="#,##0.0">
                  <c:v>40</c:v>
                </c:pt>
                <c:pt idx="1076" formatCode="#,##0.0">
                  <c:v>25</c:v>
                </c:pt>
                <c:pt idx="1077" formatCode="#,##0.0">
                  <c:v>15</c:v>
                </c:pt>
                <c:pt idx="1078" formatCode="#,##0.0">
                  <c:v>3</c:v>
                </c:pt>
                <c:pt idx="1079" formatCode="#,##0.0">
                  <c:v>80</c:v>
                </c:pt>
                <c:pt idx="1080" formatCode="#,##0.0">
                  <c:v>90</c:v>
                </c:pt>
                <c:pt idx="1081" formatCode="#,##0.0">
                  <c:v>0</c:v>
                </c:pt>
                <c:pt idx="1082" formatCode="#,##0.0">
                  <c:v>32</c:v>
                </c:pt>
                <c:pt idx="1083" formatCode="#,##0.0">
                  <c:v>10</c:v>
                </c:pt>
                <c:pt idx="1084" formatCode="#,##0.0">
                  <c:v>20</c:v>
                </c:pt>
                <c:pt idx="1085" formatCode="#,##0.0">
                  <c:v>50</c:v>
                </c:pt>
                <c:pt idx="1086" formatCode="#,##0.0">
                  <c:v>10</c:v>
                </c:pt>
                <c:pt idx="1087" formatCode="#,##0.0">
                  <c:v>10</c:v>
                </c:pt>
                <c:pt idx="1088" formatCode="#,##0.0">
                  <c:v>0</c:v>
                </c:pt>
                <c:pt idx="1089" formatCode="#,##0.0">
                  <c:v>100</c:v>
                </c:pt>
                <c:pt idx="1090" formatCode="#,##0.0">
                  <c:v>80</c:v>
                </c:pt>
                <c:pt idx="1091" formatCode="#,##0.0">
                  <c:v>0</c:v>
                </c:pt>
                <c:pt idx="1092" formatCode="#,##0.0">
                  <c:v>50</c:v>
                </c:pt>
                <c:pt idx="1093" formatCode="#,##0.0">
                  <c:v>20</c:v>
                </c:pt>
                <c:pt idx="1094" formatCode="#,##0.0">
                  <c:v>12</c:v>
                </c:pt>
                <c:pt idx="1095" formatCode="#,##0.0">
                  <c:v>0</c:v>
                </c:pt>
                <c:pt idx="1096" formatCode="#,##0.0">
                  <c:v>0</c:v>
                </c:pt>
                <c:pt idx="1097" formatCode="#,##0.0">
                  <c:v>90</c:v>
                </c:pt>
                <c:pt idx="1098" formatCode="#,##0.0">
                  <c:v>0</c:v>
                </c:pt>
                <c:pt idx="1099" formatCode="#,##0.0">
                  <c:v>90</c:v>
                </c:pt>
                <c:pt idx="1100" formatCode="#,##0.0">
                  <c:v>16</c:v>
                </c:pt>
                <c:pt idx="1101" formatCode="#,##0.0">
                  <c:v>1</c:v>
                </c:pt>
                <c:pt idx="1102" formatCode="#,##0.0">
                  <c:v>5</c:v>
                </c:pt>
                <c:pt idx="1103" formatCode="#,##0.0">
                  <c:v>41</c:v>
                </c:pt>
                <c:pt idx="1104" formatCode="#,##0.0">
                  <c:v>99</c:v>
                </c:pt>
                <c:pt idx="1105" formatCode="#,##0.0">
                  <c:v>5</c:v>
                </c:pt>
                <c:pt idx="1106" formatCode="#,##0.0">
                  <c:v>0</c:v>
                </c:pt>
                <c:pt idx="1107" formatCode="#,##0.0">
                  <c:v>3</c:v>
                </c:pt>
                <c:pt idx="1108" formatCode="#,##0.0">
                  <c:v>0</c:v>
                </c:pt>
                <c:pt idx="1109" formatCode="#,##0.0">
                  <c:v>80</c:v>
                </c:pt>
                <c:pt idx="1110" formatCode="#,##0.0">
                  <c:v>0</c:v>
                </c:pt>
                <c:pt idx="1111" formatCode="#,##0.0">
                  <c:v>10</c:v>
                </c:pt>
                <c:pt idx="1112" formatCode="#,##0.0">
                  <c:v>60</c:v>
                </c:pt>
                <c:pt idx="1113" formatCode="#,##0.0">
                  <c:v>16</c:v>
                </c:pt>
                <c:pt idx="1114" formatCode="#,##0.0">
                  <c:v>85</c:v>
                </c:pt>
                <c:pt idx="1115" formatCode="#,##0.0">
                  <c:v>96</c:v>
                </c:pt>
                <c:pt idx="1116" formatCode="#,##0.0">
                  <c:v>67</c:v>
                </c:pt>
                <c:pt idx="1117" formatCode="#,##0.0">
                  <c:v>45</c:v>
                </c:pt>
                <c:pt idx="1118" formatCode="#,##0.0">
                  <c:v>28</c:v>
                </c:pt>
                <c:pt idx="1119" formatCode="#,##0.0">
                  <c:v>10</c:v>
                </c:pt>
                <c:pt idx="1120" formatCode="#,##0.0">
                  <c:v>0</c:v>
                </c:pt>
                <c:pt idx="1121" formatCode="#,##0.0">
                  <c:v>0</c:v>
                </c:pt>
                <c:pt idx="1122" formatCode="#,##0.0">
                  <c:v>80</c:v>
                </c:pt>
                <c:pt idx="1123" formatCode="#,##0.0">
                  <c:v>22</c:v>
                </c:pt>
                <c:pt idx="1124" formatCode="#,##0.0">
                  <c:v>58</c:v>
                </c:pt>
                <c:pt idx="1125" formatCode="#,##0.0">
                  <c:v>50</c:v>
                </c:pt>
                <c:pt idx="1126" formatCode="#,##0.0">
                  <c:v>1</c:v>
                </c:pt>
                <c:pt idx="1127" formatCode="#,##0.0">
                  <c:v>70</c:v>
                </c:pt>
                <c:pt idx="1128" formatCode="#,##0.0">
                  <c:v>95</c:v>
                </c:pt>
                <c:pt idx="1129" formatCode="#,##0.0">
                  <c:v>6</c:v>
                </c:pt>
                <c:pt idx="1130" formatCode="#,##0.0">
                  <c:v>50</c:v>
                </c:pt>
                <c:pt idx="1131" formatCode="#,##0.0">
                  <c:v>95</c:v>
                </c:pt>
                <c:pt idx="1132" formatCode="#,##0.0">
                  <c:v>93</c:v>
                </c:pt>
                <c:pt idx="1133" formatCode="#,##0.0">
                  <c:v>20</c:v>
                </c:pt>
                <c:pt idx="1134" formatCode="#,##0.0">
                  <c:v>50</c:v>
                </c:pt>
                <c:pt idx="1135" formatCode="#,##0.0">
                  <c:v>20</c:v>
                </c:pt>
                <c:pt idx="1136" formatCode="#,##0.0">
                  <c:v>1</c:v>
                </c:pt>
                <c:pt idx="1137" formatCode="#,##0.0">
                  <c:v>80</c:v>
                </c:pt>
                <c:pt idx="1138" formatCode="#,##0.0">
                  <c:v>5</c:v>
                </c:pt>
                <c:pt idx="1139" formatCode="#,##0.0">
                  <c:v>90</c:v>
                </c:pt>
                <c:pt idx="1140" formatCode="#,##0.0">
                  <c:v>6</c:v>
                </c:pt>
                <c:pt idx="1141" formatCode="#,##0.0">
                  <c:v>10</c:v>
                </c:pt>
                <c:pt idx="1142" formatCode="#,##0.0">
                  <c:v>0</c:v>
                </c:pt>
                <c:pt idx="1143" formatCode="#,##0.0">
                  <c:v>0</c:v>
                </c:pt>
                <c:pt idx="1144" formatCode="#,##0.0">
                  <c:v>50</c:v>
                </c:pt>
                <c:pt idx="1145" formatCode="#,##0.0">
                  <c:v>3</c:v>
                </c:pt>
                <c:pt idx="1146" formatCode="#,##0.0">
                  <c:v>2.5</c:v>
                </c:pt>
                <c:pt idx="1147" formatCode="#,##0.0">
                  <c:v>10</c:v>
                </c:pt>
                <c:pt idx="1148" formatCode="#,##0.0">
                  <c:v>15</c:v>
                </c:pt>
                <c:pt idx="1149" formatCode="#,##0.0">
                  <c:v>98</c:v>
                </c:pt>
                <c:pt idx="1150" formatCode="#,##0.0">
                  <c:v>39.5</c:v>
                </c:pt>
                <c:pt idx="1151" formatCode="#,##0.0">
                  <c:v>35</c:v>
                </c:pt>
                <c:pt idx="1152" formatCode="#,##0.0">
                  <c:v>2</c:v>
                </c:pt>
                <c:pt idx="1153" formatCode="#,##0.0">
                  <c:v>86</c:v>
                </c:pt>
                <c:pt idx="1154" formatCode="#,##0.0">
                  <c:v>6</c:v>
                </c:pt>
                <c:pt idx="1155" formatCode="#,##0.0">
                  <c:v>10</c:v>
                </c:pt>
                <c:pt idx="1156" formatCode="#,##0.0">
                  <c:v>25</c:v>
                </c:pt>
                <c:pt idx="1157" formatCode="#,##0.0">
                  <c:v>95</c:v>
                </c:pt>
                <c:pt idx="1158" formatCode="#,##0.0">
                  <c:v>95</c:v>
                </c:pt>
                <c:pt idx="1159" formatCode="#,##0.0">
                  <c:v>0</c:v>
                </c:pt>
                <c:pt idx="1160" formatCode="#,##0.0">
                  <c:v>10</c:v>
                </c:pt>
                <c:pt idx="1161" formatCode="#,##0.0">
                  <c:v>9</c:v>
                </c:pt>
                <c:pt idx="1162" formatCode="#,##0.0">
                  <c:v>1</c:v>
                </c:pt>
                <c:pt idx="1163" formatCode="#,##0.0">
                  <c:v>94</c:v>
                </c:pt>
                <c:pt idx="1164" formatCode="#,##0.0">
                  <c:v>0</c:v>
                </c:pt>
                <c:pt idx="1165" formatCode="#,##0.0">
                  <c:v>50</c:v>
                </c:pt>
                <c:pt idx="1166" formatCode="#,##0.0">
                  <c:v>1</c:v>
                </c:pt>
                <c:pt idx="1167" formatCode="#,##0.0">
                  <c:v>1</c:v>
                </c:pt>
                <c:pt idx="1168" formatCode="#,##0.0">
                  <c:v>5</c:v>
                </c:pt>
                <c:pt idx="1169" formatCode="#,##0.0">
                  <c:v>5</c:v>
                </c:pt>
                <c:pt idx="1170" formatCode="#,##0.0">
                  <c:v>36</c:v>
                </c:pt>
                <c:pt idx="1171" formatCode="#,##0.0">
                  <c:v>0</c:v>
                </c:pt>
                <c:pt idx="1172" formatCode="#,##0.0">
                  <c:v>11</c:v>
                </c:pt>
                <c:pt idx="1173" formatCode="#,##0.0">
                  <c:v>41</c:v>
                </c:pt>
                <c:pt idx="1174" formatCode="#,##0.0">
                  <c:v>0</c:v>
                </c:pt>
                <c:pt idx="1175" formatCode="#,##0.0">
                  <c:v>19</c:v>
                </c:pt>
                <c:pt idx="1176" formatCode="#,##0.0">
                  <c:v>1</c:v>
                </c:pt>
                <c:pt idx="1177" formatCode="#,##0.0">
                  <c:v>2</c:v>
                </c:pt>
                <c:pt idx="1178" formatCode="#,##0.0">
                  <c:v>1</c:v>
                </c:pt>
                <c:pt idx="1179" formatCode="#,##0.0">
                  <c:v>10</c:v>
                </c:pt>
                <c:pt idx="1180" formatCode="#,##0.0">
                  <c:v>54</c:v>
                </c:pt>
                <c:pt idx="1181" formatCode="#,##0.0">
                  <c:v>8</c:v>
                </c:pt>
                <c:pt idx="1182" formatCode="#,##0.0">
                  <c:v>14</c:v>
                </c:pt>
                <c:pt idx="1183" formatCode="#,##0.0">
                  <c:v>4</c:v>
                </c:pt>
                <c:pt idx="1184" formatCode="#,##0.0">
                  <c:v>100</c:v>
                </c:pt>
                <c:pt idx="1185" formatCode="#,##0.0">
                  <c:v>63</c:v>
                </c:pt>
                <c:pt idx="1186" formatCode="#,##0.0">
                  <c:v>100</c:v>
                </c:pt>
                <c:pt idx="1187" formatCode="#,##0.0">
                  <c:v>0</c:v>
                </c:pt>
                <c:pt idx="1188" formatCode="#,##0.0">
                  <c:v>50</c:v>
                </c:pt>
                <c:pt idx="1189" formatCode="#,##0.0">
                  <c:v>75</c:v>
                </c:pt>
                <c:pt idx="1190" formatCode="#,##0.0">
                  <c:v>1.2</c:v>
                </c:pt>
                <c:pt idx="1191" formatCode="#,##0.0">
                  <c:v>5</c:v>
                </c:pt>
                <c:pt idx="1192" formatCode="#,##0.0">
                  <c:v>0</c:v>
                </c:pt>
                <c:pt idx="1193" formatCode="#,##0.0">
                  <c:v>30</c:v>
                </c:pt>
                <c:pt idx="1194" formatCode="#,##0.0">
                  <c:v>5</c:v>
                </c:pt>
                <c:pt idx="1195" formatCode="#,##0.0">
                  <c:v>0</c:v>
                </c:pt>
                <c:pt idx="1196" formatCode="#,##0.0">
                  <c:v>45</c:v>
                </c:pt>
                <c:pt idx="1197" formatCode="#,##0.0">
                  <c:v>30.3</c:v>
                </c:pt>
                <c:pt idx="1198" formatCode="#,##0.0">
                  <c:v>35</c:v>
                </c:pt>
                <c:pt idx="1199" formatCode="#,##0.0">
                  <c:v>10</c:v>
                </c:pt>
                <c:pt idx="1200" formatCode="#,##0.0">
                  <c:v>30</c:v>
                </c:pt>
                <c:pt idx="1201" formatCode="#,##0.0">
                  <c:v>15</c:v>
                </c:pt>
              </c:numCache>
            </c:numRef>
          </c:yVal>
          <c:smooth val="0"/>
          <c:extLst>
            <c:ext xmlns:c16="http://schemas.microsoft.com/office/drawing/2014/chart" uri="{C3380CC4-5D6E-409C-BE32-E72D297353CC}">
              <c16:uniqueId val="{00000000-594E-4DAE-A757-735816481215}"/>
            </c:ext>
          </c:extLst>
        </c:ser>
        <c:dLbls>
          <c:showLegendKey val="0"/>
          <c:showVal val="0"/>
          <c:showCatName val="0"/>
          <c:showSerName val="0"/>
          <c:showPercent val="0"/>
          <c:showBubbleSize val="0"/>
        </c:dLbls>
        <c:axId val="412236600"/>
        <c:axId val="412236992"/>
      </c:scatterChart>
      <c:valAx>
        <c:axId val="412236600"/>
        <c:scaling>
          <c:orientation val="minMax"/>
          <c:max val="1200"/>
        </c:scaling>
        <c:delete val="0"/>
        <c:axPos val="b"/>
        <c:numFmt formatCode="#,##0" sourceLinked="0"/>
        <c:majorTickMark val="none"/>
        <c:minorTickMark val="none"/>
        <c:tickLblPos val="none"/>
        <c:crossAx val="412236992"/>
        <c:crosses val="autoZero"/>
        <c:crossBetween val="midCat"/>
      </c:valAx>
      <c:valAx>
        <c:axId val="412236992"/>
        <c:scaling>
          <c:orientation val="minMax"/>
          <c:max val="100"/>
          <c:min val="0"/>
        </c:scaling>
        <c:delete val="0"/>
        <c:axPos val="l"/>
        <c:majorGridlines>
          <c:spPr>
            <a:ln w="3175">
              <a:prstDash val="dash"/>
            </a:ln>
          </c:spPr>
        </c:majorGridlines>
        <c:numFmt formatCode="#,##0" sourceLinked="0"/>
        <c:majorTickMark val="out"/>
        <c:minorTickMark val="none"/>
        <c:tickLblPos val="nextTo"/>
        <c:txPr>
          <a:bodyPr/>
          <a:lstStyle/>
          <a:p>
            <a:pPr>
              <a:defRPr sz="1050" b="0" i="0" baseline="0">
                <a:solidFill>
                  <a:schemeClr val="tx2"/>
                </a:solidFill>
                <a:latin typeface="Verdana" panose="020B0604030504040204" pitchFamily="34" charset="0"/>
              </a:defRPr>
            </a:pPr>
            <a:endParaRPr lang="fi-FI"/>
          </a:p>
        </c:txPr>
        <c:crossAx val="412236600"/>
        <c:crosses val="autoZero"/>
        <c:crossBetween val="midCat"/>
      </c:valAx>
    </c:plotArea>
    <c:plotVisOnly val="1"/>
    <c:dispBlanksAs val="gap"/>
    <c:showDLblsOverMax val="0"/>
  </c:chart>
  <c:txPr>
    <a:bodyPr/>
    <a:lstStyle/>
    <a:p>
      <a:pPr>
        <a:defRPr sz="1400"/>
      </a:pPr>
      <a:endParaRPr lang="fi-FI"/>
    </a:p>
  </c:txPr>
  <c:externalData r:id="rId1">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Taul1!$B$1</c:f>
              <c:strCache>
                <c:ptCount val="1"/>
                <c:pt idx="0">
                  <c:v>Koko vienti</c:v>
                </c:pt>
              </c:strCache>
            </c:strRef>
          </c:tx>
          <c:spPr>
            <a:solidFill>
              <a:schemeClr val="accent1"/>
            </a:solidFill>
            <a:ln w="38100">
              <a:noFill/>
            </a:ln>
            <a:effectLst/>
          </c:spPr>
          <c:invertIfNegative val="0"/>
          <c:cat>
            <c:numRef>
              <c:f>Taul1!$A$2:$A$14</c:f>
              <c:numCache>
                <c:formatCode>General</c:formatCode>
                <c:ptCount val="13"/>
                <c:pt idx="0">
                  <c:v>2007</c:v>
                </c:pt>
                <c:pt idx="1">
                  <c:v>2008</c:v>
                </c:pt>
                <c:pt idx="2">
                  <c:v>2009</c:v>
                </c:pt>
                <c:pt idx="3">
                  <c:v>2010</c:v>
                </c:pt>
                <c:pt idx="4">
                  <c:v>2011</c:v>
                </c:pt>
                <c:pt idx="5">
                  <c:v>2012</c:v>
                </c:pt>
                <c:pt idx="6">
                  <c:v>2013</c:v>
                </c:pt>
                <c:pt idx="7">
                  <c:v>2014</c:v>
                </c:pt>
                <c:pt idx="8">
                  <c:v>2015</c:v>
                </c:pt>
                <c:pt idx="9">
                  <c:v>2016</c:v>
                </c:pt>
                <c:pt idx="10">
                  <c:v>2017</c:v>
                </c:pt>
                <c:pt idx="11">
                  <c:v>2018</c:v>
                </c:pt>
                <c:pt idx="12">
                  <c:v>2019</c:v>
                </c:pt>
              </c:numCache>
            </c:numRef>
          </c:cat>
          <c:val>
            <c:numRef>
              <c:f>Taul1!$B$2:$B$14</c:f>
              <c:numCache>
                <c:formatCode>General</c:formatCode>
                <c:ptCount val="13"/>
                <c:pt idx="0">
                  <c:v>82.090999999999994</c:v>
                </c:pt>
                <c:pt idx="1">
                  <c:v>87.320999999999998</c:v>
                </c:pt>
                <c:pt idx="2">
                  <c:v>65.661000000000001</c:v>
                </c:pt>
                <c:pt idx="3">
                  <c:v>72.366</c:v>
                </c:pt>
                <c:pt idx="4">
                  <c:v>77.093000000000004</c:v>
                </c:pt>
                <c:pt idx="5">
                  <c:v>78.881</c:v>
                </c:pt>
                <c:pt idx="6">
                  <c:v>78.924000000000007</c:v>
                </c:pt>
                <c:pt idx="7">
                  <c:v>77.38</c:v>
                </c:pt>
                <c:pt idx="8">
                  <c:v>76.578999999999994</c:v>
                </c:pt>
                <c:pt idx="9">
                  <c:v>75.813000000000002</c:v>
                </c:pt>
              </c:numCache>
            </c:numRef>
          </c:val>
          <c:extLst>
            <c:ext xmlns:c16="http://schemas.microsoft.com/office/drawing/2014/chart" uri="{C3380CC4-5D6E-409C-BE32-E72D297353CC}">
              <c16:uniqueId val="{00000000-0A06-44AD-BA13-4D58E9FE1840}"/>
            </c:ext>
          </c:extLst>
        </c:ser>
        <c:ser>
          <c:idx val="1"/>
          <c:order val="1"/>
          <c:tx>
            <c:strRef>
              <c:f>Taul1!$C$1</c:f>
              <c:strCache>
                <c:ptCount val="1"/>
                <c:pt idx="0">
                  <c:v>Sarake1</c:v>
                </c:pt>
              </c:strCache>
            </c:strRef>
          </c:tx>
          <c:spPr>
            <a:solidFill>
              <a:schemeClr val="accent2"/>
            </a:solidFill>
            <a:ln>
              <a:solidFill>
                <a:schemeClr val="accent1"/>
              </a:solidFill>
              <a:prstDash val="sysDash"/>
            </a:ln>
            <a:effectLst/>
          </c:spPr>
          <c:invertIfNegative val="0"/>
          <c:cat>
            <c:numRef>
              <c:f>Taul1!$A$2:$A$14</c:f>
              <c:numCache>
                <c:formatCode>General</c:formatCode>
                <c:ptCount val="13"/>
                <c:pt idx="0">
                  <c:v>2007</c:v>
                </c:pt>
                <c:pt idx="1">
                  <c:v>2008</c:v>
                </c:pt>
                <c:pt idx="2">
                  <c:v>2009</c:v>
                </c:pt>
                <c:pt idx="3">
                  <c:v>2010</c:v>
                </c:pt>
                <c:pt idx="4">
                  <c:v>2011</c:v>
                </c:pt>
                <c:pt idx="5">
                  <c:v>2012</c:v>
                </c:pt>
                <c:pt idx="6">
                  <c:v>2013</c:v>
                </c:pt>
                <c:pt idx="7">
                  <c:v>2014</c:v>
                </c:pt>
                <c:pt idx="8">
                  <c:v>2015</c:v>
                </c:pt>
                <c:pt idx="9">
                  <c:v>2016</c:v>
                </c:pt>
                <c:pt idx="10">
                  <c:v>2017</c:v>
                </c:pt>
                <c:pt idx="11">
                  <c:v>2018</c:v>
                </c:pt>
                <c:pt idx="12">
                  <c:v>2019</c:v>
                </c:pt>
              </c:numCache>
            </c:numRef>
          </c:cat>
          <c:val>
            <c:numRef>
              <c:f>Taul1!$C$2:$C$14</c:f>
              <c:numCache>
                <c:formatCode>General</c:formatCode>
                <c:ptCount val="13"/>
                <c:pt idx="9">
                  <c:v>75.813000000000002</c:v>
                </c:pt>
                <c:pt idx="10">
                  <c:v>76.983000000000004</c:v>
                </c:pt>
                <c:pt idx="11">
                  <c:v>78.153000000000006</c:v>
                </c:pt>
                <c:pt idx="12">
                  <c:v>79.313000000000002</c:v>
                </c:pt>
              </c:numCache>
            </c:numRef>
          </c:val>
          <c:extLst>
            <c:ext xmlns:c16="http://schemas.microsoft.com/office/drawing/2014/chart" uri="{C3380CC4-5D6E-409C-BE32-E72D297353CC}">
              <c16:uniqueId val="{00000000-EB45-4953-AC4A-A9D022AFB1EA}"/>
            </c:ext>
          </c:extLst>
        </c:ser>
        <c:dLbls>
          <c:showLegendKey val="0"/>
          <c:showVal val="0"/>
          <c:showCatName val="0"/>
          <c:showSerName val="0"/>
          <c:showPercent val="0"/>
          <c:showBubbleSize val="0"/>
        </c:dLbls>
        <c:gapWidth val="150"/>
        <c:axId val="410790448"/>
        <c:axId val="410790840"/>
      </c:barChart>
      <c:catAx>
        <c:axId val="410790448"/>
        <c:scaling>
          <c:orientation val="minMax"/>
        </c:scaling>
        <c:delete val="0"/>
        <c:axPos val="b"/>
        <c:majorGridlines>
          <c:spPr>
            <a:ln w="3175" cap="flat" cmpd="sng" algn="ctr">
              <a:solidFill>
                <a:schemeClr val="tx1">
                  <a:lumMod val="15000"/>
                  <a:lumOff val="85000"/>
                </a:schemeClr>
              </a:solidFill>
              <a:prstDash val="solid"/>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ctr">
              <a:defRPr sz="1050" b="0" i="0" u="none" strike="noStrike" kern="1200" baseline="0">
                <a:solidFill>
                  <a:schemeClr val="tx1"/>
                </a:solidFill>
                <a:latin typeface="Verdana" panose="020B0604030504040204" pitchFamily="34" charset="0"/>
                <a:ea typeface="+mn-ea"/>
                <a:cs typeface="+mn-cs"/>
              </a:defRPr>
            </a:pPr>
            <a:endParaRPr lang="fi-FI"/>
          </a:p>
        </c:txPr>
        <c:crossAx val="410790840"/>
        <c:crosses val="autoZero"/>
        <c:auto val="1"/>
        <c:lblAlgn val="ctr"/>
        <c:lblOffset val="100"/>
        <c:noMultiLvlLbl val="0"/>
      </c:catAx>
      <c:valAx>
        <c:axId val="410790840"/>
        <c:scaling>
          <c:orientation val="minMax"/>
          <c:max val="90"/>
          <c:min val="60"/>
        </c:scaling>
        <c:delete val="0"/>
        <c:axPos val="l"/>
        <c:majorGridlines>
          <c:spPr>
            <a:ln w="3175" cap="flat" cmpd="sng" algn="ctr">
              <a:solidFill>
                <a:schemeClr val="tx1">
                  <a:lumMod val="15000"/>
                  <a:lumOff val="85000"/>
                </a:schemeClr>
              </a:solidFill>
              <a:prstDash val="solid"/>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solidFill>
                <a:latin typeface="Verdana" panose="020B0604030504040204" pitchFamily="34" charset="0"/>
                <a:ea typeface="+mn-ea"/>
                <a:cs typeface="+mn-cs"/>
              </a:defRPr>
            </a:pPr>
            <a:endParaRPr lang="fi-FI"/>
          </a:p>
        </c:txPr>
        <c:crossAx val="410790448"/>
        <c:crosses val="autoZero"/>
        <c:crossBetween val="between"/>
        <c:majorUnit val="5"/>
        <c:minorUnit val="1"/>
      </c:valAx>
      <c:spPr>
        <a:noFill/>
        <a:ln>
          <a:noFill/>
        </a:ln>
        <a:effectLst/>
      </c:spPr>
    </c:plotArea>
    <c:plotVisOnly val="1"/>
    <c:dispBlanksAs val="gap"/>
    <c:showDLblsOverMax val="0"/>
  </c:chart>
  <c:spPr>
    <a:noFill/>
    <a:ln>
      <a:noFill/>
    </a:ln>
    <a:effectLst/>
  </c:spPr>
  <c:txPr>
    <a:bodyPr/>
    <a:lstStyle/>
    <a:p>
      <a:pPr>
        <a:defRPr sz="1050" baseline="0">
          <a:solidFill>
            <a:schemeClr val="tx1"/>
          </a:solidFill>
          <a:latin typeface="Verdana" panose="020B0604030504040204" pitchFamily="34" charset="0"/>
        </a:defRPr>
      </a:pPr>
      <a:endParaRPr lang="fi-FI"/>
    </a:p>
  </c:txPr>
  <c:externalData r:id="rId3">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Taul1!$B$1</c:f>
              <c:strCache>
                <c:ptCount val="1"/>
                <c:pt idx="0">
                  <c:v>Koko vienti</c:v>
                </c:pt>
              </c:strCache>
            </c:strRef>
          </c:tx>
          <c:spPr>
            <a:solidFill>
              <a:schemeClr val="accent1"/>
            </a:solidFill>
            <a:ln w="38100">
              <a:noFill/>
            </a:ln>
            <a:effectLst/>
          </c:spPr>
          <c:invertIfNegative val="0"/>
          <c:cat>
            <c:numRef>
              <c:f>Taul1!$A$2:$A$14</c:f>
              <c:numCache>
                <c:formatCode>General</c:formatCode>
                <c:ptCount val="13"/>
                <c:pt idx="0">
                  <c:v>2007</c:v>
                </c:pt>
                <c:pt idx="1">
                  <c:v>2008</c:v>
                </c:pt>
                <c:pt idx="2">
                  <c:v>2009</c:v>
                </c:pt>
                <c:pt idx="3">
                  <c:v>2010</c:v>
                </c:pt>
                <c:pt idx="4">
                  <c:v>2011</c:v>
                </c:pt>
                <c:pt idx="5">
                  <c:v>2012</c:v>
                </c:pt>
                <c:pt idx="6">
                  <c:v>2013</c:v>
                </c:pt>
                <c:pt idx="7">
                  <c:v>2014</c:v>
                </c:pt>
                <c:pt idx="8">
                  <c:v>2015</c:v>
                </c:pt>
                <c:pt idx="9">
                  <c:v>2016</c:v>
                </c:pt>
                <c:pt idx="10">
                  <c:v>2017</c:v>
                </c:pt>
                <c:pt idx="11">
                  <c:v>2018</c:v>
                </c:pt>
                <c:pt idx="12">
                  <c:v>2019</c:v>
                </c:pt>
              </c:numCache>
            </c:numRef>
          </c:cat>
          <c:val>
            <c:numRef>
              <c:f>Taul1!$B$2:$B$14</c:f>
              <c:numCache>
                <c:formatCode>General</c:formatCode>
                <c:ptCount val="13"/>
                <c:pt idx="0">
                  <c:v>64.852999999999994</c:v>
                </c:pt>
                <c:pt idx="1">
                  <c:v>65.349999999999994</c:v>
                </c:pt>
                <c:pt idx="2">
                  <c:v>45.627000000000002</c:v>
                </c:pt>
                <c:pt idx="3">
                  <c:v>51.47</c:v>
                </c:pt>
                <c:pt idx="4">
                  <c:v>55.655000000000001</c:v>
                </c:pt>
                <c:pt idx="5">
                  <c:v>56.561</c:v>
                </c:pt>
                <c:pt idx="6">
                  <c:v>56.728000000000002</c:v>
                </c:pt>
                <c:pt idx="7">
                  <c:v>56.244999999999997</c:v>
                </c:pt>
                <c:pt idx="8">
                  <c:v>54.064999999999998</c:v>
                </c:pt>
                <c:pt idx="9">
                  <c:v>52.984000000000002</c:v>
                </c:pt>
              </c:numCache>
            </c:numRef>
          </c:val>
          <c:extLst>
            <c:ext xmlns:c16="http://schemas.microsoft.com/office/drawing/2014/chart" uri="{C3380CC4-5D6E-409C-BE32-E72D297353CC}">
              <c16:uniqueId val="{00000000-0A06-44AD-BA13-4D58E9FE1840}"/>
            </c:ext>
          </c:extLst>
        </c:ser>
        <c:ser>
          <c:idx val="1"/>
          <c:order val="1"/>
          <c:tx>
            <c:strRef>
              <c:f>Taul1!$C$1</c:f>
              <c:strCache>
                <c:ptCount val="1"/>
                <c:pt idx="0">
                  <c:v>Sarake1</c:v>
                </c:pt>
              </c:strCache>
            </c:strRef>
          </c:tx>
          <c:spPr>
            <a:solidFill>
              <a:schemeClr val="accent2"/>
            </a:solidFill>
            <a:ln>
              <a:solidFill>
                <a:schemeClr val="accent1"/>
              </a:solidFill>
              <a:prstDash val="sysDash"/>
            </a:ln>
            <a:effectLst/>
          </c:spPr>
          <c:invertIfNegative val="0"/>
          <c:cat>
            <c:numRef>
              <c:f>Taul1!$A$2:$A$14</c:f>
              <c:numCache>
                <c:formatCode>General</c:formatCode>
                <c:ptCount val="13"/>
                <c:pt idx="0">
                  <c:v>2007</c:v>
                </c:pt>
                <c:pt idx="1">
                  <c:v>2008</c:v>
                </c:pt>
                <c:pt idx="2">
                  <c:v>2009</c:v>
                </c:pt>
                <c:pt idx="3">
                  <c:v>2010</c:v>
                </c:pt>
                <c:pt idx="4">
                  <c:v>2011</c:v>
                </c:pt>
                <c:pt idx="5">
                  <c:v>2012</c:v>
                </c:pt>
                <c:pt idx="6">
                  <c:v>2013</c:v>
                </c:pt>
                <c:pt idx="7">
                  <c:v>2014</c:v>
                </c:pt>
                <c:pt idx="8">
                  <c:v>2015</c:v>
                </c:pt>
                <c:pt idx="9">
                  <c:v>2016</c:v>
                </c:pt>
                <c:pt idx="10">
                  <c:v>2017</c:v>
                </c:pt>
                <c:pt idx="11">
                  <c:v>2018</c:v>
                </c:pt>
                <c:pt idx="12">
                  <c:v>2019</c:v>
                </c:pt>
              </c:numCache>
            </c:numRef>
          </c:cat>
          <c:val>
            <c:numRef>
              <c:f>Taul1!$C$2:$C$14</c:f>
              <c:numCache>
                <c:formatCode>General</c:formatCode>
                <c:ptCount val="13"/>
                <c:pt idx="9">
                  <c:v>52.984000000000002</c:v>
                </c:pt>
                <c:pt idx="10">
                  <c:v>54.154000000000003</c:v>
                </c:pt>
                <c:pt idx="11">
                  <c:v>55.323999999999998</c:v>
                </c:pt>
                <c:pt idx="12">
                  <c:v>56.484000000000002</c:v>
                </c:pt>
              </c:numCache>
            </c:numRef>
          </c:val>
          <c:extLst>
            <c:ext xmlns:c16="http://schemas.microsoft.com/office/drawing/2014/chart" uri="{C3380CC4-5D6E-409C-BE32-E72D297353CC}">
              <c16:uniqueId val="{00000000-EB45-4953-AC4A-A9D022AFB1EA}"/>
            </c:ext>
          </c:extLst>
        </c:ser>
        <c:dLbls>
          <c:showLegendKey val="0"/>
          <c:showVal val="0"/>
          <c:showCatName val="0"/>
          <c:showSerName val="0"/>
          <c:showPercent val="0"/>
          <c:showBubbleSize val="0"/>
        </c:dLbls>
        <c:gapWidth val="150"/>
        <c:axId val="410790448"/>
        <c:axId val="410790840"/>
      </c:barChart>
      <c:catAx>
        <c:axId val="410790448"/>
        <c:scaling>
          <c:orientation val="minMax"/>
        </c:scaling>
        <c:delete val="0"/>
        <c:axPos val="b"/>
        <c:majorGridlines>
          <c:spPr>
            <a:ln w="3175" cap="flat" cmpd="sng" algn="ctr">
              <a:solidFill>
                <a:schemeClr val="tx1">
                  <a:lumMod val="15000"/>
                  <a:lumOff val="85000"/>
                </a:schemeClr>
              </a:solidFill>
              <a:prstDash val="solid"/>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ctr">
              <a:defRPr sz="1050" b="0" i="0" u="none" strike="noStrike" kern="1200" baseline="0">
                <a:solidFill>
                  <a:schemeClr val="tx1"/>
                </a:solidFill>
                <a:latin typeface="Verdana" panose="020B0604030504040204" pitchFamily="34" charset="0"/>
                <a:ea typeface="+mn-ea"/>
                <a:cs typeface="+mn-cs"/>
              </a:defRPr>
            </a:pPr>
            <a:endParaRPr lang="fi-FI"/>
          </a:p>
        </c:txPr>
        <c:crossAx val="410790840"/>
        <c:crosses val="autoZero"/>
        <c:auto val="1"/>
        <c:lblAlgn val="ctr"/>
        <c:lblOffset val="100"/>
        <c:noMultiLvlLbl val="0"/>
      </c:catAx>
      <c:valAx>
        <c:axId val="410790840"/>
        <c:scaling>
          <c:orientation val="minMax"/>
          <c:max val="70"/>
          <c:min val="40"/>
        </c:scaling>
        <c:delete val="0"/>
        <c:axPos val="l"/>
        <c:majorGridlines>
          <c:spPr>
            <a:ln w="3175" cap="flat" cmpd="sng" algn="ctr">
              <a:solidFill>
                <a:schemeClr val="tx1">
                  <a:lumMod val="15000"/>
                  <a:lumOff val="85000"/>
                </a:schemeClr>
              </a:solidFill>
              <a:prstDash val="solid"/>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solidFill>
                <a:latin typeface="Verdana" panose="020B0604030504040204" pitchFamily="34" charset="0"/>
                <a:ea typeface="+mn-ea"/>
                <a:cs typeface="+mn-cs"/>
              </a:defRPr>
            </a:pPr>
            <a:endParaRPr lang="fi-FI"/>
          </a:p>
        </c:txPr>
        <c:crossAx val="410790448"/>
        <c:crosses val="autoZero"/>
        <c:crossBetween val="between"/>
        <c:majorUnit val="5"/>
        <c:minorUnit val="1"/>
      </c:valAx>
      <c:spPr>
        <a:noFill/>
        <a:ln>
          <a:noFill/>
        </a:ln>
        <a:effectLst/>
      </c:spPr>
    </c:plotArea>
    <c:plotVisOnly val="1"/>
    <c:dispBlanksAs val="gap"/>
    <c:showDLblsOverMax val="0"/>
  </c:chart>
  <c:spPr>
    <a:noFill/>
    <a:ln>
      <a:noFill/>
    </a:ln>
    <a:effectLst/>
  </c:spPr>
  <c:txPr>
    <a:bodyPr/>
    <a:lstStyle/>
    <a:p>
      <a:pPr>
        <a:defRPr sz="1050" baseline="0">
          <a:solidFill>
            <a:schemeClr val="tx1"/>
          </a:solidFill>
          <a:latin typeface="Verdana" panose="020B0604030504040204" pitchFamily="34" charset="0"/>
        </a:defRPr>
      </a:pPr>
      <a:endParaRPr lang="fi-FI"/>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10"/>
    </mc:Choice>
    <mc:Fallback>
      <c:style val="10"/>
    </mc:Fallback>
  </mc:AlternateContent>
  <c:chart>
    <c:autoTitleDeleted val="1"/>
    <c:plotArea>
      <c:layout>
        <c:manualLayout>
          <c:layoutTarget val="inner"/>
          <c:xMode val="edge"/>
          <c:yMode val="edge"/>
          <c:x val="0.11393534542737276"/>
          <c:y val="2.969405212639847E-2"/>
          <c:w val="0.90345725289574341"/>
          <c:h val="0.87697296480794928"/>
        </c:manualLayout>
      </c:layout>
      <c:scatterChart>
        <c:scatterStyle val="lineMarker"/>
        <c:varyColors val="0"/>
        <c:ser>
          <c:idx val="0"/>
          <c:order val="0"/>
          <c:tx>
            <c:strRef>
              <c:f>Taul1!$B$1</c:f>
              <c:strCache>
                <c:ptCount val="1"/>
                <c:pt idx="0">
                  <c:v>Jalostusarvo/työntekijä 2014</c:v>
                </c:pt>
              </c:strCache>
            </c:strRef>
          </c:tx>
          <c:spPr>
            <a:ln w="47625">
              <a:noFill/>
            </a:ln>
            <a:effectLst/>
          </c:spPr>
          <c:marker>
            <c:symbol val="circle"/>
            <c:size val="4"/>
            <c:spPr>
              <a:solidFill>
                <a:schemeClr val="accent1"/>
              </a:solidFill>
              <a:ln>
                <a:solidFill>
                  <a:schemeClr val="tx1"/>
                </a:solidFill>
              </a:ln>
              <a:effectLst/>
            </c:spPr>
          </c:marker>
          <c:yVal>
            <c:numRef>
              <c:f>Taul1!$B$2:$B$1580</c:f>
              <c:numCache>
                <c:formatCode>General</c:formatCode>
                <c:ptCount val="1579"/>
                <c:pt idx="2" formatCode="#,##0\ &quot;€&quot;">
                  <c:v>144078</c:v>
                </c:pt>
                <c:pt idx="3" formatCode="#,##0\ &quot;€&quot;">
                  <c:v>81961</c:v>
                </c:pt>
                <c:pt idx="4" formatCode="#,##0\ &quot;€&quot;">
                  <c:v>89682</c:v>
                </c:pt>
                <c:pt idx="5" formatCode="#,##0\ &quot;€&quot;">
                  <c:v>3289874</c:v>
                </c:pt>
                <c:pt idx="6" formatCode="#,##0\ &quot;€&quot;">
                  <c:v>53782</c:v>
                </c:pt>
                <c:pt idx="7" formatCode="#,##0\ &quot;€&quot;">
                  <c:v>-11864</c:v>
                </c:pt>
                <c:pt idx="8" formatCode="#,##0\ &quot;€&quot;">
                  <c:v>318017</c:v>
                </c:pt>
                <c:pt idx="9" formatCode="#,##0\ &quot;€&quot;">
                  <c:v>57626</c:v>
                </c:pt>
                <c:pt idx="10" formatCode="#,##0\ &quot;€&quot;">
                  <c:v>62104</c:v>
                </c:pt>
                <c:pt idx="11" formatCode="#,##0\ &quot;€&quot;">
                  <c:v>83821</c:v>
                </c:pt>
                <c:pt idx="12" formatCode="#,##0\ &quot;€&quot;">
                  <c:v>47352</c:v>
                </c:pt>
                <c:pt idx="13" formatCode="#,##0\ &quot;€&quot;">
                  <c:v>62749</c:v>
                </c:pt>
                <c:pt idx="14" formatCode="#,##0\ &quot;€&quot;">
                  <c:v>80165</c:v>
                </c:pt>
                <c:pt idx="15" formatCode="#,##0\ &quot;€&quot;">
                  <c:v>83871</c:v>
                </c:pt>
                <c:pt idx="16" formatCode="#,##0\ &quot;€&quot;">
                  <c:v>89397</c:v>
                </c:pt>
                <c:pt idx="17" formatCode="#,##0\ &quot;€&quot;">
                  <c:v>74012</c:v>
                </c:pt>
                <c:pt idx="18" formatCode="#,##0\ &quot;€&quot;">
                  <c:v>60305</c:v>
                </c:pt>
                <c:pt idx="19" formatCode="#,##0\ &quot;€&quot;">
                  <c:v>60002</c:v>
                </c:pt>
                <c:pt idx="20" formatCode="#,##0\ &quot;€&quot;">
                  <c:v>81090</c:v>
                </c:pt>
                <c:pt idx="21" formatCode="#,##0\ &quot;€&quot;">
                  <c:v>104567</c:v>
                </c:pt>
                <c:pt idx="22" formatCode="#,##0\ &quot;€&quot;">
                  <c:v>86563</c:v>
                </c:pt>
                <c:pt idx="23" formatCode="#,##0\ &quot;€&quot;">
                  <c:v>147918</c:v>
                </c:pt>
                <c:pt idx="24" formatCode="#,##0\ &quot;€&quot;">
                  <c:v>94984</c:v>
                </c:pt>
                <c:pt idx="25" formatCode="#,##0\ &quot;€&quot;">
                  <c:v>72874</c:v>
                </c:pt>
                <c:pt idx="26" formatCode="#,##0\ &quot;€&quot;">
                  <c:v>58404</c:v>
                </c:pt>
                <c:pt idx="27" formatCode="#,##0\ &quot;€&quot;">
                  <c:v>86022</c:v>
                </c:pt>
                <c:pt idx="28" formatCode="#,##0\ &quot;€&quot;">
                  <c:v>100413</c:v>
                </c:pt>
                <c:pt idx="29" formatCode="#,##0\ &quot;€&quot;">
                  <c:v>52911</c:v>
                </c:pt>
                <c:pt idx="30" formatCode="#,##0\ &quot;€&quot;">
                  <c:v>70814</c:v>
                </c:pt>
                <c:pt idx="31" formatCode="#,##0\ &quot;€&quot;">
                  <c:v>90209</c:v>
                </c:pt>
                <c:pt idx="32" formatCode="#,##0\ &quot;€&quot;">
                  <c:v>76817</c:v>
                </c:pt>
                <c:pt idx="33" formatCode="#,##0\ &quot;€&quot;">
                  <c:v>61590</c:v>
                </c:pt>
                <c:pt idx="34" formatCode="#,##0\ &quot;€&quot;">
                  <c:v>38107</c:v>
                </c:pt>
                <c:pt idx="35" formatCode="#,##0\ &quot;€&quot;">
                  <c:v>93275</c:v>
                </c:pt>
                <c:pt idx="36" formatCode="#,##0\ &quot;€&quot;">
                  <c:v>38207</c:v>
                </c:pt>
                <c:pt idx="37" formatCode="#,##0\ &quot;€&quot;">
                  <c:v>116403</c:v>
                </c:pt>
                <c:pt idx="38" formatCode="#,##0\ &quot;€&quot;">
                  <c:v>114399</c:v>
                </c:pt>
                <c:pt idx="39" formatCode="#,##0\ &quot;€&quot;">
                  <c:v>162101</c:v>
                </c:pt>
                <c:pt idx="40" formatCode="#,##0\ &quot;€&quot;">
                  <c:v>50730</c:v>
                </c:pt>
                <c:pt idx="41" formatCode="#,##0\ &quot;€&quot;">
                  <c:v>77421</c:v>
                </c:pt>
                <c:pt idx="42" formatCode="#,##0\ &quot;€&quot;">
                  <c:v>93928</c:v>
                </c:pt>
                <c:pt idx="43" formatCode="#,##0\ &quot;€&quot;">
                  <c:v>44531</c:v>
                </c:pt>
                <c:pt idx="44" formatCode="#,##0\ &quot;€&quot;">
                  <c:v>108729</c:v>
                </c:pt>
                <c:pt idx="45" formatCode="#,##0\ &quot;€&quot;">
                  <c:v>65950</c:v>
                </c:pt>
                <c:pt idx="46" formatCode="#,##0\ &quot;€&quot;">
                  <c:v>32886</c:v>
                </c:pt>
                <c:pt idx="47" formatCode="#,##0\ &quot;€&quot;">
                  <c:v>34621</c:v>
                </c:pt>
                <c:pt idx="48" formatCode="#,##0\ &quot;€&quot;">
                  <c:v>55691</c:v>
                </c:pt>
                <c:pt idx="49" formatCode="#,##0\ &quot;€&quot;">
                  <c:v>46316</c:v>
                </c:pt>
                <c:pt idx="50" formatCode="#,##0\ &quot;€&quot;">
                  <c:v>206659</c:v>
                </c:pt>
                <c:pt idx="51" formatCode="#,##0\ &quot;€&quot;">
                  <c:v>78998</c:v>
                </c:pt>
                <c:pt idx="52" formatCode="#,##0\ &quot;€&quot;">
                  <c:v>95719</c:v>
                </c:pt>
                <c:pt idx="53" formatCode="#,##0\ &quot;€&quot;">
                  <c:v>75288</c:v>
                </c:pt>
                <c:pt idx="54" formatCode="#,##0\ &quot;€&quot;">
                  <c:v>25000</c:v>
                </c:pt>
                <c:pt idx="55" formatCode="#,##0\ &quot;€&quot;">
                  <c:v>90502</c:v>
                </c:pt>
                <c:pt idx="56" formatCode="#,##0\ &quot;€&quot;">
                  <c:v>64222</c:v>
                </c:pt>
                <c:pt idx="57" formatCode="#,##0\ &quot;€&quot;">
                  <c:v>61654</c:v>
                </c:pt>
                <c:pt idx="58" formatCode="#,##0\ &quot;€&quot;">
                  <c:v>57393</c:v>
                </c:pt>
                <c:pt idx="59" formatCode="#,##0\ &quot;€&quot;">
                  <c:v>41015</c:v>
                </c:pt>
                <c:pt idx="60" formatCode="#,##0\ &quot;€&quot;">
                  <c:v>136510</c:v>
                </c:pt>
                <c:pt idx="61" formatCode="#,##0\ &quot;€&quot;">
                  <c:v>39789</c:v>
                </c:pt>
                <c:pt idx="62" formatCode="#,##0\ &quot;€&quot;">
                  <c:v>113167</c:v>
                </c:pt>
                <c:pt idx="63" formatCode="#,##0\ &quot;€&quot;">
                  <c:v>57019</c:v>
                </c:pt>
                <c:pt idx="64" formatCode="#,##0\ &quot;€&quot;">
                  <c:v>322537</c:v>
                </c:pt>
                <c:pt idx="65" formatCode="#,##0\ &quot;€&quot;">
                  <c:v>83447</c:v>
                </c:pt>
                <c:pt idx="66" formatCode="#,##0\ &quot;€&quot;">
                  <c:v>76224</c:v>
                </c:pt>
                <c:pt idx="67" formatCode="#,##0\ &quot;€&quot;">
                  <c:v>36691</c:v>
                </c:pt>
                <c:pt idx="68" formatCode="#,##0\ &quot;€&quot;">
                  <c:v>65622</c:v>
                </c:pt>
                <c:pt idx="69" formatCode="#,##0\ &quot;€&quot;">
                  <c:v>24337</c:v>
                </c:pt>
                <c:pt idx="70" formatCode="#,##0\ &quot;€&quot;">
                  <c:v>39070</c:v>
                </c:pt>
                <c:pt idx="71" formatCode="#,##0\ &quot;€&quot;">
                  <c:v>65197</c:v>
                </c:pt>
                <c:pt idx="72" formatCode="#,##0\ &quot;€&quot;">
                  <c:v>93830</c:v>
                </c:pt>
                <c:pt idx="73" formatCode="#,##0\ &quot;€&quot;">
                  <c:v>56683</c:v>
                </c:pt>
                <c:pt idx="74" formatCode="#,##0\ &quot;€&quot;">
                  <c:v>47539</c:v>
                </c:pt>
                <c:pt idx="75" formatCode="#,##0\ &quot;€&quot;">
                  <c:v>57687</c:v>
                </c:pt>
                <c:pt idx="76" formatCode="#,##0\ &quot;€&quot;">
                  <c:v>61536</c:v>
                </c:pt>
                <c:pt idx="77" formatCode="#,##0\ &quot;€&quot;">
                  <c:v>49667</c:v>
                </c:pt>
                <c:pt idx="78" formatCode="#,##0\ &quot;€&quot;">
                  <c:v>49546</c:v>
                </c:pt>
                <c:pt idx="79" formatCode="#,##0\ &quot;€&quot;">
                  <c:v>66697</c:v>
                </c:pt>
                <c:pt idx="80" formatCode="#,##0\ &quot;€&quot;">
                  <c:v>-11731</c:v>
                </c:pt>
                <c:pt idx="81" formatCode="#,##0\ &quot;€&quot;">
                  <c:v>73370</c:v>
                </c:pt>
                <c:pt idx="82" formatCode="#,##0\ &quot;€&quot;">
                  <c:v>54183</c:v>
                </c:pt>
                <c:pt idx="83" formatCode="#,##0\ &quot;€&quot;">
                  <c:v>39768</c:v>
                </c:pt>
                <c:pt idx="84" formatCode="#,##0\ &quot;€&quot;">
                  <c:v>54859</c:v>
                </c:pt>
                <c:pt idx="85" formatCode="#,##0\ &quot;€&quot;">
                  <c:v>41150</c:v>
                </c:pt>
                <c:pt idx="86" formatCode="#,##0\ &quot;€&quot;">
                  <c:v>48695</c:v>
                </c:pt>
                <c:pt idx="87" formatCode="#,##0\ &quot;€&quot;">
                  <c:v>68337</c:v>
                </c:pt>
                <c:pt idx="88" formatCode="#,##0\ &quot;€&quot;">
                  <c:v>63519</c:v>
                </c:pt>
                <c:pt idx="89" formatCode="#,##0\ &quot;€&quot;">
                  <c:v>197205</c:v>
                </c:pt>
                <c:pt idx="90" formatCode="#,##0\ &quot;€&quot;">
                  <c:v>5252</c:v>
                </c:pt>
                <c:pt idx="91" formatCode="#,##0\ &quot;€&quot;">
                  <c:v>138600</c:v>
                </c:pt>
                <c:pt idx="92" formatCode="#,##0\ &quot;€&quot;">
                  <c:v>37228</c:v>
                </c:pt>
                <c:pt idx="93" formatCode="#,##0\ &quot;€&quot;">
                  <c:v>49081</c:v>
                </c:pt>
                <c:pt idx="94" formatCode="#,##0\ &quot;€&quot;">
                  <c:v>56689</c:v>
                </c:pt>
                <c:pt idx="95" formatCode="#,##0\ &quot;€&quot;">
                  <c:v>116678</c:v>
                </c:pt>
                <c:pt idx="96" formatCode="#,##0\ &quot;€&quot;">
                  <c:v>58128</c:v>
                </c:pt>
                <c:pt idx="97" formatCode="#,##0\ &quot;€&quot;">
                  <c:v>48150</c:v>
                </c:pt>
                <c:pt idx="98" formatCode="#,##0\ &quot;€&quot;">
                  <c:v>98170</c:v>
                </c:pt>
                <c:pt idx="99" formatCode="#,##0\ &quot;€&quot;">
                  <c:v>51821</c:v>
                </c:pt>
                <c:pt idx="100" formatCode="#,##0\ &quot;€&quot;">
                  <c:v>62751</c:v>
                </c:pt>
                <c:pt idx="101" formatCode="#,##0\ &quot;€&quot;">
                  <c:v>67154</c:v>
                </c:pt>
                <c:pt idx="102" formatCode="#,##0\ &quot;€&quot;">
                  <c:v>36471</c:v>
                </c:pt>
                <c:pt idx="103" formatCode="#,##0\ &quot;€&quot;">
                  <c:v>55351</c:v>
                </c:pt>
                <c:pt idx="104" formatCode="#,##0\ &quot;€&quot;">
                  <c:v>67593</c:v>
                </c:pt>
                <c:pt idx="105" formatCode="#,##0\ &quot;€&quot;">
                  <c:v>63181</c:v>
                </c:pt>
                <c:pt idx="106" formatCode="#,##0\ &quot;€&quot;">
                  <c:v>35745</c:v>
                </c:pt>
                <c:pt idx="107" formatCode="#,##0\ &quot;€&quot;">
                  <c:v>73406</c:v>
                </c:pt>
                <c:pt idx="108" formatCode="#,##0\ &quot;€&quot;">
                  <c:v>65457</c:v>
                </c:pt>
                <c:pt idx="109" formatCode="#,##0\ &quot;€&quot;">
                  <c:v>75361</c:v>
                </c:pt>
                <c:pt idx="110" formatCode="#,##0\ &quot;€&quot;">
                  <c:v>36442</c:v>
                </c:pt>
                <c:pt idx="111" formatCode="#,##0\ &quot;€&quot;">
                  <c:v>55730</c:v>
                </c:pt>
                <c:pt idx="112" formatCode="#,##0\ &quot;€&quot;">
                  <c:v>42932</c:v>
                </c:pt>
                <c:pt idx="113" formatCode="#,##0\ &quot;€&quot;">
                  <c:v>112427</c:v>
                </c:pt>
                <c:pt idx="114" formatCode="#,##0\ &quot;€&quot;">
                  <c:v>39487</c:v>
                </c:pt>
                <c:pt idx="115" formatCode="#,##0\ &quot;€&quot;">
                  <c:v>47985</c:v>
                </c:pt>
                <c:pt idx="116" formatCode="#,##0\ &quot;€&quot;">
                  <c:v>75253</c:v>
                </c:pt>
                <c:pt idx="117" formatCode="#,##0\ &quot;€&quot;">
                  <c:v>45788</c:v>
                </c:pt>
                <c:pt idx="118" formatCode="#,##0\ &quot;€&quot;">
                  <c:v>96561</c:v>
                </c:pt>
                <c:pt idx="119" formatCode="#,##0\ &quot;€&quot;">
                  <c:v>97440</c:v>
                </c:pt>
                <c:pt idx="120" formatCode="#,##0\ &quot;€&quot;">
                  <c:v>87583</c:v>
                </c:pt>
                <c:pt idx="121" formatCode="#,##0\ &quot;€&quot;">
                  <c:v>57960</c:v>
                </c:pt>
                <c:pt idx="122" formatCode="#,##0\ &quot;€&quot;">
                  <c:v>4286</c:v>
                </c:pt>
                <c:pt idx="123" formatCode="#,##0\ &quot;€&quot;">
                  <c:v>56377</c:v>
                </c:pt>
                <c:pt idx="124" formatCode="#,##0\ &quot;€&quot;">
                  <c:v>80012</c:v>
                </c:pt>
                <c:pt idx="125" formatCode="#,##0\ &quot;€&quot;">
                  <c:v>343031</c:v>
                </c:pt>
                <c:pt idx="126" formatCode="#,##0\ &quot;€&quot;">
                  <c:v>68715</c:v>
                </c:pt>
                <c:pt idx="127" formatCode="#,##0\ &quot;€&quot;">
                  <c:v>58675</c:v>
                </c:pt>
                <c:pt idx="128" formatCode="#,##0\ &quot;€&quot;">
                  <c:v>55338</c:v>
                </c:pt>
                <c:pt idx="129" formatCode="#,##0\ &quot;€&quot;">
                  <c:v>58196</c:v>
                </c:pt>
                <c:pt idx="130" formatCode="#,##0\ &quot;€&quot;">
                  <c:v>45056</c:v>
                </c:pt>
                <c:pt idx="131" formatCode="#,##0\ &quot;€&quot;">
                  <c:v>78946</c:v>
                </c:pt>
                <c:pt idx="132" formatCode="#,##0\ &quot;€&quot;">
                  <c:v>166910</c:v>
                </c:pt>
                <c:pt idx="133" formatCode="#,##0\ &quot;€&quot;">
                  <c:v>153486</c:v>
                </c:pt>
                <c:pt idx="134" formatCode="#,##0\ &quot;€&quot;">
                  <c:v>51471</c:v>
                </c:pt>
                <c:pt idx="135" formatCode="#,##0\ &quot;€&quot;">
                  <c:v>142147</c:v>
                </c:pt>
                <c:pt idx="136" formatCode="#,##0\ &quot;€&quot;">
                  <c:v>82127</c:v>
                </c:pt>
                <c:pt idx="137" formatCode="#,##0\ &quot;€&quot;">
                  <c:v>46082</c:v>
                </c:pt>
                <c:pt idx="138" formatCode="#,##0\ &quot;€&quot;">
                  <c:v>97795</c:v>
                </c:pt>
                <c:pt idx="139" formatCode="#,##0\ &quot;€&quot;">
                  <c:v>99821</c:v>
                </c:pt>
                <c:pt idx="140" formatCode="#,##0\ &quot;€&quot;">
                  <c:v>81915</c:v>
                </c:pt>
                <c:pt idx="141" formatCode="#,##0\ &quot;€&quot;">
                  <c:v>55217</c:v>
                </c:pt>
                <c:pt idx="142" formatCode="#,##0\ &quot;€&quot;">
                  <c:v>42648</c:v>
                </c:pt>
                <c:pt idx="143" formatCode="#,##0\ &quot;€&quot;">
                  <c:v>26782</c:v>
                </c:pt>
                <c:pt idx="144" formatCode="#,##0\ &quot;€&quot;">
                  <c:v>-515</c:v>
                </c:pt>
                <c:pt idx="145" formatCode="#,##0\ &quot;€&quot;">
                  <c:v>45645</c:v>
                </c:pt>
                <c:pt idx="146" formatCode="#,##0\ &quot;€&quot;">
                  <c:v>63321</c:v>
                </c:pt>
                <c:pt idx="147" formatCode="#,##0\ &quot;€&quot;">
                  <c:v>83743</c:v>
                </c:pt>
                <c:pt idx="148" formatCode="#,##0\ &quot;€&quot;">
                  <c:v>77668</c:v>
                </c:pt>
                <c:pt idx="149" formatCode="#,##0\ &quot;€&quot;">
                  <c:v>78364</c:v>
                </c:pt>
                <c:pt idx="150" formatCode="#,##0\ &quot;€&quot;">
                  <c:v>99604</c:v>
                </c:pt>
                <c:pt idx="151" formatCode="#,##0\ &quot;€&quot;">
                  <c:v>53471</c:v>
                </c:pt>
                <c:pt idx="152" formatCode="#,##0\ &quot;€&quot;">
                  <c:v>82366</c:v>
                </c:pt>
                <c:pt idx="153" formatCode="#,##0\ &quot;€&quot;">
                  <c:v>66727</c:v>
                </c:pt>
                <c:pt idx="154" formatCode="#,##0\ &quot;€&quot;">
                  <c:v>51852</c:v>
                </c:pt>
                <c:pt idx="155" formatCode="#,##0\ &quot;€&quot;">
                  <c:v>59716</c:v>
                </c:pt>
                <c:pt idx="156" formatCode="#,##0\ &quot;€&quot;">
                  <c:v>51045</c:v>
                </c:pt>
                <c:pt idx="157" formatCode="#,##0\ &quot;€&quot;">
                  <c:v>106690</c:v>
                </c:pt>
                <c:pt idx="158" formatCode="#,##0\ &quot;€&quot;">
                  <c:v>973809</c:v>
                </c:pt>
                <c:pt idx="159" formatCode="#,##0\ &quot;€&quot;">
                  <c:v>140096</c:v>
                </c:pt>
                <c:pt idx="160" formatCode="#,##0\ &quot;€&quot;">
                  <c:v>45453</c:v>
                </c:pt>
                <c:pt idx="161" formatCode="#,##0\ &quot;€&quot;">
                  <c:v>49128</c:v>
                </c:pt>
                <c:pt idx="162" formatCode="#,##0\ &quot;€&quot;">
                  <c:v>78897</c:v>
                </c:pt>
                <c:pt idx="163" formatCode="#,##0\ &quot;€&quot;">
                  <c:v>97256</c:v>
                </c:pt>
                <c:pt idx="164" formatCode="#,##0\ &quot;€&quot;">
                  <c:v>10299</c:v>
                </c:pt>
                <c:pt idx="165" formatCode="#,##0\ &quot;€&quot;">
                  <c:v>57206</c:v>
                </c:pt>
                <c:pt idx="166" formatCode="#,##0\ &quot;€&quot;">
                  <c:v>37770</c:v>
                </c:pt>
                <c:pt idx="167" formatCode="#,##0\ &quot;€&quot;">
                  <c:v>40337</c:v>
                </c:pt>
                <c:pt idx="168" formatCode="#,##0\ &quot;€&quot;">
                  <c:v>157198</c:v>
                </c:pt>
                <c:pt idx="169" formatCode="#,##0\ &quot;€&quot;">
                  <c:v>105208</c:v>
                </c:pt>
                <c:pt idx="170" formatCode="#,##0\ &quot;€&quot;">
                  <c:v>174479</c:v>
                </c:pt>
                <c:pt idx="171" formatCode="#,##0\ &quot;€&quot;">
                  <c:v>-715460</c:v>
                </c:pt>
                <c:pt idx="172" formatCode="#,##0\ &quot;€&quot;">
                  <c:v>474922</c:v>
                </c:pt>
                <c:pt idx="173" formatCode="#,##0\ &quot;€&quot;">
                  <c:v>79616</c:v>
                </c:pt>
                <c:pt idx="174" formatCode="#,##0\ &quot;€&quot;">
                  <c:v>81353</c:v>
                </c:pt>
                <c:pt idx="175" formatCode="#,##0\ &quot;€&quot;">
                  <c:v>69596</c:v>
                </c:pt>
                <c:pt idx="176" formatCode="#,##0\ &quot;€&quot;">
                  <c:v>60310</c:v>
                </c:pt>
                <c:pt idx="177" formatCode="#,##0\ &quot;€&quot;">
                  <c:v>54092</c:v>
                </c:pt>
                <c:pt idx="178" formatCode="#,##0\ &quot;€&quot;">
                  <c:v>41404</c:v>
                </c:pt>
                <c:pt idx="179" formatCode="#,##0\ &quot;€&quot;">
                  <c:v>154298</c:v>
                </c:pt>
                <c:pt idx="180" formatCode="#,##0\ &quot;€&quot;">
                  <c:v>112858</c:v>
                </c:pt>
                <c:pt idx="181" formatCode="#,##0\ &quot;€&quot;">
                  <c:v>64582</c:v>
                </c:pt>
                <c:pt idx="182" formatCode="#,##0\ &quot;€&quot;">
                  <c:v>74479</c:v>
                </c:pt>
                <c:pt idx="183" formatCode="#,##0\ &quot;€&quot;">
                  <c:v>58740</c:v>
                </c:pt>
                <c:pt idx="184" formatCode="#,##0\ &quot;€&quot;">
                  <c:v>59689</c:v>
                </c:pt>
                <c:pt idx="185" formatCode="#,##0\ &quot;€&quot;">
                  <c:v>43394</c:v>
                </c:pt>
                <c:pt idx="186" formatCode="#,##0\ &quot;€&quot;">
                  <c:v>66605</c:v>
                </c:pt>
                <c:pt idx="187" formatCode="#,##0\ &quot;€&quot;">
                  <c:v>138323</c:v>
                </c:pt>
                <c:pt idx="188" formatCode="#,##0\ &quot;€&quot;">
                  <c:v>33886</c:v>
                </c:pt>
                <c:pt idx="189" formatCode="#,##0\ &quot;€&quot;">
                  <c:v>48836</c:v>
                </c:pt>
                <c:pt idx="190" formatCode="#,##0\ &quot;€&quot;">
                  <c:v>51897</c:v>
                </c:pt>
                <c:pt idx="191" formatCode="#,##0\ &quot;€&quot;">
                  <c:v>79485</c:v>
                </c:pt>
                <c:pt idx="192" formatCode="#,##0\ &quot;€&quot;">
                  <c:v>61462</c:v>
                </c:pt>
                <c:pt idx="193" formatCode="#,##0\ &quot;€&quot;">
                  <c:v>61778</c:v>
                </c:pt>
                <c:pt idx="194" formatCode="#,##0\ &quot;€&quot;">
                  <c:v>52249</c:v>
                </c:pt>
                <c:pt idx="195" formatCode="#,##0\ &quot;€&quot;">
                  <c:v>49446</c:v>
                </c:pt>
                <c:pt idx="196" formatCode="#,##0\ &quot;€&quot;">
                  <c:v>55120</c:v>
                </c:pt>
                <c:pt idx="197" formatCode="#,##0\ &quot;€&quot;">
                  <c:v>58830</c:v>
                </c:pt>
                <c:pt idx="198" formatCode="#,##0\ &quot;€&quot;">
                  <c:v>46171</c:v>
                </c:pt>
                <c:pt idx="199" formatCode="#,##0\ &quot;€&quot;">
                  <c:v>2105444</c:v>
                </c:pt>
                <c:pt idx="200" formatCode="#,##0\ &quot;€&quot;">
                  <c:v>84128</c:v>
                </c:pt>
                <c:pt idx="201" formatCode="#,##0\ &quot;€&quot;">
                  <c:v>73263</c:v>
                </c:pt>
                <c:pt idx="202" formatCode="#,##0\ &quot;€&quot;">
                  <c:v>57717</c:v>
                </c:pt>
                <c:pt idx="203" formatCode="#,##0\ &quot;€&quot;">
                  <c:v>62542</c:v>
                </c:pt>
                <c:pt idx="204" formatCode="#,##0\ &quot;€&quot;">
                  <c:v>80232</c:v>
                </c:pt>
                <c:pt idx="205" formatCode="#,##0\ &quot;€&quot;">
                  <c:v>52602</c:v>
                </c:pt>
                <c:pt idx="206" formatCode="#,##0\ &quot;€&quot;">
                  <c:v>50345</c:v>
                </c:pt>
                <c:pt idx="207" formatCode="#,##0\ &quot;€&quot;">
                  <c:v>77402</c:v>
                </c:pt>
                <c:pt idx="208" formatCode="#,##0\ &quot;€&quot;">
                  <c:v>54794</c:v>
                </c:pt>
                <c:pt idx="209" formatCode="#,##0\ &quot;€&quot;">
                  <c:v>52212</c:v>
                </c:pt>
                <c:pt idx="210" formatCode="#,##0\ &quot;€&quot;">
                  <c:v>78880</c:v>
                </c:pt>
                <c:pt idx="211" formatCode="#,##0\ &quot;€&quot;">
                  <c:v>77263</c:v>
                </c:pt>
                <c:pt idx="212" formatCode="#,##0\ &quot;€&quot;">
                  <c:v>74257</c:v>
                </c:pt>
                <c:pt idx="213" formatCode="#,##0\ &quot;€&quot;">
                  <c:v>75850</c:v>
                </c:pt>
                <c:pt idx="214" formatCode="#,##0\ &quot;€&quot;">
                  <c:v>31021</c:v>
                </c:pt>
                <c:pt idx="215" formatCode="#,##0\ &quot;€&quot;">
                  <c:v>67037</c:v>
                </c:pt>
                <c:pt idx="216" formatCode="#,##0\ &quot;€&quot;">
                  <c:v>54684</c:v>
                </c:pt>
                <c:pt idx="217" formatCode="#,##0\ &quot;€&quot;">
                  <c:v>43237</c:v>
                </c:pt>
                <c:pt idx="218" formatCode="#,##0\ &quot;€&quot;">
                  <c:v>50943</c:v>
                </c:pt>
                <c:pt idx="219" formatCode="#,##0\ &quot;€&quot;">
                  <c:v>71354</c:v>
                </c:pt>
                <c:pt idx="220" formatCode="#,##0\ &quot;€&quot;">
                  <c:v>104100</c:v>
                </c:pt>
                <c:pt idx="221" formatCode="#,##0\ &quot;€&quot;">
                  <c:v>44851</c:v>
                </c:pt>
                <c:pt idx="222" formatCode="#,##0\ &quot;€&quot;">
                  <c:v>47859</c:v>
                </c:pt>
                <c:pt idx="223" formatCode="#,##0\ &quot;€&quot;">
                  <c:v>69300</c:v>
                </c:pt>
                <c:pt idx="224" formatCode="#,##0\ &quot;€&quot;">
                  <c:v>128373</c:v>
                </c:pt>
                <c:pt idx="225" formatCode="#,##0\ &quot;€&quot;">
                  <c:v>118748</c:v>
                </c:pt>
                <c:pt idx="226" formatCode="#,##0\ &quot;€&quot;">
                  <c:v>32117</c:v>
                </c:pt>
                <c:pt idx="227" formatCode="#,##0\ &quot;€&quot;">
                  <c:v>148450</c:v>
                </c:pt>
                <c:pt idx="228" formatCode="#,##0\ &quot;€&quot;">
                  <c:v>44600</c:v>
                </c:pt>
                <c:pt idx="229" formatCode="#,##0\ &quot;€&quot;">
                  <c:v>74512</c:v>
                </c:pt>
                <c:pt idx="230" formatCode="#,##0\ &quot;€&quot;">
                  <c:v>77425</c:v>
                </c:pt>
                <c:pt idx="231" formatCode="#,##0\ &quot;€&quot;">
                  <c:v>79900</c:v>
                </c:pt>
                <c:pt idx="232" formatCode="#,##0\ &quot;€&quot;">
                  <c:v>60358</c:v>
                </c:pt>
                <c:pt idx="233" formatCode="#,##0\ &quot;€&quot;">
                  <c:v>77585</c:v>
                </c:pt>
                <c:pt idx="234" formatCode="#,##0\ &quot;€&quot;">
                  <c:v>22244</c:v>
                </c:pt>
                <c:pt idx="235" formatCode="#,##0\ &quot;€&quot;">
                  <c:v>60076</c:v>
                </c:pt>
                <c:pt idx="236" formatCode="#,##0\ &quot;€&quot;">
                  <c:v>37345</c:v>
                </c:pt>
                <c:pt idx="237" formatCode="#,##0\ &quot;€&quot;">
                  <c:v>41264</c:v>
                </c:pt>
                <c:pt idx="238" formatCode="#,##0\ &quot;€&quot;">
                  <c:v>40923</c:v>
                </c:pt>
                <c:pt idx="239" formatCode="#,##0\ &quot;€&quot;">
                  <c:v>116924</c:v>
                </c:pt>
                <c:pt idx="240" formatCode="#,##0\ &quot;€&quot;">
                  <c:v>57686</c:v>
                </c:pt>
                <c:pt idx="241" formatCode="#,##0\ &quot;€&quot;">
                  <c:v>76513</c:v>
                </c:pt>
                <c:pt idx="242" formatCode="#,##0\ &quot;€&quot;">
                  <c:v>100364</c:v>
                </c:pt>
                <c:pt idx="243" formatCode="#,##0\ &quot;€&quot;">
                  <c:v>69000</c:v>
                </c:pt>
                <c:pt idx="244" formatCode="#,##0\ &quot;€&quot;">
                  <c:v>54736</c:v>
                </c:pt>
                <c:pt idx="245" formatCode="#,##0\ &quot;€&quot;">
                  <c:v>74412</c:v>
                </c:pt>
                <c:pt idx="246" formatCode="#,##0\ &quot;€&quot;">
                  <c:v>54200</c:v>
                </c:pt>
                <c:pt idx="247" formatCode="#,##0\ &quot;€&quot;">
                  <c:v>111108</c:v>
                </c:pt>
                <c:pt idx="248" formatCode="#,##0\ &quot;€&quot;">
                  <c:v>55034</c:v>
                </c:pt>
                <c:pt idx="249" formatCode="#,##0\ &quot;€&quot;">
                  <c:v>74963</c:v>
                </c:pt>
                <c:pt idx="250" formatCode="#,##0\ &quot;€&quot;">
                  <c:v>76579</c:v>
                </c:pt>
                <c:pt idx="251" formatCode="#,##0\ &quot;€&quot;">
                  <c:v>78266</c:v>
                </c:pt>
                <c:pt idx="252" formatCode="#,##0\ &quot;€&quot;">
                  <c:v>80362</c:v>
                </c:pt>
                <c:pt idx="253" formatCode="#,##0\ &quot;€&quot;">
                  <c:v>68667</c:v>
                </c:pt>
                <c:pt idx="254" formatCode="#,##0\ &quot;€&quot;">
                  <c:v>62614</c:v>
                </c:pt>
                <c:pt idx="255" formatCode="#,##0\ &quot;€&quot;">
                  <c:v>61103</c:v>
                </c:pt>
                <c:pt idx="256" formatCode="#,##0\ &quot;€&quot;">
                  <c:v>100932</c:v>
                </c:pt>
                <c:pt idx="257" formatCode="#,##0\ &quot;€&quot;">
                  <c:v>-29213</c:v>
                </c:pt>
                <c:pt idx="258" formatCode="#,##0\ &quot;€&quot;">
                  <c:v>163876</c:v>
                </c:pt>
                <c:pt idx="259" formatCode="#,##0\ &quot;€&quot;">
                  <c:v>41901</c:v>
                </c:pt>
                <c:pt idx="260" formatCode="#,##0\ &quot;€&quot;">
                  <c:v>66381</c:v>
                </c:pt>
                <c:pt idx="261" formatCode="#,##0\ &quot;€&quot;">
                  <c:v>52352</c:v>
                </c:pt>
                <c:pt idx="262" formatCode="#,##0\ &quot;€&quot;">
                  <c:v>57335</c:v>
                </c:pt>
                <c:pt idx="263" formatCode="#,##0\ &quot;€&quot;">
                  <c:v>57013</c:v>
                </c:pt>
                <c:pt idx="264" formatCode="#,##0\ &quot;€&quot;">
                  <c:v>57932</c:v>
                </c:pt>
                <c:pt idx="265" formatCode="#,##0\ &quot;€&quot;">
                  <c:v>2624135</c:v>
                </c:pt>
                <c:pt idx="266" formatCode="#,##0\ &quot;€&quot;">
                  <c:v>54665</c:v>
                </c:pt>
                <c:pt idx="267" formatCode="#,##0\ &quot;€&quot;">
                  <c:v>48047</c:v>
                </c:pt>
                <c:pt idx="268" formatCode="#,##0\ &quot;€&quot;">
                  <c:v>43652</c:v>
                </c:pt>
                <c:pt idx="269" formatCode="#,##0\ &quot;€&quot;">
                  <c:v>37755</c:v>
                </c:pt>
                <c:pt idx="270" formatCode="#,##0\ &quot;€&quot;">
                  <c:v>39077</c:v>
                </c:pt>
                <c:pt idx="271" formatCode="#,##0\ &quot;€&quot;">
                  <c:v>71510</c:v>
                </c:pt>
                <c:pt idx="272" formatCode="#,##0\ &quot;€&quot;">
                  <c:v>51397</c:v>
                </c:pt>
                <c:pt idx="273" formatCode="#,##0\ &quot;€&quot;">
                  <c:v>52701</c:v>
                </c:pt>
                <c:pt idx="274" formatCode="#,##0\ &quot;€&quot;">
                  <c:v>62187</c:v>
                </c:pt>
                <c:pt idx="275" formatCode="#,##0\ &quot;€&quot;">
                  <c:v>47709</c:v>
                </c:pt>
                <c:pt idx="276" formatCode="#,##0\ &quot;€&quot;">
                  <c:v>41940</c:v>
                </c:pt>
                <c:pt idx="277" formatCode="#,##0\ &quot;€&quot;">
                  <c:v>17998</c:v>
                </c:pt>
                <c:pt idx="278" formatCode="#,##0\ &quot;€&quot;">
                  <c:v>64528</c:v>
                </c:pt>
                <c:pt idx="279" formatCode="#,##0\ &quot;€&quot;">
                  <c:v>55945</c:v>
                </c:pt>
                <c:pt idx="280" formatCode="#,##0\ &quot;€&quot;">
                  <c:v>72438</c:v>
                </c:pt>
                <c:pt idx="281" formatCode="#,##0\ &quot;€&quot;">
                  <c:v>55599</c:v>
                </c:pt>
                <c:pt idx="282" formatCode="#,##0\ &quot;€&quot;">
                  <c:v>56897</c:v>
                </c:pt>
                <c:pt idx="283" formatCode="#,##0\ &quot;€&quot;">
                  <c:v>89795</c:v>
                </c:pt>
                <c:pt idx="284" formatCode="#,##0\ &quot;€&quot;">
                  <c:v>31000</c:v>
                </c:pt>
                <c:pt idx="285" formatCode="#,##0\ &quot;€&quot;">
                  <c:v>68457</c:v>
                </c:pt>
                <c:pt idx="286" formatCode="#,##0\ &quot;€&quot;">
                  <c:v>58866</c:v>
                </c:pt>
                <c:pt idx="287" formatCode="#,##0\ &quot;€&quot;">
                  <c:v>58649</c:v>
                </c:pt>
                <c:pt idx="288" formatCode="#,##0\ &quot;€&quot;">
                  <c:v>73425</c:v>
                </c:pt>
                <c:pt idx="289" formatCode="#,##0\ &quot;€&quot;">
                  <c:v>57228</c:v>
                </c:pt>
                <c:pt idx="290" formatCode="#,##0\ &quot;€&quot;">
                  <c:v>50671</c:v>
                </c:pt>
                <c:pt idx="291" formatCode="#,##0\ &quot;€&quot;">
                  <c:v>32460</c:v>
                </c:pt>
                <c:pt idx="292" formatCode="#,##0\ &quot;€&quot;">
                  <c:v>135411</c:v>
                </c:pt>
                <c:pt idx="293" formatCode="#,##0\ &quot;€&quot;">
                  <c:v>93448</c:v>
                </c:pt>
                <c:pt idx="294" formatCode="#,##0\ &quot;€&quot;">
                  <c:v>49026</c:v>
                </c:pt>
                <c:pt idx="295" formatCode="#,##0\ &quot;€&quot;">
                  <c:v>95482</c:v>
                </c:pt>
                <c:pt idx="296" formatCode="#,##0\ &quot;€&quot;">
                  <c:v>118079</c:v>
                </c:pt>
                <c:pt idx="297" formatCode="#,##0\ &quot;€&quot;">
                  <c:v>54967</c:v>
                </c:pt>
                <c:pt idx="298" formatCode="#,##0\ &quot;€&quot;">
                  <c:v>51454</c:v>
                </c:pt>
                <c:pt idx="299" formatCode="#,##0\ &quot;€&quot;">
                  <c:v>87535</c:v>
                </c:pt>
                <c:pt idx="300" formatCode="#,##0\ &quot;€&quot;">
                  <c:v>68690</c:v>
                </c:pt>
                <c:pt idx="301" formatCode="#,##0\ &quot;€&quot;">
                  <c:v>44464</c:v>
                </c:pt>
                <c:pt idx="302" formatCode="#,##0\ &quot;€&quot;">
                  <c:v>132453</c:v>
                </c:pt>
                <c:pt idx="303" formatCode="#,##0\ &quot;€&quot;">
                  <c:v>105625</c:v>
                </c:pt>
                <c:pt idx="304" formatCode="#,##0\ &quot;€&quot;">
                  <c:v>41945</c:v>
                </c:pt>
                <c:pt idx="305" formatCode="#,##0\ &quot;€&quot;">
                  <c:v>45467</c:v>
                </c:pt>
                <c:pt idx="306" formatCode="#,##0\ &quot;€&quot;">
                  <c:v>48818</c:v>
                </c:pt>
                <c:pt idx="307" formatCode="#,##0\ &quot;€&quot;">
                  <c:v>139876</c:v>
                </c:pt>
                <c:pt idx="308" formatCode="#,##0\ &quot;€&quot;">
                  <c:v>71179</c:v>
                </c:pt>
                <c:pt idx="309" formatCode="#,##0\ &quot;€&quot;">
                  <c:v>81055</c:v>
                </c:pt>
                <c:pt idx="310" formatCode="#,##0\ &quot;€&quot;">
                  <c:v>55886</c:v>
                </c:pt>
                <c:pt idx="311" formatCode="#,##0\ &quot;€&quot;">
                  <c:v>72567</c:v>
                </c:pt>
                <c:pt idx="312" formatCode="#,##0\ &quot;€&quot;">
                  <c:v>61856</c:v>
                </c:pt>
                <c:pt idx="313" formatCode="#,##0\ &quot;€&quot;">
                  <c:v>54506</c:v>
                </c:pt>
                <c:pt idx="314" formatCode="#,##0\ &quot;€&quot;">
                  <c:v>56510</c:v>
                </c:pt>
                <c:pt idx="315" formatCode="#,##0\ &quot;€&quot;">
                  <c:v>150652</c:v>
                </c:pt>
                <c:pt idx="316" formatCode="#,##0\ &quot;€&quot;">
                  <c:v>88745</c:v>
                </c:pt>
                <c:pt idx="317" formatCode="#,##0\ &quot;€&quot;">
                  <c:v>199305</c:v>
                </c:pt>
                <c:pt idx="318" formatCode="#,##0\ &quot;€&quot;">
                  <c:v>108706</c:v>
                </c:pt>
                <c:pt idx="319" formatCode="#,##0\ &quot;€&quot;">
                  <c:v>71987</c:v>
                </c:pt>
                <c:pt idx="320" formatCode="#,##0\ &quot;€&quot;">
                  <c:v>87729</c:v>
                </c:pt>
                <c:pt idx="321" formatCode="#,##0\ &quot;€&quot;">
                  <c:v>142570</c:v>
                </c:pt>
                <c:pt idx="322" formatCode="#,##0\ &quot;€&quot;">
                  <c:v>25285</c:v>
                </c:pt>
                <c:pt idx="323" formatCode="#,##0\ &quot;€&quot;">
                  <c:v>112343</c:v>
                </c:pt>
                <c:pt idx="324" formatCode="#,##0\ &quot;€&quot;">
                  <c:v>75448</c:v>
                </c:pt>
                <c:pt idx="325" formatCode="#,##0\ &quot;€&quot;">
                  <c:v>8840</c:v>
                </c:pt>
                <c:pt idx="326" formatCode="#,##0\ &quot;€&quot;">
                  <c:v>175937</c:v>
                </c:pt>
                <c:pt idx="327" formatCode="#,##0\ &quot;€&quot;">
                  <c:v>34189</c:v>
                </c:pt>
                <c:pt idx="328" formatCode="#,##0\ &quot;€&quot;">
                  <c:v>53381</c:v>
                </c:pt>
                <c:pt idx="329" formatCode="#,##0\ &quot;€&quot;">
                  <c:v>77264</c:v>
                </c:pt>
                <c:pt idx="330" formatCode="#,##0\ &quot;€&quot;">
                  <c:v>54269</c:v>
                </c:pt>
                <c:pt idx="331" formatCode="#,##0\ &quot;€&quot;">
                  <c:v>76725</c:v>
                </c:pt>
                <c:pt idx="332" formatCode="#,##0\ &quot;€&quot;">
                  <c:v>88590</c:v>
                </c:pt>
                <c:pt idx="333" formatCode="#,##0\ &quot;€&quot;">
                  <c:v>40111</c:v>
                </c:pt>
                <c:pt idx="334" formatCode="#,##0\ &quot;€&quot;">
                  <c:v>71042</c:v>
                </c:pt>
                <c:pt idx="335" formatCode="#,##0\ &quot;€&quot;">
                  <c:v>65540</c:v>
                </c:pt>
                <c:pt idx="336" formatCode="#,##0\ &quot;€&quot;">
                  <c:v>68261</c:v>
                </c:pt>
                <c:pt idx="337" formatCode="#,##0\ &quot;€&quot;">
                  <c:v>78387</c:v>
                </c:pt>
                <c:pt idx="338" formatCode="#,##0\ &quot;€&quot;">
                  <c:v>71237</c:v>
                </c:pt>
                <c:pt idx="339" formatCode="#,##0\ &quot;€&quot;">
                  <c:v>58704</c:v>
                </c:pt>
                <c:pt idx="340" formatCode="#,##0\ &quot;€&quot;">
                  <c:v>87461</c:v>
                </c:pt>
                <c:pt idx="341" formatCode="#,##0\ &quot;€&quot;">
                  <c:v>69646</c:v>
                </c:pt>
                <c:pt idx="342" formatCode="#,##0\ &quot;€&quot;">
                  <c:v>51285</c:v>
                </c:pt>
                <c:pt idx="343" formatCode="#,##0\ &quot;€&quot;">
                  <c:v>57980</c:v>
                </c:pt>
                <c:pt idx="344" formatCode="#,##0\ &quot;€&quot;">
                  <c:v>110846</c:v>
                </c:pt>
                <c:pt idx="345" formatCode="#,##0\ &quot;€&quot;">
                  <c:v>37259</c:v>
                </c:pt>
                <c:pt idx="346" formatCode="#,##0\ &quot;€&quot;">
                  <c:v>85476</c:v>
                </c:pt>
                <c:pt idx="347" formatCode="#,##0\ &quot;€&quot;">
                  <c:v>163823</c:v>
                </c:pt>
                <c:pt idx="348" formatCode="#,##0\ &quot;€&quot;">
                  <c:v>105310</c:v>
                </c:pt>
                <c:pt idx="349" formatCode="#,##0\ &quot;€&quot;">
                  <c:v>94915</c:v>
                </c:pt>
                <c:pt idx="350" formatCode="#,##0\ &quot;€&quot;">
                  <c:v>67918</c:v>
                </c:pt>
                <c:pt idx="351" formatCode="#,##0\ &quot;€&quot;">
                  <c:v>42826</c:v>
                </c:pt>
                <c:pt idx="352" formatCode="#,##0\ &quot;€&quot;">
                  <c:v>41313</c:v>
                </c:pt>
                <c:pt idx="353" formatCode="#,##0\ &quot;€&quot;">
                  <c:v>82670</c:v>
                </c:pt>
                <c:pt idx="354" formatCode="#,##0\ &quot;€&quot;">
                  <c:v>60254</c:v>
                </c:pt>
                <c:pt idx="355" formatCode="#,##0\ &quot;€&quot;">
                  <c:v>49252</c:v>
                </c:pt>
                <c:pt idx="356" formatCode="#,##0\ &quot;€&quot;">
                  <c:v>100045</c:v>
                </c:pt>
                <c:pt idx="357" formatCode="#,##0\ &quot;€&quot;">
                  <c:v>126975</c:v>
                </c:pt>
                <c:pt idx="358" formatCode="#,##0\ &quot;€&quot;">
                  <c:v>116867</c:v>
                </c:pt>
                <c:pt idx="359" formatCode="#,##0\ &quot;€&quot;">
                  <c:v>67348</c:v>
                </c:pt>
                <c:pt idx="360" formatCode="#,##0\ &quot;€&quot;">
                  <c:v>96723</c:v>
                </c:pt>
                <c:pt idx="361" formatCode="#,##0\ &quot;€&quot;">
                  <c:v>45536</c:v>
                </c:pt>
                <c:pt idx="362" formatCode="#,##0\ &quot;€&quot;">
                  <c:v>60164</c:v>
                </c:pt>
                <c:pt idx="363" formatCode="#,##0\ &quot;€&quot;">
                  <c:v>41644</c:v>
                </c:pt>
                <c:pt idx="364" formatCode="#,##0\ &quot;€&quot;">
                  <c:v>48383</c:v>
                </c:pt>
                <c:pt idx="365" formatCode="#,##0\ &quot;€&quot;">
                  <c:v>78263</c:v>
                </c:pt>
                <c:pt idx="366" formatCode="#,##0\ &quot;€&quot;">
                  <c:v>163546</c:v>
                </c:pt>
                <c:pt idx="367" formatCode="#,##0\ &quot;€&quot;">
                  <c:v>111662</c:v>
                </c:pt>
                <c:pt idx="368" formatCode="#,##0\ &quot;€&quot;">
                  <c:v>71922</c:v>
                </c:pt>
                <c:pt idx="369" formatCode="#,##0\ &quot;€&quot;">
                  <c:v>63299</c:v>
                </c:pt>
                <c:pt idx="370" formatCode="#,##0\ &quot;€&quot;">
                  <c:v>111350</c:v>
                </c:pt>
                <c:pt idx="371" formatCode="#,##0\ &quot;€&quot;">
                  <c:v>44983</c:v>
                </c:pt>
                <c:pt idx="372" formatCode="#,##0\ &quot;€&quot;">
                  <c:v>59353</c:v>
                </c:pt>
                <c:pt idx="373" formatCode="#,##0\ &quot;€&quot;">
                  <c:v>84255</c:v>
                </c:pt>
                <c:pt idx="374" formatCode="#,##0\ &quot;€&quot;">
                  <c:v>45684</c:v>
                </c:pt>
                <c:pt idx="375" formatCode="#,##0\ &quot;€&quot;">
                  <c:v>41306</c:v>
                </c:pt>
                <c:pt idx="376" formatCode="#,##0\ &quot;€&quot;">
                  <c:v>109637</c:v>
                </c:pt>
                <c:pt idx="377" formatCode="#,##0\ &quot;€&quot;">
                  <c:v>108720</c:v>
                </c:pt>
                <c:pt idx="378" formatCode="#,##0\ &quot;€&quot;">
                  <c:v>116903</c:v>
                </c:pt>
                <c:pt idx="379" formatCode="#,##0\ &quot;€&quot;">
                  <c:v>88827</c:v>
                </c:pt>
                <c:pt idx="380" formatCode="#,##0\ &quot;€&quot;">
                  <c:v>17541</c:v>
                </c:pt>
                <c:pt idx="381" formatCode="#,##0\ &quot;€&quot;">
                  <c:v>72091</c:v>
                </c:pt>
                <c:pt idx="382" formatCode="#,##0\ &quot;€&quot;">
                  <c:v>64980</c:v>
                </c:pt>
                <c:pt idx="383" formatCode="#,##0\ &quot;€&quot;">
                  <c:v>90334</c:v>
                </c:pt>
                <c:pt idx="384" formatCode="#,##0\ &quot;€&quot;">
                  <c:v>38432</c:v>
                </c:pt>
                <c:pt idx="385" formatCode="#,##0\ &quot;€&quot;">
                  <c:v>93360</c:v>
                </c:pt>
                <c:pt idx="386" formatCode="#,##0\ &quot;€&quot;">
                  <c:v>86091</c:v>
                </c:pt>
                <c:pt idx="387" formatCode="#,##0\ &quot;€&quot;">
                  <c:v>15329</c:v>
                </c:pt>
                <c:pt idx="388" formatCode="#,##0\ &quot;€&quot;">
                  <c:v>28292</c:v>
                </c:pt>
                <c:pt idx="389" formatCode="#,##0\ &quot;€&quot;">
                  <c:v>14306</c:v>
                </c:pt>
                <c:pt idx="390" formatCode="#,##0\ &quot;€&quot;">
                  <c:v>78337</c:v>
                </c:pt>
                <c:pt idx="391" formatCode="#,##0\ &quot;€&quot;">
                  <c:v>111874</c:v>
                </c:pt>
                <c:pt idx="392" formatCode="#,##0\ &quot;€&quot;">
                  <c:v>497526</c:v>
                </c:pt>
                <c:pt idx="393" formatCode="#,##0\ &quot;€&quot;">
                  <c:v>113506</c:v>
                </c:pt>
                <c:pt idx="394" formatCode="#,##0\ &quot;€&quot;">
                  <c:v>206822</c:v>
                </c:pt>
                <c:pt idx="395" formatCode="#,##0\ &quot;€&quot;">
                  <c:v>60280</c:v>
                </c:pt>
                <c:pt idx="396" formatCode="#,##0\ &quot;€&quot;">
                  <c:v>58893</c:v>
                </c:pt>
                <c:pt idx="397" formatCode="#,##0\ &quot;€&quot;">
                  <c:v>26511</c:v>
                </c:pt>
                <c:pt idx="398" formatCode="#,##0\ &quot;€&quot;">
                  <c:v>74091</c:v>
                </c:pt>
                <c:pt idx="399" formatCode="#,##0\ &quot;€&quot;">
                  <c:v>41630</c:v>
                </c:pt>
                <c:pt idx="400" formatCode="#,##0\ &quot;€&quot;">
                  <c:v>61964</c:v>
                </c:pt>
                <c:pt idx="401" formatCode="#,##0\ &quot;€&quot;">
                  <c:v>70443</c:v>
                </c:pt>
                <c:pt idx="402" formatCode="#,##0\ &quot;€&quot;">
                  <c:v>61727</c:v>
                </c:pt>
                <c:pt idx="403" formatCode="#,##0\ &quot;€&quot;">
                  <c:v>25175</c:v>
                </c:pt>
                <c:pt idx="404" formatCode="#,##0\ &quot;€&quot;">
                  <c:v>63093</c:v>
                </c:pt>
                <c:pt idx="405" formatCode="#,##0\ &quot;€&quot;">
                  <c:v>72982</c:v>
                </c:pt>
                <c:pt idx="406" formatCode="#,##0\ &quot;€&quot;">
                  <c:v>54302</c:v>
                </c:pt>
                <c:pt idx="407" formatCode="#,##0\ &quot;€&quot;">
                  <c:v>81588</c:v>
                </c:pt>
                <c:pt idx="408" formatCode="#,##0\ &quot;€&quot;">
                  <c:v>93065</c:v>
                </c:pt>
                <c:pt idx="409" formatCode="#,##0\ &quot;€&quot;">
                  <c:v>39139</c:v>
                </c:pt>
                <c:pt idx="410" formatCode="#,##0\ &quot;€&quot;">
                  <c:v>58889</c:v>
                </c:pt>
                <c:pt idx="411" formatCode="#,##0\ &quot;€&quot;">
                  <c:v>26667</c:v>
                </c:pt>
                <c:pt idx="412" formatCode="#,##0\ &quot;€&quot;">
                  <c:v>109095</c:v>
                </c:pt>
                <c:pt idx="413" formatCode="#,##0\ &quot;€&quot;">
                  <c:v>47895</c:v>
                </c:pt>
                <c:pt idx="414" formatCode="#,##0\ &quot;€&quot;">
                  <c:v>106350</c:v>
                </c:pt>
                <c:pt idx="415" formatCode="#,##0\ &quot;€&quot;">
                  <c:v>105926</c:v>
                </c:pt>
                <c:pt idx="416" formatCode="#,##0\ &quot;€&quot;">
                  <c:v>56116</c:v>
                </c:pt>
                <c:pt idx="417" formatCode="#,##0\ &quot;€&quot;">
                  <c:v>83577</c:v>
                </c:pt>
                <c:pt idx="418" formatCode="#,##0\ &quot;€&quot;">
                  <c:v>134458</c:v>
                </c:pt>
                <c:pt idx="419" formatCode="#,##0\ &quot;€&quot;">
                  <c:v>63755</c:v>
                </c:pt>
                <c:pt idx="420" formatCode="#,##0\ &quot;€&quot;">
                  <c:v>49040</c:v>
                </c:pt>
                <c:pt idx="421" formatCode="#,##0\ &quot;€&quot;">
                  <c:v>55046</c:v>
                </c:pt>
                <c:pt idx="422" formatCode="#,##0\ &quot;€&quot;">
                  <c:v>83044</c:v>
                </c:pt>
                <c:pt idx="423" formatCode="#,##0\ &quot;€&quot;">
                  <c:v>63418</c:v>
                </c:pt>
                <c:pt idx="424" formatCode="#,##0\ &quot;€&quot;">
                  <c:v>105778</c:v>
                </c:pt>
                <c:pt idx="425" formatCode="#,##0\ &quot;€&quot;">
                  <c:v>57412</c:v>
                </c:pt>
                <c:pt idx="426" formatCode="#,##0\ &quot;€&quot;">
                  <c:v>78446</c:v>
                </c:pt>
                <c:pt idx="427" formatCode="#,##0\ &quot;€&quot;">
                  <c:v>135640</c:v>
                </c:pt>
                <c:pt idx="428" formatCode="#,##0\ &quot;€&quot;">
                  <c:v>126720</c:v>
                </c:pt>
                <c:pt idx="429" formatCode="#,##0\ &quot;€&quot;">
                  <c:v>125443</c:v>
                </c:pt>
                <c:pt idx="430" formatCode="#,##0\ &quot;€&quot;">
                  <c:v>59997</c:v>
                </c:pt>
                <c:pt idx="431" formatCode="#,##0\ &quot;€&quot;">
                  <c:v>45153</c:v>
                </c:pt>
                <c:pt idx="432" formatCode="#,##0\ &quot;€&quot;">
                  <c:v>59506</c:v>
                </c:pt>
                <c:pt idx="433" formatCode="#,##0\ &quot;€&quot;">
                  <c:v>39687</c:v>
                </c:pt>
                <c:pt idx="434" formatCode="#,##0\ &quot;€&quot;">
                  <c:v>42762</c:v>
                </c:pt>
                <c:pt idx="435" formatCode="#,##0\ &quot;€&quot;">
                  <c:v>45867</c:v>
                </c:pt>
                <c:pt idx="436" formatCode="#,##0\ &quot;€&quot;">
                  <c:v>44754</c:v>
                </c:pt>
                <c:pt idx="437" formatCode="#,##0\ &quot;€&quot;">
                  <c:v>45407</c:v>
                </c:pt>
                <c:pt idx="438" formatCode="#,##0\ &quot;€&quot;">
                  <c:v>88678</c:v>
                </c:pt>
                <c:pt idx="439" formatCode="#,##0\ &quot;€&quot;">
                  <c:v>55512</c:v>
                </c:pt>
                <c:pt idx="440" formatCode="#,##0\ &quot;€&quot;">
                  <c:v>45005</c:v>
                </c:pt>
                <c:pt idx="441" formatCode="#,##0\ &quot;€&quot;">
                  <c:v>236691</c:v>
                </c:pt>
                <c:pt idx="442" formatCode="#,##0\ &quot;€&quot;">
                  <c:v>54813</c:v>
                </c:pt>
                <c:pt idx="443" formatCode="#,##0\ &quot;€&quot;">
                  <c:v>78185</c:v>
                </c:pt>
                <c:pt idx="444" formatCode="#,##0\ &quot;€&quot;">
                  <c:v>58218</c:v>
                </c:pt>
                <c:pt idx="445" formatCode="#,##0\ &quot;€&quot;">
                  <c:v>87430</c:v>
                </c:pt>
                <c:pt idx="446" formatCode="#,##0\ &quot;€&quot;">
                  <c:v>63199</c:v>
                </c:pt>
                <c:pt idx="447" formatCode="#,##0\ &quot;€&quot;">
                  <c:v>71295</c:v>
                </c:pt>
                <c:pt idx="448" formatCode="#,##0\ &quot;€&quot;">
                  <c:v>76591</c:v>
                </c:pt>
                <c:pt idx="449" formatCode="#,##0\ &quot;€&quot;">
                  <c:v>71175</c:v>
                </c:pt>
                <c:pt idx="450" formatCode="#,##0\ &quot;€&quot;">
                  <c:v>314349</c:v>
                </c:pt>
                <c:pt idx="451" formatCode="#,##0\ &quot;€&quot;">
                  <c:v>247815</c:v>
                </c:pt>
                <c:pt idx="452" formatCode="#,##0\ &quot;€&quot;">
                  <c:v>63096</c:v>
                </c:pt>
                <c:pt idx="453" formatCode="#,##0\ &quot;€&quot;">
                  <c:v>48491</c:v>
                </c:pt>
                <c:pt idx="454" formatCode="#,##0\ &quot;€&quot;">
                  <c:v>-173250</c:v>
                </c:pt>
                <c:pt idx="455" formatCode="#,##0\ &quot;€&quot;">
                  <c:v>47004</c:v>
                </c:pt>
                <c:pt idx="456" formatCode="#,##0\ &quot;€&quot;">
                  <c:v>73843</c:v>
                </c:pt>
                <c:pt idx="457" formatCode="#,##0\ &quot;€&quot;">
                  <c:v>94309</c:v>
                </c:pt>
                <c:pt idx="458" formatCode="#,##0\ &quot;€&quot;">
                  <c:v>42796</c:v>
                </c:pt>
                <c:pt idx="459" formatCode="#,##0\ &quot;€&quot;">
                  <c:v>316171</c:v>
                </c:pt>
                <c:pt idx="460" formatCode="#,##0\ &quot;€&quot;">
                  <c:v>72785</c:v>
                </c:pt>
                <c:pt idx="461" formatCode="#,##0\ &quot;€&quot;">
                  <c:v>112386</c:v>
                </c:pt>
                <c:pt idx="462" formatCode="#,##0\ &quot;€&quot;">
                  <c:v>72520</c:v>
                </c:pt>
                <c:pt idx="463" formatCode="#,##0\ &quot;€&quot;">
                  <c:v>77594</c:v>
                </c:pt>
                <c:pt idx="464" formatCode="#,##0\ &quot;€&quot;">
                  <c:v>120907</c:v>
                </c:pt>
                <c:pt idx="465" formatCode="#,##0\ &quot;€&quot;">
                  <c:v>152986</c:v>
                </c:pt>
                <c:pt idx="466" formatCode="#,##0\ &quot;€&quot;">
                  <c:v>108029</c:v>
                </c:pt>
                <c:pt idx="467" formatCode="#,##0\ &quot;€&quot;">
                  <c:v>54535</c:v>
                </c:pt>
                <c:pt idx="468" formatCode="#,##0\ &quot;€&quot;">
                  <c:v>51266</c:v>
                </c:pt>
                <c:pt idx="469" formatCode="#,##0\ &quot;€&quot;">
                  <c:v>71483</c:v>
                </c:pt>
                <c:pt idx="470" formatCode="#,##0\ &quot;€&quot;">
                  <c:v>84490</c:v>
                </c:pt>
                <c:pt idx="471" formatCode="#,##0\ &quot;€&quot;">
                  <c:v>54525</c:v>
                </c:pt>
                <c:pt idx="472" formatCode="#,##0\ &quot;€&quot;">
                  <c:v>96454</c:v>
                </c:pt>
                <c:pt idx="473" formatCode="#,##0\ &quot;€&quot;">
                  <c:v>76682</c:v>
                </c:pt>
                <c:pt idx="474" formatCode="#,##0\ &quot;€&quot;">
                  <c:v>73048</c:v>
                </c:pt>
                <c:pt idx="475" formatCode="#,##0\ &quot;€&quot;">
                  <c:v>38589</c:v>
                </c:pt>
                <c:pt idx="476" formatCode="#,##0\ &quot;€&quot;">
                  <c:v>60506</c:v>
                </c:pt>
                <c:pt idx="477" formatCode="#,##0\ &quot;€&quot;">
                  <c:v>125761</c:v>
                </c:pt>
                <c:pt idx="478" formatCode="#,##0\ &quot;€&quot;">
                  <c:v>10095</c:v>
                </c:pt>
                <c:pt idx="479" formatCode="#,##0\ &quot;€&quot;">
                  <c:v>84302</c:v>
                </c:pt>
                <c:pt idx="480" formatCode="#,##0\ &quot;€&quot;">
                  <c:v>5782</c:v>
                </c:pt>
                <c:pt idx="481" formatCode="#,##0\ &quot;€&quot;">
                  <c:v>83043</c:v>
                </c:pt>
                <c:pt idx="482" formatCode="#,##0\ &quot;€&quot;">
                  <c:v>92886</c:v>
                </c:pt>
                <c:pt idx="483" formatCode="#,##0\ &quot;€&quot;">
                  <c:v>39156</c:v>
                </c:pt>
                <c:pt idx="484" formatCode="#,##0\ &quot;€&quot;">
                  <c:v>153927</c:v>
                </c:pt>
                <c:pt idx="485" formatCode="#,##0\ &quot;€&quot;">
                  <c:v>106130</c:v>
                </c:pt>
                <c:pt idx="486" formatCode="#,##0\ &quot;€&quot;">
                  <c:v>63455</c:v>
                </c:pt>
                <c:pt idx="487" formatCode="#,##0\ &quot;€&quot;">
                  <c:v>-121005</c:v>
                </c:pt>
                <c:pt idx="488" formatCode="#,##0\ &quot;€&quot;">
                  <c:v>129966</c:v>
                </c:pt>
                <c:pt idx="489" formatCode="#,##0\ &quot;€&quot;">
                  <c:v>83180</c:v>
                </c:pt>
                <c:pt idx="490" formatCode="#,##0\ &quot;€&quot;">
                  <c:v>70046</c:v>
                </c:pt>
                <c:pt idx="491" formatCode="#,##0\ &quot;€&quot;">
                  <c:v>107466</c:v>
                </c:pt>
                <c:pt idx="492" formatCode="#,##0\ &quot;€&quot;">
                  <c:v>56022</c:v>
                </c:pt>
                <c:pt idx="493" formatCode="#,##0\ &quot;€&quot;">
                  <c:v>67148</c:v>
                </c:pt>
                <c:pt idx="494" formatCode="#,##0\ &quot;€&quot;">
                  <c:v>68169</c:v>
                </c:pt>
                <c:pt idx="495" formatCode="#,##0\ &quot;€&quot;">
                  <c:v>62014</c:v>
                </c:pt>
                <c:pt idx="496" formatCode="#,##0\ &quot;€&quot;">
                  <c:v>79245</c:v>
                </c:pt>
                <c:pt idx="497" formatCode="#,##0\ &quot;€&quot;">
                  <c:v>74810</c:v>
                </c:pt>
                <c:pt idx="498" formatCode="#,##0\ &quot;€&quot;">
                  <c:v>62266</c:v>
                </c:pt>
                <c:pt idx="499" formatCode="#,##0\ &quot;€&quot;">
                  <c:v>181291</c:v>
                </c:pt>
                <c:pt idx="500" formatCode="#,##0\ &quot;€&quot;">
                  <c:v>74483</c:v>
                </c:pt>
                <c:pt idx="501" formatCode="#,##0\ &quot;€&quot;">
                  <c:v>43914</c:v>
                </c:pt>
                <c:pt idx="502" formatCode="#,##0\ &quot;€&quot;">
                  <c:v>65702</c:v>
                </c:pt>
                <c:pt idx="503" formatCode="#,##0\ &quot;€&quot;">
                  <c:v>73238</c:v>
                </c:pt>
                <c:pt idx="504" formatCode="#,##0\ &quot;€&quot;">
                  <c:v>79397</c:v>
                </c:pt>
                <c:pt idx="505" formatCode="#,##0\ &quot;€&quot;">
                  <c:v>61721</c:v>
                </c:pt>
                <c:pt idx="506" formatCode="#,##0\ &quot;€&quot;">
                  <c:v>53801</c:v>
                </c:pt>
                <c:pt idx="507" formatCode="#,##0\ &quot;€&quot;">
                  <c:v>102154</c:v>
                </c:pt>
                <c:pt idx="508" formatCode="#,##0\ &quot;€&quot;">
                  <c:v>48694</c:v>
                </c:pt>
                <c:pt idx="509" formatCode="#,##0\ &quot;€&quot;">
                  <c:v>60702</c:v>
                </c:pt>
                <c:pt idx="510" formatCode="#,##0\ &quot;€&quot;">
                  <c:v>68052</c:v>
                </c:pt>
                <c:pt idx="511" formatCode="#,##0\ &quot;€&quot;">
                  <c:v>40537</c:v>
                </c:pt>
                <c:pt idx="512" formatCode="#,##0\ &quot;€&quot;">
                  <c:v>108275</c:v>
                </c:pt>
                <c:pt idx="513" formatCode="#,##0\ &quot;€&quot;">
                  <c:v>80382</c:v>
                </c:pt>
                <c:pt idx="514" formatCode="#,##0\ &quot;€&quot;">
                  <c:v>66370</c:v>
                </c:pt>
                <c:pt idx="515" formatCode="#,##0\ &quot;€&quot;">
                  <c:v>72227</c:v>
                </c:pt>
                <c:pt idx="516" formatCode="#,##0\ &quot;€&quot;">
                  <c:v>73002</c:v>
                </c:pt>
                <c:pt idx="517" formatCode="#,##0\ &quot;€&quot;">
                  <c:v>55726</c:v>
                </c:pt>
                <c:pt idx="518" formatCode="#,##0\ &quot;€&quot;">
                  <c:v>60613</c:v>
                </c:pt>
                <c:pt idx="519" formatCode="#,##0\ &quot;€&quot;">
                  <c:v>44846</c:v>
                </c:pt>
                <c:pt idx="520" formatCode="#,##0\ &quot;€&quot;">
                  <c:v>70305</c:v>
                </c:pt>
                <c:pt idx="521" formatCode="#,##0\ &quot;€&quot;">
                  <c:v>92299</c:v>
                </c:pt>
                <c:pt idx="522" formatCode="#,##0\ &quot;€&quot;">
                  <c:v>44480</c:v>
                </c:pt>
                <c:pt idx="523" formatCode="#,##0\ &quot;€&quot;">
                  <c:v>133014</c:v>
                </c:pt>
                <c:pt idx="524" formatCode="#,##0\ &quot;€&quot;">
                  <c:v>120921</c:v>
                </c:pt>
                <c:pt idx="525" formatCode="#,##0\ &quot;€&quot;">
                  <c:v>91656</c:v>
                </c:pt>
                <c:pt idx="526" formatCode="#,##0\ &quot;€&quot;">
                  <c:v>85836</c:v>
                </c:pt>
                <c:pt idx="527" formatCode="#,##0\ &quot;€&quot;">
                  <c:v>82378</c:v>
                </c:pt>
                <c:pt idx="528" formatCode="#,##0\ &quot;€&quot;">
                  <c:v>51891</c:v>
                </c:pt>
                <c:pt idx="529" formatCode="#,##0\ &quot;€&quot;">
                  <c:v>77028</c:v>
                </c:pt>
                <c:pt idx="530" formatCode="#,##0\ &quot;€&quot;">
                  <c:v>44165</c:v>
                </c:pt>
                <c:pt idx="531" formatCode="#,##0\ &quot;€&quot;">
                  <c:v>66087</c:v>
                </c:pt>
                <c:pt idx="532" formatCode="#,##0\ &quot;€&quot;">
                  <c:v>164715</c:v>
                </c:pt>
                <c:pt idx="533" formatCode="#,##0\ &quot;€&quot;">
                  <c:v>74394</c:v>
                </c:pt>
                <c:pt idx="534" formatCode="#,##0\ &quot;€&quot;">
                  <c:v>97186</c:v>
                </c:pt>
                <c:pt idx="535" formatCode="#,##0\ &quot;€&quot;">
                  <c:v>32855</c:v>
                </c:pt>
                <c:pt idx="536" formatCode="#,##0\ &quot;€&quot;">
                  <c:v>61035</c:v>
                </c:pt>
                <c:pt idx="537" formatCode="#,##0\ &quot;€&quot;">
                  <c:v>64758</c:v>
                </c:pt>
                <c:pt idx="538" formatCode="#,##0\ &quot;€&quot;">
                  <c:v>140159</c:v>
                </c:pt>
                <c:pt idx="539" formatCode="#,##0\ &quot;€&quot;">
                  <c:v>57196</c:v>
                </c:pt>
                <c:pt idx="540" formatCode="#,##0\ &quot;€&quot;">
                  <c:v>73761</c:v>
                </c:pt>
                <c:pt idx="541" formatCode="#,##0\ &quot;€&quot;">
                  <c:v>80313</c:v>
                </c:pt>
                <c:pt idx="542" formatCode="#,##0\ &quot;€&quot;">
                  <c:v>88019</c:v>
                </c:pt>
                <c:pt idx="543" formatCode="#,##0\ &quot;€&quot;">
                  <c:v>113785</c:v>
                </c:pt>
                <c:pt idx="544" formatCode="#,##0\ &quot;€&quot;">
                  <c:v>104478</c:v>
                </c:pt>
                <c:pt idx="545" formatCode="#,##0\ &quot;€&quot;">
                  <c:v>28101</c:v>
                </c:pt>
                <c:pt idx="546" formatCode="#,##0\ &quot;€&quot;">
                  <c:v>31703</c:v>
                </c:pt>
                <c:pt idx="547" formatCode="#,##0\ &quot;€&quot;">
                  <c:v>69248</c:v>
                </c:pt>
                <c:pt idx="548" formatCode="#,##0\ &quot;€&quot;">
                  <c:v>74155</c:v>
                </c:pt>
                <c:pt idx="549" formatCode="#,##0\ &quot;€&quot;">
                  <c:v>45726</c:v>
                </c:pt>
                <c:pt idx="550" formatCode="#,##0\ &quot;€&quot;">
                  <c:v>62900</c:v>
                </c:pt>
                <c:pt idx="551" formatCode="#,##0\ &quot;€&quot;">
                  <c:v>113887</c:v>
                </c:pt>
                <c:pt idx="552" formatCode="#,##0\ &quot;€&quot;">
                  <c:v>68581</c:v>
                </c:pt>
                <c:pt idx="553" formatCode="#,##0\ &quot;€&quot;">
                  <c:v>64488</c:v>
                </c:pt>
                <c:pt idx="554" formatCode="#,##0\ &quot;€&quot;">
                  <c:v>82109</c:v>
                </c:pt>
                <c:pt idx="555" formatCode="#,##0\ &quot;€&quot;">
                  <c:v>133555</c:v>
                </c:pt>
                <c:pt idx="556" formatCode="#,##0\ &quot;€&quot;">
                  <c:v>93270</c:v>
                </c:pt>
                <c:pt idx="557" formatCode="#,##0\ &quot;€&quot;">
                  <c:v>101477</c:v>
                </c:pt>
                <c:pt idx="558" formatCode="#,##0\ &quot;€&quot;">
                  <c:v>70330</c:v>
                </c:pt>
                <c:pt idx="559" formatCode="#,##0\ &quot;€&quot;">
                  <c:v>91572</c:v>
                </c:pt>
                <c:pt idx="560" formatCode="#,##0\ &quot;€&quot;">
                  <c:v>50500</c:v>
                </c:pt>
                <c:pt idx="561" formatCode="#,##0\ &quot;€&quot;">
                  <c:v>87175</c:v>
                </c:pt>
                <c:pt idx="562" formatCode="#,##0\ &quot;€&quot;">
                  <c:v>87686</c:v>
                </c:pt>
                <c:pt idx="563" formatCode="#,##0\ &quot;€&quot;">
                  <c:v>45129</c:v>
                </c:pt>
                <c:pt idx="564" formatCode="#,##0\ &quot;€&quot;">
                  <c:v>97087</c:v>
                </c:pt>
                <c:pt idx="565" formatCode="#,##0\ &quot;€&quot;">
                  <c:v>55039</c:v>
                </c:pt>
                <c:pt idx="566" formatCode="#,##0\ &quot;€&quot;">
                  <c:v>68771</c:v>
                </c:pt>
                <c:pt idx="567" formatCode="#,##0\ &quot;€&quot;">
                  <c:v>95834</c:v>
                </c:pt>
                <c:pt idx="568" formatCode="#,##0\ &quot;€&quot;">
                  <c:v>126772</c:v>
                </c:pt>
                <c:pt idx="569" formatCode="#,##0\ &quot;€&quot;">
                  <c:v>45524</c:v>
                </c:pt>
                <c:pt idx="570" formatCode="#,##0\ &quot;€&quot;">
                  <c:v>129654</c:v>
                </c:pt>
                <c:pt idx="571" formatCode="#,##0\ &quot;€&quot;">
                  <c:v>273085</c:v>
                </c:pt>
                <c:pt idx="572" formatCode="#,##0\ &quot;€&quot;">
                  <c:v>88214</c:v>
                </c:pt>
                <c:pt idx="573" formatCode="#,##0\ &quot;€&quot;">
                  <c:v>59898</c:v>
                </c:pt>
                <c:pt idx="574" formatCode="#,##0\ &quot;€&quot;">
                  <c:v>118780</c:v>
                </c:pt>
                <c:pt idx="575" formatCode="#,##0\ &quot;€&quot;">
                  <c:v>92195</c:v>
                </c:pt>
                <c:pt idx="576" formatCode="#,##0\ &quot;€&quot;">
                  <c:v>62704</c:v>
                </c:pt>
                <c:pt idx="577" formatCode="#,##0\ &quot;€&quot;">
                  <c:v>55024</c:v>
                </c:pt>
                <c:pt idx="578" formatCode="#,##0\ &quot;€&quot;">
                  <c:v>50375</c:v>
                </c:pt>
                <c:pt idx="579" formatCode="#,##0\ &quot;€&quot;">
                  <c:v>56306</c:v>
                </c:pt>
                <c:pt idx="580" formatCode="#,##0\ &quot;€&quot;">
                  <c:v>53814</c:v>
                </c:pt>
                <c:pt idx="581" formatCode="#,##0\ &quot;€&quot;">
                  <c:v>35486</c:v>
                </c:pt>
                <c:pt idx="582" formatCode="#,##0\ &quot;€&quot;">
                  <c:v>49962</c:v>
                </c:pt>
                <c:pt idx="583" formatCode="#,##0\ &quot;€&quot;">
                  <c:v>77233</c:v>
                </c:pt>
                <c:pt idx="584" formatCode="#,##0\ &quot;€&quot;">
                  <c:v>449712</c:v>
                </c:pt>
                <c:pt idx="585" formatCode="#,##0\ &quot;€&quot;">
                  <c:v>4529384</c:v>
                </c:pt>
                <c:pt idx="586" formatCode="#,##0\ &quot;€&quot;">
                  <c:v>61370</c:v>
                </c:pt>
                <c:pt idx="587" formatCode="#,##0\ &quot;€&quot;">
                  <c:v>86400</c:v>
                </c:pt>
                <c:pt idx="588" formatCode="#,##0\ &quot;€&quot;">
                  <c:v>50018</c:v>
                </c:pt>
                <c:pt idx="589" formatCode="#,##0\ &quot;€&quot;">
                  <c:v>74911</c:v>
                </c:pt>
                <c:pt idx="590" formatCode="#,##0\ &quot;€&quot;">
                  <c:v>-434498</c:v>
                </c:pt>
                <c:pt idx="591" formatCode="#,##0\ &quot;€&quot;">
                  <c:v>74558</c:v>
                </c:pt>
                <c:pt idx="592" formatCode="#,##0\ &quot;€&quot;">
                  <c:v>54205</c:v>
                </c:pt>
                <c:pt idx="593" formatCode="#,##0\ &quot;€&quot;">
                  <c:v>76881</c:v>
                </c:pt>
                <c:pt idx="594" formatCode="#,##0\ &quot;€&quot;">
                  <c:v>92795</c:v>
                </c:pt>
                <c:pt idx="595" formatCode="#,##0\ &quot;€&quot;">
                  <c:v>62293</c:v>
                </c:pt>
                <c:pt idx="596" formatCode="#,##0\ &quot;€&quot;">
                  <c:v>71088</c:v>
                </c:pt>
                <c:pt idx="597" formatCode="#,##0\ &quot;€&quot;">
                  <c:v>187860</c:v>
                </c:pt>
                <c:pt idx="598" formatCode="#,##0\ &quot;€&quot;">
                  <c:v>72128</c:v>
                </c:pt>
                <c:pt idx="599" formatCode="#,##0\ &quot;€&quot;">
                  <c:v>4997484</c:v>
                </c:pt>
                <c:pt idx="600" formatCode="#,##0\ &quot;€&quot;">
                  <c:v>534547</c:v>
                </c:pt>
                <c:pt idx="601" formatCode="#,##0\ &quot;€&quot;">
                  <c:v>116639</c:v>
                </c:pt>
                <c:pt idx="602" formatCode="#,##0\ &quot;€&quot;">
                  <c:v>64564</c:v>
                </c:pt>
                <c:pt idx="603" formatCode="#,##0\ &quot;€&quot;">
                  <c:v>34002</c:v>
                </c:pt>
                <c:pt idx="604" formatCode="#,##0\ &quot;€&quot;">
                  <c:v>138132</c:v>
                </c:pt>
                <c:pt idx="605" formatCode="#,##0\ &quot;€&quot;">
                  <c:v>53037</c:v>
                </c:pt>
                <c:pt idx="606" formatCode="#,##0\ &quot;€&quot;">
                  <c:v>134595</c:v>
                </c:pt>
                <c:pt idx="607" formatCode="#,##0\ &quot;€&quot;">
                  <c:v>199767</c:v>
                </c:pt>
                <c:pt idx="608" formatCode="#,##0\ &quot;€&quot;">
                  <c:v>71817</c:v>
                </c:pt>
                <c:pt idx="609" formatCode="#,##0\ &quot;€&quot;">
                  <c:v>361222</c:v>
                </c:pt>
                <c:pt idx="610" formatCode="#,##0\ &quot;€&quot;">
                  <c:v>54669</c:v>
                </c:pt>
                <c:pt idx="611" formatCode="#,##0\ &quot;€&quot;">
                  <c:v>60647</c:v>
                </c:pt>
                <c:pt idx="612" formatCode="#,##0\ &quot;€&quot;">
                  <c:v>40702</c:v>
                </c:pt>
                <c:pt idx="613" formatCode="#,##0\ &quot;€&quot;">
                  <c:v>55335</c:v>
                </c:pt>
                <c:pt idx="614" formatCode="#,##0\ &quot;€&quot;">
                  <c:v>74512</c:v>
                </c:pt>
                <c:pt idx="615" formatCode="#,##0\ &quot;€&quot;">
                  <c:v>84621</c:v>
                </c:pt>
                <c:pt idx="616" formatCode="#,##0\ &quot;€&quot;">
                  <c:v>70296</c:v>
                </c:pt>
                <c:pt idx="617" formatCode="#,##0\ &quot;€&quot;">
                  <c:v>74990</c:v>
                </c:pt>
                <c:pt idx="618" formatCode="#,##0\ &quot;€&quot;">
                  <c:v>128474</c:v>
                </c:pt>
                <c:pt idx="619" formatCode="#,##0\ &quot;€&quot;">
                  <c:v>41913</c:v>
                </c:pt>
                <c:pt idx="620" formatCode="#,##0\ &quot;€&quot;">
                  <c:v>84541</c:v>
                </c:pt>
                <c:pt idx="621" formatCode="#,##0\ &quot;€&quot;">
                  <c:v>49644</c:v>
                </c:pt>
                <c:pt idx="622" formatCode="#,##0\ &quot;€&quot;">
                  <c:v>36000</c:v>
                </c:pt>
                <c:pt idx="623" formatCode="#,##0\ &quot;€&quot;">
                  <c:v>32173</c:v>
                </c:pt>
                <c:pt idx="624" formatCode="#,##0\ &quot;€&quot;">
                  <c:v>123844</c:v>
                </c:pt>
                <c:pt idx="625" formatCode="#,##0\ &quot;€&quot;">
                  <c:v>66474</c:v>
                </c:pt>
                <c:pt idx="626" formatCode="#,##0\ &quot;€&quot;">
                  <c:v>80390</c:v>
                </c:pt>
                <c:pt idx="627" formatCode="#,##0\ &quot;€&quot;">
                  <c:v>54772</c:v>
                </c:pt>
                <c:pt idx="628" formatCode="#,##0\ &quot;€&quot;">
                  <c:v>104956</c:v>
                </c:pt>
                <c:pt idx="629" formatCode="#,##0\ &quot;€&quot;">
                  <c:v>121040</c:v>
                </c:pt>
                <c:pt idx="630" formatCode="#,##0\ &quot;€&quot;">
                  <c:v>68935</c:v>
                </c:pt>
                <c:pt idx="631" formatCode="#,##0\ &quot;€&quot;">
                  <c:v>85378</c:v>
                </c:pt>
                <c:pt idx="632" formatCode="#,##0\ &quot;€&quot;">
                  <c:v>64836</c:v>
                </c:pt>
                <c:pt idx="633" formatCode="#,##0\ &quot;€&quot;">
                  <c:v>56059</c:v>
                </c:pt>
                <c:pt idx="634" formatCode="#,##0\ &quot;€&quot;">
                  <c:v>99046</c:v>
                </c:pt>
                <c:pt idx="635" formatCode="#,##0\ &quot;€&quot;">
                  <c:v>52708</c:v>
                </c:pt>
                <c:pt idx="636" formatCode="#,##0\ &quot;€&quot;">
                  <c:v>115185</c:v>
                </c:pt>
                <c:pt idx="637" formatCode="#,##0\ &quot;€&quot;">
                  <c:v>548860</c:v>
                </c:pt>
                <c:pt idx="638" formatCode="#,##0\ &quot;€&quot;">
                  <c:v>84294</c:v>
                </c:pt>
                <c:pt idx="639" formatCode="#,##0\ &quot;€&quot;">
                  <c:v>56589</c:v>
                </c:pt>
                <c:pt idx="640" formatCode="#,##0\ &quot;€&quot;">
                  <c:v>61400</c:v>
                </c:pt>
                <c:pt idx="641" formatCode="#,##0\ &quot;€&quot;">
                  <c:v>86456</c:v>
                </c:pt>
                <c:pt idx="642" formatCode="#,##0\ &quot;€&quot;">
                  <c:v>58180</c:v>
                </c:pt>
                <c:pt idx="643" formatCode="#,##0\ &quot;€&quot;">
                  <c:v>49813</c:v>
                </c:pt>
                <c:pt idx="644" formatCode="#,##0\ &quot;€&quot;">
                  <c:v>120321</c:v>
                </c:pt>
                <c:pt idx="645" formatCode="#,##0\ &quot;€&quot;">
                  <c:v>86458</c:v>
                </c:pt>
                <c:pt idx="646" formatCode="#,##0\ &quot;€&quot;">
                  <c:v>101938</c:v>
                </c:pt>
                <c:pt idx="647" formatCode="#,##0\ &quot;€&quot;">
                  <c:v>63625</c:v>
                </c:pt>
                <c:pt idx="648" formatCode="#,##0\ &quot;€&quot;">
                  <c:v>84960</c:v>
                </c:pt>
                <c:pt idx="649" formatCode="#,##0\ &quot;€&quot;">
                  <c:v>46460</c:v>
                </c:pt>
                <c:pt idx="650" formatCode="#,##0\ &quot;€&quot;">
                  <c:v>79546</c:v>
                </c:pt>
                <c:pt idx="651" formatCode="#,##0\ &quot;€&quot;">
                  <c:v>53228</c:v>
                </c:pt>
                <c:pt idx="652" formatCode="#,##0\ &quot;€&quot;">
                  <c:v>65086</c:v>
                </c:pt>
                <c:pt idx="653" formatCode="#,##0\ &quot;€&quot;">
                  <c:v>49013</c:v>
                </c:pt>
                <c:pt idx="654" formatCode="#,##0\ &quot;€&quot;">
                  <c:v>52994</c:v>
                </c:pt>
                <c:pt idx="655" formatCode="#,##0\ &quot;€&quot;">
                  <c:v>54475</c:v>
                </c:pt>
                <c:pt idx="656" formatCode="#,##0\ &quot;€&quot;">
                  <c:v>61379</c:v>
                </c:pt>
                <c:pt idx="657" formatCode="#,##0\ &quot;€&quot;">
                  <c:v>76640</c:v>
                </c:pt>
                <c:pt idx="658" formatCode="#,##0\ &quot;€&quot;">
                  <c:v>66739</c:v>
                </c:pt>
                <c:pt idx="659" formatCode="#,##0\ &quot;€&quot;">
                  <c:v>49500</c:v>
                </c:pt>
                <c:pt idx="660" formatCode="#,##0\ &quot;€&quot;">
                  <c:v>62678</c:v>
                </c:pt>
                <c:pt idx="661" formatCode="#,##0\ &quot;€&quot;">
                  <c:v>78438</c:v>
                </c:pt>
                <c:pt idx="662" formatCode="#,##0\ &quot;€&quot;">
                  <c:v>57131</c:v>
                </c:pt>
                <c:pt idx="663" formatCode="#,##0\ &quot;€&quot;">
                  <c:v>101848</c:v>
                </c:pt>
                <c:pt idx="664" formatCode="#,##0\ &quot;€&quot;">
                  <c:v>85301</c:v>
                </c:pt>
                <c:pt idx="665" formatCode="#,##0\ &quot;€&quot;">
                  <c:v>79485</c:v>
                </c:pt>
                <c:pt idx="666" formatCode="#,##0\ &quot;€&quot;">
                  <c:v>34432</c:v>
                </c:pt>
                <c:pt idx="667" formatCode="#,##0\ &quot;€&quot;">
                  <c:v>47781</c:v>
                </c:pt>
                <c:pt idx="668" formatCode="#,##0\ &quot;€&quot;">
                  <c:v>181266</c:v>
                </c:pt>
                <c:pt idx="669" formatCode="#,##0\ &quot;€&quot;">
                  <c:v>148124</c:v>
                </c:pt>
                <c:pt idx="670" formatCode="#,##0\ &quot;€&quot;">
                  <c:v>82299</c:v>
                </c:pt>
                <c:pt idx="671" formatCode="#,##0\ &quot;€&quot;">
                  <c:v>81699</c:v>
                </c:pt>
                <c:pt idx="672" formatCode="#,##0\ &quot;€&quot;">
                  <c:v>62447</c:v>
                </c:pt>
                <c:pt idx="673" formatCode="#,##0\ &quot;€&quot;">
                  <c:v>89627</c:v>
                </c:pt>
                <c:pt idx="674" formatCode="#,##0\ &quot;€&quot;">
                  <c:v>54239</c:v>
                </c:pt>
                <c:pt idx="675" formatCode="#,##0\ &quot;€&quot;">
                  <c:v>42019</c:v>
                </c:pt>
                <c:pt idx="676" formatCode="#,##0\ &quot;€&quot;">
                  <c:v>85529</c:v>
                </c:pt>
                <c:pt idx="677" formatCode="#,##0\ &quot;€&quot;">
                  <c:v>58941</c:v>
                </c:pt>
                <c:pt idx="678" formatCode="#,##0\ &quot;€&quot;">
                  <c:v>52074</c:v>
                </c:pt>
                <c:pt idx="679" formatCode="#,##0\ &quot;€&quot;">
                  <c:v>77702</c:v>
                </c:pt>
                <c:pt idx="680" formatCode="#,##0\ &quot;€&quot;">
                  <c:v>49813</c:v>
                </c:pt>
                <c:pt idx="681" formatCode="#,##0\ &quot;€&quot;">
                  <c:v>91483</c:v>
                </c:pt>
                <c:pt idx="682" formatCode="#,##0\ &quot;€&quot;">
                  <c:v>91756</c:v>
                </c:pt>
                <c:pt idx="683" formatCode="#,##0\ &quot;€&quot;">
                  <c:v>47389</c:v>
                </c:pt>
                <c:pt idx="684" formatCode="#,##0\ &quot;€&quot;">
                  <c:v>83378</c:v>
                </c:pt>
                <c:pt idx="685" formatCode="#,##0\ &quot;€&quot;">
                  <c:v>82101</c:v>
                </c:pt>
                <c:pt idx="686" formatCode="#,##0\ &quot;€&quot;">
                  <c:v>43501</c:v>
                </c:pt>
                <c:pt idx="687" formatCode="#,##0\ &quot;€&quot;">
                  <c:v>48858</c:v>
                </c:pt>
                <c:pt idx="688" formatCode="#,##0\ &quot;€&quot;">
                  <c:v>68684</c:v>
                </c:pt>
                <c:pt idx="689" formatCode="#,##0\ &quot;€&quot;">
                  <c:v>82517</c:v>
                </c:pt>
                <c:pt idx="690" formatCode="#,##0\ &quot;€&quot;">
                  <c:v>93103</c:v>
                </c:pt>
                <c:pt idx="691" formatCode="#,##0\ &quot;€&quot;">
                  <c:v>97783</c:v>
                </c:pt>
                <c:pt idx="692" formatCode="#,##0\ &quot;€&quot;">
                  <c:v>101125</c:v>
                </c:pt>
                <c:pt idx="693" formatCode="#,##0\ &quot;€&quot;">
                  <c:v>56081</c:v>
                </c:pt>
                <c:pt idx="694" formatCode="#,##0\ &quot;€&quot;">
                  <c:v>57429</c:v>
                </c:pt>
                <c:pt idx="695" formatCode="#,##0\ &quot;€&quot;">
                  <c:v>57652</c:v>
                </c:pt>
                <c:pt idx="696" formatCode="#,##0\ &quot;€&quot;">
                  <c:v>76886</c:v>
                </c:pt>
                <c:pt idx="697" formatCode="#,##0\ &quot;€&quot;">
                  <c:v>148802</c:v>
                </c:pt>
                <c:pt idx="698" formatCode="#,##0\ &quot;€&quot;">
                  <c:v>138876</c:v>
                </c:pt>
                <c:pt idx="699" formatCode="#,##0\ &quot;€&quot;">
                  <c:v>102204</c:v>
                </c:pt>
                <c:pt idx="700" formatCode="#,##0\ &quot;€&quot;">
                  <c:v>51528</c:v>
                </c:pt>
                <c:pt idx="701" formatCode="#,##0\ &quot;€&quot;">
                  <c:v>50382</c:v>
                </c:pt>
                <c:pt idx="702" formatCode="#,##0\ &quot;€&quot;">
                  <c:v>60919</c:v>
                </c:pt>
                <c:pt idx="703" formatCode="#,##0\ &quot;€&quot;">
                  <c:v>45292</c:v>
                </c:pt>
                <c:pt idx="704" formatCode="#,##0\ &quot;€&quot;">
                  <c:v>108406</c:v>
                </c:pt>
                <c:pt idx="705" formatCode="#,##0\ &quot;€&quot;">
                  <c:v>55080</c:v>
                </c:pt>
                <c:pt idx="706" formatCode="#,##0\ &quot;€&quot;">
                  <c:v>107375</c:v>
                </c:pt>
                <c:pt idx="707" formatCode="#,##0\ &quot;€&quot;">
                  <c:v>61864</c:v>
                </c:pt>
                <c:pt idx="708" formatCode="#,##0\ &quot;€&quot;">
                  <c:v>98044</c:v>
                </c:pt>
                <c:pt idx="709" formatCode="#,##0\ &quot;€&quot;">
                  <c:v>82348</c:v>
                </c:pt>
                <c:pt idx="710" formatCode="#,##0\ &quot;€&quot;">
                  <c:v>93307</c:v>
                </c:pt>
                <c:pt idx="711" formatCode="#,##0\ &quot;€&quot;">
                  <c:v>68126</c:v>
                </c:pt>
                <c:pt idx="712" formatCode="#,##0\ &quot;€&quot;">
                  <c:v>58275</c:v>
                </c:pt>
                <c:pt idx="713" formatCode="#,##0\ &quot;€&quot;">
                  <c:v>46246</c:v>
                </c:pt>
                <c:pt idx="714" formatCode="#,##0\ &quot;€&quot;">
                  <c:v>113864</c:v>
                </c:pt>
                <c:pt idx="715" formatCode="#,##0\ &quot;€&quot;">
                  <c:v>39453</c:v>
                </c:pt>
                <c:pt idx="716" formatCode="#,##0\ &quot;€&quot;">
                  <c:v>41635</c:v>
                </c:pt>
                <c:pt idx="717" formatCode="#,##0\ &quot;€&quot;">
                  <c:v>107871</c:v>
                </c:pt>
                <c:pt idx="718" formatCode="#,##0\ &quot;€&quot;">
                  <c:v>164008</c:v>
                </c:pt>
                <c:pt idx="719" formatCode="#,##0\ &quot;€&quot;">
                  <c:v>59652</c:v>
                </c:pt>
                <c:pt idx="720" formatCode="#,##0\ &quot;€&quot;">
                  <c:v>73206</c:v>
                </c:pt>
                <c:pt idx="721" formatCode="#,##0\ &quot;€&quot;">
                  <c:v>125989</c:v>
                </c:pt>
                <c:pt idx="722" formatCode="#,##0\ &quot;€&quot;">
                  <c:v>153499</c:v>
                </c:pt>
                <c:pt idx="723" formatCode="#,##0\ &quot;€&quot;">
                  <c:v>123505</c:v>
                </c:pt>
                <c:pt idx="724" formatCode="#,##0\ &quot;€&quot;">
                  <c:v>84501</c:v>
                </c:pt>
                <c:pt idx="725" formatCode="#,##0\ &quot;€&quot;">
                  <c:v>42833</c:v>
                </c:pt>
                <c:pt idx="726" formatCode="#,##0\ &quot;€&quot;">
                  <c:v>50072</c:v>
                </c:pt>
                <c:pt idx="727" formatCode="#,##0\ &quot;€&quot;">
                  <c:v>71303</c:v>
                </c:pt>
                <c:pt idx="728" formatCode="#,##0\ &quot;€&quot;">
                  <c:v>53383</c:v>
                </c:pt>
                <c:pt idx="729" formatCode="#,##0\ &quot;€&quot;">
                  <c:v>60949</c:v>
                </c:pt>
                <c:pt idx="730" formatCode="#,##0\ &quot;€&quot;">
                  <c:v>152449</c:v>
                </c:pt>
                <c:pt idx="731" formatCode="#,##0\ &quot;€&quot;">
                  <c:v>42991</c:v>
                </c:pt>
                <c:pt idx="732" formatCode="#,##0\ &quot;€&quot;">
                  <c:v>39396</c:v>
                </c:pt>
                <c:pt idx="733" formatCode="#,##0\ &quot;€&quot;">
                  <c:v>52579</c:v>
                </c:pt>
                <c:pt idx="734" formatCode="#,##0\ &quot;€&quot;">
                  <c:v>47042</c:v>
                </c:pt>
                <c:pt idx="735" formatCode="#,##0\ &quot;€&quot;">
                  <c:v>64616</c:v>
                </c:pt>
                <c:pt idx="736" formatCode="#,##0\ &quot;€&quot;">
                  <c:v>38590</c:v>
                </c:pt>
                <c:pt idx="737" formatCode="#,##0\ &quot;€&quot;">
                  <c:v>49399</c:v>
                </c:pt>
                <c:pt idx="738" formatCode="#,##0\ &quot;€&quot;">
                  <c:v>48880</c:v>
                </c:pt>
                <c:pt idx="739" formatCode="#,##0\ &quot;€&quot;">
                  <c:v>69386</c:v>
                </c:pt>
                <c:pt idx="740" formatCode="#,##0\ &quot;€&quot;">
                  <c:v>50879</c:v>
                </c:pt>
                <c:pt idx="741" formatCode="#,##0\ &quot;€&quot;">
                  <c:v>10378</c:v>
                </c:pt>
                <c:pt idx="742" formatCode="#,##0\ &quot;€&quot;">
                  <c:v>55327</c:v>
                </c:pt>
                <c:pt idx="743" formatCode="#,##0\ &quot;€&quot;">
                  <c:v>58754</c:v>
                </c:pt>
                <c:pt idx="744" formatCode="#,##0\ &quot;€&quot;">
                  <c:v>52964</c:v>
                </c:pt>
                <c:pt idx="745" formatCode="#,##0\ &quot;€&quot;">
                  <c:v>65960</c:v>
                </c:pt>
                <c:pt idx="746" formatCode="#,##0\ &quot;€&quot;">
                  <c:v>95863</c:v>
                </c:pt>
                <c:pt idx="747" formatCode="#,##0\ &quot;€&quot;">
                  <c:v>87186</c:v>
                </c:pt>
                <c:pt idx="748" formatCode="#,##0\ &quot;€&quot;">
                  <c:v>88569</c:v>
                </c:pt>
                <c:pt idx="749" formatCode="#,##0\ &quot;€&quot;">
                  <c:v>58393</c:v>
                </c:pt>
                <c:pt idx="750" formatCode="#,##0\ &quot;€&quot;">
                  <c:v>96265</c:v>
                </c:pt>
                <c:pt idx="751" formatCode="#,##0\ &quot;€&quot;">
                  <c:v>69635</c:v>
                </c:pt>
                <c:pt idx="752" formatCode="#,##0\ &quot;€&quot;">
                  <c:v>43333</c:v>
                </c:pt>
                <c:pt idx="753" formatCode="#,##0\ &quot;€&quot;">
                  <c:v>50573</c:v>
                </c:pt>
                <c:pt idx="754" formatCode="#,##0\ &quot;€&quot;">
                  <c:v>61823</c:v>
                </c:pt>
                <c:pt idx="755" formatCode="#,##0\ &quot;€&quot;">
                  <c:v>63452</c:v>
                </c:pt>
                <c:pt idx="756" formatCode="#,##0\ &quot;€&quot;">
                  <c:v>87727</c:v>
                </c:pt>
                <c:pt idx="757" formatCode="#,##0\ &quot;€&quot;">
                  <c:v>280138</c:v>
                </c:pt>
                <c:pt idx="758" formatCode="#,##0\ &quot;€&quot;">
                  <c:v>54500</c:v>
                </c:pt>
                <c:pt idx="759" formatCode="#,##0\ &quot;€&quot;">
                  <c:v>50273</c:v>
                </c:pt>
                <c:pt idx="760" formatCode="#,##0\ &quot;€&quot;">
                  <c:v>62384</c:v>
                </c:pt>
                <c:pt idx="761" formatCode="#,##0\ &quot;€&quot;">
                  <c:v>57846</c:v>
                </c:pt>
                <c:pt idx="762" formatCode="#,##0\ &quot;€&quot;">
                  <c:v>65465</c:v>
                </c:pt>
                <c:pt idx="763" formatCode="#,##0\ &quot;€&quot;">
                  <c:v>48975</c:v>
                </c:pt>
                <c:pt idx="764" formatCode="#,##0\ &quot;€&quot;">
                  <c:v>75990</c:v>
                </c:pt>
                <c:pt idx="765" formatCode="#,##0\ &quot;€&quot;">
                  <c:v>57563</c:v>
                </c:pt>
                <c:pt idx="766" formatCode="#,##0\ &quot;€&quot;">
                  <c:v>30026</c:v>
                </c:pt>
                <c:pt idx="767" formatCode="#,##0\ &quot;€&quot;">
                  <c:v>61504</c:v>
                </c:pt>
                <c:pt idx="768" formatCode="#,##0\ &quot;€&quot;">
                  <c:v>83794</c:v>
                </c:pt>
                <c:pt idx="769" formatCode="#,##0\ &quot;€&quot;">
                  <c:v>54091</c:v>
                </c:pt>
                <c:pt idx="770" formatCode="#,##0\ &quot;€&quot;">
                  <c:v>120255</c:v>
                </c:pt>
                <c:pt idx="771" formatCode="#,##0\ &quot;€&quot;">
                  <c:v>50196</c:v>
                </c:pt>
                <c:pt idx="772" formatCode="#,##0\ &quot;€&quot;">
                  <c:v>64629</c:v>
                </c:pt>
                <c:pt idx="773" formatCode="#,##0\ &quot;€&quot;">
                  <c:v>48001</c:v>
                </c:pt>
                <c:pt idx="774" formatCode="#,##0\ &quot;€&quot;">
                  <c:v>186552</c:v>
                </c:pt>
                <c:pt idx="775" formatCode="#,##0\ &quot;€&quot;">
                  <c:v>184755</c:v>
                </c:pt>
                <c:pt idx="776" formatCode="#,##0\ &quot;€&quot;">
                  <c:v>60019</c:v>
                </c:pt>
                <c:pt idx="777" formatCode="#,##0\ &quot;€&quot;">
                  <c:v>68313</c:v>
                </c:pt>
                <c:pt idx="778" formatCode="#,##0\ &quot;€&quot;">
                  <c:v>24502</c:v>
                </c:pt>
                <c:pt idx="779" formatCode="#,##0\ &quot;€&quot;">
                  <c:v>65699</c:v>
                </c:pt>
                <c:pt idx="780" formatCode="#,##0\ &quot;€&quot;">
                  <c:v>93126</c:v>
                </c:pt>
                <c:pt idx="781" formatCode="#,##0\ &quot;€&quot;">
                  <c:v>90348</c:v>
                </c:pt>
                <c:pt idx="782" formatCode="#,##0\ &quot;€&quot;">
                  <c:v>73568</c:v>
                </c:pt>
                <c:pt idx="783" formatCode="#,##0\ &quot;€&quot;">
                  <c:v>95609</c:v>
                </c:pt>
                <c:pt idx="784" formatCode="#,##0\ &quot;€&quot;">
                  <c:v>62863</c:v>
                </c:pt>
                <c:pt idx="785" formatCode="#,##0\ &quot;€&quot;">
                  <c:v>68498</c:v>
                </c:pt>
                <c:pt idx="786" formatCode="#,##0\ &quot;€&quot;">
                  <c:v>84045</c:v>
                </c:pt>
                <c:pt idx="787" formatCode="#,##0\ &quot;€&quot;">
                  <c:v>77863</c:v>
                </c:pt>
                <c:pt idx="788" formatCode="#,##0\ &quot;€&quot;">
                  <c:v>67987</c:v>
                </c:pt>
                <c:pt idx="789" formatCode="#,##0\ &quot;€&quot;">
                  <c:v>39150</c:v>
                </c:pt>
                <c:pt idx="790" formatCode="#,##0\ &quot;€&quot;">
                  <c:v>124758</c:v>
                </c:pt>
                <c:pt idx="791" formatCode="#,##0\ &quot;€&quot;">
                  <c:v>55802</c:v>
                </c:pt>
                <c:pt idx="792" formatCode="#,##0\ &quot;€&quot;">
                  <c:v>52079</c:v>
                </c:pt>
                <c:pt idx="793" formatCode="#,##0\ &quot;€&quot;">
                  <c:v>45177</c:v>
                </c:pt>
                <c:pt idx="794" formatCode="#,##0\ &quot;€&quot;">
                  <c:v>63385</c:v>
                </c:pt>
                <c:pt idx="795" formatCode="#,##0\ &quot;€&quot;">
                  <c:v>53116</c:v>
                </c:pt>
                <c:pt idx="796" formatCode="#,##0\ &quot;€&quot;">
                  <c:v>51843</c:v>
                </c:pt>
                <c:pt idx="797" formatCode="#,##0\ &quot;€&quot;">
                  <c:v>71395</c:v>
                </c:pt>
                <c:pt idx="798" formatCode="#,##0\ &quot;€&quot;">
                  <c:v>67144</c:v>
                </c:pt>
                <c:pt idx="799" formatCode="#,##0\ &quot;€&quot;">
                  <c:v>65340</c:v>
                </c:pt>
                <c:pt idx="800" formatCode="#,##0\ &quot;€&quot;">
                  <c:v>239532</c:v>
                </c:pt>
                <c:pt idx="801" formatCode="#,##0\ &quot;€&quot;">
                  <c:v>141280</c:v>
                </c:pt>
                <c:pt idx="802" formatCode="#,##0\ &quot;€&quot;">
                  <c:v>72143</c:v>
                </c:pt>
                <c:pt idx="803" formatCode="#,##0\ &quot;€&quot;">
                  <c:v>124245</c:v>
                </c:pt>
                <c:pt idx="804" formatCode="#,##0\ &quot;€&quot;">
                  <c:v>108845</c:v>
                </c:pt>
                <c:pt idx="805" formatCode="#,##0\ &quot;€&quot;">
                  <c:v>55262</c:v>
                </c:pt>
                <c:pt idx="806" formatCode="#,##0\ &quot;€&quot;">
                  <c:v>53485</c:v>
                </c:pt>
                <c:pt idx="807" formatCode="#,##0\ &quot;€&quot;">
                  <c:v>-1330</c:v>
                </c:pt>
                <c:pt idx="808" formatCode="#,##0\ &quot;€&quot;">
                  <c:v>83078</c:v>
                </c:pt>
                <c:pt idx="809" formatCode="#,##0\ &quot;€&quot;">
                  <c:v>98612</c:v>
                </c:pt>
                <c:pt idx="810" formatCode="#,##0\ &quot;€&quot;">
                  <c:v>67682</c:v>
                </c:pt>
                <c:pt idx="811" formatCode="#,##0\ &quot;€&quot;">
                  <c:v>53824</c:v>
                </c:pt>
                <c:pt idx="812" formatCode="#,##0\ &quot;€&quot;">
                  <c:v>249162</c:v>
                </c:pt>
                <c:pt idx="813" formatCode="#,##0\ &quot;€&quot;">
                  <c:v>91667</c:v>
                </c:pt>
                <c:pt idx="814" formatCode="#,##0\ &quot;€&quot;">
                  <c:v>53851</c:v>
                </c:pt>
                <c:pt idx="815" formatCode="#,##0\ &quot;€&quot;">
                  <c:v>59188</c:v>
                </c:pt>
                <c:pt idx="816" formatCode="#,##0\ &quot;€&quot;">
                  <c:v>79283</c:v>
                </c:pt>
                <c:pt idx="817" formatCode="#,##0\ &quot;€&quot;">
                  <c:v>46929</c:v>
                </c:pt>
                <c:pt idx="818" formatCode="#,##0\ &quot;€&quot;">
                  <c:v>129095</c:v>
                </c:pt>
                <c:pt idx="819" formatCode="#,##0\ &quot;€&quot;">
                  <c:v>67263</c:v>
                </c:pt>
                <c:pt idx="820" formatCode="#,##0\ &quot;€&quot;">
                  <c:v>46635</c:v>
                </c:pt>
                <c:pt idx="821" formatCode="#,##0\ &quot;€&quot;">
                  <c:v>52828</c:v>
                </c:pt>
                <c:pt idx="822" formatCode="#,##0\ &quot;€&quot;">
                  <c:v>58594</c:v>
                </c:pt>
                <c:pt idx="823" formatCode="#,##0\ &quot;€&quot;">
                  <c:v>57335</c:v>
                </c:pt>
                <c:pt idx="824" formatCode="#,##0\ &quot;€&quot;">
                  <c:v>100956</c:v>
                </c:pt>
                <c:pt idx="825" formatCode="#,##0\ &quot;€&quot;">
                  <c:v>100792</c:v>
                </c:pt>
                <c:pt idx="826" formatCode="#,##0\ &quot;€&quot;">
                  <c:v>299633</c:v>
                </c:pt>
                <c:pt idx="827" formatCode="#,##0\ &quot;€&quot;">
                  <c:v>37246</c:v>
                </c:pt>
                <c:pt idx="828" formatCode="#,##0\ &quot;€&quot;">
                  <c:v>32322</c:v>
                </c:pt>
                <c:pt idx="829" formatCode="#,##0\ &quot;€&quot;">
                  <c:v>150415</c:v>
                </c:pt>
                <c:pt idx="830" formatCode="#,##0\ &quot;€&quot;">
                  <c:v>51670</c:v>
                </c:pt>
                <c:pt idx="831" formatCode="#,##0\ &quot;€&quot;">
                  <c:v>80654</c:v>
                </c:pt>
                <c:pt idx="832" formatCode="#,##0\ &quot;€&quot;">
                  <c:v>95248</c:v>
                </c:pt>
                <c:pt idx="833" formatCode="#,##0\ &quot;€&quot;">
                  <c:v>45020</c:v>
                </c:pt>
                <c:pt idx="834" formatCode="#,##0\ &quot;€&quot;">
                  <c:v>72556</c:v>
                </c:pt>
                <c:pt idx="835" formatCode="#,##0\ &quot;€&quot;">
                  <c:v>70423</c:v>
                </c:pt>
                <c:pt idx="836" formatCode="#,##0\ &quot;€&quot;">
                  <c:v>38176</c:v>
                </c:pt>
                <c:pt idx="837" formatCode="#,##0\ &quot;€&quot;">
                  <c:v>51318</c:v>
                </c:pt>
                <c:pt idx="838" formatCode="#,##0\ &quot;€&quot;">
                  <c:v>80718</c:v>
                </c:pt>
                <c:pt idx="839" formatCode="#,##0\ &quot;€&quot;">
                  <c:v>67552</c:v>
                </c:pt>
                <c:pt idx="840" formatCode="#,##0\ &quot;€&quot;">
                  <c:v>107206</c:v>
                </c:pt>
                <c:pt idx="841" formatCode="#,##0\ &quot;€&quot;">
                  <c:v>133594</c:v>
                </c:pt>
                <c:pt idx="842" formatCode="#,##0\ &quot;€&quot;">
                  <c:v>85781</c:v>
                </c:pt>
                <c:pt idx="843" formatCode="#,##0\ &quot;€&quot;">
                  <c:v>57642</c:v>
                </c:pt>
                <c:pt idx="844" formatCode="#,##0\ &quot;€&quot;">
                  <c:v>50784</c:v>
                </c:pt>
                <c:pt idx="845" formatCode="#,##0\ &quot;€&quot;">
                  <c:v>52173</c:v>
                </c:pt>
                <c:pt idx="846" formatCode="#,##0\ &quot;€&quot;">
                  <c:v>81386</c:v>
                </c:pt>
                <c:pt idx="847" formatCode="#,##0\ &quot;€&quot;">
                  <c:v>8823</c:v>
                </c:pt>
                <c:pt idx="848" formatCode="#,##0\ &quot;€&quot;">
                  <c:v>46595</c:v>
                </c:pt>
                <c:pt idx="849" formatCode="#,##0\ &quot;€&quot;">
                  <c:v>132581</c:v>
                </c:pt>
                <c:pt idx="850" formatCode="#,##0\ &quot;€&quot;">
                  <c:v>66735</c:v>
                </c:pt>
                <c:pt idx="851" formatCode="#,##0\ &quot;€&quot;">
                  <c:v>149936</c:v>
                </c:pt>
                <c:pt idx="852" formatCode="#,##0\ &quot;€&quot;">
                  <c:v>76573</c:v>
                </c:pt>
                <c:pt idx="853" formatCode="#,##0\ &quot;€&quot;">
                  <c:v>65434</c:v>
                </c:pt>
                <c:pt idx="854" formatCode="#,##0\ &quot;€&quot;">
                  <c:v>61053</c:v>
                </c:pt>
                <c:pt idx="855" formatCode="#,##0\ &quot;€&quot;">
                  <c:v>61980</c:v>
                </c:pt>
                <c:pt idx="856" formatCode="#,##0\ &quot;€&quot;">
                  <c:v>96280</c:v>
                </c:pt>
                <c:pt idx="857" formatCode="#,##0\ &quot;€&quot;">
                  <c:v>55562</c:v>
                </c:pt>
                <c:pt idx="858" formatCode="#,##0\ &quot;€&quot;">
                  <c:v>52830</c:v>
                </c:pt>
                <c:pt idx="859" formatCode="#,##0\ &quot;€&quot;">
                  <c:v>47153</c:v>
                </c:pt>
                <c:pt idx="860" formatCode="#,##0\ &quot;€&quot;">
                  <c:v>66086</c:v>
                </c:pt>
                <c:pt idx="861" formatCode="#,##0\ &quot;€&quot;">
                  <c:v>71022</c:v>
                </c:pt>
                <c:pt idx="862" formatCode="#,##0\ &quot;€&quot;">
                  <c:v>67046</c:v>
                </c:pt>
                <c:pt idx="863" formatCode="#,##0\ &quot;€&quot;">
                  <c:v>36072</c:v>
                </c:pt>
                <c:pt idx="864" formatCode="#,##0\ &quot;€&quot;">
                  <c:v>74016</c:v>
                </c:pt>
                <c:pt idx="865" formatCode="#,##0\ &quot;€&quot;">
                  <c:v>140140</c:v>
                </c:pt>
                <c:pt idx="866" formatCode="#,##0\ &quot;€&quot;">
                  <c:v>73460</c:v>
                </c:pt>
                <c:pt idx="867" formatCode="#,##0\ &quot;€&quot;">
                  <c:v>57234</c:v>
                </c:pt>
                <c:pt idx="868" formatCode="#,##0\ &quot;€&quot;">
                  <c:v>152825</c:v>
                </c:pt>
                <c:pt idx="869" formatCode="#,##0\ &quot;€&quot;">
                  <c:v>65227</c:v>
                </c:pt>
                <c:pt idx="870" formatCode="#,##0\ &quot;€&quot;">
                  <c:v>587820</c:v>
                </c:pt>
                <c:pt idx="871" formatCode="#,##0\ &quot;€&quot;">
                  <c:v>291967</c:v>
                </c:pt>
                <c:pt idx="872" formatCode="#,##0\ &quot;€&quot;">
                  <c:v>147802</c:v>
                </c:pt>
                <c:pt idx="873" formatCode="#,##0\ &quot;€&quot;">
                  <c:v>57483</c:v>
                </c:pt>
                <c:pt idx="874" formatCode="#,##0\ &quot;€&quot;">
                  <c:v>74508</c:v>
                </c:pt>
                <c:pt idx="875" formatCode="#,##0\ &quot;€&quot;">
                  <c:v>76171</c:v>
                </c:pt>
                <c:pt idx="876" formatCode="#,##0\ &quot;€&quot;">
                  <c:v>264168</c:v>
                </c:pt>
                <c:pt idx="877" formatCode="#,##0\ &quot;€&quot;">
                  <c:v>220082</c:v>
                </c:pt>
                <c:pt idx="878" formatCode="#,##0\ &quot;€&quot;">
                  <c:v>52568</c:v>
                </c:pt>
                <c:pt idx="879" formatCode="#,##0\ &quot;€&quot;">
                  <c:v>40272</c:v>
                </c:pt>
                <c:pt idx="880" formatCode="#,##0\ &quot;€&quot;">
                  <c:v>74066</c:v>
                </c:pt>
                <c:pt idx="881" formatCode="#,##0\ &quot;€&quot;">
                  <c:v>78023</c:v>
                </c:pt>
                <c:pt idx="882" formatCode="#,##0\ &quot;€&quot;">
                  <c:v>132456</c:v>
                </c:pt>
                <c:pt idx="883" formatCode="#,##0\ &quot;€&quot;">
                  <c:v>-187509</c:v>
                </c:pt>
                <c:pt idx="884" formatCode="#,##0\ &quot;€&quot;">
                  <c:v>53812</c:v>
                </c:pt>
                <c:pt idx="885" formatCode="#,##0\ &quot;€&quot;">
                  <c:v>60176</c:v>
                </c:pt>
                <c:pt idx="886" formatCode="#,##0\ &quot;€&quot;">
                  <c:v>91948</c:v>
                </c:pt>
                <c:pt idx="887" formatCode="#,##0\ &quot;€&quot;">
                  <c:v>52356</c:v>
                </c:pt>
                <c:pt idx="888" formatCode="#,##0\ &quot;€&quot;">
                  <c:v>65082</c:v>
                </c:pt>
                <c:pt idx="889" formatCode="#,##0\ &quot;€&quot;">
                  <c:v>51356</c:v>
                </c:pt>
                <c:pt idx="890" formatCode="#,##0\ &quot;€&quot;">
                  <c:v>65223</c:v>
                </c:pt>
                <c:pt idx="891" formatCode="#,##0\ &quot;€&quot;">
                  <c:v>91498</c:v>
                </c:pt>
                <c:pt idx="892" formatCode="#,##0\ &quot;€&quot;">
                  <c:v>75436</c:v>
                </c:pt>
                <c:pt idx="893" formatCode="#,##0\ &quot;€&quot;">
                  <c:v>52703</c:v>
                </c:pt>
                <c:pt idx="894" formatCode="#,##0\ &quot;€&quot;">
                  <c:v>40495</c:v>
                </c:pt>
                <c:pt idx="895" formatCode="#,##0\ &quot;€&quot;">
                  <c:v>48326</c:v>
                </c:pt>
                <c:pt idx="896" formatCode="#,##0\ &quot;€&quot;">
                  <c:v>160273</c:v>
                </c:pt>
                <c:pt idx="897" formatCode="#,##0\ &quot;€&quot;">
                  <c:v>72517</c:v>
                </c:pt>
                <c:pt idx="898" formatCode="#,##0\ &quot;€&quot;">
                  <c:v>52869</c:v>
                </c:pt>
                <c:pt idx="899" formatCode="#,##0\ &quot;€&quot;">
                  <c:v>93803</c:v>
                </c:pt>
                <c:pt idx="900" formatCode="#,##0\ &quot;€&quot;">
                  <c:v>108495</c:v>
                </c:pt>
                <c:pt idx="901" formatCode="#,##0\ &quot;€&quot;">
                  <c:v>99896</c:v>
                </c:pt>
                <c:pt idx="902" formatCode="#,##0\ &quot;€&quot;">
                  <c:v>45471</c:v>
                </c:pt>
                <c:pt idx="903" formatCode="#,##0\ &quot;€&quot;">
                  <c:v>135994</c:v>
                </c:pt>
                <c:pt idx="904" formatCode="#,##0\ &quot;€&quot;">
                  <c:v>169348</c:v>
                </c:pt>
                <c:pt idx="905" formatCode="#,##0\ &quot;€&quot;">
                  <c:v>77178</c:v>
                </c:pt>
                <c:pt idx="906" formatCode="#,##0\ &quot;€&quot;">
                  <c:v>102969</c:v>
                </c:pt>
                <c:pt idx="907" formatCode="#,##0\ &quot;€&quot;">
                  <c:v>95452</c:v>
                </c:pt>
                <c:pt idx="908" formatCode="#,##0\ &quot;€&quot;">
                  <c:v>79342</c:v>
                </c:pt>
                <c:pt idx="909" formatCode="#,##0\ &quot;€&quot;">
                  <c:v>61850</c:v>
                </c:pt>
                <c:pt idx="910" formatCode="#,##0\ &quot;€&quot;">
                  <c:v>74299</c:v>
                </c:pt>
                <c:pt idx="911" formatCode="#,##0\ &quot;€&quot;">
                  <c:v>70292</c:v>
                </c:pt>
                <c:pt idx="912" formatCode="#,##0\ &quot;€&quot;">
                  <c:v>57767</c:v>
                </c:pt>
                <c:pt idx="913" formatCode="#,##0\ &quot;€&quot;">
                  <c:v>68282</c:v>
                </c:pt>
                <c:pt idx="914" formatCode="#,##0\ &quot;€&quot;">
                  <c:v>70501</c:v>
                </c:pt>
                <c:pt idx="915" formatCode="#,##0\ &quot;€&quot;">
                  <c:v>1633</c:v>
                </c:pt>
                <c:pt idx="916" formatCode="#,##0\ &quot;€&quot;">
                  <c:v>67047</c:v>
                </c:pt>
                <c:pt idx="917" formatCode="#,##0\ &quot;€&quot;">
                  <c:v>231324</c:v>
                </c:pt>
                <c:pt idx="918" formatCode="#,##0\ &quot;€&quot;">
                  <c:v>76248</c:v>
                </c:pt>
                <c:pt idx="919" formatCode="#,##0\ &quot;€&quot;">
                  <c:v>75415</c:v>
                </c:pt>
                <c:pt idx="920" formatCode="#,##0\ &quot;€&quot;">
                  <c:v>43090</c:v>
                </c:pt>
                <c:pt idx="921" formatCode="#,##0\ &quot;€&quot;">
                  <c:v>84202</c:v>
                </c:pt>
                <c:pt idx="922" formatCode="#,##0\ &quot;€&quot;">
                  <c:v>147672</c:v>
                </c:pt>
                <c:pt idx="923" formatCode="#,##0\ &quot;€&quot;">
                  <c:v>109704</c:v>
                </c:pt>
                <c:pt idx="924" formatCode="#,##0\ &quot;€&quot;">
                  <c:v>74525</c:v>
                </c:pt>
                <c:pt idx="925" formatCode="#,##0\ &quot;€&quot;">
                  <c:v>80899</c:v>
                </c:pt>
                <c:pt idx="926" formatCode="#,##0\ &quot;€&quot;">
                  <c:v>43693</c:v>
                </c:pt>
                <c:pt idx="927" formatCode="#,##0\ &quot;€&quot;">
                  <c:v>48866</c:v>
                </c:pt>
                <c:pt idx="928" formatCode="#,##0\ &quot;€&quot;">
                  <c:v>55128</c:v>
                </c:pt>
                <c:pt idx="929" formatCode="#,##0\ &quot;€&quot;">
                  <c:v>55912</c:v>
                </c:pt>
                <c:pt idx="930" formatCode="#,##0\ &quot;€&quot;">
                  <c:v>65250</c:v>
                </c:pt>
                <c:pt idx="931" formatCode="#,##0\ &quot;€&quot;">
                  <c:v>124303</c:v>
                </c:pt>
                <c:pt idx="932" formatCode="#,##0\ &quot;€&quot;">
                  <c:v>173689</c:v>
                </c:pt>
                <c:pt idx="933" formatCode="#,##0\ &quot;€&quot;">
                  <c:v>86505</c:v>
                </c:pt>
                <c:pt idx="934" formatCode="#,##0\ &quot;€&quot;">
                  <c:v>79726</c:v>
                </c:pt>
                <c:pt idx="935" formatCode="#,##0\ &quot;€&quot;">
                  <c:v>89671</c:v>
                </c:pt>
                <c:pt idx="936" formatCode="#,##0\ &quot;€&quot;">
                  <c:v>119350</c:v>
                </c:pt>
                <c:pt idx="937" formatCode="#,##0\ &quot;€&quot;">
                  <c:v>131294</c:v>
                </c:pt>
                <c:pt idx="938" formatCode="#,##0\ &quot;€&quot;">
                  <c:v>61684</c:v>
                </c:pt>
                <c:pt idx="939" formatCode="#,##0\ &quot;€&quot;">
                  <c:v>52390</c:v>
                </c:pt>
                <c:pt idx="940" formatCode="#,##0\ &quot;€&quot;">
                  <c:v>44255</c:v>
                </c:pt>
                <c:pt idx="941" formatCode="#,##0\ &quot;€&quot;">
                  <c:v>53956</c:v>
                </c:pt>
                <c:pt idx="942" formatCode="#,##0\ &quot;€&quot;">
                  <c:v>54501</c:v>
                </c:pt>
                <c:pt idx="943" formatCode="#,##0\ &quot;€&quot;">
                  <c:v>182238</c:v>
                </c:pt>
                <c:pt idx="944" formatCode="#,##0\ &quot;€&quot;">
                  <c:v>80751</c:v>
                </c:pt>
                <c:pt idx="945" formatCode="#,##0\ &quot;€&quot;">
                  <c:v>80416</c:v>
                </c:pt>
                <c:pt idx="946" formatCode="#,##0\ &quot;€&quot;">
                  <c:v>68549</c:v>
                </c:pt>
                <c:pt idx="947" formatCode="#,##0\ &quot;€&quot;">
                  <c:v>87576</c:v>
                </c:pt>
                <c:pt idx="948" formatCode="#,##0\ &quot;€&quot;">
                  <c:v>121514</c:v>
                </c:pt>
                <c:pt idx="949" formatCode="#,##0\ &quot;€&quot;">
                  <c:v>99143</c:v>
                </c:pt>
                <c:pt idx="950" formatCode="#,##0\ &quot;€&quot;">
                  <c:v>170964</c:v>
                </c:pt>
                <c:pt idx="951" formatCode="#,##0\ &quot;€&quot;">
                  <c:v>133828</c:v>
                </c:pt>
                <c:pt idx="952" formatCode="#,##0\ &quot;€&quot;">
                  <c:v>-383063</c:v>
                </c:pt>
                <c:pt idx="953" formatCode="#,##0\ &quot;€&quot;">
                  <c:v>84121</c:v>
                </c:pt>
                <c:pt idx="954" formatCode="#,##0\ &quot;€&quot;">
                  <c:v>75801</c:v>
                </c:pt>
                <c:pt idx="955" formatCode="#,##0\ &quot;€&quot;">
                  <c:v>106333</c:v>
                </c:pt>
                <c:pt idx="956" formatCode="#,##0\ &quot;€&quot;">
                  <c:v>350858</c:v>
                </c:pt>
                <c:pt idx="957" formatCode="#,##0\ &quot;€&quot;">
                  <c:v>105651</c:v>
                </c:pt>
                <c:pt idx="958" formatCode="#,##0\ &quot;€&quot;">
                  <c:v>-36245</c:v>
                </c:pt>
                <c:pt idx="959" formatCode="#,##0\ &quot;€&quot;">
                  <c:v>103965</c:v>
                </c:pt>
                <c:pt idx="960" formatCode="#,##0\ &quot;€&quot;">
                  <c:v>102651</c:v>
                </c:pt>
                <c:pt idx="961" formatCode="#,##0\ &quot;€&quot;">
                  <c:v>100074</c:v>
                </c:pt>
                <c:pt idx="962" formatCode="#,##0\ &quot;€&quot;">
                  <c:v>85058</c:v>
                </c:pt>
                <c:pt idx="963" formatCode="#,##0\ &quot;€&quot;">
                  <c:v>79051</c:v>
                </c:pt>
                <c:pt idx="964" formatCode="#,##0\ &quot;€&quot;">
                  <c:v>60834</c:v>
                </c:pt>
                <c:pt idx="965" formatCode="#,##0\ &quot;€&quot;">
                  <c:v>75713</c:v>
                </c:pt>
                <c:pt idx="966" formatCode="#,##0\ &quot;€&quot;">
                  <c:v>201253</c:v>
                </c:pt>
                <c:pt idx="967" formatCode="#,##0\ &quot;€&quot;">
                  <c:v>125226</c:v>
                </c:pt>
                <c:pt idx="968" formatCode="#,##0\ &quot;€&quot;">
                  <c:v>66797</c:v>
                </c:pt>
                <c:pt idx="969" formatCode="#,##0\ &quot;€&quot;">
                  <c:v>66844</c:v>
                </c:pt>
                <c:pt idx="970" formatCode="#,##0\ &quot;€&quot;">
                  <c:v>38748</c:v>
                </c:pt>
                <c:pt idx="971" formatCode="#,##0\ &quot;€&quot;">
                  <c:v>70971</c:v>
                </c:pt>
                <c:pt idx="972" formatCode="#,##0\ &quot;€&quot;">
                  <c:v>98433</c:v>
                </c:pt>
                <c:pt idx="973" formatCode="#,##0\ &quot;€&quot;">
                  <c:v>78466</c:v>
                </c:pt>
                <c:pt idx="974" formatCode="#,##0\ &quot;€&quot;">
                  <c:v>107083</c:v>
                </c:pt>
                <c:pt idx="975" formatCode="#,##0\ &quot;€&quot;">
                  <c:v>131634</c:v>
                </c:pt>
                <c:pt idx="976" formatCode="#,##0\ &quot;€&quot;">
                  <c:v>124606</c:v>
                </c:pt>
                <c:pt idx="977" formatCode="#,##0\ &quot;€&quot;">
                  <c:v>29115</c:v>
                </c:pt>
                <c:pt idx="978" formatCode="#,##0\ &quot;€&quot;">
                  <c:v>69812</c:v>
                </c:pt>
                <c:pt idx="979" formatCode="#,##0\ &quot;€&quot;">
                  <c:v>128000</c:v>
                </c:pt>
                <c:pt idx="980" formatCode="#,##0\ &quot;€&quot;">
                  <c:v>68191</c:v>
                </c:pt>
                <c:pt idx="981" formatCode="#,##0\ &quot;€&quot;">
                  <c:v>62101</c:v>
                </c:pt>
                <c:pt idx="982" formatCode="#,##0\ &quot;€&quot;">
                  <c:v>59966</c:v>
                </c:pt>
                <c:pt idx="983" formatCode="#,##0\ &quot;€&quot;">
                  <c:v>55527</c:v>
                </c:pt>
                <c:pt idx="984" formatCode="#,##0\ &quot;€&quot;">
                  <c:v>88238</c:v>
                </c:pt>
                <c:pt idx="985" formatCode="#,##0\ &quot;€&quot;">
                  <c:v>132408</c:v>
                </c:pt>
                <c:pt idx="986" formatCode="#,##0\ &quot;€&quot;">
                  <c:v>22651</c:v>
                </c:pt>
                <c:pt idx="987" formatCode="#,##0\ &quot;€&quot;">
                  <c:v>103125</c:v>
                </c:pt>
                <c:pt idx="988" formatCode="#,##0\ &quot;€&quot;">
                  <c:v>77557</c:v>
                </c:pt>
                <c:pt idx="989" formatCode="#,##0\ &quot;€&quot;">
                  <c:v>39383</c:v>
                </c:pt>
                <c:pt idx="990" formatCode="#,##0\ &quot;€&quot;">
                  <c:v>47950</c:v>
                </c:pt>
                <c:pt idx="991" formatCode="#,##0\ &quot;€&quot;">
                  <c:v>106436</c:v>
                </c:pt>
                <c:pt idx="992" formatCode="#,##0\ &quot;€&quot;">
                  <c:v>81532</c:v>
                </c:pt>
                <c:pt idx="993" formatCode="#,##0\ &quot;€&quot;">
                  <c:v>68169</c:v>
                </c:pt>
                <c:pt idx="994" formatCode="#,##0\ &quot;€&quot;">
                  <c:v>117435</c:v>
                </c:pt>
                <c:pt idx="995" formatCode="#,##0\ &quot;€&quot;">
                  <c:v>78634</c:v>
                </c:pt>
                <c:pt idx="996" formatCode="#,##0\ &quot;€&quot;">
                  <c:v>47618</c:v>
                </c:pt>
                <c:pt idx="997" formatCode="#,##0\ &quot;€&quot;">
                  <c:v>80813</c:v>
                </c:pt>
                <c:pt idx="998" formatCode="#,##0\ &quot;€&quot;">
                  <c:v>105632</c:v>
                </c:pt>
                <c:pt idx="999" formatCode="#,##0\ &quot;€&quot;">
                  <c:v>69198</c:v>
                </c:pt>
                <c:pt idx="1000" formatCode="#,##0\ &quot;€&quot;">
                  <c:v>70375</c:v>
                </c:pt>
                <c:pt idx="1001" formatCode="#,##0\ &quot;€&quot;">
                  <c:v>54742</c:v>
                </c:pt>
                <c:pt idx="1002" formatCode="#,##0\ &quot;€&quot;">
                  <c:v>80818</c:v>
                </c:pt>
                <c:pt idx="1003" formatCode="#,##0\ &quot;€&quot;">
                  <c:v>81137</c:v>
                </c:pt>
                <c:pt idx="1004" formatCode="#,##0\ &quot;€&quot;">
                  <c:v>121632</c:v>
                </c:pt>
                <c:pt idx="1005" formatCode="#,##0\ &quot;€&quot;">
                  <c:v>63336</c:v>
                </c:pt>
                <c:pt idx="1006" formatCode="#,##0\ &quot;€&quot;">
                  <c:v>128409</c:v>
                </c:pt>
                <c:pt idx="1007" formatCode="#,##0\ &quot;€&quot;">
                  <c:v>60073</c:v>
                </c:pt>
                <c:pt idx="1008" formatCode="#,##0\ &quot;€&quot;">
                  <c:v>130669</c:v>
                </c:pt>
                <c:pt idx="1009" formatCode="#,##0\ &quot;€&quot;">
                  <c:v>89636</c:v>
                </c:pt>
                <c:pt idx="1010" formatCode="#,##0\ &quot;€&quot;">
                  <c:v>116136</c:v>
                </c:pt>
                <c:pt idx="1011" formatCode="#,##0\ &quot;€&quot;">
                  <c:v>106691</c:v>
                </c:pt>
                <c:pt idx="1012" formatCode="#,##0\ &quot;€&quot;">
                  <c:v>90091</c:v>
                </c:pt>
                <c:pt idx="1013" formatCode="#,##0\ &quot;€&quot;">
                  <c:v>111886</c:v>
                </c:pt>
                <c:pt idx="1014" formatCode="#,##0\ &quot;€&quot;">
                  <c:v>76213</c:v>
                </c:pt>
                <c:pt idx="1015" formatCode="#,##0\ &quot;€&quot;">
                  <c:v>76276</c:v>
                </c:pt>
                <c:pt idx="1016" formatCode="#,##0\ &quot;€&quot;">
                  <c:v>54914</c:v>
                </c:pt>
                <c:pt idx="1017" formatCode="#,##0\ &quot;€&quot;">
                  <c:v>82906</c:v>
                </c:pt>
                <c:pt idx="1018" formatCode="#,##0\ &quot;€&quot;">
                  <c:v>51946</c:v>
                </c:pt>
                <c:pt idx="1019" formatCode="#,##0\ &quot;€&quot;">
                  <c:v>69490</c:v>
                </c:pt>
                <c:pt idx="1020" formatCode="#,##0\ &quot;€&quot;">
                  <c:v>69703</c:v>
                </c:pt>
                <c:pt idx="1021" formatCode="#,##0\ &quot;€&quot;">
                  <c:v>73260</c:v>
                </c:pt>
                <c:pt idx="1022" formatCode="#,##0\ &quot;€&quot;">
                  <c:v>99534</c:v>
                </c:pt>
                <c:pt idx="1023" formatCode="#,##0\ &quot;€&quot;">
                  <c:v>86353</c:v>
                </c:pt>
                <c:pt idx="1024" formatCode="#,##0\ &quot;€&quot;">
                  <c:v>-4554</c:v>
                </c:pt>
                <c:pt idx="1025" formatCode="#,##0\ &quot;€&quot;">
                  <c:v>60093</c:v>
                </c:pt>
                <c:pt idx="1026" formatCode="#,##0\ &quot;€&quot;">
                  <c:v>27500</c:v>
                </c:pt>
                <c:pt idx="1027" formatCode="#,##0\ &quot;€&quot;">
                  <c:v>106963</c:v>
                </c:pt>
                <c:pt idx="1028" formatCode="#,##0\ &quot;€&quot;">
                  <c:v>69243</c:v>
                </c:pt>
                <c:pt idx="1029" formatCode="#,##0\ &quot;€&quot;">
                  <c:v>58288</c:v>
                </c:pt>
                <c:pt idx="1030" formatCode="#,##0\ &quot;€&quot;">
                  <c:v>47500</c:v>
                </c:pt>
                <c:pt idx="1031" formatCode="#,##0\ &quot;€&quot;">
                  <c:v>86154</c:v>
                </c:pt>
                <c:pt idx="1032" formatCode="#,##0\ &quot;€&quot;">
                  <c:v>50584</c:v>
                </c:pt>
                <c:pt idx="1033" formatCode="#,##0\ &quot;€&quot;">
                  <c:v>59692</c:v>
                </c:pt>
                <c:pt idx="1034" formatCode="#,##0\ &quot;€&quot;">
                  <c:v>248161</c:v>
                </c:pt>
                <c:pt idx="1035" formatCode="#,##0\ &quot;€&quot;">
                  <c:v>37641</c:v>
                </c:pt>
                <c:pt idx="1036" formatCode="#,##0\ &quot;€&quot;">
                  <c:v>54324</c:v>
                </c:pt>
                <c:pt idx="1037" formatCode="#,##0\ &quot;€&quot;">
                  <c:v>44580</c:v>
                </c:pt>
                <c:pt idx="1038" formatCode="#,##0\ &quot;€&quot;">
                  <c:v>70628</c:v>
                </c:pt>
                <c:pt idx="1039" formatCode="#,##0\ &quot;€&quot;">
                  <c:v>54667</c:v>
                </c:pt>
                <c:pt idx="1040" formatCode="#,##0\ &quot;€&quot;">
                  <c:v>132955</c:v>
                </c:pt>
                <c:pt idx="1041" formatCode="#,##0\ &quot;€&quot;">
                  <c:v>109346</c:v>
                </c:pt>
                <c:pt idx="1042" formatCode="#,##0\ &quot;€&quot;">
                  <c:v>194281</c:v>
                </c:pt>
                <c:pt idx="1043" formatCode="#,##0\ &quot;€&quot;">
                  <c:v>49117</c:v>
                </c:pt>
                <c:pt idx="1044" formatCode="#,##0\ &quot;€&quot;">
                  <c:v>110148</c:v>
                </c:pt>
                <c:pt idx="1045" formatCode="#,##0\ &quot;€&quot;">
                  <c:v>83770</c:v>
                </c:pt>
                <c:pt idx="1046" formatCode="#,##0\ &quot;€&quot;">
                  <c:v>62379</c:v>
                </c:pt>
                <c:pt idx="1047" formatCode="#,##0\ &quot;€&quot;">
                  <c:v>79686</c:v>
                </c:pt>
                <c:pt idx="1048" formatCode="#,##0\ &quot;€&quot;">
                  <c:v>110818</c:v>
                </c:pt>
                <c:pt idx="1049" formatCode="#,##0\ &quot;€&quot;">
                  <c:v>133930</c:v>
                </c:pt>
                <c:pt idx="1050" formatCode="#,##0\ &quot;€&quot;">
                  <c:v>99469</c:v>
                </c:pt>
                <c:pt idx="1051" formatCode="#,##0\ &quot;€&quot;">
                  <c:v>90760</c:v>
                </c:pt>
                <c:pt idx="1052" formatCode="#,##0\ &quot;€&quot;">
                  <c:v>104325</c:v>
                </c:pt>
                <c:pt idx="1053" formatCode="#,##0\ &quot;€&quot;">
                  <c:v>98108</c:v>
                </c:pt>
                <c:pt idx="1054" formatCode="#,##0\ &quot;€&quot;">
                  <c:v>51413</c:v>
                </c:pt>
                <c:pt idx="1055" formatCode="#,##0\ &quot;€&quot;">
                  <c:v>37631</c:v>
                </c:pt>
                <c:pt idx="1056" formatCode="#,##0\ &quot;€&quot;">
                  <c:v>56349</c:v>
                </c:pt>
                <c:pt idx="1057" formatCode="#,##0\ &quot;€&quot;">
                  <c:v>71638</c:v>
                </c:pt>
                <c:pt idx="1058" formatCode="#,##0\ &quot;€&quot;">
                  <c:v>126256</c:v>
                </c:pt>
                <c:pt idx="1059" formatCode="#,##0\ &quot;€&quot;">
                  <c:v>70629</c:v>
                </c:pt>
                <c:pt idx="1060" formatCode="#,##0\ &quot;€&quot;">
                  <c:v>97339</c:v>
                </c:pt>
                <c:pt idx="1061" formatCode="#,##0\ &quot;€&quot;">
                  <c:v>52949</c:v>
                </c:pt>
                <c:pt idx="1062" formatCode="#,##0\ &quot;€&quot;">
                  <c:v>63324</c:v>
                </c:pt>
                <c:pt idx="1063" formatCode="#,##0\ &quot;€&quot;">
                  <c:v>64325</c:v>
                </c:pt>
                <c:pt idx="1064" formatCode="#,##0\ &quot;€&quot;">
                  <c:v>68724</c:v>
                </c:pt>
                <c:pt idx="1065" formatCode="#,##0\ &quot;€&quot;">
                  <c:v>98781</c:v>
                </c:pt>
                <c:pt idx="1066" formatCode="#,##0\ &quot;€&quot;">
                  <c:v>74903</c:v>
                </c:pt>
                <c:pt idx="1067" formatCode="#,##0\ &quot;€&quot;">
                  <c:v>27644</c:v>
                </c:pt>
                <c:pt idx="1068" formatCode="#,##0\ &quot;€&quot;">
                  <c:v>71328</c:v>
                </c:pt>
                <c:pt idx="1069" formatCode="#,##0\ &quot;€&quot;">
                  <c:v>102973</c:v>
                </c:pt>
                <c:pt idx="1070" formatCode="#,##0\ &quot;€&quot;">
                  <c:v>18056</c:v>
                </c:pt>
                <c:pt idx="1071" formatCode="#,##0\ &quot;€&quot;">
                  <c:v>75704</c:v>
                </c:pt>
                <c:pt idx="1072" formatCode="#,##0\ &quot;€&quot;">
                  <c:v>62337</c:v>
                </c:pt>
                <c:pt idx="1073" formatCode="#,##0\ &quot;€&quot;">
                  <c:v>48001</c:v>
                </c:pt>
                <c:pt idx="1074" formatCode="#,##0\ &quot;€&quot;">
                  <c:v>76311</c:v>
                </c:pt>
                <c:pt idx="1075" formatCode="#,##0\ &quot;€&quot;">
                  <c:v>93545</c:v>
                </c:pt>
                <c:pt idx="1076" formatCode="#,##0\ &quot;€&quot;">
                  <c:v>50483</c:v>
                </c:pt>
                <c:pt idx="1077" formatCode="#,##0\ &quot;€&quot;">
                  <c:v>61968</c:v>
                </c:pt>
                <c:pt idx="1078" formatCode="#,##0\ &quot;€&quot;">
                  <c:v>56521</c:v>
                </c:pt>
                <c:pt idx="1079" formatCode="#,##0\ &quot;€&quot;">
                  <c:v>114416</c:v>
                </c:pt>
                <c:pt idx="1080" formatCode="#,##0\ &quot;€&quot;">
                  <c:v>56225</c:v>
                </c:pt>
                <c:pt idx="1081" formatCode="#,##0\ &quot;€&quot;">
                  <c:v>63729</c:v>
                </c:pt>
                <c:pt idx="1082" formatCode="#,##0\ &quot;€&quot;">
                  <c:v>145655</c:v>
                </c:pt>
                <c:pt idx="1083" formatCode="#,##0\ &quot;€&quot;">
                  <c:v>9205</c:v>
                </c:pt>
                <c:pt idx="1084" formatCode="#,##0\ &quot;€&quot;">
                  <c:v>51625</c:v>
                </c:pt>
                <c:pt idx="1085" formatCode="#,##0\ &quot;€&quot;">
                  <c:v>68636</c:v>
                </c:pt>
                <c:pt idx="1086" formatCode="#,##0\ &quot;€&quot;">
                  <c:v>79375</c:v>
                </c:pt>
                <c:pt idx="1087" formatCode="#,##0\ &quot;€&quot;">
                  <c:v>85550</c:v>
                </c:pt>
                <c:pt idx="1088" formatCode="#,##0\ &quot;€&quot;">
                  <c:v>56068</c:v>
                </c:pt>
                <c:pt idx="1089" formatCode="#,##0\ &quot;€&quot;">
                  <c:v>54404</c:v>
                </c:pt>
                <c:pt idx="1090" formatCode="#,##0\ &quot;€&quot;">
                  <c:v>97619</c:v>
                </c:pt>
                <c:pt idx="1091" formatCode="#,##0\ &quot;€&quot;">
                  <c:v>62749</c:v>
                </c:pt>
                <c:pt idx="1092" formatCode="#,##0\ &quot;€&quot;">
                  <c:v>1000</c:v>
                </c:pt>
                <c:pt idx="1093" formatCode="#,##0\ &quot;€&quot;">
                  <c:v>211000</c:v>
                </c:pt>
                <c:pt idx="1094" formatCode="#,##0\ &quot;€&quot;">
                  <c:v>86986</c:v>
                </c:pt>
                <c:pt idx="1095" formatCode="#,##0\ &quot;€&quot;">
                  <c:v>154790</c:v>
                </c:pt>
                <c:pt idx="1096" formatCode="#,##0\ &quot;€&quot;">
                  <c:v>80422</c:v>
                </c:pt>
                <c:pt idx="1097" formatCode="#,##0\ &quot;€&quot;">
                  <c:v>80976</c:v>
                </c:pt>
                <c:pt idx="1098" formatCode="#,##0\ &quot;€&quot;">
                  <c:v>43667</c:v>
                </c:pt>
                <c:pt idx="1099" formatCode="#,##0\ &quot;€&quot;">
                  <c:v>113445</c:v>
                </c:pt>
                <c:pt idx="1100" formatCode="#,##0\ &quot;€&quot;">
                  <c:v>100323</c:v>
                </c:pt>
                <c:pt idx="1101" formatCode="#,##0\ &quot;€&quot;">
                  <c:v>138421</c:v>
                </c:pt>
                <c:pt idx="1102" formatCode="#,##0\ &quot;€&quot;">
                  <c:v>74946</c:v>
                </c:pt>
                <c:pt idx="1103" formatCode="#,##0\ &quot;€&quot;">
                  <c:v>91331</c:v>
                </c:pt>
                <c:pt idx="1104" formatCode="#,##0\ &quot;€&quot;">
                  <c:v>66527</c:v>
                </c:pt>
                <c:pt idx="1105" formatCode="#,##0\ &quot;€&quot;">
                  <c:v>88719</c:v>
                </c:pt>
                <c:pt idx="1106" formatCode="#,##0\ &quot;€&quot;">
                  <c:v>107554</c:v>
                </c:pt>
                <c:pt idx="1107" formatCode="#,##0\ &quot;€&quot;">
                  <c:v>162783</c:v>
                </c:pt>
                <c:pt idx="1108" formatCode="#,##0\ &quot;€&quot;">
                  <c:v>124592</c:v>
                </c:pt>
                <c:pt idx="1109" formatCode="#,##0\ &quot;€&quot;">
                  <c:v>133370</c:v>
                </c:pt>
                <c:pt idx="1110" formatCode="#,##0\ &quot;€&quot;">
                  <c:v>88246</c:v>
                </c:pt>
                <c:pt idx="1111" formatCode="#,##0\ &quot;€&quot;">
                  <c:v>73538</c:v>
                </c:pt>
                <c:pt idx="1112" formatCode="#,##0\ &quot;€&quot;">
                  <c:v>83816</c:v>
                </c:pt>
                <c:pt idx="1113" formatCode="#,##0\ &quot;€&quot;">
                  <c:v>76707</c:v>
                </c:pt>
                <c:pt idx="1114" formatCode="#,##0\ &quot;€&quot;">
                  <c:v>162624</c:v>
                </c:pt>
                <c:pt idx="1115" formatCode="#,##0\ &quot;€&quot;">
                  <c:v>81044</c:v>
                </c:pt>
                <c:pt idx="1116" formatCode="#,##0\ &quot;€&quot;">
                  <c:v>70345</c:v>
                </c:pt>
                <c:pt idx="1117" formatCode="#,##0\ &quot;€&quot;">
                  <c:v>50291</c:v>
                </c:pt>
                <c:pt idx="1118" formatCode="#,##0\ &quot;€&quot;">
                  <c:v>73972</c:v>
                </c:pt>
                <c:pt idx="1119" formatCode="#,##0\ &quot;€&quot;">
                  <c:v>125269</c:v>
                </c:pt>
                <c:pt idx="1120" formatCode="#,##0\ &quot;€&quot;">
                  <c:v>83306</c:v>
                </c:pt>
                <c:pt idx="1121" formatCode="#,##0\ &quot;€&quot;">
                  <c:v>44873</c:v>
                </c:pt>
                <c:pt idx="1122" formatCode="#,##0\ &quot;€&quot;">
                  <c:v>105862</c:v>
                </c:pt>
                <c:pt idx="1123" formatCode="#,##0\ &quot;€&quot;">
                  <c:v>59907</c:v>
                </c:pt>
                <c:pt idx="1124" formatCode="#,##0\ &quot;€&quot;">
                  <c:v>54094</c:v>
                </c:pt>
                <c:pt idx="1125" formatCode="#,##0\ &quot;€&quot;">
                  <c:v>153300</c:v>
                </c:pt>
                <c:pt idx="1126" formatCode="#,##0\ &quot;€&quot;">
                  <c:v>73988</c:v>
                </c:pt>
                <c:pt idx="1127" formatCode="#,##0\ &quot;€&quot;">
                  <c:v>80566</c:v>
                </c:pt>
                <c:pt idx="1128" formatCode="#,##0\ &quot;€&quot;">
                  <c:v>59244</c:v>
                </c:pt>
                <c:pt idx="1129" formatCode="#,##0\ &quot;€&quot;">
                  <c:v>61997</c:v>
                </c:pt>
                <c:pt idx="1130" formatCode="#,##0\ &quot;€&quot;">
                  <c:v>56050</c:v>
                </c:pt>
                <c:pt idx="1131" formatCode="#,##0\ &quot;€&quot;">
                  <c:v>42024</c:v>
                </c:pt>
                <c:pt idx="1132" formatCode="#,##0\ &quot;€&quot;">
                  <c:v>43073</c:v>
                </c:pt>
                <c:pt idx="1133" formatCode="#,##0\ &quot;€&quot;">
                  <c:v>45154</c:v>
                </c:pt>
                <c:pt idx="1134" formatCode="#,##0\ &quot;€&quot;">
                  <c:v>69656</c:v>
                </c:pt>
                <c:pt idx="1135" formatCode="#,##0\ &quot;€&quot;">
                  <c:v>144850</c:v>
                </c:pt>
                <c:pt idx="1136" formatCode="#,##0\ &quot;€&quot;">
                  <c:v>42845</c:v>
                </c:pt>
                <c:pt idx="1137" formatCode="#,##0\ &quot;€&quot;">
                  <c:v>-81884</c:v>
                </c:pt>
                <c:pt idx="1138" formatCode="#,##0\ &quot;€&quot;">
                  <c:v>336465</c:v>
                </c:pt>
                <c:pt idx="1139" formatCode="#,##0\ &quot;€&quot;">
                  <c:v>53514</c:v>
                </c:pt>
                <c:pt idx="1140" formatCode="#,##0\ &quot;€&quot;">
                  <c:v>71800</c:v>
                </c:pt>
                <c:pt idx="1141" formatCode="#,##0\ &quot;€&quot;">
                  <c:v>85119</c:v>
                </c:pt>
                <c:pt idx="1142" formatCode="#,##0\ &quot;€&quot;">
                  <c:v>85819</c:v>
                </c:pt>
                <c:pt idx="1143" formatCode="#,##0\ &quot;€&quot;">
                  <c:v>85484</c:v>
                </c:pt>
                <c:pt idx="1144" formatCode="#,##0\ &quot;€&quot;">
                  <c:v>112379</c:v>
                </c:pt>
                <c:pt idx="1145" formatCode="#,##0\ &quot;€&quot;">
                  <c:v>240436</c:v>
                </c:pt>
                <c:pt idx="1146" formatCode="#,##0\ &quot;€&quot;">
                  <c:v>49910</c:v>
                </c:pt>
                <c:pt idx="1147" formatCode="#,##0\ &quot;€&quot;">
                  <c:v>96095</c:v>
                </c:pt>
                <c:pt idx="1148" formatCode="#,##0\ &quot;€&quot;">
                  <c:v>128561</c:v>
                </c:pt>
                <c:pt idx="1149" formatCode="#,##0\ &quot;€&quot;">
                  <c:v>93120</c:v>
                </c:pt>
                <c:pt idx="1150" formatCode="#,##0\ &quot;€&quot;">
                  <c:v>281130</c:v>
                </c:pt>
                <c:pt idx="1151" formatCode="#,##0\ &quot;€&quot;">
                  <c:v>53395</c:v>
                </c:pt>
                <c:pt idx="1152" formatCode="#,##0\ &quot;€&quot;">
                  <c:v>146230</c:v>
                </c:pt>
                <c:pt idx="1153" formatCode="#,##0\ &quot;€&quot;">
                  <c:v>75049</c:v>
                </c:pt>
                <c:pt idx="1154" formatCode="#,##0\ &quot;€&quot;">
                  <c:v>62441</c:v>
                </c:pt>
                <c:pt idx="1155" formatCode="#,##0\ &quot;€&quot;">
                  <c:v>90110</c:v>
                </c:pt>
                <c:pt idx="1156" formatCode="#,##0\ &quot;€&quot;">
                  <c:v>46153</c:v>
                </c:pt>
                <c:pt idx="1157" formatCode="#,##0\ &quot;€&quot;">
                  <c:v>230890</c:v>
                </c:pt>
                <c:pt idx="1158" formatCode="#,##0\ &quot;€&quot;">
                  <c:v>57046</c:v>
                </c:pt>
                <c:pt idx="1159" formatCode="#,##0\ &quot;€&quot;">
                  <c:v>75025</c:v>
                </c:pt>
                <c:pt idx="1160" formatCode="#,##0\ &quot;€&quot;">
                  <c:v>97924</c:v>
                </c:pt>
                <c:pt idx="1161" formatCode="#,##0\ &quot;€&quot;">
                  <c:v>69812</c:v>
                </c:pt>
                <c:pt idx="1162" formatCode="#,##0\ &quot;€&quot;">
                  <c:v>62301</c:v>
                </c:pt>
                <c:pt idx="1163" formatCode="#,##0\ &quot;€&quot;">
                  <c:v>79292</c:v>
                </c:pt>
                <c:pt idx="1164" formatCode="#,##0\ &quot;€&quot;">
                  <c:v>162627</c:v>
                </c:pt>
                <c:pt idx="1165" formatCode="#,##0\ &quot;€&quot;">
                  <c:v>66897</c:v>
                </c:pt>
                <c:pt idx="1166" formatCode="#,##0\ &quot;€&quot;">
                  <c:v>110124</c:v>
                </c:pt>
                <c:pt idx="1167" formatCode="#,##0\ &quot;€&quot;">
                  <c:v>53296</c:v>
                </c:pt>
                <c:pt idx="1168" formatCode="#,##0\ &quot;€&quot;">
                  <c:v>67155</c:v>
                </c:pt>
                <c:pt idx="1169" formatCode="#,##0\ &quot;€&quot;">
                  <c:v>99340</c:v>
                </c:pt>
                <c:pt idx="1170" formatCode="#,##0\ &quot;€&quot;">
                  <c:v>204815</c:v>
                </c:pt>
                <c:pt idx="1171" formatCode="#,##0\ &quot;€&quot;">
                  <c:v>66150</c:v>
                </c:pt>
                <c:pt idx="1172" formatCode="#,##0\ &quot;€&quot;">
                  <c:v>57520</c:v>
                </c:pt>
                <c:pt idx="1173" formatCode="#,##0\ &quot;€&quot;">
                  <c:v>145458</c:v>
                </c:pt>
                <c:pt idx="1174" formatCode="#,##0\ &quot;€&quot;">
                  <c:v>133983</c:v>
                </c:pt>
                <c:pt idx="1175" formatCode="#,##0\ &quot;€&quot;">
                  <c:v>110565</c:v>
                </c:pt>
                <c:pt idx="1176" formatCode="#,##0\ &quot;€&quot;">
                  <c:v>30000</c:v>
                </c:pt>
                <c:pt idx="1177" formatCode="#,##0\ &quot;€&quot;">
                  <c:v>97013</c:v>
                </c:pt>
                <c:pt idx="1178" formatCode="#,##0\ &quot;€&quot;">
                  <c:v>73494</c:v>
                </c:pt>
                <c:pt idx="1179" formatCode="#,##0\ &quot;€&quot;">
                  <c:v>99521</c:v>
                </c:pt>
                <c:pt idx="1180" formatCode="#,##0\ &quot;€&quot;">
                  <c:v>65505</c:v>
                </c:pt>
                <c:pt idx="1181" formatCode="#,##0\ &quot;€&quot;">
                  <c:v>111397</c:v>
                </c:pt>
                <c:pt idx="1182" formatCode="#,##0\ &quot;€&quot;">
                  <c:v>114231</c:v>
                </c:pt>
                <c:pt idx="1183" formatCode="#,##0\ &quot;€&quot;">
                  <c:v>61111</c:v>
                </c:pt>
                <c:pt idx="1184" formatCode="#,##0\ &quot;€&quot;">
                  <c:v>156816</c:v>
                </c:pt>
                <c:pt idx="1185" formatCode="#,##0\ &quot;€&quot;">
                  <c:v>3588</c:v>
                </c:pt>
                <c:pt idx="1186" formatCode="#,##0\ &quot;€&quot;">
                  <c:v>158544</c:v>
                </c:pt>
                <c:pt idx="1187" formatCode="#,##0\ &quot;€&quot;">
                  <c:v>115128</c:v>
                </c:pt>
                <c:pt idx="1188" formatCode="#,##0\ &quot;€&quot;">
                  <c:v>100232</c:v>
                </c:pt>
                <c:pt idx="1189" formatCode="#,##0\ &quot;€&quot;">
                  <c:v>83181</c:v>
                </c:pt>
                <c:pt idx="1190" formatCode="#,##0\ &quot;€&quot;">
                  <c:v>72484</c:v>
                </c:pt>
                <c:pt idx="1191" formatCode="#,##0\ &quot;€&quot;">
                  <c:v>61172</c:v>
                </c:pt>
                <c:pt idx="1192" formatCode="#,##0\ &quot;€&quot;">
                  <c:v>78886</c:v>
                </c:pt>
                <c:pt idx="1193" formatCode="#,##0\ &quot;€&quot;">
                  <c:v>57801</c:v>
                </c:pt>
                <c:pt idx="1194" formatCode="#,##0\ &quot;€&quot;">
                  <c:v>491631</c:v>
                </c:pt>
                <c:pt idx="1195" formatCode="#,##0\ &quot;€&quot;">
                  <c:v>230439</c:v>
                </c:pt>
                <c:pt idx="1196" formatCode="#,##0\ &quot;€&quot;">
                  <c:v>39579</c:v>
                </c:pt>
                <c:pt idx="1197" formatCode="#,##0\ &quot;€&quot;">
                  <c:v>85483</c:v>
                </c:pt>
                <c:pt idx="1198" formatCode="#,##0\ &quot;€&quot;">
                  <c:v>59505</c:v>
                </c:pt>
                <c:pt idx="1199" formatCode="#,##0\ &quot;€&quot;">
                  <c:v>78616</c:v>
                </c:pt>
                <c:pt idx="1200" formatCode="#,##0\ &quot;€&quot;">
                  <c:v>108727</c:v>
                </c:pt>
                <c:pt idx="1201" formatCode="#,##0\ &quot;€&quot;">
                  <c:v>56352</c:v>
                </c:pt>
                <c:pt idx="1202" formatCode="#,##0\ &quot;€&quot;">
                  <c:v>55341</c:v>
                </c:pt>
                <c:pt idx="1203" formatCode="#,##0\ &quot;€&quot;">
                  <c:v>89292</c:v>
                </c:pt>
                <c:pt idx="1204" formatCode="#,##0\ &quot;€&quot;">
                  <c:v>122337</c:v>
                </c:pt>
                <c:pt idx="1205" formatCode="#,##0\ &quot;€&quot;">
                  <c:v>72757</c:v>
                </c:pt>
                <c:pt idx="1206" formatCode="#,##0\ &quot;€&quot;">
                  <c:v>294147</c:v>
                </c:pt>
                <c:pt idx="1207" formatCode="#,##0\ &quot;€&quot;">
                  <c:v>77792</c:v>
                </c:pt>
                <c:pt idx="1208" formatCode="#,##0\ &quot;€&quot;">
                  <c:v>14734</c:v>
                </c:pt>
                <c:pt idx="1209" formatCode="#,##0\ &quot;€&quot;">
                  <c:v>76672</c:v>
                </c:pt>
                <c:pt idx="1210" formatCode="#,##0\ &quot;€&quot;">
                  <c:v>96173</c:v>
                </c:pt>
                <c:pt idx="1211" formatCode="#,##0\ &quot;€&quot;">
                  <c:v>51595</c:v>
                </c:pt>
                <c:pt idx="1212" formatCode="#,##0\ &quot;€&quot;">
                  <c:v>98527</c:v>
                </c:pt>
                <c:pt idx="1213" formatCode="#,##0\ &quot;€&quot;">
                  <c:v>52398</c:v>
                </c:pt>
                <c:pt idx="1214" formatCode="#,##0\ &quot;€&quot;">
                  <c:v>67585</c:v>
                </c:pt>
                <c:pt idx="1215" formatCode="#,##0\ &quot;€&quot;">
                  <c:v>57795</c:v>
                </c:pt>
                <c:pt idx="1216" formatCode="#,##0\ &quot;€&quot;">
                  <c:v>-100256</c:v>
                </c:pt>
                <c:pt idx="1217" formatCode="#,##0\ &quot;€&quot;">
                  <c:v>160830</c:v>
                </c:pt>
                <c:pt idx="1218" formatCode="#,##0\ &quot;€&quot;">
                  <c:v>74421</c:v>
                </c:pt>
                <c:pt idx="1219" formatCode="#,##0\ &quot;€&quot;">
                  <c:v>71943</c:v>
                </c:pt>
                <c:pt idx="1220" formatCode="#,##0\ &quot;€&quot;">
                  <c:v>86053</c:v>
                </c:pt>
                <c:pt idx="1221" formatCode="#,##0\ &quot;€&quot;">
                  <c:v>-33841</c:v>
                </c:pt>
                <c:pt idx="1222" formatCode="#,##0\ &quot;€&quot;">
                  <c:v>-86418</c:v>
                </c:pt>
                <c:pt idx="1223" formatCode="#,##0\ &quot;€&quot;">
                  <c:v>68613</c:v>
                </c:pt>
                <c:pt idx="1224" formatCode="#,##0\ &quot;€&quot;">
                  <c:v>92317</c:v>
                </c:pt>
                <c:pt idx="1225" formatCode="#,##0\ &quot;€&quot;">
                  <c:v>79990</c:v>
                </c:pt>
                <c:pt idx="1226" formatCode="#,##0\ &quot;€&quot;">
                  <c:v>260401</c:v>
                </c:pt>
                <c:pt idx="1227" formatCode="#,##0\ &quot;€&quot;">
                  <c:v>57292</c:v>
                </c:pt>
                <c:pt idx="1228" formatCode="#,##0\ &quot;€&quot;">
                  <c:v>63322</c:v>
                </c:pt>
                <c:pt idx="1229" formatCode="#,##0\ &quot;€&quot;">
                  <c:v>-4039</c:v>
                </c:pt>
                <c:pt idx="1230" formatCode="#,##0\ &quot;€&quot;">
                  <c:v>57803</c:v>
                </c:pt>
                <c:pt idx="1231" formatCode="#,##0\ &quot;€&quot;">
                  <c:v>84467</c:v>
                </c:pt>
                <c:pt idx="1232" formatCode="#,##0\ &quot;€&quot;">
                  <c:v>70502</c:v>
                </c:pt>
                <c:pt idx="1233" formatCode="#,##0\ &quot;€&quot;">
                  <c:v>65182</c:v>
                </c:pt>
                <c:pt idx="1234" formatCode="#,##0\ &quot;€&quot;">
                  <c:v>68611</c:v>
                </c:pt>
                <c:pt idx="1235" formatCode="#,##0\ &quot;€&quot;">
                  <c:v>48887</c:v>
                </c:pt>
                <c:pt idx="1236" formatCode="#,##0\ &quot;€&quot;">
                  <c:v>135660</c:v>
                </c:pt>
                <c:pt idx="1237" formatCode="#,##0\ &quot;€&quot;">
                  <c:v>42395</c:v>
                </c:pt>
                <c:pt idx="1238" formatCode="#,##0\ &quot;€&quot;">
                  <c:v>47905</c:v>
                </c:pt>
                <c:pt idx="1239" formatCode="#,##0\ &quot;€&quot;">
                  <c:v>52261</c:v>
                </c:pt>
                <c:pt idx="1240" formatCode="#,##0\ &quot;€&quot;">
                  <c:v>84432</c:v>
                </c:pt>
                <c:pt idx="1241" formatCode="#,##0\ &quot;€&quot;">
                  <c:v>75349</c:v>
                </c:pt>
                <c:pt idx="1242" formatCode="#,##0\ &quot;€&quot;">
                  <c:v>180145</c:v>
                </c:pt>
                <c:pt idx="1243" formatCode="#,##0\ &quot;€&quot;">
                  <c:v>365206</c:v>
                </c:pt>
                <c:pt idx="1244" formatCode="#,##0\ &quot;€&quot;">
                  <c:v>44827</c:v>
                </c:pt>
                <c:pt idx="1245" formatCode="#,##0\ &quot;€&quot;">
                  <c:v>77224</c:v>
                </c:pt>
                <c:pt idx="1246" formatCode="#,##0\ &quot;€&quot;">
                  <c:v>76776</c:v>
                </c:pt>
                <c:pt idx="1247" formatCode="#,##0\ &quot;€&quot;">
                  <c:v>155659</c:v>
                </c:pt>
                <c:pt idx="1248" formatCode="#,##0\ &quot;€&quot;">
                  <c:v>43163</c:v>
                </c:pt>
                <c:pt idx="1249" formatCode="#,##0\ &quot;€&quot;">
                  <c:v>73166</c:v>
                </c:pt>
                <c:pt idx="1250" formatCode="#,##0\ &quot;€&quot;">
                  <c:v>51902</c:v>
                </c:pt>
                <c:pt idx="1251" formatCode="#,##0\ &quot;€&quot;">
                  <c:v>35626</c:v>
                </c:pt>
                <c:pt idx="1252" formatCode="#,##0\ &quot;€&quot;">
                  <c:v>196000</c:v>
                </c:pt>
                <c:pt idx="1253" formatCode="#,##0\ &quot;€&quot;">
                  <c:v>164143</c:v>
                </c:pt>
                <c:pt idx="1254" formatCode="#,##0\ &quot;€&quot;">
                  <c:v>60060</c:v>
                </c:pt>
                <c:pt idx="1255" formatCode="#,##0\ &quot;€&quot;">
                  <c:v>141657</c:v>
                </c:pt>
                <c:pt idx="1256" formatCode="#,##0\ &quot;€&quot;">
                  <c:v>64138</c:v>
                </c:pt>
                <c:pt idx="1257" formatCode="#,##0\ &quot;€&quot;">
                  <c:v>85056</c:v>
                </c:pt>
                <c:pt idx="1258" formatCode="#,##0\ &quot;€&quot;">
                  <c:v>67164</c:v>
                </c:pt>
                <c:pt idx="1259" formatCode="#,##0\ &quot;€&quot;">
                  <c:v>95000</c:v>
                </c:pt>
                <c:pt idx="1260" formatCode="#,##0\ &quot;€&quot;">
                  <c:v>48671</c:v>
                </c:pt>
                <c:pt idx="1261" formatCode="#,##0\ &quot;€&quot;">
                  <c:v>-20000</c:v>
                </c:pt>
                <c:pt idx="1262" formatCode="#,##0\ &quot;€&quot;">
                  <c:v>58055</c:v>
                </c:pt>
                <c:pt idx="1263" formatCode="#,##0\ &quot;€&quot;">
                  <c:v>76155</c:v>
                </c:pt>
                <c:pt idx="1264" formatCode="#,##0\ &quot;€&quot;">
                  <c:v>129664</c:v>
                </c:pt>
                <c:pt idx="1265" formatCode="#,##0\ &quot;€&quot;">
                  <c:v>68861</c:v>
                </c:pt>
                <c:pt idx="1266" formatCode="#,##0\ &quot;€&quot;">
                  <c:v>36654</c:v>
                </c:pt>
                <c:pt idx="1267" formatCode="#,##0\ &quot;€&quot;">
                  <c:v>76835</c:v>
                </c:pt>
                <c:pt idx="1268" formatCode="#,##0\ &quot;€&quot;">
                  <c:v>58418</c:v>
                </c:pt>
                <c:pt idx="1269" formatCode="#,##0\ &quot;€&quot;">
                  <c:v>67237</c:v>
                </c:pt>
                <c:pt idx="1270" formatCode="#,##0\ &quot;€&quot;">
                  <c:v>56778</c:v>
                </c:pt>
                <c:pt idx="1271" formatCode="#,##0\ &quot;€&quot;">
                  <c:v>86911</c:v>
                </c:pt>
                <c:pt idx="1272" formatCode="#,##0\ &quot;€&quot;">
                  <c:v>68174</c:v>
                </c:pt>
                <c:pt idx="1273" formatCode="#,##0\ &quot;€&quot;">
                  <c:v>68257</c:v>
                </c:pt>
                <c:pt idx="1274" formatCode="#,##0\ &quot;€&quot;">
                  <c:v>102433</c:v>
                </c:pt>
                <c:pt idx="1275" formatCode="#,##0\ &quot;€&quot;">
                  <c:v>105190</c:v>
                </c:pt>
                <c:pt idx="1276" formatCode="#,##0\ &quot;€&quot;">
                  <c:v>95028</c:v>
                </c:pt>
                <c:pt idx="1277" formatCode="#,##0\ &quot;€&quot;">
                  <c:v>78105</c:v>
                </c:pt>
                <c:pt idx="1278" formatCode="#,##0\ &quot;€&quot;">
                  <c:v>144852</c:v>
                </c:pt>
                <c:pt idx="1279" formatCode="#,##0\ &quot;€&quot;">
                  <c:v>65870</c:v>
                </c:pt>
                <c:pt idx="1280" formatCode="#,##0\ &quot;€&quot;">
                  <c:v>41863</c:v>
                </c:pt>
                <c:pt idx="1281" formatCode="#,##0\ &quot;€&quot;">
                  <c:v>45152</c:v>
                </c:pt>
                <c:pt idx="1282" formatCode="#,##0\ &quot;€&quot;">
                  <c:v>103129</c:v>
                </c:pt>
                <c:pt idx="1283" formatCode="#,##0\ &quot;€&quot;">
                  <c:v>78354</c:v>
                </c:pt>
                <c:pt idx="1284" formatCode="#,##0\ &quot;€&quot;">
                  <c:v>114302</c:v>
                </c:pt>
                <c:pt idx="1285" formatCode="#,##0\ &quot;€&quot;">
                  <c:v>54332</c:v>
                </c:pt>
                <c:pt idx="1286" formatCode="#,##0\ &quot;€&quot;">
                  <c:v>309914</c:v>
                </c:pt>
                <c:pt idx="1287" formatCode="#,##0\ &quot;€&quot;">
                  <c:v>185731</c:v>
                </c:pt>
                <c:pt idx="1288" formatCode="#,##0\ &quot;€&quot;">
                  <c:v>62098</c:v>
                </c:pt>
                <c:pt idx="1289" formatCode="#,##0\ &quot;€&quot;">
                  <c:v>58084</c:v>
                </c:pt>
                <c:pt idx="1290" formatCode="#,##0\ &quot;€&quot;">
                  <c:v>101860</c:v>
                </c:pt>
                <c:pt idx="1291" formatCode="#,##0\ &quot;€&quot;">
                  <c:v>-33824</c:v>
                </c:pt>
                <c:pt idx="1292" formatCode="#,##0\ &quot;€&quot;">
                  <c:v>161566</c:v>
                </c:pt>
                <c:pt idx="1293" formatCode="#,##0\ &quot;€&quot;">
                  <c:v>64093</c:v>
                </c:pt>
                <c:pt idx="1294" formatCode="#,##0\ &quot;€&quot;">
                  <c:v>64448</c:v>
                </c:pt>
                <c:pt idx="1295" formatCode="#,##0\ &quot;€&quot;">
                  <c:v>74000</c:v>
                </c:pt>
                <c:pt idx="1296" formatCode="#,##0\ &quot;€&quot;">
                  <c:v>-1045014</c:v>
                </c:pt>
                <c:pt idx="1297" formatCode="#,##0\ &quot;€&quot;">
                  <c:v>56071</c:v>
                </c:pt>
                <c:pt idx="1298" formatCode="#,##0\ &quot;€&quot;">
                  <c:v>171400</c:v>
                </c:pt>
                <c:pt idx="1299" formatCode="#,##0\ &quot;€&quot;">
                  <c:v>67545</c:v>
                </c:pt>
                <c:pt idx="1300" formatCode="#,##0\ &quot;€&quot;">
                  <c:v>70644</c:v>
                </c:pt>
                <c:pt idx="1301" formatCode="#,##0\ &quot;€&quot;">
                  <c:v>78019</c:v>
                </c:pt>
                <c:pt idx="1302" formatCode="#,##0\ &quot;€&quot;">
                  <c:v>103730</c:v>
                </c:pt>
                <c:pt idx="1303" formatCode="#,##0\ &quot;€&quot;">
                  <c:v>78302</c:v>
                </c:pt>
                <c:pt idx="1304" formatCode="#,##0\ &quot;€&quot;">
                  <c:v>56416</c:v>
                </c:pt>
                <c:pt idx="1305" formatCode="#,##0\ &quot;€&quot;">
                  <c:v>61151</c:v>
                </c:pt>
                <c:pt idx="1306" formatCode="#,##0\ &quot;€&quot;">
                  <c:v>58527</c:v>
                </c:pt>
                <c:pt idx="1307" formatCode="#,##0\ &quot;€&quot;">
                  <c:v>89771</c:v>
                </c:pt>
                <c:pt idx="1308" formatCode="#,##0\ &quot;€&quot;">
                  <c:v>-167277</c:v>
                </c:pt>
                <c:pt idx="1309" formatCode="#,##0\ &quot;€&quot;">
                  <c:v>75424</c:v>
                </c:pt>
                <c:pt idx="1310" formatCode="#,##0\ &quot;€&quot;">
                  <c:v>332630</c:v>
                </c:pt>
                <c:pt idx="1311" formatCode="#,##0\ &quot;€&quot;">
                  <c:v>76430</c:v>
                </c:pt>
                <c:pt idx="1312" formatCode="#,##0\ &quot;€&quot;">
                  <c:v>57572</c:v>
                </c:pt>
                <c:pt idx="1313" formatCode="#,##0\ &quot;€&quot;">
                  <c:v>44105</c:v>
                </c:pt>
                <c:pt idx="1314" formatCode="#,##0\ &quot;€&quot;">
                  <c:v>53128</c:v>
                </c:pt>
                <c:pt idx="1315" formatCode="#,##0\ &quot;€&quot;">
                  <c:v>111175</c:v>
                </c:pt>
                <c:pt idx="1316" formatCode="#,##0\ &quot;€&quot;">
                  <c:v>53500</c:v>
                </c:pt>
                <c:pt idx="1317" formatCode="#,##0\ &quot;€&quot;">
                  <c:v>58978</c:v>
                </c:pt>
                <c:pt idx="1318" formatCode="#,##0\ &quot;€&quot;">
                  <c:v>73303</c:v>
                </c:pt>
                <c:pt idx="1319" formatCode="#,##0\ &quot;€&quot;">
                  <c:v>11832</c:v>
                </c:pt>
                <c:pt idx="1320" formatCode="#,##0\ &quot;€&quot;">
                  <c:v>348633</c:v>
                </c:pt>
                <c:pt idx="1321" formatCode="#,##0\ &quot;€&quot;">
                  <c:v>106318</c:v>
                </c:pt>
                <c:pt idx="1322" formatCode="#,##0\ &quot;€&quot;">
                  <c:v>63913</c:v>
                </c:pt>
                <c:pt idx="1323" formatCode="#,##0\ &quot;€&quot;">
                  <c:v>39361</c:v>
                </c:pt>
                <c:pt idx="1324" formatCode="#,##0\ &quot;€&quot;">
                  <c:v>73716</c:v>
                </c:pt>
                <c:pt idx="1325" formatCode="#,##0\ &quot;€&quot;">
                  <c:v>64910</c:v>
                </c:pt>
                <c:pt idx="1326" formatCode="#,##0\ &quot;€&quot;">
                  <c:v>101050</c:v>
                </c:pt>
                <c:pt idx="1327" formatCode="#,##0\ &quot;€&quot;">
                  <c:v>57074</c:v>
                </c:pt>
                <c:pt idx="1328" formatCode="#,##0\ &quot;€&quot;">
                  <c:v>59988</c:v>
                </c:pt>
                <c:pt idx="1329" formatCode="#,##0\ &quot;€&quot;">
                  <c:v>61147</c:v>
                </c:pt>
                <c:pt idx="1330" formatCode="#,##0\ &quot;€&quot;">
                  <c:v>47414</c:v>
                </c:pt>
                <c:pt idx="1331" formatCode="#,##0\ &quot;€&quot;">
                  <c:v>106813</c:v>
                </c:pt>
                <c:pt idx="1332" formatCode="#,##0\ &quot;€&quot;">
                  <c:v>354256</c:v>
                </c:pt>
                <c:pt idx="1333" formatCode="#,##0\ &quot;€&quot;">
                  <c:v>191113</c:v>
                </c:pt>
                <c:pt idx="1334" formatCode="#,##0\ &quot;€&quot;">
                  <c:v>75087</c:v>
                </c:pt>
                <c:pt idx="1335" formatCode="#,##0\ &quot;€&quot;">
                  <c:v>85765</c:v>
                </c:pt>
                <c:pt idx="1336" formatCode="#,##0\ &quot;€&quot;">
                  <c:v>107040</c:v>
                </c:pt>
                <c:pt idx="1337" formatCode="#,##0\ &quot;€&quot;">
                  <c:v>44564</c:v>
                </c:pt>
                <c:pt idx="1338" formatCode="#,##0\ &quot;€&quot;">
                  <c:v>240069</c:v>
                </c:pt>
                <c:pt idx="1339" formatCode="#,##0\ &quot;€&quot;">
                  <c:v>72793</c:v>
                </c:pt>
                <c:pt idx="1340" formatCode="#,##0\ &quot;€&quot;">
                  <c:v>111055</c:v>
                </c:pt>
                <c:pt idx="1341" formatCode="#,##0\ &quot;€&quot;">
                  <c:v>65000</c:v>
                </c:pt>
                <c:pt idx="1342" formatCode="#,##0\ &quot;€&quot;">
                  <c:v>57897</c:v>
                </c:pt>
                <c:pt idx="1343" formatCode="#,##0\ &quot;€&quot;">
                  <c:v>70849</c:v>
                </c:pt>
                <c:pt idx="1344" formatCode="#,##0\ &quot;€&quot;">
                  <c:v>61144</c:v>
                </c:pt>
                <c:pt idx="1345" formatCode="#,##0\ &quot;€&quot;">
                  <c:v>127307</c:v>
                </c:pt>
                <c:pt idx="1346" formatCode="#,##0\ &quot;€&quot;">
                  <c:v>43996</c:v>
                </c:pt>
                <c:pt idx="1347" formatCode="#,##0\ &quot;€&quot;">
                  <c:v>124628</c:v>
                </c:pt>
                <c:pt idx="1348" formatCode="#,##0\ &quot;€&quot;">
                  <c:v>85361</c:v>
                </c:pt>
                <c:pt idx="1349" formatCode="#,##0\ &quot;€&quot;">
                  <c:v>45997</c:v>
                </c:pt>
                <c:pt idx="1350" formatCode="#,##0\ &quot;€&quot;">
                  <c:v>96543</c:v>
                </c:pt>
                <c:pt idx="1351" formatCode="#,##0\ &quot;€&quot;">
                  <c:v>103828</c:v>
                </c:pt>
                <c:pt idx="1352" formatCode="#,##0\ &quot;€&quot;">
                  <c:v>139351</c:v>
                </c:pt>
                <c:pt idx="1353" formatCode="#,##0\ &quot;€&quot;">
                  <c:v>128544</c:v>
                </c:pt>
                <c:pt idx="1354" formatCode="#,##0\ &quot;€&quot;">
                  <c:v>96408</c:v>
                </c:pt>
                <c:pt idx="1355" formatCode="#,##0\ &quot;€&quot;">
                  <c:v>78859</c:v>
                </c:pt>
                <c:pt idx="1356" formatCode="#,##0\ &quot;€&quot;">
                  <c:v>157661</c:v>
                </c:pt>
                <c:pt idx="1357" formatCode="#,##0\ &quot;€&quot;">
                  <c:v>85720</c:v>
                </c:pt>
                <c:pt idx="1358" formatCode="#,##0\ &quot;€&quot;">
                  <c:v>71353</c:v>
                </c:pt>
                <c:pt idx="1359" formatCode="#,##0\ &quot;€&quot;">
                  <c:v>164178</c:v>
                </c:pt>
                <c:pt idx="1360" formatCode="#,##0\ &quot;€&quot;">
                  <c:v>60402</c:v>
                </c:pt>
                <c:pt idx="1361" formatCode="#,##0\ &quot;€&quot;">
                  <c:v>52712</c:v>
                </c:pt>
                <c:pt idx="1362" formatCode="#,##0\ &quot;€&quot;">
                  <c:v>67515</c:v>
                </c:pt>
                <c:pt idx="1363" formatCode="#,##0\ &quot;€&quot;">
                  <c:v>67071</c:v>
                </c:pt>
                <c:pt idx="1364" formatCode="#,##0\ &quot;€&quot;">
                  <c:v>69833</c:v>
                </c:pt>
                <c:pt idx="1365" formatCode="#,##0\ &quot;€&quot;">
                  <c:v>66727</c:v>
                </c:pt>
                <c:pt idx="1366" formatCode="#,##0\ &quot;€&quot;">
                  <c:v>66220</c:v>
                </c:pt>
                <c:pt idx="1367" formatCode="#,##0\ &quot;€&quot;">
                  <c:v>57861</c:v>
                </c:pt>
                <c:pt idx="1368" formatCode="#,##0\ &quot;€&quot;">
                  <c:v>50942</c:v>
                </c:pt>
                <c:pt idx="1369" formatCode="#,##0\ &quot;€&quot;">
                  <c:v>46597</c:v>
                </c:pt>
                <c:pt idx="1370" formatCode="#,##0\ &quot;€&quot;">
                  <c:v>63357</c:v>
                </c:pt>
                <c:pt idx="1371" formatCode="#,##0\ &quot;€&quot;">
                  <c:v>-10351</c:v>
                </c:pt>
                <c:pt idx="1372" formatCode="#,##0\ &quot;€&quot;">
                  <c:v>58961</c:v>
                </c:pt>
                <c:pt idx="1373" formatCode="#,##0\ &quot;€&quot;">
                  <c:v>37851</c:v>
                </c:pt>
                <c:pt idx="1374" formatCode="#,##0\ &quot;€&quot;">
                  <c:v>116191</c:v>
                </c:pt>
                <c:pt idx="1375" formatCode="#,##0\ &quot;€&quot;">
                  <c:v>50130</c:v>
                </c:pt>
                <c:pt idx="1376" formatCode="#,##0\ &quot;€&quot;">
                  <c:v>69300</c:v>
                </c:pt>
                <c:pt idx="1377" formatCode="#,##0\ &quot;€&quot;">
                  <c:v>73616</c:v>
                </c:pt>
                <c:pt idx="1378" formatCode="#,##0\ &quot;€&quot;">
                  <c:v>55206</c:v>
                </c:pt>
                <c:pt idx="1379" formatCode="#,##0\ &quot;€&quot;">
                  <c:v>61437</c:v>
                </c:pt>
                <c:pt idx="1380" formatCode="#,##0\ &quot;€&quot;">
                  <c:v>41070</c:v>
                </c:pt>
                <c:pt idx="1381" formatCode="#,##0\ &quot;€&quot;">
                  <c:v>51717</c:v>
                </c:pt>
                <c:pt idx="1382" formatCode="#,##0\ &quot;€&quot;">
                  <c:v>75192</c:v>
                </c:pt>
                <c:pt idx="1383" formatCode="#,##0\ &quot;€&quot;">
                  <c:v>74296</c:v>
                </c:pt>
                <c:pt idx="1384" formatCode="#,##0\ &quot;€&quot;">
                  <c:v>83038</c:v>
                </c:pt>
                <c:pt idx="1385" formatCode="#,##0\ &quot;€&quot;">
                  <c:v>69538</c:v>
                </c:pt>
                <c:pt idx="1386" formatCode="#,##0\ &quot;€&quot;">
                  <c:v>293980</c:v>
                </c:pt>
                <c:pt idx="1387" formatCode="#,##0\ &quot;€&quot;">
                  <c:v>15911</c:v>
                </c:pt>
                <c:pt idx="1388" formatCode="#,##0\ &quot;€&quot;">
                  <c:v>41693</c:v>
                </c:pt>
                <c:pt idx="1389" formatCode="#,##0\ &quot;€&quot;">
                  <c:v>109624</c:v>
                </c:pt>
                <c:pt idx="1390" formatCode="#,##0\ &quot;€&quot;">
                  <c:v>55498</c:v>
                </c:pt>
                <c:pt idx="1391" formatCode="#,##0\ &quot;€&quot;">
                  <c:v>50883</c:v>
                </c:pt>
                <c:pt idx="1392" formatCode="#,##0\ &quot;€&quot;">
                  <c:v>126494</c:v>
                </c:pt>
                <c:pt idx="1393" formatCode="#,##0\ &quot;€&quot;">
                  <c:v>122593</c:v>
                </c:pt>
                <c:pt idx="1394" formatCode="#,##0\ &quot;€&quot;">
                  <c:v>69724</c:v>
                </c:pt>
                <c:pt idx="1395" formatCode="#,##0\ &quot;€&quot;">
                  <c:v>58853</c:v>
                </c:pt>
                <c:pt idx="1396" formatCode="#,##0\ &quot;€&quot;">
                  <c:v>65543</c:v>
                </c:pt>
                <c:pt idx="1397" formatCode="#,##0\ &quot;€&quot;">
                  <c:v>77677</c:v>
                </c:pt>
                <c:pt idx="1398" formatCode="#,##0\ &quot;€&quot;">
                  <c:v>116479</c:v>
                </c:pt>
                <c:pt idx="1399" formatCode="#,##0\ &quot;€&quot;">
                  <c:v>57369</c:v>
                </c:pt>
                <c:pt idx="1400" formatCode="#,##0\ &quot;€&quot;">
                  <c:v>55981</c:v>
                </c:pt>
                <c:pt idx="1401" formatCode="#,##0\ &quot;€&quot;">
                  <c:v>101257</c:v>
                </c:pt>
                <c:pt idx="1402" formatCode="#,##0\ &quot;€&quot;">
                  <c:v>-52249</c:v>
                </c:pt>
                <c:pt idx="1403" formatCode="#,##0\ &quot;€&quot;">
                  <c:v>-10973</c:v>
                </c:pt>
                <c:pt idx="1404" formatCode="#,##0\ &quot;€&quot;">
                  <c:v>90159</c:v>
                </c:pt>
                <c:pt idx="1405" formatCode="#,##0\ &quot;€&quot;">
                  <c:v>42918</c:v>
                </c:pt>
                <c:pt idx="1406" formatCode="#,##0\ &quot;€&quot;">
                  <c:v>46514</c:v>
                </c:pt>
                <c:pt idx="1407" formatCode="#,##0\ &quot;€&quot;">
                  <c:v>61825</c:v>
                </c:pt>
                <c:pt idx="1408" formatCode="#,##0\ &quot;€&quot;">
                  <c:v>37500</c:v>
                </c:pt>
                <c:pt idx="1409" formatCode="#,##0\ &quot;€&quot;">
                  <c:v>78000</c:v>
                </c:pt>
                <c:pt idx="1410" formatCode="#,##0\ &quot;€&quot;">
                  <c:v>51451</c:v>
                </c:pt>
                <c:pt idx="1411" formatCode="#,##0\ &quot;€&quot;">
                  <c:v>95626</c:v>
                </c:pt>
                <c:pt idx="1412" formatCode="#,##0\ &quot;€&quot;">
                  <c:v>44375</c:v>
                </c:pt>
                <c:pt idx="1413" formatCode="#,##0\ &quot;€&quot;">
                  <c:v>66887</c:v>
                </c:pt>
                <c:pt idx="1414" formatCode="#,##0\ &quot;€&quot;">
                  <c:v>67636</c:v>
                </c:pt>
                <c:pt idx="1415" formatCode="#,##0\ &quot;€&quot;">
                  <c:v>57313</c:v>
                </c:pt>
                <c:pt idx="1416" formatCode="#,##0\ &quot;€&quot;">
                  <c:v>98371</c:v>
                </c:pt>
                <c:pt idx="1417" formatCode="#,##0\ &quot;€&quot;">
                  <c:v>144762</c:v>
                </c:pt>
                <c:pt idx="1418" formatCode="#,##0\ &quot;€&quot;">
                  <c:v>136207</c:v>
                </c:pt>
                <c:pt idx="1419" formatCode="#,##0\ &quot;€&quot;">
                  <c:v>111250</c:v>
                </c:pt>
                <c:pt idx="1420" formatCode="#,##0\ &quot;€&quot;">
                  <c:v>129527</c:v>
                </c:pt>
                <c:pt idx="1421" formatCode="#,##0\ &quot;€&quot;">
                  <c:v>46867</c:v>
                </c:pt>
                <c:pt idx="1422" formatCode="#,##0\ &quot;€&quot;">
                  <c:v>80592</c:v>
                </c:pt>
                <c:pt idx="1423" formatCode="#,##0\ &quot;€&quot;">
                  <c:v>124438</c:v>
                </c:pt>
                <c:pt idx="1424" formatCode="#,##0\ &quot;€&quot;">
                  <c:v>58851</c:v>
                </c:pt>
                <c:pt idx="1425" formatCode="#,##0\ &quot;€&quot;">
                  <c:v>157342</c:v>
                </c:pt>
                <c:pt idx="1426" formatCode="#,##0\ &quot;€&quot;">
                  <c:v>94515</c:v>
                </c:pt>
                <c:pt idx="1427" formatCode="#,##0\ &quot;€&quot;">
                  <c:v>175270</c:v>
                </c:pt>
                <c:pt idx="1428" formatCode="#,##0\ &quot;€&quot;">
                  <c:v>71310</c:v>
                </c:pt>
                <c:pt idx="1429" formatCode="#,##0\ &quot;€&quot;">
                  <c:v>52180</c:v>
                </c:pt>
                <c:pt idx="1430" formatCode="#,##0\ &quot;€&quot;">
                  <c:v>43941</c:v>
                </c:pt>
                <c:pt idx="1431" formatCode="#,##0\ &quot;€&quot;">
                  <c:v>50291</c:v>
                </c:pt>
                <c:pt idx="1432" formatCode="#,##0\ &quot;€&quot;">
                  <c:v>86693</c:v>
                </c:pt>
                <c:pt idx="1433" formatCode="#,##0\ &quot;€&quot;">
                  <c:v>112822</c:v>
                </c:pt>
                <c:pt idx="1434" formatCode="#,##0\ &quot;€&quot;">
                  <c:v>66365</c:v>
                </c:pt>
                <c:pt idx="1435" formatCode="#,##0\ &quot;€&quot;">
                  <c:v>102028</c:v>
                </c:pt>
                <c:pt idx="1436" formatCode="#,##0\ &quot;€&quot;">
                  <c:v>64856</c:v>
                </c:pt>
                <c:pt idx="1437" formatCode="#,##0\ &quot;€&quot;">
                  <c:v>47286</c:v>
                </c:pt>
                <c:pt idx="1438" formatCode="#,##0\ &quot;€&quot;">
                  <c:v>79351</c:v>
                </c:pt>
                <c:pt idx="1439" formatCode="#,##0\ &quot;€&quot;">
                  <c:v>67299</c:v>
                </c:pt>
                <c:pt idx="1440" formatCode="#,##0\ &quot;€&quot;">
                  <c:v>63413</c:v>
                </c:pt>
                <c:pt idx="1441" formatCode="#,##0\ &quot;€&quot;">
                  <c:v>184625</c:v>
                </c:pt>
                <c:pt idx="1442" formatCode="#,##0\ &quot;€&quot;">
                  <c:v>74592</c:v>
                </c:pt>
                <c:pt idx="1443" formatCode="#,##0\ &quot;€&quot;">
                  <c:v>25325</c:v>
                </c:pt>
                <c:pt idx="1444" formatCode="#,##0\ &quot;€&quot;">
                  <c:v>107521</c:v>
                </c:pt>
                <c:pt idx="1445" formatCode="#,##0\ &quot;€&quot;">
                  <c:v>96087</c:v>
                </c:pt>
                <c:pt idx="1446" formatCode="#,##0\ &quot;€&quot;">
                  <c:v>152436</c:v>
                </c:pt>
                <c:pt idx="1447" formatCode="#,##0\ &quot;€&quot;">
                  <c:v>77269</c:v>
                </c:pt>
                <c:pt idx="1448" formatCode="#,##0\ &quot;€&quot;">
                  <c:v>-25864</c:v>
                </c:pt>
                <c:pt idx="1449" formatCode="#,##0\ &quot;€&quot;">
                  <c:v>79406</c:v>
                </c:pt>
                <c:pt idx="1450" formatCode="#,##0\ &quot;€&quot;">
                  <c:v>67355</c:v>
                </c:pt>
                <c:pt idx="1451" formatCode="#,##0\ &quot;€&quot;">
                  <c:v>81750</c:v>
                </c:pt>
                <c:pt idx="1452" formatCode="#,##0\ &quot;€&quot;">
                  <c:v>135782</c:v>
                </c:pt>
                <c:pt idx="1453" formatCode="#,##0\ &quot;€&quot;">
                  <c:v>60821</c:v>
                </c:pt>
                <c:pt idx="1454" formatCode="#,##0\ &quot;€&quot;">
                  <c:v>206143</c:v>
                </c:pt>
                <c:pt idx="1455" formatCode="#,##0\ &quot;€&quot;">
                  <c:v>86627</c:v>
                </c:pt>
                <c:pt idx="1456" formatCode="#,##0\ &quot;€&quot;">
                  <c:v>130126</c:v>
                </c:pt>
                <c:pt idx="1457" formatCode="#,##0\ &quot;€&quot;">
                  <c:v>76402</c:v>
                </c:pt>
                <c:pt idx="1458" formatCode="#,##0\ &quot;€&quot;">
                  <c:v>84067</c:v>
                </c:pt>
                <c:pt idx="1459" formatCode="#,##0\ &quot;€&quot;">
                  <c:v>121657</c:v>
                </c:pt>
                <c:pt idx="1460" formatCode="#,##0\ &quot;€&quot;">
                  <c:v>46198</c:v>
                </c:pt>
                <c:pt idx="1461" formatCode="#,##0\ &quot;€&quot;">
                  <c:v>77125</c:v>
                </c:pt>
                <c:pt idx="1462" formatCode="#,##0\ &quot;€&quot;">
                  <c:v>69853</c:v>
                </c:pt>
                <c:pt idx="1463" formatCode="#,##0\ &quot;€&quot;">
                  <c:v>113211</c:v>
                </c:pt>
                <c:pt idx="1464" formatCode="#,##0\ &quot;€&quot;">
                  <c:v>118251</c:v>
                </c:pt>
                <c:pt idx="1465" formatCode="#,##0\ &quot;€&quot;">
                  <c:v>47109</c:v>
                </c:pt>
                <c:pt idx="1466" formatCode="#,##0\ &quot;€&quot;">
                  <c:v>73163</c:v>
                </c:pt>
                <c:pt idx="1467" formatCode="#,##0\ &quot;€&quot;">
                  <c:v>54491</c:v>
                </c:pt>
                <c:pt idx="1468" formatCode="#,##0\ &quot;€&quot;">
                  <c:v>-1533061</c:v>
                </c:pt>
                <c:pt idx="1469" formatCode="#,##0\ &quot;€&quot;">
                  <c:v>37556</c:v>
                </c:pt>
                <c:pt idx="1470" formatCode="#,##0\ &quot;€&quot;">
                  <c:v>51630</c:v>
                </c:pt>
                <c:pt idx="1471" formatCode="#,##0\ &quot;€&quot;">
                  <c:v>44872</c:v>
                </c:pt>
                <c:pt idx="1472" formatCode="#,##0\ &quot;€&quot;">
                  <c:v>66880</c:v>
                </c:pt>
                <c:pt idx="1473" formatCode="#,##0\ &quot;€&quot;">
                  <c:v>53972</c:v>
                </c:pt>
                <c:pt idx="1474" formatCode="#,##0\ &quot;€&quot;">
                  <c:v>84258</c:v>
                </c:pt>
                <c:pt idx="1475" formatCode="#,##0\ &quot;€&quot;">
                  <c:v>73405</c:v>
                </c:pt>
                <c:pt idx="1476" formatCode="#,##0\ &quot;€&quot;">
                  <c:v>45232</c:v>
                </c:pt>
                <c:pt idx="1477" formatCode="#,##0\ &quot;€&quot;">
                  <c:v>53867</c:v>
                </c:pt>
                <c:pt idx="1478" formatCode="#,##0\ &quot;€&quot;">
                  <c:v>161010</c:v>
                </c:pt>
                <c:pt idx="1479" formatCode="#,##0\ &quot;€&quot;">
                  <c:v>60242</c:v>
                </c:pt>
                <c:pt idx="1480" formatCode="#,##0\ &quot;€&quot;">
                  <c:v>62174</c:v>
                </c:pt>
                <c:pt idx="1481" formatCode="#,##0\ &quot;€&quot;">
                  <c:v>53064</c:v>
                </c:pt>
                <c:pt idx="1482" formatCode="#,##0\ &quot;€&quot;">
                  <c:v>38442</c:v>
                </c:pt>
                <c:pt idx="1483" formatCode="#,##0\ &quot;€&quot;">
                  <c:v>50823</c:v>
                </c:pt>
                <c:pt idx="1484" formatCode="#,##0\ &quot;€&quot;">
                  <c:v>60786</c:v>
                </c:pt>
                <c:pt idx="1485" formatCode="#,##0\ &quot;€&quot;">
                  <c:v>44908</c:v>
                </c:pt>
                <c:pt idx="1486" formatCode="#,##0\ &quot;€&quot;">
                  <c:v>80038</c:v>
                </c:pt>
                <c:pt idx="1487" formatCode="#,##0\ &quot;€&quot;">
                  <c:v>96175</c:v>
                </c:pt>
                <c:pt idx="1488" formatCode="#,##0\ &quot;€&quot;">
                  <c:v>56232</c:v>
                </c:pt>
                <c:pt idx="1489" formatCode="#,##0\ &quot;€&quot;">
                  <c:v>87123</c:v>
                </c:pt>
                <c:pt idx="1490" formatCode="#,##0\ &quot;€&quot;">
                  <c:v>45379</c:v>
                </c:pt>
                <c:pt idx="1491" formatCode="#,##0\ &quot;€&quot;">
                  <c:v>78908</c:v>
                </c:pt>
                <c:pt idx="1492" formatCode="#,##0\ &quot;€&quot;">
                  <c:v>98818</c:v>
                </c:pt>
                <c:pt idx="1493" formatCode="#,##0\ &quot;€&quot;">
                  <c:v>40085</c:v>
                </c:pt>
                <c:pt idx="1494" formatCode="#,##0\ &quot;€&quot;">
                  <c:v>81853</c:v>
                </c:pt>
                <c:pt idx="1495" formatCode="#,##0\ &quot;€&quot;">
                  <c:v>77201</c:v>
                </c:pt>
                <c:pt idx="1496" formatCode="#,##0\ &quot;€&quot;">
                  <c:v>51994</c:v>
                </c:pt>
                <c:pt idx="1497" formatCode="#,##0\ &quot;€&quot;">
                  <c:v>170586</c:v>
                </c:pt>
                <c:pt idx="1498" formatCode="#,##0\ &quot;€&quot;">
                  <c:v>82322</c:v>
                </c:pt>
                <c:pt idx="1499" formatCode="#,##0\ &quot;€&quot;">
                  <c:v>72218</c:v>
                </c:pt>
                <c:pt idx="1500" formatCode="#,##0\ &quot;€&quot;">
                  <c:v>52450</c:v>
                </c:pt>
                <c:pt idx="1501" formatCode="#,##0\ &quot;€&quot;">
                  <c:v>96406</c:v>
                </c:pt>
                <c:pt idx="1502" formatCode="#,##0\ &quot;€&quot;">
                  <c:v>77920</c:v>
                </c:pt>
                <c:pt idx="1503" formatCode="#,##0\ &quot;€&quot;">
                  <c:v>89299</c:v>
                </c:pt>
                <c:pt idx="1504" formatCode="#,##0\ &quot;€&quot;">
                  <c:v>58165</c:v>
                </c:pt>
                <c:pt idx="1505" formatCode="#,##0\ &quot;€&quot;">
                  <c:v>71882</c:v>
                </c:pt>
                <c:pt idx="1506" formatCode="#,##0\ &quot;€&quot;">
                  <c:v>59061</c:v>
                </c:pt>
                <c:pt idx="1507" formatCode="#,##0\ &quot;€&quot;">
                  <c:v>-485015</c:v>
                </c:pt>
                <c:pt idx="1508" formatCode="#,##0\ &quot;€&quot;">
                  <c:v>65895</c:v>
                </c:pt>
                <c:pt idx="1509" formatCode="#,##0\ &quot;€&quot;">
                  <c:v>114015</c:v>
                </c:pt>
                <c:pt idx="1510" formatCode="#,##0\ &quot;€&quot;">
                  <c:v>53929</c:v>
                </c:pt>
                <c:pt idx="1511" formatCode="#,##0\ &quot;€&quot;">
                  <c:v>61398</c:v>
                </c:pt>
                <c:pt idx="1512" formatCode="#,##0\ &quot;€&quot;">
                  <c:v>55610</c:v>
                </c:pt>
                <c:pt idx="1513" formatCode="#,##0\ &quot;€&quot;">
                  <c:v>21500</c:v>
                </c:pt>
                <c:pt idx="1514" formatCode="#,##0\ &quot;€&quot;">
                  <c:v>72502</c:v>
                </c:pt>
                <c:pt idx="1515" formatCode="#,##0\ &quot;€&quot;">
                  <c:v>82284</c:v>
                </c:pt>
                <c:pt idx="1516" formatCode="#,##0\ &quot;€&quot;">
                  <c:v>27239</c:v>
                </c:pt>
                <c:pt idx="1517" formatCode="#,##0\ &quot;€&quot;">
                  <c:v>67429</c:v>
                </c:pt>
                <c:pt idx="1518" formatCode="#,##0\ &quot;€&quot;">
                  <c:v>69538</c:v>
                </c:pt>
                <c:pt idx="1519" formatCode="#,##0\ &quot;€&quot;">
                  <c:v>-25723</c:v>
                </c:pt>
                <c:pt idx="1520" formatCode="#,##0\ &quot;€&quot;">
                  <c:v>35312</c:v>
                </c:pt>
                <c:pt idx="1521" formatCode="#,##0\ &quot;€&quot;">
                  <c:v>41015</c:v>
                </c:pt>
                <c:pt idx="1522" formatCode="#,##0\ &quot;€&quot;">
                  <c:v>-176642</c:v>
                </c:pt>
                <c:pt idx="1523" formatCode="#,##0\ &quot;€&quot;">
                  <c:v>45487</c:v>
                </c:pt>
                <c:pt idx="1524" formatCode="#,##0\ &quot;€&quot;">
                  <c:v>91381</c:v>
                </c:pt>
                <c:pt idx="1525" formatCode="#,##0\ &quot;€&quot;">
                  <c:v>24725</c:v>
                </c:pt>
                <c:pt idx="1526" formatCode="#,##0\ &quot;€&quot;">
                  <c:v>44563</c:v>
                </c:pt>
                <c:pt idx="1527" formatCode="#,##0\ &quot;€&quot;">
                  <c:v>70945</c:v>
                </c:pt>
                <c:pt idx="1528" formatCode="#,##0\ &quot;€&quot;">
                  <c:v>85217</c:v>
                </c:pt>
                <c:pt idx="1529" formatCode="#,##0\ &quot;€&quot;">
                  <c:v>133501</c:v>
                </c:pt>
                <c:pt idx="1530" formatCode="#,##0\ &quot;€&quot;">
                  <c:v>73402</c:v>
                </c:pt>
                <c:pt idx="1531" formatCode="#,##0\ &quot;€&quot;">
                  <c:v>37536</c:v>
                </c:pt>
                <c:pt idx="1532" formatCode="#,##0\ &quot;€&quot;">
                  <c:v>35916</c:v>
                </c:pt>
                <c:pt idx="1533" formatCode="#,##0\ &quot;€&quot;">
                  <c:v>54439</c:v>
                </c:pt>
                <c:pt idx="1534" formatCode="#,##0\ &quot;€&quot;">
                  <c:v>27282</c:v>
                </c:pt>
                <c:pt idx="1535" formatCode="#,##0\ &quot;€&quot;">
                  <c:v>45356</c:v>
                </c:pt>
                <c:pt idx="1536" formatCode="#,##0\ &quot;€&quot;">
                  <c:v>6584</c:v>
                </c:pt>
                <c:pt idx="1537" formatCode="#,##0\ &quot;€&quot;">
                  <c:v>15214</c:v>
                </c:pt>
                <c:pt idx="1538" formatCode="#,##0\ &quot;€&quot;">
                  <c:v>606984</c:v>
                </c:pt>
                <c:pt idx="1539" formatCode="#,##0\ &quot;€&quot;">
                  <c:v>94379</c:v>
                </c:pt>
                <c:pt idx="1540" formatCode="#,##0\ &quot;€&quot;">
                  <c:v>45052</c:v>
                </c:pt>
                <c:pt idx="1541" formatCode="#,##0\ &quot;€&quot;">
                  <c:v>36152</c:v>
                </c:pt>
                <c:pt idx="1542" formatCode="#,##0\ &quot;€&quot;">
                  <c:v>73329</c:v>
                </c:pt>
                <c:pt idx="1543" formatCode="#,##0\ &quot;€&quot;">
                  <c:v>81847</c:v>
                </c:pt>
                <c:pt idx="1544" formatCode="#,##0\ &quot;€&quot;">
                  <c:v>142133</c:v>
                </c:pt>
                <c:pt idx="1545" formatCode="#,##0\ &quot;€&quot;">
                  <c:v>31101</c:v>
                </c:pt>
                <c:pt idx="1546" formatCode="#,##0\ &quot;€&quot;">
                  <c:v>41952</c:v>
                </c:pt>
                <c:pt idx="1547" formatCode="#,##0\ &quot;€&quot;">
                  <c:v>71624</c:v>
                </c:pt>
                <c:pt idx="1548" formatCode="#,##0\ &quot;€&quot;">
                  <c:v>17418</c:v>
                </c:pt>
                <c:pt idx="1549" formatCode="#,##0\ &quot;€&quot;">
                  <c:v>152315</c:v>
                </c:pt>
                <c:pt idx="1550" formatCode="#,##0\ &quot;€&quot;">
                  <c:v>46561</c:v>
                </c:pt>
                <c:pt idx="1551" formatCode="#,##0\ &quot;€&quot;">
                  <c:v>66222</c:v>
                </c:pt>
                <c:pt idx="1552" formatCode="#,##0\ &quot;€&quot;">
                  <c:v>71759</c:v>
                </c:pt>
                <c:pt idx="1553" formatCode="#,##0\ &quot;€&quot;">
                  <c:v>77705</c:v>
                </c:pt>
                <c:pt idx="1554" formatCode="#,##0\ &quot;€&quot;">
                  <c:v>79040</c:v>
                </c:pt>
                <c:pt idx="1555" formatCode="#,##0\ &quot;€&quot;">
                  <c:v>96255</c:v>
                </c:pt>
                <c:pt idx="1556" formatCode="#,##0\ &quot;€&quot;">
                  <c:v>87333</c:v>
                </c:pt>
                <c:pt idx="1557" formatCode="#,##0\ &quot;€&quot;">
                  <c:v>196637</c:v>
                </c:pt>
                <c:pt idx="1558" formatCode="#,##0\ &quot;€&quot;">
                  <c:v>-121925</c:v>
                </c:pt>
                <c:pt idx="1559" formatCode="#,##0\ &quot;€&quot;">
                  <c:v>37153</c:v>
                </c:pt>
                <c:pt idx="1560" formatCode="#,##0\ &quot;€&quot;">
                  <c:v>69283</c:v>
                </c:pt>
                <c:pt idx="1561" formatCode="#,##0\ &quot;€&quot;">
                  <c:v>35561</c:v>
                </c:pt>
                <c:pt idx="1562" formatCode="#,##0\ &quot;€&quot;">
                  <c:v>77957</c:v>
                </c:pt>
                <c:pt idx="1563" formatCode="#,##0\ &quot;€&quot;">
                  <c:v>71737</c:v>
                </c:pt>
                <c:pt idx="1564" formatCode="#,##0\ &quot;€&quot;">
                  <c:v>82082</c:v>
                </c:pt>
                <c:pt idx="1565" formatCode="#,##0\ &quot;€&quot;">
                  <c:v>34233</c:v>
                </c:pt>
                <c:pt idx="1566" formatCode="#,##0\ &quot;€&quot;">
                  <c:v>13261</c:v>
                </c:pt>
                <c:pt idx="1567" formatCode="#,##0\ &quot;€&quot;">
                  <c:v>93572</c:v>
                </c:pt>
                <c:pt idx="1568" formatCode="#,##0\ &quot;€&quot;">
                  <c:v>34276</c:v>
                </c:pt>
                <c:pt idx="1569" formatCode="#,##0\ &quot;€&quot;">
                  <c:v>48377</c:v>
                </c:pt>
                <c:pt idx="1570" formatCode="#,##0\ &quot;€&quot;">
                  <c:v>57124</c:v>
                </c:pt>
                <c:pt idx="1571" formatCode="#,##0\ &quot;€&quot;">
                  <c:v>88977</c:v>
                </c:pt>
                <c:pt idx="1572" formatCode="#,##0\ &quot;€&quot;">
                  <c:v>54991</c:v>
                </c:pt>
                <c:pt idx="1573" formatCode="#,##0\ &quot;€&quot;">
                  <c:v>50088</c:v>
                </c:pt>
                <c:pt idx="1574" formatCode="#,##0\ &quot;€&quot;">
                  <c:v>54359</c:v>
                </c:pt>
                <c:pt idx="1575" formatCode="#,##0\ &quot;€&quot;">
                  <c:v>31157</c:v>
                </c:pt>
                <c:pt idx="1576" formatCode="#,##0\ &quot;€&quot;">
                  <c:v>72136</c:v>
                </c:pt>
                <c:pt idx="1577" formatCode="#,##0\ &quot;€&quot;">
                  <c:v>74087</c:v>
                </c:pt>
                <c:pt idx="1578" formatCode="#,##0\ &quot;€&quot;">
                  <c:v>77088</c:v>
                </c:pt>
              </c:numCache>
            </c:numRef>
          </c:yVal>
          <c:smooth val="0"/>
          <c:extLst>
            <c:ext xmlns:c16="http://schemas.microsoft.com/office/drawing/2014/chart" uri="{C3380CC4-5D6E-409C-BE32-E72D297353CC}">
              <c16:uniqueId val="{00000000-FCF7-45EA-A9AD-E836261C5178}"/>
            </c:ext>
          </c:extLst>
        </c:ser>
        <c:dLbls>
          <c:showLegendKey val="0"/>
          <c:showVal val="0"/>
          <c:showCatName val="0"/>
          <c:showSerName val="0"/>
          <c:showPercent val="0"/>
          <c:showBubbleSize val="0"/>
        </c:dLbls>
        <c:axId val="401039984"/>
        <c:axId val="401040376"/>
      </c:scatterChart>
      <c:valAx>
        <c:axId val="401039984"/>
        <c:scaling>
          <c:orientation val="minMax"/>
          <c:max val="1200"/>
        </c:scaling>
        <c:delete val="0"/>
        <c:axPos val="b"/>
        <c:numFmt formatCode="#,##0" sourceLinked="0"/>
        <c:majorTickMark val="none"/>
        <c:minorTickMark val="none"/>
        <c:tickLblPos val="none"/>
        <c:crossAx val="401040376"/>
        <c:crosses val="autoZero"/>
        <c:crossBetween val="midCat"/>
      </c:valAx>
      <c:valAx>
        <c:axId val="401040376"/>
        <c:scaling>
          <c:orientation val="minMax"/>
          <c:max val="150000"/>
          <c:min val="0"/>
        </c:scaling>
        <c:delete val="0"/>
        <c:axPos val="l"/>
        <c:majorGridlines>
          <c:spPr>
            <a:ln w="3175">
              <a:prstDash val="dash"/>
            </a:ln>
          </c:spPr>
        </c:majorGridlines>
        <c:numFmt formatCode="#,##0\ &quot;€&quot;" sourceLinked="0"/>
        <c:majorTickMark val="out"/>
        <c:minorTickMark val="none"/>
        <c:tickLblPos val="nextTo"/>
        <c:txPr>
          <a:bodyPr/>
          <a:lstStyle/>
          <a:p>
            <a:pPr>
              <a:defRPr sz="1050" b="0" i="0" baseline="0">
                <a:solidFill>
                  <a:schemeClr val="tx2"/>
                </a:solidFill>
                <a:latin typeface="Verdana" panose="020B0604030504040204" pitchFamily="34" charset="0"/>
              </a:defRPr>
            </a:pPr>
            <a:endParaRPr lang="fi-FI"/>
          </a:p>
        </c:txPr>
        <c:crossAx val="401039984"/>
        <c:crosses val="autoZero"/>
        <c:crossBetween val="midCat"/>
        <c:majorUnit val="10000"/>
        <c:minorUnit val="5000"/>
      </c:valAx>
    </c:plotArea>
    <c:plotVisOnly val="1"/>
    <c:dispBlanksAs val="gap"/>
    <c:showDLblsOverMax val="0"/>
  </c:chart>
  <c:txPr>
    <a:bodyPr/>
    <a:lstStyle/>
    <a:p>
      <a:pPr>
        <a:defRPr sz="1400"/>
      </a:pPr>
      <a:endParaRPr lang="fi-FI"/>
    </a:p>
  </c:txPr>
  <c:externalData r:id="rId1">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8616709084461717E-2"/>
          <c:y val="3.0936287702781007E-2"/>
          <c:w val="0.87725631768953072"/>
          <c:h val="0.8187361571788494"/>
        </c:manualLayout>
      </c:layout>
      <c:barChart>
        <c:barDir val="col"/>
        <c:grouping val="clustered"/>
        <c:varyColors val="0"/>
        <c:ser>
          <c:idx val="0"/>
          <c:order val="0"/>
          <c:tx>
            <c:strRef>
              <c:f>Sheet1!$B$1</c:f>
              <c:strCache>
                <c:ptCount val="1"/>
                <c:pt idx="0">
                  <c:v>Teollisuusyritysten arvonlisäys/työntekijä</c:v>
                </c:pt>
              </c:strCache>
            </c:strRef>
          </c:tx>
          <c:spPr>
            <a:solidFill>
              <a:srgbClr val="0070C0"/>
            </a:solidFill>
            <a:ln w="3195">
              <a:solidFill>
                <a:srgbClr val="000000"/>
              </a:solidFill>
              <a:prstDash val="solid"/>
            </a:ln>
          </c:spPr>
          <c:invertIfNegative val="0"/>
          <c:cat>
            <c:numRef>
              <c:f>Sheet1!$A$2:$A$12</c:f>
              <c:numCache>
                <c:formatCode>General</c:formatCode>
                <c:ptCount val="11"/>
                <c:pt idx="0">
                  <c:v>2005</c:v>
                </c:pt>
                <c:pt idx="1">
                  <c:v>2006</c:v>
                </c:pt>
                <c:pt idx="2">
                  <c:v>2007</c:v>
                </c:pt>
                <c:pt idx="3">
                  <c:v>2008</c:v>
                </c:pt>
                <c:pt idx="4">
                  <c:v>2009</c:v>
                </c:pt>
                <c:pt idx="5">
                  <c:v>2010</c:v>
                </c:pt>
                <c:pt idx="6">
                  <c:v>2011</c:v>
                </c:pt>
                <c:pt idx="7">
                  <c:v>2012</c:v>
                </c:pt>
                <c:pt idx="8">
                  <c:v>2013</c:v>
                </c:pt>
                <c:pt idx="9">
                  <c:v>2014</c:v>
                </c:pt>
                <c:pt idx="10">
                  <c:v>2015</c:v>
                </c:pt>
              </c:numCache>
            </c:numRef>
          </c:cat>
          <c:val>
            <c:numRef>
              <c:f>Sheet1!$B$2:$B$12</c:f>
              <c:numCache>
                <c:formatCode>#,##0</c:formatCode>
                <c:ptCount val="11"/>
                <c:pt idx="0">
                  <c:v>86369.505839999998</c:v>
                </c:pt>
                <c:pt idx="1">
                  <c:v>92574.599260000003</c:v>
                </c:pt>
                <c:pt idx="2">
                  <c:v>100311.5113</c:v>
                </c:pt>
                <c:pt idx="3">
                  <c:v>96091.844060000003</c:v>
                </c:pt>
                <c:pt idx="4">
                  <c:v>80210.442190000002</c:v>
                </c:pt>
                <c:pt idx="5">
                  <c:v>88943.977589999995</c:v>
                </c:pt>
                <c:pt idx="6">
                  <c:v>89387.755099999995</c:v>
                </c:pt>
                <c:pt idx="7">
                  <c:v>80623.253209999995</c:v>
                </c:pt>
                <c:pt idx="8">
                  <c:v>85561.683600000004</c:v>
                </c:pt>
                <c:pt idx="9">
                  <c:v>88512.22421</c:v>
                </c:pt>
                <c:pt idx="10">
                  <c:v>91848.384170000005</c:v>
                </c:pt>
              </c:numCache>
            </c:numRef>
          </c:val>
          <c:extLst>
            <c:ext xmlns:c16="http://schemas.microsoft.com/office/drawing/2014/chart" uri="{C3380CC4-5D6E-409C-BE32-E72D297353CC}">
              <c16:uniqueId val="{00000000-8DEF-4339-A172-8CE4F020808B}"/>
            </c:ext>
          </c:extLst>
        </c:ser>
        <c:ser>
          <c:idx val="1"/>
          <c:order val="1"/>
          <c:tx>
            <c:strRef>
              <c:f>Sheet1!$C$1</c:f>
              <c:strCache>
                <c:ptCount val="1"/>
                <c:pt idx="0">
                  <c:v>Palveluyritysten arvonlisäys/työntekijä</c:v>
                </c:pt>
              </c:strCache>
            </c:strRef>
          </c:tx>
          <c:spPr>
            <a:solidFill>
              <a:srgbClr val="00B050"/>
            </a:solidFill>
            <a:ln w="3195">
              <a:solidFill>
                <a:schemeClr val="tx1"/>
              </a:solidFill>
              <a:prstDash val="solid"/>
            </a:ln>
          </c:spPr>
          <c:invertIfNegative val="0"/>
          <c:cat>
            <c:numRef>
              <c:f>Sheet1!$A$2:$A$12</c:f>
              <c:numCache>
                <c:formatCode>General</c:formatCode>
                <c:ptCount val="11"/>
                <c:pt idx="0">
                  <c:v>2005</c:v>
                </c:pt>
                <c:pt idx="1">
                  <c:v>2006</c:v>
                </c:pt>
                <c:pt idx="2">
                  <c:v>2007</c:v>
                </c:pt>
                <c:pt idx="3">
                  <c:v>2008</c:v>
                </c:pt>
                <c:pt idx="4">
                  <c:v>2009</c:v>
                </c:pt>
                <c:pt idx="5">
                  <c:v>2010</c:v>
                </c:pt>
                <c:pt idx="6">
                  <c:v>2011</c:v>
                </c:pt>
                <c:pt idx="7">
                  <c:v>2012</c:v>
                </c:pt>
                <c:pt idx="8">
                  <c:v>2013</c:v>
                </c:pt>
                <c:pt idx="9">
                  <c:v>2014</c:v>
                </c:pt>
                <c:pt idx="10">
                  <c:v>2015</c:v>
                </c:pt>
              </c:numCache>
            </c:numRef>
          </c:cat>
          <c:val>
            <c:numRef>
              <c:f>Sheet1!$C$2:$C$12</c:f>
              <c:numCache>
                <c:formatCode>#,##0</c:formatCode>
                <c:ptCount val="11"/>
                <c:pt idx="0">
                  <c:v>53912.151559999998</c:v>
                </c:pt>
                <c:pt idx="1">
                  <c:v>53714.083839999999</c:v>
                </c:pt>
                <c:pt idx="2">
                  <c:v>56865.128960000002</c:v>
                </c:pt>
                <c:pt idx="3">
                  <c:v>58852.692770000001</c:v>
                </c:pt>
                <c:pt idx="4">
                  <c:v>56913.222679999999</c:v>
                </c:pt>
                <c:pt idx="5">
                  <c:v>58795.8174</c:v>
                </c:pt>
                <c:pt idx="6">
                  <c:v>61413.808270000001</c:v>
                </c:pt>
                <c:pt idx="7">
                  <c:v>62557.062879999998</c:v>
                </c:pt>
                <c:pt idx="8">
                  <c:v>62606.731910000002</c:v>
                </c:pt>
                <c:pt idx="9">
                  <c:v>62562.433299999997</c:v>
                </c:pt>
                <c:pt idx="10">
                  <c:v>64310.05111</c:v>
                </c:pt>
              </c:numCache>
            </c:numRef>
          </c:val>
          <c:extLst>
            <c:ext xmlns:c16="http://schemas.microsoft.com/office/drawing/2014/chart" uri="{C3380CC4-5D6E-409C-BE32-E72D297353CC}">
              <c16:uniqueId val="{00000001-8DEF-4339-A172-8CE4F020808B}"/>
            </c:ext>
          </c:extLst>
        </c:ser>
        <c:dLbls>
          <c:showLegendKey val="0"/>
          <c:showVal val="0"/>
          <c:showCatName val="0"/>
          <c:showSerName val="0"/>
          <c:showPercent val="0"/>
          <c:showBubbleSize val="0"/>
        </c:dLbls>
        <c:gapWidth val="75"/>
        <c:axId val="410788096"/>
        <c:axId val="410788488"/>
      </c:barChart>
      <c:catAx>
        <c:axId val="410788096"/>
        <c:scaling>
          <c:orientation val="minMax"/>
        </c:scaling>
        <c:delete val="0"/>
        <c:axPos val="b"/>
        <c:numFmt formatCode="General" sourceLinked="1"/>
        <c:majorTickMark val="out"/>
        <c:minorTickMark val="none"/>
        <c:tickLblPos val="nextTo"/>
        <c:spPr>
          <a:ln w="3195">
            <a:solidFill>
              <a:schemeClr val="tx1"/>
            </a:solidFill>
            <a:prstDash val="solid"/>
          </a:ln>
        </c:spPr>
        <c:txPr>
          <a:bodyPr rot="0" vert="horz"/>
          <a:lstStyle/>
          <a:p>
            <a:pPr>
              <a:defRPr sz="1050" b="0" i="0" u="none" strike="noStrike" baseline="0">
                <a:solidFill>
                  <a:schemeClr val="tx2"/>
                </a:solidFill>
                <a:latin typeface="Verdana" panose="020B0604030504040204" pitchFamily="34" charset="0"/>
                <a:ea typeface="Arial"/>
                <a:cs typeface="Arial"/>
              </a:defRPr>
            </a:pPr>
            <a:endParaRPr lang="fi-FI"/>
          </a:p>
        </c:txPr>
        <c:crossAx val="410788488"/>
        <c:crosses val="autoZero"/>
        <c:auto val="1"/>
        <c:lblAlgn val="ctr"/>
        <c:lblOffset val="100"/>
        <c:tickLblSkip val="1"/>
        <c:tickMarkSkip val="1"/>
        <c:noMultiLvlLbl val="0"/>
      </c:catAx>
      <c:valAx>
        <c:axId val="410788488"/>
        <c:scaling>
          <c:orientation val="minMax"/>
          <c:max val="110000"/>
          <c:min val="50000"/>
        </c:scaling>
        <c:delete val="0"/>
        <c:axPos val="l"/>
        <c:majorGridlines>
          <c:spPr>
            <a:ln w="3195">
              <a:solidFill>
                <a:schemeClr val="tx2"/>
              </a:solidFill>
              <a:prstDash val="dash"/>
            </a:ln>
          </c:spPr>
        </c:majorGridlines>
        <c:numFmt formatCode="#,##0" sourceLinked="1"/>
        <c:majorTickMark val="out"/>
        <c:minorTickMark val="none"/>
        <c:tickLblPos val="nextTo"/>
        <c:spPr>
          <a:ln w="3195">
            <a:solidFill>
              <a:schemeClr val="tx1"/>
            </a:solidFill>
            <a:prstDash val="solid"/>
          </a:ln>
        </c:spPr>
        <c:txPr>
          <a:bodyPr rot="0" vert="horz"/>
          <a:lstStyle/>
          <a:p>
            <a:pPr>
              <a:defRPr sz="1050" b="0" i="0" u="none" strike="noStrike" baseline="0">
                <a:solidFill>
                  <a:schemeClr val="tx1"/>
                </a:solidFill>
                <a:latin typeface="Verdana" panose="020B0604030504040204" pitchFamily="34" charset="0"/>
                <a:ea typeface="Arial"/>
                <a:cs typeface="Arial"/>
              </a:defRPr>
            </a:pPr>
            <a:endParaRPr lang="fi-FI"/>
          </a:p>
        </c:txPr>
        <c:crossAx val="410788096"/>
        <c:crosses val="autoZero"/>
        <c:crossBetween val="between"/>
        <c:majorUnit val="10000"/>
        <c:minorUnit val="5000"/>
      </c:valAx>
    </c:plotArea>
    <c:legend>
      <c:legendPos val="r"/>
      <c:layout>
        <c:manualLayout>
          <c:xMode val="edge"/>
          <c:yMode val="edge"/>
          <c:x val="7.4608904933814682E-2"/>
          <c:y val="0.93476126285096073"/>
          <c:w val="0.89169675090252709"/>
          <c:h val="6.3344576417293907E-2"/>
        </c:manualLayout>
      </c:layout>
      <c:overlay val="0"/>
      <c:spPr>
        <a:noFill/>
        <a:ln w="25556">
          <a:noFill/>
        </a:ln>
      </c:spPr>
      <c:txPr>
        <a:bodyPr/>
        <a:lstStyle/>
        <a:p>
          <a:pPr>
            <a:defRPr sz="1050" b="0" i="0" u="none" strike="noStrike" baseline="0">
              <a:solidFill>
                <a:schemeClr val="tx2"/>
              </a:solidFill>
              <a:latin typeface="Verdana" panose="020B0604030504040204" pitchFamily="34" charset="0"/>
              <a:ea typeface="Arial"/>
              <a:cs typeface="Arial"/>
            </a:defRPr>
          </a:pPr>
          <a:endParaRPr lang="fi-FI"/>
        </a:p>
      </c:txPr>
    </c:legend>
    <c:plotVisOnly val="1"/>
    <c:dispBlanksAs val="gap"/>
    <c:showDLblsOverMax val="0"/>
  </c:chart>
  <c:spPr>
    <a:noFill/>
    <a:ln>
      <a:noFill/>
    </a:ln>
  </c:spPr>
  <c:txPr>
    <a:bodyPr/>
    <a:lstStyle/>
    <a:p>
      <a:pPr>
        <a:defRPr sz="1207" b="1" i="0" u="none" strike="noStrike" baseline="0">
          <a:solidFill>
            <a:schemeClr val="tx1"/>
          </a:solidFill>
          <a:latin typeface="Arial"/>
          <a:ea typeface="Arial"/>
          <a:cs typeface="Arial"/>
        </a:defRPr>
      </a:pPr>
      <a:endParaRPr lang="fi-FI"/>
    </a:p>
  </c:txPr>
  <c:externalData r:id="rId2">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GB" sz="1200" b="0" dirty="0">
                <a:solidFill>
                  <a:srgbClr val="002060"/>
                </a:solidFill>
              </a:rPr>
              <a:t>Yritysten </a:t>
            </a:r>
            <a:r>
              <a:rPr lang="en-GB" sz="1200" b="0" dirty="0" err="1">
                <a:solidFill>
                  <a:srgbClr val="002060"/>
                </a:solidFill>
              </a:rPr>
              <a:t>kiinteät</a:t>
            </a:r>
            <a:r>
              <a:rPr lang="en-GB" sz="1200" b="0" dirty="0">
                <a:solidFill>
                  <a:srgbClr val="002060"/>
                </a:solidFill>
              </a:rPr>
              <a:t> </a:t>
            </a:r>
            <a:r>
              <a:rPr lang="en-GB" sz="1200" b="0" dirty="0" err="1">
                <a:solidFill>
                  <a:srgbClr val="002060"/>
                </a:solidFill>
              </a:rPr>
              <a:t>investoinnit</a:t>
            </a:r>
            <a:r>
              <a:rPr lang="en-GB" sz="1200" b="0" dirty="0">
                <a:solidFill>
                  <a:srgbClr val="002060"/>
                </a:solidFill>
              </a:rPr>
              <a:t>, </a:t>
            </a:r>
            <a:r>
              <a:rPr lang="en-GB" sz="1200" b="0" dirty="0" err="1">
                <a:solidFill>
                  <a:srgbClr val="002060"/>
                </a:solidFill>
              </a:rPr>
              <a:t>indeksi</a:t>
            </a:r>
            <a:r>
              <a:rPr lang="en-GB" sz="1200" b="0" dirty="0">
                <a:solidFill>
                  <a:srgbClr val="002060"/>
                </a:solidFill>
              </a:rPr>
              <a:t> 2005=100</a:t>
            </a:r>
          </a:p>
        </c:rich>
      </c:tx>
      <c:layout>
        <c:manualLayout>
          <c:xMode val="edge"/>
          <c:yMode val="edge"/>
          <c:x val="5.8953289181644573E-2"/>
          <c:y val="6.3758430950907344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fi-FI"/>
        </a:p>
      </c:txPr>
    </c:title>
    <c:autoTitleDeleted val="0"/>
    <c:plotArea>
      <c:layout>
        <c:manualLayout>
          <c:layoutTarget val="inner"/>
          <c:xMode val="edge"/>
          <c:yMode val="edge"/>
          <c:x val="5.5997432328977588E-2"/>
          <c:y val="6.4156413602612594E-2"/>
          <c:w val="0.77514168229806557"/>
          <c:h val="0.85021772723054978"/>
        </c:manualLayout>
      </c:layout>
      <c:lineChart>
        <c:grouping val="standard"/>
        <c:varyColors val="0"/>
        <c:ser>
          <c:idx val="0"/>
          <c:order val="0"/>
          <c:tx>
            <c:strRef>
              <c:f>Taul1!$B$1</c:f>
              <c:strCache>
                <c:ptCount val="1"/>
                <c:pt idx="0">
                  <c:v>Ruotsi </c:v>
                </c:pt>
              </c:strCache>
            </c:strRef>
          </c:tx>
          <c:spPr>
            <a:ln w="50800" cap="rnd">
              <a:solidFill>
                <a:srgbClr val="FF0000"/>
              </a:solidFill>
              <a:round/>
            </a:ln>
            <a:effectLst/>
          </c:spPr>
          <c:marker>
            <c:symbol val="none"/>
          </c:marker>
          <c:cat>
            <c:strRef>
              <c:f>Taul1!$A$2:$A$15</c:f>
              <c:strCache>
                <c:ptCount val="14"/>
                <c:pt idx="0">
                  <c:v>2005</c:v>
                </c:pt>
                <c:pt idx="1">
                  <c:v>2006</c:v>
                </c:pt>
                <c:pt idx="2">
                  <c:v>2007</c:v>
                </c:pt>
                <c:pt idx="3">
                  <c:v>2008</c:v>
                </c:pt>
                <c:pt idx="4">
                  <c:v>2009</c:v>
                </c:pt>
                <c:pt idx="5">
                  <c:v>2010</c:v>
                </c:pt>
                <c:pt idx="6">
                  <c:v>2011</c:v>
                </c:pt>
                <c:pt idx="7">
                  <c:v>2012</c:v>
                </c:pt>
                <c:pt idx="8">
                  <c:v>2013</c:v>
                </c:pt>
                <c:pt idx="9">
                  <c:v>2014</c:v>
                </c:pt>
                <c:pt idx="10">
                  <c:v>2015</c:v>
                </c:pt>
                <c:pt idx="11">
                  <c:v>2016e</c:v>
                </c:pt>
                <c:pt idx="12">
                  <c:v>2017e</c:v>
                </c:pt>
                <c:pt idx="13">
                  <c:v>2018e</c:v>
                </c:pt>
              </c:strCache>
            </c:strRef>
          </c:cat>
          <c:val>
            <c:numRef>
              <c:f>Taul1!$B$2:$B$15</c:f>
              <c:numCache>
                <c:formatCode>General</c:formatCode>
                <c:ptCount val="14"/>
                <c:pt idx="0">
                  <c:v>100</c:v>
                </c:pt>
                <c:pt idx="1">
                  <c:v>109.482471</c:v>
                </c:pt>
                <c:pt idx="2">
                  <c:v>120.650408</c:v>
                </c:pt>
                <c:pt idx="3">
                  <c:v>125.441284</c:v>
                </c:pt>
                <c:pt idx="4">
                  <c:v>106.375677</c:v>
                </c:pt>
                <c:pt idx="5">
                  <c:v>110.056361</c:v>
                </c:pt>
                <c:pt idx="6">
                  <c:v>117.942176</c:v>
                </c:pt>
                <c:pt idx="7">
                  <c:v>121.37183899999999</c:v>
                </c:pt>
                <c:pt idx="8">
                  <c:v>122.31200699999999</c:v>
                </c:pt>
                <c:pt idx="9">
                  <c:v>127.58856299999999</c:v>
                </c:pt>
                <c:pt idx="10">
                  <c:v>135.30585400000001</c:v>
                </c:pt>
                <c:pt idx="11">
                  <c:v>142.30225999999999</c:v>
                </c:pt>
                <c:pt idx="12">
                  <c:v>146.20033100000001</c:v>
                </c:pt>
                <c:pt idx="13">
                  <c:v>150.20223799999999</c:v>
                </c:pt>
              </c:numCache>
            </c:numRef>
          </c:val>
          <c:smooth val="0"/>
          <c:extLst>
            <c:ext xmlns:c16="http://schemas.microsoft.com/office/drawing/2014/chart" uri="{C3380CC4-5D6E-409C-BE32-E72D297353CC}">
              <c16:uniqueId val="{00000000-66B4-4A22-919B-025746D3DA33}"/>
            </c:ext>
          </c:extLst>
        </c:ser>
        <c:ser>
          <c:idx val="1"/>
          <c:order val="1"/>
          <c:tx>
            <c:strRef>
              <c:f>Taul1!$C$1</c:f>
              <c:strCache>
                <c:ptCount val="1"/>
                <c:pt idx="0">
                  <c:v>Alankomaat</c:v>
                </c:pt>
              </c:strCache>
            </c:strRef>
          </c:tx>
          <c:spPr>
            <a:ln w="50800" cap="rnd">
              <a:solidFill>
                <a:schemeClr val="accent3"/>
              </a:solidFill>
              <a:round/>
            </a:ln>
            <a:effectLst/>
          </c:spPr>
          <c:marker>
            <c:symbol val="none"/>
          </c:marker>
          <c:cat>
            <c:strRef>
              <c:f>Taul1!$A$2:$A$15</c:f>
              <c:strCache>
                <c:ptCount val="14"/>
                <c:pt idx="0">
                  <c:v>2005</c:v>
                </c:pt>
                <c:pt idx="1">
                  <c:v>2006</c:v>
                </c:pt>
                <c:pt idx="2">
                  <c:v>2007</c:v>
                </c:pt>
                <c:pt idx="3">
                  <c:v>2008</c:v>
                </c:pt>
                <c:pt idx="4">
                  <c:v>2009</c:v>
                </c:pt>
                <c:pt idx="5">
                  <c:v>2010</c:v>
                </c:pt>
                <c:pt idx="6">
                  <c:v>2011</c:v>
                </c:pt>
                <c:pt idx="7">
                  <c:v>2012</c:v>
                </c:pt>
                <c:pt idx="8">
                  <c:v>2013</c:v>
                </c:pt>
                <c:pt idx="9">
                  <c:v>2014</c:v>
                </c:pt>
                <c:pt idx="10">
                  <c:v>2015</c:v>
                </c:pt>
                <c:pt idx="11">
                  <c:v>2016e</c:v>
                </c:pt>
                <c:pt idx="12">
                  <c:v>2017e</c:v>
                </c:pt>
                <c:pt idx="13">
                  <c:v>2018e</c:v>
                </c:pt>
              </c:strCache>
            </c:strRef>
          </c:cat>
          <c:val>
            <c:numRef>
              <c:f>Taul1!$C$2:$C$15</c:f>
              <c:numCache>
                <c:formatCode>General</c:formatCode>
                <c:ptCount val="14"/>
                <c:pt idx="0">
                  <c:v>100</c:v>
                </c:pt>
                <c:pt idx="1">
                  <c:v>107.07</c:v>
                </c:pt>
                <c:pt idx="2">
                  <c:v>116.56</c:v>
                </c:pt>
                <c:pt idx="3">
                  <c:v>123.66</c:v>
                </c:pt>
                <c:pt idx="4">
                  <c:v>110.68</c:v>
                </c:pt>
                <c:pt idx="5">
                  <c:v>107.32</c:v>
                </c:pt>
                <c:pt idx="6">
                  <c:v>121.03</c:v>
                </c:pt>
                <c:pt idx="7">
                  <c:v>116.29</c:v>
                </c:pt>
                <c:pt idx="8">
                  <c:v>113.54</c:v>
                </c:pt>
                <c:pt idx="9">
                  <c:v>116.69</c:v>
                </c:pt>
                <c:pt idx="10">
                  <c:v>125.47</c:v>
                </c:pt>
                <c:pt idx="11">
                  <c:v>130.54</c:v>
                </c:pt>
                <c:pt idx="12">
                  <c:v>134.08000000000001</c:v>
                </c:pt>
                <c:pt idx="13">
                  <c:v>140.41</c:v>
                </c:pt>
              </c:numCache>
            </c:numRef>
          </c:val>
          <c:smooth val="0"/>
          <c:extLst>
            <c:ext xmlns:c16="http://schemas.microsoft.com/office/drawing/2014/chart" uri="{C3380CC4-5D6E-409C-BE32-E72D297353CC}">
              <c16:uniqueId val="{00000001-66B4-4A22-919B-025746D3DA33}"/>
            </c:ext>
          </c:extLst>
        </c:ser>
        <c:ser>
          <c:idx val="2"/>
          <c:order val="2"/>
          <c:tx>
            <c:strRef>
              <c:f>Taul1!$D$1</c:f>
              <c:strCache>
                <c:ptCount val="1"/>
                <c:pt idx="0">
                  <c:v>USA</c:v>
                </c:pt>
              </c:strCache>
            </c:strRef>
          </c:tx>
          <c:spPr>
            <a:ln w="50800" cap="rnd">
              <a:solidFill>
                <a:schemeClr val="tx2"/>
              </a:solidFill>
              <a:round/>
            </a:ln>
            <a:effectLst/>
          </c:spPr>
          <c:marker>
            <c:symbol val="none"/>
          </c:marker>
          <c:cat>
            <c:strRef>
              <c:f>Taul1!$A$2:$A$15</c:f>
              <c:strCache>
                <c:ptCount val="14"/>
                <c:pt idx="0">
                  <c:v>2005</c:v>
                </c:pt>
                <c:pt idx="1">
                  <c:v>2006</c:v>
                </c:pt>
                <c:pt idx="2">
                  <c:v>2007</c:v>
                </c:pt>
                <c:pt idx="3">
                  <c:v>2008</c:v>
                </c:pt>
                <c:pt idx="4">
                  <c:v>2009</c:v>
                </c:pt>
                <c:pt idx="5">
                  <c:v>2010</c:v>
                </c:pt>
                <c:pt idx="6">
                  <c:v>2011</c:v>
                </c:pt>
                <c:pt idx="7">
                  <c:v>2012</c:v>
                </c:pt>
                <c:pt idx="8">
                  <c:v>2013</c:v>
                </c:pt>
                <c:pt idx="9">
                  <c:v>2014</c:v>
                </c:pt>
                <c:pt idx="10">
                  <c:v>2015</c:v>
                </c:pt>
                <c:pt idx="11">
                  <c:v>2016e</c:v>
                </c:pt>
                <c:pt idx="12">
                  <c:v>2017e</c:v>
                </c:pt>
                <c:pt idx="13">
                  <c:v>2018e</c:v>
                </c:pt>
              </c:strCache>
            </c:strRef>
          </c:cat>
          <c:val>
            <c:numRef>
              <c:f>Taul1!$D$2:$D$15</c:f>
              <c:numCache>
                <c:formatCode>General</c:formatCode>
                <c:ptCount val="14"/>
                <c:pt idx="0">
                  <c:v>100</c:v>
                </c:pt>
                <c:pt idx="1">
                  <c:v>107.11239209999999</c:v>
                </c:pt>
                <c:pt idx="2">
                  <c:v>113.4489133</c:v>
                </c:pt>
                <c:pt idx="3">
                  <c:v>112.6366508</c:v>
                </c:pt>
                <c:pt idx="4">
                  <c:v>95.110412389999993</c:v>
                </c:pt>
                <c:pt idx="5">
                  <c:v>97.459859960000003</c:v>
                </c:pt>
                <c:pt idx="6">
                  <c:v>104.9390803</c:v>
                </c:pt>
                <c:pt idx="7">
                  <c:v>114.365984</c:v>
                </c:pt>
                <c:pt idx="8">
                  <c:v>118.36906999999999</c:v>
                </c:pt>
                <c:pt idx="9">
                  <c:v>125.5149424</c:v>
                </c:pt>
                <c:pt idx="10">
                  <c:v>128.11039779999999</c:v>
                </c:pt>
                <c:pt idx="11">
                  <c:v>127.60052260000001</c:v>
                </c:pt>
                <c:pt idx="12">
                  <c:v>131.2658878</c:v>
                </c:pt>
                <c:pt idx="13">
                  <c:v>138.95165979999999</c:v>
                </c:pt>
              </c:numCache>
            </c:numRef>
          </c:val>
          <c:smooth val="0"/>
          <c:extLst>
            <c:ext xmlns:c16="http://schemas.microsoft.com/office/drawing/2014/chart" uri="{C3380CC4-5D6E-409C-BE32-E72D297353CC}">
              <c16:uniqueId val="{00000002-66B4-4A22-919B-025746D3DA33}"/>
            </c:ext>
          </c:extLst>
        </c:ser>
        <c:ser>
          <c:idx val="3"/>
          <c:order val="3"/>
          <c:tx>
            <c:strRef>
              <c:f>Taul1!$E$1</c:f>
              <c:strCache>
                <c:ptCount val="1"/>
                <c:pt idx="0">
                  <c:v>Saksa </c:v>
                </c:pt>
              </c:strCache>
            </c:strRef>
          </c:tx>
          <c:spPr>
            <a:ln w="50800" cap="rnd">
              <a:solidFill>
                <a:schemeClr val="accent5"/>
              </a:solidFill>
              <a:round/>
            </a:ln>
            <a:effectLst/>
          </c:spPr>
          <c:marker>
            <c:symbol val="none"/>
          </c:marker>
          <c:cat>
            <c:strRef>
              <c:f>Taul1!$A$2:$A$15</c:f>
              <c:strCache>
                <c:ptCount val="14"/>
                <c:pt idx="0">
                  <c:v>2005</c:v>
                </c:pt>
                <c:pt idx="1">
                  <c:v>2006</c:v>
                </c:pt>
                <c:pt idx="2">
                  <c:v>2007</c:v>
                </c:pt>
                <c:pt idx="3">
                  <c:v>2008</c:v>
                </c:pt>
                <c:pt idx="4">
                  <c:v>2009</c:v>
                </c:pt>
                <c:pt idx="5">
                  <c:v>2010</c:v>
                </c:pt>
                <c:pt idx="6">
                  <c:v>2011</c:v>
                </c:pt>
                <c:pt idx="7">
                  <c:v>2012</c:v>
                </c:pt>
                <c:pt idx="8">
                  <c:v>2013</c:v>
                </c:pt>
                <c:pt idx="9">
                  <c:v>2014</c:v>
                </c:pt>
                <c:pt idx="10">
                  <c:v>2015</c:v>
                </c:pt>
                <c:pt idx="11">
                  <c:v>2016e</c:v>
                </c:pt>
                <c:pt idx="12">
                  <c:v>2017e</c:v>
                </c:pt>
                <c:pt idx="13">
                  <c:v>2018e</c:v>
                </c:pt>
              </c:strCache>
            </c:strRef>
          </c:cat>
          <c:val>
            <c:numRef>
              <c:f>Taul1!$E$2:$E$15</c:f>
              <c:numCache>
                <c:formatCode>General</c:formatCode>
                <c:ptCount val="14"/>
                <c:pt idx="0">
                  <c:v>100</c:v>
                </c:pt>
                <c:pt idx="1">
                  <c:v>108.52</c:v>
                </c:pt>
                <c:pt idx="2">
                  <c:v>116.93</c:v>
                </c:pt>
                <c:pt idx="3">
                  <c:v>119.42</c:v>
                </c:pt>
                <c:pt idx="4">
                  <c:v>100.88</c:v>
                </c:pt>
                <c:pt idx="5">
                  <c:v>107.14</c:v>
                </c:pt>
                <c:pt idx="6">
                  <c:v>114.98</c:v>
                </c:pt>
                <c:pt idx="7">
                  <c:v>112.97</c:v>
                </c:pt>
                <c:pt idx="8">
                  <c:v>112.04</c:v>
                </c:pt>
                <c:pt idx="9">
                  <c:v>116.95</c:v>
                </c:pt>
                <c:pt idx="10">
                  <c:v>117.97</c:v>
                </c:pt>
                <c:pt idx="11">
                  <c:v>119.18</c:v>
                </c:pt>
                <c:pt idx="12">
                  <c:v>119.85</c:v>
                </c:pt>
                <c:pt idx="13">
                  <c:v>122.05</c:v>
                </c:pt>
              </c:numCache>
            </c:numRef>
          </c:val>
          <c:smooth val="0"/>
          <c:extLst>
            <c:ext xmlns:c16="http://schemas.microsoft.com/office/drawing/2014/chart" uri="{C3380CC4-5D6E-409C-BE32-E72D297353CC}">
              <c16:uniqueId val="{00000003-66B4-4A22-919B-025746D3DA33}"/>
            </c:ext>
          </c:extLst>
        </c:ser>
        <c:ser>
          <c:idx val="4"/>
          <c:order val="4"/>
          <c:tx>
            <c:strRef>
              <c:f>Taul1!$F$1</c:f>
              <c:strCache>
                <c:ptCount val="1"/>
                <c:pt idx="0">
                  <c:v>Sveitsi</c:v>
                </c:pt>
              </c:strCache>
            </c:strRef>
          </c:tx>
          <c:spPr>
            <a:ln w="50800" cap="rnd">
              <a:solidFill>
                <a:schemeClr val="bg1">
                  <a:lumMod val="75000"/>
                </a:schemeClr>
              </a:solidFill>
              <a:round/>
            </a:ln>
            <a:effectLst/>
          </c:spPr>
          <c:marker>
            <c:symbol val="none"/>
          </c:marker>
          <c:cat>
            <c:strRef>
              <c:f>Taul1!$A$2:$A$15</c:f>
              <c:strCache>
                <c:ptCount val="14"/>
                <c:pt idx="0">
                  <c:v>2005</c:v>
                </c:pt>
                <c:pt idx="1">
                  <c:v>2006</c:v>
                </c:pt>
                <c:pt idx="2">
                  <c:v>2007</c:v>
                </c:pt>
                <c:pt idx="3">
                  <c:v>2008</c:v>
                </c:pt>
                <c:pt idx="4">
                  <c:v>2009</c:v>
                </c:pt>
                <c:pt idx="5">
                  <c:v>2010</c:v>
                </c:pt>
                <c:pt idx="6">
                  <c:v>2011</c:v>
                </c:pt>
                <c:pt idx="7">
                  <c:v>2012</c:v>
                </c:pt>
                <c:pt idx="8">
                  <c:v>2013</c:v>
                </c:pt>
                <c:pt idx="9">
                  <c:v>2014</c:v>
                </c:pt>
                <c:pt idx="10">
                  <c:v>2015</c:v>
                </c:pt>
                <c:pt idx="11">
                  <c:v>2016e</c:v>
                </c:pt>
                <c:pt idx="12">
                  <c:v>2017e</c:v>
                </c:pt>
                <c:pt idx="13">
                  <c:v>2018e</c:v>
                </c:pt>
              </c:strCache>
            </c:strRef>
          </c:cat>
          <c:val>
            <c:numRef>
              <c:f>Taul1!$F$2:$F$15</c:f>
              <c:numCache>
                <c:formatCode>General</c:formatCode>
                <c:ptCount val="14"/>
                <c:pt idx="0">
                  <c:v>100</c:v>
                </c:pt>
                <c:pt idx="1">
                  <c:v>107.13</c:v>
                </c:pt>
                <c:pt idx="2">
                  <c:v>114.89</c:v>
                </c:pt>
                <c:pt idx="3">
                  <c:v>115.47</c:v>
                </c:pt>
                <c:pt idx="4">
                  <c:v>103.2</c:v>
                </c:pt>
                <c:pt idx="5">
                  <c:v>107.4</c:v>
                </c:pt>
                <c:pt idx="6">
                  <c:v>112.9</c:v>
                </c:pt>
                <c:pt idx="7">
                  <c:v>117.27</c:v>
                </c:pt>
                <c:pt idx="8">
                  <c:v>118.9</c:v>
                </c:pt>
                <c:pt idx="9">
                  <c:v>122.91</c:v>
                </c:pt>
                <c:pt idx="10">
                  <c:v>125.09</c:v>
                </c:pt>
                <c:pt idx="11">
                  <c:v>127.92</c:v>
                </c:pt>
                <c:pt idx="12">
                  <c:v>129.91</c:v>
                </c:pt>
                <c:pt idx="13">
                  <c:v>132.80000000000001</c:v>
                </c:pt>
              </c:numCache>
            </c:numRef>
          </c:val>
          <c:smooth val="0"/>
          <c:extLst>
            <c:ext xmlns:c16="http://schemas.microsoft.com/office/drawing/2014/chart" uri="{C3380CC4-5D6E-409C-BE32-E72D297353CC}">
              <c16:uniqueId val="{00000004-66B4-4A22-919B-025746D3DA33}"/>
            </c:ext>
          </c:extLst>
        </c:ser>
        <c:ser>
          <c:idx val="5"/>
          <c:order val="5"/>
          <c:tx>
            <c:strRef>
              <c:f>Taul1!$G$1</c:f>
              <c:strCache>
                <c:ptCount val="1"/>
                <c:pt idx="0">
                  <c:v>Suomi </c:v>
                </c:pt>
              </c:strCache>
            </c:strRef>
          </c:tx>
          <c:spPr>
            <a:ln w="50800" cap="rnd">
              <a:solidFill>
                <a:schemeClr val="accent1"/>
              </a:solidFill>
              <a:round/>
            </a:ln>
            <a:effectLst/>
          </c:spPr>
          <c:marker>
            <c:symbol val="none"/>
          </c:marker>
          <c:cat>
            <c:strRef>
              <c:f>Taul1!$A$2:$A$15</c:f>
              <c:strCache>
                <c:ptCount val="14"/>
                <c:pt idx="0">
                  <c:v>2005</c:v>
                </c:pt>
                <c:pt idx="1">
                  <c:v>2006</c:v>
                </c:pt>
                <c:pt idx="2">
                  <c:v>2007</c:v>
                </c:pt>
                <c:pt idx="3">
                  <c:v>2008</c:v>
                </c:pt>
                <c:pt idx="4">
                  <c:v>2009</c:v>
                </c:pt>
                <c:pt idx="5">
                  <c:v>2010</c:v>
                </c:pt>
                <c:pt idx="6">
                  <c:v>2011</c:v>
                </c:pt>
                <c:pt idx="7">
                  <c:v>2012</c:v>
                </c:pt>
                <c:pt idx="8">
                  <c:v>2013</c:v>
                </c:pt>
                <c:pt idx="9">
                  <c:v>2014</c:v>
                </c:pt>
                <c:pt idx="10">
                  <c:v>2015</c:v>
                </c:pt>
                <c:pt idx="11">
                  <c:v>2016e</c:v>
                </c:pt>
                <c:pt idx="12">
                  <c:v>2017e</c:v>
                </c:pt>
                <c:pt idx="13">
                  <c:v>2018e</c:v>
                </c:pt>
              </c:strCache>
            </c:strRef>
          </c:cat>
          <c:val>
            <c:numRef>
              <c:f>Taul1!$G$2:$G$15</c:f>
              <c:numCache>
                <c:formatCode>General</c:formatCode>
                <c:ptCount val="14"/>
                <c:pt idx="0">
                  <c:v>100</c:v>
                </c:pt>
                <c:pt idx="1">
                  <c:v>102.17</c:v>
                </c:pt>
                <c:pt idx="2">
                  <c:v>119.1</c:v>
                </c:pt>
                <c:pt idx="3">
                  <c:v>124.96</c:v>
                </c:pt>
                <c:pt idx="4">
                  <c:v>105.44</c:v>
                </c:pt>
                <c:pt idx="5">
                  <c:v>98.852000000000004</c:v>
                </c:pt>
                <c:pt idx="6">
                  <c:v>101.88</c:v>
                </c:pt>
                <c:pt idx="7">
                  <c:v>98.747</c:v>
                </c:pt>
                <c:pt idx="8">
                  <c:v>91.543999999999997</c:v>
                </c:pt>
                <c:pt idx="9">
                  <c:v>90.233000000000004</c:v>
                </c:pt>
                <c:pt idx="10">
                  <c:v>93.197000000000003</c:v>
                </c:pt>
                <c:pt idx="11">
                  <c:v>95.99</c:v>
                </c:pt>
                <c:pt idx="12">
                  <c:v>99.093999999999994</c:v>
                </c:pt>
                <c:pt idx="13">
                  <c:v>101.9</c:v>
                </c:pt>
              </c:numCache>
            </c:numRef>
          </c:val>
          <c:smooth val="0"/>
          <c:extLst>
            <c:ext xmlns:c16="http://schemas.microsoft.com/office/drawing/2014/chart" uri="{C3380CC4-5D6E-409C-BE32-E72D297353CC}">
              <c16:uniqueId val="{00000005-66B4-4A22-919B-025746D3DA33}"/>
            </c:ext>
          </c:extLst>
        </c:ser>
        <c:dLbls>
          <c:showLegendKey val="0"/>
          <c:showVal val="0"/>
          <c:showCatName val="0"/>
          <c:showSerName val="0"/>
          <c:showPercent val="0"/>
          <c:showBubbleSize val="0"/>
        </c:dLbls>
        <c:smooth val="0"/>
        <c:axId val="410789272"/>
        <c:axId val="410789664"/>
      </c:lineChart>
      <c:catAx>
        <c:axId val="410789272"/>
        <c:scaling>
          <c:orientation val="minMax"/>
        </c:scaling>
        <c:delete val="0"/>
        <c:axPos val="b"/>
        <c:majorGridlines>
          <c:spPr>
            <a:ln w="317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Verdana" panose="020B0604030504040204" pitchFamily="34" charset="0"/>
                <a:ea typeface="+mn-ea"/>
                <a:cs typeface="+mn-cs"/>
              </a:defRPr>
            </a:pPr>
            <a:endParaRPr lang="fi-FI"/>
          </a:p>
        </c:txPr>
        <c:crossAx val="410789664"/>
        <c:crosses val="autoZero"/>
        <c:auto val="1"/>
        <c:lblAlgn val="ctr"/>
        <c:lblOffset val="100"/>
        <c:noMultiLvlLbl val="0"/>
      </c:catAx>
      <c:valAx>
        <c:axId val="410789664"/>
        <c:scaling>
          <c:orientation val="minMax"/>
          <c:min val="85"/>
        </c:scaling>
        <c:delete val="0"/>
        <c:axPos val="l"/>
        <c:majorGridlines>
          <c:spPr>
            <a:ln w="3175" cap="flat" cmpd="sng" algn="ctr">
              <a:solidFill>
                <a:schemeClr val="tx1">
                  <a:lumMod val="15000"/>
                  <a:lumOff val="85000"/>
                </a:schemeClr>
              </a:solidFill>
              <a:prstDash val="sysDot"/>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Verdana" panose="020B0604030504040204" pitchFamily="34" charset="0"/>
                <a:ea typeface="+mn-ea"/>
                <a:cs typeface="+mn-cs"/>
              </a:defRPr>
            </a:pPr>
            <a:endParaRPr lang="fi-FI"/>
          </a:p>
        </c:txPr>
        <c:crossAx val="410789272"/>
        <c:crosses val="autoZero"/>
        <c:crossBetween val="between"/>
        <c:majorUnit val="5"/>
        <c:minorUnit val="1"/>
      </c:valAx>
      <c:spPr>
        <a:noFill/>
        <a:ln>
          <a:noFill/>
        </a:ln>
        <a:effectLst/>
      </c:spPr>
    </c:plotArea>
    <c:legend>
      <c:legendPos val="r"/>
      <c:overlay val="0"/>
      <c:spPr>
        <a:noFill/>
        <a:ln>
          <a:noFill/>
        </a:ln>
        <a:effectLst/>
      </c:spPr>
      <c:txPr>
        <a:bodyPr rot="0" spcFirstLastPara="1" vertOverflow="ellipsis" vert="horz" wrap="square" anchor="ctr" anchorCtr="1"/>
        <a:lstStyle/>
        <a:p>
          <a:pPr>
            <a:defRPr sz="1050" b="0" i="0" u="none" strike="noStrike" kern="1200" baseline="0">
              <a:solidFill>
                <a:srgbClr val="002060"/>
              </a:solidFill>
              <a:latin typeface="Verdana" panose="020B0604030504040204" pitchFamily="34" charset="0"/>
              <a:ea typeface="+mn-ea"/>
              <a:cs typeface="+mn-cs"/>
            </a:defRPr>
          </a:pPr>
          <a:endParaRPr lang="fi-FI"/>
        </a:p>
      </c:txPr>
    </c:legend>
    <c:plotVisOnly val="1"/>
    <c:dispBlanksAs val="gap"/>
    <c:showDLblsOverMax val="0"/>
  </c:chart>
  <c:spPr>
    <a:noFill/>
    <a:ln>
      <a:noFill/>
    </a:ln>
    <a:effectLst/>
  </c:spPr>
  <c:txPr>
    <a:bodyPr/>
    <a:lstStyle/>
    <a:p>
      <a:pPr>
        <a:defRPr/>
      </a:pPr>
      <a:endParaRPr lang="fi-FI"/>
    </a:p>
  </c:txPr>
  <c:externalData r:id="rId3">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Taul1!$B$1</c:f>
              <c:strCache>
                <c:ptCount val="1"/>
                <c:pt idx="0">
                  <c:v>Yritysten investoinnit</c:v>
                </c:pt>
              </c:strCache>
            </c:strRef>
          </c:tx>
          <c:spPr>
            <a:ln w="38100" cap="rnd">
              <a:solidFill>
                <a:schemeClr val="accent1"/>
              </a:solidFill>
              <a:round/>
            </a:ln>
            <a:effectLst/>
          </c:spPr>
          <c:marker>
            <c:symbol val="none"/>
          </c:marker>
          <c:cat>
            <c:numRef>
              <c:f>Taul1!$A$2:$A$12</c:f>
              <c:numCache>
                <c:formatCode>General</c:formatCode>
                <c:ptCount val="11"/>
                <c:pt idx="0">
                  <c:v>2005</c:v>
                </c:pt>
                <c:pt idx="1">
                  <c:v>2006</c:v>
                </c:pt>
                <c:pt idx="2">
                  <c:v>2007</c:v>
                </c:pt>
                <c:pt idx="3">
                  <c:v>2008</c:v>
                </c:pt>
                <c:pt idx="4">
                  <c:v>2009</c:v>
                </c:pt>
                <c:pt idx="5">
                  <c:v>2010</c:v>
                </c:pt>
                <c:pt idx="6">
                  <c:v>2011</c:v>
                </c:pt>
                <c:pt idx="7">
                  <c:v>2012</c:v>
                </c:pt>
                <c:pt idx="8">
                  <c:v>2013</c:v>
                </c:pt>
                <c:pt idx="9">
                  <c:v>2014</c:v>
                </c:pt>
                <c:pt idx="10">
                  <c:v>2015</c:v>
                </c:pt>
              </c:numCache>
            </c:numRef>
          </c:cat>
          <c:val>
            <c:numRef>
              <c:f>Taul1!$B$2:$B$12</c:f>
              <c:numCache>
                <c:formatCode>General</c:formatCode>
                <c:ptCount val="11"/>
                <c:pt idx="0">
                  <c:v>23.401</c:v>
                </c:pt>
                <c:pt idx="1">
                  <c:v>23.988</c:v>
                </c:pt>
                <c:pt idx="2">
                  <c:v>27.751999999999999</c:v>
                </c:pt>
                <c:pt idx="3">
                  <c:v>29.318000000000001</c:v>
                </c:pt>
                <c:pt idx="4">
                  <c:v>24.523</c:v>
                </c:pt>
                <c:pt idx="5">
                  <c:v>23.488</c:v>
                </c:pt>
                <c:pt idx="6">
                  <c:v>24.405999999999999</c:v>
                </c:pt>
                <c:pt idx="7">
                  <c:v>23.652999999999999</c:v>
                </c:pt>
                <c:pt idx="8">
                  <c:v>21.882000000000001</c:v>
                </c:pt>
                <c:pt idx="9">
                  <c:v>21.248999999999999</c:v>
                </c:pt>
                <c:pt idx="10">
                  <c:v>22.44</c:v>
                </c:pt>
              </c:numCache>
            </c:numRef>
          </c:val>
          <c:smooth val="0"/>
          <c:extLst>
            <c:ext xmlns:c16="http://schemas.microsoft.com/office/drawing/2014/chart" uri="{C3380CC4-5D6E-409C-BE32-E72D297353CC}">
              <c16:uniqueId val="{00000000-0A06-44AD-BA13-4D58E9FE1840}"/>
            </c:ext>
          </c:extLst>
        </c:ser>
        <c:dLbls>
          <c:showLegendKey val="0"/>
          <c:showVal val="0"/>
          <c:showCatName val="0"/>
          <c:showSerName val="0"/>
          <c:showPercent val="0"/>
          <c:showBubbleSize val="0"/>
        </c:dLbls>
        <c:smooth val="0"/>
        <c:axId val="410790448"/>
        <c:axId val="410790840"/>
      </c:lineChart>
      <c:catAx>
        <c:axId val="410790448"/>
        <c:scaling>
          <c:orientation val="minMax"/>
        </c:scaling>
        <c:delete val="0"/>
        <c:axPos val="b"/>
        <c:majorGridlines>
          <c:spPr>
            <a:ln w="3175" cap="flat" cmpd="sng" algn="ctr">
              <a:solidFill>
                <a:schemeClr val="tx1">
                  <a:lumMod val="15000"/>
                  <a:lumOff val="85000"/>
                </a:schemeClr>
              </a:solidFill>
              <a:prstDash val="solid"/>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ctr">
              <a:defRPr sz="1050" b="0" i="0" u="none" strike="noStrike" kern="1200" baseline="0">
                <a:solidFill>
                  <a:schemeClr val="tx1"/>
                </a:solidFill>
                <a:latin typeface="Verdana" panose="020B0604030504040204" pitchFamily="34" charset="0"/>
                <a:ea typeface="+mn-ea"/>
                <a:cs typeface="+mn-cs"/>
              </a:defRPr>
            </a:pPr>
            <a:endParaRPr lang="fi-FI"/>
          </a:p>
        </c:txPr>
        <c:crossAx val="410790840"/>
        <c:crosses val="autoZero"/>
        <c:auto val="1"/>
        <c:lblAlgn val="ctr"/>
        <c:lblOffset val="100"/>
        <c:tickLblSkip val="1"/>
        <c:noMultiLvlLbl val="0"/>
      </c:catAx>
      <c:valAx>
        <c:axId val="410790840"/>
        <c:scaling>
          <c:orientation val="minMax"/>
          <c:max val="32"/>
          <c:min val="20"/>
        </c:scaling>
        <c:delete val="0"/>
        <c:axPos val="l"/>
        <c:majorGridlines>
          <c:spPr>
            <a:ln w="3175" cap="flat" cmpd="sng" algn="ctr">
              <a:solidFill>
                <a:schemeClr val="tx1">
                  <a:lumMod val="15000"/>
                  <a:lumOff val="85000"/>
                </a:schemeClr>
              </a:solidFill>
              <a:prstDash val="solid"/>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solidFill>
                <a:latin typeface="Verdana" panose="020B0604030504040204" pitchFamily="34" charset="0"/>
                <a:ea typeface="+mn-ea"/>
                <a:cs typeface="+mn-cs"/>
              </a:defRPr>
            </a:pPr>
            <a:endParaRPr lang="fi-FI"/>
          </a:p>
        </c:txPr>
        <c:crossAx val="410790448"/>
        <c:crosses val="autoZero"/>
        <c:crossBetween val="between"/>
        <c:majorUnit val="1"/>
        <c:minorUnit val="0.5"/>
      </c:valAx>
      <c:spPr>
        <a:noFill/>
        <a:ln>
          <a:noFill/>
        </a:ln>
        <a:effectLst/>
      </c:spPr>
    </c:plotArea>
    <c:plotVisOnly val="1"/>
    <c:dispBlanksAs val="gap"/>
    <c:showDLblsOverMax val="0"/>
  </c:chart>
  <c:spPr>
    <a:noFill/>
    <a:ln>
      <a:noFill/>
    </a:ln>
    <a:effectLst/>
  </c:spPr>
  <c:txPr>
    <a:bodyPr/>
    <a:lstStyle/>
    <a:p>
      <a:pPr>
        <a:defRPr sz="1050" baseline="0">
          <a:solidFill>
            <a:schemeClr val="tx1"/>
          </a:solidFill>
          <a:latin typeface="Verdana" panose="020B0604030504040204" pitchFamily="34" charset="0"/>
        </a:defRPr>
      </a:pPr>
      <a:endParaRPr lang="fi-FI"/>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3051343058062166"/>
          <c:y val="0.10846260111494638"/>
          <c:w val="0.33897313883875674"/>
          <c:h val="0.6989642086832889"/>
        </c:manualLayout>
      </c:layout>
      <c:pieChart>
        <c:varyColors val="1"/>
        <c:ser>
          <c:idx val="0"/>
          <c:order val="0"/>
          <c:tx>
            <c:strRef>
              <c:f>Taul1!$B$1</c:f>
              <c:strCache>
                <c:ptCount val="1"/>
                <c:pt idx="0">
                  <c:v>2014</c:v>
                </c:pt>
              </c:strCache>
            </c:strRef>
          </c:tx>
          <c:spPr>
            <a:ln w="12700"/>
          </c:spPr>
          <c:dPt>
            <c:idx val="0"/>
            <c:bubble3D val="0"/>
            <c:spPr>
              <a:solidFill>
                <a:schemeClr val="accent1"/>
              </a:solidFill>
              <a:ln w="12700">
                <a:solidFill>
                  <a:schemeClr val="lt1"/>
                </a:solidFill>
              </a:ln>
              <a:effectLst/>
            </c:spPr>
            <c:extLst>
              <c:ext xmlns:c16="http://schemas.microsoft.com/office/drawing/2014/chart" uri="{C3380CC4-5D6E-409C-BE32-E72D297353CC}">
                <c16:uniqueId val="{00000001-587E-4E60-A9F9-7C093B6230A5}"/>
              </c:ext>
            </c:extLst>
          </c:dPt>
          <c:dPt>
            <c:idx val="1"/>
            <c:bubble3D val="0"/>
            <c:spPr>
              <a:solidFill>
                <a:srgbClr val="C00000"/>
              </a:solidFill>
              <a:ln w="12700">
                <a:solidFill>
                  <a:schemeClr val="lt1"/>
                </a:solidFill>
              </a:ln>
              <a:effectLst/>
            </c:spPr>
            <c:extLst>
              <c:ext xmlns:c16="http://schemas.microsoft.com/office/drawing/2014/chart" uri="{C3380CC4-5D6E-409C-BE32-E72D297353CC}">
                <c16:uniqueId val="{00000003-587E-4E60-A9F9-7C093B6230A5}"/>
              </c:ext>
            </c:extLst>
          </c:dPt>
          <c:dPt>
            <c:idx val="2"/>
            <c:bubble3D val="0"/>
            <c:spPr>
              <a:solidFill>
                <a:srgbClr val="00B050"/>
              </a:solidFill>
              <a:ln w="12700">
                <a:solidFill>
                  <a:schemeClr val="lt1"/>
                </a:solidFill>
              </a:ln>
              <a:effectLst/>
            </c:spPr>
            <c:extLst>
              <c:ext xmlns:c16="http://schemas.microsoft.com/office/drawing/2014/chart" uri="{C3380CC4-5D6E-409C-BE32-E72D297353CC}">
                <c16:uniqueId val="{00000005-587E-4E60-A9F9-7C093B6230A5}"/>
              </c:ext>
            </c:extLst>
          </c:dPt>
          <c:dPt>
            <c:idx val="3"/>
            <c:bubble3D val="0"/>
            <c:spPr>
              <a:solidFill>
                <a:schemeClr val="accent4"/>
              </a:solidFill>
              <a:ln w="12700">
                <a:solidFill>
                  <a:schemeClr val="lt1"/>
                </a:solidFill>
              </a:ln>
              <a:effectLst/>
            </c:spPr>
            <c:extLst>
              <c:ext xmlns:c16="http://schemas.microsoft.com/office/drawing/2014/chart" uri="{C3380CC4-5D6E-409C-BE32-E72D297353CC}">
                <c16:uniqueId val="{00000007-587E-4E60-A9F9-7C093B6230A5}"/>
              </c:ext>
            </c:extLst>
          </c:dPt>
          <c:dPt>
            <c:idx val="4"/>
            <c:bubble3D val="0"/>
            <c:spPr>
              <a:solidFill>
                <a:schemeClr val="accent5"/>
              </a:solidFill>
              <a:ln w="12700">
                <a:solidFill>
                  <a:schemeClr val="lt1"/>
                </a:solidFill>
              </a:ln>
              <a:effectLst/>
            </c:spPr>
            <c:extLst>
              <c:ext xmlns:c16="http://schemas.microsoft.com/office/drawing/2014/chart" uri="{C3380CC4-5D6E-409C-BE32-E72D297353CC}">
                <c16:uniqueId val="{00000009-587E-4E60-A9F9-7C093B6230A5}"/>
              </c:ext>
            </c:extLst>
          </c:dPt>
          <c:dPt>
            <c:idx val="5"/>
            <c:bubble3D val="0"/>
            <c:spPr>
              <a:solidFill>
                <a:schemeClr val="accent6"/>
              </a:solidFill>
              <a:ln w="12700">
                <a:solidFill>
                  <a:schemeClr val="lt1"/>
                </a:solidFill>
              </a:ln>
              <a:effectLst/>
            </c:spPr>
            <c:extLst>
              <c:ext xmlns:c16="http://schemas.microsoft.com/office/drawing/2014/chart" uri="{C3380CC4-5D6E-409C-BE32-E72D297353CC}">
                <c16:uniqueId val="{0000000B-587E-4E60-A9F9-7C093B6230A5}"/>
              </c:ext>
            </c:extLst>
          </c:dPt>
          <c:dPt>
            <c:idx val="6"/>
            <c:bubble3D val="0"/>
            <c:spPr>
              <a:solidFill>
                <a:schemeClr val="accent1">
                  <a:lumMod val="60000"/>
                </a:schemeClr>
              </a:solidFill>
              <a:ln w="12700">
                <a:solidFill>
                  <a:schemeClr val="lt1"/>
                </a:solidFill>
              </a:ln>
              <a:effectLst/>
            </c:spPr>
            <c:extLst>
              <c:ext xmlns:c16="http://schemas.microsoft.com/office/drawing/2014/chart" uri="{C3380CC4-5D6E-409C-BE32-E72D297353CC}">
                <c16:uniqueId val="{0000000D-587E-4E60-A9F9-7C093B6230A5}"/>
              </c:ext>
            </c:extLst>
          </c:dPt>
          <c:dPt>
            <c:idx val="7"/>
            <c:bubble3D val="0"/>
            <c:spPr>
              <a:solidFill>
                <a:schemeClr val="accent2">
                  <a:lumMod val="60000"/>
                </a:schemeClr>
              </a:solidFill>
              <a:ln w="12700">
                <a:solidFill>
                  <a:schemeClr val="lt1"/>
                </a:solidFill>
              </a:ln>
              <a:effectLst/>
            </c:spPr>
            <c:extLst>
              <c:ext xmlns:c16="http://schemas.microsoft.com/office/drawing/2014/chart" uri="{C3380CC4-5D6E-409C-BE32-E72D297353CC}">
                <c16:uniqueId val="{0000000F-587E-4E60-A9F9-7C093B6230A5}"/>
              </c:ext>
            </c:extLst>
          </c:dPt>
          <c:dPt>
            <c:idx val="8"/>
            <c:bubble3D val="0"/>
            <c:spPr>
              <a:solidFill>
                <a:schemeClr val="accent3">
                  <a:lumMod val="60000"/>
                </a:schemeClr>
              </a:solidFill>
              <a:ln w="12700">
                <a:solidFill>
                  <a:schemeClr val="lt1"/>
                </a:solidFill>
              </a:ln>
              <a:effectLst/>
            </c:spPr>
            <c:extLst>
              <c:ext xmlns:c16="http://schemas.microsoft.com/office/drawing/2014/chart" uri="{C3380CC4-5D6E-409C-BE32-E72D297353CC}">
                <c16:uniqueId val="{00000011-587E-4E60-A9F9-7C093B6230A5}"/>
              </c:ext>
            </c:extLst>
          </c:dPt>
          <c:dPt>
            <c:idx val="9"/>
            <c:bubble3D val="0"/>
            <c:spPr>
              <a:solidFill>
                <a:schemeClr val="accent4">
                  <a:lumMod val="60000"/>
                </a:schemeClr>
              </a:solidFill>
              <a:ln w="12700">
                <a:solidFill>
                  <a:schemeClr val="lt1"/>
                </a:solidFill>
              </a:ln>
              <a:effectLst/>
            </c:spPr>
            <c:extLst>
              <c:ext xmlns:c16="http://schemas.microsoft.com/office/drawing/2014/chart" uri="{C3380CC4-5D6E-409C-BE32-E72D297353CC}">
                <c16:uniqueId val="{00000013-587E-4E60-A9F9-7C093B6230A5}"/>
              </c:ext>
            </c:extLst>
          </c:dPt>
          <c:dPt>
            <c:idx val="10"/>
            <c:bubble3D val="0"/>
            <c:spPr>
              <a:solidFill>
                <a:schemeClr val="accent5">
                  <a:lumMod val="60000"/>
                </a:schemeClr>
              </a:solidFill>
              <a:ln w="12700">
                <a:solidFill>
                  <a:schemeClr val="lt1"/>
                </a:solidFill>
              </a:ln>
              <a:effectLst/>
            </c:spPr>
            <c:extLst>
              <c:ext xmlns:c16="http://schemas.microsoft.com/office/drawing/2014/chart" uri="{C3380CC4-5D6E-409C-BE32-E72D297353CC}">
                <c16:uniqueId val="{00000015-587E-4E60-A9F9-7C093B6230A5}"/>
              </c:ext>
            </c:extLst>
          </c:dPt>
          <c:dPt>
            <c:idx val="11"/>
            <c:bubble3D val="0"/>
            <c:spPr>
              <a:solidFill>
                <a:schemeClr val="accent6">
                  <a:lumMod val="60000"/>
                </a:schemeClr>
              </a:solidFill>
              <a:ln w="12700">
                <a:solidFill>
                  <a:schemeClr val="lt1"/>
                </a:solidFill>
              </a:ln>
              <a:effectLst/>
            </c:spPr>
            <c:extLst>
              <c:ext xmlns:c16="http://schemas.microsoft.com/office/drawing/2014/chart" uri="{C3380CC4-5D6E-409C-BE32-E72D297353CC}">
                <c16:uniqueId val="{00000017-587E-4E60-A9F9-7C093B6230A5}"/>
              </c:ext>
            </c:extLst>
          </c:dPt>
          <c:dPt>
            <c:idx val="12"/>
            <c:bubble3D val="0"/>
            <c:spPr>
              <a:solidFill>
                <a:schemeClr val="accent1">
                  <a:lumMod val="80000"/>
                  <a:lumOff val="20000"/>
                </a:schemeClr>
              </a:solidFill>
              <a:ln w="12700">
                <a:solidFill>
                  <a:schemeClr val="lt1"/>
                </a:solidFill>
              </a:ln>
              <a:effectLst/>
            </c:spPr>
            <c:extLst>
              <c:ext xmlns:c16="http://schemas.microsoft.com/office/drawing/2014/chart" uri="{C3380CC4-5D6E-409C-BE32-E72D297353CC}">
                <c16:uniqueId val="{00000019-587E-4E60-A9F9-7C093B6230A5}"/>
              </c:ext>
            </c:extLst>
          </c:dPt>
          <c:dPt>
            <c:idx val="13"/>
            <c:bubble3D val="0"/>
            <c:explosion val="4"/>
            <c:spPr>
              <a:solidFill>
                <a:schemeClr val="accent2">
                  <a:lumMod val="80000"/>
                  <a:lumOff val="20000"/>
                </a:schemeClr>
              </a:solidFill>
              <a:ln w="12700">
                <a:solidFill>
                  <a:schemeClr val="lt1"/>
                </a:solidFill>
              </a:ln>
              <a:effectLst/>
            </c:spPr>
            <c:extLst>
              <c:ext xmlns:c16="http://schemas.microsoft.com/office/drawing/2014/chart" uri="{C3380CC4-5D6E-409C-BE32-E72D297353CC}">
                <c16:uniqueId val="{0000001B-587E-4E60-A9F9-7C093B6230A5}"/>
              </c:ext>
            </c:extLst>
          </c:dPt>
          <c:dLbls>
            <c:dLbl>
              <c:idx val="0"/>
              <c:layout>
                <c:manualLayout>
                  <c:x val="1.950704749675226E-2"/>
                  <c:y val="-6.6397223980327385E-3"/>
                </c:manualLayout>
              </c:layout>
              <c:tx>
                <c:rich>
                  <a:bodyPr/>
                  <a:lstStyle/>
                  <a:p>
                    <a:fld id="{4EAB05B2-F99F-4FF2-80A8-6F209CF4756B}" type="CATEGORYNAME">
                      <a:rPr lang="en-US" sz="1050" baseline="0">
                        <a:solidFill>
                          <a:schemeClr val="accent1"/>
                        </a:solidFill>
                      </a:rPr>
                      <a:pPr/>
                      <a:t>[LUOKAN NIMI]</a:t>
                    </a:fld>
                    <a:r>
                      <a:rPr lang="en-US" sz="1050" baseline="0" dirty="0">
                        <a:solidFill>
                          <a:schemeClr val="accent1"/>
                        </a:solidFill>
                      </a:rPr>
                      <a:t>
</a:t>
                    </a:r>
                    <a:fld id="{72F29EC9-BB89-437A-8B11-E97A16939106}" type="VALUE">
                      <a:rPr lang="en-US" sz="1050" baseline="0">
                        <a:solidFill>
                          <a:schemeClr val="accent1"/>
                        </a:solidFill>
                      </a:rPr>
                      <a:pPr/>
                      <a:t>[ARVO]</a:t>
                    </a:fld>
                    <a:r>
                      <a:rPr lang="en-US" sz="1050" baseline="0" dirty="0">
                        <a:solidFill>
                          <a:schemeClr val="accent1"/>
                        </a:solidFill>
                      </a:rPr>
                      <a:t> </a:t>
                    </a:r>
                    <a:r>
                      <a:rPr lang="en-US" sz="1050" baseline="0" dirty="0" err="1">
                        <a:solidFill>
                          <a:schemeClr val="accent1"/>
                        </a:solidFill>
                      </a:rPr>
                      <a:t>mrd</a:t>
                    </a:r>
                    <a:r>
                      <a:rPr lang="en-US" sz="1050" baseline="0" dirty="0">
                        <a:solidFill>
                          <a:schemeClr val="accent1"/>
                        </a:solidFill>
                      </a:rPr>
                      <a:t>.€
</a:t>
                    </a:r>
                    <a:fld id="{2F8208CA-F327-4012-9833-FF5136133297}" type="PERCENTAGE">
                      <a:rPr lang="en-US" sz="1050" baseline="0">
                        <a:solidFill>
                          <a:schemeClr val="accent1"/>
                        </a:solidFill>
                      </a:rPr>
                      <a:pPr/>
                      <a:t>[PROSENTTI]</a:t>
                    </a:fld>
                    <a:endParaRPr lang="en-US" sz="1050" baseline="0" dirty="0">
                      <a:solidFill>
                        <a:schemeClr val="accent1"/>
                      </a:solidFill>
                    </a:endParaRPr>
                  </a:p>
                </c:rich>
              </c:tx>
              <c:dLblPos val="bestFit"/>
              <c:showLegendKey val="0"/>
              <c:showVal val="1"/>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587E-4E60-A9F9-7C093B6230A5}"/>
                </c:ext>
              </c:extLst>
            </c:dLbl>
            <c:dLbl>
              <c:idx val="1"/>
              <c:layout>
                <c:manualLayout>
                  <c:x val="-5.1335364928987819E-2"/>
                  <c:y val="-5.4634200902217274E-2"/>
                </c:manualLayout>
              </c:layout>
              <c:tx>
                <c:rich>
                  <a:bodyPr/>
                  <a:lstStyle/>
                  <a:p>
                    <a:fld id="{97BFE3C5-7E49-43FD-A289-AA54F8EAFFA9}" type="CATEGORYNAME">
                      <a:rPr lang="en-US" sz="1000">
                        <a:solidFill>
                          <a:srgbClr val="C00000"/>
                        </a:solidFill>
                      </a:rPr>
                      <a:pPr/>
                      <a:t>[LUOKAN NIMI]</a:t>
                    </a:fld>
                    <a:r>
                      <a:rPr lang="en-US" sz="1000" dirty="0">
                        <a:solidFill>
                          <a:srgbClr val="C00000"/>
                        </a:solidFill>
                      </a:rPr>
                      <a:t>
</a:t>
                    </a:r>
                    <a:fld id="{D22FB38F-D053-4987-B9E3-E34DFBF28DBD}" type="VALUE">
                      <a:rPr lang="en-US" sz="1000">
                        <a:solidFill>
                          <a:srgbClr val="C00000"/>
                        </a:solidFill>
                      </a:rPr>
                      <a:pPr/>
                      <a:t>[ARVO]</a:t>
                    </a:fld>
                    <a:r>
                      <a:rPr lang="en-US" sz="1000" dirty="0">
                        <a:solidFill>
                          <a:srgbClr val="C00000"/>
                        </a:solidFill>
                      </a:rPr>
                      <a:t> </a:t>
                    </a:r>
                    <a:r>
                      <a:rPr lang="en-US" sz="1000" dirty="0" err="1">
                        <a:solidFill>
                          <a:srgbClr val="C00000"/>
                        </a:solidFill>
                      </a:rPr>
                      <a:t>mrd</a:t>
                    </a:r>
                    <a:r>
                      <a:rPr lang="en-US" sz="1000" dirty="0">
                        <a:solidFill>
                          <a:srgbClr val="C00000"/>
                        </a:solidFill>
                      </a:rPr>
                      <a:t>.€
</a:t>
                    </a:r>
                    <a:fld id="{3A5D80B5-274E-4DDE-B870-B9A735F2B95D}" type="PERCENTAGE">
                      <a:rPr lang="en-US" sz="1000">
                        <a:solidFill>
                          <a:srgbClr val="C00000"/>
                        </a:solidFill>
                      </a:rPr>
                      <a:pPr/>
                      <a:t>[PROSENTTI]</a:t>
                    </a:fld>
                    <a:endParaRPr lang="en-US" sz="1000" dirty="0">
                      <a:solidFill>
                        <a:srgbClr val="C00000"/>
                      </a:solidFill>
                    </a:endParaRPr>
                  </a:p>
                </c:rich>
              </c:tx>
              <c:dLblPos val="bestFit"/>
              <c:showLegendKey val="0"/>
              <c:showVal val="1"/>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587E-4E60-A9F9-7C093B6230A5}"/>
                </c:ext>
              </c:extLst>
            </c:dLbl>
            <c:dLbl>
              <c:idx val="2"/>
              <c:layout>
                <c:manualLayout>
                  <c:x val="-2.6495672221413066E-2"/>
                  <c:y val="6.8292751127771436E-3"/>
                </c:manualLayout>
              </c:layout>
              <c:tx>
                <c:rich>
                  <a:bodyPr/>
                  <a:lstStyle/>
                  <a:p>
                    <a:fld id="{4F8ED565-539F-423F-8435-EE6A7BCD0983}" type="CATEGORYNAME">
                      <a:rPr lang="en-US" sz="1000">
                        <a:solidFill>
                          <a:srgbClr val="00B050"/>
                        </a:solidFill>
                      </a:rPr>
                      <a:pPr/>
                      <a:t>[LUOKAN NIMI]</a:t>
                    </a:fld>
                    <a:r>
                      <a:rPr lang="en-US" sz="1000" dirty="0">
                        <a:solidFill>
                          <a:srgbClr val="00B050"/>
                        </a:solidFill>
                      </a:rPr>
                      <a:t>
</a:t>
                    </a:r>
                    <a:fld id="{DE4971F3-97B3-4827-8C09-C73D27416722}" type="VALUE">
                      <a:rPr lang="en-US" sz="1000">
                        <a:solidFill>
                          <a:srgbClr val="00B050"/>
                        </a:solidFill>
                      </a:rPr>
                      <a:pPr/>
                      <a:t>[ARVO]</a:t>
                    </a:fld>
                    <a:r>
                      <a:rPr lang="en-US" sz="1000" dirty="0">
                        <a:solidFill>
                          <a:srgbClr val="00B050"/>
                        </a:solidFill>
                      </a:rPr>
                      <a:t> </a:t>
                    </a:r>
                    <a:r>
                      <a:rPr lang="en-US" sz="1000" dirty="0" err="1">
                        <a:solidFill>
                          <a:srgbClr val="00B050"/>
                        </a:solidFill>
                      </a:rPr>
                      <a:t>mrd</a:t>
                    </a:r>
                    <a:r>
                      <a:rPr lang="en-US" sz="1000" dirty="0">
                        <a:solidFill>
                          <a:srgbClr val="00B050"/>
                        </a:solidFill>
                      </a:rPr>
                      <a:t>.€
</a:t>
                    </a:r>
                    <a:fld id="{932EA66D-72DF-4B7A-960D-BC9D650C134A}" type="PERCENTAGE">
                      <a:rPr lang="en-US" sz="1000">
                        <a:solidFill>
                          <a:srgbClr val="00B050"/>
                        </a:solidFill>
                      </a:rPr>
                      <a:pPr/>
                      <a:t>[PROSENTTI]</a:t>
                    </a:fld>
                    <a:endParaRPr lang="en-US" sz="1000" dirty="0">
                      <a:solidFill>
                        <a:srgbClr val="00B050"/>
                      </a:solidFill>
                    </a:endParaRPr>
                  </a:p>
                </c:rich>
              </c:tx>
              <c:dLblPos val="bestFit"/>
              <c:showLegendKey val="0"/>
              <c:showVal val="1"/>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587E-4E60-A9F9-7C093B6230A5}"/>
                </c:ext>
              </c:extLst>
            </c:dLbl>
            <c:dLbl>
              <c:idx val="3"/>
              <c:layout>
                <c:manualLayout>
                  <c:x val="-4.9679385415149532E-2"/>
                  <c:y val="8.8780576466102865E-2"/>
                </c:manualLayout>
              </c:layout>
              <c:tx>
                <c:rich>
                  <a:bodyPr/>
                  <a:lstStyle/>
                  <a:p>
                    <a:fld id="{F032F855-88D9-4187-AB46-3FFD5CEAB88A}" type="CATEGORYNAME">
                      <a:rPr lang="fi-FI" sz="1000">
                        <a:solidFill>
                          <a:schemeClr val="accent4"/>
                        </a:solidFill>
                      </a:rPr>
                      <a:pPr/>
                      <a:t>[LUOKAN NIMI]</a:t>
                    </a:fld>
                    <a:r>
                      <a:rPr lang="fi-FI" sz="1000" dirty="0">
                        <a:solidFill>
                          <a:schemeClr val="accent4"/>
                        </a:solidFill>
                      </a:rPr>
                      <a:t>
</a:t>
                    </a:r>
                    <a:fld id="{8075301A-A27B-49BD-9FB7-092FB4E0F148}" type="VALUE">
                      <a:rPr lang="fi-FI" sz="1000">
                        <a:solidFill>
                          <a:schemeClr val="accent4"/>
                        </a:solidFill>
                      </a:rPr>
                      <a:pPr/>
                      <a:t>[ARVO]</a:t>
                    </a:fld>
                    <a:r>
                      <a:rPr lang="fi-FI" sz="1000" dirty="0">
                        <a:solidFill>
                          <a:schemeClr val="accent4"/>
                        </a:solidFill>
                      </a:rPr>
                      <a:t> mrd.€
</a:t>
                    </a:r>
                    <a:fld id="{17227AA2-9DEB-4333-BDAB-A4948AB71EE2}" type="PERCENTAGE">
                      <a:rPr lang="fi-FI" sz="1000">
                        <a:solidFill>
                          <a:schemeClr val="accent4"/>
                        </a:solidFill>
                      </a:rPr>
                      <a:pPr/>
                      <a:t>[PROSENTTI]</a:t>
                    </a:fld>
                    <a:endParaRPr lang="fi-FI" sz="1000" dirty="0">
                      <a:solidFill>
                        <a:schemeClr val="accent4"/>
                      </a:solidFill>
                    </a:endParaRPr>
                  </a:p>
                </c:rich>
              </c:tx>
              <c:dLblPos val="bestFit"/>
              <c:showLegendKey val="0"/>
              <c:showVal val="1"/>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587E-4E60-A9F9-7C093B6230A5}"/>
                </c:ext>
              </c:extLst>
            </c:dLbl>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rgbClr val="000000"/>
                    </a:solidFill>
                    <a:latin typeface="Verdana" panose="020B0604030504040204" pitchFamily="34" charset="0"/>
                    <a:ea typeface="+mn-ea"/>
                    <a:cs typeface="+mn-cs"/>
                  </a:defRPr>
                </a:pPr>
                <a:endParaRPr lang="fi-FI"/>
              </a:p>
            </c:txPr>
            <c:dLblPos val="outEnd"/>
            <c:showLegendKey val="0"/>
            <c:showVal val="1"/>
            <c:showCatName val="1"/>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Taul1!$A$2:$A$5</c:f>
              <c:strCache>
                <c:ptCount val="4"/>
                <c:pt idx="0">
                  <c:v>Teknologiateollisuus</c:v>
                </c:pt>
                <c:pt idx="1">
                  <c:v>Metsäteollisuus</c:v>
                </c:pt>
                <c:pt idx="2">
                  <c:v>Kemianteollisuus</c:v>
                </c:pt>
                <c:pt idx="3">
                  <c:v>Muut toimialat</c:v>
                </c:pt>
              </c:strCache>
            </c:strRef>
          </c:cat>
          <c:val>
            <c:numRef>
              <c:f>Taul1!$B$2:$B$5</c:f>
              <c:numCache>
                <c:formatCode>General</c:formatCode>
                <c:ptCount val="4"/>
                <c:pt idx="0">
                  <c:v>25.4</c:v>
                </c:pt>
                <c:pt idx="1">
                  <c:v>11.3</c:v>
                </c:pt>
                <c:pt idx="2">
                  <c:v>10.199999999999999</c:v>
                </c:pt>
                <c:pt idx="3">
                  <c:v>5.8</c:v>
                </c:pt>
              </c:numCache>
            </c:numRef>
          </c:val>
          <c:extLst>
            <c:ext xmlns:c16="http://schemas.microsoft.com/office/drawing/2014/chart" uri="{C3380CC4-5D6E-409C-BE32-E72D297353CC}">
              <c16:uniqueId val="{0000001C-587E-4E60-A9F9-7C093B6230A5}"/>
            </c:ext>
          </c:extLst>
        </c:ser>
        <c:dLbls>
          <c:dLblPos val="outEnd"/>
          <c:showLegendKey val="0"/>
          <c:showVal val="0"/>
          <c:showCatName val="1"/>
          <c:showSerName val="0"/>
          <c:showPercent val="1"/>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fi-FI"/>
    </a:p>
  </c:txPr>
  <c:externalData r:id="rId3">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Taul1!$B$1</c:f>
              <c:strCache>
                <c:ptCount val="1"/>
                <c:pt idx="0">
                  <c:v>Tuotannolliset investoinnit</c:v>
                </c:pt>
              </c:strCache>
            </c:strRef>
          </c:tx>
          <c:spPr>
            <a:ln w="38100" cap="rnd">
              <a:solidFill>
                <a:schemeClr val="accent3">
                  <a:lumMod val="50000"/>
                </a:schemeClr>
              </a:solidFill>
              <a:round/>
            </a:ln>
            <a:effectLst/>
          </c:spPr>
          <c:marker>
            <c:symbol val="none"/>
          </c:marker>
          <c:cat>
            <c:numRef>
              <c:f>Taul1!$A$2:$A$12</c:f>
              <c:numCache>
                <c:formatCode>General</c:formatCode>
                <c:ptCount val="11"/>
                <c:pt idx="0">
                  <c:v>2005</c:v>
                </c:pt>
                <c:pt idx="1">
                  <c:v>2006</c:v>
                </c:pt>
                <c:pt idx="2">
                  <c:v>2007</c:v>
                </c:pt>
                <c:pt idx="3">
                  <c:v>2008</c:v>
                </c:pt>
                <c:pt idx="4">
                  <c:v>2009</c:v>
                </c:pt>
                <c:pt idx="5">
                  <c:v>2010</c:v>
                </c:pt>
                <c:pt idx="6">
                  <c:v>2011</c:v>
                </c:pt>
                <c:pt idx="7">
                  <c:v>2012</c:v>
                </c:pt>
                <c:pt idx="8">
                  <c:v>2013</c:v>
                </c:pt>
                <c:pt idx="9">
                  <c:v>2014</c:v>
                </c:pt>
                <c:pt idx="10">
                  <c:v>2015</c:v>
                </c:pt>
              </c:numCache>
            </c:numRef>
          </c:cat>
          <c:val>
            <c:numRef>
              <c:f>Taul1!$B$2:$B$12</c:f>
              <c:numCache>
                <c:formatCode>General</c:formatCode>
                <c:ptCount val="11"/>
                <c:pt idx="0">
                  <c:v>15.552</c:v>
                </c:pt>
                <c:pt idx="1">
                  <c:v>16.047999999999998</c:v>
                </c:pt>
                <c:pt idx="2">
                  <c:v>19.326000000000001</c:v>
                </c:pt>
                <c:pt idx="3">
                  <c:v>20.507000000000001</c:v>
                </c:pt>
                <c:pt idx="4">
                  <c:v>16.399999999999999</c:v>
                </c:pt>
                <c:pt idx="5">
                  <c:v>15.401999999999999</c:v>
                </c:pt>
                <c:pt idx="6">
                  <c:v>16.707000000000001</c:v>
                </c:pt>
                <c:pt idx="7">
                  <c:v>16.503</c:v>
                </c:pt>
                <c:pt idx="8">
                  <c:v>15.007</c:v>
                </c:pt>
                <c:pt idx="9">
                  <c:v>14.545</c:v>
                </c:pt>
                <c:pt idx="10">
                  <c:v>15.997</c:v>
                </c:pt>
              </c:numCache>
            </c:numRef>
          </c:val>
          <c:smooth val="0"/>
          <c:extLst>
            <c:ext xmlns:c16="http://schemas.microsoft.com/office/drawing/2014/chart" uri="{C3380CC4-5D6E-409C-BE32-E72D297353CC}">
              <c16:uniqueId val="{00000000-3372-499F-858A-C68065062B00}"/>
            </c:ext>
          </c:extLst>
        </c:ser>
        <c:ser>
          <c:idx val="1"/>
          <c:order val="1"/>
          <c:tx>
            <c:strRef>
              <c:f>Taul1!$C$1</c:f>
              <c:strCache>
                <c:ptCount val="1"/>
                <c:pt idx="0">
                  <c:v>T&amp;K-investoinnit</c:v>
                </c:pt>
              </c:strCache>
            </c:strRef>
          </c:tx>
          <c:spPr>
            <a:ln w="38100" cap="rnd">
              <a:solidFill>
                <a:srgbClr val="FF0000"/>
              </a:solidFill>
              <a:round/>
            </a:ln>
            <a:effectLst/>
          </c:spPr>
          <c:marker>
            <c:symbol val="none"/>
          </c:marker>
          <c:cat>
            <c:numRef>
              <c:f>Taul1!$A$2:$A$12</c:f>
              <c:numCache>
                <c:formatCode>General</c:formatCode>
                <c:ptCount val="11"/>
                <c:pt idx="0">
                  <c:v>2005</c:v>
                </c:pt>
                <c:pt idx="1">
                  <c:v>2006</c:v>
                </c:pt>
                <c:pt idx="2">
                  <c:v>2007</c:v>
                </c:pt>
                <c:pt idx="3">
                  <c:v>2008</c:v>
                </c:pt>
                <c:pt idx="4">
                  <c:v>2009</c:v>
                </c:pt>
                <c:pt idx="5">
                  <c:v>2010</c:v>
                </c:pt>
                <c:pt idx="6">
                  <c:v>2011</c:v>
                </c:pt>
                <c:pt idx="7">
                  <c:v>2012</c:v>
                </c:pt>
                <c:pt idx="8">
                  <c:v>2013</c:v>
                </c:pt>
                <c:pt idx="9">
                  <c:v>2014</c:v>
                </c:pt>
                <c:pt idx="10">
                  <c:v>2015</c:v>
                </c:pt>
              </c:numCache>
            </c:numRef>
          </c:cat>
          <c:val>
            <c:numRef>
              <c:f>Taul1!$C$2:$C$12</c:f>
              <c:numCache>
                <c:formatCode>General</c:formatCode>
                <c:ptCount val="11"/>
                <c:pt idx="0">
                  <c:v>7.8490000000000002</c:v>
                </c:pt>
                <c:pt idx="1">
                  <c:v>7.94</c:v>
                </c:pt>
                <c:pt idx="2">
                  <c:v>8.4260000000000002</c:v>
                </c:pt>
                <c:pt idx="3">
                  <c:v>8.8109999999999999</c:v>
                </c:pt>
                <c:pt idx="4">
                  <c:v>8.1229999999999993</c:v>
                </c:pt>
                <c:pt idx="5">
                  <c:v>8.0860000000000003</c:v>
                </c:pt>
                <c:pt idx="6">
                  <c:v>7.6989999999999998</c:v>
                </c:pt>
                <c:pt idx="7">
                  <c:v>7.15</c:v>
                </c:pt>
                <c:pt idx="8">
                  <c:v>6.875</c:v>
                </c:pt>
                <c:pt idx="9">
                  <c:v>6.7039999999999997</c:v>
                </c:pt>
                <c:pt idx="10">
                  <c:v>6.4429999999999996</c:v>
                </c:pt>
              </c:numCache>
            </c:numRef>
          </c:val>
          <c:smooth val="0"/>
          <c:extLst>
            <c:ext xmlns:c16="http://schemas.microsoft.com/office/drawing/2014/chart" uri="{C3380CC4-5D6E-409C-BE32-E72D297353CC}">
              <c16:uniqueId val="{00000001-3372-499F-858A-C68065062B00}"/>
            </c:ext>
          </c:extLst>
        </c:ser>
        <c:dLbls>
          <c:showLegendKey val="0"/>
          <c:showVal val="0"/>
          <c:showCatName val="0"/>
          <c:showSerName val="0"/>
          <c:showPercent val="0"/>
          <c:showBubbleSize val="0"/>
        </c:dLbls>
        <c:smooth val="0"/>
        <c:axId val="410791624"/>
        <c:axId val="411490880"/>
      </c:lineChart>
      <c:catAx>
        <c:axId val="410791624"/>
        <c:scaling>
          <c:orientation val="minMax"/>
        </c:scaling>
        <c:delete val="0"/>
        <c:axPos val="b"/>
        <c:majorGridlines>
          <c:spPr>
            <a:ln w="3175" cap="flat" cmpd="sng" algn="ctr">
              <a:solidFill>
                <a:schemeClr val="tx1">
                  <a:lumMod val="15000"/>
                  <a:lumOff val="85000"/>
                </a:schemeClr>
              </a:solidFill>
              <a:prstDash val="solid"/>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ctr">
              <a:defRPr lang="fi-FI" sz="1050" b="0" i="0" u="none" strike="noStrike" kern="1200" baseline="0">
                <a:solidFill>
                  <a:schemeClr val="tx2"/>
                </a:solidFill>
                <a:latin typeface="Verdana" panose="020B0604030504040204" pitchFamily="34" charset="0"/>
                <a:ea typeface="+mn-ea"/>
                <a:cs typeface="+mn-cs"/>
              </a:defRPr>
            </a:pPr>
            <a:endParaRPr lang="fi-FI"/>
          </a:p>
        </c:txPr>
        <c:crossAx val="411490880"/>
        <c:crosses val="autoZero"/>
        <c:auto val="1"/>
        <c:lblAlgn val="ctr"/>
        <c:lblOffset val="100"/>
        <c:tickLblSkip val="1"/>
        <c:noMultiLvlLbl val="0"/>
      </c:catAx>
      <c:valAx>
        <c:axId val="411490880"/>
        <c:scaling>
          <c:orientation val="minMax"/>
          <c:max val="22"/>
          <c:min val="5"/>
        </c:scaling>
        <c:delete val="0"/>
        <c:axPos val="l"/>
        <c:majorGridlines>
          <c:spPr>
            <a:ln w="3175" cap="flat" cmpd="sng" algn="ctr">
              <a:solidFill>
                <a:schemeClr val="tx1">
                  <a:lumMod val="15000"/>
                  <a:lumOff val="85000"/>
                </a:schemeClr>
              </a:solidFill>
              <a:prstDash val="solid"/>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2"/>
                </a:solidFill>
                <a:latin typeface="Verdana" panose="020B0604030504040204" pitchFamily="34" charset="0"/>
                <a:ea typeface="+mn-ea"/>
                <a:cs typeface="+mn-cs"/>
              </a:defRPr>
            </a:pPr>
            <a:endParaRPr lang="fi-FI"/>
          </a:p>
        </c:txPr>
        <c:crossAx val="410791624"/>
        <c:crosses val="autoZero"/>
        <c:crossBetween val="between"/>
        <c:majorUnit val="1"/>
        <c:minorUnit val="0.5"/>
      </c:valAx>
      <c:spPr>
        <a:noFill/>
        <a:ln>
          <a:noFill/>
        </a:ln>
        <a:effectLst/>
      </c:spPr>
    </c:plotArea>
    <c:legend>
      <c:legendPos val="b"/>
      <c:overlay val="0"/>
      <c:spPr>
        <a:noFill/>
        <a:ln>
          <a:noFill/>
        </a:ln>
        <a:effectLst/>
      </c:spPr>
      <c:txPr>
        <a:bodyPr rot="0" spcFirstLastPara="1" vertOverflow="ellipsis" vert="horz" wrap="square" anchor="ctr" anchorCtr="1"/>
        <a:lstStyle/>
        <a:p>
          <a:pPr algn="ctr">
            <a:defRPr lang="fi-FI" sz="1050" b="0" i="0" u="none" strike="noStrike" kern="1200" baseline="0">
              <a:solidFill>
                <a:schemeClr val="tx2"/>
              </a:solidFill>
              <a:latin typeface="Verdana" panose="020B0604030504040204" pitchFamily="34" charset="0"/>
              <a:ea typeface="+mn-ea"/>
              <a:cs typeface="+mn-cs"/>
            </a:defRPr>
          </a:pPr>
          <a:endParaRPr lang="fi-FI"/>
        </a:p>
      </c:txPr>
    </c:legend>
    <c:plotVisOnly val="1"/>
    <c:dispBlanksAs val="gap"/>
    <c:showDLblsOverMax val="0"/>
  </c:chart>
  <c:spPr>
    <a:noFill/>
    <a:ln>
      <a:noFill/>
    </a:ln>
    <a:effectLst/>
  </c:spPr>
  <c:txPr>
    <a:bodyPr/>
    <a:lstStyle/>
    <a:p>
      <a:pPr>
        <a:defRPr/>
      </a:pPr>
      <a:endParaRPr lang="fi-FI"/>
    </a:p>
  </c:txPr>
  <c:externalData r:id="rId3">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Taul1!$B$1</c:f>
              <c:strCache>
                <c:ptCount val="1"/>
                <c:pt idx="0">
                  <c:v>Tuotannolliset ja T&amp;K -investoinnit</c:v>
                </c:pt>
              </c:strCache>
            </c:strRef>
          </c:tx>
          <c:spPr>
            <a:ln w="38100" cap="rnd">
              <a:solidFill>
                <a:schemeClr val="accent1"/>
              </a:solidFill>
              <a:round/>
            </a:ln>
            <a:effectLst/>
          </c:spPr>
          <c:marker>
            <c:symbol val="none"/>
          </c:marker>
          <c:cat>
            <c:numRef>
              <c:f>Taul1!$A$2:$A$12</c:f>
              <c:numCache>
                <c:formatCode>General</c:formatCode>
                <c:ptCount val="11"/>
                <c:pt idx="0">
                  <c:v>2005</c:v>
                </c:pt>
                <c:pt idx="1">
                  <c:v>2006</c:v>
                </c:pt>
                <c:pt idx="2">
                  <c:v>2007</c:v>
                </c:pt>
                <c:pt idx="3">
                  <c:v>2008</c:v>
                </c:pt>
                <c:pt idx="4">
                  <c:v>2009</c:v>
                </c:pt>
                <c:pt idx="5">
                  <c:v>2010</c:v>
                </c:pt>
                <c:pt idx="6">
                  <c:v>2011</c:v>
                </c:pt>
                <c:pt idx="7">
                  <c:v>2012</c:v>
                </c:pt>
                <c:pt idx="8">
                  <c:v>2013</c:v>
                </c:pt>
                <c:pt idx="9">
                  <c:v>2014</c:v>
                </c:pt>
                <c:pt idx="10">
                  <c:v>2015</c:v>
                </c:pt>
              </c:numCache>
            </c:numRef>
          </c:cat>
          <c:val>
            <c:numRef>
              <c:f>Taul1!$B$2:$B$12</c:f>
              <c:numCache>
                <c:formatCode>General</c:formatCode>
                <c:ptCount val="11"/>
                <c:pt idx="0">
                  <c:v>19.841000000000001</c:v>
                </c:pt>
                <c:pt idx="1">
                  <c:v>20.794</c:v>
                </c:pt>
                <c:pt idx="2">
                  <c:v>24.821000000000002</c:v>
                </c:pt>
                <c:pt idx="3">
                  <c:v>27.286000000000001</c:v>
                </c:pt>
                <c:pt idx="4">
                  <c:v>22.923999999999999</c:v>
                </c:pt>
                <c:pt idx="5">
                  <c:v>21.672000000000001</c:v>
                </c:pt>
                <c:pt idx="6">
                  <c:v>23.038</c:v>
                </c:pt>
                <c:pt idx="7">
                  <c:v>23.100999999999999</c:v>
                </c:pt>
                <c:pt idx="8">
                  <c:v>21.651</c:v>
                </c:pt>
                <c:pt idx="9">
                  <c:v>21.16</c:v>
                </c:pt>
                <c:pt idx="10">
                  <c:v>22.44</c:v>
                </c:pt>
              </c:numCache>
            </c:numRef>
          </c:val>
          <c:smooth val="0"/>
          <c:extLst>
            <c:ext xmlns:c16="http://schemas.microsoft.com/office/drawing/2014/chart" uri="{C3380CC4-5D6E-409C-BE32-E72D297353CC}">
              <c16:uniqueId val="{00000000-44E2-48F2-AA3B-018328B566E0}"/>
            </c:ext>
          </c:extLst>
        </c:ser>
        <c:ser>
          <c:idx val="1"/>
          <c:order val="1"/>
          <c:tx>
            <c:strRef>
              <c:f>Taul1!$C$1</c:f>
              <c:strCache>
                <c:ptCount val="1"/>
                <c:pt idx="0">
                  <c:v>Kiinteän pääoman kuluminen</c:v>
                </c:pt>
              </c:strCache>
            </c:strRef>
          </c:tx>
          <c:spPr>
            <a:ln w="38100" cap="rnd">
              <a:solidFill>
                <a:schemeClr val="accent3">
                  <a:lumMod val="50000"/>
                </a:schemeClr>
              </a:solidFill>
              <a:round/>
            </a:ln>
            <a:effectLst/>
          </c:spPr>
          <c:marker>
            <c:symbol val="none"/>
          </c:marker>
          <c:cat>
            <c:numRef>
              <c:f>Taul1!$A$2:$A$12</c:f>
              <c:numCache>
                <c:formatCode>General</c:formatCode>
                <c:ptCount val="11"/>
                <c:pt idx="0">
                  <c:v>2005</c:v>
                </c:pt>
                <c:pt idx="1">
                  <c:v>2006</c:v>
                </c:pt>
                <c:pt idx="2">
                  <c:v>2007</c:v>
                </c:pt>
                <c:pt idx="3">
                  <c:v>2008</c:v>
                </c:pt>
                <c:pt idx="4">
                  <c:v>2009</c:v>
                </c:pt>
                <c:pt idx="5">
                  <c:v>2010</c:v>
                </c:pt>
                <c:pt idx="6">
                  <c:v>2011</c:v>
                </c:pt>
                <c:pt idx="7">
                  <c:v>2012</c:v>
                </c:pt>
                <c:pt idx="8">
                  <c:v>2013</c:v>
                </c:pt>
                <c:pt idx="9">
                  <c:v>2014</c:v>
                </c:pt>
                <c:pt idx="10">
                  <c:v>2015</c:v>
                </c:pt>
              </c:numCache>
            </c:numRef>
          </c:cat>
          <c:val>
            <c:numRef>
              <c:f>Taul1!$C$2:$C$12</c:f>
              <c:numCache>
                <c:formatCode>General</c:formatCode>
                <c:ptCount val="11"/>
                <c:pt idx="0">
                  <c:v>17.393000000000001</c:v>
                </c:pt>
                <c:pt idx="1">
                  <c:v>18.140999999999998</c:v>
                </c:pt>
                <c:pt idx="2">
                  <c:v>19.234000000000002</c:v>
                </c:pt>
                <c:pt idx="3">
                  <c:v>20.651</c:v>
                </c:pt>
                <c:pt idx="4">
                  <c:v>21.209</c:v>
                </c:pt>
                <c:pt idx="5">
                  <c:v>21.15</c:v>
                </c:pt>
                <c:pt idx="6">
                  <c:v>21.651</c:v>
                </c:pt>
                <c:pt idx="7">
                  <c:v>22.446999999999999</c:v>
                </c:pt>
                <c:pt idx="8">
                  <c:v>22.7</c:v>
                </c:pt>
                <c:pt idx="9">
                  <c:v>22.785</c:v>
                </c:pt>
                <c:pt idx="10">
                  <c:v>22.896000000000001</c:v>
                </c:pt>
              </c:numCache>
            </c:numRef>
          </c:val>
          <c:smooth val="0"/>
          <c:extLst>
            <c:ext xmlns:c16="http://schemas.microsoft.com/office/drawing/2014/chart" uri="{C3380CC4-5D6E-409C-BE32-E72D297353CC}">
              <c16:uniqueId val="{00000001-44E2-48F2-AA3B-018328B566E0}"/>
            </c:ext>
          </c:extLst>
        </c:ser>
        <c:dLbls>
          <c:showLegendKey val="0"/>
          <c:showVal val="0"/>
          <c:showCatName val="0"/>
          <c:showSerName val="0"/>
          <c:showPercent val="0"/>
          <c:showBubbleSize val="0"/>
        </c:dLbls>
        <c:smooth val="0"/>
        <c:axId val="411491664"/>
        <c:axId val="411492056"/>
      </c:lineChart>
      <c:catAx>
        <c:axId val="411491664"/>
        <c:scaling>
          <c:orientation val="minMax"/>
        </c:scaling>
        <c:delete val="0"/>
        <c:axPos val="b"/>
        <c:majorGridlines>
          <c:spPr>
            <a:ln w="3175" cap="flat" cmpd="sng" algn="ctr">
              <a:solidFill>
                <a:schemeClr val="tx1">
                  <a:lumMod val="15000"/>
                  <a:lumOff val="85000"/>
                </a:schemeClr>
              </a:solidFill>
              <a:prstDash val="solid"/>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ctr">
              <a:defRPr lang="fi-FI" sz="1050" b="0" i="0" u="none" strike="noStrike" kern="1200" baseline="0">
                <a:solidFill>
                  <a:schemeClr val="tx2"/>
                </a:solidFill>
                <a:latin typeface="Verdana" panose="020B0604030504040204" pitchFamily="34" charset="0"/>
                <a:ea typeface="+mn-ea"/>
                <a:cs typeface="+mn-cs"/>
              </a:defRPr>
            </a:pPr>
            <a:endParaRPr lang="fi-FI"/>
          </a:p>
        </c:txPr>
        <c:crossAx val="411492056"/>
        <c:crosses val="autoZero"/>
        <c:auto val="1"/>
        <c:lblAlgn val="ctr"/>
        <c:lblOffset val="100"/>
        <c:noMultiLvlLbl val="0"/>
      </c:catAx>
      <c:valAx>
        <c:axId val="411492056"/>
        <c:scaling>
          <c:orientation val="minMax"/>
          <c:max val="28"/>
          <c:min val="16"/>
        </c:scaling>
        <c:delete val="0"/>
        <c:axPos val="l"/>
        <c:majorGridlines>
          <c:spPr>
            <a:ln w="3175" cap="flat" cmpd="sng" algn="ctr">
              <a:solidFill>
                <a:schemeClr val="tx1">
                  <a:lumMod val="15000"/>
                  <a:lumOff val="85000"/>
                </a:schemeClr>
              </a:solidFill>
              <a:prstDash val="solid"/>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2"/>
                </a:solidFill>
                <a:latin typeface="Verdana" panose="020B0604030504040204" pitchFamily="34" charset="0"/>
                <a:ea typeface="+mn-ea"/>
                <a:cs typeface="+mn-cs"/>
              </a:defRPr>
            </a:pPr>
            <a:endParaRPr lang="fi-FI"/>
          </a:p>
        </c:txPr>
        <c:crossAx val="411491664"/>
        <c:crosses val="autoZero"/>
        <c:crossBetween val="between"/>
        <c:majorUnit val="2"/>
      </c:valAx>
      <c:spPr>
        <a:noFill/>
        <a:ln>
          <a:noFill/>
        </a:ln>
        <a:effectLst/>
      </c:spPr>
    </c:plotArea>
    <c:legend>
      <c:legendPos val="b"/>
      <c:overlay val="0"/>
      <c:spPr>
        <a:noFill/>
        <a:ln>
          <a:noFill/>
        </a:ln>
        <a:effectLst/>
      </c:spPr>
      <c:txPr>
        <a:bodyPr rot="0" spcFirstLastPara="1" vertOverflow="ellipsis" vert="horz" wrap="square" anchor="ctr" anchorCtr="1"/>
        <a:lstStyle/>
        <a:p>
          <a:pPr algn="ctr">
            <a:defRPr lang="fi-FI" sz="1050" b="0" i="0" u="none" strike="noStrike" kern="1200" baseline="0">
              <a:solidFill>
                <a:schemeClr val="tx2"/>
              </a:solidFill>
              <a:latin typeface="Verdana" panose="020B0604030504040204" pitchFamily="34" charset="0"/>
              <a:ea typeface="+mn-ea"/>
              <a:cs typeface="+mn-cs"/>
            </a:defRPr>
          </a:pPr>
          <a:endParaRPr lang="fi-FI"/>
        </a:p>
      </c:txPr>
    </c:legend>
    <c:plotVisOnly val="1"/>
    <c:dispBlanksAs val="gap"/>
    <c:showDLblsOverMax val="0"/>
  </c:chart>
  <c:spPr>
    <a:noFill/>
    <a:ln>
      <a:noFill/>
    </a:ln>
    <a:effectLst/>
  </c:spPr>
  <c:txPr>
    <a:bodyPr/>
    <a:lstStyle/>
    <a:p>
      <a:pPr>
        <a:defRPr/>
      </a:pPr>
      <a:endParaRPr lang="fi-FI"/>
    </a:p>
  </c:txPr>
  <c:externalData r:id="rId3">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8084522019337891E-2"/>
          <c:y val="7.6035483085939534E-2"/>
          <c:w val="0.87671290829405835"/>
          <c:h val="0.76695732307892539"/>
        </c:manualLayout>
      </c:layout>
      <c:barChart>
        <c:barDir val="col"/>
        <c:grouping val="clustered"/>
        <c:varyColors val="0"/>
        <c:ser>
          <c:idx val="0"/>
          <c:order val="0"/>
          <c:tx>
            <c:strRef>
              <c:f>Taul1!$B$1</c:f>
              <c:strCache>
                <c:ptCount val="1"/>
                <c:pt idx="0">
                  <c:v>Teollisuus</c:v>
                </c:pt>
              </c:strCache>
            </c:strRef>
          </c:tx>
          <c:spPr>
            <a:solidFill>
              <a:srgbClr val="C00000"/>
            </a:solidFill>
          </c:spPr>
          <c:invertIfNegative val="0"/>
          <c:cat>
            <c:strRef>
              <c:f>Taul1!$A$2:$A$14</c:f>
              <c:strCache>
                <c:ptCount val="13"/>
                <c:pt idx="0">
                  <c:v>2005</c:v>
                </c:pt>
                <c:pt idx="1">
                  <c:v>2006</c:v>
                </c:pt>
                <c:pt idx="2">
                  <c:v>2007</c:v>
                </c:pt>
                <c:pt idx="3">
                  <c:v>2008</c:v>
                </c:pt>
                <c:pt idx="4">
                  <c:v>2009</c:v>
                </c:pt>
                <c:pt idx="5">
                  <c:v>2010</c:v>
                </c:pt>
                <c:pt idx="6">
                  <c:v>2011</c:v>
                </c:pt>
                <c:pt idx="7">
                  <c:v>2012</c:v>
                </c:pt>
                <c:pt idx="8">
                  <c:v>2013</c:v>
                </c:pt>
                <c:pt idx="9">
                  <c:v>2014</c:v>
                </c:pt>
                <c:pt idx="10">
                  <c:v>2015</c:v>
                </c:pt>
                <c:pt idx="11">
                  <c:v>2016e</c:v>
                </c:pt>
                <c:pt idx="12">
                  <c:v>2017e</c:v>
                </c:pt>
              </c:strCache>
            </c:strRef>
          </c:cat>
          <c:val>
            <c:numRef>
              <c:f>Taul1!$B$2:$B$14</c:f>
              <c:numCache>
                <c:formatCode>General</c:formatCode>
                <c:ptCount val="13"/>
                <c:pt idx="0">
                  <c:v>8725</c:v>
                </c:pt>
                <c:pt idx="1">
                  <c:v>8957</c:v>
                </c:pt>
                <c:pt idx="2">
                  <c:v>10090</c:v>
                </c:pt>
                <c:pt idx="3">
                  <c:v>10000</c:v>
                </c:pt>
                <c:pt idx="4">
                  <c:v>8583</c:v>
                </c:pt>
                <c:pt idx="5">
                  <c:v>7856</c:v>
                </c:pt>
                <c:pt idx="6">
                  <c:v>7624</c:v>
                </c:pt>
                <c:pt idx="7">
                  <c:v>7056</c:v>
                </c:pt>
                <c:pt idx="8">
                  <c:v>6409</c:v>
                </c:pt>
                <c:pt idx="9">
                  <c:v>6313</c:v>
                </c:pt>
                <c:pt idx="10">
                  <c:v>6809</c:v>
                </c:pt>
                <c:pt idx="11">
                  <c:v>6775</c:v>
                </c:pt>
                <c:pt idx="12">
                  <c:v>6856</c:v>
                </c:pt>
              </c:numCache>
            </c:numRef>
          </c:val>
          <c:extLst>
            <c:ext xmlns:c16="http://schemas.microsoft.com/office/drawing/2014/chart" uri="{C3380CC4-5D6E-409C-BE32-E72D297353CC}">
              <c16:uniqueId val="{00000000-5B7E-4E6E-BC09-250690F059D8}"/>
            </c:ext>
          </c:extLst>
        </c:ser>
        <c:ser>
          <c:idx val="1"/>
          <c:order val="1"/>
          <c:tx>
            <c:strRef>
              <c:f>Taul1!$C$1</c:f>
              <c:strCache>
                <c:ptCount val="1"/>
                <c:pt idx="0">
                  <c:v>Teknologiateollisuus, ml. tietotekniikka-ala sekä suunnittelu ja konsultointi </c:v>
                </c:pt>
              </c:strCache>
            </c:strRef>
          </c:tx>
          <c:spPr>
            <a:solidFill>
              <a:schemeClr val="accent3"/>
            </a:solidFill>
          </c:spPr>
          <c:invertIfNegative val="0"/>
          <c:cat>
            <c:strRef>
              <c:f>Taul1!$A$2:$A$14</c:f>
              <c:strCache>
                <c:ptCount val="13"/>
                <c:pt idx="0">
                  <c:v>2005</c:v>
                </c:pt>
                <c:pt idx="1">
                  <c:v>2006</c:v>
                </c:pt>
                <c:pt idx="2">
                  <c:v>2007</c:v>
                </c:pt>
                <c:pt idx="3">
                  <c:v>2008</c:v>
                </c:pt>
                <c:pt idx="4">
                  <c:v>2009</c:v>
                </c:pt>
                <c:pt idx="5">
                  <c:v>2010</c:v>
                </c:pt>
                <c:pt idx="6">
                  <c:v>2011</c:v>
                </c:pt>
                <c:pt idx="7">
                  <c:v>2012</c:v>
                </c:pt>
                <c:pt idx="8">
                  <c:v>2013</c:v>
                </c:pt>
                <c:pt idx="9">
                  <c:v>2014</c:v>
                </c:pt>
                <c:pt idx="10">
                  <c:v>2015</c:v>
                </c:pt>
                <c:pt idx="11">
                  <c:v>2016e</c:v>
                </c:pt>
                <c:pt idx="12">
                  <c:v>2017e</c:v>
                </c:pt>
              </c:strCache>
            </c:strRef>
          </c:cat>
          <c:val>
            <c:numRef>
              <c:f>Taul1!$C$2:$C$14</c:f>
              <c:numCache>
                <c:formatCode>General</c:formatCode>
                <c:ptCount val="13"/>
                <c:pt idx="0">
                  <c:v>6400</c:v>
                </c:pt>
                <c:pt idx="1">
                  <c:v>6531</c:v>
                </c:pt>
                <c:pt idx="2">
                  <c:v>7294</c:v>
                </c:pt>
                <c:pt idx="3">
                  <c:v>8411</c:v>
                </c:pt>
                <c:pt idx="4">
                  <c:v>7150</c:v>
                </c:pt>
                <c:pt idx="5">
                  <c:v>6944</c:v>
                </c:pt>
                <c:pt idx="6">
                  <c:v>6846</c:v>
                </c:pt>
                <c:pt idx="7">
                  <c:v>5944</c:v>
                </c:pt>
                <c:pt idx="8">
                  <c:v>5261</c:v>
                </c:pt>
                <c:pt idx="9">
                  <c:v>5784</c:v>
                </c:pt>
                <c:pt idx="10">
                  <c:v>5471</c:v>
                </c:pt>
              </c:numCache>
            </c:numRef>
          </c:val>
          <c:extLst>
            <c:ext xmlns:c16="http://schemas.microsoft.com/office/drawing/2014/chart" uri="{C3380CC4-5D6E-409C-BE32-E72D297353CC}">
              <c16:uniqueId val="{00000001-5B7E-4E6E-BC09-250690F059D8}"/>
            </c:ext>
          </c:extLst>
        </c:ser>
        <c:dLbls>
          <c:showLegendKey val="0"/>
          <c:showVal val="0"/>
          <c:showCatName val="0"/>
          <c:showSerName val="0"/>
          <c:showPercent val="0"/>
          <c:showBubbleSize val="0"/>
        </c:dLbls>
        <c:gapWidth val="150"/>
        <c:axId val="411492840"/>
        <c:axId val="411493232"/>
      </c:barChart>
      <c:catAx>
        <c:axId val="411492840"/>
        <c:scaling>
          <c:orientation val="minMax"/>
        </c:scaling>
        <c:delete val="0"/>
        <c:axPos val="b"/>
        <c:numFmt formatCode="General" sourceLinked="0"/>
        <c:majorTickMark val="out"/>
        <c:minorTickMark val="none"/>
        <c:tickLblPos val="nextTo"/>
        <c:txPr>
          <a:bodyPr/>
          <a:lstStyle/>
          <a:p>
            <a:pPr>
              <a:defRPr sz="1050" b="0" i="0" baseline="0">
                <a:solidFill>
                  <a:schemeClr val="tx2"/>
                </a:solidFill>
                <a:latin typeface="Verdana" panose="020B0604030504040204" pitchFamily="34" charset="0"/>
              </a:defRPr>
            </a:pPr>
            <a:endParaRPr lang="fi-FI"/>
          </a:p>
        </c:txPr>
        <c:crossAx val="411493232"/>
        <c:crosses val="autoZero"/>
        <c:auto val="1"/>
        <c:lblAlgn val="ctr"/>
        <c:lblOffset val="100"/>
        <c:noMultiLvlLbl val="0"/>
      </c:catAx>
      <c:valAx>
        <c:axId val="411493232"/>
        <c:scaling>
          <c:orientation val="minMax"/>
          <c:max val="11000"/>
        </c:scaling>
        <c:delete val="0"/>
        <c:axPos val="l"/>
        <c:majorGridlines>
          <c:spPr>
            <a:ln w="3175"/>
          </c:spPr>
        </c:majorGridlines>
        <c:numFmt formatCode="#,##0" sourceLinked="0"/>
        <c:majorTickMark val="out"/>
        <c:minorTickMark val="none"/>
        <c:tickLblPos val="nextTo"/>
        <c:txPr>
          <a:bodyPr/>
          <a:lstStyle/>
          <a:p>
            <a:pPr>
              <a:defRPr sz="1050" b="0" i="0" baseline="0">
                <a:solidFill>
                  <a:schemeClr val="tx2"/>
                </a:solidFill>
                <a:latin typeface="Verdana" panose="020B0604030504040204" pitchFamily="34" charset="0"/>
              </a:defRPr>
            </a:pPr>
            <a:endParaRPr lang="fi-FI"/>
          </a:p>
        </c:txPr>
        <c:crossAx val="411492840"/>
        <c:crosses val="autoZero"/>
        <c:crossBetween val="between"/>
        <c:majorUnit val="1000"/>
      </c:valAx>
    </c:plotArea>
    <c:legend>
      <c:legendPos val="r"/>
      <c:layout>
        <c:manualLayout>
          <c:xMode val="edge"/>
          <c:yMode val="edge"/>
          <c:x val="7.0849466275910739E-2"/>
          <c:y val="0.93841851773414064"/>
          <c:w val="0.86844099457043999"/>
          <c:h val="4.634597891900899E-2"/>
        </c:manualLayout>
      </c:layout>
      <c:overlay val="0"/>
      <c:txPr>
        <a:bodyPr/>
        <a:lstStyle/>
        <a:p>
          <a:pPr>
            <a:defRPr sz="1050" b="0" i="0" baseline="0">
              <a:solidFill>
                <a:schemeClr val="tx2"/>
              </a:solidFill>
              <a:latin typeface="Verdana" panose="020B0604030504040204" pitchFamily="34" charset="0"/>
            </a:defRPr>
          </a:pPr>
          <a:endParaRPr lang="fi-FI"/>
        </a:p>
      </c:txPr>
    </c:legend>
    <c:plotVisOnly val="1"/>
    <c:dispBlanksAs val="gap"/>
    <c:showDLblsOverMax val="0"/>
  </c:chart>
  <c:txPr>
    <a:bodyPr/>
    <a:lstStyle/>
    <a:p>
      <a:pPr>
        <a:defRPr sz="1800"/>
      </a:pPr>
      <a:endParaRPr lang="fi-FI"/>
    </a:p>
  </c:txPr>
  <c:externalData r:id="rId1">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4130412080452805E-2"/>
          <c:y val="3.0256176909409457E-2"/>
          <c:w val="0.89551768011976851"/>
          <c:h val="0.63896132717736509"/>
        </c:manualLayout>
      </c:layout>
      <c:barChart>
        <c:barDir val="col"/>
        <c:grouping val="clustered"/>
        <c:varyColors val="0"/>
        <c:ser>
          <c:idx val="0"/>
          <c:order val="0"/>
          <c:tx>
            <c:strRef>
              <c:f>Taul1!$B$1</c:f>
              <c:strCache>
                <c:ptCount val="1"/>
                <c:pt idx="0">
                  <c:v>Suorat sijoitukset sisään, vuosivirta keskimäärin 2003-2012, % bkt:sta</c:v>
                </c:pt>
              </c:strCache>
            </c:strRef>
          </c:tx>
          <c:spPr>
            <a:solidFill>
              <a:schemeClr val="accent1">
                <a:alpha val="50000"/>
              </a:schemeClr>
            </a:solidFill>
          </c:spPr>
          <c:invertIfNegative val="0"/>
          <c:dLbls>
            <c:spPr>
              <a:noFill/>
              <a:ln>
                <a:noFill/>
              </a:ln>
              <a:effectLst/>
            </c:spPr>
            <c:txPr>
              <a:bodyPr wrap="square" lIns="38100" tIns="19050" rIns="38100" bIns="19050" anchor="ctr">
                <a:spAutoFit/>
              </a:bodyPr>
              <a:lstStyle/>
              <a:p>
                <a:pPr>
                  <a:defRPr sz="1050" baseline="0">
                    <a:solidFill>
                      <a:schemeClr val="tx2"/>
                    </a:solidFill>
                    <a:latin typeface="Verdana" panose="020B0604030504040204" pitchFamily="34" charset="0"/>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Taul1!$A$2:$A$12</c:f>
              <c:strCache>
                <c:ptCount val="11"/>
                <c:pt idx="0">
                  <c:v>Irlanti</c:v>
                </c:pt>
                <c:pt idx="1">
                  <c:v>Viro</c:v>
                </c:pt>
                <c:pt idx="2">
                  <c:v>Puola</c:v>
                </c:pt>
                <c:pt idx="3">
                  <c:v>Belgia</c:v>
                </c:pt>
                <c:pt idx="4">
                  <c:v>Itävalta</c:v>
                </c:pt>
                <c:pt idx="5">
                  <c:v>Ruotsi</c:v>
                </c:pt>
                <c:pt idx="6">
                  <c:v>Norja</c:v>
                </c:pt>
                <c:pt idx="7">
                  <c:v>Alankomaat</c:v>
                </c:pt>
                <c:pt idx="8">
                  <c:v>Saksa</c:v>
                </c:pt>
                <c:pt idx="9">
                  <c:v>Suomi</c:v>
                </c:pt>
                <c:pt idx="10">
                  <c:v>Italia</c:v>
                </c:pt>
              </c:strCache>
            </c:strRef>
          </c:cat>
          <c:val>
            <c:numRef>
              <c:f>Taul1!$B$2:$B$12</c:f>
              <c:numCache>
                <c:formatCode>General</c:formatCode>
                <c:ptCount val="11"/>
                <c:pt idx="0">
                  <c:v>5.4</c:v>
                </c:pt>
                <c:pt idx="1">
                  <c:v>9.5</c:v>
                </c:pt>
                <c:pt idx="2">
                  <c:v>3.6</c:v>
                </c:pt>
                <c:pt idx="3">
                  <c:v>15.1</c:v>
                </c:pt>
                <c:pt idx="4">
                  <c:v>2.6</c:v>
                </c:pt>
                <c:pt idx="5">
                  <c:v>3.7</c:v>
                </c:pt>
                <c:pt idx="6">
                  <c:v>2.7</c:v>
                </c:pt>
                <c:pt idx="7">
                  <c:v>4</c:v>
                </c:pt>
                <c:pt idx="8">
                  <c:v>1.2</c:v>
                </c:pt>
                <c:pt idx="9">
                  <c:v>2</c:v>
                </c:pt>
                <c:pt idx="10">
                  <c:v>1.1000000000000001</c:v>
                </c:pt>
              </c:numCache>
            </c:numRef>
          </c:val>
          <c:extLst>
            <c:ext xmlns:c16="http://schemas.microsoft.com/office/drawing/2014/chart" uri="{C3380CC4-5D6E-409C-BE32-E72D297353CC}">
              <c16:uniqueId val="{00000000-0724-42E3-9E8E-719A9C896496}"/>
            </c:ext>
          </c:extLst>
        </c:ser>
        <c:ser>
          <c:idx val="1"/>
          <c:order val="1"/>
          <c:tx>
            <c:strRef>
              <c:f>Taul1!$C$1</c:f>
              <c:strCache>
                <c:ptCount val="1"/>
                <c:pt idx="0">
                  <c:v>Ulkomaisomisteisten tytäryhtiöiden vuosittaiset investoinnit aineelliseen kiinteään pääomaan keskimäärin 2003-2012, % bkt:sta</c:v>
                </c:pt>
              </c:strCache>
            </c:strRef>
          </c:tx>
          <c:spPr>
            <a:solidFill>
              <a:schemeClr val="accent2">
                <a:alpha val="50000"/>
              </a:schemeClr>
            </a:solidFill>
          </c:spPr>
          <c:invertIfNegative val="0"/>
          <c:dLbls>
            <c:spPr>
              <a:noFill/>
              <a:ln>
                <a:noFill/>
              </a:ln>
              <a:effectLst/>
            </c:spPr>
            <c:txPr>
              <a:bodyPr wrap="square" lIns="38100" tIns="19050" rIns="38100" bIns="19050" anchor="ctr">
                <a:spAutoFit/>
              </a:bodyPr>
              <a:lstStyle/>
              <a:p>
                <a:pPr>
                  <a:defRPr sz="1050" baseline="0">
                    <a:solidFill>
                      <a:schemeClr val="tx2"/>
                    </a:solidFill>
                    <a:latin typeface="Verdana" panose="020B0604030504040204" pitchFamily="34" charset="0"/>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Taul1!$A$2:$A$12</c:f>
              <c:strCache>
                <c:ptCount val="11"/>
                <c:pt idx="0">
                  <c:v>Irlanti</c:v>
                </c:pt>
                <c:pt idx="1">
                  <c:v>Viro</c:v>
                </c:pt>
                <c:pt idx="2">
                  <c:v>Puola</c:v>
                </c:pt>
                <c:pt idx="3">
                  <c:v>Belgia</c:v>
                </c:pt>
                <c:pt idx="4">
                  <c:v>Itävalta</c:v>
                </c:pt>
                <c:pt idx="5">
                  <c:v>Ruotsi</c:v>
                </c:pt>
                <c:pt idx="6">
                  <c:v>Norja</c:v>
                </c:pt>
                <c:pt idx="7">
                  <c:v>Alankomaat</c:v>
                </c:pt>
                <c:pt idx="8">
                  <c:v>Saksa</c:v>
                </c:pt>
                <c:pt idx="9">
                  <c:v>Suomi</c:v>
                </c:pt>
                <c:pt idx="10">
                  <c:v>Italia</c:v>
                </c:pt>
              </c:strCache>
            </c:strRef>
          </c:cat>
          <c:val>
            <c:numRef>
              <c:f>Taul1!$C$2:$C$12</c:f>
              <c:numCache>
                <c:formatCode>General</c:formatCode>
                <c:ptCount val="11"/>
                <c:pt idx="0">
                  <c:v>3.4</c:v>
                </c:pt>
                <c:pt idx="1">
                  <c:v>3.3</c:v>
                </c:pt>
                <c:pt idx="2">
                  <c:v>2.8</c:v>
                </c:pt>
                <c:pt idx="3">
                  <c:v>2.7</c:v>
                </c:pt>
                <c:pt idx="4">
                  <c:v>2.2999999999999998</c:v>
                </c:pt>
                <c:pt idx="5">
                  <c:v>2.2000000000000002</c:v>
                </c:pt>
                <c:pt idx="6">
                  <c:v>2.1</c:v>
                </c:pt>
                <c:pt idx="7">
                  <c:v>1.4</c:v>
                </c:pt>
                <c:pt idx="8">
                  <c:v>1.4</c:v>
                </c:pt>
                <c:pt idx="9">
                  <c:v>1</c:v>
                </c:pt>
                <c:pt idx="10">
                  <c:v>0.9</c:v>
                </c:pt>
              </c:numCache>
            </c:numRef>
          </c:val>
          <c:extLst>
            <c:ext xmlns:c16="http://schemas.microsoft.com/office/drawing/2014/chart" uri="{C3380CC4-5D6E-409C-BE32-E72D297353CC}">
              <c16:uniqueId val="{00000001-0724-42E3-9E8E-719A9C896496}"/>
            </c:ext>
          </c:extLst>
        </c:ser>
        <c:dLbls>
          <c:showLegendKey val="0"/>
          <c:showVal val="0"/>
          <c:showCatName val="0"/>
          <c:showSerName val="0"/>
          <c:showPercent val="0"/>
          <c:showBubbleSize val="0"/>
        </c:dLbls>
        <c:gapWidth val="150"/>
        <c:axId val="411494016"/>
        <c:axId val="411494408"/>
      </c:barChart>
      <c:catAx>
        <c:axId val="411494016"/>
        <c:scaling>
          <c:orientation val="minMax"/>
        </c:scaling>
        <c:delete val="0"/>
        <c:axPos val="b"/>
        <c:numFmt formatCode="General" sourceLinked="0"/>
        <c:majorTickMark val="out"/>
        <c:minorTickMark val="none"/>
        <c:tickLblPos val="nextTo"/>
        <c:txPr>
          <a:bodyPr/>
          <a:lstStyle/>
          <a:p>
            <a:pPr>
              <a:defRPr sz="1050" b="0" i="0" spc="-100" baseline="0">
                <a:solidFill>
                  <a:schemeClr val="tx2"/>
                </a:solidFill>
                <a:latin typeface="Verdana" panose="020B0604030504040204" pitchFamily="34" charset="0"/>
              </a:defRPr>
            </a:pPr>
            <a:endParaRPr lang="fi-FI"/>
          </a:p>
        </c:txPr>
        <c:crossAx val="411494408"/>
        <c:crosses val="autoZero"/>
        <c:auto val="1"/>
        <c:lblAlgn val="ctr"/>
        <c:lblOffset val="100"/>
        <c:noMultiLvlLbl val="0"/>
      </c:catAx>
      <c:valAx>
        <c:axId val="411494408"/>
        <c:scaling>
          <c:orientation val="minMax"/>
          <c:max val="17"/>
          <c:min val="0"/>
        </c:scaling>
        <c:delete val="0"/>
        <c:axPos val="l"/>
        <c:majorGridlines>
          <c:spPr>
            <a:ln w="3175"/>
          </c:spPr>
        </c:majorGridlines>
        <c:numFmt formatCode="General" sourceLinked="0"/>
        <c:majorTickMark val="out"/>
        <c:minorTickMark val="none"/>
        <c:tickLblPos val="nextTo"/>
        <c:txPr>
          <a:bodyPr/>
          <a:lstStyle/>
          <a:p>
            <a:pPr>
              <a:defRPr sz="1050" b="0" i="0" baseline="0">
                <a:solidFill>
                  <a:schemeClr val="tx2"/>
                </a:solidFill>
                <a:latin typeface="Verdana" panose="020B0604030504040204" pitchFamily="34" charset="0"/>
              </a:defRPr>
            </a:pPr>
            <a:endParaRPr lang="fi-FI"/>
          </a:p>
        </c:txPr>
        <c:crossAx val="411494016"/>
        <c:crosses val="autoZero"/>
        <c:crossBetween val="between"/>
        <c:majorUnit val="1"/>
        <c:minorUnit val="0.5"/>
      </c:valAx>
    </c:plotArea>
    <c:legend>
      <c:legendPos val="b"/>
      <c:legendEntry>
        <c:idx val="0"/>
        <c:txPr>
          <a:bodyPr anchor="ctr" anchorCtr="1"/>
          <a:lstStyle/>
          <a:p>
            <a:pPr>
              <a:defRPr sz="1050" baseline="0">
                <a:solidFill>
                  <a:schemeClr val="tx2"/>
                </a:solidFill>
                <a:latin typeface="Verdana" panose="020B0604030504040204" pitchFamily="34" charset="0"/>
              </a:defRPr>
            </a:pPr>
            <a:endParaRPr lang="fi-FI"/>
          </a:p>
        </c:txPr>
      </c:legendEntry>
      <c:legendEntry>
        <c:idx val="1"/>
        <c:txPr>
          <a:bodyPr anchor="ctr" anchorCtr="1"/>
          <a:lstStyle/>
          <a:p>
            <a:pPr>
              <a:defRPr sz="1050" baseline="0">
                <a:solidFill>
                  <a:schemeClr val="tx2"/>
                </a:solidFill>
                <a:latin typeface="Verdana" panose="020B0604030504040204" pitchFamily="34" charset="0"/>
              </a:defRPr>
            </a:pPr>
            <a:endParaRPr lang="fi-FI"/>
          </a:p>
        </c:txPr>
      </c:legendEntry>
      <c:layout>
        <c:manualLayout>
          <c:xMode val="edge"/>
          <c:yMode val="edge"/>
          <c:x val="5.0736308358730976E-2"/>
          <c:y val="0.83413529953875409"/>
          <c:w val="0.94877844015241564"/>
          <c:h val="0.16029253649082703"/>
        </c:manualLayout>
      </c:layout>
      <c:overlay val="0"/>
      <c:txPr>
        <a:bodyPr anchor="ctr" anchorCtr="1"/>
        <a:lstStyle/>
        <a:p>
          <a:pPr>
            <a:defRPr sz="1050" baseline="0">
              <a:solidFill>
                <a:srgbClr val="002060"/>
              </a:solidFill>
              <a:latin typeface="Verdana" panose="020B0604030504040204" pitchFamily="34" charset="0"/>
            </a:defRPr>
          </a:pPr>
          <a:endParaRPr lang="fi-FI"/>
        </a:p>
      </c:txPr>
    </c:legend>
    <c:plotVisOnly val="1"/>
    <c:dispBlanksAs val="gap"/>
    <c:showDLblsOverMax val="0"/>
  </c:chart>
  <c:txPr>
    <a:bodyPr/>
    <a:lstStyle/>
    <a:p>
      <a:pPr>
        <a:defRPr sz="1800"/>
      </a:pPr>
      <a:endParaRPr lang="fi-FI"/>
    </a:p>
  </c:txPr>
  <c:externalData r:id="rId1">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4130412080452805E-2"/>
          <c:y val="3.0256176909409457E-2"/>
          <c:w val="0.89551768011976851"/>
          <c:h val="0.72601585804359103"/>
        </c:manualLayout>
      </c:layout>
      <c:barChart>
        <c:barDir val="col"/>
        <c:grouping val="clustered"/>
        <c:varyColors val="0"/>
        <c:ser>
          <c:idx val="0"/>
          <c:order val="0"/>
          <c:tx>
            <c:strRef>
              <c:f>Taul1!$B$1</c:f>
              <c:strCache>
                <c:ptCount val="1"/>
                <c:pt idx="0">
                  <c:v>Teollisuus</c:v>
                </c:pt>
              </c:strCache>
            </c:strRef>
          </c:tx>
          <c:spPr>
            <a:solidFill>
              <a:schemeClr val="accent3">
                <a:alpha val="50000"/>
              </a:schemeClr>
            </a:solidFill>
          </c:spPr>
          <c:invertIfNegative val="0"/>
          <c:dLbls>
            <c:spPr>
              <a:noFill/>
              <a:ln>
                <a:noFill/>
              </a:ln>
              <a:effectLst/>
            </c:spPr>
            <c:txPr>
              <a:bodyPr wrap="square" lIns="38100" tIns="19050" rIns="38100" bIns="19050" anchor="ctr">
                <a:spAutoFit/>
              </a:bodyPr>
              <a:lstStyle/>
              <a:p>
                <a:pPr>
                  <a:defRPr sz="1050" baseline="0">
                    <a:solidFill>
                      <a:schemeClr val="tx2"/>
                    </a:solidFill>
                    <a:latin typeface="Verdana" panose="020B0604030504040204" pitchFamily="34" charset="0"/>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Taul1!$A$2:$A$12</c:f>
              <c:strCache>
                <c:ptCount val="11"/>
                <c:pt idx="0">
                  <c:v>Italia</c:v>
                </c:pt>
                <c:pt idx="1">
                  <c:v>Saksa</c:v>
                </c:pt>
                <c:pt idx="2">
                  <c:v>Suomi</c:v>
                </c:pt>
                <c:pt idx="3">
                  <c:v>Norja</c:v>
                </c:pt>
                <c:pt idx="4">
                  <c:v>Puola</c:v>
                </c:pt>
                <c:pt idx="5">
                  <c:v>Itävalta</c:v>
                </c:pt>
                <c:pt idx="6">
                  <c:v>Alankomaat</c:v>
                </c:pt>
                <c:pt idx="7">
                  <c:v>Ruotsi</c:v>
                </c:pt>
                <c:pt idx="8">
                  <c:v>Viro</c:v>
                </c:pt>
                <c:pt idx="9">
                  <c:v>Belgia</c:v>
                </c:pt>
                <c:pt idx="10">
                  <c:v>Irlanti</c:v>
                </c:pt>
              </c:strCache>
            </c:strRef>
          </c:cat>
          <c:val>
            <c:numRef>
              <c:f>Taul1!$B$2:$B$12</c:f>
              <c:numCache>
                <c:formatCode>0%</c:formatCode>
                <c:ptCount val="11"/>
                <c:pt idx="0">
                  <c:v>0.11</c:v>
                </c:pt>
                <c:pt idx="1">
                  <c:v>0.17</c:v>
                </c:pt>
                <c:pt idx="2">
                  <c:v>0.19</c:v>
                </c:pt>
                <c:pt idx="3">
                  <c:v>0.24</c:v>
                </c:pt>
                <c:pt idx="4">
                  <c:v>0.28000000000000003</c:v>
                </c:pt>
                <c:pt idx="5">
                  <c:v>0.28999999999999998</c:v>
                </c:pt>
                <c:pt idx="6">
                  <c:v>0.3</c:v>
                </c:pt>
                <c:pt idx="7">
                  <c:v>0.35</c:v>
                </c:pt>
                <c:pt idx="8">
                  <c:v>0.36</c:v>
                </c:pt>
                <c:pt idx="9">
                  <c:v>0.37</c:v>
                </c:pt>
                <c:pt idx="10">
                  <c:v>0.48</c:v>
                </c:pt>
              </c:numCache>
            </c:numRef>
          </c:val>
          <c:extLst>
            <c:ext xmlns:c16="http://schemas.microsoft.com/office/drawing/2014/chart" uri="{C3380CC4-5D6E-409C-BE32-E72D297353CC}">
              <c16:uniqueId val="{00000000-206F-4E8D-B1C7-EE4020BB54F0}"/>
            </c:ext>
          </c:extLst>
        </c:ser>
        <c:ser>
          <c:idx val="1"/>
          <c:order val="1"/>
          <c:tx>
            <c:strRef>
              <c:f>Taul1!$C$1</c:f>
              <c:strCache>
                <c:ptCount val="1"/>
                <c:pt idx="0">
                  <c:v>Kauppa</c:v>
                </c:pt>
              </c:strCache>
            </c:strRef>
          </c:tx>
          <c:spPr>
            <a:solidFill>
              <a:schemeClr val="accent4">
                <a:lumMod val="75000"/>
                <a:alpha val="50000"/>
              </a:schemeClr>
            </a:solidFill>
          </c:spPr>
          <c:invertIfNegative val="0"/>
          <c:dLbls>
            <c:spPr>
              <a:noFill/>
              <a:ln>
                <a:noFill/>
              </a:ln>
              <a:effectLst/>
            </c:spPr>
            <c:txPr>
              <a:bodyPr wrap="square" lIns="38100" tIns="19050" rIns="38100" bIns="19050" anchor="ctr">
                <a:spAutoFit/>
              </a:bodyPr>
              <a:lstStyle/>
              <a:p>
                <a:pPr>
                  <a:defRPr sz="1050" baseline="0">
                    <a:solidFill>
                      <a:schemeClr val="tx2"/>
                    </a:solidFill>
                    <a:latin typeface="Verdana" panose="020B0604030504040204" pitchFamily="34" charset="0"/>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Taul1!$A$2:$A$12</c:f>
              <c:strCache>
                <c:ptCount val="11"/>
                <c:pt idx="0">
                  <c:v>Italia</c:v>
                </c:pt>
                <c:pt idx="1">
                  <c:v>Saksa</c:v>
                </c:pt>
                <c:pt idx="2">
                  <c:v>Suomi</c:v>
                </c:pt>
                <c:pt idx="3">
                  <c:v>Norja</c:v>
                </c:pt>
                <c:pt idx="4">
                  <c:v>Puola</c:v>
                </c:pt>
                <c:pt idx="5">
                  <c:v>Itävalta</c:v>
                </c:pt>
                <c:pt idx="6">
                  <c:v>Alankomaat</c:v>
                </c:pt>
                <c:pt idx="7">
                  <c:v>Ruotsi</c:v>
                </c:pt>
                <c:pt idx="8">
                  <c:v>Viro</c:v>
                </c:pt>
                <c:pt idx="9">
                  <c:v>Belgia</c:v>
                </c:pt>
                <c:pt idx="10">
                  <c:v>Irlanti</c:v>
                </c:pt>
              </c:strCache>
            </c:strRef>
          </c:cat>
          <c:val>
            <c:numRef>
              <c:f>Taul1!$C$2:$C$12</c:f>
              <c:numCache>
                <c:formatCode>0%</c:formatCode>
                <c:ptCount val="11"/>
                <c:pt idx="0">
                  <c:v>0.08</c:v>
                </c:pt>
                <c:pt idx="1">
                  <c:v>0.08</c:v>
                </c:pt>
                <c:pt idx="2">
                  <c:v>0.16</c:v>
                </c:pt>
                <c:pt idx="3">
                  <c:v>0.21</c:v>
                </c:pt>
                <c:pt idx="4">
                  <c:v>0.14000000000000001</c:v>
                </c:pt>
                <c:pt idx="5">
                  <c:v>0.28999999999999998</c:v>
                </c:pt>
                <c:pt idx="6">
                  <c:v>0.17</c:v>
                </c:pt>
                <c:pt idx="7">
                  <c:v>0.23</c:v>
                </c:pt>
                <c:pt idx="8">
                  <c:v>0.21</c:v>
                </c:pt>
                <c:pt idx="9">
                  <c:v>0.14000000000000001</c:v>
                </c:pt>
                <c:pt idx="10">
                  <c:v>0.23</c:v>
                </c:pt>
              </c:numCache>
            </c:numRef>
          </c:val>
          <c:extLst>
            <c:ext xmlns:c16="http://schemas.microsoft.com/office/drawing/2014/chart" uri="{C3380CC4-5D6E-409C-BE32-E72D297353CC}">
              <c16:uniqueId val="{00000001-206F-4E8D-B1C7-EE4020BB54F0}"/>
            </c:ext>
          </c:extLst>
        </c:ser>
        <c:dLbls>
          <c:showLegendKey val="0"/>
          <c:showVal val="0"/>
          <c:showCatName val="0"/>
          <c:showSerName val="0"/>
          <c:showPercent val="0"/>
          <c:showBubbleSize val="0"/>
        </c:dLbls>
        <c:gapWidth val="150"/>
        <c:axId val="411495192"/>
        <c:axId val="411495584"/>
      </c:barChart>
      <c:catAx>
        <c:axId val="411495192"/>
        <c:scaling>
          <c:orientation val="minMax"/>
        </c:scaling>
        <c:delete val="0"/>
        <c:axPos val="b"/>
        <c:numFmt formatCode="General" sourceLinked="0"/>
        <c:majorTickMark val="out"/>
        <c:minorTickMark val="none"/>
        <c:tickLblPos val="nextTo"/>
        <c:txPr>
          <a:bodyPr/>
          <a:lstStyle/>
          <a:p>
            <a:pPr>
              <a:defRPr sz="1050" b="0" i="0" spc="-100" baseline="0">
                <a:solidFill>
                  <a:schemeClr val="tx2"/>
                </a:solidFill>
                <a:latin typeface="Verdana" panose="020B0604030504040204" pitchFamily="34" charset="0"/>
              </a:defRPr>
            </a:pPr>
            <a:endParaRPr lang="fi-FI"/>
          </a:p>
        </c:txPr>
        <c:crossAx val="411495584"/>
        <c:crosses val="autoZero"/>
        <c:auto val="1"/>
        <c:lblAlgn val="ctr"/>
        <c:lblOffset val="100"/>
        <c:noMultiLvlLbl val="0"/>
      </c:catAx>
      <c:valAx>
        <c:axId val="411495584"/>
        <c:scaling>
          <c:orientation val="minMax"/>
          <c:max val="0.5"/>
          <c:min val="0"/>
        </c:scaling>
        <c:delete val="0"/>
        <c:axPos val="l"/>
        <c:majorGridlines>
          <c:spPr>
            <a:ln w="3175"/>
          </c:spPr>
        </c:majorGridlines>
        <c:numFmt formatCode="0%" sourceLinked="0"/>
        <c:majorTickMark val="out"/>
        <c:minorTickMark val="none"/>
        <c:tickLblPos val="nextTo"/>
        <c:txPr>
          <a:bodyPr/>
          <a:lstStyle/>
          <a:p>
            <a:pPr>
              <a:defRPr sz="1050" b="0" i="0" baseline="0">
                <a:solidFill>
                  <a:schemeClr val="tx2"/>
                </a:solidFill>
                <a:latin typeface="Verdana" panose="020B0604030504040204" pitchFamily="34" charset="0"/>
              </a:defRPr>
            </a:pPr>
            <a:endParaRPr lang="fi-FI"/>
          </a:p>
        </c:txPr>
        <c:crossAx val="411495192"/>
        <c:crosses val="autoZero"/>
        <c:crossBetween val="between"/>
        <c:majorUnit val="0.1"/>
        <c:minorUnit val="1.0000000000000002E-2"/>
      </c:valAx>
    </c:plotArea>
    <c:legend>
      <c:legendPos val="b"/>
      <c:layout>
        <c:manualLayout>
          <c:xMode val="edge"/>
          <c:yMode val="edge"/>
          <c:x val="6.7384027806294058E-2"/>
          <c:y val="0.89734160011730491"/>
          <c:w val="0.93213063345803626"/>
          <c:h val="9.7086199387651034E-2"/>
        </c:manualLayout>
      </c:layout>
      <c:overlay val="0"/>
      <c:txPr>
        <a:bodyPr/>
        <a:lstStyle/>
        <a:p>
          <a:pPr>
            <a:defRPr sz="1050" baseline="0">
              <a:solidFill>
                <a:schemeClr val="tx2"/>
              </a:solidFill>
              <a:latin typeface="Verdana" panose="020B0604030504040204" pitchFamily="34" charset="0"/>
            </a:defRPr>
          </a:pPr>
          <a:endParaRPr lang="fi-FI"/>
        </a:p>
      </c:txPr>
    </c:legend>
    <c:plotVisOnly val="1"/>
    <c:dispBlanksAs val="gap"/>
    <c:showDLblsOverMax val="0"/>
  </c:chart>
  <c:txPr>
    <a:bodyPr/>
    <a:lstStyle/>
    <a:p>
      <a:pPr>
        <a:defRPr sz="1800"/>
      </a:pPr>
      <a:endParaRPr lang="fi-FI"/>
    </a:p>
  </c:txPr>
  <c:externalData r:id="rId1">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GB" sz="1200" b="0" dirty="0" err="1">
                <a:solidFill>
                  <a:srgbClr val="002060"/>
                </a:solidFill>
              </a:rPr>
              <a:t>Yritysten</a:t>
            </a:r>
            <a:r>
              <a:rPr lang="en-GB" sz="1200" b="0" dirty="0">
                <a:solidFill>
                  <a:srgbClr val="002060"/>
                </a:solidFill>
              </a:rPr>
              <a:t> </a:t>
            </a:r>
            <a:r>
              <a:rPr lang="en-GB" sz="1200" b="0" dirty="0" err="1">
                <a:solidFill>
                  <a:srgbClr val="002060"/>
                </a:solidFill>
              </a:rPr>
              <a:t>voitot</a:t>
            </a:r>
            <a:r>
              <a:rPr lang="en-GB" sz="1200" b="0" dirty="0">
                <a:solidFill>
                  <a:srgbClr val="002060"/>
                </a:solidFill>
              </a:rPr>
              <a:t> </a:t>
            </a:r>
            <a:r>
              <a:rPr lang="en-GB" sz="1200" b="0" dirty="0" err="1">
                <a:solidFill>
                  <a:srgbClr val="002060"/>
                </a:solidFill>
              </a:rPr>
              <a:t>suhteessa</a:t>
            </a:r>
            <a:r>
              <a:rPr lang="en-GB" sz="1200" b="0" dirty="0">
                <a:solidFill>
                  <a:srgbClr val="002060"/>
                </a:solidFill>
              </a:rPr>
              <a:t> </a:t>
            </a:r>
            <a:r>
              <a:rPr lang="en-GB" sz="1200" b="0" dirty="0" err="1">
                <a:solidFill>
                  <a:srgbClr val="002060"/>
                </a:solidFill>
              </a:rPr>
              <a:t>jalostusarvoon</a:t>
            </a:r>
            <a:r>
              <a:rPr lang="en-GB" sz="1200" b="0" dirty="0">
                <a:solidFill>
                  <a:srgbClr val="002060"/>
                </a:solidFill>
              </a:rPr>
              <a:t>, % (pl. </a:t>
            </a:r>
            <a:r>
              <a:rPr lang="en-GB" sz="1200" b="0" dirty="0" err="1">
                <a:solidFill>
                  <a:srgbClr val="002060"/>
                </a:solidFill>
              </a:rPr>
              <a:t>rahoituslaitokset</a:t>
            </a:r>
            <a:r>
              <a:rPr lang="en-GB" sz="1200" b="0" dirty="0">
                <a:solidFill>
                  <a:srgbClr val="002060"/>
                </a:solidFill>
              </a:rPr>
              <a:t>)</a:t>
            </a:r>
          </a:p>
        </c:rich>
      </c:tx>
      <c:layout>
        <c:manualLayout>
          <c:xMode val="edge"/>
          <c:yMode val="edge"/>
          <c:x val="6.0466720888038818E-2"/>
          <c:y val="6.7344267405141933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fi-FI"/>
        </a:p>
      </c:txPr>
    </c:title>
    <c:autoTitleDeleted val="0"/>
    <c:plotArea>
      <c:layout>
        <c:manualLayout>
          <c:layoutTarget val="inner"/>
          <c:xMode val="edge"/>
          <c:yMode val="edge"/>
          <c:x val="5.5997432328977588E-2"/>
          <c:y val="6.4156413602612594E-2"/>
          <c:w val="0.77514168229806557"/>
          <c:h val="0.85021772723054978"/>
        </c:manualLayout>
      </c:layout>
      <c:lineChart>
        <c:grouping val="standard"/>
        <c:varyColors val="0"/>
        <c:ser>
          <c:idx val="0"/>
          <c:order val="0"/>
          <c:tx>
            <c:strRef>
              <c:f>Taul1!$B$1</c:f>
              <c:strCache>
                <c:ptCount val="1"/>
                <c:pt idx="0">
                  <c:v>Ruotsi </c:v>
                </c:pt>
              </c:strCache>
            </c:strRef>
          </c:tx>
          <c:spPr>
            <a:ln w="63500" cap="rnd">
              <a:solidFill>
                <a:srgbClr val="C00000"/>
              </a:solidFill>
              <a:round/>
            </a:ln>
            <a:effectLst/>
          </c:spPr>
          <c:marker>
            <c:symbol val="none"/>
          </c:marker>
          <c:cat>
            <c:numRef>
              <c:f>Taul1!$A$2:$A$13</c:f>
              <c:numCache>
                <c:formatCode>General</c:formatCode>
                <c:ptCount val="12"/>
                <c:pt idx="0">
                  <c:v>2004</c:v>
                </c:pt>
                <c:pt idx="1">
                  <c:v>2005</c:v>
                </c:pt>
                <c:pt idx="2">
                  <c:v>2006</c:v>
                </c:pt>
                <c:pt idx="3">
                  <c:v>2007</c:v>
                </c:pt>
                <c:pt idx="4">
                  <c:v>2008</c:v>
                </c:pt>
                <c:pt idx="5">
                  <c:v>2009</c:v>
                </c:pt>
                <c:pt idx="6">
                  <c:v>2010</c:v>
                </c:pt>
                <c:pt idx="7">
                  <c:v>2011</c:v>
                </c:pt>
                <c:pt idx="8">
                  <c:v>2012</c:v>
                </c:pt>
                <c:pt idx="9">
                  <c:v>2013</c:v>
                </c:pt>
                <c:pt idx="10">
                  <c:v>2014</c:v>
                </c:pt>
                <c:pt idx="11">
                  <c:v>2015</c:v>
                </c:pt>
              </c:numCache>
            </c:numRef>
          </c:cat>
          <c:val>
            <c:numRef>
              <c:f>Taul1!$B$2:$B$13</c:f>
              <c:numCache>
                <c:formatCode>General</c:formatCode>
                <c:ptCount val="12"/>
                <c:pt idx="0">
                  <c:v>39.08</c:v>
                </c:pt>
                <c:pt idx="1">
                  <c:v>39.200000000000003</c:v>
                </c:pt>
                <c:pt idx="2">
                  <c:v>41.67</c:v>
                </c:pt>
                <c:pt idx="3">
                  <c:v>40.26</c:v>
                </c:pt>
                <c:pt idx="4">
                  <c:v>38.78</c:v>
                </c:pt>
                <c:pt idx="5">
                  <c:v>35.840000000000003</c:v>
                </c:pt>
                <c:pt idx="6">
                  <c:v>39.65</c:v>
                </c:pt>
                <c:pt idx="7">
                  <c:v>38.39</c:v>
                </c:pt>
                <c:pt idx="8">
                  <c:v>35.950000000000003</c:v>
                </c:pt>
                <c:pt idx="9">
                  <c:v>35.42</c:v>
                </c:pt>
                <c:pt idx="10">
                  <c:v>36.11</c:v>
                </c:pt>
                <c:pt idx="11">
                  <c:v>36.56</c:v>
                </c:pt>
              </c:numCache>
            </c:numRef>
          </c:val>
          <c:smooth val="0"/>
          <c:extLst>
            <c:ext xmlns:c16="http://schemas.microsoft.com/office/drawing/2014/chart" uri="{C3380CC4-5D6E-409C-BE32-E72D297353CC}">
              <c16:uniqueId val="{00000000-74FA-444E-9346-5D54F5F9233A}"/>
            </c:ext>
          </c:extLst>
        </c:ser>
        <c:ser>
          <c:idx val="1"/>
          <c:order val="1"/>
          <c:tx>
            <c:strRef>
              <c:f>Taul1!$C$1</c:f>
              <c:strCache>
                <c:ptCount val="1"/>
                <c:pt idx="0">
                  <c:v>Suomi </c:v>
                </c:pt>
              </c:strCache>
            </c:strRef>
          </c:tx>
          <c:spPr>
            <a:ln w="63500" cap="rnd">
              <a:solidFill>
                <a:schemeClr val="accent1"/>
              </a:solidFill>
              <a:round/>
            </a:ln>
            <a:effectLst/>
          </c:spPr>
          <c:marker>
            <c:symbol val="none"/>
          </c:marker>
          <c:cat>
            <c:numRef>
              <c:f>Taul1!$A$2:$A$13</c:f>
              <c:numCache>
                <c:formatCode>General</c:formatCode>
                <c:ptCount val="12"/>
                <c:pt idx="0">
                  <c:v>2004</c:v>
                </c:pt>
                <c:pt idx="1">
                  <c:v>2005</c:v>
                </c:pt>
                <c:pt idx="2">
                  <c:v>2006</c:v>
                </c:pt>
                <c:pt idx="3">
                  <c:v>2007</c:v>
                </c:pt>
                <c:pt idx="4">
                  <c:v>2008</c:v>
                </c:pt>
                <c:pt idx="5">
                  <c:v>2009</c:v>
                </c:pt>
                <c:pt idx="6">
                  <c:v>2010</c:v>
                </c:pt>
                <c:pt idx="7">
                  <c:v>2011</c:v>
                </c:pt>
                <c:pt idx="8">
                  <c:v>2012</c:v>
                </c:pt>
                <c:pt idx="9">
                  <c:v>2013</c:v>
                </c:pt>
                <c:pt idx="10">
                  <c:v>2014</c:v>
                </c:pt>
                <c:pt idx="11">
                  <c:v>2015</c:v>
                </c:pt>
              </c:numCache>
            </c:numRef>
          </c:cat>
          <c:val>
            <c:numRef>
              <c:f>Taul1!$C$2:$C$13</c:f>
              <c:numCache>
                <c:formatCode>General</c:formatCode>
                <c:ptCount val="12"/>
                <c:pt idx="0">
                  <c:v>47.32</c:v>
                </c:pt>
                <c:pt idx="1">
                  <c:v>46.06</c:v>
                </c:pt>
                <c:pt idx="2">
                  <c:v>45.83</c:v>
                </c:pt>
                <c:pt idx="3">
                  <c:v>47.44</c:v>
                </c:pt>
                <c:pt idx="4">
                  <c:v>45.96</c:v>
                </c:pt>
                <c:pt idx="5">
                  <c:v>41.09</c:v>
                </c:pt>
                <c:pt idx="6">
                  <c:v>42.95</c:v>
                </c:pt>
                <c:pt idx="7">
                  <c:v>42.04</c:v>
                </c:pt>
                <c:pt idx="8">
                  <c:v>39.81</c:v>
                </c:pt>
                <c:pt idx="9">
                  <c:v>40.1</c:v>
                </c:pt>
                <c:pt idx="10">
                  <c:v>40.32</c:v>
                </c:pt>
                <c:pt idx="11">
                  <c:v>40.92</c:v>
                </c:pt>
              </c:numCache>
            </c:numRef>
          </c:val>
          <c:smooth val="0"/>
          <c:extLst>
            <c:ext xmlns:c16="http://schemas.microsoft.com/office/drawing/2014/chart" uri="{C3380CC4-5D6E-409C-BE32-E72D297353CC}">
              <c16:uniqueId val="{00000001-74FA-444E-9346-5D54F5F9233A}"/>
            </c:ext>
          </c:extLst>
        </c:ser>
        <c:ser>
          <c:idx val="2"/>
          <c:order val="2"/>
          <c:tx>
            <c:strRef>
              <c:f>Taul1!$D$1</c:f>
              <c:strCache>
                <c:ptCount val="1"/>
                <c:pt idx="0">
                  <c:v>Viro</c:v>
                </c:pt>
              </c:strCache>
            </c:strRef>
          </c:tx>
          <c:spPr>
            <a:ln w="63500" cap="rnd">
              <a:solidFill>
                <a:schemeClr val="accent5"/>
              </a:solidFill>
              <a:round/>
            </a:ln>
            <a:effectLst/>
          </c:spPr>
          <c:marker>
            <c:symbol val="none"/>
          </c:marker>
          <c:cat>
            <c:numRef>
              <c:f>Taul1!$A$2:$A$13</c:f>
              <c:numCache>
                <c:formatCode>General</c:formatCode>
                <c:ptCount val="12"/>
                <c:pt idx="0">
                  <c:v>2004</c:v>
                </c:pt>
                <c:pt idx="1">
                  <c:v>2005</c:v>
                </c:pt>
                <c:pt idx="2">
                  <c:v>2006</c:v>
                </c:pt>
                <c:pt idx="3">
                  <c:v>2007</c:v>
                </c:pt>
                <c:pt idx="4">
                  <c:v>2008</c:v>
                </c:pt>
                <c:pt idx="5">
                  <c:v>2009</c:v>
                </c:pt>
                <c:pt idx="6">
                  <c:v>2010</c:v>
                </c:pt>
                <c:pt idx="7">
                  <c:v>2011</c:v>
                </c:pt>
                <c:pt idx="8">
                  <c:v>2012</c:v>
                </c:pt>
                <c:pt idx="9">
                  <c:v>2013</c:v>
                </c:pt>
                <c:pt idx="10">
                  <c:v>2014</c:v>
                </c:pt>
                <c:pt idx="11">
                  <c:v>2015</c:v>
                </c:pt>
              </c:numCache>
            </c:numRef>
          </c:cat>
          <c:val>
            <c:numRef>
              <c:f>Taul1!$D$2:$D$13</c:f>
              <c:numCache>
                <c:formatCode>General</c:formatCode>
                <c:ptCount val="12"/>
                <c:pt idx="0">
                  <c:v>49.09</c:v>
                </c:pt>
                <c:pt idx="1">
                  <c:v>49.59</c:v>
                </c:pt>
                <c:pt idx="2">
                  <c:v>48.57</c:v>
                </c:pt>
                <c:pt idx="3">
                  <c:v>46.51</c:v>
                </c:pt>
                <c:pt idx="4">
                  <c:v>41.29</c:v>
                </c:pt>
                <c:pt idx="5">
                  <c:v>39.65</c:v>
                </c:pt>
                <c:pt idx="6">
                  <c:v>45.89</c:v>
                </c:pt>
                <c:pt idx="7">
                  <c:v>49.77</c:v>
                </c:pt>
                <c:pt idx="8">
                  <c:v>48.93</c:v>
                </c:pt>
                <c:pt idx="9">
                  <c:v>49.17</c:v>
                </c:pt>
                <c:pt idx="10">
                  <c:v>48.07</c:v>
                </c:pt>
                <c:pt idx="11">
                  <c:v>43.81</c:v>
                </c:pt>
              </c:numCache>
            </c:numRef>
          </c:val>
          <c:smooth val="0"/>
          <c:extLst>
            <c:ext xmlns:c16="http://schemas.microsoft.com/office/drawing/2014/chart" uri="{C3380CC4-5D6E-409C-BE32-E72D297353CC}">
              <c16:uniqueId val="{00000002-74FA-444E-9346-5D54F5F9233A}"/>
            </c:ext>
          </c:extLst>
        </c:ser>
        <c:dLbls>
          <c:showLegendKey val="0"/>
          <c:showVal val="0"/>
          <c:showCatName val="0"/>
          <c:showSerName val="0"/>
          <c:showPercent val="0"/>
          <c:showBubbleSize val="0"/>
        </c:dLbls>
        <c:smooth val="0"/>
        <c:axId val="301818400"/>
        <c:axId val="301818792"/>
      </c:lineChart>
      <c:catAx>
        <c:axId val="301818400"/>
        <c:scaling>
          <c:orientation val="minMax"/>
        </c:scaling>
        <c:delete val="0"/>
        <c:axPos val="b"/>
        <c:majorGridlines>
          <c:spPr>
            <a:ln w="317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Verdana" panose="020B0604030504040204" pitchFamily="34" charset="0"/>
                <a:ea typeface="+mn-ea"/>
                <a:cs typeface="+mn-cs"/>
              </a:defRPr>
            </a:pPr>
            <a:endParaRPr lang="fi-FI"/>
          </a:p>
        </c:txPr>
        <c:crossAx val="301818792"/>
        <c:crosses val="autoZero"/>
        <c:auto val="1"/>
        <c:lblAlgn val="ctr"/>
        <c:lblOffset val="100"/>
        <c:noMultiLvlLbl val="0"/>
      </c:catAx>
      <c:valAx>
        <c:axId val="301818792"/>
        <c:scaling>
          <c:orientation val="minMax"/>
          <c:max val="54"/>
          <c:min val="32"/>
        </c:scaling>
        <c:delete val="0"/>
        <c:axPos val="l"/>
        <c:majorGridlines>
          <c:spPr>
            <a:ln w="3175" cap="flat" cmpd="sng" algn="ctr">
              <a:solidFill>
                <a:schemeClr val="tx1">
                  <a:lumMod val="15000"/>
                  <a:lumOff val="85000"/>
                </a:schemeClr>
              </a:solidFill>
              <a:prstDash val="sysDot"/>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Verdana" panose="020B0604030504040204" pitchFamily="34" charset="0"/>
                <a:ea typeface="+mn-ea"/>
                <a:cs typeface="+mn-cs"/>
              </a:defRPr>
            </a:pPr>
            <a:endParaRPr lang="fi-FI"/>
          </a:p>
        </c:txPr>
        <c:crossAx val="301818400"/>
        <c:crosses val="autoZero"/>
        <c:crossBetween val="between"/>
        <c:majorUnit val="2"/>
        <c:minorUnit val="1"/>
      </c:valAx>
      <c:spPr>
        <a:noFill/>
        <a:ln>
          <a:noFill/>
        </a:ln>
        <a:effectLst/>
      </c:spPr>
    </c:plotArea>
    <c:legend>
      <c:legendPos val="r"/>
      <c:overlay val="0"/>
      <c:spPr>
        <a:noFill/>
        <a:ln>
          <a:noFill/>
        </a:ln>
        <a:effectLst/>
      </c:spPr>
      <c:txPr>
        <a:bodyPr rot="0" spcFirstLastPara="1" vertOverflow="ellipsis" vert="horz" wrap="square" anchor="ctr" anchorCtr="1"/>
        <a:lstStyle/>
        <a:p>
          <a:pPr>
            <a:defRPr sz="1050" b="0" i="0" u="none" strike="noStrike" kern="1200" baseline="0">
              <a:solidFill>
                <a:srgbClr val="002060"/>
              </a:solidFill>
              <a:latin typeface="Verdana" panose="020B0604030504040204" pitchFamily="34" charset="0"/>
              <a:ea typeface="+mn-ea"/>
              <a:cs typeface="+mn-cs"/>
            </a:defRPr>
          </a:pPr>
          <a:endParaRPr lang="fi-FI"/>
        </a:p>
      </c:txPr>
    </c:legend>
    <c:plotVisOnly val="1"/>
    <c:dispBlanksAs val="gap"/>
    <c:showDLblsOverMax val="0"/>
  </c:chart>
  <c:spPr>
    <a:noFill/>
    <a:ln>
      <a:noFill/>
    </a:ln>
    <a:effectLst/>
  </c:spPr>
  <c:txPr>
    <a:bodyPr/>
    <a:lstStyle/>
    <a:p>
      <a:pPr>
        <a:defRPr/>
      </a:pPr>
      <a:endParaRPr lang="fi-FI"/>
    </a:p>
  </c:txPr>
  <c:externalData r:id="rId3">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GB" sz="1200" b="0" dirty="0">
                <a:solidFill>
                  <a:srgbClr val="002060"/>
                </a:solidFill>
              </a:rPr>
              <a:t>Yritysten </a:t>
            </a:r>
            <a:r>
              <a:rPr lang="en-GB" sz="1200" b="0" dirty="0" err="1">
                <a:solidFill>
                  <a:srgbClr val="002060"/>
                </a:solidFill>
              </a:rPr>
              <a:t>kiinteät</a:t>
            </a:r>
            <a:r>
              <a:rPr lang="en-GB" sz="1200" b="0" dirty="0">
                <a:solidFill>
                  <a:srgbClr val="002060"/>
                </a:solidFill>
              </a:rPr>
              <a:t> </a:t>
            </a:r>
            <a:r>
              <a:rPr lang="en-GB" sz="1200" b="0" dirty="0" err="1">
                <a:solidFill>
                  <a:srgbClr val="002060"/>
                </a:solidFill>
              </a:rPr>
              <a:t>investoinnit</a:t>
            </a:r>
            <a:r>
              <a:rPr lang="en-GB" sz="1200" b="0" dirty="0">
                <a:solidFill>
                  <a:srgbClr val="002060"/>
                </a:solidFill>
              </a:rPr>
              <a:t> </a:t>
            </a:r>
            <a:r>
              <a:rPr lang="en-GB" sz="1200" b="0" dirty="0" err="1">
                <a:solidFill>
                  <a:srgbClr val="002060"/>
                </a:solidFill>
              </a:rPr>
              <a:t>suhteessa</a:t>
            </a:r>
            <a:r>
              <a:rPr lang="en-GB" sz="1200" b="0" dirty="0">
                <a:solidFill>
                  <a:srgbClr val="002060"/>
                </a:solidFill>
              </a:rPr>
              <a:t> </a:t>
            </a:r>
            <a:r>
              <a:rPr lang="en-GB" sz="1200" b="0" dirty="0" err="1">
                <a:solidFill>
                  <a:srgbClr val="002060"/>
                </a:solidFill>
              </a:rPr>
              <a:t>jalostusarvoon</a:t>
            </a:r>
            <a:r>
              <a:rPr lang="en-GB" sz="1200" b="0" dirty="0">
                <a:solidFill>
                  <a:srgbClr val="002060"/>
                </a:solidFill>
              </a:rPr>
              <a:t>, % (pl. </a:t>
            </a:r>
            <a:r>
              <a:rPr lang="en-GB" sz="1200" b="0" dirty="0" err="1">
                <a:solidFill>
                  <a:srgbClr val="002060"/>
                </a:solidFill>
              </a:rPr>
              <a:t>rahoituslaitokset</a:t>
            </a:r>
            <a:r>
              <a:rPr lang="en-GB" sz="1200" b="0" dirty="0">
                <a:solidFill>
                  <a:srgbClr val="002060"/>
                </a:solidFill>
              </a:rPr>
              <a:t>)</a:t>
            </a:r>
          </a:p>
        </c:rich>
      </c:tx>
      <c:layout>
        <c:manualLayout>
          <c:xMode val="edge"/>
          <c:yMode val="edge"/>
          <c:x val="6.0466720888038818E-2"/>
          <c:y val="6.7344267405141933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fi-FI"/>
        </a:p>
      </c:txPr>
    </c:title>
    <c:autoTitleDeleted val="0"/>
    <c:plotArea>
      <c:layout>
        <c:manualLayout>
          <c:layoutTarget val="inner"/>
          <c:xMode val="edge"/>
          <c:yMode val="edge"/>
          <c:x val="5.5997432328977588E-2"/>
          <c:y val="6.4156413602612594E-2"/>
          <c:w val="0.77514168229806557"/>
          <c:h val="0.85021772723054978"/>
        </c:manualLayout>
      </c:layout>
      <c:lineChart>
        <c:grouping val="standard"/>
        <c:varyColors val="0"/>
        <c:ser>
          <c:idx val="0"/>
          <c:order val="0"/>
          <c:tx>
            <c:strRef>
              <c:f>Taul1!$B$1</c:f>
              <c:strCache>
                <c:ptCount val="1"/>
                <c:pt idx="0">
                  <c:v>Ruotsi </c:v>
                </c:pt>
              </c:strCache>
            </c:strRef>
          </c:tx>
          <c:spPr>
            <a:ln w="63500" cap="rnd">
              <a:solidFill>
                <a:srgbClr val="C00000"/>
              </a:solidFill>
              <a:round/>
            </a:ln>
            <a:effectLst/>
          </c:spPr>
          <c:marker>
            <c:symbol val="none"/>
          </c:marker>
          <c:cat>
            <c:numRef>
              <c:f>Taul1!$A$2:$A$13</c:f>
              <c:numCache>
                <c:formatCode>General</c:formatCode>
                <c:ptCount val="12"/>
                <c:pt idx="0">
                  <c:v>2004</c:v>
                </c:pt>
                <c:pt idx="1">
                  <c:v>2005</c:v>
                </c:pt>
                <c:pt idx="2">
                  <c:v>2006</c:v>
                </c:pt>
                <c:pt idx="3">
                  <c:v>2007</c:v>
                </c:pt>
                <c:pt idx="4">
                  <c:v>2008</c:v>
                </c:pt>
                <c:pt idx="5">
                  <c:v>2009</c:v>
                </c:pt>
                <c:pt idx="6">
                  <c:v>2010</c:v>
                </c:pt>
                <c:pt idx="7">
                  <c:v>2011</c:v>
                </c:pt>
                <c:pt idx="8">
                  <c:v>2012</c:v>
                </c:pt>
                <c:pt idx="9">
                  <c:v>2013</c:v>
                </c:pt>
                <c:pt idx="10">
                  <c:v>2014</c:v>
                </c:pt>
                <c:pt idx="11">
                  <c:v>2015</c:v>
                </c:pt>
              </c:numCache>
            </c:numRef>
          </c:cat>
          <c:val>
            <c:numRef>
              <c:f>Taul1!$B$2:$B$13</c:f>
              <c:numCache>
                <c:formatCode>General</c:formatCode>
                <c:ptCount val="12"/>
                <c:pt idx="0">
                  <c:v>24.79</c:v>
                </c:pt>
                <c:pt idx="1">
                  <c:v>25.42</c:v>
                </c:pt>
                <c:pt idx="2">
                  <c:v>25.99</c:v>
                </c:pt>
                <c:pt idx="3">
                  <c:v>27.15</c:v>
                </c:pt>
                <c:pt idx="4">
                  <c:v>27.84</c:v>
                </c:pt>
                <c:pt idx="5">
                  <c:v>25.3</c:v>
                </c:pt>
                <c:pt idx="6">
                  <c:v>24.09</c:v>
                </c:pt>
                <c:pt idx="7">
                  <c:v>24.92</c:v>
                </c:pt>
                <c:pt idx="8">
                  <c:v>25.69</c:v>
                </c:pt>
                <c:pt idx="9">
                  <c:v>25.53</c:v>
                </c:pt>
                <c:pt idx="10">
                  <c:v>26.76</c:v>
                </c:pt>
                <c:pt idx="11">
                  <c:v>27.59</c:v>
                </c:pt>
              </c:numCache>
            </c:numRef>
          </c:val>
          <c:smooth val="0"/>
          <c:extLst>
            <c:ext xmlns:c16="http://schemas.microsoft.com/office/drawing/2014/chart" uri="{C3380CC4-5D6E-409C-BE32-E72D297353CC}">
              <c16:uniqueId val="{00000000-94FA-4B68-AACD-8A6474D9EBAE}"/>
            </c:ext>
          </c:extLst>
        </c:ser>
        <c:ser>
          <c:idx val="1"/>
          <c:order val="1"/>
          <c:tx>
            <c:strRef>
              <c:f>Taul1!$C$1</c:f>
              <c:strCache>
                <c:ptCount val="1"/>
                <c:pt idx="0">
                  <c:v>Suomi </c:v>
                </c:pt>
              </c:strCache>
            </c:strRef>
          </c:tx>
          <c:spPr>
            <a:ln w="63500" cap="rnd">
              <a:solidFill>
                <a:schemeClr val="accent1"/>
              </a:solidFill>
              <a:round/>
            </a:ln>
            <a:effectLst/>
          </c:spPr>
          <c:marker>
            <c:symbol val="none"/>
          </c:marker>
          <c:cat>
            <c:numRef>
              <c:f>Taul1!$A$2:$A$13</c:f>
              <c:numCache>
                <c:formatCode>General</c:formatCode>
                <c:ptCount val="12"/>
                <c:pt idx="0">
                  <c:v>2004</c:v>
                </c:pt>
                <c:pt idx="1">
                  <c:v>2005</c:v>
                </c:pt>
                <c:pt idx="2">
                  <c:v>2006</c:v>
                </c:pt>
                <c:pt idx="3">
                  <c:v>2007</c:v>
                </c:pt>
                <c:pt idx="4">
                  <c:v>2008</c:v>
                </c:pt>
                <c:pt idx="5">
                  <c:v>2009</c:v>
                </c:pt>
                <c:pt idx="6">
                  <c:v>2010</c:v>
                </c:pt>
                <c:pt idx="7">
                  <c:v>2011</c:v>
                </c:pt>
                <c:pt idx="8">
                  <c:v>2012</c:v>
                </c:pt>
                <c:pt idx="9">
                  <c:v>2013</c:v>
                </c:pt>
                <c:pt idx="10">
                  <c:v>2014</c:v>
                </c:pt>
                <c:pt idx="11">
                  <c:v>2015</c:v>
                </c:pt>
              </c:numCache>
            </c:numRef>
          </c:cat>
          <c:val>
            <c:numRef>
              <c:f>Taul1!$C$2:$C$13</c:f>
              <c:numCache>
                <c:formatCode>General</c:formatCode>
                <c:ptCount val="12"/>
                <c:pt idx="0">
                  <c:v>20.73</c:v>
                </c:pt>
                <c:pt idx="1">
                  <c:v>21.67</c:v>
                </c:pt>
                <c:pt idx="2">
                  <c:v>21.56</c:v>
                </c:pt>
                <c:pt idx="3">
                  <c:v>23.47</c:v>
                </c:pt>
                <c:pt idx="4">
                  <c:v>24.85</c:v>
                </c:pt>
                <c:pt idx="5">
                  <c:v>23.72</c:v>
                </c:pt>
                <c:pt idx="6">
                  <c:v>21.58</c:v>
                </c:pt>
                <c:pt idx="7">
                  <c:v>22.09</c:v>
                </c:pt>
                <c:pt idx="8">
                  <c:v>22.22</c:v>
                </c:pt>
                <c:pt idx="9">
                  <c:v>20.6</c:v>
                </c:pt>
                <c:pt idx="10">
                  <c:v>20.010000000000002</c:v>
                </c:pt>
                <c:pt idx="11">
                  <c:v>20.68</c:v>
                </c:pt>
              </c:numCache>
            </c:numRef>
          </c:val>
          <c:smooth val="0"/>
          <c:extLst>
            <c:ext xmlns:c16="http://schemas.microsoft.com/office/drawing/2014/chart" uri="{C3380CC4-5D6E-409C-BE32-E72D297353CC}">
              <c16:uniqueId val="{00000001-94FA-4B68-AACD-8A6474D9EBAE}"/>
            </c:ext>
          </c:extLst>
        </c:ser>
        <c:ser>
          <c:idx val="2"/>
          <c:order val="2"/>
          <c:tx>
            <c:strRef>
              <c:f>Taul1!$D$1</c:f>
              <c:strCache>
                <c:ptCount val="1"/>
                <c:pt idx="0">
                  <c:v>Viro</c:v>
                </c:pt>
              </c:strCache>
            </c:strRef>
          </c:tx>
          <c:spPr>
            <a:ln w="63500" cap="rnd">
              <a:solidFill>
                <a:schemeClr val="accent5"/>
              </a:solidFill>
              <a:round/>
            </a:ln>
            <a:effectLst/>
          </c:spPr>
          <c:marker>
            <c:symbol val="none"/>
          </c:marker>
          <c:cat>
            <c:numRef>
              <c:f>Taul1!$A$2:$A$13</c:f>
              <c:numCache>
                <c:formatCode>General</c:formatCode>
                <c:ptCount val="12"/>
                <c:pt idx="0">
                  <c:v>2004</c:v>
                </c:pt>
                <c:pt idx="1">
                  <c:v>2005</c:v>
                </c:pt>
                <c:pt idx="2">
                  <c:v>2006</c:v>
                </c:pt>
                <c:pt idx="3">
                  <c:v>2007</c:v>
                </c:pt>
                <c:pt idx="4">
                  <c:v>2008</c:v>
                </c:pt>
                <c:pt idx="5">
                  <c:v>2009</c:v>
                </c:pt>
                <c:pt idx="6">
                  <c:v>2010</c:v>
                </c:pt>
                <c:pt idx="7">
                  <c:v>2011</c:v>
                </c:pt>
                <c:pt idx="8">
                  <c:v>2012</c:v>
                </c:pt>
                <c:pt idx="9">
                  <c:v>2013</c:v>
                </c:pt>
                <c:pt idx="10">
                  <c:v>2014</c:v>
                </c:pt>
                <c:pt idx="11">
                  <c:v>2015</c:v>
                </c:pt>
              </c:numCache>
            </c:numRef>
          </c:cat>
          <c:val>
            <c:numRef>
              <c:f>Taul1!$D$2:$D$13</c:f>
              <c:numCache>
                <c:formatCode>General</c:formatCode>
                <c:ptCount val="12"/>
                <c:pt idx="0">
                  <c:v>34.979999999999997</c:v>
                </c:pt>
                <c:pt idx="1">
                  <c:v>34.049999999999997</c:v>
                </c:pt>
                <c:pt idx="2">
                  <c:v>35.090000000000003</c:v>
                </c:pt>
                <c:pt idx="3">
                  <c:v>35.35</c:v>
                </c:pt>
                <c:pt idx="4">
                  <c:v>31.2</c:v>
                </c:pt>
                <c:pt idx="5">
                  <c:v>21.14</c:v>
                </c:pt>
                <c:pt idx="6">
                  <c:v>20.78</c:v>
                </c:pt>
                <c:pt idx="7">
                  <c:v>27.9</c:v>
                </c:pt>
                <c:pt idx="8">
                  <c:v>29.27</c:v>
                </c:pt>
                <c:pt idx="9">
                  <c:v>27.98</c:v>
                </c:pt>
                <c:pt idx="10">
                  <c:v>23.73</c:v>
                </c:pt>
                <c:pt idx="11">
                  <c:v>21.83</c:v>
                </c:pt>
              </c:numCache>
            </c:numRef>
          </c:val>
          <c:smooth val="0"/>
          <c:extLst>
            <c:ext xmlns:c16="http://schemas.microsoft.com/office/drawing/2014/chart" uri="{C3380CC4-5D6E-409C-BE32-E72D297353CC}">
              <c16:uniqueId val="{00000002-94FA-4B68-AACD-8A6474D9EBAE}"/>
            </c:ext>
          </c:extLst>
        </c:ser>
        <c:dLbls>
          <c:showLegendKey val="0"/>
          <c:showVal val="0"/>
          <c:showCatName val="0"/>
          <c:showSerName val="0"/>
          <c:showPercent val="0"/>
          <c:showBubbleSize val="0"/>
        </c:dLbls>
        <c:smooth val="0"/>
        <c:axId val="227750248"/>
        <c:axId val="301817616"/>
      </c:lineChart>
      <c:catAx>
        <c:axId val="227750248"/>
        <c:scaling>
          <c:orientation val="minMax"/>
        </c:scaling>
        <c:delete val="0"/>
        <c:axPos val="b"/>
        <c:majorGridlines>
          <c:spPr>
            <a:ln w="317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Verdana" panose="020B0604030504040204" pitchFamily="34" charset="0"/>
                <a:ea typeface="+mn-ea"/>
                <a:cs typeface="+mn-cs"/>
              </a:defRPr>
            </a:pPr>
            <a:endParaRPr lang="fi-FI"/>
          </a:p>
        </c:txPr>
        <c:crossAx val="301817616"/>
        <c:crosses val="autoZero"/>
        <c:auto val="1"/>
        <c:lblAlgn val="ctr"/>
        <c:lblOffset val="100"/>
        <c:noMultiLvlLbl val="0"/>
      </c:catAx>
      <c:valAx>
        <c:axId val="301817616"/>
        <c:scaling>
          <c:orientation val="minMax"/>
          <c:max val="38"/>
          <c:min val="18"/>
        </c:scaling>
        <c:delete val="0"/>
        <c:axPos val="l"/>
        <c:majorGridlines>
          <c:spPr>
            <a:ln w="3175" cap="flat" cmpd="sng" algn="ctr">
              <a:solidFill>
                <a:schemeClr val="tx1">
                  <a:lumMod val="15000"/>
                  <a:lumOff val="85000"/>
                </a:schemeClr>
              </a:solidFill>
              <a:prstDash val="sysDot"/>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Verdana" panose="020B0604030504040204" pitchFamily="34" charset="0"/>
                <a:ea typeface="+mn-ea"/>
                <a:cs typeface="+mn-cs"/>
              </a:defRPr>
            </a:pPr>
            <a:endParaRPr lang="fi-FI"/>
          </a:p>
        </c:txPr>
        <c:crossAx val="227750248"/>
        <c:crosses val="autoZero"/>
        <c:crossBetween val="between"/>
        <c:majorUnit val="2"/>
        <c:minorUnit val="1"/>
      </c:valAx>
      <c:spPr>
        <a:noFill/>
        <a:ln>
          <a:noFill/>
        </a:ln>
        <a:effectLst/>
      </c:spPr>
    </c:plotArea>
    <c:legend>
      <c:legendPos val="r"/>
      <c:overlay val="0"/>
      <c:spPr>
        <a:noFill/>
        <a:ln>
          <a:noFill/>
        </a:ln>
        <a:effectLst/>
      </c:spPr>
      <c:txPr>
        <a:bodyPr rot="0" spcFirstLastPara="1" vertOverflow="ellipsis" vert="horz" wrap="square" anchor="ctr" anchorCtr="1"/>
        <a:lstStyle/>
        <a:p>
          <a:pPr>
            <a:defRPr sz="1050" b="0" i="0" u="none" strike="noStrike" kern="1200" baseline="0">
              <a:solidFill>
                <a:srgbClr val="002060"/>
              </a:solidFill>
              <a:latin typeface="Verdana" panose="020B0604030504040204" pitchFamily="34" charset="0"/>
              <a:ea typeface="+mn-ea"/>
              <a:cs typeface="+mn-cs"/>
            </a:defRPr>
          </a:pPr>
          <a:endParaRPr lang="fi-FI"/>
        </a:p>
      </c:txPr>
    </c:legend>
    <c:plotVisOnly val="1"/>
    <c:dispBlanksAs val="gap"/>
    <c:showDLblsOverMax val="0"/>
  </c:chart>
  <c:spPr>
    <a:noFill/>
    <a:ln>
      <a:noFill/>
    </a:ln>
    <a:effectLst/>
  </c:spPr>
  <c:txPr>
    <a:bodyPr/>
    <a:lstStyle/>
    <a:p>
      <a:pPr>
        <a:defRPr/>
      </a:pPr>
      <a:endParaRPr lang="fi-FI"/>
    </a:p>
  </c:txPr>
  <c:externalData r:id="rId3">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GB" sz="1200" b="0" dirty="0" err="1">
                <a:solidFill>
                  <a:srgbClr val="002060"/>
                </a:solidFill>
              </a:rPr>
              <a:t>Yritysten</a:t>
            </a:r>
            <a:r>
              <a:rPr lang="en-GB" sz="1200" b="0" dirty="0">
                <a:solidFill>
                  <a:srgbClr val="002060"/>
                </a:solidFill>
              </a:rPr>
              <a:t> </a:t>
            </a:r>
            <a:r>
              <a:rPr lang="en-GB" sz="1200" b="0" dirty="0" err="1">
                <a:solidFill>
                  <a:srgbClr val="002060"/>
                </a:solidFill>
              </a:rPr>
              <a:t>velat</a:t>
            </a:r>
            <a:r>
              <a:rPr lang="en-GB" sz="1200" b="0" baseline="0" dirty="0">
                <a:solidFill>
                  <a:srgbClr val="002060"/>
                </a:solidFill>
              </a:rPr>
              <a:t> </a:t>
            </a:r>
            <a:r>
              <a:rPr lang="en-GB" sz="1200" b="0" dirty="0" err="1">
                <a:solidFill>
                  <a:srgbClr val="002060"/>
                </a:solidFill>
              </a:rPr>
              <a:t>suhteessa</a:t>
            </a:r>
            <a:r>
              <a:rPr lang="en-GB" sz="1200" b="0" dirty="0">
                <a:solidFill>
                  <a:srgbClr val="002060"/>
                </a:solidFill>
              </a:rPr>
              <a:t> </a:t>
            </a:r>
            <a:r>
              <a:rPr lang="en-GB" sz="1200" b="0" dirty="0" err="1">
                <a:solidFill>
                  <a:srgbClr val="002060"/>
                </a:solidFill>
              </a:rPr>
              <a:t>nettotuloihin</a:t>
            </a:r>
            <a:r>
              <a:rPr lang="en-GB" sz="1200" b="0" dirty="0">
                <a:solidFill>
                  <a:srgbClr val="002060"/>
                </a:solidFill>
              </a:rPr>
              <a:t>,</a:t>
            </a:r>
            <a:r>
              <a:rPr lang="en-GB" sz="1200" b="0" baseline="0" dirty="0">
                <a:solidFill>
                  <a:srgbClr val="002060"/>
                </a:solidFill>
              </a:rPr>
              <a:t> </a:t>
            </a:r>
            <a:r>
              <a:rPr lang="en-GB" sz="1200" b="0" baseline="0" dirty="0" err="1">
                <a:solidFill>
                  <a:srgbClr val="002060"/>
                </a:solidFill>
              </a:rPr>
              <a:t>verojen</a:t>
            </a:r>
            <a:r>
              <a:rPr lang="en-GB" sz="1200" b="0" baseline="0" dirty="0">
                <a:solidFill>
                  <a:srgbClr val="002060"/>
                </a:solidFill>
              </a:rPr>
              <a:t> </a:t>
            </a:r>
            <a:r>
              <a:rPr lang="en-GB" sz="1200" b="0" baseline="0" dirty="0" err="1">
                <a:solidFill>
                  <a:srgbClr val="002060"/>
                </a:solidFill>
              </a:rPr>
              <a:t>jälkeen</a:t>
            </a:r>
            <a:r>
              <a:rPr lang="en-GB" sz="1200" b="0" baseline="0" dirty="0">
                <a:solidFill>
                  <a:srgbClr val="002060"/>
                </a:solidFill>
              </a:rPr>
              <a:t>, </a:t>
            </a:r>
            <a:r>
              <a:rPr lang="en-GB" sz="1200" b="0" dirty="0">
                <a:solidFill>
                  <a:srgbClr val="002060"/>
                </a:solidFill>
              </a:rPr>
              <a:t>% (pl. </a:t>
            </a:r>
            <a:r>
              <a:rPr lang="en-GB" sz="1200" b="0" dirty="0" err="1">
                <a:solidFill>
                  <a:srgbClr val="002060"/>
                </a:solidFill>
              </a:rPr>
              <a:t>rahoituslaitokset</a:t>
            </a:r>
            <a:r>
              <a:rPr lang="en-GB" sz="1200" b="0" dirty="0">
                <a:solidFill>
                  <a:srgbClr val="002060"/>
                </a:solidFill>
              </a:rPr>
              <a:t>)</a:t>
            </a:r>
          </a:p>
        </c:rich>
      </c:tx>
      <c:layout>
        <c:manualLayout>
          <c:xMode val="edge"/>
          <c:yMode val="edge"/>
          <c:x val="6.0466720888038818E-2"/>
          <c:y val="6.7344267405141933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fi-FI"/>
        </a:p>
      </c:txPr>
    </c:title>
    <c:autoTitleDeleted val="0"/>
    <c:plotArea>
      <c:layout>
        <c:manualLayout>
          <c:layoutTarget val="inner"/>
          <c:xMode val="edge"/>
          <c:yMode val="edge"/>
          <c:x val="5.5997432328977588E-2"/>
          <c:y val="6.4156413602612594E-2"/>
          <c:w val="0.77514168229806557"/>
          <c:h val="0.85021772723054978"/>
        </c:manualLayout>
      </c:layout>
      <c:lineChart>
        <c:grouping val="standard"/>
        <c:varyColors val="0"/>
        <c:ser>
          <c:idx val="0"/>
          <c:order val="0"/>
          <c:tx>
            <c:strRef>
              <c:f>Taul1!$B$1</c:f>
              <c:strCache>
                <c:ptCount val="1"/>
                <c:pt idx="0">
                  <c:v>Ruotsi </c:v>
                </c:pt>
              </c:strCache>
            </c:strRef>
          </c:tx>
          <c:spPr>
            <a:ln w="63500" cap="rnd">
              <a:solidFill>
                <a:srgbClr val="C00000"/>
              </a:solidFill>
              <a:round/>
            </a:ln>
            <a:effectLst/>
          </c:spPr>
          <c:marker>
            <c:symbol val="none"/>
          </c:marker>
          <c:cat>
            <c:numRef>
              <c:f>Taul1!$A$2:$A$13</c:f>
              <c:numCache>
                <c:formatCode>General</c:formatCode>
                <c:ptCount val="12"/>
                <c:pt idx="0">
                  <c:v>2004</c:v>
                </c:pt>
                <c:pt idx="1">
                  <c:v>2005</c:v>
                </c:pt>
                <c:pt idx="2">
                  <c:v>2006</c:v>
                </c:pt>
                <c:pt idx="3">
                  <c:v>2007</c:v>
                </c:pt>
                <c:pt idx="4">
                  <c:v>2008</c:v>
                </c:pt>
                <c:pt idx="5">
                  <c:v>2009</c:v>
                </c:pt>
                <c:pt idx="6">
                  <c:v>2010</c:v>
                </c:pt>
                <c:pt idx="7">
                  <c:v>2011</c:v>
                </c:pt>
                <c:pt idx="8">
                  <c:v>2012</c:v>
                </c:pt>
                <c:pt idx="9">
                  <c:v>2013</c:v>
                </c:pt>
                <c:pt idx="10">
                  <c:v>2014</c:v>
                </c:pt>
                <c:pt idx="11">
                  <c:v>2015</c:v>
                </c:pt>
              </c:numCache>
            </c:numRef>
          </c:cat>
          <c:val>
            <c:numRef>
              <c:f>Taul1!$B$2:$B$13</c:f>
              <c:numCache>
                <c:formatCode>General</c:formatCode>
                <c:ptCount val="12"/>
                <c:pt idx="0">
                  <c:v>246.33</c:v>
                </c:pt>
                <c:pt idx="1">
                  <c:v>200.73</c:v>
                </c:pt>
                <c:pt idx="2">
                  <c:v>209.64</c:v>
                </c:pt>
                <c:pt idx="3">
                  <c:v>181.54</c:v>
                </c:pt>
                <c:pt idx="4">
                  <c:v>287.57</c:v>
                </c:pt>
                <c:pt idx="5">
                  <c:v>388.67</c:v>
                </c:pt>
                <c:pt idx="6">
                  <c:v>299.99</c:v>
                </c:pt>
                <c:pt idx="7">
                  <c:v>311.77</c:v>
                </c:pt>
                <c:pt idx="8">
                  <c:v>328.98</c:v>
                </c:pt>
                <c:pt idx="9">
                  <c:v>292.58</c:v>
                </c:pt>
                <c:pt idx="10">
                  <c:v>269.89999999999998</c:v>
                </c:pt>
                <c:pt idx="11">
                  <c:v>240.43</c:v>
                </c:pt>
              </c:numCache>
            </c:numRef>
          </c:val>
          <c:smooth val="0"/>
          <c:extLst>
            <c:ext xmlns:c16="http://schemas.microsoft.com/office/drawing/2014/chart" uri="{C3380CC4-5D6E-409C-BE32-E72D297353CC}">
              <c16:uniqueId val="{00000000-07A5-4DF2-ADEA-FF5C86E6D778}"/>
            </c:ext>
          </c:extLst>
        </c:ser>
        <c:ser>
          <c:idx val="1"/>
          <c:order val="1"/>
          <c:tx>
            <c:strRef>
              <c:f>Taul1!$C$1</c:f>
              <c:strCache>
                <c:ptCount val="1"/>
                <c:pt idx="0">
                  <c:v>Suomi </c:v>
                </c:pt>
              </c:strCache>
            </c:strRef>
          </c:tx>
          <c:spPr>
            <a:ln w="63500" cap="rnd">
              <a:solidFill>
                <a:schemeClr val="accent1"/>
              </a:solidFill>
              <a:round/>
            </a:ln>
            <a:effectLst/>
          </c:spPr>
          <c:marker>
            <c:symbol val="none"/>
          </c:marker>
          <c:cat>
            <c:numRef>
              <c:f>Taul1!$A$2:$A$13</c:f>
              <c:numCache>
                <c:formatCode>General</c:formatCode>
                <c:ptCount val="12"/>
                <c:pt idx="0">
                  <c:v>2004</c:v>
                </c:pt>
                <c:pt idx="1">
                  <c:v>2005</c:v>
                </c:pt>
                <c:pt idx="2">
                  <c:v>2006</c:v>
                </c:pt>
                <c:pt idx="3">
                  <c:v>2007</c:v>
                </c:pt>
                <c:pt idx="4">
                  <c:v>2008</c:v>
                </c:pt>
                <c:pt idx="5">
                  <c:v>2009</c:v>
                </c:pt>
                <c:pt idx="6">
                  <c:v>2010</c:v>
                </c:pt>
                <c:pt idx="7">
                  <c:v>2011</c:v>
                </c:pt>
                <c:pt idx="8">
                  <c:v>2012</c:v>
                </c:pt>
                <c:pt idx="9">
                  <c:v>2013</c:v>
                </c:pt>
                <c:pt idx="10">
                  <c:v>2014</c:v>
                </c:pt>
                <c:pt idx="11">
                  <c:v>2015</c:v>
                </c:pt>
              </c:numCache>
            </c:numRef>
          </c:cat>
          <c:val>
            <c:numRef>
              <c:f>Taul1!$C$2:$C$13</c:f>
              <c:numCache>
                <c:formatCode>General</c:formatCode>
                <c:ptCount val="12"/>
                <c:pt idx="0">
                  <c:v>202.27</c:v>
                </c:pt>
                <c:pt idx="1">
                  <c:v>239.74</c:v>
                </c:pt>
                <c:pt idx="2">
                  <c:v>248.09</c:v>
                </c:pt>
                <c:pt idx="3">
                  <c:v>221.91</c:v>
                </c:pt>
                <c:pt idx="4">
                  <c:v>315.27999999999997</c:v>
                </c:pt>
                <c:pt idx="5">
                  <c:v>483.27</c:v>
                </c:pt>
                <c:pt idx="6">
                  <c:v>390.13</c:v>
                </c:pt>
                <c:pt idx="7">
                  <c:v>487.86</c:v>
                </c:pt>
                <c:pt idx="8">
                  <c:v>508.36</c:v>
                </c:pt>
                <c:pt idx="9">
                  <c:v>589.13</c:v>
                </c:pt>
                <c:pt idx="10">
                  <c:v>455.25</c:v>
                </c:pt>
                <c:pt idx="11">
                  <c:v>392.3</c:v>
                </c:pt>
              </c:numCache>
            </c:numRef>
          </c:val>
          <c:smooth val="0"/>
          <c:extLst>
            <c:ext xmlns:c16="http://schemas.microsoft.com/office/drawing/2014/chart" uri="{C3380CC4-5D6E-409C-BE32-E72D297353CC}">
              <c16:uniqueId val="{00000001-07A5-4DF2-ADEA-FF5C86E6D778}"/>
            </c:ext>
          </c:extLst>
        </c:ser>
        <c:ser>
          <c:idx val="2"/>
          <c:order val="2"/>
          <c:tx>
            <c:strRef>
              <c:f>Taul1!$D$1</c:f>
              <c:strCache>
                <c:ptCount val="1"/>
                <c:pt idx="0">
                  <c:v>Viro</c:v>
                </c:pt>
              </c:strCache>
            </c:strRef>
          </c:tx>
          <c:spPr>
            <a:ln w="63500" cap="rnd">
              <a:solidFill>
                <a:schemeClr val="accent5"/>
              </a:solidFill>
              <a:round/>
            </a:ln>
            <a:effectLst/>
          </c:spPr>
          <c:marker>
            <c:symbol val="none"/>
          </c:marker>
          <c:cat>
            <c:numRef>
              <c:f>Taul1!$A$2:$A$13</c:f>
              <c:numCache>
                <c:formatCode>General</c:formatCode>
                <c:ptCount val="12"/>
                <c:pt idx="0">
                  <c:v>2004</c:v>
                </c:pt>
                <c:pt idx="1">
                  <c:v>2005</c:v>
                </c:pt>
                <c:pt idx="2">
                  <c:v>2006</c:v>
                </c:pt>
                <c:pt idx="3">
                  <c:v>2007</c:v>
                </c:pt>
                <c:pt idx="4">
                  <c:v>2008</c:v>
                </c:pt>
                <c:pt idx="5">
                  <c:v>2009</c:v>
                </c:pt>
                <c:pt idx="6">
                  <c:v>2010</c:v>
                </c:pt>
                <c:pt idx="7">
                  <c:v>2011</c:v>
                </c:pt>
                <c:pt idx="8">
                  <c:v>2012</c:v>
                </c:pt>
                <c:pt idx="9">
                  <c:v>2013</c:v>
                </c:pt>
                <c:pt idx="10">
                  <c:v>2014</c:v>
                </c:pt>
                <c:pt idx="11">
                  <c:v>2015</c:v>
                </c:pt>
              </c:numCache>
            </c:numRef>
          </c:cat>
          <c:val>
            <c:numRef>
              <c:f>Taul1!$D$2:$D$13</c:f>
              <c:numCache>
                <c:formatCode>General</c:formatCode>
                <c:ptCount val="12"/>
                <c:pt idx="0">
                  <c:v>183.4</c:v>
                </c:pt>
                <c:pt idx="1">
                  <c:v>148.03</c:v>
                </c:pt>
                <c:pt idx="2">
                  <c:v>165.38</c:v>
                </c:pt>
                <c:pt idx="3">
                  <c:v>186.85</c:v>
                </c:pt>
                <c:pt idx="4">
                  <c:v>289.17</c:v>
                </c:pt>
                <c:pt idx="5">
                  <c:v>450</c:v>
                </c:pt>
                <c:pt idx="6">
                  <c:v>181.59</c:v>
                </c:pt>
                <c:pt idx="7">
                  <c:v>130.22999999999999</c:v>
                </c:pt>
                <c:pt idx="8">
                  <c:v>157.49</c:v>
                </c:pt>
                <c:pt idx="9">
                  <c:v>128.19</c:v>
                </c:pt>
                <c:pt idx="10">
                  <c:v>111.02</c:v>
                </c:pt>
                <c:pt idx="11">
                  <c:v>133.28</c:v>
                </c:pt>
              </c:numCache>
            </c:numRef>
          </c:val>
          <c:smooth val="0"/>
          <c:extLst>
            <c:ext xmlns:c16="http://schemas.microsoft.com/office/drawing/2014/chart" uri="{C3380CC4-5D6E-409C-BE32-E72D297353CC}">
              <c16:uniqueId val="{00000002-07A5-4DF2-ADEA-FF5C86E6D778}"/>
            </c:ext>
          </c:extLst>
        </c:ser>
        <c:dLbls>
          <c:showLegendKey val="0"/>
          <c:showVal val="0"/>
          <c:showCatName val="0"/>
          <c:showSerName val="0"/>
          <c:showPercent val="0"/>
          <c:showBubbleSize val="0"/>
        </c:dLbls>
        <c:smooth val="0"/>
        <c:axId val="499467288"/>
        <c:axId val="499467680"/>
      </c:lineChart>
      <c:catAx>
        <c:axId val="499467288"/>
        <c:scaling>
          <c:orientation val="minMax"/>
        </c:scaling>
        <c:delete val="0"/>
        <c:axPos val="b"/>
        <c:majorGridlines>
          <c:spPr>
            <a:ln w="317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Verdana" panose="020B0604030504040204" pitchFamily="34" charset="0"/>
                <a:ea typeface="+mn-ea"/>
                <a:cs typeface="+mn-cs"/>
              </a:defRPr>
            </a:pPr>
            <a:endParaRPr lang="fi-FI"/>
          </a:p>
        </c:txPr>
        <c:crossAx val="499467680"/>
        <c:crosses val="autoZero"/>
        <c:auto val="1"/>
        <c:lblAlgn val="ctr"/>
        <c:lblOffset val="100"/>
        <c:noMultiLvlLbl val="0"/>
      </c:catAx>
      <c:valAx>
        <c:axId val="499467680"/>
        <c:scaling>
          <c:orientation val="minMax"/>
          <c:max val="650"/>
          <c:min val="95"/>
        </c:scaling>
        <c:delete val="0"/>
        <c:axPos val="l"/>
        <c:majorGridlines>
          <c:spPr>
            <a:ln w="3175" cap="flat" cmpd="sng" algn="ctr">
              <a:solidFill>
                <a:schemeClr val="tx1">
                  <a:lumMod val="15000"/>
                  <a:lumOff val="85000"/>
                </a:schemeClr>
              </a:solidFill>
              <a:prstDash val="sysDot"/>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Verdana" panose="020B0604030504040204" pitchFamily="34" charset="0"/>
                <a:ea typeface="+mn-ea"/>
                <a:cs typeface="+mn-cs"/>
              </a:defRPr>
            </a:pPr>
            <a:endParaRPr lang="fi-FI"/>
          </a:p>
        </c:txPr>
        <c:crossAx val="499467288"/>
        <c:crosses val="autoZero"/>
        <c:crossBetween val="between"/>
        <c:majorUnit val="50"/>
        <c:minorUnit val="10"/>
      </c:valAx>
      <c:spPr>
        <a:noFill/>
        <a:ln>
          <a:noFill/>
        </a:ln>
        <a:effectLst/>
      </c:spPr>
    </c:plotArea>
    <c:legend>
      <c:legendPos val="r"/>
      <c:overlay val="0"/>
      <c:spPr>
        <a:noFill/>
        <a:ln>
          <a:noFill/>
        </a:ln>
        <a:effectLst/>
      </c:spPr>
      <c:txPr>
        <a:bodyPr rot="0" spcFirstLastPara="1" vertOverflow="ellipsis" vert="horz" wrap="square" anchor="ctr" anchorCtr="1"/>
        <a:lstStyle/>
        <a:p>
          <a:pPr>
            <a:defRPr sz="1050" b="0" i="0" u="none" strike="noStrike" kern="1200" baseline="0">
              <a:solidFill>
                <a:srgbClr val="002060"/>
              </a:solidFill>
              <a:latin typeface="Verdana" panose="020B0604030504040204" pitchFamily="34" charset="0"/>
              <a:ea typeface="+mn-ea"/>
              <a:cs typeface="+mn-cs"/>
            </a:defRPr>
          </a:pPr>
          <a:endParaRPr lang="fi-FI"/>
        </a:p>
      </c:txPr>
    </c:legend>
    <c:plotVisOnly val="1"/>
    <c:dispBlanksAs val="gap"/>
    <c:showDLblsOverMax val="0"/>
  </c:chart>
  <c:spPr>
    <a:noFill/>
    <a:ln>
      <a:noFill/>
    </a:ln>
    <a:effectLst/>
  </c:spPr>
  <c:txPr>
    <a:bodyPr/>
    <a:lstStyle/>
    <a:p>
      <a:pPr>
        <a:defRPr/>
      </a:pPr>
      <a:endParaRPr lang="fi-FI"/>
    </a:p>
  </c:txPr>
  <c:externalData r:id="rId3">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0720333908318217"/>
          <c:y val="0.14739816479632958"/>
          <c:w val="0.74586133033030344"/>
          <c:h val="0.7379233058466117"/>
        </c:manualLayout>
      </c:layout>
      <c:barChart>
        <c:barDir val="bar"/>
        <c:grouping val="percentStacked"/>
        <c:varyColors val="0"/>
        <c:ser>
          <c:idx val="0"/>
          <c:order val="0"/>
          <c:tx>
            <c:strRef>
              <c:f>Taul1!$A$2</c:f>
              <c:strCache>
                <c:ptCount val="1"/>
                <c:pt idx="0">
                  <c:v>Kyllä, merkittävästi</c:v>
                </c:pt>
              </c:strCache>
            </c:strRef>
          </c:tx>
          <c:spPr>
            <a:solidFill>
              <a:srgbClr val="00B050"/>
            </a:solidFill>
          </c:spPr>
          <c:invertIfNegative val="0"/>
          <c:dLbls>
            <c:spPr>
              <a:noFill/>
              <a:ln>
                <a:noFill/>
              </a:ln>
              <a:effectLst/>
            </c:spPr>
            <c:txPr>
              <a:bodyPr/>
              <a:lstStyle/>
              <a:p>
                <a:pPr>
                  <a:defRPr sz="1200">
                    <a:latin typeface="+mj-lt"/>
                  </a:defRPr>
                </a:pPr>
                <a:endParaRPr lang="fi-FI"/>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Taul1!$B$1:$N$1</c:f>
              <c:strCache>
                <c:ptCount val="13"/>
                <c:pt idx="0">
                  <c:v>Kaikki</c:v>
                </c:pt>
                <c:pt idx="1">
                  <c:v>HENKILÖKUNTALUOKKA SUOMESSA</c:v>
                </c:pt>
                <c:pt idx="2">
                  <c:v>1 - 9 hlö</c:v>
                </c:pt>
                <c:pt idx="3">
                  <c:v>10 - 49 hlö</c:v>
                </c:pt>
                <c:pt idx="4">
                  <c:v>50 - 249 hlö</c:v>
                </c:pt>
                <c:pt idx="5">
                  <c:v>250 - 499 hlö*</c:v>
                </c:pt>
                <c:pt idx="6">
                  <c:v>500- hlö*</c:v>
                </c:pt>
                <c:pt idx="7">
                  <c:v>ULKOMAISEN YHTIÖN TYTÄRYHTIÖ/SIVULIIKE</c:v>
                </c:pt>
                <c:pt idx="8">
                  <c:v>Kyllä</c:v>
                </c:pt>
                <c:pt idx="9">
                  <c:v>Ei</c:v>
                </c:pt>
                <c:pt idx="10">
                  <c:v>LISTATTU YRITYS</c:v>
                </c:pt>
                <c:pt idx="11">
                  <c:v>Kyllä</c:v>
                </c:pt>
                <c:pt idx="12">
                  <c:v>Ei</c:v>
                </c:pt>
              </c:strCache>
            </c:strRef>
          </c:cat>
          <c:val>
            <c:numRef>
              <c:f>Taul1!$B$2:$N$2</c:f>
              <c:numCache>
                <c:formatCode>General</c:formatCode>
                <c:ptCount val="13"/>
                <c:pt idx="0" formatCode="0">
                  <c:v>18.367349999999998</c:v>
                </c:pt>
                <c:pt idx="2" formatCode="0">
                  <c:v>11.90476</c:v>
                </c:pt>
                <c:pt idx="3" formatCode="0">
                  <c:v>13.934430000000001</c:v>
                </c:pt>
                <c:pt idx="4" formatCode="0">
                  <c:v>24.242419999999999</c:v>
                </c:pt>
                <c:pt idx="5" formatCode="0">
                  <c:v>33.333329999999997</c:v>
                </c:pt>
                <c:pt idx="6" formatCode="0">
                  <c:v>15.38462</c:v>
                </c:pt>
                <c:pt idx="8" formatCode="0">
                  <c:v>23.809519999999999</c:v>
                </c:pt>
                <c:pt idx="9" formatCode="0">
                  <c:v>17.84038</c:v>
                </c:pt>
                <c:pt idx="11" formatCode="0">
                  <c:v>17.647058823529413</c:v>
                </c:pt>
                <c:pt idx="12" formatCode="0">
                  <c:v>18.411552346570399</c:v>
                </c:pt>
              </c:numCache>
            </c:numRef>
          </c:val>
          <c:extLst>
            <c:ext xmlns:c16="http://schemas.microsoft.com/office/drawing/2014/chart" uri="{C3380CC4-5D6E-409C-BE32-E72D297353CC}">
              <c16:uniqueId val="{00000000-AC88-4C25-9920-2A169C0F4040}"/>
            </c:ext>
          </c:extLst>
        </c:ser>
        <c:ser>
          <c:idx val="1"/>
          <c:order val="1"/>
          <c:tx>
            <c:strRef>
              <c:f>Taul1!$A$3</c:f>
              <c:strCache>
                <c:ptCount val="1"/>
                <c:pt idx="0">
                  <c:v>Kyllä, jonkin verran</c:v>
                </c:pt>
              </c:strCache>
            </c:strRef>
          </c:tx>
          <c:spPr>
            <a:solidFill>
              <a:schemeClr val="accent3"/>
            </a:solidFill>
          </c:spPr>
          <c:invertIfNegative val="0"/>
          <c:dLbls>
            <c:spPr>
              <a:noFill/>
              <a:ln>
                <a:noFill/>
              </a:ln>
              <a:effectLst/>
            </c:spPr>
            <c:txPr>
              <a:bodyPr/>
              <a:lstStyle/>
              <a:p>
                <a:pPr>
                  <a:defRPr sz="1200">
                    <a:latin typeface="+mj-lt"/>
                  </a:defRPr>
                </a:pPr>
                <a:endParaRPr lang="fi-FI"/>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Taul1!$B$1:$N$1</c:f>
              <c:strCache>
                <c:ptCount val="13"/>
                <c:pt idx="0">
                  <c:v>Kaikki</c:v>
                </c:pt>
                <c:pt idx="1">
                  <c:v>HENKILÖKUNTALUOKKA SUOMESSA</c:v>
                </c:pt>
                <c:pt idx="2">
                  <c:v>1 - 9 hlö</c:v>
                </c:pt>
                <c:pt idx="3">
                  <c:v>10 - 49 hlö</c:v>
                </c:pt>
                <c:pt idx="4">
                  <c:v>50 - 249 hlö</c:v>
                </c:pt>
                <c:pt idx="5">
                  <c:v>250 - 499 hlö*</c:v>
                </c:pt>
                <c:pt idx="6">
                  <c:v>500- hlö*</c:v>
                </c:pt>
                <c:pt idx="7">
                  <c:v>ULKOMAISEN YHTIÖN TYTÄRYHTIÖ/SIVULIIKE</c:v>
                </c:pt>
                <c:pt idx="8">
                  <c:v>Kyllä</c:v>
                </c:pt>
                <c:pt idx="9">
                  <c:v>Ei</c:v>
                </c:pt>
                <c:pt idx="10">
                  <c:v>LISTATTU YRITYS</c:v>
                </c:pt>
                <c:pt idx="11">
                  <c:v>Kyllä</c:v>
                </c:pt>
                <c:pt idx="12">
                  <c:v>Ei</c:v>
                </c:pt>
              </c:strCache>
            </c:strRef>
          </c:cat>
          <c:val>
            <c:numRef>
              <c:f>Taul1!$B$3:$N$3</c:f>
              <c:numCache>
                <c:formatCode>General</c:formatCode>
                <c:ptCount val="13"/>
                <c:pt idx="0" formatCode="0">
                  <c:v>72.789119999999997</c:v>
                </c:pt>
                <c:pt idx="2" formatCode="0">
                  <c:v>61.904760000000003</c:v>
                </c:pt>
                <c:pt idx="3" formatCode="0">
                  <c:v>79.508200000000002</c:v>
                </c:pt>
                <c:pt idx="4" formatCode="0">
                  <c:v>69.696969999999993</c:v>
                </c:pt>
                <c:pt idx="5" formatCode="0">
                  <c:v>61.111109999999996</c:v>
                </c:pt>
                <c:pt idx="6" formatCode="0">
                  <c:v>84.615380000000002</c:v>
                </c:pt>
                <c:pt idx="8" formatCode="0">
                  <c:v>65.079369999999997</c:v>
                </c:pt>
                <c:pt idx="9" formatCode="0">
                  <c:v>74.647890000000004</c:v>
                </c:pt>
                <c:pt idx="11" formatCode="0">
                  <c:v>76.470588235294116</c:v>
                </c:pt>
                <c:pt idx="12" formatCode="0">
                  <c:v>72.563176895306853</c:v>
                </c:pt>
              </c:numCache>
            </c:numRef>
          </c:val>
          <c:extLst>
            <c:ext xmlns:c16="http://schemas.microsoft.com/office/drawing/2014/chart" uri="{C3380CC4-5D6E-409C-BE32-E72D297353CC}">
              <c16:uniqueId val="{00000001-AC88-4C25-9920-2A169C0F4040}"/>
            </c:ext>
          </c:extLst>
        </c:ser>
        <c:ser>
          <c:idx val="2"/>
          <c:order val="2"/>
          <c:tx>
            <c:strRef>
              <c:f>Taul1!$A$4</c:f>
              <c:strCache>
                <c:ptCount val="1"/>
                <c:pt idx="0">
                  <c:v>Ei lainkaan</c:v>
                </c:pt>
              </c:strCache>
            </c:strRef>
          </c:tx>
          <c:spPr>
            <a:solidFill>
              <a:schemeClr val="accent4"/>
            </a:solidFill>
          </c:spPr>
          <c:invertIfNegative val="0"/>
          <c:dLbls>
            <c:spPr>
              <a:noFill/>
              <a:ln>
                <a:noFill/>
              </a:ln>
              <a:effectLst/>
            </c:spPr>
            <c:txPr>
              <a:bodyPr/>
              <a:lstStyle/>
              <a:p>
                <a:pPr>
                  <a:defRPr sz="1200">
                    <a:latin typeface="+mj-lt"/>
                  </a:defRPr>
                </a:pPr>
                <a:endParaRPr lang="fi-FI"/>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Taul1!$B$1:$N$1</c:f>
              <c:strCache>
                <c:ptCount val="13"/>
                <c:pt idx="0">
                  <c:v>Kaikki</c:v>
                </c:pt>
                <c:pt idx="1">
                  <c:v>HENKILÖKUNTALUOKKA SUOMESSA</c:v>
                </c:pt>
                <c:pt idx="2">
                  <c:v>1 - 9 hlö</c:v>
                </c:pt>
                <c:pt idx="3">
                  <c:v>10 - 49 hlö</c:v>
                </c:pt>
                <c:pt idx="4">
                  <c:v>50 - 249 hlö</c:v>
                </c:pt>
                <c:pt idx="5">
                  <c:v>250 - 499 hlö*</c:v>
                </c:pt>
                <c:pt idx="6">
                  <c:v>500- hlö*</c:v>
                </c:pt>
                <c:pt idx="7">
                  <c:v>ULKOMAISEN YHTIÖN TYTÄRYHTIÖ/SIVULIIKE</c:v>
                </c:pt>
                <c:pt idx="8">
                  <c:v>Kyllä</c:v>
                </c:pt>
                <c:pt idx="9">
                  <c:v>Ei</c:v>
                </c:pt>
                <c:pt idx="10">
                  <c:v>LISTATTU YRITYS</c:v>
                </c:pt>
                <c:pt idx="11">
                  <c:v>Kyllä</c:v>
                </c:pt>
                <c:pt idx="12">
                  <c:v>Ei</c:v>
                </c:pt>
              </c:strCache>
            </c:strRef>
          </c:cat>
          <c:val>
            <c:numRef>
              <c:f>Taul1!$B$4:$N$4</c:f>
              <c:numCache>
                <c:formatCode>General</c:formatCode>
                <c:ptCount val="13"/>
                <c:pt idx="0" formatCode="0">
                  <c:v>8.8435400000000008</c:v>
                </c:pt>
                <c:pt idx="2" formatCode="0">
                  <c:v>26.190480000000001</c:v>
                </c:pt>
                <c:pt idx="3" formatCode="0">
                  <c:v>6.5573800000000002</c:v>
                </c:pt>
                <c:pt idx="4" formatCode="0">
                  <c:v>6.0606099999999996</c:v>
                </c:pt>
                <c:pt idx="5" formatCode="0">
                  <c:v>5.5555599999999998</c:v>
                </c:pt>
                <c:pt idx="8" formatCode="0">
                  <c:v>11.11111</c:v>
                </c:pt>
                <c:pt idx="9" formatCode="0">
                  <c:v>7.5117399999999996</c:v>
                </c:pt>
                <c:pt idx="11" formatCode="0">
                  <c:v>5.8823529411764701</c:v>
                </c:pt>
                <c:pt idx="12" formatCode="0">
                  <c:v>9.025270758122744</c:v>
                </c:pt>
              </c:numCache>
            </c:numRef>
          </c:val>
          <c:extLst>
            <c:ext xmlns:c16="http://schemas.microsoft.com/office/drawing/2014/chart" uri="{C3380CC4-5D6E-409C-BE32-E72D297353CC}">
              <c16:uniqueId val="{00000002-AC88-4C25-9920-2A169C0F4040}"/>
            </c:ext>
          </c:extLst>
        </c:ser>
        <c:dLbls>
          <c:showLegendKey val="0"/>
          <c:showVal val="0"/>
          <c:showCatName val="0"/>
          <c:showSerName val="0"/>
          <c:showPercent val="0"/>
          <c:showBubbleSize val="0"/>
        </c:dLbls>
        <c:gapWidth val="55"/>
        <c:overlap val="100"/>
        <c:axId val="412237776"/>
        <c:axId val="412238168"/>
      </c:barChart>
      <c:catAx>
        <c:axId val="412237776"/>
        <c:scaling>
          <c:orientation val="maxMin"/>
        </c:scaling>
        <c:delete val="0"/>
        <c:axPos val="l"/>
        <c:numFmt formatCode="General" sourceLinked="0"/>
        <c:majorTickMark val="none"/>
        <c:minorTickMark val="none"/>
        <c:tickLblPos val="nextTo"/>
        <c:spPr>
          <a:ln>
            <a:solidFill>
              <a:schemeClr val="tx2">
                <a:lumMod val="75000"/>
              </a:schemeClr>
            </a:solidFill>
          </a:ln>
        </c:spPr>
        <c:txPr>
          <a:bodyPr/>
          <a:lstStyle/>
          <a:p>
            <a:pPr>
              <a:defRPr sz="1050" baseline="0">
                <a:latin typeface="Verdana" panose="020B0604030504040204" pitchFamily="34" charset="0"/>
              </a:defRPr>
            </a:pPr>
            <a:endParaRPr lang="fi-FI"/>
          </a:p>
        </c:txPr>
        <c:crossAx val="412238168"/>
        <c:crosses val="autoZero"/>
        <c:auto val="1"/>
        <c:lblAlgn val="ctr"/>
        <c:lblOffset val="100"/>
        <c:noMultiLvlLbl val="0"/>
      </c:catAx>
      <c:valAx>
        <c:axId val="412238168"/>
        <c:scaling>
          <c:orientation val="minMax"/>
        </c:scaling>
        <c:delete val="0"/>
        <c:axPos val="b"/>
        <c:majorGridlines>
          <c:spPr>
            <a:ln>
              <a:solidFill>
                <a:schemeClr val="tx2">
                  <a:lumMod val="75000"/>
                </a:schemeClr>
              </a:solidFill>
            </a:ln>
          </c:spPr>
        </c:majorGridlines>
        <c:numFmt formatCode="0%" sourceLinked="1"/>
        <c:majorTickMark val="out"/>
        <c:minorTickMark val="none"/>
        <c:tickLblPos val="nextTo"/>
        <c:spPr>
          <a:ln>
            <a:noFill/>
          </a:ln>
        </c:spPr>
        <c:txPr>
          <a:bodyPr/>
          <a:lstStyle/>
          <a:p>
            <a:pPr>
              <a:defRPr sz="1050" baseline="0">
                <a:latin typeface="Verdana" panose="020B0604030504040204" pitchFamily="34" charset="0"/>
              </a:defRPr>
            </a:pPr>
            <a:endParaRPr lang="fi-FI"/>
          </a:p>
        </c:txPr>
        <c:crossAx val="412237776"/>
        <c:crosses val="max"/>
        <c:crossBetween val="between"/>
      </c:valAx>
    </c:plotArea>
    <c:legend>
      <c:legendPos val="t"/>
      <c:overlay val="0"/>
      <c:txPr>
        <a:bodyPr/>
        <a:lstStyle/>
        <a:p>
          <a:pPr>
            <a:defRPr sz="1050" baseline="0">
              <a:latin typeface="Verdana" panose="020B0604030504040204" pitchFamily="34" charset="0"/>
            </a:defRPr>
          </a:pPr>
          <a:endParaRPr lang="fi-FI"/>
        </a:p>
      </c:txPr>
    </c:legend>
    <c:plotVisOnly val="1"/>
    <c:dispBlanksAs val="gap"/>
    <c:showDLblsOverMax val="0"/>
  </c:chart>
  <c:externalData r:id="rId1">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4588528237577513"/>
          <c:y val="0.1264984641769068"/>
          <c:w val="0.51772597162829592"/>
          <c:h val="0.80794874643558123"/>
        </c:manualLayout>
      </c:layout>
      <c:barChart>
        <c:barDir val="bar"/>
        <c:grouping val="stacked"/>
        <c:varyColors val="0"/>
        <c:ser>
          <c:idx val="0"/>
          <c:order val="0"/>
          <c:tx>
            <c:strRef>
              <c:f>Taul1!$A$2</c:f>
              <c:strCache>
                <c:ptCount val="1"/>
                <c:pt idx="0">
                  <c:v>Kyllä, merkittävästi</c:v>
                </c:pt>
              </c:strCache>
            </c:strRef>
          </c:tx>
          <c:spPr>
            <a:solidFill>
              <a:srgbClr val="00B050"/>
            </a:solidFill>
            <a:ln>
              <a:noFill/>
            </a:ln>
          </c:spPr>
          <c:invertIfNegative val="0"/>
          <c:dLbls>
            <c:numFmt formatCode="#,##0" sourceLinked="0"/>
            <c:spPr>
              <a:noFill/>
              <a:ln>
                <a:noFill/>
              </a:ln>
              <a:effectLst/>
            </c:spPr>
            <c:txPr>
              <a:bodyPr/>
              <a:lstStyle/>
              <a:p>
                <a:pPr>
                  <a:defRPr b="0">
                    <a:solidFill>
                      <a:srgbClr val="444444"/>
                    </a:solidFill>
                    <a:latin typeface="Calibri" panose="020F0502020204030204" pitchFamily="34" charset="0"/>
                    <a:cs typeface="Arial" panose="020B0604020202020204" pitchFamily="34" charset="0"/>
                  </a:defRPr>
                </a:pPr>
                <a:endParaRPr lang="fi-FI"/>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Taul1!$B$1:$J$1</c:f>
              <c:strCache>
                <c:ptCount val="7"/>
                <c:pt idx="0">
                  <c:v>Kaikki</c:v>
                </c:pt>
                <c:pt idx="1">
                  <c:v>HENKILÖKUNTALUOKKA SUOMESSA</c:v>
                </c:pt>
                <c:pt idx="2">
                  <c:v>1 - 9 hlö</c:v>
                </c:pt>
                <c:pt idx="3">
                  <c:v>10 - 49 hlö</c:v>
                </c:pt>
                <c:pt idx="4">
                  <c:v>50 - 249 hlö</c:v>
                </c:pt>
                <c:pt idx="5">
                  <c:v>250 - 499 hlö*</c:v>
                </c:pt>
                <c:pt idx="6">
                  <c:v>500- hlö*</c:v>
                </c:pt>
              </c:strCache>
            </c:strRef>
          </c:cat>
          <c:val>
            <c:numRef>
              <c:f>Taul1!$B$2:$J$2</c:f>
              <c:numCache>
                <c:formatCode>General</c:formatCode>
                <c:ptCount val="9"/>
                <c:pt idx="0" formatCode="0.00000">
                  <c:v>25.69444</c:v>
                </c:pt>
                <c:pt idx="2" formatCode="0.00000">
                  <c:v>20</c:v>
                </c:pt>
                <c:pt idx="3" formatCode="0.00000">
                  <c:v>28.099170000000001</c:v>
                </c:pt>
                <c:pt idx="4" formatCode="0.00000">
                  <c:v>26.262630000000001</c:v>
                </c:pt>
                <c:pt idx="5" formatCode="0.00000">
                  <c:v>23.529409999999999</c:v>
                </c:pt>
                <c:pt idx="6" formatCode="0.00000">
                  <c:v>18.181819999999998</c:v>
                </c:pt>
              </c:numCache>
            </c:numRef>
          </c:val>
          <c:extLst>
            <c:ext xmlns:c16="http://schemas.microsoft.com/office/drawing/2014/chart" uri="{C3380CC4-5D6E-409C-BE32-E72D297353CC}">
              <c16:uniqueId val="{00000000-758B-4A42-AC70-2953B0A56C91}"/>
            </c:ext>
          </c:extLst>
        </c:ser>
        <c:ser>
          <c:idx val="1"/>
          <c:order val="1"/>
          <c:tx>
            <c:strRef>
              <c:f>Taul1!$A$3</c:f>
              <c:strCache>
                <c:ptCount val="1"/>
                <c:pt idx="0">
                  <c:v>Kyllä, jonkin verran</c:v>
                </c:pt>
              </c:strCache>
            </c:strRef>
          </c:tx>
          <c:spPr>
            <a:solidFill>
              <a:schemeClr val="accent3"/>
            </a:solidFill>
            <a:ln>
              <a:noFill/>
            </a:ln>
          </c:spPr>
          <c:invertIfNegative val="0"/>
          <c:dLbls>
            <c:numFmt formatCode="#,##0" sourceLinked="0"/>
            <c:spPr>
              <a:noFill/>
              <a:ln>
                <a:noFill/>
              </a:ln>
              <a:effectLst/>
            </c:spPr>
            <c:txPr>
              <a:bodyPr/>
              <a:lstStyle/>
              <a:p>
                <a:pPr>
                  <a:defRPr b="0">
                    <a:solidFill>
                      <a:srgbClr val="444444"/>
                    </a:solidFill>
                    <a:latin typeface="Calibri" panose="020F0502020204030204" pitchFamily="34" charset="0"/>
                    <a:cs typeface="Arial" panose="020B0604020202020204" pitchFamily="34" charset="0"/>
                  </a:defRPr>
                </a:pPr>
                <a:endParaRPr lang="fi-FI"/>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Taul1!$B$1:$J$1</c:f>
              <c:strCache>
                <c:ptCount val="7"/>
                <c:pt idx="0">
                  <c:v>Kaikki</c:v>
                </c:pt>
                <c:pt idx="1">
                  <c:v>HENKILÖKUNTALUOKKA SUOMESSA</c:v>
                </c:pt>
                <c:pt idx="2">
                  <c:v>1 - 9 hlö</c:v>
                </c:pt>
                <c:pt idx="3">
                  <c:v>10 - 49 hlö</c:v>
                </c:pt>
                <c:pt idx="4">
                  <c:v>50 - 249 hlö</c:v>
                </c:pt>
                <c:pt idx="5">
                  <c:v>250 - 499 hlö*</c:v>
                </c:pt>
                <c:pt idx="6">
                  <c:v>500- hlö*</c:v>
                </c:pt>
              </c:strCache>
            </c:strRef>
          </c:cat>
          <c:val>
            <c:numRef>
              <c:f>Taul1!$B$3:$J$3</c:f>
              <c:numCache>
                <c:formatCode>General</c:formatCode>
                <c:ptCount val="9"/>
                <c:pt idx="0" formatCode="0.00000">
                  <c:v>69.44444</c:v>
                </c:pt>
                <c:pt idx="2" formatCode="0.00000">
                  <c:v>62.5</c:v>
                </c:pt>
                <c:pt idx="3" formatCode="0.00000">
                  <c:v>68.595039999999997</c:v>
                </c:pt>
                <c:pt idx="4" formatCode="0.00000">
                  <c:v>70.707070000000002</c:v>
                </c:pt>
                <c:pt idx="5" formatCode="0.00000">
                  <c:v>76.470590000000001</c:v>
                </c:pt>
                <c:pt idx="6" formatCode="0.00000">
                  <c:v>81.818179999999998</c:v>
                </c:pt>
              </c:numCache>
            </c:numRef>
          </c:val>
          <c:extLst>
            <c:ext xmlns:c16="http://schemas.microsoft.com/office/drawing/2014/chart" uri="{C3380CC4-5D6E-409C-BE32-E72D297353CC}">
              <c16:uniqueId val="{00000001-758B-4A42-AC70-2953B0A56C91}"/>
            </c:ext>
          </c:extLst>
        </c:ser>
        <c:ser>
          <c:idx val="2"/>
          <c:order val="2"/>
          <c:tx>
            <c:strRef>
              <c:f>Taul1!$A$4</c:f>
              <c:strCache>
                <c:ptCount val="1"/>
                <c:pt idx="0">
                  <c:v>Ei lainkaan</c:v>
                </c:pt>
              </c:strCache>
            </c:strRef>
          </c:tx>
          <c:spPr>
            <a:solidFill>
              <a:schemeClr val="accent4"/>
            </a:solidFill>
            <a:ln>
              <a:noFill/>
            </a:ln>
          </c:spPr>
          <c:invertIfNegative val="0"/>
          <c:dPt>
            <c:idx val="5"/>
            <c:invertIfNegative val="0"/>
            <c:bubble3D val="0"/>
            <c:extLst>
              <c:ext xmlns:c16="http://schemas.microsoft.com/office/drawing/2014/chart" uri="{C3380CC4-5D6E-409C-BE32-E72D297353CC}">
                <c16:uniqueId val="{00000002-758B-4A42-AC70-2953B0A56C91}"/>
              </c:ext>
            </c:extLst>
          </c:dPt>
          <c:dLbls>
            <c:numFmt formatCode="#,##0" sourceLinked="0"/>
            <c:spPr>
              <a:noFill/>
              <a:ln>
                <a:noFill/>
              </a:ln>
              <a:effectLst/>
            </c:spPr>
            <c:txPr>
              <a:bodyPr/>
              <a:lstStyle/>
              <a:p>
                <a:pPr>
                  <a:defRPr b="0">
                    <a:solidFill>
                      <a:srgbClr val="444444"/>
                    </a:solidFill>
                    <a:latin typeface="Calibri" panose="020F0502020204030204" pitchFamily="34" charset="0"/>
                    <a:cs typeface="Arial" panose="020B0604020202020204" pitchFamily="34" charset="0"/>
                  </a:defRPr>
                </a:pPr>
                <a:endParaRPr lang="fi-FI"/>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Taul1!$B$1:$J$1</c:f>
              <c:strCache>
                <c:ptCount val="7"/>
                <c:pt idx="0">
                  <c:v>Kaikki</c:v>
                </c:pt>
                <c:pt idx="1">
                  <c:v>HENKILÖKUNTALUOKKA SUOMESSA</c:v>
                </c:pt>
                <c:pt idx="2">
                  <c:v>1 - 9 hlö</c:v>
                </c:pt>
                <c:pt idx="3">
                  <c:v>10 - 49 hlö</c:v>
                </c:pt>
                <c:pt idx="4">
                  <c:v>50 - 249 hlö</c:v>
                </c:pt>
                <c:pt idx="5">
                  <c:v>250 - 499 hlö*</c:v>
                </c:pt>
                <c:pt idx="6">
                  <c:v>500- hlö*</c:v>
                </c:pt>
              </c:strCache>
            </c:strRef>
          </c:cat>
          <c:val>
            <c:numRef>
              <c:f>Taul1!$B$4:$J$4</c:f>
              <c:numCache>
                <c:formatCode>General</c:formatCode>
                <c:ptCount val="9"/>
                <c:pt idx="0" formatCode="0.00000">
                  <c:v>4.86111</c:v>
                </c:pt>
                <c:pt idx="2" formatCode="0.00000">
                  <c:v>17.5</c:v>
                </c:pt>
                <c:pt idx="3" formatCode="0.00000">
                  <c:v>3.30579</c:v>
                </c:pt>
                <c:pt idx="4" formatCode="0.00000">
                  <c:v>3.0303</c:v>
                </c:pt>
              </c:numCache>
            </c:numRef>
          </c:val>
          <c:extLst>
            <c:ext xmlns:c16="http://schemas.microsoft.com/office/drawing/2014/chart" uri="{C3380CC4-5D6E-409C-BE32-E72D297353CC}">
              <c16:uniqueId val="{00000003-758B-4A42-AC70-2953B0A56C91}"/>
            </c:ext>
          </c:extLst>
        </c:ser>
        <c:ser>
          <c:idx val="3"/>
          <c:order val="3"/>
          <c:tx>
            <c:strRef>
              <c:f>Taul1!$A$5</c:f>
              <c:strCache>
                <c:ptCount val="1"/>
              </c:strCache>
            </c:strRef>
          </c:tx>
          <c:invertIfNegative val="0"/>
          <c:cat>
            <c:strRef>
              <c:f>Taul1!$B$1:$J$1</c:f>
              <c:strCache>
                <c:ptCount val="7"/>
                <c:pt idx="0">
                  <c:v>Kaikki</c:v>
                </c:pt>
                <c:pt idx="1">
                  <c:v>HENKILÖKUNTALUOKKA SUOMESSA</c:v>
                </c:pt>
                <c:pt idx="2">
                  <c:v>1 - 9 hlö</c:v>
                </c:pt>
                <c:pt idx="3">
                  <c:v>10 - 49 hlö</c:v>
                </c:pt>
                <c:pt idx="4">
                  <c:v>50 - 249 hlö</c:v>
                </c:pt>
                <c:pt idx="5">
                  <c:v>250 - 499 hlö*</c:v>
                </c:pt>
                <c:pt idx="6">
                  <c:v>500- hlö*</c:v>
                </c:pt>
              </c:strCache>
            </c:strRef>
          </c:cat>
          <c:val>
            <c:numRef>
              <c:f>Taul1!$B$5:$J$5</c:f>
              <c:numCache>
                <c:formatCode>General</c:formatCode>
                <c:ptCount val="9"/>
              </c:numCache>
            </c:numRef>
          </c:val>
          <c:extLst>
            <c:ext xmlns:c16="http://schemas.microsoft.com/office/drawing/2014/chart" uri="{C3380CC4-5D6E-409C-BE32-E72D297353CC}">
              <c16:uniqueId val="{00000004-758B-4A42-AC70-2953B0A56C91}"/>
            </c:ext>
          </c:extLst>
        </c:ser>
        <c:dLbls>
          <c:showLegendKey val="0"/>
          <c:showVal val="0"/>
          <c:showCatName val="0"/>
          <c:showSerName val="0"/>
          <c:showPercent val="0"/>
          <c:showBubbleSize val="0"/>
        </c:dLbls>
        <c:gapWidth val="55"/>
        <c:overlap val="100"/>
        <c:axId val="412238952"/>
        <c:axId val="412239344"/>
      </c:barChart>
      <c:catAx>
        <c:axId val="412238952"/>
        <c:scaling>
          <c:orientation val="maxMin"/>
        </c:scaling>
        <c:delete val="0"/>
        <c:axPos val="l"/>
        <c:numFmt formatCode="General" sourceLinked="0"/>
        <c:majorTickMark val="none"/>
        <c:minorTickMark val="none"/>
        <c:tickLblPos val="low"/>
        <c:spPr>
          <a:ln>
            <a:noFill/>
          </a:ln>
        </c:spPr>
        <c:txPr>
          <a:bodyPr/>
          <a:lstStyle/>
          <a:p>
            <a:pPr>
              <a:defRPr sz="1050" baseline="0">
                <a:solidFill>
                  <a:srgbClr val="444444"/>
                </a:solidFill>
                <a:latin typeface="Verdana" panose="020B0604030504040204" pitchFamily="34" charset="0"/>
                <a:cs typeface="Arial" panose="020B0604020202020204" pitchFamily="34" charset="0"/>
              </a:defRPr>
            </a:pPr>
            <a:endParaRPr lang="fi-FI"/>
          </a:p>
        </c:txPr>
        <c:crossAx val="412239344"/>
        <c:crosses val="autoZero"/>
        <c:auto val="1"/>
        <c:lblAlgn val="ctr"/>
        <c:lblOffset val="100"/>
        <c:tickLblSkip val="1"/>
        <c:noMultiLvlLbl val="0"/>
      </c:catAx>
      <c:valAx>
        <c:axId val="412239344"/>
        <c:scaling>
          <c:orientation val="minMax"/>
          <c:max val="100.01"/>
          <c:min val="0"/>
        </c:scaling>
        <c:delete val="0"/>
        <c:axPos val="t"/>
        <c:majorGridlines>
          <c:spPr>
            <a:ln w="6350">
              <a:solidFill>
                <a:srgbClr val="BCBEC0"/>
              </a:solidFill>
            </a:ln>
          </c:spPr>
        </c:majorGridlines>
        <c:title>
          <c:tx>
            <c:rich>
              <a:bodyPr/>
              <a:lstStyle/>
              <a:p>
                <a:pPr>
                  <a:defRPr sz="1200" b="0">
                    <a:solidFill>
                      <a:srgbClr val="444444"/>
                    </a:solidFill>
                    <a:latin typeface="Calibri" panose="020F0502020204030204" pitchFamily="34" charset="0"/>
                    <a:cs typeface="Arial" panose="020B0604020202020204" pitchFamily="34" charset="0"/>
                  </a:defRPr>
                </a:pPr>
                <a:r>
                  <a:rPr lang="fi-FI" sz="1200" b="0">
                    <a:solidFill>
                      <a:srgbClr val="444444"/>
                    </a:solidFill>
                    <a:latin typeface="Calibri" panose="020F0502020204030204" pitchFamily="34" charset="0"/>
                    <a:cs typeface="Arial" panose="020B0604020202020204" pitchFamily="34" charset="0"/>
                  </a:rPr>
                  <a:t>%</a:t>
                </a:r>
              </a:p>
            </c:rich>
          </c:tx>
          <c:layout>
            <c:manualLayout>
              <c:xMode val="edge"/>
              <c:yMode val="edge"/>
              <c:x val="0.9758663153077809"/>
              <c:y val="0.9454249322195537"/>
            </c:manualLayout>
          </c:layout>
          <c:overlay val="0"/>
        </c:title>
        <c:numFmt formatCode="General" sourceLinked="0"/>
        <c:majorTickMark val="none"/>
        <c:minorTickMark val="none"/>
        <c:tickLblPos val="high"/>
        <c:spPr>
          <a:ln>
            <a:noFill/>
          </a:ln>
        </c:spPr>
        <c:txPr>
          <a:bodyPr/>
          <a:lstStyle/>
          <a:p>
            <a:pPr>
              <a:defRPr sz="1050" baseline="0">
                <a:solidFill>
                  <a:srgbClr val="444444"/>
                </a:solidFill>
                <a:latin typeface="Verdana" panose="020B0604030504040204" pitchFamily="34" charset="0"/>
                <a:cs typeface="Arial" panose="020B0604020202020204" pitchFamily="34" charset="0"/>
              </a:defRPr>
            </a:pPr>
            <a:endParaRPr lang="fi-FI"/>
          </a:p>
        </c:txPr>
        <c:crossAx val="412238952"/>
        <c:crosses val="autoZero"/>
        <c:crossBetween val="between"/>
        <c:majorUnit val="10"/>
        <c:minorUnit val="1"/>
      </c:valAx>
      <c:spPr>
        <a:ln>
          <a:noFill/>
        </a:ln>
      </c:spPr>
    </c:plotArea>
    <c:legend>
      <c:legendPos val="t"/>
      <c:legendEntry>
        <c:idx val="3"/>
        <c:delete val="1"/>
      </c:legendEntry>
      <c:layout>
        <c:manualLayout>
          <c:xMode val="edge"/>
          <c:yMode val="edge"/>
          <c:x val="0.33216429709813328"/>
          <c:y val="1.4904447236692011E-2"/>
          <c:w val="0.55565181787358697"/>
          <c:h val="5.1600334655600787E-2"/>
        </c:manualLayout>
      </c:layout>
      <c:overlay val="0"/>
      <c:txPr>
        <a:bodyPr/>
        <a:lstStyle/>
        <a:p>
          <a:pPr>
            <a:defRPr sz="1050" baseline="0">
              <a:solidFill>
                <a:srgbClr val="444444"/>
              </a:solidFill>
              <a:latin typeface="Verdana" panose="020B0604030504040204" pitchFamily="34" charset="0"/>
              <a:cs typeface="Arial" panose="020B0604020202020204" pitchFamily="34" charset="0"/>
            </a:defRPr>
          </a:pPr>
          <a:endParaRPr lang="fi-FI"/>
        </a:p>
      </c:txPr>
    </c:legend>
    <c:plotVisOnly val="1"/>
    <c:dispBlanksAs val="gap"/>
    <c:showDLblsOverMax val="0"/>
  </c:chart>
  <c:txPr>
    <a:bodyPr/>
    <a:lstStyle/>
    <a:p>
      <a:pPr>
        <a:defRPr sz="1200">
          <a:latin typeface="Calibri" panose="020F0502020204030204" pitchFamily="34" charset="0"/>
        </a:defRPr>
      </a:pPr>
      <a:endParaRPr lang="fi-FI"/>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5133036231291054"/>
          <c:y val="0.10286186515853044"/>
          <c:w val="0.30934917092879022"/>
          <c:h val="0.68996327749305697"/>
        </c:manualLayout>
      </c:layout>
      <c:pieChart>
        <c:varyColors val="1"/>
        <c:ser>
          <c:idx val="0"/>
          <c:order val="0"/>
          <c:tx>
            <c:strRef>
              <c:f>Taul1!$B$1</c:f>
              <c:strCache>
                <c:ptCount val="1"/>
                <c:pt idx="0">
                  <c:v>2014</c:v>
                </c:pt>
              </c:strCache>
            </c:strRef>
          </c:tx>
          <c:spPr>
            <a:ln w="0"/>
            <a:effectLst/>
          </c:spPr>
          <c:dPt>
            <c:idx val="0"/>
            <c:bubble3D val="0"/>
            <c:spPr>
              <a:solidFill>
                <a:schemeClr val="accent1"/>
              </a:solidFill>
              <a:ln w="0" cap="flat" cmpd="sng" algn="ctr">
                <a:solidFill>
                  <a:schemeClr val="lt1">
                    <a:shade val="95000"/>
                    <a:satMod val="105000"/>
                  </a:schemeClr>
                </a:solidFill>
                <a:prstDash val="solid"/>
                <a:round/>
              </a:ln>
              <a:effectLst/>
            </c:spPr>
            <c:extLst>
              <c:ext xmlns:c16="http://schemas.microsoft.com/office/drawing/2014/chart" uri="{C3380CC4-5D6E-409C-BE32-E72D297353CC}">
                <c16:uniqueId val="{00000001-2363-48D1-B820-7DA891E2A091}"/>
              </c:ext>
            </c:extLst>
          </c:dPt>
          <c:dPt>
            <c:idx val="1"/>
            <c:bubble3D val="0"/>
            <c:spPr>
              <a:solidFill>
                <a:schemeClr val="accent2"/>
              </a:solidFill>
              <a:ln w="0" cap="flat" cmpd="sng" algn="ctr">
                <a:solidFill>
                  <a:schemeClr val="lt1">
                    <a:shade val="95000"/>
                    <a:satMod val="105000"/>
                  </a:schemeClr>
                </a:solidFill>
                <a:prstDash val="solid"/>
                <a:round/>
              </a:ln>
              <a:effectLst/>
            </c:spPr>
            <c:extLst>
              <c:ext xmlns:c16="http://schemas.microsoft.com/office/drawing/2014/chart" uri="{C3380CC4-5D6E-409C-BE32-E72D297353CC}">
                <c16:uniqueId val="{00000003-2363-48D1-B820-7DA891E2A091}"/>
              </c:ext>
            </c:extLst>
          </c:dPt>
          <c:dPt>
            <c:idx val="2"/>
            <c:bubble3D val="0"/>
            <c:spPr>
              <a:solidFill>
                <a:schemeClr val="accent3"/>
              </a:solidFill>
              <a:ln w="0" cap="flat" cmpd="sng" algn="ctr">
                <a:solidFill>
                  <a:schemeClr val="lt1">
                    <a:shade val="95000"/>
                    <a:satMod val="105000"/>
                  </a:schemeClr>
                </a:solidFill>
                <a:prstDash val="solid"/>
                <a:round/>
              </a:ln>
              <a:effectLst/>
            </c:spPr>
            <c:extLst>
              <c:ext xmlns:c16="http://schemas.microsoft.com/office/drawing/2014/chart" uri="{C3380CC4-5D6E-409C-BE32-E72D297353CC}">
                <c16:uniqueId val="{00000005-2363-48D1-B820-7DA891E2A091}"/>
              </c:ext>
            </c:extLst>
          </c:dPt>
          <c:dPt>
            <c:idx val="3"/>
            <c:bubble3D val="0"/>
            <c:spPr>
              <a:solidFill>
                <a:schemeClr val="accent4"/>
              </a:solidFill>
              <a:ln w="0" cap="flat" cmpd="sng" algn="ctr">
                <a:solidFill>
                  <a:schemeClr val="lt1">
                    <a:shade val="95000"/>
                    <a:satMod val="105000"/>
                  </a:schemeClr>
                </a:solidFill>
                <a:prstDash val="solid"/>
                <a:round/>
              </a:ln>
              <a:effectLst/>
            </c:spPr>
            <c:extLst>
              <c:ext xmlns:c16="http://schemas.microsoft.com/office/drawing/2014/chart" uri="{C3380CC4-5D6E-409C-BE32-E72D297353CC}">
                <c16:uniqueId val="{00000007-2363-48D1-B820-7DA891E2A091}"/>
              </c:ext>
            </c:extLst>
          </c:dPt>
          <c:dPt>
            <c:idx val="4"/>
            <c:bubble3D val="0"/>
            <c:spPr>
              <a:solidFill>
                <a:schemeClr val="accent5"/>
              </a:solidFill>
              <a:ln w="0" cap="flat" cmpd="sng" algn="ctr">
                <a:solidFill>
                  <a:schemeClr val="lt1">
                    <a:shade val="95000"/>
                    <a:satMod val="105000"/>
                  </a:schemeClr>
                </a:solidFill>
                <a:prstDash val="solid"/>
                <a:round/>
              </a:ln>
              <a:effectLst/>
            </c:spPr>
            <c:extLst>
              <c:ext xmlns:c16="http://schemas.microsoft.com/office/drawing/2014/chart" uri="{C3380CC4-5D6E-409C-BE32-E72D297353CC}">
                <c16:uniqueId val="{00000009-2363-48D1-B820-7DA891E2A091}"/>
              </c:ext>
            </c:extLst>
          </c:dPt>
          <c:dPt>
            <c:idx val="5"/>
            <c:bubble3D val="0"/>
            <c:spPr>
              <a:solidFill>
                <a:schemeClr val="accent6"/>
              </a:solidFill>
              <a:ln w="0" cap="flat" cmpd="sng" algn="ctr">
                <a:solidFill>
                  <a:schemeClr val="lt1">
                    <a:shade val="95000"/>
                    <a:satMod val="105000"/>
                  </a:schemeClr>
                </a:solidFill>
                <a:prstDash val="solid"/>
                <a:round/>
              </a:ln>
              <a:effectLst/>
            </c:spPr>
            <c:extLst>
              <c:ext xmlns:c16="http://schemas.microsoft.com/office/drawing/2014/chart" uri="{C3380CC4-5D6E-409C-BE32-E72D297353CC}">
                <c16:uniqueId val="{0000000B-2363-48D1-B820-7DA891E2A091}"/>
              </c:ext>
            </c:extLst>
          </c:dPt>
          <c:dPt>
            <c:idx val="6"/>
            <c:bubble3D val="0"/>
            <c:spPr>
              <a:solidFill>
                <a:srgbClr val="0ACFCF"/>
              </a:solidFill>
              <a:ln w="0" cap="flat" cmpd="sng" algn="ctr">
                <a:solidFill>
                  <a:schemeClr val="lt1">
                    <a:shade val="95000"/>
                    <a:satMod val="105000"/>
                  </a:schemeClr>
                </a:solidFill>
                <a:prstDash val="solid"/>
                <a:round/>
              </a:ln>
              <a:effectLst/>
            </c:spPr>
            <c:extLst>
              <c:ext xmlns:c16="http://schemas.microsoft.com/office/drawing/2014/chart" uri="{C3380CC4-5D6E-409C-BE32-E72D297353CC}">
                <c16:uniqueId val="{0000000D-2363-48D1-B820-7DA891E2A091}"/>
              </c:ext>
            </c:extLst>
          </c:dPt>
          <c:dPt>
            <c:idx val="7"/>
            <c:bubble3D val="0"/>
            <c:spPr>
              <a:solidFill>
                <a:srgbClr val="141F94"/>
              </a:solidFill>
              <a:ln w="0" cap="flat" cmpd="sng" algn="ctr">
                <a:solidFill>
                  <a:schemeClr val="lt1">
                    <a:shade val="95000"/>
                    <a:satMod val="105000"/>
                  </a:schemeClr>
                </a:solidFill>
                <a:prstDash val="solid"/>
                <a:round/>
              </a:ln>
              <a:effectLst/>
            </c:spPr>
            <c:extLst>
              <c:ext xmlns:c16="http://schemas.microsoft.com/office/drawing/2014/chart" uri="{C3380CC4-5D6E-409C-BE32-E72D297353CC}">
                <c16:uniqueId val="{0000000F-2363-48D1-B820-7DA891E2A091}"/>
              </c:ext>
            </c:extLst>
          </c:dPt>
          <c:dPt>
            <c:idx val="8"/>
            <c:bubble3D val="0"/>
            <c:spPr>
              <a:solidFill>
                <a:srgbClr val="999999"/>
              </a:solidFill>
              <a:ln w="0" cap="flat" cmpd="sng" algn="ctr">
                <a:solidFill>
                  <a:schemeClr val="lt1">
                    <a:shade val="95000"/>
                    <a:satMod val="105000"/>
                  </a:schemeClr>
                </a:solidFill>
                <a:prstDash val="solid"/>
                <a:round/>
              </a:ln>
              <a:effectLst/>
            </c:spPr>
            <c:extLst>
              <c:ext xmlns:c16="http://schemas.microsoft.com/office/drawing/2014/chart" uri="{C3380CC4-5D6E-409C-BE32-E72D297353CC}">
                <c16:uniqueId val="{00000011-2363-48D1-B820-7DA891E2A091}"/>
              </c:ext>
            </c:extLst>
          </c:dPt>
          <c:dPt>
            <c:idx val="9"/>
            <c:bubble3D val="0"/>
            <c:spPr>
              <a:solidFill>
                <a:srgbClr val="0A4F77"/>
              </a:solidFill>
              <a:ln w="0" cap="flat" cmpd="sng" algn="ctr">
                <a:solidFill>
                  <a:schemeClr val="lt1">
                    <a:shade val="95000"/>
                    <a:satMod val="105000"/>
                  </a:schemeClr>
                </a:solidFill>
                <a:prstDash val="solid"/>
                <a:round/>
              </a:ln>
              <a:effectLst/>
            </c:spPr>
            <c:extLst>
              <c:ext xmlns:c16="http://schemas.microsoft.com/office/drawing/2014/chart" uri="{C3380CC4-5D6E-409C-BE32-E72D297353CC}">
                <c16:uniqueId val="{00000013-2363-48D1-B820-7DA891E2A091}"/>
              </c:ext>
            </c:extLst>
          </c:dPt>
          <c:dPt>
            <c:idx val="10"/>
            <c:bubble3D val="0"/>
            <c:spPr>
              <a:solidFill>
                <a:srgbClr val="C9218C"/>
              </a:solidFill>
              <a:ln w="0" cap="flat" cmpd="sng" algn="ctr">
                <a:solidFill>
                  <a:schemeClr val="lt1">
                    <a:shade val="95000"/>
                    <a:satMod val="105000"/>
                  </a:schemeClr>
                </a:solidFill>
                <a:prstDash val="solid"/>
                <a:round/>
              </a:ln>
              <a:effectLst/>
            </c:spPr>
            <c:extLst>
              <c:ext xmlns:c16="http://schemas.microsoft.com/office/drawing/2014/chart" uri="{C3380CC4-5D6E-409C-BE32-E72D297353CC}">
                <c16:uniqueId val="{00000015-2363-48D1-B820-7DA891E2A091}"/>
              </c:ext>
            </c:extLst>
          </c:dPt>
          <c:dPt>
            <c:idx val="11"/>
            <c:bubble3D val="0"/>
            <c:spPr>
              <a:solidFill>
                <a:srgbClr val="599C45"/>
              </a:solidFill>
              <a:ln w="0" cap="flat" cmpd="sng" algn="ctr">
                <a:solidFill>
                  <a:schemeClr val="lt1">
                    <a:shade val="95000"/>
                    <a:satMod val="105000"/>
                  </a:schemeClr>
                </a:solidFill>
                <a:prstDash val="solid"/>
                <a:round/>
              </a:ln>
              <a:effectLst/>
            </c:spPr>
            <c:extLst>
              <c:ext xmlns:c16="http://schemas.microsoft.com/office/drawing/2014/chart" uri="{C3380CC4-5D6E-409C-BE32-E72D297353CC}">
                <c16:uniqueId val="{00000017-2363-48D1-B820-7DA891E2A091}"/>
              </c:ext>
            </c:extLst>
          </c:dPt>
          <c:dPt>
            <c:idx val="12"/>
            <c:bubble3D val="0"/>
            <c:spPr>
              <a:solidFill>
                <a:srgbClr val="AB543D"/>
              </a:solidFill>
              <a:ln w="0" cap="flat" cmpd="sng" algn="ctr">
                <a:solidFill>
                  <a:schemeClr val="lt1">
                    <a:shade val="95000"/>
                    <a:satMod val="105000"/>
                  </a:schemeClr>
                </a:solidFill>
                <a:prstDash val="solid"/>
                <a:round/>
              </a:ln>
              <a:effectLst/>
            </c:spPr>
            <c:extLst>
              <c:ext xmlns:c16="http://schemas.microsoft.com/office/drawing/2014/chart" uri="{C3380CC4-5D6E-409C-BE32-E72D297353CC}">
                <c16:uniqueId val="{00000019-2363-48D1-B820-7DA891E2A091}"/>
              </c:ext>
            </c:extLst>
          </c:dPt>
          <c:dPt>
            <c:idx val="13"/>
            <c:bubble3D val="0"/>
            <c:spPr>
              <a:solidFill>
                <a:srgbClr val="5C0A70"/>
              </a:solidFill>
              <a:ln w="0" cap="flat" cmpd="sng" algn="ctr">
                <a:solidFill>
                  <a:schemeClr val="lt1">
                    <a:shade val="95000"/>
                    <a:satMod val="105000"/>
                  </a:schemeClr>
                </a:solidFill>
                <a:prstDash val="solid"/>
                <a:round/>
              </a:ln>
              <a:effectLst/>
            </c:spPr>
            <c:extLst>
              <c:ext xmlns:c16="http://schemas.microsoft.com/office/drawing/2014/chart" uri="{C3380CC4-5D6E-409C-BE32-E72D297353CC}">
                <c16:uniqueId val="{0000001B-2363-48D1-B820-7DA891E2A091}"/>
              </c:ext>
            </c:extLst>
          </c:dPt>
          <c:dPt>
            <c:idx val="14"/>
            <c:bubble3D val="0"/>
            <c:spPr>
              <a:solidFill>
                <a:srgbClr val="C7C22B"/>
              </a:solidFill>
              <a:ln w="0" cap="flat" cmpd="sng" algn="ctr">
                <a:solidFill>
                  <a:schemeClr val="lt1">
                    <a:shade val="95000"/>
                    <a:satMod val="105000"/>
                  </a:schemeClr>
                </a:solidFill>
                <a:prstDash val="solid"/>
                <a:round/>
              </a:ln>
              <a:effectLst/>
            </c:spPr>
            <c:extLst>
              <c:ext xmlns:c16="http://schemas.microsoft.com/office/drawing/2014/chart" uri="{C3380CC4-5D6E-409C-BE32-E72D297353CC}">
                <c16:uniqueId val="{0000001D-2363-48D1-B820-7DA891E2A091}"/>
              </c:ext>
            </c:extLst>
          </c:dPt>
          <c:dPt>
            <c:idx val="15"/>
            <c:bubble3D val="0"/>
            <c:spPr>
              <a:solidFill>
                <a:srgbClr val="26AB9C"/>
              </a:solidFill>
              <a:ln w="0" cap="flat" cmpd="sng" algn="ctr">
                <a:solidFill>
                  <a:schemeClr val="lt1">
                    <a:shade val="95000"/>
                    <a:satMod val="105000"/>
                  </a:schemeClr>
                </a:solidFill>
                <a:prstDash val="solid"/>
                <a:round/>
              </a:ln>
              <a:effectLst/>
            </c:spPr>
            <c:extLst>
              <c:ext xmlns:c16="http://schemas.microsoft.com/office/drawing/2014/chart" uri="{C3380CC4-5D6E-409C-BE32-E72D297353CC}">
                <c16:uniqueId val="{0000001F-2363-48D1-B820-7DA891E2A091}"/>
              </c:ext>
            </c:extLst>
          </c:dPt>
          <c:dPt>
            <c:idx val="16"/>
            <c:bubble3D val="0"/>
            <c:spPr>
              <a:solidFill>
                <a:srgbClr val="2B2B8E"/>
              </a:solidFill>
              <a:ln w="0" cap="flat" cmpd="sng" algn="ctr">
                <a:solidFill>
                  <a:schemeClr val="lt1">
                    <a:shade val="95000"/>
                    <a:satMod val="105000"/>
                  </a:schemeClr>
                </a:solidFill>
                <a:prstDash val="solid"/>
                <a:round/>
              </a:ln>
              <a:effectLst/>
            </c:spPr>
            <c:extLst>
              <c:ext xmlns:c16="http://schemas.microsoft.com/office/drawing/2014/chart" uri="{C3380CC4-5D6E-409C-BE32-E72D297353CC}">
                <c16:uniqueId val="{00000021-2363-48D1-B820-7DA891E2A091}"/>
              </c:ext>
            </c:extLst>
          </c:dPt>
          <c:dPt>
            <c:idx val="17"/>
            <c:bubble3D val="0"/>
            <c:spPr>
              <a:solidFill>
                <a:srgbClr val="666666"/>
              </a:solidFill>
              <a:ln w="0" cap="flat" cmpd="sng" algn="ctr">
                <a:solidFill>
                  <a:schemeClr val="lt1">
                    <a:shade val="95000"/>
                    <a:satMod val="105000"/>
                  </a:schemeClr>
                </a:solidFill>
                <a:prstDash val="solid"/>
                <a:round/>
              </a:ln>
              <a:effectLst/>
            </c:spPr>
            <c:extLst>
              <c:ext xmlns:c16="http://schemas.microsoft.com/office/drawing/2014/chart" uri="{C3380CC4-5D6E-409C-BE32-E72D297353CC}">
                <c16:uniqueId val="{00000023-2363-48D1-B820-7DA891E2A091}"/>
              </c:ext>
            </c:extLst>
          </c:dPt>
          <c:dPt>
            <c:idx val="18"/>
            <c:bubble3D val="0"/>
            <c:spPr>
              <a:solidFill>
                <a:srgbClr val="05293B"/>
              </a:solidFill>
              <a:ln w="0" cap="flat" cmpd="sng" algn="ctr">
                <a:solidFill>
                  <a:schemeClr val="lt1">
                    <a:shade val="95000"/>
                    <a:satMod val="105000"/>
                  </a:schemeClr>
                </a:solidFill>
                <a:prstDash val="solid"/>
                <a:round/>
              </a:ln>
              <a:effectLst/>
            </c:spPr>
            <c:extLst>
              <c:ext xmlns:c16="http://schemas.microsoft.com/office/drawing/2014/chart" uri="{C3380CC4-5D6E-409C-BE32-E72D297353CC}">
                <c16:uniqueId val="{00000025-2363-48D1-B820-7DA891E2A091}"/>
              </c:ext>
            </c:extLst>
          </c:dPt>
          <c:dPt>
            <c:idx val="19"/>
            <c:bubble3D val="0"/>
            <c:spPr>
              <a:solidFill>
                <a:srgbClr val="73214F"/>
              </a:solidFill>
              <a:ln w="0" cap="flat" cmpd="sng" algn="ctr">
                <a:solidFill>
                  <a:schemeClr val="lt1">
                    <a:shade val="95000"/>
                    <a:satMod val="105000"/>
                  </a:schemeClr>
                </a:solidFill>
                <a:prstDash val="solid"/>
                <a:round/>
              </a:ln>
              <a:effectLst/>
            </c:spPr>
            <c:extLst>
              <c:ext xmlns:c16="http://schemas.microsoft.com/office/drawing/2014/chart" uri="{C3380CC4-5D6E-409C-BE32-E72D297353CC}">
                <c16:uniqueId val="{00000027-2363-48D1-B820-7DA891E2A091}"/>
              </c:ext>
            </c:extLst>
          </c:dPt>
          <c:dPt>
            <c:idx val="20"/>
            <c:bubble3D val="0"/>
            <c:spPr>
              <a:solidFill>
                <a:srgbClr val="2B4D24"/>
              </a:solidFill>
              <a:ln w="0" cap="flat" cmpd="sng" algn="ctr">
                <a:solidFill>
                  <a:schemeClr val="lt1">
                    <a:shade val="95000"/>
                    <a:satMod val="105000"/>
                  </a:schemeClr>
                </a:solidFill>
                <a:prstDash val="solid"/>
                <a:round/>
              </a:ln>
              <a:effectLst/>
            </c:spPr>
            <c:extLst>
              <c:ext xmlns:c16="http://schemas.microsoft.com/office/drawing/2014/chart" uri="{C3380CC4-5D6E-409C-BE32-E72D297353CC}">
                <c16:uniqueId val="{00000029-2363-48D1-B820-7DA891E2A091}"/>
              </c:ext>
            </c:extLst>
          </c:dPt>
          <c:dPt>
            <c:idx val="21"/>
            <c:bubble3D val="0"/>
            <c:spPr>
              <a:solidFill>
                <a:srgbClr val="542B1F"/>
              </a:solidFill>
              <a:ln w="0" cap="flat" cmpd="sng" algn="ctr">
                <a:solidFill>
                  <a:schemeClr val="lt1">
                    <a:shade val="95000"/>
                    <a:satMod val="105000"/>
                  </a:schemeClr>
                </a:solidFill>
                <a:prstDash val="solid"/>
                <a:round/>
              </a:ln>
              <a:effectLst/>
            </c:spPr>
            <c:extLst>
              <c:ext xmlns:c16="http://schemas.microsoft.com/office/drawing/2014/chart" uri="{C3380CC4-5D6E-409C-BE32-E72D297353CC}">
                <c16:uniqueId val="{0000002B-2363-48D1-B820-7DA891E2A091}"/>
              </c:ext>
            </c:extLst>
          </c:dPt>
          <c:dPt>
            <c:idx val="22"/>
            <c:bubble3D val="0"/>
            <c:spPr>
              <a:solidFill>
                <a:srgbClr val="2E0538"/>
              </a:solidFill>
              <a:ln w="0" cap="flat" cmpd="sng" algn="ctr">
                <a:solidFill>
                  <a:schemeClr val="lt1">
                    <a:shade val="95000"/>
                    <a:satMod val="105000"/>
                  </a:schemeClr>
                </a:solidFill>
                <a:prstDash val="solid"/>
                <a:round/>
              </a:ln>
              <a:effectLst/>
            </c:spPr>
            <c:extLst>
              <c:ext xmlns:c16="http://schemas.microsoft.com/office/drawing/2014/chart" uri="{C3380CC4-5D6E-409C-BE32-E72D297353CC}">
                <c16:uniqueId val="{0000002D-2363-48D1-B820-7DA891E2A091}"/>
              </c:ext>
            </c:extLst>
          </c:dPt>
          <c:dPt>
            <c:idx val="23"/>
            <c:bubble3D val="0"/>
            <c:spPr>
              <a:solidFill>
                <a:srgbClr val="736B2B"/>
              </a:solidFill>
              <a:ln w="0" cap="flat" cmpd="sng" algn="ctr">
                <a:solidFill>
                  <a:schemeClr val="lt1">
                    <a:shade val="95000"/>
                    <a:satMod val="105000"/>
                  </a:schemeClr>
                </a:solidFill>
                <a:prstDash val="solid"/>
                <a:round/>
              </a:ln>
              <a:effectLst/>
            </c:spPr>
            <c:extLst>
              <c:ext xmlns:c16="http://schemas.microsoft.com/office/drawing/2014/chart" uri="{C3380CC4-5D6E-409C-BE32-E72D297353CC}">
                <c16:uniqueId val="{0000002F-2363-48D1-B820-7DA891E2A091}"/>
              </c:ext>
            </c:extLst>
          </c:dPt>
          <c:dPt>
            <c:idx val="24"/>
            <c:bubble3D val="0"/>
            <c:spPr>
              <a:solidFill>
                <a:srgbClr val="216657"/>
              </a:solidFill>
              <a:ln w="0" cap="flat" cmpd="sng" algn="ctr">
                <a:solidFill>
                  <a:schemeClr val="lt1">
                    <a:shade val="95000"/>
                    <a:satMod val="105000"/>
                  </a:schemeClr>
                </a:solidFill>
                <a:prstDash val="solid"/>
                <a:round/>
              </a:ln>
              <a:effectLst/>
            </c:spPr>
            <c:extLst>
              <c:ext xmlns:c16="http://schemas.microsoft.com/office/drawing/2014/chart" uri="{C3380CC4-5D6E-409C-BE32-E72D297353CC}">
                <c16:uniqueId val="{00000031-2363-48D1-B820-7DA891E2A091}"/>
              </c:ext>
            </c:extLst>
          </c:dPt>
          <c:dLbls>
            <c:dLbl>
              <c:idx val="0"/>
              <c:layout>
                <c:manualLayout>
                  <c:x val="6.5079924807527459E-2"/>
                  <c:y val="1.5085974088309621E-3"/>
                </c:manualLayout>
              </c:layout>
              <c:tx>
                <c:rich>
                  <a:bodyPr/>
                  <a:lstStyle/>
                  <a:p>
                    <a:fld id="{2750B1C1-6E04-4F4C-99D5-D709CABA9A8F}" type="CATEGORYNAME">
                      <a:rPr lang="en-US" baseline="0">
                        <a:solidFill>
                          <a:schemeClr val="accent1"/>
                        </a:solidFill>
                      </a:rPr>
                      <a:pPr/>
                      <a:t>[LUOKAN NIMI]</a:t>
                    </a:fld>
                    <a:r>
                      <a:rPr lang="en-US" baseline="0" dirty="0">
                        <a:solidFill>
                          <a:schemeClr val="accent1"/>
                        </a:solidFill>
                      </a:rPr>
                      <a:t>, </a:t>
                    </a:r>
                    <a:fld id="{050A2472-D962-46F4-8FE2-F45B583D38C5}" type="VALUE">
                      <a:rPr lang="en-US" baseline="0">
                        <a:solidFill>
                          <a:schemeClr val="accent1"/>
                        </a:solidFill>
                      </a:rPr>
                      <a:pPr/>
                      <a:t>[ARVO]</a:t>
                    </a:fld>
                    <a:endParaRPr lang="en-US" baseline="0" dirty="0">
                      <a:solidFill>
                        <a:schemeClr val="accent1"/>
                      </a:solidFill>
                    </a:endParaRPr>
                  </a:p>
                </c:rich>
              </c:tx>
              <c:dLblPos val="bestFit"/>
              <c:showLegendKey val="0"/>
              <c:showVal val="1"/>
              <c:showCatName val="1"/>
              <c:showSerName val="0"/>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1-2363-48D1-B820-7DA891E2A091}"/>
                </c:ext>
              </c:extLst>
            </c:dLbl>
            <c:dLbl>
              <c:idx val="1"/>
              <c:layout>
                <c:manualLayout>
                  <c:x val="1.4487482276111168E-2"/>
                  <c:y val="-3.0523156038992586E-3"/>
                </c:manualLayout>
              </c:layout>
              <c:tx>
                <c:rich>
                  <a:bodyPr/>
                  <a:lstStyle/>
                  <a:p>
                    <a:fld id="{C4A1AD0D-A846-4C26-9D39-8835DD530964}" type="CATEGORYNAME">
                      <a:rPr lang="en-US">
                        <a:solidFill>
                          <a:schemeClr val="accent1"/>
                        </a:solidFill>
                      </a:rPr>
                      <a:pPr/>
                      <a:t>[LUOKAN NIMI]</a:t>
                    </a:fld>
                    <a:r>
                      <a:rPr lang="en-US" baseline="0" dirty="0">
                        <a:solidFill>
                          <a:schemeClr val="accent1"/>
                        </a:solidFill>
                      </a:rPr>
                      <a:t>, </a:t>
                    </a:r>
                    <a:fld id="{DAFD3093-4C3E-4DF5-A556-30E4A726BF3D}" type="VALUE">
                      <a:rPr lang="en-US" baseline="0">
                        <a:solidFill>
                          <a:schemeClr val="accent1"/>
                        </a:solidFill>
                      </a:rPr>
                      <a:pPr/>
                      <a:t>[ARVO]</a:t>
                    </a:fld>
                    <a:endParaRPr lang="en-US" baseline="0" dirty="0">
                      <a:solidFill>
                        <a:schemeClr val="accent1"/>
                      </a:solidFill>
                    </a:endParaRPr>
                  </a:p>
                </c:rich>
              </c:tx>
              <c:dLblPos val="bestFit"/>
              <c:showLegendKey val="0"/>
              <c:showVal val="1"/>
              <c:showCatName val="1"/>
              <c:showSerName val="0"/>
              <c:showPercent val="0"/>
              <c:showBubbleSize val="0"/>
              <c:separator>, </c:separator>
              <c:extLst>
                <c:ext xmlns:c15="http://schemas.microsoft.com/office/drawing/2012/chart" uri="{CE6537A1-D6FC-4f65-9D91-7224C49458BB}">
                  <c15:layout>
                    <c:manualLayout>
                      <c:w val="0.13432888523270514"/>
                      <c:h val="7.9948212804293678E-2"/>
                    </c:manualLayout>
                  </c15:layout>
                  <c15:dlblFieldTable/>
                  <c15:showDataLabelsRange val="0"/>
                </c:ext>
                <c:ext xmlns:c16="http://schemas.microsoft.com/office/drawing/2014/chart" uri="{C3380CC4-5D6E-409C-BE32-E72D297353CC}">
                  <c16:uniqueId val="{00000003-2363-48D1-B820-7DA891E2A091}"/>
                </c:ext>
              </c:extLst>
            </c:dLbl>
            <c:dLbl>
              <c:idx val="2"/>
              <c:layout>
                <c:manualLayout>
                  <c:x val="3.6739357972332132E-2"/>
                  <c:y val="-7.1860587506897777E-2"/>
                </c:manualLayout>
              </c:layout>
              <c:tx>
                <c:rich>
                  <a:bodyPr/>
                  <a:lstStyle/>
                  <a:p>
                    <a:fld id="{D58879DA-EAF0-4311-8711-637C9FDF2200}" type="CATEGORYNAME">
                      <a:rPr lang="en-US" baseline="0">
                        <a:solidFill>
                          <a:schemeClr val="accent1"/>
                        </a:solidFill>
                      </a:rPr>
                      <a:pPr/>
                      <a:t>[LUOKAN NIMI]</a:t>
                    </a:fld>
                    <a:r>
                      <a:rPr lang="en-US" baseline="0" dirty="0">
                        <a:solidFill>
                          <a:schemeClr val="accent1"/>
                        </a:solidFill>
                      </a:rPr>
                      <a:t>, </a:t>
                    </a:r>
                    <a:fld id="{590318F8-1074-4B75-B633-27361B1C648B}" type="VALUE">
                      <a:rPr lang="en-US" baseline="0">
                        <a:solidFill>
                          <a:schemeClr val="accent1"/>
                        </a:solidFill>
                      </a:rPr>
                      <a:pPr/>
                      <a:t>[ARVO]</a:t>
                    </a:fld>
                    <a:endParaRPr lang="en-US" baseline="0" dirty="0">
                      <a:solidFill>
                        <a:schemeClr val="accent1"/>
                      </a:solidFill>
                    </a:endParaRPr>
                  </a:p>
                </c:rich>
              </c:tx>
              <c:dLblPos val="bestFit"/>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2363-48D1-B820-7DA891E2A091}"/>
                </c:ext>
              </c:extLst>
            </c:dLbl>
            <c:dLbl>
              <c:idx val="3"/>
              <c:layout>
                <c:manualLayout>
                  <c:x val="2.6500598729248058E-2"/>
                  <c:y val="-5.0565285018483647E-2"/>
                </c:manualLayout>
              </c:layout>
              <c:tx>
                <c:rich>
                  <a:bodyPr/>
                  <a:lstStyle/>
                  <a:p>
                    <a:fld id="{BCDDDCBE-2818-4BA1-A245-21584198B75D}" type="CATEGORYNAME">
                      <a:rPr lang="en-US" dirty="0">
                        <a:solidFill>
                          <a:schemeClr val="accent1"/>
                        </a:solidFill>
                      </a:rPr>
                      <a:pPr/>
                      <a:t>[LUOKAN NIMI]</a:t>
                    </a:fld>
                    <a:r>
                      <a:rPr lang="en-US" baseline="0" dirty="0">
                        <a:solidFill>
                          <a:schemeClr val="accent1"/>
                        </a:solidFill>
                      </a:rPr>
                      <a:t>, </a:t>
                    </a:r>
                    <a:fld id="{7DE6FCF0-0FA8-4B6D-A42B-576A1F47CCED}" type="VALUE">
                      <a:rPr lang="en-US" baseline="0" dirty="0">
                        <a:solidFill>
                          <a:schemeClr val="accent1"/>
                        </a:solidFill>
                      </a:rPr>
                      <a:pPr/>
                      <a:t>[ARVO]</a:t>
                    </a:fld>
                    <a:endParaRPr lang="en-US" baseline="0" dirty="0">
                      <a:solidFill>
                        <a:schemeClr val="accent1"/>
                      </a:solidFill>
                    </a:endParaRPr>
                  </a:p>
                </c:rich>
              </c:tx>
              <c:dLblPos val="bestFit"/>
              <c:showLegendKey val="0"/>
              <c:showVal val="1"/>
              <c:showCatName val="1"/>
              <c:showSerName val="0"/>
              <c:showPercent val="0"/>
              <c:showBubbleSize val="0"/>
              <c:separator>, </c:separator>
              <c:extLst>
                <c:ext xmlns:c15="http://schemas.microsoft.com/office/drawing/2012/chart" uri="{CE6537A1-D6FC-4f65-9D91-7224C49458BB}">
                  <c15:layout>
                    <c:manualLayout>
                      <c:w val="0.27192256864510161"/>
                      <c:h val="0.12349506100640208"/>
                    </c:manualLayout>
                  </c15:layout>
                  <c15:dlblFieldTable/>
                  <c15:showDataLabelsRange val="0"/>
                </c:ext>
                <c:ext xmlns:c16="http://schemas.microsoft.com/office/drawing/2014/chart" uri="{C3380CC4-5D6E-409C-BE32-E72D297353CC}">
                  <c16:uniqueId val="{00000007-2363-48D1-B820-7DA891E2A091}"/>
                </c:ext>
              </c:extLst>
            </c:dLbl>
            <c:dLbl>
              <c:idx val="4"/>
              <c:layout>
                <c:manualLayout>
                  <c:x val="4.1175847460154506E-2"/>
                  <c:y val="-4.4111707514092213E-2"/>
                </c:manualLayout>
              </c:layout>
              <c:tx>
                <c:rich>
                  <a:bodyPr/>
                  <a:lstStyle/>
                  <a:p>
                    <a:fld id="{6DA6C8A4-232C-4135-8E7E-C6F3DC9E7FA2}" type="CATEGORYNAME">
                      <a:rPr lang="en-US">
                        <a:solidFill>
                          <a:schemeClr val="accent1"/>
                        </a:solidFill>
                      </a:rPr>
                      <a:pPr/>
                      <a:t>[LUOKAN NIMI]</a:t>
                    </a:fld>
                    <a:r>
                      <a:rPr lang="en-US" baseline="0" dirty="0">
                        <a:solidFill>
                          <a:schemeClr val="accent1"/>
                        </a:solidFill>
                      </a:rPr>
                      <a:t>, </a:t>
                    </a:r>
                    <a:fld id="{39B15E17-1AE7-43F3-BA26-C33D448B543B}" type="VALUE">
                      <a:rPr lang="en-US" baseline="0">
                        <a:solidFill>
                          <a:schemeClr val="accent1"/>
                        </a:solidFill>
                      </a:rPr>
                      <a:pPr/>
                      <a:t>[ARVO]</a:t>
                    </a:fld>
                    <a:endParaRPr lang="en-US" baseline="0" dirty="0">
                      <a:solidFill>
                        <a:schemeClr val="accent1"/>
                      </a:solidFill>
                    </a:endParaRPr>
                  </a:p>
                </c:rich>
              </c:tx>
              <c:dLblPos val="bestFit"/>
              <c:showLegendKey val="0"/>
              <c:showVal val="1"/>
              <c:showCatName val="1"/>
              <c:showSerName val="0"/>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9-2363-48D1-B820-7DA891E2A091}"/>
                </c:ext>
              </c:extLst>
            </c:dLbl>
            <c:dLbl>
              <c:idx val="5"/>
              <c:layout>
                <c:manualLayout>
                  <c:x val="5.6564704153312863E-2"/>
                  <c:y val="-5.2561981536044834E-2"/>
                </c:manualLayout>
              </c:layout>
              <c:tx>
                <c:rich>
                  <a:bodyPr/>
                  <a:lstStyle/>
                  <a:p>
                    <a:fld id="{E096958D-B8A3-428F-A291-6C6E4AE70D36}" type="CATEGORYNAME">
                      <a:rPr lang="en-US">
                        <a:solidFill>
                          <a:schemeClr val="accent1"/>
                        </a:solidFill>
                      </a:rPr>
                      <a:pPr/>
                      <a:t>[LUOKAN NIMI]</a:t>
                    </a:fld>
                    <a:r>
                      <a:rPr lang="en-US" baseline="0" dirty="0">
                        <a:solidFill>
                          <a:schemeClr val="accent1"/>
                        </a:solidFill>
                      </a:rPr>
                      <a:t>, </a:t>
                    </a:r>
                    <a:fld id="{8ABA82D8-7895-499B-814F-135A9074C310}" type="VALUE">
                      <a:rPr lang="en-US" baseline="0">
                        <a:solidFill>
                          <a:schemeClr val="accent1"/>
                        </a:solidFill>
                      </a:rPr>
                      <a:pPr/>
                      <a:t>[ARVO]</a:t>
                    </a:fld>
                    <a:endParaRPr lang="en-US" baseline="0" dirty="0">
                      <a:solidFill>
                        <a:schemeClr val="accent1"/>
                      </a:solidFill>
                    </a:endParaRPr>
                  </a:p>
                </c:rich>
              </c:tx>
              <c:dLblPos val="bestFit"/>
              <c:showLegendKey val="0"/>
              <c:showVal val="1"/>
              <c:showCatName val="1"/>
              <c:showSerName val="0"/>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B-2363-48D1-B820-7DA891E2A091}"/>
                </c:ext>
              </c:extLst>
            </c:dLbl>
            <c:dLbl>
              <c:idx val="6"/>
              <c:layout>
                <c:manualLayout>
                  <c:x val="8.9267083347549028E-2"/>
                  <c:y val="-5.7524655058005171E-2"/>
                </c:manualLayout>
              </c:layout>
              <c:tx>
                <c:rich>
                  <a:bodyPr/>
                  <a:lstStyle/>
                  <a:p>
                    <a:fld id="{4C4FECE7-07F7-47D1-BB5A-FC25D27DB245}" type="CATEGORYNAME">
                      <a:rPr lang="en-US">
                        <a:solidFill>
                          <a:schemeClr val="accent1"/>
                        </a:solidFill>
                      </a:rPr>
                      <a:pPr/>
                      <a:t>[LUOKAN NIMI]</a:t>
                    </a:fld>
                    <a:r>
                      <a:rPr lang="en-US" dirty="0">
                        <a:solidFill>
                          <a:schemeClr val="accent1"/>
                        </a:solidFill>
                      </a:rPr>
                      <a:t>, </a:t>
                    </a:r>
                    <a:fld id="{D4D1B192-4D72-47FC-8D47-54A58A22BECF}" type="VALUE">
                      <a:rPr lang="en-US">
                        <a:solidFill>
                          <a:schemeClr val="accent1"/>
                        </a:solidFill>
                      </a:rPr>
                      <a:pPr/>
                      <a:t>[ARVO]</a:t>
                    </a:fld>
                    <a:endParaRPr lang="en-US" dirty="0">
                      <a:solidFill>
                        <a:schemeClr val="accent1"/>
                      </a:solidFill>
                    </a:endParaRPr>
                  </a:p>
                </c:rich>
              </c:tx>
              <c:dLblPos val="bestFit"/>
              <c:showLegendKey val="0"/>
              <c:showVal val="1"/>
              <c:showCatName val="1"/>
              <c:showSerName val="0"/>
              <c:showPercent val="0"/>
              <c:showBubbleSize val="0"/>
              <c:separator>, </c:separator>
              <c:extLst>
                <c:ext xmlns:c15="http://schemas.microsoft.com/office/drawing/2012/chart" uri="{CE6537A1-D6FC-4f65-9D91-7224C49458BB}">
                  <c15:layout>
                    <c:manualLayout>
                      <c:w val="0.27130892782968463"/>
                      <c:h val="7.9948212804293678E-2"/>
                    </c:manualLayout>
                  </c15:layout>
                  <c15:dlblFieldTable/>
                  <c15:showDataLabelsRange val="0"/>
                </c:ext>
                <c:ext xmlns:c16="http://schemas.microsoft.com/office/drawing/2014/chart" uri="{C3380CC4-5D6E-409C-BE32-E72D297353CC}">
                  <c16:uniqueId val="{0000000D-2363-48D1-B820-7DA891E2A091}"/>
                </c:ext>
              </c:extLst>
            </c:dLbl>
            <c:dLbl>
              <c:idx val="7"/>
              <c:layout>
                <c:manualLayout>
                  <c:x val="8.0019824033963058E-2"/>
                  <c:y val="-1.7337601663724059E-2"/>
                </c:manualLayout>
              </c:layout>
              <c:tx>
                <c:rich>
                  <a:bodyPr/>
                  <a:lstStyle/>
                  <a:p>
                    <a:fld id="{4FECCFEA-50AE-42BA-95C2-B6E145FCC513}" type="CATEGORYNAME">
                      <a:rPr lang="en-US">
                        <a:solidFill>
                          <a:schemeClr val="accent1"/>
                        </a:solidFill>
                      </a:rPr>
                      <a:pPr/>
                      <a:t>[LUOKAN NIMI]</a:t>
                    </a:fld>
                    <a:r>
                      <a:rPr lang="en-US" baseline="0" dirty="0">
                        <a:solidFill>
                          <a:schemeClr val="accent1"/>
                        </a:solidFill>
                      </a:rPr>
                      <a:t>, </a:t>
                    </a:r>
                    <a:fld id="{A96A55BE-0F86-46D1-A7FA-864A8E486ED6}" type="VALUE">
                      <a:rPr lang="en-US" baseline="0">
                        <a:solidFill>
                          <a:schemeClr val="accent1"/>
                        </a:solidFill>
                      </a:rPr>
                      <a:pPr/>
                      <a:t>[ARVO]</a:t>
                    </a:fld>
                    <a:endParaRPr lang="en-US" baseline="0" dirty="0">
                      <a:solidFill>
                        <a:schemeClr val="accent1"/>
                      </a:solidFill>
                    </a:endParaRPr>
                  </a:p>
                </c:rich>
              </c:tx>
              <c:dLblPos val="bestFit"/>
              <c:showLegendKey val="0"/>
              <c:showVal val="1"/>
              <c:showCatName val="1"/>
              <c:showSerName val="0"/>
              <c:showPercent val="0"/>
              <c:showBubbleSize val="0"/>
              <c:separator>, </c:separator>
              <c:extLst>
                <c:ext xmlns:c15="http://schemas.microsoft.com/office/drawing/2012/chart" uri="{CE6537A1-D6FC-4f65-9D91-7224C49458BB}">
                  <c15:layout>
                    <c:manualLayout>
                      <c:w val="0.22238908597341633"/>
                      <c:h val="8.4720568905209348E-2"/>
                    </c:manualLayout>
                  </c15:layout>
                  <c15:dlblFieldTable/>
                  <c15:showDataLabelsRange val="0"/>
                </c:ext>
                <c:ext xmlns:c16="http://schemas.microsoft.com/office/drawing/2014/chart" uri="{C3380CC4-5D6E-409C-BE32-E72D297353CC}">
                  <c16:uniqueId val="{0000000F-2363-48D1-B820-7DA891E2A091}"/>
                </c:ext>
              </c:extLst>
            </c:dLbl>
            <c:dLbl>
              <c:idx val="8"/>
              <c:layout>
                <c:manualLayout>
                  <c:x val="0.1776443636542358"/>
                  <c:y val="2.9424401308947062E-2"/>
                </c:manualLayout>
              </c:layout>
              <c:tx>
                <c:rich>
                  <a:bodyPr/>
                  <a:lstStyle/>
                  <a:p>
                    <a:fld id="{0ABB2BC0-467C-4190-B2E6-69FF8C8AF8DC}" type="CATEGORYNAME">
                      <a:rPr lang="fi-FI">
                        <a:solidFill>
                          <a:schemeClr val="accent1"/>
                        </a:solidFill>
                      </a:rPr>
                      <a:pPr/>
                      <a:t>[LUOKAN NIMI]</a:t>
                    </a:fld>
                    <a:r>
                      <a:rPr lang="fi-FI" baseline="0" dirty="0">
                        <a:solidFill>
                          <a:schemeClr val="accent1"/>
                        </a:solidFill>
                      </a:rPr>
                      <a:t>, </a:t>
                    </a:r>
                    <a:fld id="{0BA3DB01-4A14-4677-B261-6A8E4B02EA0E}" type="VALUE">
                      <a:rPr lang="fi-FI" baseline="0">
                        <a:solidFill>
                          <a:schemeClr val="accent1"/>
                        </a:solidFill>
                      </a:rPr>
                      <a:pPr/>
                      <a:t>[ARVO]</a:t>
                    </a:fld>
                    <a:endParaRPr lang="fi-FI" baseline="0" dirty="0">
                      <a:solidFill>
                        <a:schemeClr val="accent1"/>
                      </a:solidFill>
                    </a:endParaRPr>
                  </a:p>
                </c:rich>
              </c:tx>
              <c:dLblPos val="bestFit"/>
              <c:showLegendKey val="0"/>
              <c:showVal val="1"/>
              <c:showCatName val="1"/>
              <c:showSerName val="0"/>
              <c:showPercent val="0"/>
              <c:showBubbleSize val="0"/>
              <c:separator>, </c:separator>
              <c:extLst>
                <c:ext xmlns:c15="http://schemas.microsoft.com/office/drawing/2012/chart" uri="{CE6537A1-D6FC-4f65-9D91-7224C49458BB}">
                  <c15:layout>
                    <c:manualLayout>
                      <c:w val="0.35984295853128934"/>
                      <c:h val="7.3189986754040745E-2"/>
                    </c:manualLayout>
                  </c15:layout>
                  <c15:dlblFieldTable/>
                  <c15:showDataLabelsRange val="0"/>
                </c:ext>
                <c:ext xmlns:c16="http://schemas.microsoft.com/office/drawing/2014/chart" uri="{C3380CC4-5D6E-409C-BE32-E72D297353CC}">
                  <c16:uniqueId val="{00000011-2363-48D1-B820-7DA891E2A091}"/>
                </c:ext>
              </c:extLst>
            </c:dLbl>
            <c:dLbl>
              <c:idx val="9"/>
              <c:layout>
                <c:manualLayout>
                  <c:x val="2.4282532924143965E-2"/>
                  <c:y val="4.0032655321418927E-2"/>
                </c:manualLayout>
              </c:layout>
              <c:tx>
                <c:rich>
                  <a:bodyPr/>
                  <a:lstStyle/>
                  <a:p>
                    <a:fld id="{5B4C9443-DBDB-4BA1-9493-E6C39BE770CC}" type="CATEGORYNAME">
                      <a:rPr lang="en-US">
                        <a:solidFill>
                          <a:schemeClr val="accent1"/>
                        </a:solidFill>
                      </a:rPr>
                      <a:pPr/>
                      <a:t>[LUOKAN NIMI]</a:t>
                    </a:fld>
                    <a:r>
                      <a:rPr lang="en-US" baseline="0" dirty="0">
                        <a:solidFill>
                          <a:schemeClr val="accent1"/>
                        </a:solidFill>
                      </a:rPr>
                      <a:t>, </a:t>
                    </a:r>
                    <a:fld id="{989582FA-4386-41F1-B100-C5FFF55AE594}" type="VALUE">
                      <a:rPr lang="en-US" baseline="0">
                        <a:solidFill>
                          <a:schemeClr val="accent1"/>
                        </a:solidFill>
                      </a:rPr>
                      <a:pPr/>
                      <a:t>[ARVO]</a:t>
                    </a:fld>
                    <a:endParaRPr lang="en-US" baseline="0" dirty="0">
                      <a:solidFill>
                        <a:schemeClr val="accent1"/>
                      </a:solidFill>
                    </a:endParaRPr>
                  </a:p>
                </c:rich>
              </c:tx>
              <c:dLblPos val="bestFit"/>
              <c:showLegendKey val="0"/>
              <c:showVal val="1"/>
              <c:showCatName val="1"/>
              <c:showSerName val="0"/>
              <c:showPercent val="0"/>
              <c:showBubbleSize val="0"/>
              <c:separator>, </c:separator>
              <c:extLst>
                <c:ext xmlns:c15="http://schemas.microsoft.com/office/drawing/2012/chart" uri="{CE6537A1-D6FC-4f65-9D91-7224C49458BB}">
                  <c15:layout>
                    <c:manualLayout>
                      <c:w val="0.26221883643489952"/>
                      <c:h val="0.10360153020201369"/>
                    </c:manualLayout>
                  </c15:layout>
                  <c15:dlblFieldTable/>
                  <c15:showDataLabelsRange val="0"/>
                </c:ext>
                <c:ext xmlns:c16="http://schemas.microsoft.com/office/drawing/2014/chart" uri="{C3380CC4-5D6E-409C-BE32-E72D297353CC}">
                  <c16:uniqueId val="{00000013-2363-48D1-B820-7DA891E2A091}"/>
                </c:ext>
              </c:extLst>
            </c:dLbl>
            <c:dLbl>
              <c:idx val="10"/>
              <c:layout>
                <c:manualLayout>
                  <c:x val="-7.3470842637157197E-2"/>
                  <c:y val="-2.0062355818382185E-2"/>
                </c:manualLayout>
              </c:layout>
              <c:tx>
                <c:rich>
                  <a:bodyPr/>
                  <a:lstStyle/>
                  <a:p>
                    <a:fld id="{4A15F0D2-D807-41F2-A0E3-378EC27897E0}" type="CATEGORYNAME">
                      <a:rPr lang="en-US" dirty="0">
                        <a:solidFill>
                          <a:srgbClr val="C00000"/>
                        </a:solidFill>
                      </a:rPr>
                      <a:pPr/>
                      <a:t>[LUOKAN NIMI]</a:t>
                    </a:fld>
                    <a:r>
                      <a:rPr lang="en-US" baseline="0" dirty="0">
                        <a:solidFill>
                          <a:srgbClr val="C00000"/>
                        </a:solidFill>
                      </a:rPr>
                      <a:t>, </a:t>
                    </a:r>
                    <a:fld id="{C6377E52-C7FE-48A9-92C7-2D6513297005}" type="VALUE">
                      <a:rPr lang="en-US" baseline="0" dirty="0">
                        <a:solidFill>
                          <a:srgbClr val="C00000"/>
                        </a:solidFill>
                      </a:rPr>
                      <a:pPr/>
                      <a:t>[ARVO]</a:t>
                    </a:fld>
                    <a:endParaRPr lang="en-US" baseline="0" dirty="0">
                      <a:solidFill>
                        <a:srgbClr val="C00000"/>
                      </a:solidFill>
                    </a:endParaRPr>
                  </a:p>
                </c:rich>
              </c:tx>
              <c:dLblPos val="bestFit"/>
              <c:showLegendKey val="0"/>
              <c:showVal val="1"/>
              <c:showCatName val="1"/>
              <c:showSerName val="0"/>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15-2363-48D1-B820-7DA891E2A091}"/>
                </c:ext>
              </c:extLst>
            </c:dLbl>
            <c:dLbl>
              <c:idx val="11"/>
              <c:layout>
                <c:manualLayout>
                  <c:x val="-9.2628269897935961E-3"/>
                  <c:y val="3.9461662202956639E-2"/>
                </c:manualLayout>
              </c:layout>
              <c:tx>
                <c:rich>
                  <a:bodyPr/>
                  <a:lstStyle/>
                  <a:p>
                    <a:fld id="{8730F951-4496-4406-B210-41416AE83FE0}" type="CATEGORYNAME">
                      <a:rPr lang="en-US">
                        <a:solidFill>
                          <a:srgbClr val="C00000"/>
                        </a:solidFill>
                      </a:rPr>
                      <a:pPr/>
                      <a:t>[LUOKAN NIMI]</a:t>
                    </a:fld>
                    <a:r>
                      <a:rPr lang="en-US" baseline="0" dirty="0">
                        <a:solidFill>
                          <a:srgbClr val="C00000"/>
                        </a:solidFill>
                      </a:rPr>
                      <a:t>, </a:t>
                    </a:r>
                    <a:fld id="{A2F5BE64-087A-4BFC-849B-E96EAEDA1836}" type="VALUE">
                      <a:rPr lang="en-US" baseline="0">
                        <a:solidFill>
                          <a:srgbClr val="C00000"/>
                        </a:solidFill>
                      </a:rPr>
                      <a:pPr/>
                      <a:t>[ARVO]</a:t>
                    </a:fld>
                    <a:endParaRPr lang="en-US" baseline="0" dirty="0">
                      <a:solidFill>
                        <a:srgbClr val="C00000"/>
                      </a:solidFill>
                    </a:endParaRPr>
                  </a:p>
                </c:rich>
              </c:tx>
              <c:dLblPos val="bestFit"/>
              <c:showLegendKey val="0"/>
              <c:showVal val="1"/>
              <c:showCatName val="1"/>
              <c:showSerName val="0"/>
              <c:showPercent val="0"/>
              <c:showBubbleSize val="0"/>
              <c:separator>, </c:separator>
              <c:extLst>
                <c:ext xmlns:c15="http://schemas.microsoft.com/office/drawing/2012/chart" uri="{CE6537A1-D6FC-4f65-9D91-7224C49458BB}">
                  <c15:layout>
                    <c:manualLayout>
                      <c:w val="0.19057376609166868"/>
                      <c:h val="7.9948212804293678E-2"/>
                    </c:manualLayout>
                  </c15:layout>
                  <c15:dlblFieldTable/>
                  <c15:showDataLabelsRange val="0"/>
                </c:ext>
                <c:ext xmlns:c16="http://schemas.microsoft.com/office/drawing/2014/chart" uri="{C3380CC4-5D6E-409C-BE32-E72D297353CC}">
                  <c16:uniqueId val="{00000017-2363-48D1-B820-7DA891E2A091}"/>
                </c:ext>
              </c:extLst>
            </c:dLbl>
            <c:dLbl>
              <c:idx val="12"/>
              <c:layout>
                <c:manualLayout>
                  <c:x val="0.12650902078243018"/>
                  <c:y val="6.2544865118466464E-2"/>
                </c:manualLayout>
              </c:layout>
              <c:tx>
                <c:rich>
                  <a:bodyPr/>
                  <a:lstStyle/>
                  <a:p>
                    <a:fld id="{25849870-DB26-4F2A-ABC1-5D1CE11D2CE9}" type="CATEGORYNAME">
                      <a:rPr lang="en-US">
                        <a:solidFill>
                          <a:srgbClr val="C00000"/>
                        </a:solidFill>
                      </a:rPr>
                      <a:pPr/>
                      <a:t>[LUOKAN NIMI]</a:t>
                    </a:fld>
                    <a:r>
                      <a:rPr lang="en-US" baseline="0" dirty="0">
                        <a:solidFill>
                          <a:srgbClr val="C00000"/>
                        </a:solidFill>
                      </a:rPr>
                      <a:t>, </a:t>
                    </a:r>
                    <a:fld id="{EBBF29B4-7CC7-4850-91FC-5C96B7BD4CC2}" type="VALUE">
                      <a:rPr lang="en-US" baseline="0">
                        <a:solidFill>
                          <a:srgbClr val="C00000"/>
                        </a:solidFill>
                      </a:rPr>
                      <a:pPr/>
                      <a:t>[ARVO]</a:t>
                    </a:fld>
                    <a:endParaRPr lang="en-US" baseline="0" dirty="0">
                      <a:solidFill>
                        <a:srgbClr val="C00000"/>
                      </a:solidFill>
                    </a:endParaRPr>
                  </a:p>
                </c:rich>
              </c:tx>
              <c:dLblPos val="bestFit"/>
              <c:showLegendKey val="0"/>
              <c:showVal val="1"/>
              <c:showCatName val="1"/>
              <c:showSerName val="0"/>
              <c:showPercent val="0"/>
              <c:showBubbleSize val="0"/>
              <c:separator>, </c:separator>
              <c:extLst>
                <c:ext xmlns:c15="http://schemas.microsoft.com/office/drawing/2012/chart" uri="{CE6537A1-D6FC-4f65-9D91-7224C49458BB}">
                  <c15:layout>
                    <c:manualLayout>
                      <c:w val="0.30257120750531391"/>
                      <c:h val="7.9948212804293678E-2"/>
                    </c:manualLayout>
                  </c15:layout>
                  <c15:dlblFieldTable/>
                  <c15:showDataLabelsRange val="0"/>
                </c:ext>
                <c:ext xmlns:c16="http://schemas.microsoft.com/office/drawing/2014/chart" uri="{C3380CC4-5D6E-409C-BE32-E72D297353CC}">
                  <c16:uniqueId val="{00000019-2363-48D1-B820-7DA891E2A091}"/>
                </c:ext>
              </c:extLst>
            </c:dLbl>
            <c:dLbl>
              <c:idx val="13"/>
              <c:layout>
                <c:manualLayout>
                  <c:x val="-1.6735908032133599E-2"/>
                  <c:y val="-5.7389993408034752E-2"/>
                </c:manualLayout>
              </c:layout>
              <c:tx>
                <c:rich>
                  <a:bodyPr/>
                  <a:lstStyle/>
                  <a:p>
                    <a:fld id="{757DFCBF-DF8C-4C3B-9577-EB1A86EBAF5A}" type="CATEGORYNAME">
                      <a:rPr lang="en-US">
                        <a:solidFill>
                          <a:srgbClr val="00B050"/>
                        </a:solidFill>
                      </a:rPr>
                      <a:pPr/>
                      <a:t>[LUOKAN NIMI]</a:t>
                    </a:fld>
                    <a:r>
                      <a:rPr lang="en-US" baseline="0" dirty="0">
                        <a:solidFill>
                          <a:srgbClr val="00B050"/>
                        </a:solidFill>
                      </a:rPr>
                      <a:t>, </a:t>
                    </a:r>
                    <a:fld id="{D69244F0-4784-4974-9394-DE147B7F86FB}" type="VALUE">
                      <a:rPr lang="en-US" baseline="0">
                        <a:solidFill>
                          <a:srgbClr val="00B050"/>
                        </a:solidFill>
                      </a:rPr>
                      <a:pPr/>
                      <a:t>[ARVO]</a:t>
                    </a:fld>
                    <a:endParaRPr lang="en-US" baseline="0" dirty="0">
                      <a:solidFill>
                        <a:srgbClr val="00B050"/>
                      </a:solidFill>
                    </a:endParaRPr>
                  </a:p>
                </c:rich>
              </c:tx>
              <c:dLblPos val="bestFit"/>
              <c:showLegendKey val="0"/>
              <c:showVal val="1"/>
              <c:showCatName val="1"/>
              <c:showSerName val="0"/>
              <c:showPercent val="0"/>
              <c:showBubbleSize val="0"/>
              <c:separator>, </c:separator>
              <c:extLst>
                <c:ext xmlns:c15="http://schemas.microsoft.com/office/drawing/2012/chart" uri="{CE6537A1-D6FC-4f65-9D91-7224C49458BB}">
                  <c15:layout>
                    <c:manualLayout>
                      <c:w val="0.30073052364413888"/>
                      <c:h val="7.9948212804293678E-2"/>
                    </c:manualLayout>
                  </c15:layout>
                  <c15:dlblFieldTable/>
                  <c15:showDataLabelsRange val="0"/>
                </c:ext>
                <c:ext xmlns:c16="http://schemas.microsoft.com/office/drawing/2014/chart" uri="{C3380CC4-5D6E-409C-BE32-E72D297353CC}">
                  <c16:uniqueId val="{0000001B-2363-48D1-B820-7DA891E2A091}"/>
                </c:ext>
              </c:extLst>
            </c:dLbl>
            <c:dLbl>
              <c:idx val="14"/>
              <c:layout>
                <c:manualLayout>
                  <c:x val="-7.6642890868561811E-2"/>
                  <c:y val="5.0890019257897788E-2"/>
                </c:manualLayout>
              </c:layout>
              <c:tx>
                <c:rich>
                  <a:bodyPr/>
                  <a:lstStyle/>
                  <a:p>
                    <a:fld id="{D9295A02-2446-4745-A776-A2E56829F471}" type="CATEGORYNAME">
                      <a:rPr lang="fi-FI">
                        <a:solidFill>
                          <a:srgbClr val="00B050"/>
                        </a:solidFill>
                      </a:rPr>
                      <a:pPr/>
                      <a:t>[LUOKAN NIMI]</a:t>
                    </a:fld>
                    <a:r>
                      <a:rPr lang="fi-FI" baseline="0" dirty="0">
                        <a:solidFill>
                          <a:srgbClr val="00B050"/>
                        </a:solidFill>
                      </a:rPr>
                      <a:t>, </a:t>
                    </a:r>
                    <a:fld id="{321EFC8D-B0A1-448C-8AC0-44F6E6AD3348}" type="VALUE">
                      <a:rPr lang="fi-FI" baseline="0">
                        <a:solidFill>
                          <a:srgbClr val="00B050"/>
                        </a:solidFill>
                      </a:rPr>
                      <a:pPr/>
                      <a:t>[ARVO]</a:t>
                    </a:fld>
                    <a:endParaRPr lang="fi-FI" baseline="0" dirty="0">
                      <a:solidFill>
                        <a:srgbClr val="00B050"/>
                      </a:solidFill>
                    </a:endParaRPr>
                  </a:p>
                </c:rich>
              </c:tx>
              <c:dLblPos val="bestFit"/>
              <c:showLegendKey val="0"/>
              <c:showVal val="1"/>
              <c:showCatName val="1"/>
              <c:showSerName val="0"/>
              <c:showPercent val="0"/>
              <c:showBubbleSize val="0"/>
              <c:separator>, </c:separator>
              <c:extLst>
                <c:ext xmlns:c15="http://schemas.microsoft.com/office/drawing/2012/chart" uri="{CE6537A1-D6FC-4f65-9D91-7224C49458BB}">
                  <c15:layout>
                    <c:manualLayout>
                      <c:w val="0.23511521392611542"/>
                      <c:h val="8.4041380800317575E-2"/>
                    </c:manualLayout>
                  </c15:layout>
                  <c15:dlblFieldTable/>
                  <c15:showDataLabelsRange val="0"/>
                </c:ext>
                <c:ext xmlns:c16="http://schemas.microsoft.com/office/drawing/2014/chart" uri="{C3380CC4-5D6E-409C-BE32-E72D297353CC}">
                  <c16:uniqueId val="{0000001D-2363-48D1-B820-7DA891E2A091}"/>
                </c:ext>
              </c:extLst>
            </c:dLbl>
            <c:dLbl>
              <c:idx val="15"/>
              <c:layout>
                <c:manualLayout>
                  <c:x val="-8.3001660313543738E-2"/>
                  <c:y val="8.9595324385027125E-2"/>
                </c:manualLayout>
              </c:layout>
              <c:tx>
                <c:rich>
                  <a:bodyPr/>
                  <a:lstStyle/>
                  <a:p>
                    <a:fld id="{E88C430E-7005-434F-B761-EA1ED132FEE2}" type="CATEGORYNAME">
                      <a:rPr lang="en-US">
                        <a:solidFill>
                          <a:srgbClr val="00B050"/>
                        </a:solidFill>
                      </a:rPr>
                      <a:pPr/>
                      <a:t>[LUOKAN NIMI]</a:t>
                    </a:fld>
                    <a:r>
                      <a:rPr lang="en-US" baseline="0" dirty="0">
                        <a:solidFill>
                          <a:srgbClr val="00B050"/>
                        </a:solidFill>
                      </a:rPr>
                      <a:t>, </a:t>
                    </a:r>
                    <a:fld id="{29C7D86A-6581-4421-A9D0-78D91E84CB51}" type="VALUE">
                      <a:rPr lang="en-US" baseline="0">
                        <a:solidFill>
                          <a:srgbClr val="00B050"/>
                        </a:solidFill>
                      </a:rPr>
                      <a:pPr/>
                      <a:t>[ARVO]</a:t>
                    </a:fld>
                    <a:endParaRPr lang="en-US" baseline="0" dirty="0">
                      <a:solidFill>
                        <a:srgbClr val="00B050"/>
                      </a:solidFill>
                    </a:endParaRPr>
                  </a:p>
                </c:rich>
              </c:tx>
              <c:dLblPos val="bestFit"/>
              <c:showLegendKey val="0"/>
              <c:showVal val="1"/>
              <c:showCatName val="1"/>
              <c:showSerName val="0"/>
              <c:showPercent val="0"/>
              <c:showBubbleSize val="0"/>
              <c:separator>, </c:separator>
              <c:extLst>
                <c:ext xmlns:c15="http://schemas.microsoft.com/office/drawing/2012/chart" uri="{CE6537A1-D6FC-4f65-9D91-7224C49458BB}">
                  <c15:layout>
                    <c:manualLayout>
                      <c:w val="0.22754037634887053"/>
                      <c:h val="9.0664841804803969E-2"/>
                    </c:manualLayout>
                  </c15:layout>
                  <c15:dlblFieldTable/>
                  <c15:showDataLabelsRange val="0"/>
                </c:ext>
                <c:ext xmlns:c16="http://schemas.microsoft.com/office/drawing/2014/chart" uri="{C3380CC4-5D6E-409C-BE32-E72D297353CC}">
                  <c16:uniqueId val="{0000001F-2363-48D1-B820-7DA891E2A091}"/>
                </c:ext>
              </c:extLst>
            </c:dLbl>
            <c:dLbl>
              <c:idx val="16"/>
              <c:layout>
                <c:manualLayout>
                  <c:x val="-0.13745005519665732"/>
                  <c:y val="2.9117990538922729E-2"/>
                </c:manualLayout>
              </c:layout>
              <c:tx>
                <c:rich>
                  <a:bodyPr/>
                  <a:lstStyle/>
                  <a:p>
                    <a:fld id="{7F1CB5F5-A465-451C-AC6C-0C568B72DAD0}" type="CATEGORYNAME">
                      <a:rPr lang="en-US">
                        <a:solidFill>
                          <a:srgbClr val="00B050"/>
                        </a:solidFill>
                      </a:rPr>
                      <a:pPr/>
                      <a:t>[LUOKAN NIMI]</a:t>
                    </a:fld>
                    <a:r>
                      <a:rPr lang="en-US" baseline="0" dirty="0">
                        <a:solidFill>
                          <a:srgbClr val="00B050"/>
                        </a:solidFill>
                      </a:rPr>
                      <a:t>, </a:t>
                    </a:r>
                    <a:fld id="{44ACA0BF-38F1-47C9-8743-ECCA78E2F2EA}" type="VALUE">
                      <a:rPr lang="en-US" baseline="0">
                        <a:solidFill>
                          <a:srgbClr val="00B050"/>
                        </a:solidFill>
                      </a:rPr>
                      <a:pPr/>
                      <a:t>[ARVO]</a:t>
                    </a:fld>
                    <a:endParaRPr lang="en-US" baseline="0" dirty="0">
                      <a:solidFill>
                        <a:srgbClr val="00B050"/>
                      </a:solidFill>
                    </a:endParaRPr>
                  </a:p>
                </c:rich>
              </c:tx>
              <c:dLblPos val="bestFit"/>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21-2363-48D1-B820-7DA891E2A091}"/>
                </c:ext>
              </c:extLst>
            </c:dLbl>
            <c:dLbl>
              <c:idx val="17"/>
              <c:layout>
                <c:manualLayout>
                  <c:x val="-8.7653055308553746E-2"/>
                  <c:y val="-3.2721664044137247E-2"/>
                </c:manualLayout>
              </c:layout>
              <c:tx>
                <c:rich>
                  <a:bodyPr/>
                  <a:lstStyle/>
                  <a:p>
                    <a:fld id="{1057E57B-35A0-4F81-9B92-416E3C655AA7}" type="CATEGORYNAME">
                      <a:rPr lang="en-US">
                        <a:solidFill>
                          <a:schemeClr val="accent4"/>
                        </a:solidFill>
                      </a:rPr>
                      <a:pPr/>
                      <a:t>[LUOKAN NIMI]</a:t>
                    </a:fld>
                    <a:r>
                      <a:rPr lang="en-US" baseline="0" dirty="0">
                        <a:solidFill>
                          <a:schemeClr val="accent4"/>
                        </a:solidFill>
                      </a:rPr>
                      <a:t>, </a:t>
                    </a:r>
                    <a:fld id="{ED86ED2E-76C7-4445-A6A9-E9C46FB936D6}" type="VALUE">
                      <a:rPr lang="en-US" baseline="0">
                        <a:solidFill>
                          <a:schemeClr val="accent4"/>
                        </a:solidFill>
                      </a:rPr>
                      <a:pPr/>
                      <a:t>[ARVO]</a:t>
                    </a:fld>
                    <a:endParaRPr lang="en-US" baseline="0" dirty="0">
                      <a:solidFill>
                        <a:schemeClr val="accent4"/>
                      </a:solidFill>
                    </a:endParaRPr>
                  </a:p>
                </c:rich>
              </c:tx>
              <c:dLblPos val="bestFit"/>
              <c:showLegendKey val="0"/>
              <c:showVal val="1"/>
              <c:showCatName val="1"/>
              <c:showSerName val="0"/>
              <c:showPercent val="0"/>
              <c:showBubbleSize val="0"/>
              <c:separator>, </c:separator>
              <c:extLst>
                <c:ext xmlns:c15="http://schemas.microsoft.com/office/drawing/2012/chart" uri="{CE6537A1-D6FC-4f65-9D91-7224C49458BB}">
                  <c15:layout>
                    <c:manualLayout>
                      <c:w val="0.21907120261431984"/>
                      <c:h val="7.9948212804293678E-2"/>
                    </c:manualLayout>
                  </c15:layout>
                  <c15:dlblFieldTable/>
                  <c15:showDataLabelsRange val="0"/>
                </c:ext>
                <c:ext xmlns:c16="http://schemas.microsoft.com/office/drawing/2014/chart" uri="{C3380CC4-5D6E-409C-BE32-E72D297353CC}">
                  <c16:uniqueId val="{00000023-2363-48D1-B820-7DA891E2A091}"/>
                </c:ext>
              </c:extLst>
            </c:dLbl>
            <c:dLbl>
              <c:idx val="18"/>
              <c:layout>
                <c:manualLayout>
                  <c:x val="-5.6671590267351281E-2"/>
                  <c:y val="-7.6932481352725041E-2"/>
                </c:manualLayout>
              </c:layout>
              <c:tx>
                <c:rich>
                  <a:bodyPr/>
                  <a:lstStyle/>
                  <a:p>
                    <a:fld id="{F0B6E94C-AB54-4075-BDF7-10A5DC42D580}" type="CATEGORYNAME">
                      <a:rPr lang="en-US">
                        <a:solidFill>
                          <a:srgbClr val="00B050"/>
                        </a:solidFill>
                      </a:rPr>
                      <a:pPr/>
                      <a:t>[LUOKAN NIMI]</a:t>
                    </a:fld>
                    <a:r>
                      <a:rPr lang="en-US" baseline="0" dirty="0">
                        <a:solidFill>
                          <a:srgbClr val="00B050"/>
                        </a:solidFill>
                      </a:rPr>
                      <a:t>, </a:t>
                    </a:r>
                    <a:fld id="{FADD2A70-E4D3-4174-A7AD-B95AE3CB7386}" type="VALUE">
                      <a:rPr lang="en-US" baseline="0">
                        <a:solidFill>
                          <a:srgbClr val="00B050"/>
                        </a:solidFill>
                      </a:rPr>
                      <a:pPr/>
                      <a:t>[ARVO]</a:t>
                    </a:fld>
                    <a:endParaRPr lang="en-US" baseline="0" dirty="0">
                      <a:solidFill>
                        <a:srgbClr val="00B050"/>
                      </a:solidFill>
                    </a:endParaRPr>
                  </a:p>
                </c:rich>
              </c:tx>
              <c:dLblPos val="bestFit"/>
              <c:showLegendKey val="0"/>
              <c:showVal val="1"/>
              <c:showCatName val="1"/>
              <c:showSerName val="0"/>
              <c:showPercent val="0"/>
              <c:showBubbleSize val="0"/>
              <c:separator>, </c:separator>
              <c:extLst>
                <c:ext xmlns:c15="http://schemas.microsoft.com/office/drawing/2012/chart" uri="{CE6537A1-D6FC-4f65-9D91-7224C49458BB}">
                  <c15:layout>
                    <c:manualLayout>
                      <c:w val="0.25637087763758781"/>
                      <c:h val="7.6563580063951739E-2"/>
                    </c:manualLayout>
                  </c15:layout>
                  <c15:dlblFieldTable/>
                  <c15:showDataLabelsRange val="0"/>
                </c:ext>
                <c:ext xmlns:c16="http://schemas.microsoft.com/office/drawing/2014/chart" uri="{C3380CC4-5D6E-409C-BE32-E72D297353CC}">
                  <c16:uniqueId val="{00000025-2363-48D1-B820-7DA891E2A091}"/>
                </c:ext>
              </c:extLst>
            </c:dLbl>
            <c:dLbl>
              <c:idx val="19"/>
              <c:layout>
                <c:manualLayout>
                  <c:x val="-4.1408288970426664E-2"/>
                  <c:y val="-5.6520519851491671E-3"/>
                </c:manualLayout>
              </c:layout>
              <c:tx>
                <c:rich>
                  <a:bodyPr/>
                  <a:lstStyle/>
                  <a:p>
                    <a:fld id="{A8807897-8D10-4C6C-83CC-F898A9867191}" type="CATEGORYNAME">
                      <a:rPr lang="en-US" baseline="0">
                        <a:solidFill>
                          <a:srgbClr val="00B050"/>
                        </a:solidFill>
                      </a:rPr>
                      <a:pPr/>
                      <a:t>[LUOKAN NIMI]</a:t>
                    </a:fld>
                    <a:r>
                      <a:rPr lang="en-US" baseline="0" dirty="0">
                        <a:solidFill>
                          <a:srgbClr val="00B050"/>
                        </a:solidFill>
                      </a:rPr>
                      <a:t>, </a:t>
                    </a:r>
                    <a:fld id="{70C6255F-AB64-499C-8822-FF7E8C0117C9}" type="VALUE">
                      <a:rPr lang="en-US" baseline="0">
                        <a:solidFill>
                          <a:srgbClr val="00B050"/>
                        </a:solidFill>
                      </a:rPr>
                      <a:pPr/>
                      <a:t>[ARVO]</a:t>
                    </a:fld>
                    <a:endParaRPr lang="en-US" baseline="0" dirty="0">
                      <a:solidFill>
                        <a:srgbClr val="00B050"/>
                      </a:solidFill>
                    </a:endParaRPr>
                  </a:p>
                </c:rich>
              </c:tx>
              <c:dLblPos val="bestFit"/>
              <c:showLegendKey val="0"/>
              <c:showVal val="1"/>
              <c:showCatName val="1"/>
              <c:showSerName val="0"/>
              <c:showPercent val="0"/>
              <c:showBubbleSize val="0"/>
              <c:separator>, </c:separator>
              <c:extLst>
                <c:ext xmlns:c15="http://schemas.microsoft.com/office/drawing/2012/chart" uri="{CE6537A1-D6FC-4f65-9D91-7224C49458BB}">
                  <c15:layout>
                    <c:manualLayout>
                      <c:w val="0.27645935081726297"/>
                      <c:h val="8.4161221669814462E-2"/>
                    </c:manualLayout>
                  </c15:layout>
                  <c15:dlblFieldTable/>
                  <c15:showDataLabelsRange val="0"/>
                </c:ext>
                <c:ext xmlns:c16="http://schemas.microsoft.com/office/drawing/2014/chart" uri="{C3380CC4-5D6E-409C-BE32-E72D297353CC}">
                  <c16:uniqueId val="{00000027-2363-48D1-B820-7DA891E2A091}"/>
                </c:ext>
              </c:extLst>
            </c:dLbl>
            <c:dLbl>
              <c:idx val="20"/>
              <c:layout>
                <c:manualLayout>
                  <c:x val="-6.1482300446845987E-2"/>
                  <c:y val="2.6687806541938211E-2"/>
                </c:manualLayout>
              </c:layout>
              <c:tx>
                <c:rich>
                  <a:bodyPr/>
                  <a:lstStyle/>
                  <a:p>
                    <a:fld id="{B65DDB1F-D59A-40D7-8150-A44FABE281CA}" type="CATEGORYNAME">
                      <a:rPr lang="fi-FI">
                        <a:solidFill>
                          <a:srgbClr val="00B050"/>
                        </a:solidFill>
                      </a:rPr>
                      <a:pPr/>
                      <a:t>[LUOKAN NIMI]</a:t>
                    </a:fld>
                    <a:r>
                      <a:rPr lang="fi-FI" baseline="0" dirty="0">
                        <a:solidFill>
                          <a:srgbClr val="00B050"/>
                        </a:solidFill>
                      </a:rPr>
                      <a:t>, </a:t>
                    </a:r>
                    <a:fld id="{6258AC2A-3F3D-4960-B3CB-AB6B13231B73}" type="VALUE">
                      <a:rPr lang="fi-FI" baseline="0">
                        <a:solidFill>
                          <a:srgbClr val="00B050"/>
                        </a:solidFill>
                      </a:rPr>
                      <a:pPr/>
                      <a:t>[ARVO]</a:t>
                    </a:fld>
                    <a:endParaRPr lang="fi-FI" baseline="0" dirty="0">
                      <a:solidFill>
                        <a:srgbClr val="00B050"/>
                      </a:solidFill>
                    </a:endParaRPr>
                  </a:p>
                </c:rich>
              </c:tx>
              <c:dLblPos val="bestFit"/>
              <c:showLegendKey val="0"/>
              <c:showVal val="1"/>
              <c:showCatName val="1"/>
              <c:showSerName val="0"/>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29-2363-48D1-B820-7DA891E2A091}"/>
                </c:ext>
              </c:extLst>
            </c:dLbl>
            <c:dLbl>
              <c:idx val="21"/>
              <c:layout>
                <c:manualLayout>
                  <c:x val="-9.9407068369177953E-2"/>
                  <c:y val="1.791372951353986E-2"/>
                </c:manualLayout>
              </c:layout>
              <c:tx>
                <c:rich>
                  <a:bodyPr/>
                  <a:lstStyle/>
                  <a:p>
                    <a:fld id="{08891941-D8F3-482E-ADE6-975525F8ADEC}" type="CATEGORYNAME">
                      <a:rPr lang="fi-FI">
                        <a:solidFill>
                          <a:srgbClr val="00B050"/>
                        </a:solidFill>
                      </a:rPr>
                      <a:pPr/>
                      <a:t>[LUOKAN NIMI]</a:t>
                    </a:fld>
                    <a:r>
                      <a:rPr lang="fi-FI" baseline="0" dirty="0">
                        <a:solidFill>
                          <a:srgbClr val="00B050"/>
                        </a:solidFill>
                      </a:rPr>
                      <a:t>, </a:t>
                    </a:r>
                    <a:fld id="{2686E372-2069-4D8C-B3B3-BDFB66E860A6}" type="VALUE">
                      <a:rPr lang="fi-FI" baseline="0">
                        <a:solidFill>
                          <a:srgbClr val="00B050"/>
                        </a:solidFill>
                      </a:rPr>
                      <a:pPr/>
                      <a:t>[ARVO]</a:t>
                    </a:fld>
                    <a:endParaRPr lang="fi-FI" baseline="0" dirty="0">
                      <a:solidFill>
                        <a:srgbClr val="00B050"/>
                      </a:solidFill>
                    </a:endParaRPr>
                  </a:p>
                </c:rich>
              </c:tx>
              <c:dLblPos val="bestFit"/>
              <c:showLegendKey val="0"/>
              <c:showVal val="1"/>
              <c:showCatName val="1"/>
              <c:showSerName val="0"/>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2B-2363-48D1-B820-7DA891E2A091}"/>
                </c:ext>
              </c:extLst>
            </c:dLbl>
            <c:dLbl>
              <c:idx val="22"/>
              <c:layout>
                <c:manualLayout>
                  <c:x val="-1.2654433137367504E-2"/>
                  <c:y val="-2.5780253497578027E-2"/>
                </c:manualLayout>
              </c:layout>
              <c:tx>
                <c:rich>
                  <a:bodyPr/>
                  <a:lstStyle/>
                  <a:p>
                    <a:fld id="{8F7826DE-AC81-45A6-B614-DBD5F7D29E2A}" type="CATEGORYNAME">
                      <a:rPr lang="fi-FI">
                        <a:solidFill>
                          <a:srgbClr val="00B050"/>
                        </a:solidFill>
                      </a:rPr>
                      <a:pPr/>
                      <a:t>[LUOKAN NIMI]</a:t>
                    </a:fld>
                    <a:r>
                      <a:rPr lang="fi-FI" baseline="0" dirty="0">
                        <a:solidFill>
                          <a:srgbClr val="00B050"/>
                        </a:solidFill>
                      </a:rPr>
                      <a:t>, </a:t>
                    </a:r>
                    <a:fld id="{D535A3AC-45CA-4EBB-B988-9E3DB492B768}" type="VALUE">
                      <a:rPr lang="fi-FI" baseline="0">
                        <a:solidFill>
                          <a:srgbClr val="00B050"/>
                        </a:solidFill>
                      </a:rPr>
                      <a:pPr/>
                      <a:t>[ARVO]</a:t>
                    </a:fld>
                    <a:endParaRPr lang="fi-FI" baseline="0" dirty="0">
                      <a:solidFill>
                        <a:srgbClr val="00B050"/>
                      </a:solidFill>
                    </a:endParaRPr>
                  </a:p>
                </c:rich>
              </c:tx>
              <c:dLblPos val="bestFit"/>
              <c:showLegendKey val="0"/>
              <c:showVal val="1"/>
              <c:showCatName val="1"/>
              <c:showSerName val="0"/>
              <c:showPercent val="0"/>
              <c:showBubbleSize val="0"/>
              <c:extLst>
                <c:ext xmlns:c15="http://schemas.microsoft.com/office/drawing/2012/chart" uri="{CE6537A1-D6FC-4f65-9D91-7224C49458BB}">
                  <c15:layout>
                    <c:manualLayout>
                      <c:w val="0.32845828471168304"/>
                      <c:h val="0.13186371706332947"/>
                    </c:manualLayout>
                  </c15:layout>
                  <c15:dlblFieldTable/>
                  <c15:showDataLabelsRange val="0"/>
                </c:ext>
                <c:ext xmlns:c16="http://schemas.microsoft.com/office/drawing/2014/chart" uri="{C3380CC4-5D6E-409C-BE32-E72D297353CC}">
                  <c16:uniqueId val="{0000002D-2363-48D1-B820-7DA891E2A091}"/>
                </c:ext>
              </c:extLst>
            </c:dLbl>
            <c:dLbl>
              <c:idx val="23"/>
              <c:layout>
                <c:manualLayout>
                  <c:x val="-8.1369440162505045E-3"/>
                  <c:y val="1.2905292542846029E-2"/>
                </c:manualLayout>
              </c:layout>
              <c:tx>
                <c:rich>
                  <a:bodyPr/>
                  <a:lstStyle/>
                  <a:p>
                    <a:fld id="{572F68B3-E7FA-46FF-8392-4A9CEEE1202C}" type="CATEGORYNAME">
                      <a:rPr lang="fi-FI">
                        <a:solidFill>
                          <a:schemeClr val="accent4"/>
                        </a:solidFill>
                      </a:rPr>
                      <a:pPr/>
                      <a:t>[LUOKAN NIMI]</a:t>
                    </a:fld>
                    <a:r>
                      <a:rPr lang="fi-FI" baseline="0" dirty="0">
                        <a:solidFill>
                          <a:schemeClr val="accent4"/>
                        </a:solidFill>
                      </a:rPr>
                      <a:t>, </a:t>
                    </a:r>
                    <a:fld id="{50FCD84F-2237-40A8-AFA9-7E1C51F19FBB}" type="VALUE">
                      <a:rPr lang="fi-FI" baseline="0">
                        <a:solidFill>
                          <a:schemeClr val="accent4"/>
                        </a:solidFill>
                      </a:rPr>
                      <a:pPr/>
                      <a:t>[ARVO]</a:t>
                    </a:fld>
                    <a:endParaRPr lang="fi-FI" baseline="0" dirty="0">
                      <a:solidFill>
                        <a:schemeClr val="accent4"/>
                      </a:solidFill>
                    </a:endParaRPr>
                  </a:p>
                </c:rich>
              </c:tx>
              <c:dLblPos val="bestFit"/>
              <c:showLegendKey val="0"/>
              <c:showVal val="1"/>
              <c:showCatName val="1"/>
              <c:showSerName val="0"/>
              <c:showPercent val="0"/>
              <c:showBubbleSize val="0"/>
              <c:separator>, </c:separator>
              <c:extLst>
                <c:ext xmlns:c15="http://schemas.microsoft.com/office/drawing/2012/chart" uri="{CE6537A1-D6FC-4f65-9D91-7224C49458BB}">
                  <c15:layout>
                    <c:manualLayout>
                      <c:w val="0.20896605101378379"/>
                      <c:h val="7.9948212804293678E-2"/>
                    </c:manualLayout>
                  </c15:layout>
                  <c15:dlblFieldTable/>
                  <c15:showDataLabelsRange val="0"/>
                </c:ext>
                <c:ext xmlns:c16="http://schemas.microsoft.com/office/drawing/2014/chart" uri="{C3380CC4-5D6E-409C-BE32-E72D297353CC}">
                  <c16:uniqueId val="{0000002F-2363-48D1-B820-7DA891E2A091}"/>
                </c:ext>
              </c:extLst>
            </c:dLbl>
            <c:dLbl>
              <c:idx val="24"/>
              <c:layout>
                <c:manualLayout>
                  <c:x val="0.19030959276629131"/>
                  <c:y val="-2.654200206574079E-2"/>
                </c:manualLayout>
              </c:layout>
              <c:tx>
                <c:rich>
                  <a:bodyPr/>
                  <a:lstStyle/>
                  <a:p>
                    <a:fld id="{354645EA-1241-4171-B47A-D3F89FEA2A3D}" type="CATEGORYNAME">
                      <a:rPr lang="en-US">
                        <a:solidFill>
                          <a:schemeClr val="accent4">
                            <a:lumMod val="50000"/>
                          </a:schemeClr>
                        </a:solidFill>
                      </a:rPr>
                      <a:pPr/>
                      <a:t>[LUOKAN NIMI]</a:t>
                    </a:fld>
                    <a:r>
                      <a:rPr lang="en-US" dirty="0">
                        <a:solidFill>
                          <a:schemeClr val="accent4">
                            <a:lumMod val="50000"/>
                          </a:schemeClr>
                        </a:solidFill>
                      </a:rPr>
                      <a:t>, </a:t>
                    </a:r>
                    <a:fld id="{F7BE62E6-1055-41BA-86FD-174F15538FD1}" type="VALUE">
                      <a:rPr lang="en-US">
                        <a:solidFill>
                          <a:schemeClr val="accent4">
                            <a:lumMod val="50000"/>
                          </a:schemeClr>
                        </a:solidFill>
                      </a:rPr>
                      <a:pPr/>
                      <a:t>[ARVO]</a:t>
                    </a:fld>
                    <a:endParaRPr lang="en-US" dirty="0">
                      <a:solidFill>
                        <a:schemeClr val="accent4">
                          <a:lumMod val="50000"/>
                        </a:schemeClr>
                      </a:solidFill>
                    </a:endParaRPr>
                  </a:p>
                </c:rich>
              </c:tx>
              <c:dLblPos val="bestFit"/>
              <c:showLegendKey val="0"/>
              <c:showVal val="1"/>
              <c:showCatName val="1"/>
              <c:showSerName val="0"/>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31-2363-48D1-B820-7DA891E2A091}"/>
                </c:ext>
              </c:extLst>
            </c:dLbl>
            <c:spPr>
              <a:noFill/>
              <a:ln>
                <a:noFill/>
              </a:ln>
              <a:effectLst/>
            </c:spPr>
            <c:txPr>
              <a:bodyPr rot="0" spcFirstLastPara="1" vertOverflow="ellipsis" vert="horz" wrap="square" anchor="ctr" anchorCtr="0"/>
              <a:lstStyle/>
              <a:p>
                <a:pPr algn="l">
                  <a:defRPr sz="850" b="0" i="0" u="none" strike="noStrike" kern="1200" baseline="0">
                    <a:solidFill>
                      <a:schemeClr val="tx1"/>
                    </a:solidFill>
                    <a:latin typeface="+mn-lt"/>
                    <a:ea typeface="+mn-ea"/>
                    <a:cs typeface="+mn-cs"/>
                  </a:defRPr>
                </a:pPr>
                <a:endParaRPr lang="fi-FI"/>
              </a:p>
            </c:txPr>
            <c:dLblPos val="outEnd"/>
            <c:showLegendKey val="0"/>
            <c:showVal val="1"/>
            <c:showCatName val="1"/>
            <c:showSerName val="0"/>
            <c:showPercent val="0"/>
            <c:showBubbleSize val="0"/>
            <c:separator>, </c:separator>
            <c:showLeaderLines val="1"/>
            <c:leaderLines>
              <c:spPr>
                <a:ln w="6350" cap="flat" cmpd="sng" algn="ctr">
                  <a:solidFill>
                    <a:schemeClr val="tx1">
                      <a:shade val="95000"/>
                      <a:satMod val="105000"/>
                    </a:schemeClr>
                  </a:solidFill>
                  <a:prstDash val="solid"/>
                  <a:round/>
                </a:ln>
                <a:effectLst/>
              </c:spPr>
            </c:leaderLines>
            <c:extLst>
              <c:ext xmlns:c15="http://schemas.microsoft.com/office/drawing/2012/chart" uri="{CE6537A1-D6FC-4f65-9D91-7224C49458BB}"/>
            </c:extLst>
          </c:dLbls>
          <c:cat>
            <c:strRef>
              <c:f>Taul1!$A$2:$A$19</c:f>
              <c:strCache>
                <c:ptCount val="18"/>
                <c:pt idx="0">
                  <c:v>Koneet ja laitteet</c:v>
                </c:pt>
                <c:pt idx="1">
                  <c:v>Terästuotteet</c:v>
                </c:pt>
                <c:pt idx="2">
                  <c:v>Sähkökoneet ja -laitteet</c:v>
                </c:pt>
                <c:pt idx="3">
                  <c:v>Värimetallit</c:v>
                </c:pt>
                <c:pt idx="4">
                  <c:v>Tietoliikennelaitteet</c:v>
                </c:pt>
                <c:pt idx="5">
                  <c:v>Autot ja autonosat</c:v>
                </c:pt>
                <c:pt idx="6">
                  <c:v>Lääkintäkojeet ja laitteet</c:v>
                </c:pt>
                <c:pt idx="7">
                  <c:v>Metallituotteet</c:v>
                </c:pt>
                <c:pt idx="8">
                  <c:v>Laivat, veneet ja muut ajoneuvot</c:v>
                </c:pt>
                <c:pt idx="9">
                  <c:v>Metallimalmit</c:v>
                </c:pt>
                <c:pt idx="10">
                  <c:v>Paperi, kartonki, pahvi</c:v>
                </c:pt>
                <c:pt idx="11">
                  <c:v>Sahatavara</c:v>
                </c:pt>
                <c:pt idx="12">
                  <c:v>Massa</c:v>
                </c:pt>
                <c:pt idx="13">
                  <c:v>Dieselpolttoaineet</c:v>
                </c:pt>
                <c:pt idx="14">
                  <c:v>Kemikaalit ja kemialliset tuotteet</c:v>
                </c:pt>
                <c:pt idx="15">
                  <c:v>Kumi- ja muovituotteet</c:v>
                </c:pt>
                <c:pt idx="16">
                  <c:v>Lääkkeet</c:v>
                </c:pt>
                <c:pt idx="17">
                  <c:v>Muut tavarat </c:v>
                </c:pt>
              </c:strCache>
            </c:strRef>
          </c:cat>
          <c:val>
            <c:numRef>
              <c:f>Taul1!$B$2:$B$19</c:f>
              <c:numCache>
                <c:formatCode>#,##0.0</c:formatCode>
                <c:ptCount val="18"/>
                <c:pt idx="0">
                  <c:v>6.9</c:v>
                </c:pt>
                <c:pt idx="1">
                  <c:v>3.6</c:v>
                </c:pt>
                <c:pt idx="2">
                  <c:v>3.4</c:v>
                </c:pt>
                <c:pt idx="3">
                  <c:v>2.6</c:v>
                </c:pt>
                <c:pt idx="4">
                  <c:v>2.4</c:v>
                </c:pt>
                <c:pt idx="5">
                  <c:v>2.2000000000000002</c:v>
                </c:pt>
                <c:pt idx="6">
                  <c:v>1.6</c:v>
                </c:pt>
                <c:pt idx="7">
                  <c:v>1.2</c:v>
                </c:pt>
                <c:pt idx="8">
                  <c:v>1.1000000000000001</c:v>
                </c:pt>
                <c:pt idx="9" formatCode="General">
                  <c:v>0.2</c:v>
                </c:pt>
                <c:pt idx="10">
                  <c:v>7</c:v>
                </c:pt>
                <c:pt idx="11">
                  <c:v>2.6</c:v>
                </c:pt>
                <c:pt idx="12">
                  <c:v>1.8</c:v>
                </c:pt>
                <c:pt idx="13">
                  <c:v>3.8</c:v>
                </c:pt>
                <c:pt idx="14">
                  <c:v>3.1</c:v>
                </c:pt>
                <c:pt idx="15">
                  <c:v>2.4</c:v>
                </c:pt>
                <c:pt idx="16">
                  <c:v>0.9</c:v>
                </c:pt>
                <c:pt idx="17">
                  <c:v>5.9</c:v>
                </c:pt>
              </c:numCache>
            </c:numRef>
          </c:val>
          <c:extLst>
            <c:ext xmlns:c16="http://schemas.microsoft.com/office/drawing/2014/chart" uri="{C3380CC4-5D6E-409C-BE32-E72D297353CC}">
              <c16:uniqueId val="{00000032-2363-48D1-B820-7DA891E2A091}"/>
            </c:ext>
          </c:extLst>
        </c:ser>
        <c:dLbls>
          <c:dLblPos val="outEnd"/>
          <c:showLegendKey val="0"/>
          <c:showVal val="0"/>
          <c:showCatName val="1"/>
          <c:showSerName val="0"/>
          <c:showPercent val="1"/>
          <c:showBubbleSize val="0"/>
          <c:showLeaderLines val="1"/>
        </c:dLbls>
        <c:firstSliceAng val="0"/>
      </c:pieChart>
      <c:spPr>
        <a:noFill/>
        <a:ln w="25400">
          <a:noFill/>
        </a:ln>
        <a:effectLst/>
      </c:spPr>
    </c:plotArea>
    <c:plotVisOnly val="1"/>
    <c:dispBlanksAs val="gap"/>
    <c:showDLblsOverMax val="0"/>
  </c:chart>
  <c:spPr>
    <a:noFill/>
    <a:ln w="9525" cap="flat" cmpd="sng" algn="ctr">
      <a:noFill/>
      <a:prstDash val="solid"/>
    </a:ln>
    <a:effectLst/>
  </c:spPr>
  <c:txPr>
    <a:bodyPr/>
    <a:lstStyle/>
    <a:p>
      <a:pPr>
        <a:defRPr sz="850" b="0" i="0" baseline="0"/>
      </a:pPr>
      <a:endParaRPr lang="fi-FI"/>
    </a:p>
  </c:txPr>
  <c:externalData r:id="rId3">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10"/>
    </mc:Choice>
    <mc:Fallback>
      <c:style val="10"/>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6202134197163196"/>
          <c:y val="1.2896136540384399E-2"/>
          <c:w val="0.44699297474773864"/>
          <c:h val="0.93562694422841908"/>
        </c:manualLayout>
      </c:layout>
      <c:pieChart>
        <c:varyColors val="1"/>
        <c:ser>
          <c:idx val="0"/>
          <c:order val="0"/>
          <c:tx>
            <c:strRef>
              <c:f>Taul1!$B$1</c:f>
              <c:strCache>
                <c:ptCount val="1"/>
                <c:pt idx="0">
                  <c:v>2015</c:v>
                </c:pt>
              </c:strCache>
            </c:strRef>
          </c:tx>
          <c:dPt>
            <c:idx val="0"/>
            <c:bubble3D val="0"/>
            <c:spPr>
              <a:solidFill>
                <a:srgbClr val="7030A0"/>
              </a:solidFill>
            </c:spPr>
            <c:extLst>
              <c:ext xmlns:c16="http://schemas.microsoft.com/office/drawing/2014/chart" uri="{C3380CC4-5D6E-409C-BE32-E72D297353CC}">
                <c16:uniqueId val="{00000001-97CB-4E40-A650-FAA599C07182}"/>
              </c:ext>
            </c:extLst>
          </c:dPt>
          <c:dPt>
            <c:idx val="1"/>
            <c:bubble3D val="0"/>
            <c:spPr>
              <a:solidFill>
                <a:srgbClr val="FF4770"/>
              </a:solidFill>
            </c:spPr>
            <c:extLst>
              <c:ext xmlns:c16="http://schemas.microsoft.com/office/drawing/2014/chart" uri="{C3380CC4-5D6E-409C-BE32-E72D297353CC}">
                <c16:uniqueId val="{00000003-97CB-4E40-A650-FAA599C07182}"/>
              </c:ext>
            </c:extLst>
          </c:dPt>
          <c:dPt>
            <c:idx val="2"/>
            <c:bubble3D val="0"/>
            <c:spPr>
              <a:solidFill>
                <a:srgbClr val="2F20EC"/>
              </a:solidFill>
            </c:spPr>
            <c:extLst>
              <c:ext xmlns:c16="http://schemas.microsoft.com/office/drawing/2014/chart" uri="{C3380CC4-5D6E-409C-BE32-E72D297353CC}">
                <c16:uniqueId val="{00000005-97CB-4E40-A650-FAA599C07182}"/>
              </c:ext>
            </c:extLst>
          </c:dPt>
          <c:dPt>
            <c:idx val="3"/>
            <c:bubble3D val="0"/>
            <c:spPr>
              <a:solidFill>
                <a:srgbClr val="C11A4D"/>
              </a:solidFill>
            </c:spPr>
            <c:extLst>
              <c:ext xmlns:c16="http://schemas.microsoft.com/office/drawing/2014/chart" uri="{C3380CC4-5D6E-409C-BE32-E72D297353CC}">
                <c16:uniqueId val="{00000007-97CB-4E40-A650-FAA599C07182}"/>
              </c:ext>
            </c:extLst>
          </c:dPt>
          <c:dPt>
            <c:idx val="4"/>
            <c:bubble3D val="0"/>
            <c:spPr>
              <a:solidFill>
                <a:srgbClr val="FFC000"/>
              </a:solidFill>
            </c:spPr>
            <c:extLst>
              <c:ext xmlns:c16="http://schemas.microsoft.com/office/drawing/2014/chart" uri="{C3380CC4-5D6E-409C-BE32-E72D297353CC}">
                <c16:uniqueId val="{00000009-97CB-4E40-A650-FAA599C07182}"/>
              </c:ext>
            </c:extLst>
          </c:dPt>
          <c:dPt>
            <c:idx val="5"/>
            <c:bubble3D val="0"/>
            <c:spPr>
              <a:solidFill>
                <a:srgbClr val="00B050"/>
              </a:solidFill>
            </c:spPr>
            <c:extLst>
              <c:ext xmlns:c16="http://schemas.microsoft.com/office/drawing/2014/chart" uri="{C3380CC4-5D6E-409C-BE32-E72D297353CC}">
                <c16:uniqueId val="{0000000B-97CB-4E40-A650-FAA599C07182}"/>
              </c:ext>
            </c:extLst>
          </c:dPt>
          <c:dPt>
            <c:idx val="6"/>
            <c:bubble3D val="0"/>
            <c:spPr>
              <a:solidFill>
                <a:srgbClr val="B1BEB9">
                  <a:lumMod val="75000"/>
                </a:srgbClr>
              </a:solidFill>
            </c:spPr>
            <c:extLst>
              <c:ext xmlns:c16="http://schemas.microsoft.com/office/drawing/2014/chart" uri="{C3380CC4-5D6E-409C-BE32-E72D297353CC}">
                <c16:uniqueId val="{0000000D-97CB-4E40-A650-FAA599C07182}"/>
              </c:ext>
            </c:extLst>
          </c:dPt>
          <c:dLbls>
            <c:dLbl>
              <c:idx val="0"/>
              <c:layout>
                <c:manualLayout>
                  <c:x val="4.347183616803859E-2"/>
                  <c:y val="0.19782671920485492"/>
                </c:manualLayout>
              </c:layout>
              <c:tx>
                <c:rich>
                  <a:bodyPr rot="0" vertOverflow="overflow" horzOverflow="overflow" vert="horz" wrap="square" lIns="38100" tIns="19050" rIns="38100" bIns="19050" anchor="t" anchorCtr="0">
                    <a:noAutofit/>
                  </a:bodyPr>
                  <a:lstStyle/>
                  <a:p>
                    <a:pPr algn="l">
                      <a:defRPr sz="1050" baseline="0">
                        <a:ln>
                          <a:noFill/>
                        </a:ln>
                        <a:solidFill>
                          <a:srgbClr val="7030A0"/>
                        </a:solidFill>
                        <a:latin typeface="Verdana" panose="020B0604030504040204" pitchFamily="34" charset="0"/>
                      </a:defRPr>
                    </a:pPr>
                    <a:fld id="{3D722BB3-3963-40B0-904A-1326BA7C38DF}" type="CATEGORYNAME">
                      <a:rPr lang="fi-FI" sz="1050" baseline="0" smtClean="0">
                        <a:solidFill>
                          <a:srgbClr val="7030A0"/>
                        </a:solidFill>
                        <a:latin typeface="Verdana" panose="020B0604030504040204" pitchFamily="34" charset="0"/>
                      </a:rPr>
                      <a:pPr algn="l">
                        <a:defRPr sz="1050" baseline="0">
                          <a:ln>
                            <a:noFill/>
                          </a:ln>
                          <a:solidFill>
                            <a:srgbClr val="7030A0"/>
                          </a:solidFill>
                          <a:latin typeface="Verdana" panose="020B0604030504040204" pitchFamily="34" charset="0"/>
                        </a:defRPr>
                      </a:pPr>
                      <a:t>[LUOKAN NIMI]</a:t>
                    </a:fld>
                    <a:r>
                      <a:rPr lang="fi-FI" sz="1050" baseline="0" dirty="0">
                        <a:solidFill>
                          <a:srgbClr val="7030A0"/>
                        </a:solidFill>
                        <a:latin typeface="Verdana" panose="020B0604030504040204" pitchFamily="34" charset="0"/>
                      </a:rPr>
                      <a:t> työllistävät</a:t>
                    </a:r>
                  </a:p>
                  <a:p>
                    <a:pPr algn="l">
                      <a:defRPr sz="1050" baseline="0">
                        <a:ln>
                          <a:noFill/>
                        </a:ln>
                        <a:solidFill>
                          <a:srgbClr val="7030A0"/>
                        </a:solidFill>
                        <a:latin typeface="Verdana" panose="020B0604030504040204" pitchFamily="34" charset="0"/>
                      </a:defRPr>
                    </a:pPr>
                    <a:r>
                      <a:rPr lang="fi-FI" sz="1050" baseline="0" dirty="0">
                        <a:solidFill>
                          <a:srgbClr val="7030A0"/>
                        </a:solidFill>
                        <a:latin typeface="Verdana" panose="020B0604030504040204" pitchFamily="34" charset="0"/>
                      </a:rPr>
                      <a:t>24,5 % (344 471 yritystä)</a:t>
                    </a:r>
                  </a:p>
                </c:rich>
              </c:tx>
              <c:spPr>
                <a:noFill/>
                <a:ln>
                  <a:noFill/>
                </a:ln>
                <a:effectLst/>
              </c:spPr>
              <c:dLblPos val="bestFit"/>
              <c:showLegendKey val="0"/>
              <c:showVal val="1"/>
              <c:showCatName val="1"/>
              <c:showSerName val="1"/>
              <c:showPercent val="1"/>
              <c:showBubbleSize val="0"/>
              <c:separator>, </c:separator>
              <c:extLst>
                <c:ext xmlns:c15="http://schemas.microsoft.com/office/drawing/2012/chart" uri="{CE6537A1-D6FC-4f65-9D91-7224C49458BB}">
                  <c15:spPr xmlns:c15="http://schemas.microsoft.com/office/drawing/2012/chart">
                    <a:prstGeom prst="rect">
                      <a:avLst/>
                    </a:prstGeom>
                  </c15:spPr>
                  <c15:layout>
                    <c:manualLayout>
                      <c:w val="0.28197474234869546"/>
                      <c:h val="0.36642902655552223"/>
                    </c:manualLayout>
                  </c15:layout>
                  <c15:dlblFieldTable/>
                  <c15:showDataLabelsRange val="0"/>
                </c:ext>
                <c:ext xmlns:c16="http://schemas.microsoft.com/office/drawing/2014/chart" uri="{C3380CC4-5D6E-409C-BE32-E72D297353CC}">
                  <c16:uniqueId val="{00000001-97CB-4E40-A650-FAA599C07182}"/>
                </c:ext>
              </c:extLst>
            </c:dLbl>
            <c:dLbl>
              <c:idx val="1"/>
              <c:layout>
                <c:manualLayout>
                  <c:x val="9.4272305026344441E-2"/>
                  <c:y val="-0.10532091781236567"/>
                </c:manualLayout>
              </c:layout>
              <c:tx>
                <c:rich>
                  <a:bodyPr/>
                  <a:lstStyle/>
                  <a:p>
                    <a:fld id="{D9726F88-C4C0-4805-9B0B-B31E8797B7B0}" type="CATEGORYNAME">
                      <a:rPr lang="fi-FI" baseline="0" smtClean="0">
                        <a:ln>
                          <a:noFill/>
                        </a:ln>
                        <a:solidFill>
                          <a:srgbClr val="FF0000"/>
                        </a:solidFill>
                      </a:rPr>
                      <a:pPr/>
                      <a:t>[LUOKAN NIMI]</a:t>
                    </a:fld>
                    <a:r>
                      <a:rPr lang="fi-FI" baseline="0" dirty="0">
                        <a:ln>
                          <a:noFill/>
                        </a:ln>
                        <a:solidFill>
                          <a:srgbClr val="FF0000"/>
                        </a:solidFill>
                      </a:rPr>
                      <a:t> työllistävät</a:t>
                    </a:r>
                  </a:p>
                  <a:p>
                    <a:r>
                      <a:rPr lang="fi-FI" baseline="0" dirty="0">
                        <a:ln>
                          <a:noFill/>
                        </a:ln>
                        <a:solidFill>
                          <a:srgbClr val="FF0000"/>
                        </a:solidFill>
                      </a:rPr>
                      <a:t>14,1 % (15 978 yritystä)</a:t>
                    </a:r>
                  </a:p>
                </c:rich>
              </c:tx>
              <c:dLblPos val="bestFit"/>
              <c:showLegendKey val="0"/>
              <c:showVal val="1"/>
              <c:showCatName val="1"/>
              <c:showSerName val="1"/>
              <c:showPercent val="1"/>
              <c:showBubbleSize val="0"/>
              <c:separator>, </c:separator>
              <c:extLst>
                <c:ext xmlns:c15="http://schemas.microsoft.com/office/drawing/2012/chart" uri="{CE6537A1-D6FC-4f65-9D91-7224C49458BB}">
                  <c15:layout>
                    <c:manualLayout>
                      <c:w val="0.32027461981817557"/>
                      <c:h val="0.17940056376485267"/>
                    </c:manualLayout>
                  </c15:layout>
                  <c15:dlblFieldTable/>
                  <c15:showDataLabelsRange val="0"/>
                </c:ext>
                <c:ext xmlns:c16="http://schemas.microsoft.com/office/drawing/2014/chart" uri="{C3380CC4-5D6E-409C-BE32-E72D297353CC}">
                  <c16:uniqueId val="{00000003-97CB-4E40-A650-FAA599C07182}"/>
                </c:ext>
              </c:extLst>
            </c:dLbl>
            <c:dLbl>
              <c:idx val="2"/>
              <c:layout>
                <c:manualLayout>
                  <c:x val="8.2933852905163238E-2"/>
                  <c:y val="-3.8515065304264469E-3"/>
                </c:manualLayout>
              </c:layout>
              <c:tx>
                <c:rich>
                  <a:bodyPr rot="0" vertOverflow="overflow" horzOverflow="overflow" vert="horz" wrap="square" lIns="38100" tIns="19050" rIns="38100" bIns="19050" anchor="t" anchorCtr="0">
                    <a:noAutofit/>
                  </a:bodyPr>
                  <a:lstStyle/>
                  <a:p>
                    <a:pPr algn="l">
                      <a:defRPr sz="1050" baseline="0">
                        <a:ln>
                          <a:noFill/>
                        </a:ln>
                        <a:solidFill>
                          <a:srgbClr val="002060"/>
                        </a:solidFill>
                        <a:latin typeface="Verdana" panose="020B0604030504040204" pitchFamily="34" charset="0"/>
                      </a:defRPr>
                    </a:pPr>
                    <a:fld id="{0EFC6188-F475-4430-A4B1-B1A69A911A39}" type="CATEGORYNAME">
                      <a:rPr lang="fi-FI" sz="1050" baseline="0" smtClean="0">
                        <a:ln>
                          <a:noFill/>
                        </a:ln>
                        <a:solidFill>
                          <a:srgbClr val="2F20EC"/>
                        </a:solidFill>
                        <a:latin typeface="Verdana" panose="020B0604030504040204" pitchFamily="34" charset="0"/>
                      </a:rPr>
                      <a:pPr algn="l">
                        <a:defRPr sz="1050" baseline="0">
                          <a:ln>
                            <a:noFill/>
                          </a:ln>
                          <a:solidFill>
                            <a:srgbClr val="002060"/>
                          </a:solidFill>
                          <a:latin typeface="Verdana" panose="020B0604030504040204" pitchFamily="34" charset="0"/>
                        </a:defRPr>
                      </a:pPr>
                      <a:t>[LUOKAN NIMI]</a:t>
                    </a:fld>
                    <a:r>
                      <a:rPr lang="fi-FI" sz="1050" baseline="0" dirty="0">
                        <a:ln>
                          <a:noFill/>
                        </a:ln>
                        <a:solidFill>
                          <a:srgbClr val="2F20EC"/>
                        </a:solidFill>
                        <a:latin typeface="Verdana" panose="020B0604030504040204" pitchFamily="34" charset="0"/>
                      </a:rPr>
                      <a:t> työllistävät</a:t>
                    </a:r>
                  </a:p>
                  <a:p>
                    <a:pPr algn="l">
                      <a:defRPr sz="1050" baseline="0">
                        <a:ln>
                          <a:noFill/>
                        </a:ln>
                        <a:solidFill>
                          <a:srgbClr val="002060"/>
                        </a:solidFill>
                        <a:latin typeface="Verdana" panose="020B0604030504040204" pitchFamily="34" charset="0"/>
                      </a:defRPr>
                    </a:pPr>
                    <a:r>
                      <a:rPr lang="fi-FI" sz="1050" baseline="0" dirty="0">
                        <a:ln>
                          <a:noFill/>
                        </a:ln>
                        <a:solidFill>
                          <a:srgbClr val="2F20EC"/>
                        </a:solidFill>
                        <a:latin typeface="Verdana" panose="020B0604030504040204" pitchFamily="34" charset="0"/>
                      </a:rPr>
                      <a:t>16,0 % (2 554 yritystä)</a:t>
                    </a:r>
                  </a:p>
                </c:rich>
              </c:tx>
              <c:spPr/>
              <c:dLblPos val="bestFit"/>
              <c:showLegendKey val="0"/>
              <c:showVal val="1"/>
              <c:showCatName val="1"/>
              <c:showSerName val="1"/>
              <c:showPercent val="1"/>
              <c:showBubbleSize val="0"/>
              <c:extLst>
                <c:ext xmlns:c15="http://schemas.microsoft.com/office/drawing/2012/chart" uri="{CE6537A1-D6FC-4f65-9D91-7224C49458BB}">
                  <c15:layout>
                    <c:manualLayout>
                      <c:w val="0.24987528953974686"/>
                      <c:h val="0.10334138220753251"/>
                    </c:manualLayout>
                  </c15:layout>
                  <c15:dlblFieldTable/>
                  <c15:showDataLabelsRange val="0"/>
                </c:ext>
                <c:ext xmlns:c16="http://schemas.microsoft.com/office/drawing/2014/chart" uri="{C3380CC4-5D6E-409C-BE32-E72D297353CC}">
                  <c16:uniqueId val="{00000005-97CB-4E40-A650-FAA599C07182}"/>
                </c:ext>
              </c:extLst>
            </c:dLbl>
            <c:dLbl>
              <c:idx val="3"/>
              <c:layout>
                <c:manualLayout>
                  <c:x val="-2.6155794089870434E-2"/>
                  <c:y val="3.799041126508039E-2"/>
                </c:manualLayout>
              </c:layout>
              <c:tx>
                <c:rich>
                  <a:bodyPr rot="0" vertOverflow="overflow" horzOverflow="overflow" vert="horz" wrap="square" lIns="38100" tIns="19050" rIns="38100" bIns="19050" anchor="t" anchorCtr="0">
                    <a:noAutofit/>
                  </a:bodyPr>
                  <a:lstStyle/>
                  <a:p>
                    <a:pPr algn="l">
                      <a:defRPr sz="1050" b="0" i="0" baseline="0">
                        <a:ln>
                          <a:noFill/>
                        </a:ln>
                        <a:solidFill>
                          <a:srgbClr val="002060"/>
                        </a:solidFill>
                        <a:latin typeface="Verdana" panose="020B0604030504040204" pitchFamily="34" charset="0"/>
                      </a:defRPr>
                    </a:pPr>
                    <a:fld id="{EF77A615-BE4B-4BBD-9EB1-0B93379C534D}" type="CATEGORYNAME">
                      <a:rPr lang="fi-FI" sz="1050" b="0" i="0" baseline="0" smtClean="0">
                        <a:solidFill>
                          <a:srgbClr val="C00000"/>
                        </a:solidFill>
                      </a:rPr>
                      <a:pPr algn="l">
                        <a:defRPr sz="1050" b="0" i="0" baseline="0">
                          <a:ln>
                            <a:noFill/>
                          </a:ln>
                          <a:solidFill>
                            <a:srgbClr val="002060"/>
                          </a:solidFill>
                          <a:latin typeface="Verdana" panose="020B0604030504040204" pitchFamily="34" charset="0"/>
                        </a:defRPr>
                      </a:pPr>
                      <a:t>[LUOKAN NIMI]</a:t>
                    </a:fld>
                    <a:r>
                      <a:rPr lang="fi-FI" sz="1050" b="0" i="0" baseline="0" dirty="0">
                        <a:solidFill>
                          <a:srgbClr val="C00000"/>
                        </a:solidFill>
                      </a:rPr>
                      <a:t> työllistävät </a:t>
                    </a:r>
                  </a:p>
                  <a:p>
                    <a:pPr algn="l">
                      <a:defRPr sz="1050" b="0" i="0" baseline="0">
                        <a:ln>
                          <a:noFill/>
                        </a:ln>
                        <a:solidFill>
                          <a:srgbClr val="002060"/>
                        </a:solidFill>
                        <a:latin typeface="Verdana" panose="020B0604030504040204" pitchFamily="34" charset="0"/>
                      </a:defRPr>
                    </a:pPr>
                    <a:fld id="{C86DFD78-8B67-4AFD-AB6E-72A0FB2C72A9}" type="VALUE">
                      <a:rPr lang="fi-FI" sz="1050" b="0" i="0" baseline="0" smtClean="0">
                        <a:solidFill>
                          <a:srgbClr val="C00000"/>
                        </a:solidFill>
                      </a:rPr>
                      <a:pPr algn="l">
                        <a:defRPr sz="1050" b="0" i="0" baseline="0">
                          <a:ln>
                            <a:noFill/>
                          </a:ln>
                          <a:solidFill>
                            <a:srgbClr val="002060"/>
                          </a:solidFill>
                          <a:latin typeface="Verdana" panose="020B0604030504040204" pitchFamily="34" charset="0"/>
                        </a:defRPr>
                      </a:pPr>
                      <a:t>[ARVO]</a:t>
                    </a:fld>
                    <a:r>
                      <a:rPr lang="fi-FI" sz="1050" b="0" i="0" baseline="0" dirty="0">
                        <a:solidFill>
                          <a:srgbClr val="C00000"/>
                        </a:solidFill>
                      </a:rPr>
                      <a:t> % (305 yritystä)</a:t>
                    </a:r>
                  </a:p>
                </c:rich>
              </c:tx>
              <c:spPr>
                <a:noFill/>
                <a:ln>
                  <a:noFill/>
                </a:ln>
                <a:effectLst/>
              </c:spPr>
              <c:dLblPos val="bestFit"/>
              <c:showLegendKey val="0"/>
              <c:showVal val="1"/>
              <c:showCatName val="1"/>
              <c:showSerName val="1"/>
              <c:showPercent val="1"/>
              <c:showBubbleSize val="0"/>
              <c:separator>, </c:separator>
              <c:extLst>
                <c:ext xmlns:c15="http://schemas.microsoft.com/office/drawing/2012/chart" uri="{CE6537A1-D6FC-4f65-9D91-7224C49458BB}">
                  <c15:layout>
                    <c:manualLayout>
                      <c:w val="0.26571154833375216"/>
                      <c:h val="0.13503273941784247"/>
                    </c:manualLayout>
                  </c15:layout>
                  <c15:dlblFieldTable/>
                  <c15:showDataLabelsRange val="0"/>
                </c:ext>
                <c:ext xmlns:c16="http://schemas.microsoft.com/office/drawing/2014/chart" uri="{C3380CC4-5D6E-409C-BE32-E72D297353CC}">
                  <c16:uniqueId val="{00000007-97CB-4E40-A650-FAA599C07182}"/>
                </c:ext>
              </c:extLst>
            </c:dLbl>
            <c:dLbl>
              <c:idx val="4"/>
              <c:layout>
                <c:manualLayout>
                  <c:x val="-4.1765114207489101E-2"/>
                  <c:y val="-8.3013157898727361E-2"/>
                </c:manualLayout>
              </c:layout>
              <c:tx>
                <c:rich>
                  <a:bodyPr rot="0" vertOverflow="overflow" horzOverflow="overflow" vert="horz" wrap="square" lIns="38100" tIns="19050" rIns="38100" bIns="19050" anchor="t" anchorCtr="0">
                    <a:noAutofit/>
                  </a:bodyPr>
                  <a:lstStyle/>
                  <a:p>
                    <a:pPr algn="l">
                      <a:defRPr sz="1050" baseline="0">
                        <a:ln>
                          <a:noFill/>
                        </a:ln>
                        <a:solidFill>
                          <a:srgbClr val="002060"/>
                        </a:solidFill>
                        <a:latin typeface="Verdana" panose="020B0604030504040204" pitchFamily="34" charset="0"/>
                      </a:defRPr>
                    </a:pPr>
                    <a:fld id="{8C1C9E93-2881-4153-979C-01C14CF2E44D}" type="CATEGORYNAME">
                      <a:rPr lang="fi-FI" sz="1050" baseline="0" smtClean="0">
                        <a:ln>
                          <a:noFill/>
                        </a:ln>
                        <a:solidFill>
                          <a:srgbClr val="FFC000"/>
                        </a:solidFill>
                        <a:latin typeface="Verdana" panose="020B0604030504040204" pitchFamily="34" charset="0"/>
                      </a:rPr>
                      <a:pPr algn="l">
                        <a:defRPr sz="1050" baseline="0">
                          <a:ln>
                            <a:noFill/>
                          </a:ln>
                          <a:solidFill>
                            <a:srgbClr val="002060"/>
                          </a:solidFill>
                          <a:latin typeface="Verdana" panose="020B0604030504040204" pitchFamily="34" charset="0"/>
                        </a:defRPr>
                      </a:pPr>
                      <a:t>[LUOKAN NIMI]</a:t>
                    </a:fld>
                    <a:r>
                      <a:rPr lang="fi-FI" sz="1050" baseline="0" dirty="0">
                        <a:ln>
                          <a:noFill/>
                        </a:ln>
                        <a:solidFill>
                          <a:srgbClr val="FFC000"/>
                        </a:solidFill>
                        <a:latin typeface="Verdana" panose="020B0604030504040204" pitchFamily="34" charset="0"/>
                      </a:rPr>
                      <a:t> työllistävät</a:t>
                    </a:r>
                  </a:p>
                  <a:p>
                    <a:pPr algn="l">
                      <a:defRPr sz="1050" baseline="0">
                        <a:ln>
                          <a:noFill/>
                        </a:ln>
                        <a:solidFill>
                          <a:srgbClr val="002060"/>
                        </a:solidFill>
                        <a:latin typeface="Verdana" panose="020B0604030504040204" pitchFamily="34" charset="0"/>
                      </a:defRPr>
                    </a:pPr>
                    <a:r>
                      <a:rPr lang="fi-FI" sz="1050" baseline="0" dirty="0">
                        <a:ln>
                          <a:noFill/>
                        </a:ln>
                        <a:solidFill>
                          <a:srgbClr val="FFC000"/>
                        </a:solidFill>
                        <a:latin typeface="Verdana" panose="020B0604030504040204" pitchFamily="34" charset="0"/>
                      </a:rPr>
                      <a:t>6,9 % (159 yritystä)</a:t>
                    </a:r>
                  </a:p>
                </c:rich>
              </c:tx>
              <c:spPr/>
              <c:dLblPos val="bestFit"/>
              <c:showLegendKey val="0"/>
              <c:showVal val="1"/>
              <c:showCatName val="1"/>
              <c:showSerName val="1"/>
              <c:showPercent val="1"/>
              <c:showBubbleSize val="0"/>
              <c:extLst>
                <c:ext xmlns:c15="http://schemas.microsoft.com/office/drawing/2012/chart" uri="{CE6537A1-D6FC-4f65-9D91-7224C49458BB}">
                  <c15:layout>
                    <c:manualLayout>
                      <c:w val="0.2586894515597582"/>
                      <c:h val="0.14186675546360461"/>
                    </c:manualLayout>
                  </c15:layout>
                  <c15:dlblFieldTable/>
                  <c15:showDataLabelsRange val="0"/>
                </c:ext>
                <c:ext xmlns:c16="http://schemas.microsoft.com/office/drawing/2014/chart" uri="{C3380CC4-5D6E-409C-BE32-E72D297353CC}">
                  <c16:uniqueId val="{00000009-97CB-4E40-A650-FAA599C07182}"/>
                </c:ext>
              </c:extLst>
            </c:dLbl>
            <c:dLbl>
              <c:idx val="5"/>
              <c:layout>
                <c:manualLayout>
                  <c:x val="3.0496959730203985E-2"/>
                  <c:y val="1.9764900402164002E-2"/>
                </c:manualLayout>
              </c:layout>
              <c:tx>
                <c:rich>
                  <a:bodyPr rot="0" vertOverflow="overflow" horzOverflow="overflow" vert="horz" wrap="square" lIns="38100" tIns="19050" rIns="38100" bIns="19050" anchor="t" anchorCtr="0">
                    <a:noAutofit/>
                  </a:bodyPr>
                  <a:lstStyle/>
                  <a:p>
                    <a:pPr algn="l">
                      <a:defRPr sz="1050" baseline="0">
                        <a:ln>
                          <a:noFill/>
                        </a:ln>
                        <a:solidFill>
                          <a:srgbClr val="002060"/>
                        </a:solidFill>
                        <a:latin typeface="Verdana" panose="020B0604030504040204" pitchFamily="34" charset="0"/>
                      </a:defRPr>
                    </a:pPr>
                    <a:fld id="{A8ECD83D-A254-4CBD-932A-7385ABE545AD}" type="CATEGORYNAME">
                      <a:rPr lang="fi-FI" sz="1050" baseline="0" smtClean="0">
                        <a:ln>
                          <a:noFill/>
                        </a:ln>
                        <a:solidFill>
                          <a:srgbClr val="00B050"/>
                        </a:solidFill>
                        <a:latin typeface="Verdana" panose="020B0604030504040204" pitchFamily="34" charset="0"/>
                      </a:rPr>
                      <a:pPr algn="l">
                        <a:defRPr sz="1050" baseline="0">
                          <a:ln>
                            <a:noFill/>
                          </a:ln>
                          <a:solidFill>
                            <a:srgbClr val="002060"/>
                          </a:solidFill>
                          <a:latin typeface="Verdana" panose="020B0604030504040204" pitchFamily="34" charset="0"/>
                        </a:defRPr>
                      </a:pPr>
                      <a:t>[LUOKAN NIMI]</a:t>
                    </a:fld>
                    <a:r>
                      <a:rPr lang="fi-FI" sz="1050" baseline="0" dirty="0">
                        <a:ln>
                          <a:noFill/>
                        </a:ln>
                        <a:solidFill>
                          <a:srgbClr val="00B050"/>
                        </a:solidFill>
                        <a:latin typeface="Verdana" panose="020B0604030504040204" pitchFamily="34" charset="0"/>
                      </a:rPr>
                      <a:t> työllistävät</a:t>
                    </a:r>
                  </a:p>
                  <a:p>
                    <a:pPr algn="l">
                      <a:defRPr sz="1050" baseline="0">
                        <a:ln>
                          <a:noFill/>
                        </a:ln>
                        <a:solidFill>
                          <a:srgbClr val="002060"/>
                        </a:solidFill>
                        <a:latin typeface="Verdana" panose="020B0604030504040204" pitchFamily="34" charset="0"/>
                      </a:defRPr>
                    </a:pPr>
                    <a:fld id="{1E30BB93-9F06-40F4-8360-4B812F48C3C4}" type="VALUE">
                      <a:rPr lang="fi-FI" sz="1050" baseline="0" smtClean="0">
                        <a:ln>
                          <a:noFill/>
                        </a:ln>
                        <a:solidFill>
                          <a:srgbClr val="00B050"/>
                        </a:solidFill>
                        <a:latin typeface="Verdana" panose="020B0604030504040204" pitchFamily="34" charset="0"/>
                      </a:rPr>
                      <a:pPr algn="l">
                        <a:defRPr sz="1050" baseline="0">
                          <a:ln>
                            <a:noFill/>
                          </a:ln>
                          <a:solidFill>
                            <a:srgbClr val="002060"/>
                          </a:solidFill>
                          <a:latin typeface="Verdana" panose="020B0604030504040204" pitchFamily="34" charset="0"/>
                        </a:defRPr>
                      </a:pPr>
                      <a:t>[ARVO]</a:t>
                    </a:fld>
                    <a:r>
                      <a:rPr lang="fi-FI" sz="1050" baseline="0" dirty="0">
                        <a:ln>
                          <a:noFill/>
                        </a:ln>
                        <a:solidFill>
                          <a:srgbClr val="00B050"/>
                        </a:solidFill>
                        <a:latin typeface="Verdana" panose="020B0604030504040204" pitchFamily="34" charset="0"/>
                      </a:rPr>
                      <a:t> % (119 yritystä)</a:t>
                    </a:r>
                  </a:p>
                </c:rich>
              </c:tx>
              <c:spPr/>
              <c:dLblPos val="bestFit"/>
              <c:showLegendKey val="0"/>
              <c:showVal val="1"/>
              <c:showCatName val="1"/>
              <c:showSerName val="1"/>
              <c:showPercent val="1"/>
              <c:showBubbleSize val="0"/>
              <c:separator>, </c:separator>
              <c:extLst>
                <c:ext xmlns:c15="http://schemas.microsoft.com/office/drawing/2012/chart" uri="{CE6537A1-D6FC-4f65-9D91-7224C49458BB}">
                  <c15:layout>
                    <c:manualLayout>
                      <c:w val="0.34394130701749248"/>
                      <c:h val="0.12632705047525719"/>
                    </c:manualLayout>
                  </c15:layout>
                  <c15:dlblFieldTable/>
                  <c15:showDataLabelsRange val="0"/>
                </c:ext>
                <c:ext xmlns:c16="http://schemas.microsoft.com/office/drawing/2014/chart" uri="{C3380CC4-5D6E-409C-BE32-E72D297353CC}">
                  <c16:uniqueId val="{0000000B-97CB-4E40-A650-FAA599C07182}"/>
                </c:ext>
              </c:extLst>
            </c:dLbl>
            <c:dLbl>
              <c:idx val="6"/>
              <c:layout>
                <c:manualLayout>
                  <c:x val="0.1330324716925928"/>
                  <c:y val="-6.6731122442977679E-3"/>
                </c:manualLayout>
              </c:layout>
              <c:tx>
                <c:rich>
                  <a:bodyPr rot="0" vertOverflow="overflow" horzOverflow="overflow" vert="horz" wrap="square" lIns="38100" tIns="19050" rIns="38100" bIns="19050" anchor="t" anchorCtr="0">
                    <a:noAutofit/>
                  </a:bodyPr>
                  <a:lstStyle/>
                  <a:p>
                    <a:pPr algn="l">
                      <a:defRPr sz="1050" baseline="0">
                        <a:ln>
                          <a:noFill/>
                        </a:ln>
                        <a:solidFill>
                          <a:schemeClr val="bg1"/>
                        </a:solidFill>
                        <a:latin typeface="Verdana" panose="020B0604030504040204" pitchFamily="34" charset="0"/>
                      </a:defRPr>
                    </a:pPr>
                    <a:fld id="{2480E518-17CD-4019-B786-F547B1DD4755}" type="CATEGORYNAME">
                      <a:rPr lang="fi-FI" sz="1050" baseline="0" smtClean="0">
                        <a:solidFill>
                          <a:srgbClr val="000000"/>
                        </a:solidFill>
                        <a:latin typeface="Verdana" panose="020B0604030504040204" pitchFamily="34" charset="0"/>
                      </a:rPr>
                      <a:pPr algn="l">
                        <a:defRPr sz="1050" baseline="0">
                          <a:ln>
                            <a:noFill/>
                          </a:ln>
                          <a:solidFill>
                            <a:schemeClr val="bg1"/>
                          </a:solidFill>
                          <a:latin typeface="Verdana" panose="020B0604030504040204" pitchFamily="34" charset="0"/>
                        </a:defRPr>
                      </a:pPr>
                      <a:t>[LUOKAN NIMI]</a:t>
                    </a:fld>
                    <a:r>
                      <a:rPr lang="fi-FI" sz="1050" baseline="0" dirty="0">
                        <a:solidFill>
                          <a:srgbClr val="000000"/>
                        </a:solidFill>
                        <a:latin typeface="Verdana" panose="020B0604030504040204" pitchFamily="34" charset="0"/>
                      </a:rPr>
                      <a:t> </a:t>
                    </a:r>
                  </a:p>
                  <a:p>
                    <a:pPr algn="l">
                      <a:defRPr sz="1050" baseline="0">
                        <a:ln>
                          <a:noFill/>
                        </a:ln>
                        <a:solidFill>
                          <a:schemeClr val="bg1"/>
                        </a:solidFill>
                        <a:latin typeface="Verdana" panose="020B0604030504040204" pitchFamily="34" charset="0"/>
                      </a:defRPr>
                    </a:pPr>
                    <a:fld id="{52588DC2-FC6E-43DF-995B-80CD89882258}" type="VALUE">
                      <a:rPr lang="fi-FI" sz="1050" baseline="0" smtClean="0">
                        <a:solidFill>
                          <a:srgbClr val="000000"/>
                        </a:solidFill>
                        <a:latin typeface="Verdana" panose="020B0604030504040204" pitchFamily="34" charset="0"/>
                      </a:rPr>
                      <a:pPr algn="l">
                        <a:defRPr sz="1050" baseline="0">
                          <a:ln>
                            <a:noFill/>
                          </a:ln>
                          <a:solidFill>
                            <a:schemeClr val="bg1"/>
                          </a:solidFill>
                          <a:latin typeface="Verdana" panose="020B0604030504040204" pitchFamily="34" charset="0"/>
                        </a:defRPr>
                      </a:pPr>
                      <a:t>[ARVO]</a:t>
                    </a:fld>
                    <a:r>
                      <a:rPr lang="fi-FI" sz="1050" baseline="0" dirty="0">
                        <a:solidFill>
                          <a:srgbClr val="000000"/>
                        </a:solidFill>
                        <a:latin typeface="Verdana" panose="020B0604030504040204" pitchFamily="34" charset="0"/>
                      </a:rPr>
                      <a:t> mrd.€, 7,8 %</a:t>
                    </a:r>
                  </a:p>
                </c:rich>
              </c:tx>
              <c:spPr>
                <a:noFill/>
                <a:ln>
                  <a:noFill/>
                </a:ln>
                <a:effectLst/>
              </c:spPr>
              <c:dLblPos val="bestFit"/>
              <c:showLegendKey val="0"/>
              <c:showVal val="1"/>
              <c:showCatName val="1"/>
              <c:showSerName val="1"/>
              <c:showPercent val="1"/>
              <c:showBubbleSize val="0"/>
              <c:separator>, </c:separator>
              <c:extLst>
                <c:ext xmlns:c15="http://schemas.microsoft.com/office/drawing/2012/chart" uri="{CE6537A1-D6FC-4f65-9D91-7224C49458BB}">
                  <c15:layout>
                    <c:manualLayout>
                      <c:w val="0.21922959673048992"/>
                      <c:h val="0.18072278431149372"/>
                    </c:manualLayout>
                  </c15:layout>
                  <c15:dlblFieldTable/>
                  <c15:showDataLabelsRange val="0"/>
                </c:ext>
                <c:ext xmlns:c16="http://schemas.microsoft.com/office/drawing/2014/chart" uri="{C3380CC4-5D6E-409C-BE32-E72D297353CC}">
                  <c16:uniqueId val="{0000000D-97CB-4E40-A650-FAA599C07182}"/>
                </c:ext>
              </c:extLst>
            </c:dLbl>
            <c:dLbl>
              <c:idx val="16"/>
              <c:dLblPos val="outEnd"/>
              <c:showLegendKey val="0"/>
              <c:showVal val="1"/>
              <c:showCatName val="1"/>
              <c:showSerName val="1"/>
              <c:showPercent val="1"/>
              <c:showBubbleSize val="0"/>
              <c:extLst>
                <c:ext xmlns:c15="http://schemas.microsoft.com/office/drawing/2012/chart" uri="{CE6537A1-D6FC-4f65-9D91-7224C49458BB}"/>
                <c:ext xmlns:c16="http://schemas.microsoft.com/office/drawing/2014/chart" uri="{C3380CC4-5D6E-409C-BE32-E72D297353CC}">
                  <c16:uniqueId val="{0000000E-97CB-4E40-A650-FAA599C07182}"/>
                </c:ext>
              </c:extLst>
            </c:dLbl>
            <c:dLbl>
              <c:idx val="22"/>
              <c:dLblPos val="outEnd"/>
              <c:showLegendKey val="0"/>
              <c:showVal val="1"/>
              <c:showCatName val="1"/>
              <c:showSerName val="1"/>
              <c:showPercent val="1"/>
              <c:showBubbleSize val="0"/>
              <c:extLst>
                <c:ext xmlns:c15="http://schemas.microsoft.com/office/drawing/2012/chart" uri="{CE6537A1-D6FC-4f65-9D91-7224C49458BB}"/>
                <c:ext xmlns:c16="http://schemas.microsoft.com/office/drawing/2014/chart" uri="{C3380CC4-5D6E-409C-BE32-E72D297353CC}">
                  <c16:uniqueId val="{0000000F-97CB-4E40-A650-FAA599C07182}"/>
                </c:ext>
              </c:extLst>
            </c:dLbl>
            <c:spPr>
              <a:noFill/>
              <a:ln>
                <a:noFill/>
              </a:ln>
              <a:effectLst/>
            </c:spPr>
            <c:txPr>
              <a:bodyPr rot="0" vertOverflow="overflow" horzOverflow="overflow" vert="horz" wrap="square" lIns="38100" tIns="19050" rIns="38100" bIns="19050" anchor="t" anchorCtr="0">
                <a:noAutofit/>
              </a:bodyPr>
              <a:lstStyle/>
              <a:p>
                <a:pPr algn="l">
                  <a:defRPr sz="1050" baseline="0">
                    <a:ln>
                      <a:noFill/>
                    </a:ln>
                    <a:solidFill>
                      <a:srgbClr val="002060"/>
                    </a:solidFill>
                    <a:latin typeface="Verdana" panose="020B0604030504040204" pitchFamily="34" charset="0"/>
                  </a:defRPr>
                </a:pPr>
                <a:endParaRPr lang="fi-FI"/>
              </a:p>
            </c:txPr>
            <c:dLblPos val="outEnd"/>
            <c:showLegendKey val="0"/>
            <c:showVal val="1"/>
            <c:showCatName val="1"/>
            <c:showSerName val="1"/>
            <c:showPercent val="1"/>
            <c:showBubbleSize val="0"/>
            <c:separator>, </c:separator>
            <c:showLeaderLines val="1"/>
            <c:extLst>
              <c:ext xmlns:c15="http://schemas.microsoft.com/office/drawing/2012/chart" uri="{CE6537A1-D6FC-4f65-9D91-7224C49458BB}"/>
            </c:extLst>
          </c:dLbls>
          <c:cat>
            <c:strRef>
              <c:f>Taul1!$A$2:$A$7</c:f>
              <c:strCache>
                <c:ptCount val="6"/>
                <c:pt idx="0">
                  <c:v>Alle 10 henkilöä</c:v>
                </c:pt>
                <c:pt idx="1">
                  <c:v>10-49 henkilöä</c:v>
                </c:pt>
                <c:pt idx="2">
                  <c:v>50-249 henkilöä</c:v>
                </c:pt>
                <c:pt idx="3">
                  <c:v>250-499 henkilöä</c:v>
                </c:pt>
                <c:pt idx="4">
                  <c:v>500-999 henkilöä</c:v>
                </c:pt>
                <c:pt idx="5">
                  <c:v>Vähintään 1 000 henkilöä</c:v>
                </c:pt>
              </c:strCache>
            </c:strRef>
          </c:cat>
          <c:val>
            <c:numRef>
              <c:f>Taul1!$B$2:$B$7</c:f>
              <c:numCache>
                <c:formatCode>#,##0.0</c:formatCode>
                <c:ptCount val="6"/>
                <c:pt idx="0">
                  <c:v>24.5</c:v>
                </c:pt>
                <c:pt idx="1">
                  <c:v>14.1</c:v>
                </c:pt>
                <c:pt idx="2">
                  <c:v>16</c:v>
                </c:pt>
                <c:pt idx="3">
                  <c:v>5.8</c:v>
                </c:pt>
                <c:pt idx="4">
                  <c:v>6.9</c:v>
                </c:pt>
                <c:pt idx="5">
                  <c:v>32.700000000000003</c:v>
                </c:pt>
              </c:numCache>
            </c:numRef>
          </c:val>
          <c:extLst>
            <c:ext xmlns:c16="http://schemas.microsoft.com/office/drawing/2014/chart" uri="{C3380CC4-5D6E-409C-BE32-E72D297353CC}">
              <c16:uniqueId val="{00000010-97CB-4E40-A650-FAA599C07182}"/>
            </c:ext>
          </c:extLst>
        </c:ser>
        <c:dLbls>
          <c:dLblPos val="outEnd"/>
          <c:showLegendKey val="0"/>
          <c:showVal val="0"/>
          <c:showCatName val="1"/>
          <c:showSerName val="0"/>
          <c:showPercent val="1"/>
          <c:showBubbleSize val="0"/>
          <c:showLeaderLines val="1"/>
        </c:dLbls>
        <c:firstSliceAng val="0"/>
      </c:pieChart>
    </c:plotArea>
    <c:plotVisOnly val="1"/>
    <c:dispBlanksAs val="gap"/>
    <c:showDLblsOverMax val="0"/>
  </c:chart>
  <c:spPr>
    <a:ln>
      <a:noFill/>
    </a:ln>
  </c:spPr>
  <c:txPr>
    <a:bodyPr/>
    <a:lstStyle/>
    <a:p>
      <a:pPr>
        <a:defRPr sz="1800"/>
      </a:pPr>
      <a:endParaRPr lang="fi-FI"/>
    </a:p>
  </c:txPr>
  <c:externalData r:id="rId2">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8988102973777635"/>
          <c:y val="0.1264984641769068"/>
          <c:w val="0.67373020202370182"/>
          <c:h val="0.80794874643558123"/>
        </c:manualLayout>
      </c:layout>
      <c:barChart>
        <c:barDir val="bar"/>
        <c:grouping val="stacked"/>
        <c:varyColors val="0"/>
        <c:ser>
          <c:idx val="0"/>
          <c:order val="0"/>
          <c:tx>
            <c:strRef>
              <c:f>Taul1!$A$2</c:f>
              <c:strCache>
                <c:ptCount val="1"/>
                <c:pt idx="0">
                  <c:v>Kyllä, koko tarvittavan määrän</c:v>
                </c:pt>
              </c:strCache>
            </c:strRef>
          </c:tx>
          <c:spPr>
            <a:solidFill>
              <a:schemeClr val="accent3"/>
            </a:solidFill>
            <a:ln>
              <a:noFill/>
            </a:ln>
          </c:spPr>
          <c:invertIfNegative val="0"/>
          <c:dLbls>
            <c:numFmt formatCode="#,##0" sourceLinked="0"/>
            <c:spPr>
              <a:noFill/>
              <a:ln>
                <a:noFill/>
              </a:ln>
              <a:effectLst/>
            </c:spPr>
            <c:txPr>
              <a:bodyPr/>
              <a:lstStyle/>
              <a:p>
                <a:pPr>
                  <a:defRPr b="0">
                    <a:solidFill>
                      <a:srgbClr val="444444"/>
                    </a:solidFill>
                    <a:latin typeface="Calibri" panose="020F0502020204030204" pitchFamily="34" charset="0"/>
                    <a:cs typeface="Arial" panose="020B0604020202020204" pitchFamily="34" charset="0"/>
                  </a:defRPr>
                </a:pPr>
                <a:endParaRPr lang="fi-FI"/>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Taul1!$B$1:$J$1</c:f>
              <c:strCache>
                <c:ptCount val="7"/>
                <c:pt idx="0">
                  <c:v>Kaikki</c:v>
                </c:pt>
                <c:pt idx="1">
                  <c:v>HENKILÖKUNTALUOKKA SUOMESSA</c:v>
                </c:pt>
                <c:pt idx="2">
                  <c:v>1 - 9 hlö*</c:v>
                </c:pt>
                <c:pt idx="3">
                  <c:v>10 - 49 hlö</c:v>
                </c:pt>
                <c:pt idx="4">
                  <c:v>50 - 249 hlö</c:v>
                </c:pt>
                <c:pt idx="5">
                  <c:v>250 - 499 hlö*</c:v>
                </c:pt>
                <c:pt idx="6">
                  <c:v>500- hlö*</c:v>
                </c:pt>
              </c:strCache>
            </c:strRef>
          </c:cat>
          <c:val>
            <c:numRef>
              <c:f>Taul1!$B$2:$J$2</c:f>
              <c:numCache>
                <c:formatCode>General</c:formatCode>
                <c:ptCount val="9"/>
                <c:pt idx="0" formatCode="0.00000">
                  <c:v>64.077669999999998</c:v>
                </c:pt>
                <c:pt idx="2" formatCode="0.00000">
                  <c:v>40</c:v>
                </c:pt>
                <c:pt idx="3" formatCode="0.00000">
                  <c:v>52.941180000000003</c:v>
                </c:pt>
                <c:pt idx="4" formatCode="0.00000">
                  <c:v>76.744190000000003</c:v>
                </c:pt>
                <c:pt idx="5" formatCode="0.00000">
                  <c:v>100</c:v>
                </c:pt>
                <c:pt idx="6" formatCode="0.00000">
                  <c:v>100</c:v>
                </c:pt>
              </c:numCache>
            </c:numRef>
          </c:val>
          <c:extLst>
            <c:ext xmlns:c16="http://schemas.microsoft.com/office/drawing/2014/chart" uri="{C3380CC4-5D6E-409C-BE32-E72D297353CC}">
              <c16:uniqueId val="{00000000-7D36-4A11-9C69-BF10AC524D52}"/>
            </c:ext>
          </c:extLst>
        </c:ser>
        <c:ser>
          <c:idx val="1"/>
          <c:order val="1"/>
          <c:tx>
            <c:strRef>
              <c:f>Taul1!$A$3</c:f>
              <c:strCache>
                <c:ptCount val="1"/>
                <c:pt idx="0">
                  <c:v>Kyllä, mutta vain osan tavoitellusta määrästä</c:v>
                </c:pt>
              </c:strCache>
            </c:strRef>
          </c:tx>
          <c:spPr>
            <a:solidFill>
              <a:schemeClr val="accent6"/>
            </a:solidFill>
            <a:ln>
              <a:noFill/>
            </a:ln>
          </c:spPr>
          <c:invertIfNegative val="0"/>
          <c:dLbls>
            <c:numFmt formatCode="#,##0" sourceLinked="0"/>
            <c:spPr>
              <a:noFill/>
              <a:ln>
                <a:noFill/>
              </a:ln>
              <a:effectLst/>
            </c:spPr>
            <c:txPr>
              <a:bodyPr/>
              <a:lstStyle/>
              <a:p>
                <a:pPr>
                  <a:defRPr b="0">
                    <a:solidFill>
                      <a:srgbClr val="444444"/>
                    </a:solidFill>
                    <a:latin typeface="Calibri" panose="020F0502020204030204" pitchFamily="34" charset="0"/>
                    <a:cs typeface="Arial" panose="020B0604020202020204" pitchFamily="34" charset="0"/>
                  </a:defRPr>
                </a:pPr>
                <a:endParaRPr lang="fi-FI"/>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Taul1!$B$1:$J$1</c:f>
              <c:strCache>
                <c:ptCount val="7"/>
                <c:pt idx="0">
                  <c:v>Kaikki</c:v>
                </c:pt>
                <c:pt idx="1">
                  <c:v>HENKILÖKUNTALUOKKA SUOMESSA</c:v>
                </c:pt>
                <c:pt idx="2">
                  <c:v>1 - 9 hlö*</c:v>
                </c:pt>
                <c:pt idx="3">
                  <c:v>10 - 49 hlö</c:v>
                </c:pt>
                <c:pt idx="4">
                  <c:v>50 - 249 hlö</c:v>
                </c:pt>
                <c:pt idx="5">
                  <c:v>250 - 499 hlö*</c:v>
                </c:pt>
                <c:pt idx="6">
                  <c:v>500- hlö*</c:v>
                </c:pt>
              </c:strCache>
            </c:strRef>
          </c:cat>
          <c:val>
            <c:numRef>
              <c:f>Taul1!$B$3:$J$3</c:f>
              <c:numCache>
                <c:formatCode>General</c:formatCode>
                <c:ptCount val="9"/>
                <c:pt idx="0" formatCode="0.00000">
                  <c:v>20.388349999999999</c:v>
                </c:pt>
                <c:pt idx="2" formatCode="0.00000">
                  <c:v>40</c:v>
                </c:pt>
                <c:pt idx="3" formatCode="0.00000">
                  <c:v>19.607839999999999</c:v>
                </c:pt>
                <c:pt idx="4" formatCode="0.00000">
                  <c:v>20.930230000000002</c:v>
                </c:pt>
              </c:numCache>
            </c:numRef>
          </c:val>
          <c:extLst>
            <c:ext xmlns:c16="http://schemas.microsoft.com/office/drawing/2014/chart" uri="{C3380CC4-5D6E-409C-BE32-E72D297353CC}">
              <c16:uniqueId val="{00000001-7D36-4A11-9C69-BF10AC524D52}"/>
            </c:ext>
          </c:extLst>
        </c:ser>
        <c:ser>
          <c:idx val="2"/>
          <c:order val="2"/>
          <c:tx>
            <c:strRef>
              <c:f>Taul1!$A$4</c:f>
              <c:strCache>
                <c:ptCount val="1"/>
                <c:pt idx="0">
                  <c:v>Ei  </c:v>
                </c:pt>
              </c:strCache>
            </c:strRef>
          </c:tx>
          <c:spPr>
            <a:solidFill>
              <a:schemeClr val="accent4"/>
            </a:solidFill>
            <a:ln>
              <a:noFill/>
            </a:ln>
          </c:spPr>
          <c:invertIfNegative val="0"/>
          <c:dPt>
            <c:idx val="5"/>
            <c:invertIfNegative val="0"/>
            <c:bubble3D val="0"/>
            <c:extLst>
              <c:ext xmlns:c16="http://schemas.microsoft.com/office/drawing/2014/chart" uri="{C3380CC4-5D6E-409C-BE32-E72D297353CC}">
                <c16:uniqueId val="{00000002-7D36-4A11-9C69-BF10AC524D52}"/>
              </c:ext>
            </c:extLst>
          </c:dPt>
          <c:dLbls>
            <c:numFmt formatCode="#,##0" sourceLinked="0"/>
            <c:spPr>
              <a:noFill/>
              <a:ln>
                <a:noFill/>
              </a:ln>
              <a:effectLst/>
            </c:spPr>
            <c:txPr>
              <a:bodyPr/>
              <a:lstStyle/>
              <a:p>
                <a:pPr>
                  <a:defRPr b="0">
                    <a:solidFill>
                      <a:srgbClr val="444444"/>
                    </a:solidFill>
                    <a:latin typeface="Calibri" panose="020F0502020204030204" pitchFamily="34" charset="0"/>
                    <a:cs typeface="Arial" panose="020B0604020202020204" pitchFamily="34" charset="0"/>
                  </a:defRPr>
                </a:pPr>
                <a:endParaRPr lang="fi-FI"/>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Taul1!$B$1:$J$1</c:f>
              <c:strCache>
                <c:ptCount val="7"/>
                <c:pt idx="0">
                  <c:v>Kaikki</c:v>
                </c:pt>
                <c:pt idx="1">
                  <c:v>HENKILÖKUNTALUOKKA SUOMESSA</c:v>
                </c:pt>
                <c:pt idx="2">
                  <c:v>1 - 9 hlö*</c:v>
                </c:pt>
                <c:pt idx="3">
                  <c:v>10 - 49 hlö</c:v>
                </c:pt>
                <c:pt idx="4">
                  <c:v>50 - 249 hlö</c:v>
                </c:pt>
                <c:pt idx="5">
                  <c:v>250 - 499 hlö*</c:v>
                </c:pt>
                <c:pt idx="6">
                  <c:v>500- hlö*</c:v>
                </c:pt>
              </c:strCache>
            </c:strRef>
          </c:cat>
          <c:val>
            <c:numRef>
              <c:f>Taul1!$B$4:$J$4</c:f>
              <c:numCache>
                <c:formatCode>General</c:formatCode>
                <c:ptCount val="9"/>
                <c:pt idx="0" formatCode="0.00000">
                  <c:v>14.56311</c:v>
                </c:pt>
                <c:pt idx="2" formatCode="0.00000">
                  <c:v>20</c:v>
                </c:pt>
                <c:pt idx="3" formatCode="0.00000">
                  <c:v>25.490200000000002</c:v>
                </c:pt>
                <c:pt idx="4" formatCode="0.00000">
                  <c:v>2.32558</c:v>
                </c:pt>
              </c:numCache>
            </c:numRef>
          </c:val>
          <c:extLst>
            <c:ext xmlns:c16="http://schemas.microsoft.com/office/drawing/2014/chart" uri="{C3380CC4-5D6E-409C-BE32-E72D297353CC}">
              <c16:uniqueId val="{00000003-7D36-4A11-9C69-BF10AC524D52}"/>
            </c:ext>
          </c:extLst>
        </c:ser>
        <c:ser>
          <c:idx val="3"/>
          <c:order val="3"/>
          <c:tx>
            <c:strRef>
              <c:f>Taul1!$A$5</c:f>
              <c:strCache>
                <c:ptCount val="1"/>
                <c:pt idx="0">
                  <c:v>Eos</c:v>
                </c:pt>
              </c:strCache>
            </c:strRef>
          </c:tx>
          <c:spPr>
            <a:solidFill>
              <a:srgbClr val="E1E1E1"/>
            </a:solidFill>
          </c:spPr>
          <c:invertIfNegative val="0"/>
          <c:dLbls>
            <c:dLbl>
              <c:idx val="0"/>
              <c:layout>
                <c:manualLayout>
                  <c:x val="-1.1098370970895976E-16"/>
                  <c:y val="8.648039352196232E-3"/>
                </c:manualLayout>
              </c:layout>
              <c:showLegendKey val="0"/>
              <c:showVal val="1"/>
              <c:showCatName val="0"/>
              <c:showSerName val="0"/>
              <c:showPercent val="0"/>
              <c:showBubbleSize val="0"/>
              <c:extLst>
                <c:ext xmlns:c15="http://schemas.microsoft.com/office/drawing/2012/chart" uri="{CE6537A1-D6FC-4f65-9D91-7224C49458BB}">
                  <c15:layout>
                    <c:manualLayout>
                      <c:w val="1.8282255013242526E-2"/>
                      <c:h val="5.0369871562019226E-2"/>
                    </c:manualLayout>
                  </c15:layout>
                </c:ext>
                <c:ext xmlns:c16="http://schemas.microsoft.com/office/drawing/2014/chart" uri="{C3380CC4-5D6E-409C-BE32-E72D297353CC}">
                  <c16:uniqueId val="{00000004-7D36-4A11-9C69-BF10AC524D52}"/>
                </c:ext>
              </c:extLst>
            </c:dLbl>
            <c:numFmt formatCode="#,##0" sourceLinked="0"/>
            <c:spPr>
              <a:solidFill>
                <a:schemeClr val="tx2">
                  <a:lumMod val="25000"/>
                  <a:lumOff val="75000"/>
                </a:schemeClr>
              </a:solidFill>
              <a:ln>
                <a:noFill/>
              </a:ln>
              <a:effectLst/>
            </c:spPr>
            <c:txPr>
              <a:bodyPr/>
              <a:lstStyle/>
              <a:p>
                <a:pPr>
                  <a:defRPr>
                    <a:solidFill>
                      <a:srgbClr val="444444"/>
                    </a:solidFill>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Taul1!$B$1:$J$1</c:f>
              <c:strCache>
                <c:ptCount val="7"/>
                <c:pt idx="0">
                  <c:v>Kaikki</c:v>
                </c:pt>
                <c:pt idx="1">
                  <c:v>HENKILÖKUNTALUOKKA SUOMESSA</c:v>
                </c:pt>
                <c:pt idx="2">
                  <c:v>1 - 9 hlö*</c:v>
                </c:pt>
                <c:pt idx="3">
                  <c:v>10 - 49 hlö</c:v>
                </c:pt>
                <c:pt idx="4">
                  <c:v>50 - 249 hlö</c:v>
                </c:pt>
                <c:pt idx="5">
                  <c:v>250 - 499 hlö*</c:v>
                </c:pt>
                <c:pt idx="6">
                  <c:v>500- hlö*</c:v>
                </c:pt>
              </c:strCache>
            </c:strRef>
          </c:cat>
          <c:val>
            <c:numRef>
              <c:f>Taul1!$B$5:$J$5</c:f>
              <c:numCache>
                <c:formatCode>General</c:formatCode>
                <c:ptCount val="9"/>
                <c:pt idx="0" formatCode="0.00000">
                  <c:v>0.97087000000000001</c:v>
                </c:pt>
                <c:pt idx="3" formatCode="0.00000">
                  <c:v>1.96078</c:v>
                </c:pt>
              </c:numCache>
            </c:numRef>
          </c:val>
          <c:extLst>
            <c:ext xmlns:c16="http://schemas.microsoft.com/office/drawing/2014/chart" uri="{C3380CC4-5D6E-409C-BE32-E72D297353CC}">
              <c16:uniqueId val="{00000005-7D36-4A11-9C69-BF10AC524D52}"/>
            </c:ext>
          </c:extLst>
        </c:ser>
        <c:dLbls>
          <c:showLegendKey val="0"/>
          <c:showVal val="0"/>
          <c:showCatName val="0"/>
          <c:showSerName val="0"/>
          <c:showPercent val="0"/>
          <c:showBubbleSize val="0"/>
        </c:dLbls>
        <c:gapWidth val="55"/>
        <c:overlap val="100"/>
        <c:axId val="413127296"/>
        <c:axId val="413127688"/>
      </c:barChart>
      <c:catAx>
        <c:axId val="413127296"/>
        <c:scaling>
          <c:orientation val="maxMin"/>
        </c:scaling>
        <c:delete val="0"/>
        <c:axPos val="l"/>
        <c:numFmt formatCode="General" sourceLinked="0"/>
        <c:majorTickMark val="none"/>
        <c:minorTickMark val="none"/>
        <c:tickLblPos val="low"/>
        <c:spPr>
          <a:ln>
            <a:noFill/>
          </a:ln>
        </c:spPr>
        <c:txPr>
          <a:bodyPr/>
          <a:lstStyle/>
          <a:p>
            <a:pPr>
              <a:defRPr sz="1050" baseline="0">
                <a:solidFill>
                  <a:srgbClr val="444444"/>
                </a:solidFill>
                <a:latin typeface="Verdana" panose="020B0604030504040204" pitchFamily="34" charset="0"/>
                <a:cs typeface="Arial" panose="020B0604020202020204" pitchFamily="34" charset="0"/>
              </a:defRPr>
            </a:pPr>
            <a:endParaRPr lang="fi-FI"/>
          </a:p>
        </c:txPr>
        <c:crossAx val="413127688"/>
        <c:crosses val="autoZero"/>
        <c:auto val="1"/>
        <c:lblAlgn val="ctr"/>
        <c:lblOffset val="100"/>
        <c:tickLblSkip val="1"/>
        <c:noMultiLvlLbl val="0"/>
      </c:catAx>
      <c:valAx>
        <c:axId val="413127688"/>
        <c:scaling>
          <c:orientation val="minMax"/>
          <c:max val="100.01"/>
          <c:min val="0"/>
        </c:scaling>
        <c:delete val="0"/>
        <c:axPos val="t"/>
        <c:majorGridlines>
          <c:spPr>
            <a:ln w="6350">
              <a:solidFill>
                <a:srgbClr val="BCBEC0"/>
              </a:solidFill>
            </a:ln>
          </c:spPr>
        </c:majorGridlines>
        <c:title>
          <c:tx>
            <c:rich>
              <a:bodyPr/>
              <a:lstStyle/>
              <a:p>
                <a:pPr>
                  <a:defRPr sz="1200" b="0">
                    <a:solidFill>
                      <a:srgbClr val="444444"/>
                    </a:solidFill>
                    <a:latin typeface="Calibri" panose="020F0502020204030204" pitchFamily="34" charset="0"/>
                    <a:cs typeface="Arial" panose="020B0604020202020204" pitchFamily="34" charset="0"/>
                  </a:defRPr>
                </a:pPr>
                <a:r>
                  <a:rPr lang="fi-FI" sz="1200" b="0">
                    <a:solidFill>
                      <a:srgbClr val="444444"/>
                    </a:solidFill>
                    <a:latin typeface="Calibri" panose="020F0502020204030204" pitchFamily="34" charset="0"/>
                    <a:cs typeface="Arial" panose="020B0604020202020204" pitchFamily="34" charset="0"/>
                  </a:rPr>
                  <a:t>%</a:t>
                </a:r>
              </a:p>
            </c:rich>
          </c:tx>
          <c:layout>
            <c:manualLayout>
              <c:xMode val="edge"/>
              <c:yMode val="edge"/>
              <c:x val="0.9758663153077809"/>
              <c:y val="0.9454249322195537"/>
            </c:manualLayout>
          </c:layout>
          <c:overlay val="0"/>
        </c:title>
        <c:numFmt formatCode="General" sourceLinked="0"/>
        <c:majorTickMark val="none"/>
        <c:minorTickMark val="none"/>
        <c:tickLblPos val="high"/>
        <c:spPr>
          <a:ln>
            <a:noFill/>
          </a:ln>
        </c:spPr>
        <c:txPr>
          <a:bodyPr/>
          <a:lstStyle/>
          <a:p>
            <a:pPr>
              <a:defRPr>
                <a:solidFill>
                  <a:srgbClr val="444444"/>
                </a:solidFill>
                <a:latin typeface="Calibri" panose="020F0502020204030204" pitchFamily="34" charset="0"/>
                <a:cs typeface="Arial" panose="020B0604020202020204" pitchFamily="34" charset="0"/>
              </a:defRPr>
            </a:pPr>
            <a:endParaRPr lang="fi-FI"/>
          </a:p>
        </c:txPr>
        <c:crossAx val="413127296"/>
        <c:crosses val="autoZero"/>
        <c:crossBetween val="between"/>
        <c:majorUnit val="10"/>
        <c:minorUnit val="1"/>
      </c:valAx>
      <c:spPr>
        <a:ln>
          <a:noFill/>
        </a:ln>
      </c:spPr>
    </c:plotArea>
    <c:legend>
      <c:legendPos val="t"/>
      <c:layout>
        <c:manualLayout>
          <c:xMode val="edge"/>
          <c:yMode val="edge"/>
          <c:x val="0.20711419689773247"/>
          <c:y val="1.4904447236692011E-2"/>
          <c:w val="0.75409149006674769"/>
          <c:h val="9.8129746147141705E-2"/>
        </c:manualLayout>
      </c:layout>
      <c:overlay val="0"/>
      <c:txPr>
        <a:bodyPr/>
        <a:lstStyle/>
        <a:p>
          <a:pPr>
            <a:defRPr sz="1050" baseline="0">
              <a:solidFill>
                <a:srgbClr val="444444"/>
              </a:solidFill>
              <a:latin typeface="Verdana" panose="020B0604030504040204" pitchFamily="34" charset="0"/>
              <a:cs typeface="Arial" panose="020B0604020202020204" pitchFamily="34" charset="0"/>
            </a:defRPr>
          </a:pPr>
          <a:endParaRPr lang="fi-FI"/>
        </a:p>
      </c:txPr>
    </c:legend>
    <c:plotVisOnly val="1"/>
    <c:dispBlanksAs val="gap"/>
    <c:showDLblsOverMax val="0"/>
  </c:chart>
  <c:txPr>
    <a:bodyPr/>
    <a:lstStyle/>
    <a:p>
      <a:pPr>
        <a:defRPr sz="1200">
          <a:latin typeface="Calibri" panose="020F0502020204030204" pitchFamily="34" charset="0"/>
        </a:defRPr>
      </a:pPr>
      <a:endParaRPr lang="fi-FI"/>
    </a:p>
  </c:txPr>
  <c:externalData r:id="rId1">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10"/>
    </mc:Choice>
    <mc:Fallback>
      <c:style val="10"/>
    </mc:Fallback>
  </mc:AlternateContent>
  <c:chart>
    <c:autoTitleDeleted val="1"/>
    <c:plotArea>
      <c:layout>
        <c:manualLayout>
          <c:layoutTarget val="inner"/>
          <c:xMode val="edge"/>
          <c:yMode val="edge"/>
          <c:x val="7.4739645671020691E-2"/>
          <c:y val="2.522458765417834E-2"/>
          <c:w val="0.75057316168297783"/>
          <c:h val="0.94369900261192341"/>
        </c:manualLayout>
      </c:layout>
      <c:scatterChart>
        <c:scatterStyle val="lineMarker"/>
        <c:varyColors val="0"/>
        <c:ser>
          <c:idx val="0"/>
          <c:order val="0"/>
          <c:tx>
            <c:strRef>
              <c:f>Taul1!$B$1</c:f>
              <c:strCache>
                <c:ptCount val="1"/>
                <c:pt idx="0">
                  <c:v>Sarake2</c:v>
                </c:pt>
              </c:strCache>
            </c:strRef>
          </c:tx>
          <c:spPr>
            <a:ln w="47625">
              <a:noFill/>
            </a:ln>
            <a:effectLst/>
          </c:spPr>
          <c:marker>
            <c:symbol val="circle"/>
            <c:size val="4"/>
            <c:spPr>
              <a:solidFill>
                <a:schemeClr val="accent5"/>
              </a:solidFill>
              <a:ln w="9525">
                <a:noFill/>
              </a:ln>
              <a:effectLst/>
            </c:spPr>
          </c:marker>
          <c:yVal>
            <c:numRef>
              <c:f>Taul1!$B$2:$B$1574</c:f>
              <c:numCache>
                <c:formatCode>General</c:formatCode>
                <c:ptCount val="1573"/>
                <c:pt idx="2" formatCode="0.00">
                  <c:v>-0.05</c:v>
                </c:pt>
                <c:pt idx="3" formatCode="0.00">
                  <c:v>3.85</c:v>
                </c:pt>
                <c:pt idx="4" formatCode="0.00">
                  <c:v>9.4600000000000009</c:v>
                </c:pt>
                <c:pt idx="5" formatCode="0.00">
                  <c:v>80.61</c:v>
                </c:pt>
                <c:pt idx="6" formatCode="0.00">
                  <c:v>2.4700000000000002</c:v>
                </c:pt>
                <c:pt idx="7" formatCode="0.00">
                  <c:v>-28.65</c:v>
                </c:pt>
                <c:pt idx="8" formatCode="0.00">
                  <c:v>13.42</c:v>
                </c:pt>
                <c:pt idx="9" formatCode="0.00">
                  <c:v>4.37</c:v>
                </c:pt>
                <c:pt idx="10" formatCode="0.00">
                  <c:v>2.9</c:v>
                </c:pt>
                <c:pt idx="11" formatCode="0.00">
                  <c:v>16.329999999999998</c:v>
                </c:pt>
                <c:pt idx="12" formatCode="0.00">
                  <c:v>1.26</c:v>
                </c:pt>
                <c:pt idx="13" formatCode="0.00">
                  <c:v>21.54</c:v>
                </c:pt>
                <c:pt idx="14" formatCode="0.00">
                  <c:v>18.48</c:v>
                </c:pt>
                <c:pt idx="15" formatCode="0.00">
                  <c:v>11.87</c:v>
                </c:pt>
                <c:pt idx="16" formatCode="0.00">
                  <c:v>13.61</c:v>
                </c:pt>
                <c:pt idx="17" formatCode="0.00">
                  <c:v>19.78</c:v>
                </c:pt>
                <c:pt idx="18" formatCode="0.00">
                  <c:v>6.77</c:v>
                </c:pt>
                <c:pt idx="19" formatCode="0.00">
                  <c:v>13.9</c:v>
                </c:pt>
                <c:pt idx="20" formatCode="0.00">
                  <c:v>30.26</c:v>
                </c:pt>
                <c:pt idx="21" formatCode="0.00">
                  <c:v>11.68</c:v>
                </c:pt>
                <c:pt idx="22" formatCode="0.00">
                  <c:v>6.75</c:v>
                </c:pt>
                <c:pt idx="23" formatCode="0.00">
                  <c:v>27.6</c:v>
                </c:pt>
                <c:pt idx="24" formatCode="0.00">
                  <c:v>38.57</c:v>
                </c:pt>
                <c:pt idx="25" formatCode="0.00">
                  <c:v>6.39</c:v>
                </c:pt>
                <c:pt idx="26" formatCode="0.00">
                  <c:v>7.02</c:v>
                </c:pt>
                <c:pt idx="27" formatCode="0.00">
                  <c:v>15.05</c:v>
                </c:pt>
                <c:pt idx="28" formatCode="0.00">
                  <c:v>10.68</c:v>
                </c:pt>
                <c:pt idx="29" formatCode="0.00">
                  <c:v>-7.96</c:v>
                </c:pt>
                <c:pt idx="30" formatCode="0.00">
                  <c:v>5.2</c:v>
                </c:pt>
                <c:pt idx="31" formatCode="0.00">
                  <c:v>7.34</c:v>
                </c:pt>
                <c:pt idx="32" formatCode="0.00">
                  <c:v>6.64</c:v>
                </c:pt>
                <c:pt idx="33" formatCode="0.00">
                  <c:v>-1.84</c:v>
                </c:pt>
                <c:pt idx="34" formatCode="0.00">
                  <c:v>-1.96</c:v>
                </c:pt>
                <c:pt idx="35" formatCode="0.00">
                  <c:v>-0.34</c:v>
                </c:pt>
                <c:pt idx="36" formatCode="0.00">
                  <c:v>5.59</c:v>
                </c:pt>
                <c:pt idx="37" formatCode="0.00">
                  <c:v>4.05</c:v>
                </c:pt>
                <c:pt idx="38" formatCode="0.00">
                  <c:v>1.79</c:v>
                </c:pt>
                <c:pt idx="39" formatCode="0.00">
                  <c:v>10.16</c:v>
                </c:pt>
                <c:pt idx="40" formatCode="0.00">
                  <c:v>2.66</c:v>
                </c:pt>
                <c:pt idx="41" formatCode="0.00">
                  <c:v>3.63</c:v>
                </c:pt>
                <c:pt idx="42" formatCode="0.00">
                  <c:v>7.87</c:v>
                </c:pt>
                <c:pt idx="43" formatCode="0.00">
                  <c:v>-10.62</c:v>
                </c:pt>
                <c:pt idx="44" formatCode="0.00">
                  <c:v>7.79</c:v>
                </c:pt>
                <c:pt idx="45" formatCode="0.00">
                  <c:v>4.4000000000000004</c:v>
                </c:pt>
                <c:pt idx="46" formatCode="0.00">
                  <c:v>0.12</c:v>
                </c:pt>
                <c:pt idx="47" formatCode="0.00">
                  <c:v>-15.6</c:v>
                </c:pt>
                <c:pt idx="48" formatCode="0.00">
                  <c:v>-7.25</c:v>
                </c:pt>
                <c:pt idx="49" formatCode="0.00">
                  <c:v>4.79</c:v>
                </c:pt>
                <c:pt idx="50" formatCode="0.00">
                  <c:v>-2.1</c:v>
                </c:pt>
                <c:pt idx="51" formatCode="0.00">
                  <c:v>2.76</c:v>
                </c:pt>
                <c:pt idx="52" formatCode="0.00">
                  <c:v>11.36</c:v>
                </c:pt>
                <c:pt idx="53" formatCode="0.00">
                  <c:v>9.3699999999999992</c:v>
                </c:pt>
                <c:pt idx="54" formatCode="0.00">
                  <c:v>46.05</c:v>
                </c:pt>
                <c:pt idx="55" formatCode="0.00">
                  <c:v>10.71</c:v>
                </c:pt>
                <c:pt idx="56" formatCode="0.00">
                  <c:v>1.75</c:v>
                </c:pt>
                <c:pt idx="57" formatCode="0.00">
                  <c:v>-2.44</c:v>
                </c:pt>
                <c:pt idx="58" formatCode="0.00">
                  <c:v>-6.05</c:v>
                </c:pt>
                <c:pt idx="59" formatCode="0.00">
                  <c:v>-1.73</c:v>
                </c:pt>
                <c:pt idx="60" formatCode="0.00">
                  <c:v>10.6</c:v>
                </c:pt>
                <c:pt idx="61" formatCode="0.00">
                  <c:v>-12.4</c:v>
                </c:pt>
                <c:pt idx="62" formatCode="0.00">
                  <c:v>10.64</c:v>
                </c:pt>
                <c:pt idx="63" formatCode="0.00">
                  <c:v>1.35</c:v>
                </c:pt>
                <c:pt idx="64" formatCode="0.00">
                  <c:v>29.19</c:v>
                </c:pt>
                <c:pt idx="65" formatCode="0.00">
                  <c:v>9.5</c:v>
                </c:pt>
                <c:pt idx="66" formatCode="0.00">
                  <c:v>7.46</c:v>
                </c:pt>
                <c:pt idx="67" formatCode="0.00">
                  <c:v>-17.510000000000002</c:v>
                </c:pt>
                <c:pt idx="68" formatCode="0.00">
                  <c:v>7.15</c:v>
                </c:pt>
                <c:pt idx="69" formatCode="0.00">
                  <c:v>-4.6900000000000004</c:v>
                </c:pt>
                <c:pt idx="70" formatCode="0.00">
                  <c:v>-13.75</c:v>
                </c:pt>
                <c:pt idx="71" formatCode="0.00">
                  <c:v>2.48</c:v>
                </c:pt>
                <c:pt idx="72" formatCode="0.00">
                  <c:v>-0.06</c:v>
                </c:pt>
                <c:pt idx="73" formatCode="0.00">
                  <c:v>5.35</c:v>
                </c:pt>
                <c:pt idx="74" formatCode="0.00">
                  <c:v>4.55</c:v>
                </c:pt>
                <c:pt idx="75" formatCode="0.00">
                  <c:v>1.32</c:v>
                </c:pt>
                <c:pt idx="76" formatCode="0.00">
                  <c:v>12.44</c:v>
                </c:pt>
                <c:pt idx="77" formatCode="0.00">
                  <c:v>-0.35</c:v>
                </c:pt>
                <c:pt idx="78" formatCode="0.00">
                  <c:v>1.32</c:v>
                </c:pt>
                <c:pt idx="79" formatCode="0.00">
                  <c:v>-1.84</c:v>
                </c:pt>
                <c:pt idx="80" formatCode="0.00">
                  <c:v>-20.47</c:v>
                </c:pt>
                <c:pt idx="81" formatCode="0.00">
                  <c:v>95.11</c:v>
                </c:pt>
                <c:pt idx="82" formatCode="0.00">
                  <c:v>1.94</c:v>
                </c:pt>
                <c:pt idx="83" formatCode="0.00">
                  <c:v>-11.88</c:v>
                </c:pt>
                <c:pt idx="84" formatCode="0.00">
                  <c:v>-0.01</c:v>
                </c:pt>
                <c:pt idx="85" formatCode="0.00">
                  <c:v>0.46</c:v>
                </c:pt>
                <c:pt idx="86" formatCode="0.00">
                  <c:v>-5.79</c:v>
                </c:pt>
                <c:pt idx="87" formatCode="0.00">
                  <c:v>2.93</c:v>
                </c:pt>
                <c:pt idx="88" formatCode="0.00">
                  <c:v>9.26</c:v>
                </c:pt>
                <c:pt idx="89" formatCode="0.00">
                  <c:v>43.33</c:v>
                </c:pt>
                <c:pt idx="90" formatCode="0.00">
                  <c:v>-58.56</c:v>
                </c:pt>
                <c:pt idx="91" formatCode="0.00">
                  <c:v>55.44</c:v>
                </c:pt>
                <c:pt idx="92" formatCode="0.00">
                  <c:v>-2.59</c:v>
                </c:pt>
                <c:pt idx="93" formatCode="0.00">
                  <c:v>-0.17</c:v>
                </c:pt>
                <c:pt idx="94" formatCode="0.00">
                  <c:v>-3.56</c:v>
                </c:pt>
                <c:pt idx="95" formatCode="0.00">
                  <c:v>0.23</c:v>
                </c:pt>
                <c:pt idx="96" formatCode="0.00">
                  <c:v>0.13</c:v>
                </c:pt>
                <c:pt idx="97" formatCode="0.00">
                  <c:v>3.1</c:v>
                </c:pt>
                <c:pt idx="98" formatCode="0.00">
                  <c:v>8.19</c:v>
                </c:pt>
                <c:pt idx="99" formatCode="0.00">
                  <c:v>-0.06</c:v>
                </c:pt>
                <c:pt idx="100" formatCode="0.00">
                  <c:v>0.49</c:v>
                </c:pt>
                <c:pt idx="101" formatCode="0.00">
                  <c:v>5.77</c:v>
                </c:pt>
                <c:pt idx="102" formatCode="0.00">
                  <c:v>2.59</c:v>
                </c:pt>
                <c:pt idx="103" formatCode="0.00">
                  <c:v>6.23</c:v>
                </c:pt>
                <c:pt idx="104" formatCode="0.00">
                  <c:v>0.9</c:v>
                </c:pt>
                <c:pt idx="105" formatCode="0.00">
                  <c:v>8.36</c:v>
                </c:pt>
                <c:pt idx="106" formatCode="0.00">
                  <c:v>-6.32</c:v>
                </c:pt>
                <c:pt idx="107" formatCode="0.00">
                  <c:v>8.74</c:v>
                </c:pt>
                <c:pt idx="108" formatCode="0.00">
                  <c:v>9.08</c:v>
                </c:pt>
                <c:pt idx="109" formatCode="0.00">
                  <c:v>7.32</c:v>
                </c:pt>
                <c:pt idx="110" formatCode="0.00">
                  <c:v>-27.18</c:v>
                </c:pt>
                <c:pt idx="111" formatCode="0.00">
                  <c:v>5.36</c:v>
                </c:pt>
                <c:pt idx="112" formatCode="0.00">
                  <c:v>2.77</c:v>
                </c:pt>
                <c:pt idx="113" formatCode="0.00">
                  <c:v>7.36</c:v>
                </c:pt>
                <c:pt idx="114" formatCode="0.00">
                  <c:v>-6.53</c:v>
                </c:pt>
                <c:pt idx="115" formatCode="0.00">
                  <c:v>3.92</c:v>
                </c:pt>
                <c:pt idx="116" formatCode="0.00">
                  <c:v>7.0000000000000007E-2</c:v>
                </c:pt>
                <c:pt idx="117" formatCode="0.00">
                  <c:v>0.68</c:v>
                </c:pt>
                <c:pt idx="118" formatCode="0.00">
                  <c:v>18.12</c:v>
                </c:pt>
                <c:pt idx="119" formatCode="0.00">
                  <c:v>3.27</c:v>
                </c:pt>
                <c:pt idx="120" formatCode="0.00">
                  <c:v>3.58</c:v>
                </c:pt>
                <c:pt idx="121" formatCode="0.00">
                  <c:v>-4.97</c:v>
                </c:pt>
                <c:pt idx="122" formatCode="0.00">
                  <c:v>-635.51</c:v>
                </c:pt>
                <c:pt idx="123" formatCode="0.00">
                  <c:v>3.15</c:v>
                </c:pt>
                <c:pt idx="124" formatCode="0.00">
                  <c:v>9.17</c:v>
                </c:pt>
                <c:pt idx="125" formatCode="0.00">
                  <c:v>-3.66</c:v>
                </c:pt>
                <c:pt idx="126" formatCode="0.00">
                  <c:v>-0.09</c:v>
                </c:pt>
                <c:pt idx="127" formatCode="0.00">
                  <c:v>6.77</c:v>
                </c:pt>
                <c:pt idx="128" formatCode="0.00">
                  <c:v>6.97</c:v>
                </c:pt>
                <c:pt idx="129" formatCode="0.00">
                  <c:v>0.84</c:v>
                </c:pt>
                <c:pt idx="130" formatCode="0.00">
                  <c:v>4.7699999999999996</c:v>
                </c:pt>
                <c:pt idx="131" formatCode="0.00">
                  <c:v>7.29</c:v>
                </c:pt>
                <c:pt idx="132" formatCode="0.00">
                  <c:v>-145.57</c:v>
                </c:pt>
                <c:pt idx="133" formatCode="0.00">
                  <c:v>5.62</c:v>
                </c:pt>
                <c:pt idx="134" formatCode="0.00">
                  <c:v>5.55</c:v>
                </c:pt>
                <c:pt idx="135" formatCode="0.00">
                  <c:v>-2.73</c:v>
                </c:pt>
                <c:pt idx="136" formatCode="0.00">
                  <c:v>5.14</c:v>
                </c:pt>
                <c:pt idx="137" formatCode="0.00">
                  <c:v>-2.13</c:v>
                </c:pt>
                <c:pt idx="138" formatCode="0.00">
                  <c:v>4.66</c:v>
                </c:pt>
                <c:pt idx="139" formatCode="0.00">
                  <c:v>2.39</c:v>
                </c:pt>
                <c:pt idx="140" formatCode="0.00">
                  <c:v>2.04</c:v>
                </c:pt>
                <c:pt idx="141" formatCode="0.00">
                  <c:v>1.99</c:v>
                </c:pt>
                <c:pt idx="142" formatCode="0.00">
                  <c:v>-4.1500000000000004</c:v>
                </c:pt>
                <c:pt idx="143" formatCode="0.00">
                  <c:v>-8.64</c:v>
                </c:pt>
                <c:pt idx="144" formatCode="0.00">
                  <c:v>-196.67</c:v>
                </c:pt>
                <c:pt idx="145" formatCode="0.00">
                  <c:v>7.61</c:v>
                </c:pt>
                <c:pt idx="146" formatCode="0.00">
                  <c:v>6.5</c:v>
                </c:pt>
                <c:pt idx="147" formatCode="0.00">
                  <c:v>-0.43</c:v>
                </c:pt>
                <c:pt idx="148" formatCode="0.00">
                  <c:v>5.78</c:v>
                </c:pt>
                <c:pt idx="149" formatCode="0.00">
                  <c:v>6.82</c:v>
                </c:pt>
                <c:pt idx="150" formatCode="0.00">
                  <c:v>10.7</c:v>
                </c:pt>
                <c:pt idx="151" formatCode="0.00">
                  <c:v>2.48</c:v>
                </c:pt>
                <c:pt idx="152" formatCode="0.00">
                  <c:v>19.809999999999999</c:v>
                </c:pt>
                <c:pt idx="153" formatCode="0.00">
                  <c:v>3.66</c:v>
                </c:pt>
                <c:pt idx="154" formatCode="0.00">
                  <c:v>6.29</c:v>
                </c:pt>
                <c:pt idx="155" formatCode="0.00">
                  <c:v>-3.21</c:v>
                </c:pt>
                <c:pt idx="156" formatCode="0.00">
                  <c:v>21.56</c:v>
                </c:pt>
                <c:pt idx="157" formatCode="0.00">
                  <c:v>11.78</c:v>
                </c:pt>
                <c:pt idx="158" formatCode="0.00">
                  <c:v>48.68</c:v>
                </c:pt>
                <c:pt idx="159" formatCode="0.00">
                  <c:v>22.48</c:v>
                </c:pt>
                <c:pt idx="160" formatCode="0.00">
                  <c:v>4.04</c:v>
                </c:pt>
                <c:pt idx="161" formatCode="0.00">
                  <c:v>-2.02</c:v>
                </c:pt>
                <c:pt idx="162" formatCode="0.00">
                  <c:v>-0.88</c:v>
                </c:pt>
                <c:pt idx="163" formatCode="0.00">
                  <c:v>10.97</c:v>
                </c:pt>
                <c:pt idx="164" formatCode="0.00">
                  <c:v>-0.11</c:v>
                </c:pt>
                <c:pt idx="165" formatCode="0.00">
                  <c:v>-5.63</c:v>
                </c:pt>
                <c:pt idx="166" formatCode="0.00">
                  <c:v>-17.57</c:v>
                </c:pt>
                <c:pt idx="167" formatCode="0.00">
                  <c:v>-20.420000000000002</c:v>
                </c:pt>
                <c:pt idx="168" formatCode="0.00">
                  <c:v>-0.31</c:v>
                </c:pt>
                <c:pt idx="169" formatCode="0.00">
                  <c:v>9.5500000000000007</c:v>
                </c:pt>
                <c:pt idx="170" formatCode="0.00">
                  <c:v>-5.56</c:v>
                </c:pt>
                <c:pt idx="171" formatCode="0.00">
                  <c:v>-23.98</c:v>
                </c:pt>
                <c:pt idx="172" formatCode="0.00">
                  <c:v>12.69</c:v>
                </c:pt>
                <c:pt idx="173" formatCode="0.00">
                  <c:v>0.17</c:v>
                </c:pt>
                <c:pt idx="174" formatCode="0.00">
                  <c:v>7.97</c:v>
                </c:pt>
                <c:pt idx="175" formatCode="0.00">
                  <c:v>38.89</c:v>
                </c:pt>
                <c:pt idx="176" formatCode="0.00">
                  <c:v>-7.78</c:v>
                </c:pt>
                <c:pt idx="177" formatCode="0.00">
                  <c:v>0.23</c:v>
                </c:pt>
                <c:pt idx="178" formatCode="0.00">
                  <c:v>2.84</c:v>
                </c:pt>
                <c:pt idx="179" formatCode="0.00">
                  <c:v>1.03</c:v>
                </c:pt>
                <c:pt idx="180" formatCode="0.00">
                  <c:v>21.75</c:v>
                </c:pt>
                <c:pt idx="181" formatCode="0.00">
                  <c:v>6.13</c:v>
                </c:pt>
                <c:pt idx="182" formatCode="0.00">
                  <c:v>-2.4700000000000002</c:v>
                </c:pt>
                <c:pt idx="183" formatCode="0.00">
                  <c:v>4.6900000000000004</c:v>
                </c:pt>
                <c:pt idx="184" formatCode="0.00">
                  <c:v>5</c:v>
                </c:pt>
                <c:pt idx="185" formatCode="0.00">
                  <c:v>-2.58</c:v>
                </c:pt>
                <c:pt idx="186" formatCode="0.00">
                  <c:v>10.119999999999999</c:v>
                </c:pt>
                <c:pt idx="187" formatCode="0.00">
                  <c:v>17.989999999999998</c:v>
                </c:pt>
                <c:pt idx="188" formatCode="0.00">
                  <c:v>3.56</c:v>
                </c:pt>
                <c:pt idx="189" formatCode="0.00">
                  <c:v>0.23</c:v>
                </c:pt>
                <c:pt idx="190" formatCode="0.00">
                  <c:v>0.23</c:v>
                </c:pt>
                <c:pt idx="191" formatCode="0.00">
                  <c:v>3.23</c:v>
                </c:pt>
                <c:pt idx="192" formatCode="0.00">
                  <c:v>-5.13</c:v>
                </c:pt>
                <c:pt idx="193" formatCode="0.00">
                  <c:v>1</c:v>
                </c:pt>
                <c:pt idx="194" formatCode="0.00">
                  <c:v>-0.2</c:v>
                </c:pt>
                <c:pt idx="195" formatCode="0.00">
                  <c:v>1.07</c:v>
                </c:pt>
                <c:pt idx="196" formatCode="0.00">
                  <c:v>1.74</c:v>
                </c:pt>
                <c:pt idx="197" formatCode="0.00">
                  <c:v>6.21</c:v>
                </c:pt>
                <c:pt idx="198" formatCode="0.00">
                  <c:v>-6.35</c:v>
                </c:pt>
                <c:pt idx="199" formatCode="0.00">
                  <c:v>28.83</c:v>
                </c:pt>
                <c:pt idx="200" formatCode="0.00">
                  <c:v>7.96</c:v>
                </c:pt>
                <c:pt idx="201" formatCode="0.00">
                  <c:v>-0.27</c:v>
                </c:pt>
                <c:pt idx="202" formatCode="0.00">
                  <c:v>1.93</c:v>
                </c:pt>
                <c:pt idx="203" formatCode="0.00">
                  <c:v>1.1599999999999999</c:v>
                </c:pt>
                <c:pt idx="204" formatCode="0.00">
                  <c:v>14.74</c:v>
                </c:pt>
                <c:pt idx="205" formatCode="0.00">
                  <c:v>1.5</c:v>
                </c:pt>
                <c:pt idx="206" formatCode="0.00">
                  <c:v>-0.02</c:v>
                </c:pt>
                <c:pt idx="207" formatCode="0.00">
                  <c:v>4.49</c:v>
                </c:pt>
                <c:pt idx="208" formatCode="0.00">
                  <c:v>-2.96</c:v>
                </c:pt>
                <c:pt idx="209" formatCode="0.00">
                  <c:v>-1.46</c:v>
                </c:pt>
                <c:pt idx="210" formatCode="0.00">
                  <c:v>10.31</c:v>
                </c:pt>
                <c:pt idx="211" formatCode="0.00">
                  <c:v>13.64</c:v>
                </c:pt>
                <c:pt idx="212" formatCode="0.00">
                  <c:v>-4.21</c:v>
                </c:pt>
                <c:pt idx="213" formatCode="0.00">
                  <c:v>6.93</c:v>
                </c:pt>
                <c:pt idx="214" formatCode="0.00">
                  <c:v>4.28</c:v>
                </c:pt>
                <c:pt idx="215" formatCode="0.00">
                  <c:v>-0.52</c:v>
                </c:pt>
                <c:pt idx="216" formatCode="0.00">
                  <c:v>15.04</c:v>
                </c:pt>
                <c:pt idx="217" formatCode="0.00">
                  <c:v>-1.1200000000000001</c:v>
                </c:pt>
                <c:pt idx="218" formatCode="0.00">
                  <c:v>1.85</c:v>
                </c:pt>
                <c:pt idx="219" formatCode="0.00">
                  <c:v>8.36</c:v>
                </c:pt>
                <c:pt idx="220" formatCode="0.00">
                  <c:v>13.07</c:v>
                </c:pt>
                <c:pt idx="221" formatCode="0.00">
                  <c:v>-7.45</c:v>
                </c:pt>
                <c:pt idx="222" formatCode="0.00">
                  <c:v>2.76</c:v>
                </c:pt>
                <c:pt idx="223" formatCode="0.00">
                  <c:v>4.41</c:v>
                </c:pt>
                <c:pt idx="224" formatCode="0.00">
                  <c:v>10.31</c:v>
                </c:pt>
                <c:pt idx="225" formatCode="0.00">
                  <c:v>9.67</c:v>
                </c:pt>
                <c:pt idx="226" formatCode="0.00">
                  <c:v>-8.98</c:v>
                </c:pt>
                <c:pt idx="227" formatCode="0.00">
                  <c:v>3.41</c:v>
                </c:pt>
                <c:pt idx="228" formatCode="0.00">
                  <c:v>-10.08</c:v>
                </c:pt>
                <c:pt idx="229" formatCode="0.00">
                  <c:v>0.31</c:v>
                </c:pt>
                <c:pt idx="230" formatCode="0.00">
                  <c:v>1.08</c:v>
                </c:pt>
                <c:pt idx="231" formatCode="0.00">
                  <c:v>0</c:v>
                </c:pt>
                <c:pt idx="232" formatCode="0.00">
                  <c:v>-6.28</c:v>
                </c:pt>
                <c:pt idx="233" formatCode="0.00">
                  <c:v>11.49</c:v>
                </c:pt>
                <c:pt idx="234" formatCode="0.00">
                  <c:v>-39.35</c:v>
                </c:pt>
                <c:pt idx="235" formatCode="0.00">
                  <c:v>13.23</c:v>
                </c:pt>
                <c:pt idx="236" formatCode="0.00">
                  <c:v>-0.8</c:v>
                </c:pt>
                <c:pt idx="237" formatCode="0.00">
                  <c:v>39.4</c:v>
                </c:pt>
                <c:pt idx="238" formatCode="0.00">
                  <c:v>-2.2200000000000002</c:v>
                </c:pt>
                <c:pt idx="239" formatCode="0.00">
                  <c:v>11.06</c:v>
                </c:pt>
                <c:pt idx="240" formatCode="0.00">
                  <c:v>11.3</c:v>
                </c:pt>
                <c:pt idx="241" formatCode="0.00">
                  <c:v>6.39</c:v>
                </c:pt>
                <c:pt idx="242" formatCode="0.00">
                  <c:v>0.18</c:v>
                </c:pt>
                <c:pt idx="243" formatCode="0.00">
                  <c:v>3.97</c:v>
                </c:pt>
                <c:pt idx="244" formatCode="0.00">
                  <c:v>1.1000000000000001</c:v>
                </c:pt>
                <c:pt idx="245" formatCode="0.00">
                  <c:v>9.0399999999999991</c:v>
                </c:pt>
                <c:pt idx="246" formatCode="0.00">
                  <c:v>-6.45</c:v>
                </c:pt>
                <c:pt idx="247" formatCode="0.00">
                  <c:v>13.03</c:v>
                </c:pt>
                <c:pt idx="248" formatCode="0.00">
                  <c:v>0.45</c:v>
                </c:pt>
                <c:pt idx="249" formatCode="0.00">
                  <c:v>2.23</c:v>
                </c:pt>
                <c:pt idx="250" formatCode="0.00">
                  <c:v>16.86</c:v>
                </c:pt>
                <c:pt idx="251" formatCode="0.00">
                  <c:v>11.32</c:v>
                </c:pt>
                <c:pt idx="252" formatCode="0.00">
                  <c:v>2.2200000000000002</c:v>
                </c:pt>
                <c:pt idx="253" formatCode="0.00">
                  <c:v>6.77</c:v>
                </c:pt>
                <c:pt idx="254" formatCode="0.00">
                  <c:v>2.17</c:v>
                </c:pt>
                <c:pt idx="255" formatCode="0.00">
                  <c:v>-1.94</c:v>
                </c:pt>
                <c:pt idx="256" formatCode="0.00">
                  <c:v>9.4</c:v>
                </c:pt>
                <c:pt idx="257" formatCode="0.00">
                  <c:v>-19.39</c:v>
                </c:pt>
                <c:pt idx="258" formatCode="0.00">
                  <c:v>31.49</c:v>
                </c:pt>
                <c:pt idx="259" formatCode="0.00">
                  <c:v>-4.0999999999999996</c:v>
                </c:pt>
                <c:pt idx="260" formatCode="0.00">
                  <c:v>9.3699999999999992</c:v>
                </c:pt>
                <c:pt idx="261" formatCode="0.00">
                  <c:v>6.84</c:v>
                </c:pt>
                <c:pt idx="262" formatCode="0.00">
                  <c:v>3.08</c:v>
                </c:pt>
                <c:pt idx="263" formatCode="0.00">
                  <c:v>6.63</c:v>
                </c:pt>
                <c:pt idx="264" formatCode="0.00">
                  <c:v>4.33</c:v>
                </c:pt>
                <c:pt idx="265" formatCode="0.00">
                  <c:v>6.59</c:v>
                </c:pt>
                <c:pt idx="266" formatCode="0.00">
                  <c:v>5.15</c:v>
                </c:pt>
                <c:pt idx="267" formatCode="0.00">
                  <c:v>2.0099999999999998</c:v>
                </c:pt>
                <c:pt idx="268" formatCode="0.00">
                  <c:v>1.95</c:v>
                </c:pt>
                <c:pt idx="269" formatCode="0.00">
                  <c:v>-1.39</c:v>
                </c:pt>
                <c:pt idx="270" formatCode="0.00">
                  <c:v>1.97</c:v>
                </c:pt>
                <c:pt idx="271" formatCode="0.00">
                  <c:v>6.41</c:v>
                </c:pt>
                <c:pt idx="272" formatCode="0.00">
                  <c:v>-9.7799999999999994</c:v>
                </c:pt>
                <c:pt idx="273" formatCode="0.00">
                  <c:v>1.0900000000000001</c:v>
                </c:pt>
                <c:pt idx="274" formatCode="0.00">
                  <c:v>1.9</c:v>
                </c:pt>
                <c:pt idx="275" formatCode="0.00">
                  <c:v>-6.9</c:v>
                </c:pt>
                <c:pt idx="276" formatCode="0.00">
                  <c:v>75.05</c:v>
                </c:pt>
                <c:pt idx="277" formatCode="0.00">
                  <c:v>2.77</c:v>
                </c:pt>
                <c:pt idx="278" formatCode="0.00">
                  <c:v>4.21</c:v>
                </c:pt>
                <c:pt idx="279" formatCode="0.00">
                  <c:v>-3.32</c:v>
                </c:pt>
                <c:pt idx="280" formatCode="0.00">
                  <c:v>-2.91</c:v>
                </c:pt>
                <c:pt idx="281" formatCode="0.00">
                  <c:v>9.85</c:v>
                </c:pt>
                <c:pt idx="282" formatCode="0.00">
                  <c:v>9.7899999999999991</c:v>
                </c:pt>
                <c:pt idx="283" formatCode="0.00">
                  <c:v>2.67</c:v>
                </c:pt>
                <c:pt idx="284" formatCode="0.00">
                  <c:v>29.52</c:v>
                </c:pt>
                <c:pt idx="285" formatCode="0.00">
                  <c:v>8.83</c:v>
                </c:pt>
                <c:pt idx="286" formatCode="0.00">
                  <c:v>9.51</c:v>
                </c:pt>
                <c:pt idx="287" formatCode="0.00">
                  <c:v>18.47</c:v>
                </c:pt>
                <c:pt idx="288" formatCode="0.00">
                  <c:v>-1.48</c:v>
                </c:pt>
                <c:pt idx="289" formatCode="0.00">
                  <c:v>-0.1</c:v>
                </c:pt>
                <c:pt idx="290" formatCode="0.00">
                  <c:v>2.0699999999999998</c:v>
                </c:pt>
                <c:pt idx="291" formatCode="0.00">
                  <c:v>-19.100000000000001</c:v>
                </c:pt>
                <c:pt idx="292" formatCode="0.00">
                  <c:v>7.97</c:v>
                </c:pt>
                <c:pt idx="293" formatCode="0.00">
                  <c:v>-22.16</c:v>
                </c:pt>
                <c:pt idx="294" formatCode="0.00">
                  <c:v>1.1200000000000001</c:v>
                </c:pt>
                <c:pt idx="295" formatCode="0.00">
                  <c:v>17.41</c:v>
                </c:pt>
                <c:pt idx="296" formatCode="0.00">
                  <c:v>-1.18</c:v>
                </c:pt>
                <c:pt idx="297" formatCode="0.00">
                  <c:v>0.54</c:v>
                </c:pt>
                <c:pt idx="298" formatCode="0.00">
                  <c:v>-5.66</c:v>
                </c:pt>
                <c:pt idx="299" formatCode="0.00">
                  <c:v>9.9499999999999993</c:v>
                </c:pt>
                <c:pt idx="300" formatCode="0.00">
                  <c:v>-2.54</c:v>
                </c:pt>
                <c:pt idx="301" formatCode="0.00">
                  <c:v>-3.71</c:v>
                </c:pt>
                <c:pt idx="302" formatCode="0.00">
                  <c:v>23.35</c:v>
                </c:pt>
                <c:pt idx="303" formatCode="0.00">
                  <c:v>12.25</c:v>
                </c:pt>
                <c:pt idx="304" formatCode="0.00">
                  <c:v>-9.07</c:v>
                </c:pt>
                <c:pt idx="305" formatCode="0.00">
                  <c:v>0.38</c:v>
                </c:pt>
                <c:pt idx="306" formatCode="0.00">
                  <c:v>6.05</c:v>
                </c:pt>
                <c:pt idx="307" formatCode="0.00">
                  <c:v>26.55</c:v>
                </c:pt>
                <c:pt idx="308" formatCode="0.00">
                  <c:v>7.32</c:v>
                </c:pt>
                <c:pt idx="309" formatCode="0.00">
                  <c:v>6.41</c:v>
                </c:pt>
                <c:pt idx="310" formatCode="0.00">
                  <c:v>4.1399999999999997</c:v>
                </c:pt>
                <c:pt idx="311" formatCode="0.00">
                  <c:v>-4.28</c:v>
                </c:pt>
                <c:pt idx="312" formatCode="0.00">
                  <c:v>5.84</c:v>
                </c:pt>
                <c:pt idx="313" formatCode="0.00">
                  <c:v>3.6</c:v>
                </c:pt>
                <c:pt idx="314" formatCode="0.00">
                  <c:v>-3.85</c:v>
                </c:pt>
                <c:pt idx="315" formatCode="0.00">
                  <c:v>14.69</c:v>
                </c:pt>
                <c:pt idx="316" formatCode="0.00">
                  <c:v>3.11</c:v>
                </c:pt>
                <c:pt idx="317" formatCode="0.00">
                  <c:v>39.61</c:v>
                </c:pt>
                <c:pt idx="318" formatCode="0.00">
                  <c:v>12.97</c:v>
                </c:pt>
                <c:pt idx="319" formatCode="0.00">
                  <c:v>8.01</c:v>
                </c:pt>
                <c:pt idx="320" formatCode="0.00">
                  <c:v>11.73</c:v>
                </c:pt>
                <c:pt idx="321" formatCode="0.00">
                  <c:v>11.22</c:v>
                </c:pt>
                <c:pt idx="322" formatCode="0.00">
                  <c:v>-9.67</c:v>
                </c:pt>
                <c:pt idx="323" formatCode="0.00">
                  <c:v>19.510000000000002</c:v>
                </c:pt>
                <c:pt idx="324" formatCode="0.00">
                  <c:v>1.83</c:v>
                </c:pt>
                <c:pt idx="325" formatCode="0.00">
                  <c:v>-34.61</c:v>
                </c:pt>
                <c:pt idx="326" formatCode="0.00">
                  <c:v>4.57</c:v>
                </c:pt>
                <c:pt idx="327" formatCode="0.00">
                  <c:v>-1.25</c:v>
                </c:pt>
                <c:pt idx="328" formatCode="0.00">
                  <c:v>8.33</c:v>
                </c:pt>
                <c:pt idx="329" formatCode="0.00">
                  <c:v>12.23</c:v>
                </c:pt>
                <c:pt idx="330" formatCode="0.00">
                  <c:v>-11.53</c:v>
                </c:pt>
                <c:pt idx="331" formatCode="0.00">
                  <c:v>43.84</c:v>
                </c:pt>
                <c:pt idx="332" formatCode="0.00">
                  <c:v>7.03</c:v>
                </c:pt>
                <c:pt idx="333" formatCode="0.00">
                  <c:v>1.98</c:v>
                </c:pt>
                <c:pt idx="334" formatCode="0.00">
                  <c:v>-0.77</c:v>
                </c:pt>
                <c:pt idx="335" formatCode="0.00">
                  <c:v>0.34</c:v>
                </c:pt>
                <c:pt idx="336" formatCode="0.00">
                  <c:v>2.2999999999999998</c:v>
                </c:pt>
                <c:pt idx="337" formatCode="0.00">
                  <c:v>6.91</c:v>
                </c:pt>
                <c:pt idx="338" formatCode="0.00">
                  <c:v>15.21</c:v>
                </c:pt>
                <c:pt idx="339" formatCode="0.00">
                  <c:v>7.49</c:v>
                </c:pt>
                <c:pt idx="340" formatCode="0.00">
                  <c:v>-16.489999999999998</c:v>
                </c:pt>
                <c:pt idx="341" formatCode="0.00">
                  <c:v>3.76</c:v>
                </c:pt>
                <c:pt idx="342" formatCode="0.00">
                  <c:v>2.44</c:v>
                </c:pt>
                <c:pt idx="343" formatCode="0.00">
                  <c:v>8.98</c:v>
                </c:pt>
                <c:pt idx="344" formatCode="0.00">
                  <c:v>14.89</c:v>
                </c:pt>
                <c:pt idx="345" formatCode="0.00">
                  <c:v>-1.39</c:v>
                </c:pt>
                <c:pt idx="346" formatCode="0.00">
                  <c:v>1.89</c:v>
                </c:pt>
                <c:pt idx="347" formatCode="0.00">
                  <c:v>15.88</c:v>
                </c:pt>
                <c:pt idx="348" formatCode="0.00">
                  <c:v>0.16</c:v>
                </c:pt>
                <c:pt idx="349" formatCode="0.00">
                  <c:v>15.17</c:v>
                </c:pt>
                <c:pt idx="350" formatCode="0.00">
                  <c:v>12.7</c:v>
                </c:pt>
                <c:pt idx="351" formatCode="0.00">
                  <c:v>-6.61</c:v>
                </c:pt>
                <c:pt idx="352" formatCode="0.00">
                  <c:v>1.1000000000000001</c:v>
                </c:pt>
                <c:pt idx="353" formatCode="0.00">
                  <c:v>9.69</c:v>
                </c:pt>
                <c:pt idx="354" formatCode="0.00">
                  <c:v>2.87</c:v>
                </c:pt>
                <c:pt idx="355" formatCode="0.00">
                  <c:v>0.33</c:v>
                </c:pt>
                <c:pt idx="356" formatCode="0.00">
                  <c:v>3.76</c:v>
                </c:pt>
                <c:pt idx="357" formatCode="0.00">
                  <c:v>10.76</c:v>
                </c:pt>
                <c:pt idx="358" formatCode="0.00">
                  <c:v>7.88</c:v>
                </c:pt>
                <c:pt idx="359" formatCode="0.00">
                  <c:v>8.7899999999999991</c:v>
                </c:pt>
                <c:pt idx="360" formatCode="0.00">
                  <c:v>-0.77</c:v>
                </c:pt>
                <c:pt idx="361" formatCode="0.00">
                  <c:v>3.81</c:v>
                </c:pt>
                <c:pt idx="362" formatCode="0.00">
                  <c:v>0.74</c:v>
                </c:pt>
                <c:pt idx="363" formatCode="0.00">
                  <c:v>-4.38</c:v>
                </c:pt>
                <c:pt idx="364" formatCode="0.00">
                  <c:v>-0.45</c:v>
                </c:pt>
                <c:pt idx="365" formatCode="0.00">
                  <c:v>2.38</c:v>
                </c:pt>
                <c:pt idx="366" formatCode="0.00">
                  <c:v>13.36</c:v>
                </c:pt>
                <c:pt idx="367" formatCode="0.00">
                  <c:v>16.75</c:v>
                </c:pt>
                <c:pt idx="368" formatCode="0.00">
                  <c:v>4.5</c:v>
                </c:pt>
                <c:pt idx="369" formatCode="0.00">
                  <c:v>-7.0000000000000007E-2</c:v>
                </c:pt>
                <c:pt idx="370" formatCode="0.00">
                  <c:v>10.81</c:v>
                </c:pt>
                <c:pt idx="371" formatCode="0.00">
                  <c:v>-10.79</c:v>
                </c:pt>
                <c:pt idx="372" formatCode="0.00">
                  <c:v>7.18</c:v>
                </c:pt>
                <c:pt idx="373" formatCode="0.00">
                  <c:v>1.1599999999999999</c:v>
                </c:pt>
                <c:pt idx="374" formatCode="0.00">
                  <c:v>-1.34</c:v>
                </c:pt>
                <c:pt idx="375" formatCode="0.00">
                  <c:v>0.75</c:v>
                </c:pt>
                <c:pt idx="376" formatCode="0.00">
                  <c:v>4.93</c:v>
                </c:pt>
                <c:pt idx="377" formatCode="0.00">
                  <c:v>3.11</c:v>
                </c:pt>
                <c:pt idx="378" formatCode="0.00">
                  <c:v>11.35</c:v>
                </c:pt>
                <c:pt idx="379" formatCode="0.00">
                  <c:v>15.87</c:v>
                </c:pt>
                <c:pt idx="380" formatCode="0.00">
                  <c:v>23.1</c:v>
                </c:pt>
                <c:pt idx="381" formatCode="0.00">
                  <c:v>0.26</c:v>
                </c:pt>
                <c:pt idx="382" formatCode="0.00">
                  <c:v>1.75</c:v>
                </c:pt>
                <c:pt idx="383" formatCode="0.00">
                  <c:v>0.43</c:v>
                </c:pt>
                <c:pt idx="384" formatCode="0.00">
                  <c:v>-0.21</c:v>
                </c:pt>
                <c:pt idx="385" formatCode="0.00">
                  <c:v>26.44</c:v>
                </c:pt>
                <c:pt idx="386" formatCode="0.00">
                  <c:v>10.41</c:v>
                </c:pt>
                <c:pt idx="387" formatCode="0.00">
                  <c:v>-38.61</c:v>
                </c:pt>
                <c:pt idx="388" formatCode="0.00">
                  <c:v>-10.31</c:v>
                </c:pt>
                <c:pt idx="389" formatCode="0.00">
                  <c:v>-27.08</c:v>
                </c:pt>
                <c:pt idx="390" formatCode="0.00">
                  <c:v>-3.19</c:v>
                </c:pt>
                <c:pt idx="391" formatCode="0.00">
                  <c:v>3.4</c:v>
                </c:pt>
                <c:pt idx="392" formatCode="0.00">
                  <c:v>3.36</c:v>
                </c:pt>
                <c:pt idx="393" formatCode="0.00">
                  <c:v>14.02</c:v>
                </c:pt>
                <c:pt idx="394" formatCode="0.00">
                  <c:v>-0.66</c:v>
                </c:pt>
                <c:pt idx="395" formatCode="0.00">
                  <c:v>-1.02</c:v>
                </c:pt>
                <c:pt idx="396" formatCode="0.00">
                  <c:v>-6.59</c:v>
                </c:pt>
                <c:pt idx="397" formatCode="0.00">
                  <c:v>5.53</c:v>
                </c:pt>
                <c:pt idx="398" formatCode="0.00">
                  <c:v>7.89</c:v>
                </c:pt>
                <c:pt idx="399" formatCode="0.00">
                  <c:v>-4.5</c:v>
                </c:pt>
                <c:pt idx="400" formatCode="0.00">
                  <c:v>3.53</c:v>
                </c:pt>
                <c:pt idx="401" formatCode="0.00">
                  <c:v>3.99</c:v>
                </c:pt>
                <c:pt idx="402" formatCode="0.00">
                  <c:v>13.38</c:v>
                </c:pt>
                <c:pt idx="403" formatCode="0.00">
                  <c:v>50.35</c:v>
                </c:pt>
                <c:pt idx="404" formatCode="0.00">
                  <c:v>2.5</c:v>
                </c:pt>
                <c:pt idx="405" formatCode="0.00">
                  <c:v>-11.06</c:v>
                </c:pt>
                <c:pt idx="406" formatCode="0.00">
                  <c:v>-53.13</c:v>
                </c:pt>
                <c:pt idx="407" formatCode="0.00">
                  <c:v>10.029999999999999</c:v>
                </c:pt>
                <c:pt idx="408" formatCode="0.00">
                  <c:v>22.22</c:v>
                </c:pt>
                <c:pt idx="409" formatCode="0.00">
                  <c:v>-9.8800000000000008</c:v>
                </c:pt>
                <c:pt idx="410" formatCode="0.00">
                  <c:v>0.04</c:v>
                </c:pt>
                <c:pt idx="411" formatCode="0.00">
                  <c:v>29.06</c:v>
                </c:pt>
                <c:pt idx="412" formatCode="0.00">
                  <c:v>4.3099999999999996</c:v>
                </c:pt>
                <c:pt idx="413" formatCode="0.00">
                  <c:v>-5.52</c:v>
                </c:pt>
                <c:pt idx="414" formatCode="0.00">
                  <c:v>13.22</c:v>
                </c:pt>
                <c:pt idx="415" formatCode="0.00">
                  <c:v>21.12</c:v>
                </c:pt>
                <c:pt idx="416" formatCode="0.00">
                  <c:v>0.61</c:v>
                </c:pt>
                <c:pt idx="417" formatCode="0.00">
                  <c:v>11.52</c:v>
                </c:pt>
                <c:pt idx="418" formatCode="0.00">
                  <c:v>15.12</c:v>
                </c:pt>
                <c:pt idx="419" formatCode="0.00">
                  <c:v>21.21</c:v>
                </c:pt>
                <c:pt idx="420" formatCode="0.00">
                  <c:v>5.33</c:v>
                </c:pt>
                <c:pt idx="421" formatCode="0.00">
                  <c:v>18.64</c:v>
                </c:pt>
                <c:pt idx="422" formatCode="0.00">
                  <c:v>12.66</c:v>
                </c:pt>
                <c:pt idx="423" formatCode="0.00">
                  <c:v>13.57</c:v>
                </c:pt>
                <c:pt idx="424" formatCode="0.00">
                  <c:v>9.81</c:v>
                </c:pt>
                <c:pt idx="425" formatCode="0.00">
                  <c:v>6.03</c:v>
                </c:pt>
                <c:pt idx="426" formatCode="0.00">
                  <c:v>11.38</c:v>
                </c:pt>
                <c:pt idx="427" formatCode="0.00">
                  <c:v>9.3000000000000007</c:v>
                </c:pt>
                <c:pt idx="428" formatCode="0.00">
                  <c:v>14.32</c:v>
                </c:pt>
                <c:pt idx="429" formatCode="0.00">
                  <c:v>-3.1</c:v>
                </c:pt>
                <c:pt idx="430" formatCode="0.00">
                  <c:v>0.44</c:v>
                </c:pt>
                <c:pt idx="431" formatCode="0.00">
                  <c:v>1.97</c:v>
                </c:pt>
                <c:pt idx="432" formatCode="0.00">
                  <c:v>7.12</c:v>
                </c:pt>
                <c:pt idx="433" formatCode="0.00">
                  <c:v>3.79</c:v>
                </c:pt>
                <c:pt idx="434" formatCode="0.00">
                  <c:v>-6.95</c:v>
                </c:pt>
                <c:pt idx="435" formatCode="0.00">
                  <c:v>-10.52</c:v>
                </c:pt>
                <c:pt idx="436" formatCode="0.00">
                  <c:v>-2.2400000000000002</c:v>
                </c:pt>
                <c:pt idx="437" formatCode="0.00">
                  <c:v>-6.94</c:v>
                </c:pt>
                <c:pt idx="438" formatCode="0.00">
                  <c:v>2.54</c:v>
                </c:pt>
                <c:pt idx="439" formatCode="0.00">
                  <c:v>2.88</c:v>
                </c:pt>
                <c:pt idx="440" formatCode="0.00">
                  <c:v>-1.88</c:v>
                </c:pt>
                <c:pt idx="441" formatCode="0.00">
                  <c:v>9.48</c:v>
                </c:pt>
                <c:pt idx="442" formatCode="0.00">
                  <c:v>13.09</c:v>
                </c:pt>
                <c:pt idx="443" formatCode="0.00">
                  <c:v>6.16</c:v>
                </c:pt>
                <c:pt idx="444" formatCode="0.00">
                  <c:v>2.81</c:v>
                </c:pt>
                <c:pt idx="445" formatCode="0.00">
                  <c:v>36.78</c:v>
                </c:pt>
                <c:pt idx="446" formatCode="0.00">
                  <c:v>3.86</c:v>
                </c:pt>
                <c:pt idx="447" formatCode="0.00">
                  <c:v>7.16</c:v>
                </c:pt>
                <c:pt idx="448" formatCode="0.00">
                  <c:v>1.31</c:v>
                </c:pt>
                <c:pt idx="449" formatCode="0.00">
                  <c:v>0.78</c:v>
                </c:pt>
                <c:pt idx="450" formatCode="0.00">
                  <c:v>18.329999999999998</c:v>
                </c:pt>
                <c:pt idx="451" formatCode="0.00">
                  <c:v>31.26</c:v>
                </c:pt>
                <c:pt idx="452" formatCode="0.00">
                  <c:v>3.42</c:v>
                </c:pt>
                <c:pt idx="453" formatCode="0.00">
                  <c:v>2.2000000000000002</c:v>
                </c:pt>
                <c:pt idx="454" formatCode="0.00">
                  <c:v>-3078.33</c:v>
                </c:pt>
                <c:pt idx="455" formatCode="0.00">
                  <c:v>-6.62</c:v>
                </c:pt>
                <c:pt idx="456" formatCode="0.00">
                  <c:v>2.38</c:v>
                </c:pt>
                <c:pt idx="457" formatCode="0.00">
                  <c:v>9.3699999999999992</c:v>
                </c:pt>
                <c:pt idx="458" formatCode="0.00">
                  <c:v>-15.14</c:v>
                </c:pt>
                <c:pt idx="459" formatCode="0.00">
                  <c:v>32.159999999999997</c:v>
                </c:pt>
                <c:pt idx="460" formatCode="0.00">
                  <c:v>3.41</c:v>
                </c:pt>
                <c:pt idx="461" formatCode="0.00">
                  <c:v>4.2</c:v>
                </c:pt>
                <c:pt idx="462" formatCode="0.00">
                  <c:v>12.54</c:v>
                </c:pt>
                <c:pt idx="463" formatCode="0.00">
                  <c:v>4.17</c:v>
                </c:pt>
                <c:pt idx="464" formatCode="0.00">
                  <c:v>10.38</c:v>
                </c:pt>
                <c:pt idx="465" formatCode="0.00">
                  <c:v>11.75</c:v>
                </c:pt>
                <c:pt idx="466" formatCode="0.00">
                  <c:v>6</c:v>
                </c:pt>
                <c:pt idx="467" formatCode="0.00">
                  <c:v>-0.93</c:v>
                </c:pt>
                <c:pt idx="468" formatCode="0.00">
                  <c:v>3.06</c:v>
                </c:pt>
                <c:pt idx="469" formatCode="0.00">
                  <c:v>14.56</c:v>
                </c:pt>
                <c:pt idx="470" formatCode="0.00">
                  <c:v>1.07</c:v>
                </c:pt>
                <c:pt idx="471" formatCode="0.00">
                  <c:v>9.4499999999999993</c:v>
                </c:pt>
                <c:pt idx="472" formatCode="0.00">
                  <c:v>1.53</c:v>
                </c:pt>
                <c:pt idx="473" formatCode="0.00">
                  <c:v>4.16</c:v>
                </c:pt>
                <c:pt idx="474" formatCode="0.00">
                  <c:v>53.31</c:v>
                </c:pt>
                <c:pt idx="475" formatCode="0.00">
                  <c:v>8.7200000000000006</c:v>
                </c:pt>
                <c:pt idx="476" formatCode="0.00">
                  <c:v>0.17</c:v>
                </c:pt>
                <c:pt idx="477" formatCode="0.00">
                  <c:v>9.77</c:v>
                </c:pt>
                <c:pt idx="478" formatCode="0.00">
                  <c:v>15.07</c:v>
                </c:pt>
                <c:pt idx="479" formatCode="0.00">
                  <c:v>-80.260000000000005</c:v>
                </c:pt>
                <c:pt idx="480" formatCode="0.00">
                  <c:v>12.69</c:v>
                </c:pt>
                <c:pt idx="481" formatCode="0.00">
                  <c:v>4.1500000000000004</c:v>
                </c:pt>
                <c:pt idx="482" formatCode="0.00">
                  <c:v>-0.83</c:v>
                </c:pt>
                <c:pt idx="483" formatCode="0.00">
                  <c:v>1.55</c:v>
                </c:pt>
                <c:pt idx="484" formatCode="0.00">
                  <c:v>1.83</c:v>
                </c:pt>
                <c:pt idx="485" formatCode="0.00">
                  <c:v>-4.8099999999999996</c:v>
                </c:pt>
                <c:pt idx="486" formatCode="0.00">
                  <c:v>-198.66</c:v>
                </c:pt>
                <c:pt idx="487" formatCode="0.00">
                  <c:v>5.57</c:v>
                </c:pt>
                <c:pt idx="488" formatCode="0.00">
                  <c:v>10.01</c:v>
                </c:pt>
                <c:pt idx="489" formatCode="0.00">
                  <c:v>12.17</c:v>
                </c:pt>
                <c:pt idx="490" formatCode="0.00">
                  <c:v>3.96</c:v>
                </c:pt>
                <c:pt idx="491" formatCode="0.00">
                  <c:v>0.23</c:v>
                </c:pt>
                <c:pt idx="492" formatCode="0.00">
                  <c:v>3.52</c:v>
                </c:pt>
                <c:pt idx="493" formatCode="0.00">
                  <c:v>13.31</c:v>
                </c:pt>
                <c:pt idx="494" formatCode="0.00">
                  <c:v>4.2699999999999996</c:v>
                </c:pt>
                <c:pt idx="495" formatCode="0.00">
                  <c:v>5.68</c:v>
                </c:pt>
                <c:pt idx="496" formatCode="0.00">
                  <c:v>-0.23</c:v>
                </c:pt>
                <c:pt idx="497" formatCode="0.00">
                  <c:v>0.44</c:v>
                </c:pt>
                <c:pt idx="498" formatCode="0.00">
                  <c:v>5.94</c:v>
                </c:pt>
                <c:pt idx="499" formatCode="0.00">
                  <c:v>4.1399999999999997</c:v>
                </c:pt>
                <c:pt idx="500" formatCode="0.00">
                  <c:v>-6.92</c:v>
                </c:pt>
                <c:pt idx="501" formatCode="0.00">
                  <c:v>9.94</c:v>
                </c:pt>
                <c:pt idx="502" formatCode="0.00">
                  <c:v>8.58</c:v>
                </c:pt>
                <c:pt idx="503" formatCode="0.00">
                  <c:v>10.93</c:v>
                </c:pt>
                <c:pt idx="504" formatCode="0.00">
                  <c:v>1.75</c:v>
                </c:pt>
                <c:pt idx="505" formatCode="0.00">
                  <c:v>-2.5299999999999998</c:v>
                </c:pt>
                <c:pt idx="506" formatCode="0.00">
                  <c:v>26.91</c:v>
                </c:pt>
                <c:pt idx="507" formatCode="0.00">
                  <c:v>3.75</c:v>
                </c:pt>
                <c:pt idx="508" formatCode="0.00">
                  <c:v>1.81</c:v>
                </c:pt>
                <c:pt idx="509" formatCode="0.00">
                  <c:v>-1.21</c:v>
                </c:pt>
                <c:pt idx="510" formatCode="0.00">
                  <c:v>5.6</c:v>
                </c:pt>
                <c:pt idx="511" formatCode="0.00">
                  <c:v>3.09</c:v>
                </c:pt>
                <c:pt idx="512" formatCode="0.00">
                  <c:v>47.12</c:v>
                </c:pt>
                <c:pt idx="513" formatCode="0.00">
                  <c:v>5.44</c:v>
                </c:pt>
                <c:pt idx="514" formatCode="0.00">
                  <c:v>7.41</c:v>
                </c:pt>
                <c:pt idx="515" formatCode="0.00">
                  <c:v>-0.02</c:v>
                </c:pt>
                <c:pt idx="516" formatCode="0.00">
                  <c:v>8.7200000000000006</c:v>
                </c:pt>
                <c:pt idx="517" formatCode="0.00">
                  <c:v>-1.43</c:v>
                </c:pt>
                <c:pt idx="518" formatCode="0.00">
                  <c:v>-14.38</c:v>
                </c:pt>
                <c:pt idx="519" formatCode="0.00">
                  <c:v>6.32</c:v>
                </c:pt>
                <c:pt idx="520" formatCode="0.00">
                  <c:v>8.34</c:v>
                </c:pt>
                <c:pt idx="521" formatCode="0.00">
                  <c:v>16.39</c:v>
                </c:pt>
                <c:pt idx="522" formatCode="0.00">
                  <c:v>28.04</c:v>
                </c:pt>
                <c:pt idx="523" formatCode="0.00">
                  <c:v>3.08</c:v>
                </c:pt>
                <c:pt idx="524" formatCode="0.00">
                  <c:v>7.92</c:v>
                </c:pt>
                <c:pt idx="525" formatCode="0.00">
                  <c:v>10.25</c:v>
                </c:pt>
                <c:pt idx="526" formatCode="0.00">
                  <c:v>3.92</c:v>
                </c:pt>
                <c:pt idx="527" formatCode="0.00">
                  <c:v>5.25</c:v>
                </c:pt>
                <c:pt idx="528" formatCode="0.00">
                  <c:v>15.72</c:v>
                </c:pt>
                <c:pt idx="529" formatCode="0.00">
                  <c:v>2.8</c:v>
                </c:pt>
                <c:pt idx="530" formatCode="0.00">
                  <c:v>6.82</c:v>
                </c:pt>
                <c:pt idx="531" formatCode="0.00">
                  <c:v>34.340000000000003</c:v>
                </c:pt>
                <c:pt idx="532" formatCode="0.00">
                  <c:v>4.03</c:v>
                </c:pt>
                <c:pt idx="533" formatCode="0.00">
                  <c:v>6.19</c:v>
                </c:pt>
                <c:pt idx="534" formatCode="0.00">
                  <c:v>-62.42</c:v>
                </c:pt>
                <c:pt idx="535" formatCode="0.00">
                  <c:v>1.94</c:v>
                </c:pt>
                <c:pt idx="536" formatCode="0.00">
                  <c:v>0</c:v>
                </c:pt>
                <c:pt idx="537" formatCode="0.00">
                  <c:v>68.06</c:v>
                </c:pt>
                <c:pt idx="538" formatCode="0.00">
                  <c:v>0.13</c:v>
                </c:pt>
                <c:pt idx="539" formatCode="0.00">
                  <c:v>9.33</c:v>
                </c:pt>
                <c:pt idx="540" formatCode="0.00">
                  <c:v>-0.38</c:v>
                </c:pt>
                <c:pt idx="541" formatCode="0.00">
                  <c:v>4.95</c:v>
                </c:pt>
                <c:pt idx="542" formatCode="0.00">
                  <c:v>2.34</c:v>
                </c:pt>
                <c:pt idx="543" formatCode="0.00">
                  <c:v>2.44</c:v>
                </c:pt>
                <c:pt idx="544" formatCode="0.00">
                  <c:v>-35.229999999999997</c:v>
                </c:pt>
                <c:pt idx="545" formatCode="0.00">
                  <c:v>-4.8600000000000003</c:v>
                </c:pt>
                <c:pt idx="546" formatCode="0.00">
                  <c:v>10.35</c:v>
                </c:pt>
                <c:pt idx="547" formatCode="0.00">
                  <c:v>14.64</c:v>
                </c:pt>
                <c:pt idx="548" formatCode="0.00">
                  <c:v>-14.28</c:v>
                </c:pt>
                <c:pt idx="549" formatCode="0.00">
                  <c:v>-1.52</c:v>
                </c:pt>
                <c:pt idx="550" formatCode="0.00">
                  <c:v>5.46</c:v>
                </c:pt>
                <c:pt idx="551" formatCode="0.00">
                  <c:v>-0.49</c:v>
                </c:pt>
                <c:pt idx="552" formatCode="0.00">
                  <c:v>1.1399999999999999</c:v>
                </c:pt>
                <c:pt idx="553" formatCode="0.00">
                  <c:v>0.28000000000000003</c:v>
                </c:pt>
                <c:pt idx="554" formatCode="0.00">
                  <c:v>-27.7</c:v>
                </c:pt>
                <c:pt idx="555" formatCode="0.00">
                  <c:v>4.6500000000000004</c:v>
                </c:pt>
                <c:pt idx="556" formatCode="0.00">
                  <c:v>13.7</c:v>
                </c:pt>
                <c:pt idx="557" formatCode="0.00">
                  <c:v>2.08</c:v>
                </c:pt>
                <c:pt idx="558" formatCode="0.00">
                  <c:v>14.18</c:v>
                </c:pt>
                <c:pt idx="559" formatCode="0.00">
                  <c:v>5.85</c:v>
                </c:pt>
                <c:pt idx="560" formatCode="0.00">
                  <c:v>99.63</c:v>
                </c:pt>
                <c:pt idx="561" formatCode="0.00">
                  <c:v>-7.47</c:v>
                </c:pt>
                <c:pt idx="562" formatCode="0.00">
                  <c:v>-4.62</c:v>
                </c:pt>
                <c:pt idx="563" formatCode="0.00">
                  <c:v>5.82</c:v>
                </c:pt>
                <c:pt idx="564" formatCode="0.00">
                  <c:v>1.94</c:v>
                </c:pt>
                <c:pt idx="565" formatCode="0.00">
                  <c:v>9.73</c:v>
                </c:pt>
                <c:pt idx="566" formatCode="0.00">
                  <c:v>7.47</c:v>
                </c:pt>
                <c:pt idx="567" formatCode="0.00">
                  <c:v>17.04</c:v>
                </c:pt>
                <c:pt idx="568" formatCode="0.00">
                  <c:v>-22.47</c:v>
                </c:pt>
                <c:pt idx="569" formatCode="0.00">
                  <c:v>1.35</c:v>
                </c:pt>
                <c:pt idx="570" formatCode="0.00">
                  <c:v>13.44</c:v>
                </c:pt>
                <c:pt idx="571" formatCode="0.00">
                  <c:v>9.58</c:v>
                </c:pt>
                <c:pt idx="572" formatCode="0.00">
                  <c:v>8.27</c:v>
                </c:pt>
                <c:pt idx="573" formatCode="0.00">
                  <c:v>3.5</c:v>
                </c:pt>
                <c:pt idx="574" formatCode="0.00">
                  <c:v>3.75</c:v>
                </c:pt>
                <c:pt idx="575" formatCode="0.00">
                  <c:v>0.08</c:v>
                </c:pt>
                <c:pt idx="576" formatCode="0.00">
                  <c:v>3.25</c:v>
                </c:pt>
                <c:pt idx="577" formatCode="0.00">
                  <c:v>-0.82</c:v>
                </c:pt>
                <c:pt idx="578" formatCode="0.00">
                  <c:v>39</c:v>
                </c:pt>
                <c:pt idx="579" formatCode="0.00">
                  <c:v>5.0199999999999996</c:v>
                </c:pt>
                <c:pt idx="580" formatCode="0.00">
                  <c:v>6.42</c:v>
                </c:pt>
                <c:pt idx="581" formatCode="0.00">
                  <c:v>-1.89</c:v>
                </c:pt>
                <c:pt idx="582" formatCode="0.00">
                  <c:v>-3.84</c:v>
                </c:pt>
                <c:pt idx="583" formatCode="0.00">
                  <c:v>44.03</c:v>
                </c:pt>
                <c:pt idx="584" formatCode="0.00">
                  <c:v>-15.85</c:v>
                </c:pt>
                <c:pt idx="585" formatCode="0.00">
                  <c:v>5.19</c:v>
                </c:pt>
                <c:pt idx="586" formatCode="0.00">
                  <c:v>4.84</c:v>
                </c:pt>
                <c:pt idx="587" formatCode="0.00">
                  <c:v>1.1200000000000001</c:v>
                </c:pt>
                <c:pt idx="588" formatCode="0.00">
                  <c:v>9.9499999999999993</c:v>
                </c:pt>
                <c:pt idx="589" formatCode="0.00">
                  <c:v>3.15</c:v>
                </c:pt>
                <c:pt idx="590" formatCode="0.00">
                  <c:v>-1.67</c:v>
                </c:pt>
                <c:pt idx="591" formatCode="0.00">
                  <c:v>12.34</c:v>
                </c:pt>
                <c:pt idx="592" formatCode="0.00">
                  <c:v>5.23</c:v>
                </c:pt>
                <c:pt idx="593" formatCode="0.00">
                  <c:v>4.0599999999999996</c:v>
                </c:pt>
                <c:pt idx="594" formatCode="0.00">
                  <c:v>-1.02</c:v>
                </c:pt>
                <c:pt idx="595" formatCode="0.00">
                  <c:v>6.68</c:v>
                </c:pt>
                <c:pt idx="596" formatCode="0.00">
                  <c:v>2.8</c:v>
                </c:pt>
                <c:pt idx="597" formatCode="0.00">
                  <c:v>49.67</c:v>
                </c:pt>
                <c:pt idx="598" formatCode="0.00">
                  <c:v>5.46</c:v>
                </c:pt>
                <c:pt idx="599" formatCode="0.00">
                  <c:v>10.77</c:v>
                </c:pt>
                <c:pt idx="600" formatCode="0.00">
                  <c:v>3.22</c:v>
                </c:pt>
                <c:pt idx="601" formatCode="0.00">
                  <c:v>-8.5</c:v>
                </c:pt>
                <c:pt idx="602" formatCode="0.00">
                  <c:v>28.08</c:v>
                </c:pt>
                <c:pt idx="603" formatCode="0.00">
                  <c:v>-14.89</c:v>
                </c:pt>
                <c:pt idx="604" formatCode="0.00">
                  <c:v>13.69</c:v>
                </c:pt>
                <c:pt idx="605" formatCode="0.00">
                  <c:v>0.33</c:v>
                </c:pt>
                <c:pt idx="606" formatCode="0.00">
                  <c:v>10.39</c:v>
                </c:pt>
                <c:pt idx="607" formatCode="0.00">
                  <c:v>36.79</c:v>
                </c:pt>
                <c:pt idx="608" formatCode="0.00">
                  <c:v>9.1</c:v>
                </c:pt>
                <c:pt idx="609" formatCode="0.00">
                  <c:v>5.87</c:v>
                </c:pt>
                <c:pt idx="610" formatCode="0.00">
                  <c:v>-1.25</c:v>
                </c:pt>
                <c:pt idx="611" formatCode="0.00">
                  <c:v>3.49</c:v>
                </c:pt>
                <c:pt idx="612" formatCode="0.00">
                  <c:v>8.7200000000000006</c:v>
                </c:pt>
                <c:pt idx="613" formatCode="0.00">
                  <c:v>7.72</c:v>
                </c:pt>
                <c:pt idx="614" formatCode="0.00">
                  <c:v>9.6199999999999992</c:v>
                </c:pt>
                <c:pt idx="615" formatCode="0.00">
                  <c:v>9.41</c:v>
                </c:pt>
                <c:pt idx="616" formatCode="0.00">
                  <c:v>2.77</c:v>
                </c:pt>
                <c:pt idx="617" formatCode="0.00">
                  <c:v>5.97</c:v>
                </c:pt>
                <c:pt idx="618" formatCode="0.00">
                  <c:v>-4.97</c:v>
                </c:pt>
                <c:pt idx="619" formatCode="0.00">
                  <c:v>6.67</c:v>
                </c:pt>
                <c:pt idx="620" formatCode="0.00">
                  <c:v>-35.700000000000003</c:v>
                </c:pt>
                <c:pt idx="621" formatCode="0.00">
                  <c:v>12.22</c:v>
                </c:pt>
                <c:pt idx="622" formatCode="0.00">
                  <c:v>14.88</c:v>
                </c:pt>
                <c:pt idx="623" formatCode="0.00">
                  <c:v>3.45</c:v>
                </c:pt>
                <c:pt idx="624" formatCode="0.00">
                  <c:v>0.35</c:v>
                </c:pt>
                <c:pt idx="625" formatCode="0.00">
                  <c:v>-0.35</c:v>
                </c:pt>
                <c:pt idx="626" formatCode="0.00">
                  <c:v>10.57</c:v>
                </c:pt>
                <c:pt idx="627" formatCode="0.00">
                  <c:v>30.33</c:v>
                </c:pt>
                <c:pt idx="628" formatCode="0.00">
                  <c:v>9.73</c:v>
                </c:pt>
                <c:pt idx="629" formatCode="0.00">
                  <c:v>8.93</c:v>
                </c:pt>
                <c:pt idx="630" formatCode="0.00">
                  <c:v>57.63</c:v>
                </c:pt>
                <c:pt idx="631" formatCode="0.00">
                  <c:v>8.32</c:v>
                </c:pt>
                <c:pt idx="632" formatCode="0.00">
                  <c:v>6.45</c:v>
                </c:pt>
                <c:pt idx="633" formatCode="0.00">
                  <c:v>-0.77</c:v>
                </c:pt>
                <c:pt idx="634" formatCode="0.00">
                  <c:v>11.29</c:v>
                </c:pt>
                <c:pt idx="635" formatCode="0.00">
                  <c:v>1.02</c:v>
                </c:pt>
                <c:pt idx="636" formatCode="0.00">
                  <c:v>7.03</c:v>
                </c:pt>
                <c:pt idx="637" formatCode="0.00">
                  <c:v>2.0499999999999998</c:v>
                </c:pt>
                <c:pt idx="638" formatCode="0.00">
                  <c:v>10</c:v>
                </c:pt>
                <c:pt idx="639" formatCode="0.00">
                  <c:v>-6.06</c:v>
                </c:pt>
                <c:pt idx="640" formatCode="0.00">
                  <c:v>5.0199999999999996</c:v>
                </c:pt>
                <c:pt idx="641" formatCode="0.00">
                  <c:v>-2.37</c:v>
                </c:pt>
                <c:pt idx="642" formatCode="0.00">
                  <c:v>7.67</c:v>
                </c:pt>
                <c:pt idx="643" formatCode="0.00">
                  <c:v>1.39</c:v>
                </c:pt>
                <c:pt idx="644" formatCode="0.00">
                  <c:v>12.59</c:v>
                </c:pt>
                <c:pt idx="645" formatCode="0.00">
                  <c:v>3.63</c:v>
                </c:pt>
                <c:pt idx="646" formatCode="0.00">
                  <c:v>11.25</c:v>
                </c:pt>
                <c:pt idx="647" formatCode="0.00">
                  <c:v>-9.11</c:v>
                </c:pt>
                <c:pt idx="648" formatCode="0.00">
                  <c:v>1.65</c:v>
                </c:pt>
                <c:pt idx="649" formatCode="0.00">
                  <c:v>9</c:v>
                </c:pt>
                <c:pt idx="650" formatCode="0.00">
                  <c:v>21.83</c:v>
                </c:pt>
                <c:pt idx="651" formatCode="0.00">
                  <c:v>-6.36</c:v>
                </c:pt>
                <c:pt idx="652" formatCode="0.00">
                  <c:v>2.06</c:v>
                </c:pt>
                <c:pt idx="653" formatCode="0.00">
                  <c:v>-8</c:v>
                </c:pt>
                <c:pt idx="654" formatCode="0.00">
                  <c:v>14.02</c:v>
                </c:pt>
                <c:pt idx="655" formatCode="0.00">
                  <c:v>10.37</c:v>
                </c:pt>
                <c:pt idx="656" formatCode="0.00">
                  <c:v>1.93</c:v>
                </c:pt>
                <c:pt idx="657" formatCode="0.00">
                  <c:v>73.33</c:v>
                </c:pt>
                <c:pt idx="658" formatCode="0.00">
                  <c:v>3.81</c:v>
                </c:pt>
                <c:pt idx="659" formatCode="0.00">
                  <c:v>8.16</c:v>
                </c:pt>
                <c:pt idx="660" formatCode="0.00">
                  <c:v>1.21</c:v>
                </c:pt>
                <c:pt idx="661" formatCode="0.00">
                  <c:v>7.83</c:v>
                </c:pt>
                <c:pt idx="662" formatCode="0.00">
                  <c:v>13.42</c:v>
                </c:pt>
                <c:pt idx="663" formatCode="0.00">
                  <c:v>3.79</c:v>
                </c:pt>
                <c:pt idx="664" formatCode="0.00">
                  <c:v>-15.78</c:v>
                </c:pt>
                <c:pt idx="665" formatCode="0.00">
                  <c:v>-8.81</c:v>
                </c:pt>
                <c:pt idx="666" formatCode="0.00">
                  <c:v>25.53</c:v>
                </c:pt>
                <c:pt idx="667" formatCode="0.00">
                  <c:v>4.24</c:v>
                </c:pt>
                <c:pt idx="668" formatCode="0.00">
                  <c:v>69.52</c:v>
                </c:pt>
                <c:pt idx="669" formatCode="0.00">
                  <c:v>13.32</c:v>
                </c:pt>
                <c:pt idx="670" formatCode="0.00">
                  <c:v>8.0500000000000007</c:v>
                </c:pt>
                <c:pt idx="671" formatCode="0.00">
                  <c:v>6.47</c:v>
                </c:pt>
                <c:pt idx="672" formatCode="0.00">
                  <c:v>4.17</c:v>
                </c:pt>
                <c:pt idx="673" formatCode="0.00">
                  <c:v>5.19</c:v>
                </c:pt>
                <c:pt idx="674" formatCode="0.00">
                  <c:v>7.39</c:v>
                </c:pt>
                <c:pt idx="675" formatCode="0.00">
                  <c:v>-4.09</c:v>
                </c:pt>
                <c:pt idx="676" formatCode="0.00">
                  <c:v>1.91</c:v>
                </c:pt>
                <c:pt idx="677" formatCode="0.00">
                  <c:v>4.83</c:v>
                </c:pt>
                <c:pt idx="678" formatCode="0.00">
                  <c:v>3.58</c:v>
                </c:pt>
                <c:pt idx="679" formatCode="0.00">
                  <c:v>7.31</c:v>
                </c:pt>
                <c:pt idx="680" formatCode="0.00">
                  <c:v>-1.55</c:v>
                </c:pt>
                <c:pt idx="681" formatCode="0.00">
                  <c:v>7.37</c:v>
                </c:pt>
                <c:pt idx="682" formatCode="0.00">
                  <c:v>12.29</c:v>
                </c:pt>
                <c:pt idx="683" formatCode="0.00">
                  <c:v>9.56</c:v>
                </c:pt>
                <c:pt idx="684" formatCode="0.00">
                  <c:v>0.34</c:v>
                </c:pt>
                <c:pt idx="685" formatCode="0.00">
                  <c:v>-7.4</c:v>
                </c:pt>
                <c:pt idx="686" formatCode="0.00">
                  <c:v>15.05</c:v>
                </c:pt>
                <c:pt idx="687" formatCode="0.00">
                  <c:v>1.28</c:v>
                </c:pt>
                <c:pt idx="688" formatCode="0.00">
                  <c:v>5.62</c:v>
                </c:pt>
                <c:pt idx="689" formatCode="0.00">
                  <c:v>23.3</c:v>
                </c:pt>
                <c:pt idx="690" formatCode="0.00">
                  <c:v>-7.4</c:v>
                </c:pt>
                <c:pt idx="691" formatCode="0.00">
                  <c:v>-4.9400000000000004</c:v>
                </c:pt>
                <c:pt idx="692" formatCode="0.00">
                  <c:v>1.1499999999999999</c:v>
                </c:pt>
                <c:pt idx="693" formatCode="0.00">
                  <c:v>9.19</c:v>
                </c:pt>
                <c:pt idx="694" formatCode="0.00">
                  <c:v>86.39</c:v>
                </c:pt>
                <c:pt idx="695" formatCode="0.00">
                  <c:v>13.07</c:v>
                </c:pt>
                <c:pt idx="696" formatCode="0.00">
                  <c:v>7.21</c:v>
                </c:pt>
                <c:pt idx="697" formatCode="0.00">
                  <c:v>4.99</c:v>
                </c:pt>
                <c:pt idx="698" formatCode="0.00">
                  <c:v>8.6999999999999993</c:v>
                </c:pt>
                <c:pt idx="699" formatCode="0.00">
                  <c:v>4.3899999999999997</c:v>
                </c:pt>
                <c:pt idx="700" formatCode="0.00">
                  <c:v>2.83</c:v>
                </c:pt>
                <c:pt idx="701" formatCode="0.00">
                  <c:v>0.94</c:v>
                </c:pt>
                <c:pt idx="702" formatCode="0.00">
                  <c:v>20.69</c:v>
                </c:pt>
                <c:pt idx="703" formatCode="0.00">
                  <c:v>1.64</c:v>
                </c:pt>
                <c:pt idx="704" formatCode="0.00">
                  <c:v>9.3699999999999992</c:v>
                </c:pt>
                <c:pt idx="705" formatCode="0.00">
                  <c:v>3.64</c:v>
                </c:pt>
                <c:pt idx="706" formatCode="0.00">
                  <c:v>1.97</c:v>
                </c:pt>
                <c:pt idx="707" formatCode="0.00">
                  <c:v>1.78</c:v>
                </c:pt>
                <c:pt idx="708" formatCode="0.00">
                  <c:v>8.56</c:v>
                </c:pt>
                <c:pt idx="709" formatCode="0.00">
                  <c:v>6.97</c:v>
                </c:pt>
                <c:pt idx="710" formatCode="0.00">
                  <c:v>5.59</c:v>
                </c:pt>
                <c:pt idx="711" formatCode="0.00">
                  <c:v>-7.89</c:v>
                </c:pt>
                <c:pt idx="712" formatCode="0.00">
                  <c:v>11.23</c:v>
                </c:pt>
                <c:pt idx="713" formatCode="0.00">
                  <c:v>-7.14</c:v>
                </c:pt>
                <c:pt idx="714" formatCode="0.00">
                  <c:v>5.92</c:v>
                </c:pt>
                <c:pt idx="715" formatCode="0.00">
                  <c:v>8.1300000000000008</c:v>
                </c:pt>
                <c:pt idx="716" formatCode="0.00">
                  <c:v>22.23</c:v>
                </c:pt>
                <c:pt idx="717" formatCode="0.00">
                  <c:v>1.89</c:v>
                </c:pt>
                <c:pt idx="718" formatCode="0.00">
                  <c:v>10.54</c:v>
                </c:pt>
                <c:pt idx="719" formatCode="0.00">
                  <c:v>6.06</c:v>
                </c:pt>
                <c:pt idx="720" formatCode="0.00">
                  <c:v>28.77</c:v>
                </c:pt>
                <c:pt idx="721" formatCode="0.00">
                  <c:v>9.61</c:v>
                </c:pt>
                <c:pt idx="722" formatCode="0.00">
                  <c:v>10.4</c:v>
                </c:pt>
                <c:pt idx="723" formatCode="0.00">
                  <c:v>-2.75</c:v>
                </c:pt>
                <c:pt idx="724" formatCode="0.00">
                  <c:v>13.22</c:v>
                </c:pt>
                <c:pt idx="725" formatCode="0.00">
                  <c:v>12.23</c:v>
                </c:pt>
                <c:pt idx="726" formatCode="0.00">
                  <c:v>2.52</c:v>
                </c:pt>
                <c:pt idx="727" formatCode="0.00">
                  <c:v>6.2</c:v>
                </c:pt>
                <c:pt idx="728" formatCode="0.00">
                  <c:v>15.69</c:v>
                </c:pt>
                <c:pt idx="729" formatCode="0.00">
                  <c:v>0.14000000000000001</c:v>
                </c:pt>
                <c:pt idx="730" formatCode="0.00">
                  <c:v>-8.2100000000000009</c:v>
                </c:pt>
                <c:pt idx="731" formatCode="0.00">
                  <c:v>-1.78</c:v>
                </c:pt>
                <c:pt idx="732" formatCode="0.00">
                  <c:v>-4.53</c:v>
                </c:pt>
                <c:pt idx="733" formatCode="0.00">
                  <c:v>1</c:v>
                </c:pt>
                <c:pt idx="734" formatCode="0.00">
                  <c:v>2.2599999999999998</c:v>
                </c:pt>
                <c:pt idx="735" formatCode="0.00">
                  <c:v>9.92</c:v>
                </c:pt>
                <c:pt idx="736" formatCode="0.00">
                  <c:v>0.53</c:v>
                </c:pt>
                <c:pt idx="737" formatCode="0.00">
                  <c:v>-0.27</c:v>
                </c:pt>
                <c:pt idx="738" formatCode="0.00">
                  <c:v>65.95</c:v>
                </c:pt>
                <c:pt idx="739" formatCode="0.00">
                  <c:v>-91.1</c:v>
                </c:pt>
                <c:pt idx="740" formatCode="0.00">
                  <c:v>-5.68</c:v>
                </c:pt>
                <c:pt idx="741" formatCode="0.00">
                  <c:v>14.98</c:v>
                </c:pt>
                <c:pt idx="742" formatCode="0.00">
                  <c:v>-0.71</c:v>
                </c:pt>
                <c:pt idx="743" formatCode="0.00">
                  <c:v>30.57</c:v>
                </c:pt>
                <c:pt idx="744" formatCode="0.00">
                  <c:v>7.31</c:v>
                </c:pt>
                <c:pt idx="745" formatCode="0.00">
                  <c:v>13.26</c:v>
                </c:pt>
                <c:pt idx="746" formatCode="0.00">
                  <c:v>2.39</c:v>
                </c:pt>
                <c:pt idx="747" formatCode="0.00">
                  <c:v>2.15</c:v>
                </c:pt>
                <c:pt idx="748" formatCode="0.00">
                  <c:v>14.1</c:v>
                </c:pt>
                <c:pt idx="749" formatCode="0.00">
                  <c:v>6.59</c:v>
                </c:pt>
                <c:pt idx="750" formatCode="0.00">
                  <c:v>3.39</c:v>
                </c:pt>
                <c:pt idx="751" formatCode="0.00">
                  <c:v>2.91</c:v>
                </c:pt>
                <c:pt idx="752" formatCode="0.00">
                  <c:v>6.86</c:v>
                </c:pt>
                <c:pt idx="753" formatCode="0.00">
                  <c:v>-9.25</c:v>
                </c:pt>
                <c:pt idx="754" formatCode="0.00">
                  <c:v>-2.2000000000000002</c:v>
                </c:pt>
                <c:pt idx="755" formatCode="0.00">
                  <c:v>21.94</c:v>
                </c:pt>
                <c:pt idx="756" formatCode="0.00">
                  <c:v>10.6</c:v>
                </c:pt>
                <c:pt idx="757" formatCode="0.00">
                  <c:v>-3.23</c:v>
                </c:pt>
                <c:pt idx="758" formatCode="0.00">
                  <c:v>2.85</c:v>
                </c:pt>
                <c:pt idx="759" formatCode="0.00">
                  <c:v>5.34</c:v>
                </c:pt>
                <c:pt idx="760" formatCode="0.00">
                  <c:v>0.61</c:v>
                </c:pt>
                <c:pt idx="761" formatCode="0.00">
                  <c:v>0.73</c:v>
                </c:pt>
                <c:pt idx="762" formatCode="0.00">
                  <c:v>10.47</c:v>
                </c:pt>
                <c:pt idx="763" formatCode="0.00">
                  <c:v>-4.97</c:v>
                </c:pt>
                <c:pt idx="764" formatCode="0.00">
                  <c:v>12.38</c:v>
                </c:pt>
                <c:pt idx="765" formatCode="0.00">
                  <c:v>0.67</c:v>
                </c:pt>
                <c:pt idx="766" formatCode="0.00">
                  <c:v>1.19</c:v>
                </c:pt>
                <c:pt idx="767" formatCode="0.00">
                  <c:v>-4.42</c:v>
                </c:pt>
                <c:pt idx="768" formatCode="0.00">
                  <c:v>8</c:v>
                </c:pt>
                <c:pt idx="769" formatCode="0.00">
                  <c:v>6.97</c:v>
                </c:pt>
                <c:pt idx="770" formatCode="0.00">
                  <c:v>7.7</c:v>
                </c:pt>
                <c:pt idx="771" formatCode="0.00">
                  <c:v>-8.74</c:v>
                </c:pt>
                <c:pt idx="772" formatCode="0.00">
                  <c:v>3.12</c:v>
                </c:pt>
                <c:pt idx="773" formatCode="0.00">
                  <c:v>10.15</c:v>
                </c:pt>
                <c:pt idx="774" formatCode="0.00">
                  <c:v>9.42</c:v>
                </c:pt>
                <c:pt idx="775" formatCode="0.00">
                  <c:v>4.8499999999999996</c:v>
                </c:pt>
                <c:pt idx="776" formatCode="0.00">
                  <c:v>-7.26</c:v>
                </c:pt>
                <c:pt idx="777" formatCode="0.00">
                  <c:v>-2.2000000000000002</c:v>
                </c:pt>
                <c:pt idx="778" formatCode="0.00">
                  <c:v>1.04</c:v>
                </c:pt>
                <c:pt idx="779" formatCode="0.00">
                  <c:v>31.62</c:v>
                </c:pt>
                <c:pt idx="780" formatCode="0.00">
                  <c:v>12.92</c:v>
                </c:pt>
                <c:pt idx="781" formatCode="0.00">
                  <c:v>11.39</c:v>
                </c:pt>
                <c:pt idx="782" formatCode="0.00">
                  <c:v>-3.61</c:v>
                </c:pt>
                <c:pt idx="783" formatCode="0.00">
                  <c:v>4.43</c:v>
                </c:pt>
                <c:pt idx="784" formatCode="0.00">
                  <c:v>12.05</c:v>
                </c:pt>
                <c:pt idx="785" formatCode="0.00">
                  <c:v>12.61</c:v>
                </c:pt>
                <c:pt idx="786" formatCode="0.00">
                  <c:v>-2.2799999999999998</c:v>
                </c:pt>
                <c:pt idx="787" formatCode="0.00">
                  <c:v>5.88</c:v>
                </c:pt>
                <c:pt idx="788" formatCode="0.00">
                  <c:v>1.1000000000000001</c:v>
                </c:pt>
                <c:pt idx="789" formatCode="0.00">
                  <c:v>17.14</c:v>
                </c:pt>
                <c:pt idx="790" formatCode="0.00">
                  <c:v>-1.1399999999999999</c:v>
                </c:pt>
                <c:pt idx="791" formatCode="0.00">
                  <c:v>0.43</c:v>
                </c:pt>
                <c:pt idx="792" formatCode="0.00">
                  <c:v>0.79</c:v>
                </c:pt>
                <c:pt idx="793" formatCode="0.00">
                  <c:v>12.99</c:v>
                </c:pt>
                <c:pt idx="794" formatCode="0.00">
                  <c:v>5.38</c:v>
                </c:pt>
                <c:pt idx="795" formatCode="0.00">
                  <c:v>-15.85</c:v>
                </c:pt>
                <c:pt idx="796" formatCode="0.00">
                  <c:v>3.4</c:v>
                </c:pt>
                <c:pt idx="797" formatCode="0.00">
                  <c:v>-0.3</c:v>
                </c:pt>
                <c:pt idx="798" formatCode="0.00">
                  <c:v>0.87</c:v>
                </c:pt>
                <c:pt idx="799" formatCode="0.00">
                  <c:v>49.76</c:v>
                </c:pt>
                <c:pt idx="800" formatCode="0.00">
                  <c:v>4.88</c:v>
                </c:pt>
                <c:pt idx="801" formatCode="0.00">
                  <c:v>27.53</c:v>
                </c:pt>
                <c:pt idx="802" formatCode="0.00">
                  <c:v>-8.1300000000000008</c:v>
                </c:pt>
                <c:pt idx="803" formatCode="0.00">
                  <c:v>36</c:v>
                </c:pt>
                <c:pt idx="804" formatCode="0.00">
                  <c:v>-2.14</c:v>
                </c:pt>
                <c:pt idx="805" formatCode="0.00">
                  <c:v>-2.52</c:v>
                </c:pt>
                <c:pt idx="806" formatCode="0.00">
                  <c:v>-21.05</c:v>
                </c:pt>
                <c:pt idx="807" formatCode="0.00">
                  <c:v>5.51</c:v>
                </c:pt>
                <c:pt idx="808" formatCode="0.00">
                  <c:v>16.61</c:v>
                </c:pt>
                <c:pt idx="809" formatCode="0.00">
                  <c:v>3.57</c:v>
                </c:pt>
                <c:pt idx="810" formatCode="0.00">
                  <c:v>-0.4</c:v>
                </c:pt>
                <c:pt idx="811" formatCode="0.00">
                  <c:v>29.52</c:v>
                </c:pt>
                <c:pt idx="812" formatCode="0.00">
                  <c:v>32.020000000000003</c:v>
                </c:pt>
                <c:pt idx="813" formatCode="0.00">
                  <c:v>38.39</c:v>
                </c:pt>
                <c:pt idx="814" formatCode="0.00">
                  <c:v>0.91</c:v>
                </c:pt>
                <c:pt idx="815" formatCode="0.00">
                  <c:v>10.81</c:v>
                </c:pt>
                <c:pt idx="816" formatCode="0.00">
                  <c:v>7.52</c:v>
                </c:pt>
                <c:pt idx="817" formatCode="0.00">
                  <c:v>1.0900000000000001</c:v>
                </c:pt>
                <c:pt idx="818" formatCode="0.00">
                  <c:v>-15.57</c:v>
                </c:pt>
                <c:pt idx="819" formatCode="0.00">
                  <c:v>-2.72</c:v>
                </c:pt>
                <c:pt idx="820" formatCode="0.00">
                  <c:v>-12.96</c:v>
                </c:pt>
                <c:pt idx="821" formatCode="0.00">
                  <c:v>7.04</c:v>
                </c:pt>
                <c:pt idx="822" formatCode="0.00">
                  <c:v>2.17</c:v>
                </c:pt>
                <c:pt idx="823" formatCode="0.00">
                  <c:v>13.77</c:v>
                </c:pt>
                <c:pt idx="824" formatCode="0.00">
                  <c:v>9.16</c:v>
                </c:pt>
                <c:pt idx="825" formatCode="0.00">
                  <c:v>17.47</c:v>
                </c:pt>
                <c:pt idx="826" formatCode="0.00">
                  <c:v>-2.13</c:v>
                </c:pt>
                <c:pt idx="827" formatCode="0.00">
                  <c:v>-10.89</c:v>
                </c:pt>
                <c:pt idx="828" formatCode="0.00">
                  <c:v>0.18</c:v>
                </c:pt>
                <c:pt idx="829" formatCode="0.00">
                  <c:v>0.78</c:v>
                </c:pt>
                <c:pt idx="830" formatCode="0.00">
                  <c:v>-3.63</c:v>
                </c:pt>
                <c:pt idx="831" formatCode="0.00">
                  <c:v>-51.06</c:v>
                </c:pt>
                <c:pt idx="832" formatCode="0.00">
                  <c:v>2.59</c:v>
                </c:pt>
                <c:pt idx="833" formatCode="0.00">
                  <c:v>-1.31</c:v>
                </c:pt>
                <c:pt idx="834" formatCode="0.00">
                  <c:v>10.45</c:v>
                </c:pt>
                <c:pt idx="835" formatCode="0.00">
                  <c:v>17.420000000000002</c:v>
                </c:pt>
                <c:pt idx="836" formatCode="0.00">
                  <c:v>0.41</c:v>
                </c:pt>
                <c:pt idx="837" formatCode="0.00">
                  <c:v>3.71</c:v>
                </c:pt>
                <c:pt idx="838" formatCode="0.00">
                  <c:v>-4.67</c:v>
                </c:pt>
                <c:pt idx="839" formatCode="0.00">
                  <c:v>2.16</c:v>
                </c:pt>
                <c:pt idx="840" formatCode="0.00">
                  <c:v>4.05</c:v>
                </c:pt>
                <c:pt idx="841" formatCode="0.00">
                  <c:v>13.71</c:v>
                </c:pt>
                <c:pt idx="842" formatCode="0.00">
                  <c:v>6.72</c:v>
                </c:pt>
                <c:pt idx="843" formatCode="0.00">
                  <c:v>-1.19</c:v>
                </c:pt>
                <c:pt idx="844" formatCode="0.00">
                  <c:v>0.66</c:v>
                </c:pt>
                <c:pt idx="845" formatCode="0.00">
                  <c:v>1.79</c:v>
                </c:pt>
                <c:pt idx="846" formatCode="0.00">
                  <c:v>13.73</c:v>
                </c:pt>
                <c:pt idx="847" formatCode="0.00">
                  <c:v>20.63</c:v>
                </c:pt>
                <c:pt idx="848" formatCode="0.00">
                  <c:v>5.9</c:v>
                </c:pt>
                <c:pt idx="849" formatCode="0.00">
                  <c:v>8.8000000000000007</c:v>
                </c:pt>
                <c:pt idx="850" formatCode="0.00">
                  <c:v>3.49</c:v>
                </c:pt>
                <c:pt idx="851" formatCode="0.00">
                  <c:v>23.02</c:v>
                </c:pt>
                <c:pt idx="852" formatCode="0.00">
                  <c:v>3.94</c:v>
                </c:pt>
                <c:pt idx="853" formatCode="0.00">
                  <c:v>3.51</c:v>
                </c:pt>
                <c:pt idx="854" formatCode="0.00">
                  <c:v>10.78</c:v>
                </c:pt>
                <c:pt idx="855" formatCode="0.00">
                  <c:v>6.68</c:v>
                </c:pt>
                <c:pt idx="856" formatCode="0.00">
                  <c:v>23.21</c:v>
                </c:pt>
                <c:pt idx="857" formatCode="0.00">
                  <c:v>-1.1299999999999999</c:v>
                </c:pt>
                <c:pt idx="858" formatCode="0.00">
                  <c:v>1.43</c:v>
                </c:pt>
                <c:pt idx="859" formatCode="0.00">
                  <c:v>-7.2</c:v>
                </c:pt>
                <c:pt idx="860" formatCode="0.00">
                  <c:v>6.69</c:v>
                </c:pt>
                <c:pt idx="861" formatCode="0.00">
                  <c:v>6.56</c:v>
                </c:pt>
                <c:pt idx="862" formatCode="0.00">
                  <c:v>2.44</c:v>
                </c:pt>
                <c:pt idx="863" formatCode="0.00">
                  <c:v>-22.94</c:v>
                </c:pt>
                <c:pt idx="864" formatCode="0.00">
                  <c:v>2.37</c:v>
                </c:pt>
                <c:pt idx="865" formatCode="0.00">
                  <c:v>55.22</c:v>
                </c:pt>
                <c:pt idx="866" formatCode="0.00">
                  <c:v>14.08</c:v>
                </c:pt>
                <c:pt idx="867" formatCode="0.00">
                  <c:v>8.0500000000000007</c:v>
                </c:pt>
                <c:pt idx="868" formatCode="0.00">
                  <c:v>1.61</c:v>
                </c:pt>
                <c:pt idx="869" formatCode="0.00">
                  <c:v>3.04</c:v>
                </c:pt>
                <c:pt idx="870" formatCode="0.00">
                  <c:v>2.36</c:v>
                </c:pt>
                <c:pt idx="871" formatCode="0.00">
                  <c:v>35.28</c:v>
                </c:pt>
                <c:pt idx="872" formatCode="0.00">
                  <c:v>12.1</c:v>
                </c:pt>
                <c:pt idx="873" formatCode="0.00">
                  <c:v>2.13</c:v>
                </c:pt>
                <c:pt idx="874" formatCode="0.00">
                  <c:v>7.08</c:v>
                </c:pt>
                <c:pt idx="875" formatCode="0.00">
                  <c:v>5.8</c:v>
                </c:pt>
                <c:pt idx="876" formatCode="0.00">
                  <c:v>41.58</c:v>
                </c:pt>
                <c:pt idx="877" formatCode="0.00">
                  <c:v>19.62</c:v>
                </c:pt>
                <c:pt idx="878" formatCode="0.00">
                  <c:v>0.95</c:v>
                </c:pt>
                <c:pt idx="879" formatCode="0.00">
                  <c:v>2.5</c:v>
                </c:pt>
                <c:pt idx="880" formatCode="0.00">
                  <c:v>16.329999999999998</c:v>
                </c:pt>
                <c:pt idx="881" formatCode="0.00">
                  <c:v>7.16</c:v>
                </c:pt>
                <c:pt idx="882" formatCode="0.00">
                  <c:v>12.58</c:v>
                </c:pt>
                <c:pt idx="883" formatCode="0.00">
                  <c:v>10.050000000000001</c:v>
                </c:pt>
                <c:pt idx="884" formatCode="0.00">
                  <c:v>6.55</c:v>
                </c:pt>
                <c:pt idx="885" formatCode="0.00">
                  <c:v>0.12</c:v>
                </c:pt>
                <c:pt idx="886" formatCode="0.00">
                  <c:v>1.86</c:v>
                </c:pt>
                <c:pt idx="887" formatCode="0.00">
                  <c:v>3.89</c:v>
                </c:pt>
                <c:pt idx="888" formatCode="0.00">
                  <c:v>-8.48</c:v>
                </c:pt>
                <c:pt idx="889" formatCode="0.00">
                  <c:v>6.72</c:v>
                </c:pt>
                <c:pt idx="890" formatCode="0.00">
                  <c:v>2.9</c:v>
                </c:pt>
                <c:pt idx="891" formatCode="0.00">
                  <c:v>5.65</c:v>
                </c:pt>
                <c:pt idx="892" formatCode="0.00">
                  <c:v>4.6900000000000004</c:v>
                </c:pt>
                <c:pt idx="893" formatCode="0.00">
                  <c:v>-2.36</c:v>
                </c:pt>
                <c:pt idx="894" formatCode="0.00">
                  <c:v>-32.950000000000003</c:v>
                </c:pt>
                <c:pt idx="895" formatCode="0.00">
                  <c:v>11.72</c:v>
                </c:pt>
                <c:pt idx="896" formatCode="0.00">
                  <c:v>10.82</c:v>
                </c:pt>
                <c:pt idx="897" formatCode="0.00">
                  <c:v>-8.7899999999999991</c:v>
                </c:pt>
                <c:pt idx="898" formatCode="0.00">
                  <c:v>10.43</c:v>
                </c:pt>
                <c:pt idx="899" formatCode="0.00">
                  <c:v>8.2799999999999994</c:v>
                </c:pt>
                <c:pt idx="900" formatCode="0.00">
                  <c:v>1.29</c:v>
                </c:pt>
                <c:pt idx="901" formatCode="0.00">
                  <c:v>0.09</c:v>
                </c:pt>
                <c:pt idx="902" formatCode="0.00">
                  <c:v>2.38</c:v>
                </c:pt>
                <c:pt idx="903" formatCode="0.00">
                  <c:v>9.06</c:v>
                </c:pt>
                <c:pt idx="904" formatCode="0.00">
                  <c:v>0.81</c:v>
                </c:pt>
                <c:pt idx="905" formatCode="0.00">
                  <c:v>6.13</c:v>
                </c:pt>
                <c:pt idx="906" formatCode="0.00">
                  <c:v>0.11</c:v>
                </c:pt>
                <c:pt idx="907" formatCode="0.00">
                  <c:v>13.63</c:v>
                </c:pt>
                <c:pt idx="908" formatCode="0.00">
                  <c:v>-2.4900000000000002</c:v>
                </c:pt>
                <c:pt idx="909" formatCode="0.00">
                  <c:v>4.59</c:v>
                </c:pt>
                <c:pt idx="910" formatCode="0.00">
                  <c:v>8.39</c:v>
                </c:pt>
                <c:pt idx="911" formatCode="0.00">
                  <c:v>-0.66</c:v>
                </c:pt>
                <c:pt idx="912" formatCode="0.00">
                  <c:v>1.8</c:v>
                </c:pt>
                <c:pt idx="913" formatCode="0.00">
                  <c:v>7.26</c:v>
                </c:pt>
                <c:pt idx="914" formatCode="0.00">
                  <c:v>-17.8</c:v>
                </c:pt>
                <c:pt idx="915" formatCode="0.00">
                  <c:v>8.8699999999999992</c:v>
                </c:pt>
                <c:pt idx="916" formatCode="0.00">
                  <c:v>29.03</c:v>
                </c:pt>
                <c:pt idx="917" formatCode="0.00">
                  <c:v>-9.02</c:v>
                </c:pt>
                <c:pt idx="918" formatCode="0.00">
                  <c:v>10.36</c:v>
                </c:pt>
                <c:pt idx="919" formatCode="0.00">
                  <c:v>1.8</c:v>
                </c:pt>
                <c:pt idx="920" formatCode="0.00">
                  <c:v>3.47</c:v>
                </c:pt>
                <c:pt idx="921" formatCode="0.00">
                  <c:v>19.510000000000002</c:v>
                </c:pt>
                <c:pt idx="922" formatCode="0.00">
                  <c:v>-4.3600000000000003</c:v>
                </c:pt>
                <c:pt idx="923" formatCode="0.00">
                  <c:v>7.94</c:v>
                </c:pt>
                <c:pt idx="924" formatCode="0.00">
                  <c:v>2.78</c:v>
                </c:pt>
                <c:pt idx="925" formatCode="0.00">
                  <c:v>-6.75</c:v>
                </c:pt>
                <c:pt idx="926" formatCode="0.00">
                  <c:v>-6.49</c:v>
                </c:pt>
                <c:pt idx="927" formatCode="0.00">
                  <c:v>6.76</c:v>
                </c:pt>
                <c:pt idx="928" formatCode="0.00">
                  <c:v>2.95</c:v>
                </c:pt>
                <c:pt idx="929" formatCode="0.00">
                  <c:v>4.78</c:v>
                </c:pt>
                <c:pt idx="930" formatCode="0.00">
                  <c:v>9.1</c:v>
                </c:pt>
                <c:pt idx="931" formatCode="0.00">
                  <c:v>3.19</c:v>
                </c:pt>
                <c:pt idx="932" formatCode="0.00">
                  <c:v>17.399999999999999</c:v>
                </c:pt>
                <c:pt idx="933" formatCode="0.00">
                  <c:v>3.32</c:v>
                </c:pt>
                <c:pt idx="934" formatCode="0.00">
                  <c:v>6.63</c:v>
                </c:pt>
                <c:pt idx="935" formatCode="0.00">
                  <c:v>11.49</c:v>
                </c:pt>
                <c:pt idx="936" formatCode="0.00">
                  <c:v>4.38</c:v>
                </c:pt>
                <c:pt idx="937" formatCode="0.00">
                  <c:v>-0.82</c:v>
                </c:pt>
                <c:pt idx="938" formatCode="0.00">
                  <c:v>-5.81</c:v>
                </c:pt>
                <c:pt idx="939" formatCode="0.00">
                  <c:v>-4.82</c:v>
                </c:pt>
                <c:pt idx="940" formatCode="0.00">
                  <c:v>4.8899999999999997</c:v>
                </c:pt>
                <c:pt idx="941" formatCode="0.00">
                  <c:v>-2.11</c:v>
                </c:pt>
                <c:pt idx="942" formatCode="0.00">
                  <c:v>4.8899999999999997</c:v>
                </c:pt>
                <c:pt idx="943" formatCode="0.00">
                  <c:v>4.59</c:v>
                </c:pt>
                <c:pt idx="944" formatCode="0.00">
                  <c:v>7.6</c:v>
                </c:pt>
                <c:pt idx="945" formatCode="0.00">
                  <c:v>5.82</c:v>
                </c:pt>
                <c:pt idx="946" formatCode="0.00">
                  <c:v>5.86</c:v>
                </c:pt>
                <c:pt idx="947" formatCode="0.00">
                  <c:v>15.46</c:v>
                </c:pt>
                <c:pt idx="948" formatCode="0.00">
                  <c:v>7.29</c:v>
                </c:pt>
                <c:pt idx="949" formatCode="0.00">
                  <c:v>14.64</c:v>
                </c:pt>
                <c:pt idx="950" formatCode="0.00">
                  <c:v>0.98</c:v>
                </c:pt>
                <c:pt idx="951" formatCode="0.00">
                  <c:v>-0.56999999999999995</c:v>
                </c:pt>
                <c:pt idx="952" formatCode="0.00">
                  <c:v>6.16</c:v>
                </c:pt>
                <c:pt idx="953" formatCode="0.00">
                  <c:v>127.61</c:v>
                </c:pt>
                <c:pt idx="954" formatCode="0.00">
                  <c:v>4.8499999999999996</c:v>
                </c:pt>
                <c:pt idx="955" formatCode="0.00">
                  <c:v>-89.15</c:v>
                </c:pt>
                <c:pt idx="956" formatCode="0.00">
                  <c:v>3.41</c:v>
                </c:pt>
                <c:pt idx="957" formatCode="0.00">
                  <c:v>-2.04</c:v>
                </c:pt>
                <c:pt idx="958" formatCode="0.00">
                  <c:v>14.21</c:v>
                </c:pt>
                <c:pt idx="959" formatCode="0.00">
                  <c:v>6.26</c:v>
                </c:pt>
                <c:pt idx="960" formatCode="0.00">
                  <c:v>0.08</c:v>
                </c:pt>
                <c:pt idx="961" formatCode="0.00">
                  <c:v>0.63</c:v>
                </c:pt>
                <c:pt idx="962" formatCode="0.00">
                  <c:v>7.45</c:v>
                </c:pt>
                <c:pt idx="963" formatCode="0.00">
                  <c:v>38.1</c:v>
                </c:pt>
                <c:pt idx="964" formatCode="0.00">
                  <c:v>36.57</c:v>
                </c:pt>
                <c:pt idx="965" formatCode="0.00">
                  <c:v>7.33</c:v>
                </c:pt>
                <c:pt idx="966" formatCode="0.00">
                  <c:v>15.88</c:v>
                </c:pt>
                <c:pt idx="967" formatCode="0.00">
                  <c:v>-1.24</c:v>
                </c:pt>
                <c:pt idx="968" formatCode="0.00">
                  <c:v>34.770000000000003</c:v>
                </c:pt>
                <c:pt idx="969" formatCode="0.00">
                  <c:v>4.33</c:v>
                </c:pt>
                <c:pt idx="970" formatCode="0.00">
                  <c:v>1.19</c:v>
                </c:pt>
                <c:pt idx="971" formatCode="0.00">
                  <c:v>0</c:v>
                </c:pt>
                <c:pt idx="972" formatCode="0.00">
                  <c:v>4.62</c:v>
                </c:pt>
                <c:pt idx="973" formatCode="0.00">
                  <c:v>8.09</c:v>
                </c:pt>
                <c:pt idx="974" formatCode="0.00">
                  <c:v>-32.130000000000003</c:v>
                </c:pt>
                <c:pt idx="975" formatCode="0.00">
                  <c:v>-7.13</c:v>
                </c:pt>
                <c:pt idx="976" formatCode="0.00">
                  <c:v>5.38</c:v>
                </c:pt>
                <c:pt idx="977" formatCode="0.00">
                  <c:v>10.39</c:v>
                </c:pt>
                <c:pt idx="978" formatCode="0.00">
                  <c:v>5.71</c:v>
                </c:pt>
                <c:pt idx="979" formatCode="0.00">
                  <c:v>-31.86</c:v>
                </c:pt>
                <c:pt idx="980" formatCode="0.00">
                  <c:v>2.19</c:v>
                </c:pt>
                <c:pt idx="981" formatCode="0.00">
                  <c:v>11.69</c:v>
                </c:pt>
                <c:pt idx="982" formatCode="0.00">
                  <c:v>16.489999999999998</c:v>
                </c:pt>
                <c:pt idx="983" formatCode="0.00">
                  <c:v>-173.78</c:v>
                </c:pt>
                <c:pt idx="984" formatCode="0.00">
                  <c:v>31.33</c:v>
                </c:pt>
                <c:pt idx="985" formatCode="0.00">
                  <c:v>9.3800000000000008</c:v>
                </c:pt>
                <c:pt idx="986" formatCode="0.00">
                  <c:v>-4.72</c:v>
                </c:pt>
                <c:pt idx="987" formatCode="0.00">
                  <c:v>-59.09</c:v>
                </c:pt>
                <c:pt idx="988" formatCode="0.00">
                  <c:v>1.54</c:v>
                </c:pt>
                <c:pt idx="989" formatCode="0.00">
                  <c:v>3.12</c:v>
                </c:pt>
                <c:pt idx="990" formatCode="0.00">
                  <c:v>-2.27</c:v>
                </c:pt>
                <c:pt idx="991" formatCode="0.00">
                  <c:v>27.88</c:v>
                </c:pt>
                <c:pt idx="992" formatCode="0.00">
                  <c:v>5.53</c:v>
                </c:pt>
                <c:pt idx="993" formatCode="0.00">
                  <c:v>3.75</c:v>
                </c:pt>
                <c:pt idx="994" formatCode="0.00">
                  <c:v>4</c:v>
                </c:pt>
                <c:pt idx="995" formatCode="0.00">
                  <c:v>14.22</c:v>
                </c:pt>
                <c:pt idx="996" formatCode="0.00">
                  <c:v>-0.3</c:v>
                </c:pt>
                <c:pt idx="997" formatCode="0.00">
                  <c:v>-1.82</c:v>
                </c:pt>
                <c:pt idx="998" formatCode="0.00">
                  <c:v>0.65</c:v>
                </c:pt>
                <c:pt idx="999" formatCode="0.00">
                  <c:v>1.84</c:v>
                </c:pt>
                <c:pt idx="1000" formatCode="0.00">
                  <c:v>-3.72</c:v>
                </c:pt>
                <c:pt idx="1001" formatCode="0.00">
                  <c:v>12.83</c:v>
                </c:pt>
                <c:pt idx="1002" formatCode="0.00">
                  <c:v>-23.18</c:v>
                </c:pt>
                <c:pt idx="1003" formatCode="0.00">
                  <c:v>3.36</c:v>
                </c:pt>
                <c:pt idx="1004" formatCode="0.00">
                  <c:v>2.19</c:v>
                </c:pt>
                <c:pt idx="1005" formatCode="0.00">
                  <c:v>-1.28</c:v>
                </c:pt>
                <c:pt idx="1006" formatCode="0.00">
                  <c:v>-6.25</c:v>
                </c:pt>
                <c:pt idx="1007" formatCode="0.00">
                  <c:v>37.21</c:v>
                </c:pt>
                <c:pt idx="1008" formatCode="0.00">
                  <c:v>11.93</c:v>
                </c:pt>
                <c:pt idx="1009" formatCode="0.00">
                  <c:v>2.1800000000000002</c:v>
                </c:pt>
                <c:pt idx="1010" formatCode="0.00">
                  <c:v>8.6199999999999992</c:v>
                </c:pt>
                <c:pt idx="1011" formatCode="0.00">
                  <c:v>3.62</c:v>
                </c:pt>
                <c:pt idx="1012" formatCode="0.00">
                  <c:v>4.97</c:v>
                </c:pt>
                <c:pt idx="1013" formatCode="0.00">
                  <c:v>2.4500000000000002</c:v>
                </c:pt>
                <c:pt idx="1014" formatCode="0.00">
                  <c:v>8.8699999999999992</c:v>
                </c:pt>
                <c:pt idx="1015" formatCode="0.00">
                  <c:v>7.32</c:v>
                </c:pt>
                <c:pt idx="1016" formatCode="0.00">
                  <c:v>8.17</c:v>
                </c:pt>
                <c:pt idx="1017" formatCode="0.00">
                  <c:v>8.27</c:v>
                </c:pt>
                <c:pt idx="1018" formatCode="0.00">
                  <c:v>61.05</c:v>
                </c:pt>
                <c:pt idx="1019" formatCode="0.00">
                  <c:v>-0.01</c:v>
                </c:pt>
                <c:pt idx="1020" formatCode="0.00">
                  <c:v>10.62</c:v>
                </c:pt>
                <c:pt idx="1021" formatCode="0.00">
                  <c:v>-95.16</c:v>
                </c:pt>
                <c:pt idx="1022" formatCode="0.00">
                  <c:v>0.04</c:v>
                </c:pt>
                <c:pt idx="1023" formatCode="0.00">
                  <c:v>55</c:v>
                </c:pt>
                <c:pt idx="1024" formatCode="0.00">
                  <c:v>10.24</c:v>
                </c:pt>
                <c:pt idx="1025" formatCode="0.00">
                  <c:v>2.2799999999999998</c:v>
                </c:pt>
                <c:pt idx="1026" formatCode="0.00">
                  <c:v>-2.14</c:v>
                </c:pt>
                <c:pt idx="1027" formatCode="0.00">
                  <c:v>19.850000000000001</c:v>
                </c:pt>
                <c:pt idx="1028" formatCode="0.00">
                  <c:v>2.1800000000000002</c:v>
                </c:pt>
                <c:pt idx="1029" formatCode="0.00">
                  <c:v>6.28</c:v>
                </c:pt>
                <c:pt idx="1030" formatCode="0.00">
                  <c:v>12.38</c:v>
                </c:pt>
                <c:pt idx="1031" formatCode="0.00">
                  <c:v>16.04</c:v>
                </c:pt>
                <c:pt idx="1032" formatCode="0.00">
                  <c:v>-12.22</c:v>
                </c:pt>
                <c:pt idx="1033" formatCode="0.00">
                  <c:v>2.73</c:v>
                </c:pt>
                <c:pt idx="1034" formatCode="0.00">
                  <c:v>0.1</c:v>
                </c:pt>
                <c:pt idx="1035" formatCode="0.00">
                  <c:v>3.66</c:v>
                </c:pt>
                <c:pt idx="1036" formatCode="0.00">
                  <c:v>-6.3</c:v>
                </c:pt>
                <c:pt idx="1037" formatCode="0.00">
                  <c:v>2.1800000000000002</c:v>
                </c:pt>
                <c:pt idx="1038" formatCode="0.00">
                  <c:v>5.15</c:v>
                </c:pt>
                <c:pt idx="1039" formatCode="0.00">
                  <c:v>6.39</c:v>
                </c:pt>
                <c:pt idx="1040" formatCode="0.00">
                  <c:v>5.09</c:v>
                </c:pt>
                <c:pt idx="1041" formatCode="0.00">
                  <c:v>20.18</c:v>
                </c:pt>
                <c:pt idx="1042" formatCode="0.00">
                  <c:v>24.73</c:v>
                </c:pt>
                <c:pt idx="1043" formatCode="0.00">
                  <c:v>-11.97</c:v>
                </c:pt>
                <c:pt idx="1044" formatCode="0.00">
                  <c:v>2.4900000000000002</c:v>
                </c:pt>
                <c:pt idx="1045" formatCode="0.00">
                  <c:v>23.06</c:v>
                </c:pt>
                <c:pt idx="1046" formatCode="0.00">
                  <c:v>15.15</c:v>
                </c:pt>
                <c:pt idx="1047" formatCode="0.00">
                  <c:v>30.78</c:v>
                </c:pt>
                <c:pt idx="1048" formatCode="0.00">
                  <c:v>38.72</c:v>
                </c:pt>
                <c:pt idx="1049" formatCode="0.00">
                  <c:v>-0.31</c:v>
                </c:pt>
                <c:pt idx="1050" formatCode="0.00">
                  <c:v>17.96</c:v>
                </c:pt>
                <c:pt idx="1051" formatCode="0.00">
                  <c:v>1.8</c:v>
                </c:pt>
                <c:pt idx="1052" formatCode="0.00">
                  <c:v>-17.23</c:v>
                </c:pt>
                <c:pt idx="1053" formatCode="0.00">
                  <c:v>-5.67</c:v>
                </c:pt>
                <c:pt idx="1054" formatCode="0.00">
                  <c:v>8.67</c:v>
                </c:pt>
                <c:pt idx="1055" formatCode="0.00">
                  <c:v>-17.940000000000001</c:v>
                </c:pt>
                <c:pt idx="1056" formatCode="0.00">
                  <c:v>-1.01</c:v>
                </c:pt>
                <c:pt idx="1057" formatCode="0.00">
                  <c:v>0.32</c:v>
                </c:pt>
                <c:pt idx="1058" formatCode="0.00">
                  <c:v>-38.26</c:v>
                </c:pt>
                <c:pt idx="1059" formatCode="0.00">
                  <c:v>16.27</c:v>
                </c:pt>
                <c:pt idx="1060" formatCode="0.00">
                  <c:v>2.12</c:v>
                </c:pt>
                <c:pt idx="1061" formatCode="0.00">
                  <c:v>19.100000000000001</c:v>
                </c:pt>
                <c:pt idx="1062" formatCode="0.00">
                  <c:v>12.92</c:v>
                </c:pt>
                <c:pt idx="1063" formatCode="0.00">
                  <c:v>17.010000000000002</c:v>
                </c:pt>
                <c:pt idx="1064" formatCode="0.00">
                  <c:v>-19.77</c:v>
                </c:pt>
                <c:pt idx="1065" formatCode="0.00">
                  <c:v>-19.37</c:v>
                </c:pt>
                <c:pt idx="1066" formatCode="0.00">
                  <c:v>-1.03</c:v>
                </c:pt>
                <c:pt idx="1067" formatCode="0.00">
                  <c:v>-43.69</c:v>
                </c:pt>
                <c:pt idx="1068" formatCode="0.00">
                  <c:v>9.2899999999999991</c:v>
                </c:pt>
                <c:pt idx="1069" formatCode="0.00">
                  <c:v>-7.22</c:v>
                </c:pt>
                <c:pt idx="1070" formatCode="0.00">
                  <c:v>1.19</c:v>
                </c:pt>
                <c:pt idx="1071" formatCode="0.00">
                  <c:v>-3.86</c:v>
                </c:pt>
                <c:pt idx="1072" formatCode="0.00">
                  <c:v>7.02</c:v>
                </c:pt>
                <c:pt idx="1073" formatCode="0.00">
                  <c:v>4.91</c:v>
                </c:pt>
                <c:pt idx="1074" formatCode="0.00">
                  <c:v>69.88</c:v>
                </c:pt>
                <c:pt idx="1075" formatCode="0.00">
                  <c:v>-11.66</c:v>
                </c:pt>
                <c:pt idx="1076" formatCode="0.00">
                  <c:v>5.68</c:v>
                </c:pt>
                <c:pt idx="1077" formatCode="0.00">
                  <c:v>7.63</c:v>
                </c:pt>
                <c:pt idx="1078" formatCode="0.00">
                  <c:v>6.8</c:v>
                </c:pt>
                <c:pt idx="1079" formatCode="0.00">
                  <c:v>-1.57</c:v>
                </c:pt>
                <c:pt idx="1080" formatCode="0.00">
                  <c:v>-41.34</c:v>
                </c:pt>
                <c:pt idx="1081" formatCode="0.00">
                  <c:v>3.23</c:v>
                </c:pt>
                <c:pt idx="1082" formatCode="0.00">
                  <c:v>3.84</c:v>
                </c:pt>
                <c:pt idx="1083" formatCode="0.00">
                  <c:v>14.4</c:v>
                </c:pt>
                <c:pt idx="1084" formatCode="0.00">
                  <c:v>9.59</c:v>
                </c:pt>
                <c:pt idx="1085" formatCode="0.00">
                  <c:v>0.1</c:v>
                </c:pt>
                <c:pt idx="1086" formatCode="0.00">
                  <c:v>2.4900000000000002</c:v>
                </c:pt>
                <c:pt idx="1087" formatCode="0.00">
                  <c:v>-2.78</c:v>
                </c:pt>
                <c:pt idx="1088" formatCode="0.00">
                  <c:v>11.66</c:v>
                </c:pt>
                <c:pt idx="1089" formatCode="0.00">
                  <c:v>5.72</c:v>
                </c:pt>
                <c:pt idx="1090" formatCode="0.00">
                  <c:v>-0.62</c:v>
                </c:pt>
                <c:pt idx="1091" formatCode="0.00">
                  <c:v>14.19</c:v>
                </c:pt>
                <c:pt idx="1092" formatCode="0.00">
                  <c:v>2.5299999999999998</c:v>
                </c:pt>
                <c:pt idx="1093" formatCode="0.00">
                  <c:v>7.92</c:v>
                </c:pt>
                <c:pt idx="1094" formatCode="0.00">
                  <c:v>0.79</c:v>
                </c:pt>
                <c:pt idx="1095" formatCode="0.00">
                  <c:v>6.47</c:v>
                </c:pt>
                <c:pt idx="1096" formatCode="0.00">
                  <c:v>0.19</c:v>
                </c:pt>
                <c:pt idx="1097" formatCode="0.00">
                  <c:v>17.2</c:v>
                </c:pt>
                <c:pt idx="1098" formatCode="0.00">
                  <c:v>-6.51</c:v>
                </c:pt>
                <c:pt idx="1099" formatCode="0.00">
                  <c:v>-4.1900000000000004</c:v>
                </c:pt>
                <c:pt idx="1100" formatCode="0.00">
                  <c:v>18.100000000000001</c:v>
                </c:pt>
                <c:pt idx="1101" formatCode="0.00">
                  <c:v>12.78</c:v>
                </c:pt>
                <c:pt idx="1102" formatCode="0.00">
                  <c:v>8.73</c:v>
                </c:pt>
                <c:pt idx="1103" formatCode="0.00">
                  <c:v>77.97</c:v>
                </c:pt>
                <c:pt idx="1104" formatCode="0.00">
                  <c:v>12.79</c:v>
                </c:pt>
                <c:pt idx="1105" formatCode="0.00">
                  <c:v>14.27</c:v>
                </c:pt>
                <c:pt idx="1106" formatCode="0.00">
                  <c:v>25.57</c:v>
                </c:pt>
                <c:pt idx="1107" formatCode="0.00">
                  <c:v>11.2</c:v>
                </c:pt>
                <c:pt idx="1108" formatCode="0.00">
                  <c:v>6.38</c:v>
                </c:pt>
                <c:pt idx="1109" formatCode="0.00">
                  <c:v>4.28</c:v>
                </c:pt>
                <c:pt idx="1110" formatCode="0.00">
                  <c:v>24.21</c:v>
                </c:pt>
                <c:pt idx="1111" formatCode="0.00">
                  <c:v>4.47</c:v>
                </c:pt>
                <c:pt idx="1112" formatCode="0.00">
                  <c:v>11.35</c:v>
                </c:pt>
                <c:pt idx="1113" formatCode="0.00">
                  <c:v>0.56999999999999995</c:v>
                </c:pt>
                <c:pt idx="1114" formatCode="0.00">
                  <c:v>0.01</c:v>
                </c:pt>
                <c:pt idx="1115" formatCode="0.00">
                  <c:v>-3.3</c:v>
                </c:pt>
                <c:pt idx="1116" formatCode="0.00">
                  <c:v>2.4300000000000002</c:v>
                </c:pt>
                <c:pt idx="1117" formatCode="0.00">
                  <c:v>4.6500000000000004</c:v>
                </c:pt>
                <c:pt idx="1118" formatCode="0.00">
                  <c:v>1.21</c:v>
                </c:pt>
                <c:pt idx="1119" formatCode="0.00">
                  <c:v>2.11</c:v>
                </c:pt>
                <c:pt idx="1120" formatCode="0.00">
                  <c:v>-8.68</c:v>
                </c:pt>
                <c:pt idx="1121" formatCode="0.00">
                  <c:v>-0.54</c:v>
                </c:pt>
                <c:pt idx="1122" formatCode="0.00">
                  <c:v>6.84</c:v>
                </c:pt>
                <c:pt idx="1123" formatCode="0.00">
                  <c:v>3.12</c:v>
                </c:pt>
                <c:pt idx="1124" formatCode="0.00">
                  <c:v>0.77</c:v>
                </c:pt>
                <c:pt idx="1125" formatCode="0.00">
                  <c:v>0.19</c:v>
                </c:pt>
                <c:pt idx="1126" formatCode="0.00">
                  <c:v>-8.86</c:v>
                </c:pt>
                <c:pt idx="1127" formatCode="0.00">
                  <c:v>-2.98</c:v>
                </c:pt>
                <c:pt idx="1128" formatCode="0.00">
                  <c:v>0.12</c:v>
                </c:pt>
                <c:pt idx="1129" formatCode="0.00">
                  <c:v>4.72</c:v>
                </c:pt>
                <c:pt idx="1130" formatCode="0.00">
                  <c:v>1.32</c:v>
                </c:pt>
                <c:pt idx="1131" formatCode="0.00">
                  <c:v>9.0500000000000007</c:v>
                </c:pt>
                <c:pt idx="1132" formatCode="0.00">
                  <c:v>-3.32</c:v>
                </c:pt>
                <c:pt idx="1133" formatCode="0.00">
                  <c:v>-99.93</c:v>
                </c:pt>
                <c:pt idx="1134" formatCode="0.00">
                  <c:v>18.010000000000002</c:v>
                </c:pt>
                <c:pt idx="1135" formatCode="0.00">
                  <c:v>-12.64</c:v>
                </c:pt>
                <c:pt idx="1136" formatCode="0.00">
                  <c:v>12.54</c:v>
                </c:pt>
                <c:pt idx="1137" formatCode="0.00">
                  <c:v>1.61</c:v>
                </c:pt>
                <c:pt idx="1138" formatCode="0.00">
                  <c:v>13.29</c:v>
                </c:pt>
                <c:pt idx="1139" formatCode="0.00">
                  <c:v>6.79</c:v>
                </c:pt>
                <c:pt idx="1140" formatCode="0.00">
                  <c:v>4.6500000000000004</c:v>
                </c:pt>
                <c:pt idx="1141" formatCode="0.00">
                  <c:v>21.49</c:v>
                </c:pt>
                <c:pt idx="1142" formatCode="0.00">
                  <c:v>-34.17</c:v>
                </c:pt>
                <c:pt idx="1143" formatCode="0.00">
                  <c:v>17.47</c:v>
                </c:pt>
                <c:pt idx="1144" formatCode="0.00">
                  <c:v>5.24</c:v>
                </c:pt>
                <c:pt idx="1145" formatCode="0.00">
                  <c:v>13.08</c:v>
                </c:pt>
                <c:pt idx="1146" formatCode="0.00">
                  <c:v>-8.7100000000000009</c:v>
                </c:pt>
                <c:pt idx="1147" formatCode="0.00">
                  <c:v>-4.5599999999999996</c:v>
                </c:pt>
                <c:pt idx="1148" formatCode="0.00">
                  <c:v>4.53</c:v>
                </c:pt>
                <c:pt idx="1149" formatCode="0.00">
                  <c:v>-23.34</c:v>
                </c:pt>
                <c:pt idx="1150" formatCode="0.00">
                  <c:v>5.59</c:v>
                </c:pt>
                <c:pt idx="1151" formatCode="0.00">
                  <c:v>-0.09</c:v>
                </c:pt>
                <c:pt idx="1152" formatCode="0.00">
                  <c:v>1.64</c:v>
                </c:pt>
                <c:pt idx="1153" formatCode="0.00">
                  <c:v>15.94</c:v>
                </c:pt>
                <c:pt idx="1154" formatCode="0.00">
                  <c:v>17.72</c:v>
                </c:pt>
                <c:pt idx="1155" formatCode="0.00">
                  <c:v>6.61</c:v>
                </c:pt>
                <c:pt idx="1156" formatCode="0.00">
                  <c:v>7.75</c:v>
                </c:pt>
                <c:pt idx="1157" formatCode="0.00">
                  <c:v>2.74</c:v>
                </c:pt>
                <c:pt idx="1158" formatCode="0.00">
                  <c:v>8.7100000000000009</c:v>
                </c:pt>
                <c:pt idx="1159" formatCode="0.00">
                  <c:v>8.24</c:v>
                </c:pt>
                <c:pt idx="1160" formatCode="0.00">
                  <c:v>9.5</c:v>
                </c:pt>
                <c:pt idx="1161" formatCode="0.00">
                  <c:v>-3.61</c:v>
                </c:pt>
                <c:pt idx="1162" formatCode="0.00">
                  <c:v>8.92</c:v>
                </c:pt>
                <c:pt idx="1163" formatCode="0.00">
                  <c:v>-2.31</c:v>
                </c:pt>
                <c:pt idx="1164" formatCode="0.00">
                  <c:v>-7.09</c:v>
                </c:pt>
                <c:pt idx="1165" formatCode="0.00">
                  <c:v>2.97</c:v>
                </c:pt>
                <c:pt idx="1166" formatCode="0.00">
                  <c:v>17.399999999999999</c:v>
                </c:pt>
                <c:pt idx="1167" formatCode="0.00">
                  <c:v>7.48</c:v>
                </c:pt>
                <c:pt idx="1168" formatCode="0.00">
                  <c:v>-41.56</c:v>
                </c:pt>
                <c:pt idx="1169" formatCode="0.00">
                  <c:v>11.04</c:v>
                </c:pt>
                <c:pt idx="1170" formatCode="0.00">
                  <c:v>3.64</c:v>
                </c:pt>
                <c:pt idx="1171" formatCode="0.00">
                  <c:v>7.09</c:v>
                </c:pt>
                <c:pt idx="1172" formatCode="0.00">
                  <c:v>-8.36</c:v>
                </c:pt>
                <c:pt idx="1173" formatCode="0.00">
                  <c:v>2.85</c:v>
                </c:pt>
                <c:pt idx="1174" formatCode="0.00">
                  <c:v>2.2599999999999998</c:v>
                </c:pt>
                <c:pt idx="1175" formatCode="0.00">
                  <c:v>7.45</c:v>
                </c:pt>
                <c:pt idx="1176" formatCode="0.00">
                  <c:v>6</c:v>
                </c:pt>
                <c:pt idx="1177" formatCode="0.00">
                  <c:v>18.03</c:v>
                </c:pt>
                <c:pt idx="1178" formatCode="0.00">
                  <c:v>9.52</c:v>
                </c:pt>
                <c:pt idx="1179" formatCode="0.00">
                  <c:v>4.76</c:v>
                </c:pt>
                <c:pt idx="1180" formatCode="0.00">
                  <c:v>15.18</c:v>
                </c:pt>
                <c:pt idx="1181" formatCode="0.00">
                  <c:v>-45.68</c:v>
                </c:pt>
                <c:pt idx="1182" formatCode="0.00">
                  <c:v>4.4000000000000004</c:v>
                </c:pt>
                <c:pt idx="1183" formatCode="0.00">
                  <c:v>15.31</c:v>
                </c:pt>
                <c:pt idx="1184" formatCode="0.00">
                  <c:v>-22.87</c:v>
                </c:pt>
                <c:pt idx="1185" formatCode="0.00">
                  <c:v>12.5</c:v>
                </c:pt>
                <c:pt idx="1186" formatCode="0.00">
                  <c:v>-2.33</c:v>
                </c:pt>
                <c:pt idx="1187" formatCode="0.00">
                  <c:v>3</c:v>
                </c:pt>
                <c:pt idx="1188" formatCode="0.00">
                  <c:v>1.03</c:v>
                </c:pt>
                <c:pt idx="1189" formatCode="0.00">
                  <c:v>5.0999999999999996</c:v>
                </c:pt>
                <c:pt idx="1190" formatCode="0.00">
                  <c:v>28.83</c:v>
                </c:pt>
                <c:pt idx="1191" formatCode="0.00">
                  <c:v>6.5</c:v>
                </c:pt>
                <c:pt idx="1192" formatCode="0.00">
                  <c:v>-14.09</c:v>
                </c:pt>
                <c:pt idx="1193" formatCode="0.00">
                  <c:v>-3.61</c:v>
                </c:pt>
                <c:pt idx="1194" formatCode="0.00">
                  <c:v>-13.96</c:v>
                </c:pt>
                <c:pt idx="1195" formatCode="0.00">
                  <c:v>1.61</c:v>
                </c:pt>
                <c:pt idx="1196" formatCode="0.00">
                  <c:v>21</c:v>
                </c:pt>
                <c:pt idx="1197" formatCode="0.00">
                  <c:v>-4.13</c:v>
                </c:pt>
                <c:pt idx="1198" formatCode="0.00">
                  <c:v>-2.86</c:v>
                </c:pt>
                <c:pt idx="1199" formatCode="0.00">
                  <c:v>0.74</c:v>
                </c:pt>
                <c:pt idx="1200" formatCode="0.00">
                  <c:v>3.03</c:v>
                </c:pt>
                <c:pt idx="1201" formatCode="0.00">
                  <c:v>5.36</c:v>
                </c:pt>
                <c:pt idx="1202" formatCode="0.00">
                  <c:v>5.76</c:v>
                </c:pt>
                <c:pt idx="1203" formatCode="0.00">
                  <c:v>13.98</c:v>
                </c:pt>
                <c:pt idx="1204" formatCode="0.00">
                  <c:v>-16.7</c:v>
                </c:pt>
                <c:pt idx="1205" formatCode="0.00">
                  <c:v>-6.34</c:v>
                </c:pt>
                <c:pt idx="1206" formatCode="0.00">
                  <c:v>10.08</c:v>
                </c:pt>
                <c:pt idx="1207" formatCode="0.00">
                  <c:v>-3.03</c:v>
                </c:pt>
                <c:pt idx="1208" formatCode="0.00">
                  <c:v>7.65</c:v>
                </c:pt>
                <c:pt idx="1209" formatCode="0.00">
                  <c:v>2.08</c:v>
                </c:pt>
                <c:pt idx="1210" formatCode="0.00">
                  <c:v>4.82</c:v>
                </c:pt>
                <c:pt idx="1211" formatCode="0.00">
                  <c:v>1.77</c:v>
                </c:pt>
                <c:pt idx="1212" formatCode="0.00">
                  <c:v>-283.23</c:v>
                </c:pt>
                <c:pt idx="1213" formatCode="0.00">
                  <c:v>13.22</c:v>
                </c:pt>
                <c:pt idx="1214" formatCode="0.00">
                  <c:v>6.56</c:v>
                </c:pt>
                <c:pt idx="1215" formatCode="0.00">
                  <c:v>3.79</c:v>
                </c:pt>
                <c:pt idx="1216" formatCode="0.00">
                  <c:v>5.51</c:v>
                </c:pt>
                <c:pt idx="1217" formatCode="0.00">
                  <c:v>-1640369.94</c:v>
                </c:pt>
                <c:pt idx="1218" formatCode="0.00">
                  <c:v>-126.47</c:v>
                </c:pt>
                <c:pt idx="1219" formatCode="0.00">
                  <c:v>3.4</c:v>
                </c:pt>
                <c:pt idx="1220" formatCode="0.00">
                  <c:v>9.17</c:v>
                </c:pt>
                <c:pt idx="1221" formatCode="0.00">
                  <c:v>19.239999999999998</c:v>
                </c:pt>
                <c:pt idx="1222" formatCode="0.00">
                  <c:v>4.96</c:v>
                </c:pt>
                <c:pt idx="1223" formatCode="0.00">
                  <c:v>-0.42</c:v>
                </c:pt>
                <c:pt idx="1224" formatCode="0.00">
                  <c:v>9.1</c:v>
                </c:pt>
                <c:pt idx="1225" formatCode="0.00">
                  <c:v>-2426.37</c:v>
                </c:pt>
                <c:pt idx="1226" formatCode="0.00">
                  <c:v>1.01</c:v>
                </c:pt>
                <c:pt idx="1227" formatCode="0.00">
                  <c:v>5.04</c:v>
                </c:pt>
                <c:pt idx="1228" formatCode="0.00">
                  <c:v>6.9</c:v>
                </c:pt>
                <c:pt idx="1229" formatCode="0.00">
                  <c:v>15.98</c:v>
                </c:pt>
                <c:pt idx="1230" formatCode="0.00">
                  <c:v>3.31</c:v>
                </c:pt>
                <c:pt idx="1231" formatCode="0.00">
                  <c:v>-1.63</c:v>
                </c:pt>
                <c:pt idx="1232" formatCode="0.00">
                  <c:v>6.26</c:v>
                </c:pt>
                <c:pt idx="1233" formatCode="0.00">
                  <c:v>-12.07</c:v>
                </c:pt>
                <c:pt idx="1234" formatCode="0.00">
                  <c:v>0.93</c:v>
                </c:pt>
                <c:pt idx="1235" formatCode="0.00">
                  <c:v>10.14</c:v>
                </c:pt>
                <c:pt idx="1236" formatCode="0.00">
                  <c:v>21.5</c:v>
                </c:pt>
                <c:pt idx="1237" formatCode="0.00">
                  <c:v>14.15</c:v>
                </c:pt>
                <c:pt idx="1238" formatCode="0.00">
                  <c:v>17.399999999999999</c:v>
                </c:pt>
                <c:pt idx="1239" formatCode="0.00">
                  <c:v>33.54</c:v>
                </c:pt>
                <c:pt idx="1240" formatCode="0.00">
                  <c:v>17.350000000000001</c:v>
                </c:pt>
                <c:pt idx="1241" formatCode="0.00">
                  <c:v>6.51</c:v>
                </c:pt>
                <c:pt idx="1242" formatCode="0.00">
                  <c:v>78.599999999999994</c:v>
                </c:pt>
                <c:pt idx="1243" formatCode="0.00">
                  <c:v>-2.38</c:v>
                </c:pt>
                <c:pt idx="1244" formatCode="0.00">
                  <c:v>-6.18</c:v>
                </c:pt>
                <c:pt idx="1245" formatCode="0.00">
                  <c:v>6.93</c:v>
                </c:pt>
                <c:pt idx="1246" formatCode="0.00">
                  <c:v>-0.56000000000000005</c:v>
                </c:pt>
                <c:pt idx="1247" formatCode="0.00">
                  <c:v>0.73</c:v>
                </c:pt>
                <c:pt idx="1248" formatCode="0.00">
                  <c:v>13.11</c:v>
                </c:pt>
                <c:pt idx="1249" formatCode="0.00">
                  <c:v>24.66</c:v>
                </c:pt>
                <c:pt idx="1250" formatCode="0.00">
                  <c:v>-6.33</c:v>
                </c:pt>
                <c:pt idx="1251" formatCode="0.00">
                  <c:v>11.61</c:v>
                </c:pt>
                <c:pt idx="1252" formatCode="0.00">
                  <c:v>3.08</c:v>
                </c:pt>
                <c:pt idx="1253" formatCode="0.00">
                  <c:v>4.97</c:v>
                </c:pt>
                <c:pt idx="1254" formatCode="0.00">
                  <c:v>13.1</c:v>
                </c:pt>
                <c:pt idx="1255" formatCode="0.00">
                  <c:v>13.7</c:v>
                </c:pt>
                <c:pt idx="1256" formatCode="0.00">
                  <c:v>2.74</c:v>
                </c:pt>
                <c:pt idx="1257" formatCode="0.00">
                  <c:v>-421.43</c:v>
                </c:pt>
                <c:pt idx="1258" formatCode="0.00">
                  <c:v>2.91</c:v>
                </c:pt>
                <c:pt idx="1259" formatCode="0.00">
                  <c:v>6.1</c:v>
                </c:pt>
                <c:pt idx="1260" formatCode="0.00">
                  <c:v>6.67</c:v>
                </c:pt>
                <c:pt idx="1261" formatCode="0.00">
                  <c:v>15.15</c:v>
                </c:pt>
                <c:pt idx="1262" formatCode="0.00">
                  <c:v>-10.52</c:v>
                </c:pt>
                <c:pt idx="1263" formatCode="0.00">
                  <c:v>10.59</c:v>
                </c:pt>
                <c:pt idx="1264" formatCode="0.00">
                  <c:v>6.01</c:v>
                </c:pt>
                <c:pt idx="1265" formatCode="0.00">
                  <c:v>1.58</c:v>
                </c:pt>
                <c:pt idx="1266" formatCode="0.00">
                  <c:v>-0.38</c:v>
                </c:pt>
                <c:pt idx="1267" formatCode="0.00">
                  <c:v>4.97</c:v>
                </c:pt>
                <c:pt idx="1268" formatCode="0.00">
                  <c:v>37.36</c:v>
                </c:pt>
                <c:pt idx="1269" formatCode="0.00">
                  <c:v>4.76</c:v>
                </c:pt>
                <c:pt idx="1270" formatCode="0.00">
                  <c:v>0.02</c:v>
                </c:pt>
                <c:pt idx="1271" formatCode="0.00">
                  <c:v>4.24</c:v>
                </c:pt>
                <c:pt idx="1272" formatCode="0.00">
                  <c:v>6.42</c:v>
                </c:pt>
                <c:pt idx="1273" formatCode="0.00">
                  <c:v>15</c:v>
                </c:pt>
                <c:pt idx="1274" formatCode="0.00">
                  <c:v>6.17</c:v>
                </c:pt>
                <c:pt idx="1275" formatCode="0.00">
                  <c:v>10.9</c:v>
                </c:pt>
                <c:pt idx="1276" formatCode="0.00">
                  <c:v>-5.76</c:v>
                </c:pt>
                <c:pt idx="1277" formatCode="0.00">
                  <c:v>-167.13</c:v>
                </c:pt>
                <c:pt idx="1278" formatCode="0.00">
                  <c:v>7.81</c:v>
                </c:pt>
                <c:pt idx="1279" formatCode="0.00">
                  <c:v>5.94</c:v>
                </c:pt>
                <c:pt idx="1280" formatCode="0.00">
                  <c:v>-4.76</c:v>
                </c:pt>
                <c:pt idx="1281" formatCode="0.00">
                  <c:v>4.95</c:v>
                </c:pt>
                <c:pt idx="1282" formatCode="0.00">
                  <c:v>8.01</c:v>
                </c:pt>
                <c:pt idx="1283" formatCode="0.00">
                  <c:v>21.52</c:v>
                </c:pt>
                <c:pt idx="1284" formatCode="0.00">
                  <c:v>2.65</c:v>
                </c:pt>
                <c:pt idx="1285" formatCode="0.00">
                  <c:v>26.04</c:v>
                </c:pt>
                <c:pt idx="1286" formatCode="0.00">
                  <c:v>13.65</c:v>
                </c:pt>
                <c:pt idx="1287" formatCode="0.00">
                  <c:v>-2208.6799999999998</c:v>
                </c:pt>
                <c:pt idx="1288" formatCode="0.00">
                  <c:v>23.21</c:v>
                </c:pt>
                <c:pt idx="1289" formatCode="0.00">
                  <c:v>-4.4400000000000004</c:v>
                </c:pt>
                <c:pt idx="1290" formatCode="0.00">
                  <c:v>6.59</c:v>
                </c:pt>
                <c:pt idx="1291" formatCode="0.00">
                  <c:v>3.97</c:v>
                </c:pt>
                <c:pt idx="1292" formatCode="0.00">
                  <c:v>-1415.28</c:v>
                </c:pt>
                <c:pt idx="1293" formatCode="0.00">
                  <c:v>11.17</c:v>
                </c:pt>
                <c:pt idx="1294" formatCode="0.00">
                  <c:v>18.510000000000002</c:v>
                </c:pt>
                <c:pt idx="1295" formatCode="0.00">
                  <c:v>1.1200000000000001</c:v>
                </c:pt>
                <c:pt idx="1296" formatCode="0.00">
                  <c:v>0.57999999999999996</c:v>
                </c:pt>
                <c:pt idx="1297" formatCode="0.00">
                  <c:v>5.46</c:v>
                </c:pt>
                <c:pt idx="1298" formatCode="0.00">
                  <c:v>4.01</c:v>
                </c:pt>
                <c:pt idx="1299" formatCode="0.00">
                  <c:v>12.17</c:v>
                </c:pt>
                <c:pt idx="1300" formatCode="0.00">
                  <c:v>-7.06</c:v>
                </c:pt>
                <c:pt idx="1301" formatCode="0.00">
                  <c:v>3.87</c:v>
                </c:pt>
                <c:pt idx="1302" formatCode="0.00">
                  <c:v>71.849999999999994</c:v>
                </c:pt>
                <c:pt idx="1303" formatCode="0.00">
                  <c:v>-1.89</c:v>
                </c:pt>
                <c:pt idx="1304" formatCode="0.00">
                  <c:v>-143.63</c:v>
                </c:pt>
                <c:pt idx="1305" formatCode="0.00">
                  <c:v>9.4600000000000009</c:v>
                </c:pt>
                <c:pt idx="1306" formatCode="0.00">
                  <c:v>11.98</c:v>
                </c:pt>
                <c:pt idx="1307" formatCode="0.00">
                  <c:v>1.03</c:v>
                </c:pt>
                <c:pt idx="1308" formatCode="0.00">
                  <c:v>4.8099999999999996</c:v>
                </c:pt>
                <c:pt idx="1309" formatCode="0.00">
                  <c:v>-3.45</c:v>
                </c:pt>
                <c:pt idx="1310" formatCode="0.00">
                  <c:v>-12.92</c:v>
                </c:pt>
                <c:pt idx="1311" formatCode="0.00">
                  <c:v>10.28</c:v>
                </c:pt>
                <c:pt idx="1312" formatCode="0.00">
                  <c:v>1.85</c:v>
                </c:pt>
                <c:pt idx="1313" formatCode="0.00">
                  <c:v>1.54</c:v>
                </c:pt>
                <c:pt idx="1314" formatCode="0.00">
                  <c:v>16.27</c:v>
                </c:pt>
                <c:pt idx="1315" formatCode="0.00">
                  <c:v>-74.17</c:v>
                </c:pt>
                <c:pt idx="1316" formatCode="0.00">
                  <c:v>48.14</c:v>
                </c:pt>
                <c:pt idx="1317" formatCode="0.00">
                  <c:v>4.2699999999999996</c:v>
                </c:pt>
                <c:pt idx="1318" formatCode="0.00">
                  <c:v>-5.6</c:v>
                </c:pt>
                <c:pt idx="1319" formatCode="0.00">
                  <c:v>-2.5299999999999998</c:v>
                </c:pt>
                <c:pt idx="1320" formatCode="0.00">
                  <c:v>2.56</c:v>
                </c:pt>
                <c:pt idx="1321" formatCode="0.00">
                  <c:v>17.3</c:v>
                </c:pt>
                <c:pt idx="1322" formatCode="0.00">
                  <c:v>5.66</c:v>
                </c:pt>
                <c:pt idx="1323" formatCode="0.00">
                  <c:v>3.96</c:v>
                </c:pt>
                <c:pt idx="1324" formatCode="0.00">
                  <c:v>14.32</c:v>
                </c:pt>
                <c:pt idx="1325" formatCode="0.00">
                  <c:v>-0.96</c:v>
                </c:pt>
                <c:pt idx="1326" formatCode="0.00">
                  <c:v>5.99</c:v>
                </c:pt>
                <c:pt idx="1327" formatCode="0.00">
                  <c:v>-0.73</c:v>
                </c:pt>
                <c:pt idx="1328" formatCode="0.00">
                  <c:v>4.37</c:v>
                </c:pt>
                <c:pt idx="1329" formatCode="0.00">
                  <c:v>13.06</c:v>
                </c:pt>
                <c:pt idx="1330" formatCode="0.00">
                  <c:v>48.27</c:v>
                </c:pt>
                <c:pt idx="1331" formatCode="0.00">
                  <c:v>11.34</c:v>
                </c:pt>
                <c:pt idx="1332" formatCode="0.00">
                  <c:v>18.059999999999999</c:v>
                </c:pt>
                <c:pt idx="1333" formatCode="0.00">
                  <c:v>1.9</c:v>
                </c:pt>
                <c:pt idx="1334" formatCode="0.00">
                  <c:v>12.64</c:v>
                </c:pt>
                <c:pt idx="1335" formatCode="0.00">
                  <c:v>-13.49</c:v>
                </c:pt>
                <c:pt idx="1336" formatCode="0.00">
                  <c:v>9.7200000000000006</c:v>
                </c:pt>
                <c:pt idx="1337" formatCode="0.00">
                  <c:v>10.15</c:v>
                </c:pt>
                <c:pt idx="1338" formatCode="0.00">
                  <c:v>1.96</c:v>
                </c:pt>
                <c:pt idx="1339" formatCode="0.00">
                  <c:v>6.19</c:v>
                </c:pt>
                <c:pt idx="1340" formatCode="0.00">
                  <c:v>-0.15</c:v>
                </c:pt>
                <c:pt idx="1341" formatCode="0.00">
                  <c:v>2.73</c:v>
                </c:pt>
                <c:pt idx="1342" formatCode="0.00">
                  <c:v>-14.71</c:v>
                </c:pt>
                <c:pt idx="1343" formatCode="0.00">
                  <c:v>-1.36</c:v>
                </c:pt>
                <c:pt idx="1344" formatCode="0.00">
                  <c:v>6.93</c:v>
                </c:pt>
                <c:pt idx="1345" formatCode="0.00">
                  <c:v>-12.83</c:v>
                </c:pt>
                <c:pt idx="1346" formatCode="0.00">
                  <c:v>-4.7</c:v>
                </c:pt>
                <c:pt idx="1347" formatCode="0.00">
                  <c:v>10.210000000000001</c:v>
                </c:pt>
                <c:pt idx="1348" formatCode="0.00">
                  <c:v>9.44</c:v>
                </c:pt>
                <c:pt idx="1349" formatCode="0.00">
                  <c:v>3.25</c:v>
                </c:pt>
                <c:pt idx="1350" formatCode="0.00">
                  <c:v>5.76</c:v>
                </c:pt>
                <c:pt idx="1351" formatCode="0.00">
                  <c:v>0.91</c:v>
                </c:pt>
                <c:pt idx="1352" formatCode="0.00">
                  <c:v>1.62</c:v>
                </c:pt>
                <c:pt idx="1353" formatCode="0.00">
                  <c:v>32.619999999999997</c:v>
                </c:pt>
                <c:pt idx="1354" formatCode="0.00">
                  <c:v>6.23</c:v>
                </c:pt>
                <c:pt idx="1355" formatCode="0.00">
                  <c:v>4.71</c:v>
                </c:pt>
                <c:pt idx="1356" formatCode="0.00">
                  <c:v>0.92</c:v>
                </c:pt>
                <c:pt idx="1357" formatCode="0.00">
                  <c:v>0.63</c:v>
                </c:pt>
                <c:pt idx="1358" formatCode="0.00">
                  <c:v>13.34</c:v>
                </c:pt>
                <c:pt idx="1359" formatCode="0.00">
                  <c:v>10.31</c:v>
                </c:pt>
                <c:pt idx="1360" formatCode="0.00">
                  <c:v>4.03</c:v>
                </c:pt>
                <c:pt idx="1361" formatCode="0.00">
                  <c:v>-2.1</c:v>
                </c:pt>
                <c:pt idx="1362" formatCode="0.00">
                  <c:v>6.63</c:v>
                </c:pt>
                <c:pt idx="1363" formatCode="0.00">
                  <c:v>0.41</c:v>
                </c:pt>
                <c:pt idx="1364" formatCode="0.00">
                  <c:v>-2.27</c:v>
                </c:pt>
                <c:pt idx="1365" formatCode="0.00">
                  <c:v>-0.26</c:v>
                </c:pt>
                <c:pt idx="1366" formatCode="0.00">
                  <c:v>9.7100000000000009</c:v>
                </c:pt>
                <c:pt idx="1367" formatCode="0.00">
                  <c:v>-197.78</c:v>
                </c:pt>
                <c:pt idx="1368" formatCode="0.00">
                  <c:v>-0.99</c:v>
                </c:pt>
                <c:pt idx="1369" formatCode="0.00">
                  <c:v>-21.79</c:v>
                </c:pt>
                <c:pt idx="1370" formatCode="0.00">
                  <c:v>20.49</c:v>
                </c:pt>
                <c:pt idx="1371" formatCode="0.00">
                  <c:v>-4.62</c:v>
                </c:pt>
                <c:pt idx="1372" formatCode="0.00">
                  <c:v>63.37</c:v>
                </c:pt>
                <c:pt idx="1373" formatCode="0.00">
                  <c:v>17.98</c:v>
                </c:pt>
                <c:pt idx="1374" formatCode="0.00">
                  <c:v>-22.58</c:v>
                </c:pt>
                <c:pt idx="1375" formatCode="0.00">
                  <c:v>9.68</c:v>
                </c:pt>
                <c:pt idx="1376" formatCode="0.00">
                  <c:v>3.88</c:v>
                </c:pt>
                <c:pt idx="1377" formatCode="0.00">
                  <c:v>1.41</c:v>
                </c:pt>
                <c:pt idx="1378" formatCode="0.00">
                  <c:v>4.8</c:v>
                </c:pt>
                <c:pt idx="1379" formatCode="0.00">
                  <c:v>7.11</c:v>
                </c:pt>
                <c:pt idx="1380" formatCode="0.00">
                  <c:v>-8.8699999999999992</c:v>
                </c:pt>
                <c:pt idx="1381" formatCode="0.00">
                  <c:v>7.89</c:v>
                </c:pt>
                <c:pt idx="1382" formatCode="0.00">
                  <c:v>3.04</c:v>
                </c:pt>
                <c:pt idx="1383" formatCode="0.00">
                  <c:v>-22.68</c:v>
                </c:pt>
                <c:pt idx="1384" formatCode="0.00">
                  <c:v>1.79</c:v>
                </c:pt>
                <c:pt idx="1385" formatCode="0.00">
                  <c:v>14.68</c:v>
                </c:pt>
                <c:pt idx="1386" formatCode="0.00">
                  <c:v>3.93</c:v>
                </c:pt>
                <c:pt idx="1387" formatCode="0.00">
                  <c:v>-4.26</c:v>
                </c:pt>
                <c:pt idx="1388" formatCode="0.00">
                  <c:v>26.31</c:v>
                </c:pt>
                <c:pt idx="1389" formatCode="0.00">
                  <c:v>12.43</c:v>
                </c:pt>
                <c:pt idx="1390" formatCode="0.00">
                  <c:v>3.61</c:v>
                </c:pt>
                <c:pt idx="1391" formatCode="0.00">
                  <c:v>6.25</c:v>
                </c:pt>
                <c:pt idx="1392" formatCode="0.00">
                  <c:v>68.27</c:v>
                </c:pt>
                <c:pt idx="1393" formatCode="0.00">
                  <c:v>3.18</c:v>
                </c:pt>
                <c:pt idx="1394" formatCode="0.00">
                  <c:v>21.19</c:v>
                </c:pt>
                <c:pt idx="1395" formatCode="0.00">
                  <c:v>8.3699999999999992</c:v>
                </c:pt>
                <c:pt idx="1396" formatCode="0.00">
                  <c:v>7.28</c:v>
                </c:pt>
                <c:pt idx="1397" formatCode="0.00">
                  <c:v>1.6</c:v>
                </c:pt>
                <c:pt idx="1398" formatCode="0.00">
                  <c:v>-87.38</c:v>
                </c:pt>
                <c:pt idx="1399" formatCode="0.00">
                  <c:v>-193.86</c:v>
                </c:pt>
                <c:pt idx="1400" formatCode="0.00">
                  <c:v>6.51</c:v>
                </c:pt>
                <c:pt idx="1401" formatCode="0.00">
                  <c:v>-13.88</c:v>
                </c:pt>
                <c:pt idx="1402" formatCode="0.00">
                  <c:v>-3.58</c:v>
                </c:pt>
                <c:pt idx="1403" formatCode="0.00">
                  <c:v>-0.32</c:v>
                </c:pt>
                <c:pt idx="1404" formatCode="0.00">
                  <c:v>-0.69</c:v>
                </c:pt>
                <c:pt idx="1405" formatCode="0.00">
                  <c:v>-4.6100000000000003</c:v>
                </c:pt>
                <c:pt idx="1406" formatCode="0.00">
                  <c:v>1.26</c:v>
                </c:pt>
                <c:pt idx="1407" formatCode="0.00">
                  <c:v>21.68</c:v>
                </c:pt>
                <c:pt idx="1408" formatCode="0.00">
                  <c:v>-9.92</c:v>
                </c:pt>
                <c:pt idx="1409" formatCode="0.00">
                  <c:v>0.62</c:v>
                </c:pt>
                <c:pt idx="1410" formatCode="0.00">
                  <c:v>-5.61</c:v>
                </c:pt>
                <c:pt idx="1411" formatCode="0.00">
                  <c:v>5.3</c:v>
                </c:pt>
                <c:pt idx="1412" formatCode="0.00">
                  <c:v>12.44</c:v>
                </c:pt>
                <c:pt idx="1413" formatCode="0.00">
                  <c:v>-14.62</c:v>
                </c:pt>
                <c:pt idx="1414" formatCode="0.00">
                  <c:v>8.4</c:v>
                </c:pt>
                <c:pt idx="1415" formatCode="0.00">
                  <c:v>12.19</c:v>
                </c:pt>
                <c:pt idx="1416" formatCode="0.00">
                  <c:v>5.58</c:v>
                </c:pt>
                <c:pt idx="1417" formatCode="0.00">
                  <c:v>-6.31</c:v>
                </c:pt>
                <c:pt idx="1418" formatCode="0.00">
                  <c:v>3.78</c:v>
                </c:pt>
                <c:pt idx="1419" formatCode="0.00">
                  <c:v>-4.57</c:v>
                </c:pt>
                <c:pt idx="1420" formatCode="0.00">
                  <c:v>30.29</c:v>
                </c:pt>
                <c:pt idx="1421" formatCode="0.00">
                  <c:v>14.25</c:v>
                </c:pt>
                <c:pt idx="1422" formatCode="0.00">
                  <c:v>36.11</c:v>
                </c:pt>
                <c:pt idx="1423" formatCode="0.00">
                  <c:v>-1.3</c:v>
                </c:pt>
                <c:pt idx="1424" formatCode="0.00">
                  <c:v>0.39</c:v>
                </c:pt>
                <c:pt idx="1425" formatCode="0.00">
                  <c:v>6.7</c:v>
                </c:pt>
                <c:pt idx="1426" formatCode="0.00">
                  <c:v>-5.8</c:v>
                </c:pt>
                <c:pt idx="1427" formatCode="0.00">
                  <c:v>16.53</c:v>
                </c:pt>
                <c:pt idx="1428" formatCode="0.00">
                  <c:v>3.3</c:v>
                </c:pt>
                <c:pt idx="1429" formatCode="0.00">
                  <c:v>-2.2400000000000002</c:v>
                </c:pt>
                <c:pt idx="1430" formatCode="0.00">
                  <c:v>10.95</c:v>
                </c:pt>
                <c:pt idx="1431" formatCode="0.00">
                  <c:v>-9.5299999999999994</c:v>
                </c:pt>
                <c:pt idx="1432" formatCode="#,##0.00">
                  <c:v>8.43</c:v>
                </c:pt>
                <c:pt idx="1433" formatCode="#,##0.00">
                  <c:v>5.21</c:v>
                </c:pt>
                <c:pt idx="1434" formatCode="#,##0.00">
                  <c:v>7.18</c:v>
                </c:pt>
                <c:pt idx="1435" formatCode="#,##0.00">
                  <c:v>2.27</c:v>
                </c:pt>
                <c:pt idx="1436" formatCode="#,##0.00">
                  <c:v>15.72</c:v>
                </c:pt>
                <c:pt idx="1437" formatCode="#,##0.00">
                  <c:v>0.48</c:v>
                </c:pt>
                <c:pt idx="1438" formatCode="#,##0.00">
                  <c:v>-10.81</c:v>
                </c:pt>
                <c:pt idx="1439" formatCode="#,##0.00">
                  <c:v>19.77</c:v>
                </c:pt>
                <c:pt idx="1440" formatCode="#,##0.00">
                  <c:v>9.09</c:v>
                </c:pt>
                <c:pt idx="1441" formatCode="#,##0.00">
                  <c:v>18.16</c:v>
                </c:pt>
                <c:pt idx="1442" formatCode="#,##0.00">
                  <c:v>1.88</c:v>
                </c:pt>
                <c:pt idx="1443" formatCode="#,##0.00">
                  <c:v>-3224.8</c:v>
                </c:pt>
                <c:pt idx="1444" formatCode="#,##0.00">
                  <c:v>7.92</c:v>
                </c:pt>
                <c:pt idx="1445" formatCode="#,##0.00">
                  <c:v>-4.54</c:v>
                </c:pt>
                <c:pt idx="1446" formatCode="#,##0.00">
                  <c:v>16.38</c:v>
                </c:pt>
                <c:pt idx="1447" formatCode="#,##0.00">
                  <c:v>21.1</c:v>
                </c:pt>
                <c:pt idx="1448" formatCode="#,##0.00">
                  <c:v>8.02</c:v>
                </c:pt>
                <c:pt idx="1449" formatCode="#,##0.00">
                  <c:v>77.7</c:v>
                </c:pt>
                <c:pt idx="1450" formatCode="#,##0.00">
                  <c:v>10.9</c:v>
                </c:pt>
                <c:pt idx="1451" formatCode="#,##0.00">
                  <c:v>23.27</c:v>
                </c:pt>
                <c:pt idx="1452" formatCode="#,##0.00">
                  <c:v>30.94</c:v>
                </c:pt>
                <c:pt idx="1453" formatCode="#,##0.00">
                  <c:v>-1.1299999999999999</c:v>
                </c:pt>
                <c:pt idx="1454" formatCode="#,##0.00">
                  <c:v>14.93</c:v>
                </c:pt>
                <c:pt idx="1455" formatCode="#,##0.00">
                  <c:v>5.29</c:v>
                </c:pt>
                <c:pt idx="1456" formatCode="#,##0.00">
                  <c:v>3.79</c:v>
                </c:pt>
                <c:pt idx="1457" formatCode="#,##0.00">
                  <c:v>6.02</c:v>
                </c:pt>
                <c:pt idx="1458" formatCode="#,##0.00">
                  <c:v>7.03</c:v>
                </c:pt>
                <c:pt idx="1459" formatCode="#,##0.00">
                  <c:v>6.2</c:v>
                </c:pt>
                <c:pt idx="1460" formatCode="#,##0.00">
                  <c:v>2.4500000000000002</c:v>
                </c:pt>
                <c:pt idx="1461" formatCode="#,##0.00">
                  <c:v>4.41</c:v>
                </c:pt>
                <c:pt idx="1462" formatCode="#,##0.00">
                  <c:v>5.7</c:v>
                </c:pt>
                <c:pt idx="1463" formatCode="#,##0.00">
                  <c:v>-132.30000000000001</c:v>
                </c:pt>
                <c:pt idx="1464" formatCode="#,##0.00">
                  <c:v>-0.03</c:v>
                </c:pt>
                <c:pt idx="1465" formatCode="#,##0.00">
                  <c:v>6.19</c:v>
                </c:pt>
                <c:pt idx="1466" formatCode="#,##0.00">
                  <c:v>3.96</c:v>
                </c:pt>
                <c:pt idx="1467" formatCode="#,##0.00">
                  <c:v>0.96</c:v>
                </c:pt>
                <c:pt idx="1468" formatCode="#,##0.00">
                  <c:v>3.25</c:v>
                </c:pt>
                <c:pt idx="1469" formatCode="#,##0.00">
                  <c:v>8.27</c:v>
                </c:pt>
                <c:pt idx="1470" formatCode="#,##0.00">
                  <c:v>8.08</c:v>
                </c:pt>
                <c:pt idx="1471" formatCode="#,##0.00">
                  <c:v>2.73</c:v>
                </c:pt>
                <c:pt idx="1472" formatCode="#,##0.00">
                  <c:v>-12.21</c:v>
                </c:pt>
                <c:pt idx="1473" formatCode="#,##0.00">
                  <c:v>0</c:v>
                </c:pt>
                <c:pt idx="1474" formatCode="#,##0.00">
                  <c:v>8.2200000000000006</c:v>
                </c:pt>
                <c:pt idx="1475" formatCode="#,##0.00">
                  <c:v>2.82</c:v>
                </c:pt>
                <c:pt idx="1476" formatCode="#,##0.00">
                  <c:v>-1.62</c:v>
                </c:pt>
                <c:pt idx="1477" formatCode="#,##0.00">
                  <c:v>-3.12</c:v>
                </c:pt>
                <c:pt idx="1478" formatCode="#,##0.00">
                  <c:v>3.32</c:v>
                </c:pt>
                <c:pt idx="1479" formatCode="#,##0.00">
                  <c:v>-7.29</c:v>
                </c:pt>
                <c:pt idx="1480" formatCode="#,##0.00">
                  <c:v>-8.48</c:v>
                </c:pt>
                <c:pt idx="1481" formatCode="#,##0.00">
                  <c:v>1.99</c:v>
                </c:pt>
                <c:pt idx="1482" formatCode="#,##0.00">
                  <c:v>11.46</c:v>
                </c:pt>
                <c:pt idx="1483" formatCode="#,##0.00">
                  <c:v>0.39</c:v>
                </c:pt>
                <c:pt idx="1484" formatCode="#,##0.00">
                  <c:v>9.09</c:v>
                </c:pt>
                <c:pt idx="1485" formatCode="#,##0.00">
                  <c:v>2.8</c:v>
                </c:pt>
                <c:pt idx="1486" formatCode="#,##0.00">
                  <c:v>1.3</c:v>
                </c:pt>
                <c:pt idx="1487" formatCode="#,##0.00">
                  <c:v>79.05</c:v>
                </c:pt>
                <c:pt idx="1488" formatCode="#,##0.00">
                  <c:v>4.2300000000000004</c:v>
                </c:pt>
                <c:pt idx="1489" formatCode="#,##0.00">
                  <c:v>1.62</c:v>
                </c:pt>
                <c:pt idx="1490" formatCode="#,##0.00">
                  <c:v>-14.26</c:v>
                </c:pt>
                <c:pt idx="1491" formatCode="#,##0.00">
                  <c:v>-5.35</c:v>
                </c:pt>
                <c:pt idx="1492" formatCode="#,##0.00">
                  <c:v>30.74</c:v>
                </c:pt>
                <c:pt idx="1493" formatCode="#,##0.00">
                  <c:v>2.81</c:v>
                </c:pt>
                <c:pt idx="1494" formatCode="#,##0.00">
                  <c:v>8.41</c:v>
                </c:pt>
                <c:pt idx="1495" formatCode="#,##0.00">
                  <c:v>3.01</c:v>
                </c:pt>
                <c:pt idx="1496" formatCode="#,##0.00">
                  <c:v>2.62</c:v>
                </c:pt>
                <c:pt idx="1497" formatCode="#,##0.00">
                  <c:v>7.73</c:v>
                </c:pt>
                <c:pt idx="1498" formatCode="#,##0.00">
                  <c:v>1.53</c:v>
                </c:pt>
                <c:pt idx="1499" formatCode="#,##0.00">
                  <c:v>14.32</c:v>
                </c:pt>
                <c:pt idx="1500" formatCode="#,##0.00">
                  <c:v>10.9</c:v>
                </c:pt>
                <c:pt idx="1501" formatCode="#,##0.00">
                  <c:v>1.3</c:v>
                </c:pt>
                <c:pt idx="1502" formatCode="#,##0.00">
                  <c:v>-930.31</c:v>
                </c:pt>
                <c:pt idx="1503" formatCode="#,##0.00">
                  <c:v>6.62</c:v>
                </c:pt>
                <c:pt idx="1504" formatCode="#,##0.00">
                  <c:v>10.87</c:v>
                </c:pt>
                <c:pt idx="1505" formatCode="#,##0.00">
                  <c:v>0.46</c:v>
                </c:pt>
                <c:pt idx="1506" formatCode="#,##0.00">
                  <c:v>2.66</c:v>
                </c:pt>
                <c:pt idx="1507" formatCode="#,##0.00">
                  <c:v>3.88</c:v>
                </c:pt>
                <c:pt idx="1508" formatCode="#,##0.00">
                  <c:v>-72.86</c:v>
                </c:pt>
                <c:pt idx="1509" formatCode="#,##0.00">
                  <c:v>6.22</c:v>
                </c:pt>
                <c:pt idx="1510" formatCode="#,##0.00">
                  <c:v>0.23</c:v>
                </c:pt>
                <c:pt idx="1511" formatCode="#,##0.00">
                  <c:v>-0.27</c:v>
                </c:pt>
                <c:pt idx="1512" formatCode="#,##0.00">
                  <c:v>11.91</c:v>
                </c:pt>
                <c:pt idx="1513" formatCode="#,##0.00">
                  <c:v>2.81</c:v>
                </c:pt>
                <c:pt idx="1514" formatCode="#,##0.00">
                  <c:v>-179.64</c:v>
                </c:pt>
                <c:pt idx="1515" formatCode="#,##0.00">
                  <c:v>-11.04</c:v>
                </c:pt>
                <c:pt idx="1516" formatCode="#,##0.00">
                  <c:v>-2.87</c:v>
                </c:pt>
                <c:pt idx="1517" formatCode="#,##0.00">
                  <c:v>-350.13</c:v>
                </c:pt>
                <c:pt idx="1518" formatCode="#,##0.00">
                  <c:v>-18.579999999999998</c:v>
                </c:pt>
                <c:pt idx="1519" formatCode="#,##0.00">
                  <c:v>11.1</c:v>
                </c:pt>
                <c:pt idx="1520" formatCode="#,##0.00">
                  <c:v>-60.88</c:v>
                </c:pt>
                <c:pt idx="1521" formatCode="#,##0.00">
                  <c:v>0.39</c:v>
                </c:pt>
                <c:pt idx="1522" formatCode="#,##0.00">
                  <c:v>13.75</c:v>
                </c:pt>
                <c:pt idx="1523" formatCode="#,##0.00">
                  <c:v>13.86</c:v>
                </c:pt>
                <c:pt idx="1524" formatCode="#,##0.00">
                  <c:v>1.88</c:v>
                </c:pt>
                <c:pt idx="1525" formatCode="#,##0.00">
                  <c:v>0.85</c:v>
                </c:pt>
                <c:pt idx="1526" formatCode="#,##0.00">
                  <c:v>-3.68</c:v>
                </c:pt>
                <c:pt idx="1527" formatCode="#,##0.00">
                  <c:v>4</c:v>
                </c:pt>
                <c:pt idx="1528" formatCode="#,##0.00">
                  <c:v>2.5099999999999998</c:v>
                </c:pt>
                <c:pt idx="1529" formatCode="#,##0.00">
                  <c:v>3.59</c:v>
                </c:pt>
                <c:pt idx="1530" formatCode="#,##0.00">
                  <c:v>7.71</c:v>
                </c:pt>
                <c:pt idx="1531" formatCode="#,##0.00">
                  <c:v>1.6</c:v>
                </c:pt>
                <c:pt idx="1532" formatCode="#,##0.00">
                  <c:v>1.58</c:v>
                </c:pt>
                <c:pt idx="1533" formatCode="#,##0.00">
                  <c:v>2.84</c:v>
                </c:pt>
                <c:pt idx="1534" formatCode="#,##0.00">
                  <c:v>3.66</c:v>
                </c:pt>
                <c:pt idx="1535" formatCode="#,##0.00">
                  <c:v>15.65</c:v>
                </c:pt>
                <c:pt idx="1536" formatCode="#,##0.00">
                  <c:v>4.8099999999999996</c:v>
                </c:pt>
                <c:pt idx="1537" formatCode="#,##0.00">
                  <c:v>0.46</c:v>
                </c:pt>
                <c:pt idx="1538" formatCode="#,##0.00">
                  <c:v>17.87</c:v>
                </c:pt>
                <c:pt idx="1539" formatCode="#,##0.00">
                  <c:v>-7</c:v>
                </c:pt>
                <c:pt idx="1540" formatCode="#,##0.00">
                  <c:v>-4.05</c:v>
                </c:pt>
                <c:pt idx="1541" formatCode="#,##0.00">
                  <c:v>3.72</c:v>
                </c:pt>
                <c:pt idx="1542" formatCode="#,##0.00">
                  <c:v>-14.1</c:v>
                </c:pt>
                <c:pt idx="1543" formatCode="#,##0.00">
                  <c:v>32.64</c:v>
                </c:pt>
                <c:pt idx="1544" formatCode="#,##0.00">
                  <c:v>0.83</c:v>
                </c:pt>
                <c:pt idx="1545" formatCode="#,##0.00">
                  <c:v>10.050000000000001</c:v>
                </c:pt>
                <c:pt idx="1546" formatCode="#,##0.00">
                  <c:v>-8.36</c:v>
                </c:pt>
                <c:pt idx="1547" formatCode="#,##0.00">
                  <c:v>2.62</c:v>
                </c:pt>
                <c:pt idx="1548" formatCode="#,##0.00">
                  <c:v>-2.84</c:v>
                </c:pt>
                <c:pt idx="1549" formatCode="#,##0.00">
                  <c:v>4.2300000000000004</c:v>
                </c:pt>
                <c:pt idx="1550" formatCode="#,##0.00">
                  <c:v>5.72</c:v>
                </c:pt>
                <c:pt idx="1551" formatCode="#,##0.00">
                  <c:v>13.16</c:v>
                </c:pt>
                <c:pt idx="1552" formatCode="#,##0.00">
                  <c:v>-3635.06</c:v>
                </c:pt>
                <c:pt idx="1553" formatCode="#,##0.00">
                  <c:v>-5.99</c:v>
                </c:pt>
                <c:pt idx="1554" formatCode="#,##0.00">
                  <c:v>5.05</c:v>
                </c:pt>
                <c:pt idx="1555" formatCode="#,##0.00">
                  <c:v>-3.1</c:v>
                </c:pt>
                <c:pt idx="1556" formatCode="#,##0.00">
                  <c:v>10.31</c:v>
                </c:pt>
                <c:pt idx="1557" formatCode="#,##0.00">
                  <c:v>11.57</c:v>
                </c:pt>
                <c:pt idx="1558" formatCode="#,##0.00">
                  <c:v>2.95</c:v>
                </c:pt>
                <c:pt idx="1559" formatCode="#,##0.00">
                  <c:v>-74.900000000000006</c:v>
                </c:pt>
                <c:pt idx="1560" formatCode="#,##0.00">
                  <c:v>6.28</c:v>
                </c:pt>
                <c:pt idx="1561" formatCode="#,##0.00">
                  <c:v>8.7899999999999991</c:v>
                </c:pt>
                <c:pt idx="1562" formatCode="#,##0.00">
                  <c:v>-9.73</c:v>
                </c:pt>
                <c:pt idx="1563" formatCode="#,##0.00">
                  <c:v>4.8</c:v>
                </c:pt>
                <c:pt idx="1564" formatCode="#,##0.00">
                  <c:v>-1.86</c:v>
                </c:pt>
                <c:pt idx="1565" formatCode="#,##0.00">
                  <c:v>18.87</c:v>
                </c:pt>
                <c:pt idx="1566" formatCode="#,##0.00">
                  <c:v>8.8699999999999992</c:v>
                </c:pt>
                <c:pt idx="1567" formatCode="#,##0.00">
                  <c:v>2.52</c:v>
                </c:pt>
                <c:pt idx="1568" formatCode="#,##0.00">
                  <c:v>2.84</c:v>
                </c:pt>
                <c:pt idx="1569" formatCode="#,##0.00">
                  <c:v>-7.08</c:v>
                </c:pt>
                <c:pt idx="1570" formatCode="#,##0.00">
                  <c:v>12.98</c:v>
                </c:pt>
                <c:pt idx="1571" formatCode="#,##0.00">
                  <c:v>5.2</c:v>
                </c:pt>
                <c:pt idx="1572" formatCode="#,##0.00">
                  <c:v>13.36</c:v>
                </c:pt>
              </c:numCache>
            </c:numRef>
          </c:yVal>
          <c:smooth val="0"/>
          <c:extLst>
            <c:ext xmlns:c16="http://schemas.microsoft.com/office/drawing/2014/chart" uri="{C3380CC4-5D6E-409C-BE32-E72D297353CC}">
              <c16:uniqueId val="{00000000-4029-4298-98E8-80B7D4AA323A}"/>
            </c:ext>
          </c:extLst>
        </c:ser>
        <c:dLbls>
          <c:showLegendKey val="0"/>
          <c:showVal val="0"/>
          <c:showCatName val="0"/>
          <c:showSerName val="0"/>
          <c:showPercent val="0"/>
          <c:showBubbleSize val="0"/>
        </c:dLbls>
        <c:axId val="413128472"/>
        <c:axId val="413128864"/>
      </c:scatterChart>
      <c:valAx>
        <c:axId val="413128472"/>
        <c:scaling>
          <c:orientation val="minMax"/>
          <c:max val="1200"/>
        </c:scaling>
        <c:delete val="0"/>
        <c:axPos val="b"/>
        <c:numFmt formatCode="#,##0" sourceLinked="0"/>
        <c:majorTickMark val="none"/>
        <c:minorTickMark val="none"/>
        <c:tickLblPos val="none"/>
        <c:crossAx val="413128864"/>
        <c:crosses val="autoZero"/>
        <c:crossBetween val="midCat"/>
      </c:valAx>
      <c:valAx>
        <c:axId val="413128864"/>
        <c:scaling>
          <c:orientation val="minMax"/>
          <c:max val="30"/>
          <c:min val="-30"/>
        </c:scaling>
        <c:delete val="0"/>
        <c:axPos val="l"/>
        <c:majorGridlines>
          <c:spPr>
            <a:ln w="3175">
              <a:prstDash val="dash"/>
            </a:ln>
          </c:spPr>
        </c:majorGridlines>
        <c:numFmt formatCode="#,##0" sourceLinked="0"/>
        <c:majorTickMark val="out"/>
        <c:minorTickMark val="none"/>
        <c:tickLblPos val="nextTo"/>
        <c:spPr>
          <a:ln w="9525"/>
        </c:spPr>
        <c:txPr>
          <a:bodyPr/>
          <a:lstStyle/>
          <a:p>
            <a:pPr>
              <a:defRPr sz="1050" b="0" i="0" baseline="0">
                <a:latin typeface="Verdana" panose="020B0604030504040204" pitchFamily="34" charset="0"/>
              </a:defRPr>
            </a:pPr>
            <a:endParaRPr lang="fi-FI"/>
          </a:p>
        </c:txPr>
        <c:crossAx val="413128472"/>
        <c:crosses val="autoZero"/>
        <c:crossBetween val="midCat"/>
        <c:majorUnit val="5"/>
        <c:minorUnit val="1"/>
      </c:valAx>
    </c:plotArea>
    <c:plotVisOnly val="1"/>
    <c:dispBlanksAs val="gap"/>
    <c:showDLblsOverMax val="0"/>
  </c:chart>
  <c:txPr>
    <a:bodyPr/>
    <a:lstStyle/>
    <a:p>
      <a:pPr>
        <a:defRPr sz="1400"/>
      </a:pPr>
      <a:endParaRPr lang="fi-FI"/>
    </a:p>
  </c:txPr>
  <c:externalData r:id="rId1">
    <c:autoUpdate val="0"/>
  </c:externalData>
  <c:userShapes r:id="rId2"/>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0051658494612261"/>
          <c:y val="1.2420372697243342E-2"/>
          <c:w val="0.45626123302381166"/>
          <c:h val="0.92020426193132265"/>
        </c:manualLayout>
      </c:layout>
      <c:barChart>
        <c:barDir val="bar"/>
        <c:grouping val="clustered"/>
        <c:varyColors val="0"/>
        <c:ser>
          <c:idx val="0"/>
          <c:order val="0"/>
          <c:tx>
            <c:strRef>
              <c:f>Taul1!$A$2</c:f>
              <c:strCache>
                <c:ptCount val="1"/>
                <c:pt idx="0">
                  <c:v>Kaikki</c:v>
                </c:pt>
              </c:strCache>
            </c:strRef>
          </c:tx>
          <c:spPr>
            <a:solidFill>
              <a:schemeClr val="accent3"/>
            </a:solidFill>
          </c:spPr>
          <c:invertIfNegative val="0"/>
          <c:dLbls>
            <c:numFmt formatCode="#,##0" sourceLinked="0"/>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Taul1!$B$1:$K$1</c:f>
              <c:strCache>
                <c:ptCount val="10"/>
                <c:pt idx="0">
                  <c:v>ACE-malli</c:v>
                </c:pt>
                <c:pt idx="1">
                  <c:v>CBIT-malli</c:v>
                </c:pt>
                <c:pt idx="2">
                  <c:v>Yhteisövero osingonjakohetkellä</c:v>
                </c:pt>
                <c:pt idx="3">
                  <c:v>Viron yritysveromalli</c:v>
                </c:pt>
                <c:pt idx="4">
                  <c:v>Varausmalli</c:v>
                </c:pt>
                <c:pt idx="5">
                  <c:v>Vapaat poisto-oikeudet</c:v>
                </c:pt>
                <c:pt idx="6">
                  <c:v>Yhteisöveron alentaminen</c:v>
                </c:pt>
                <c:pt idx="7">
                  <c:v>Nykymalli</c:v>
                </c:pt>
                <c:pt idx="8">
                  <c:v>Muu</c:v>
                </c:pt>
                <c:pt idx="9">
                  <c:v>Eos</c:v>
                </c:pt>
              </c:strCache>
            </c:strRef>
          </c:cat>
          <c:val>
            <c:numRef>
              <c:f>Taul1!$B$2:$K$2</c:f>
              <c:numCache>
                <c:formatCode>0.00000</c:formatCode>
                <c:ptCount val="10"/>
                <c:pt idx="1">
                  <c:v>1.51057</c:v>
                </c:pt>
                <c:pt idx="2">
                  <c:v>34.743200000000002</c:v>
                </c:pt>
                <c:pt idx="3">
                  <c:v>33.534739999999999</c:v>
                </c:pt>
                <c:pt idx="4">
                  <c:v>13.293049999999999</c:v>
                </c:pt>
                <c:pt idx="5">
                  <c:v>1.51057</c:v>
                </c:pt>
                <c:pt idx="6">
                  <c:v>6.9486400000000001</c:v>
                </c:pt>
                <c:pt idx="7">
                  <c:v>3.6253799999999998</c:v>
                </c:pt>
                <c:pt idx="8">
                  <c:v>1.2084600000000001</c:v>
                </c:pt>
                <c:pt idx="9">
                  <c:v>3.6253799999999998</c:v>
                </c:pt>
              </c:numCache>
            </c:numRef>
          </c:val>
          <c:extLst>
            <c:ext xmlns:c16="http://schemas.microsoft.com/office/drawing/2014/chart" uri="{C3380CC4-5D6E-409C-BE32-E72D297353CC}">
              <c16:uniqueId val="{00000000-9863-4320-B7D1-A6999FC788D4}"/>
            </c:ext>
          </c:extLst>
        </c:ser>
        <c:dLbls>
          <c:showLegendKey val="0"/>
          <c:showVal val="0"/>
          <c:showCatName val="0"/>
          <c:showSerName val="0"/>
          <c:showPercent val="0"/>
          <c:showBubbleSize val="0"/>
        </c:dLbls>
        <c:gapWidth val="55"/>
        <c:axId val="413130040"/>
        <c:axId val="413130432"/>
      </c:barChart>
      <c:catAx>
        <c:axId val="413130040"/>
        <c:scaling>
          <c:orientation val="maxMin"/>
        </c:scaling>
        <c:delete val="0"/>
        <c:axPos val="l"/>
        <c:numFmt formatCode="General" sourceLinked="0"/>
        <c:majorTickMark val="none"/>
        <c:minorTickMark val="none"/>
        <c:tickLblPos val="low"/>
        <c:spPr>
          <a:ln>
            <a:noFill/>
          </a:ln>
        </c:spPr>
        <c:crossAx val="413130432"/>
        <c:crosses val="autoZero"/>
        <c:auto val="1"/>
        <c:lblAlgn val="ctr"/>
        <c:lblOffset val="100"/>
        <c:tickLblSkip val="1"/>
        <c:noMultiLvlLbl val="0"/>
      </c:catAx>
      <c:valAx>
        <c:axId val="413130432"/>
        <c:scaling>
          <c:orientation val="minMax"/>
          <c:max val="100"/>
          <c:min val="0"/>
        </c:scaling>
        <c:delete val="0"/>
        <c:axPos val="t"/>
        <c:majorGridlines>
          <c:spPr>
            <a:ln w="6350">
              <a:solidFill>
                <a:srgbClr val="BCBEC0"/>
              </a:solidFill>
            </a:ln>
          </c:spPr>
        </c:majorGridlines>
        <c:title>
          <c:tx>
            <c:rich>
              <a:bodyPr/>
              <a:lstStyle/>
              <a:p>
                <a:pPr>
                  <a:defRPr/>
                </a:pPr>
                <a:r>
                  <a:rPr lang="fi-FI"/>
                  <a:t>%</a:t>
                </a:r>
              </a:p>
            </c:rich>
          </c:tx>
          <c:layout>
            <c:manualLayout>
              <c:xMode val="edge"/>
              <c:yMode val="edge"/>
              <c:x val="0.97637401574803151"/>
              <c:y val="0.94540313633340589"/>
            </c:manualLayout>
          </c:layout>
          <c:overlay val="0"/>
        </c:title>
        <c:numFmt formatCode="General" sourceLinked="0"/>
        <c:majorTickMark val="none"/>
        <c:minorTickMark val="none"/>
        <c:tickLblPos val="high"/>
        <c:spPr>
          <a:ln>
            <a:noFill/>
          </a:ln>
        </c:spPr>
        <c:txPr>
          <a:bodyPr rot="0" vert="horz"/>
          <a:lstStyle/>
          <a:p>
            <a:pPr>
              <a:defRPr/>
            </a:pPr>
            <a:endParaRPr lang="fi-FI"/>
          </a:p>
        </c:txPr>
        <c:crossAx val="413130040"/>
        <c:crosses val="autoZero"/>
        <c:crossBetween val="between"/>
        <c:majorUnit val="10"/>
        <c:minorUnit val="1"/>
      </c:valAx>
      <c:spPr>
        <a:ln w="6350">
          <a:noFill/>
        </a:ln>
      </c:spPr>
    </c:plotArea>
    <c:plotVisOnly val="1"/>
    <c:dispBlanksAs val="gap"/>
    <c:showDLblsOverMax val="0"/>
  </c:chart>
  <c:spPr>
    <a:ln>
      <a:noFill/>
    </a:ln>
  </c:spPr>
  <c:txPr>
    <a:bodyPr/>
    <a:lstStyle/>
    <a:p>
      <a:pPr>
        <a:defRPr sz="1050" baseline="0">
          <a:latin typeface="Verdana" panose="020B0604030504040204" pitchFamily="34" charset="0"/>
        </a:defRPr>
      </a:pPr>
      <a:endParaRPr lang="fi-FI"/>
    </a:p>
  </c:txPr>
  <c:externalData r:id="rId1">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596456692913378E-2"/>
          <c:y val="2.8279582329512856E-2"/>
          <c:w val="0.90585422134733173"/>
          <c:h val="0.46465900069403182"/>
        </c:manualLayout>
      </c:layout>
      <c:lineChart>
        <c:grouping val="standard"/>
        <c:varyColors val="0"/>
        <c:ser>
          <c:idx val="0"/>
          <c:order val="0"/>
          <c:tx>
            <c:strRef>
              <c:f>Taul1!$A$2</c:f>
              <c:strCache>
                <c:ptCount val="1"/>
                <c:pt idx="0">
                  <c:v>1 - 9 hlö</c:v>
                </c:pt>
              </c:strCache>
            </c:strRef>
          </c:tx>
          <c:spPr>
            <a:ln>
              <a:solidFill>
                <a:schemeClr val="accent3"/>
              </a:solidFill>
            </a:ln>
          </c:spPr>
          <c:marker>
            <c:symbol val="none"/>
          </c:marker>
          <c:cat>
            <c:strRef>
              <c:f>Taul1!$B$1:$J$1</c:f>
              <c:strCache>
                <c:ptCount val="9"/>
                <c:pt idx="0">
                  <c:v>ACE-malli</c:v>
                </c:pt>
                <c:pt idx="1">
                  <c:v>CBIT-malli</c:v>
                </c:pt>
                <c:pt idx="2">
                  <c:v>Yhteisövero osingonjako-hetkellä</c:v>
                </c:pt>
                <c:pt idx="3">
                  <c:v>Viron yhteisövero-malli</c:v>
                </c:pt>
                <c:pt idx="4">
                  <c:v>Varausmalli</c:v>
                </c:pt>
                <c:pt idx="5">
                  <c:v>Vapaat poisto-oikeudet</c:v>
                </c:pt>
                <c:pt idx="6">
                  <c:v>Yhteisöveron alentaminen</c:v>
                </c:pt>
                <c:pt idx="7">
                  <c:v>Nykymalli</c:v>
                </c:pt>
                <c:pt idx="8">
                  <c:v>Muu</c:v>
                </c:pt>
              </c:strCache>
            </c:strRef>
          </c:cat>
          <c:val>
            <c:numRef>
              <c:f>Taul1!$B$2:$J$2</c:f>
              <c:numCache>
                <c:formatCode>0</c:formatCode>
                <c:ptCount val="9"/>
                <c:pt idx="1">
                  <c:v>2.1276600000000001</c:v>
                </c:pt>
                <c:pt idx="2">
                  <c:v>40.425530000000002</c:v>
                </c:pt>
                <c:pt idx="3">
                  <c:v>34.042549999999999</c:v>
                </c:pt>
                <c:pt idx="4">
                  <c:v>10.638299999999999</c:v>
                </c:pt>
                <c:pt idx="6">
                  <c:v>2.1276600000000001</c:v>
                </c:pt>
                <c:pt idx="7">
                  <c:v>6.3829799999999999</c:v>
                </c:pt>
                <c:pt idx="8">
                  <c:v>4.2553200000000002</c:v>
                </c:pt>
              </c:numCache>
            </c:numRef>
          </c:val>
          <c:smooth val="0"/>
          <c:extLst>
            <c:ext xmlns:c16="http://schemas.microsoft.com/office/drawing/2014/chart" uri="{C3380CC4-5D6E-409C-BE32-E72D297353CC}">
              <c16:uniqueId val="{00000000-86BD-4EE1-850A-DA9D46A1A6E5}"/>
            </c:ext>
          </c:extLst>
        </c:ser>
        <c:ser>
          <c:idx val="1"/>
          <c:order val="1"/>
          <c:tx>
            <c:strRef>
              <c:f>Taul1!$A$3</c:f>
              <c:strCache>
                <c:ptCount val="1"/>
                <c:pt idx="0">
                  <c:v>10 - 49 hlö</c:v>
                </c:pt>
              </c:strCache>
            </c:strRef>
          </c:tx>
          <c:spPr>
            <a:ln>
              <a:solidFill>
                <a:schemeClr val="accent2"/>
              </a:solidFill>
            </a:ln>
          </c:spPr>
          <c:marker>
            <c:symbol val="none"/>
          </c:marker>
          <c:cat>
            <c:strRef>
              <c:f>Taul1!$B$1:$J$1</c:f>
              <c:strCache>
                <c:ptCount val="9"/>
                <c:pt idx="0">
                  <c:v>ACE-malli</c:v>
                </c:pt>
                <c:pt idx="1">
                  <c:v>CBIT-malli</c:v>
                </c:pt>
                <c:pt idx="2">
                  <c:v>Yhteisövero osingonjako-hetkellä</c:v>
                </c:pt>
                <c:pt idx="3">
                  <c:v>Viron yhteisövero-malli</c:v>
                </c:pt>
                <c:pt idx="4">
                  <c:v>Varausmalli</c:v>
                </c:pt>
                <c:pt idx="5">
                  <c:v>Vapaat poisto-oikeudet</c:v>
                </c:pt>
                <c:pt idx="6">
                  <c:v>Yhteisöveron alentaminen</c:v>
                </c:pt>
                <c:pt idx="7">
                  <c:v>Nykymalli</c:v>
                </c:pt>
                <c:pt idx="8">
                  <c:v>Muu</c:v>
                </c:pt>
              </c:strCache>
            </c:strRef>
          </c:cat>
          <c:val>
            <c:numRef>
              <c:f>Taul1!$B$3:$J$3</c:f>
              <c:numCache>
                <c:formatCode>0</c:formatCode>
                <c:ptCount val="9"/>
                <c:pt idx="1">
                  <c:v>1.4705900000000001</c:v>
                </c:pt>
                <c:pt idx="2">
                  <c:v>35.294119999999999</c:v>
                </c:pt>
                <c:pt idx="3">
                  <c:v>40.441180000000003</c:v>
                </c:pt>
                <c:pt idx="4">
                  <c:v>10.294119999999999</c:v>
                </c:pt>
                <c:pt idx="5">
                  <c:v>1.4705900000000001</c:v>
                </c:pt>
                <c:pt idx="6">
                  <c:v>5.8823499999999997</c:v>
                </c:pt>
                <c:pt idx="7">
                  <c:v>1.4705900000000001</c:v>
                </c:pt>
              </c:numCache>
            </c:numRef>
          </c:val>
          <c:smooth val="0"/>
          <c:extLst>
            <c:ext xmlns:c16="http://schemas.microsoft.com/office/drawing/2014/chart" uri="{C3380CC4-5D6E-409C-BE32-E72D297353CC}">
              <c16:uniqueId val="{00000001-86BD-4EE1-850A-DA9D46A1A6E5}"/>
            </c:ext>
          </c:extLst>
        </c:ser>
        <c:ser>
          <c:idx val="2"/>
          <c:order val="2"/>
          <c:tx>
            <c:strRef>
              <c:f>Taul1!$A$4</c:f>
              <c:strCache>
                <c:ptCount val="1"/>
                <c:pt idx="0">
                  <c:v>50 - 249 hlö</c:v>
                </c:pt>
              </c:strCache>
            </c:strRef>
          </c:tx>
          <c:spPr>
            <a:ln>
              <a:solidFill>
                <a:schemeClr val="accent5"/>
              </a:solidFill>
            </a:ln>
          </c:spPr>
          <c:marker>
            <c:symbol val="none"/>
          </c:marker>
          <c:cat>
            <c:strRef>
              <c:f>Taul1!$B$1:$J$1</c:f>
              <c:strCache>
                <c:ptCount val="9"/>
                <c:pt idx="0">
                  <c:v>ACE-malli</c:v>
                </c:pt>
                <c:pt idx="1">
                  <c:v>CBIT-malli</c:v>
                </c:pt>
                <c:pt idx="2">
                  <c:v>Yhteisövero osingonjako-hetkellä</c:v>
                </c:pt>
                <c:pt idx="3">
                  <c:v>Viron yhteisövero-malli</c:v>
                </c:pt>
                <c:pt idx="4">
                  <c:v>Varausmalli</c:v>
                </c:pt>
                <c:pt idx="5">
                  <c:v>Vapaat poisto-oikeudet</c:v>
                </c:pt>
                <c:pt idx="6">
                  <c:v>Yhteisöveron alentaminen</c:v>
                </c:pt>
                <c:pt idx="7">
                  <c:v>Nykymalli</c:v>
                </c:pt>
                <c:pt idx="8">
                  <c:v>Muu</c:v>
                </c:pt>
              </c:strCache>
            </c:strRef>
          </c:cat>
          <c:val>
            <c:numRef>
              <c:f>Taul1!$B$4:$J$4</c:f>
              <c:numCache>
                <c:formatCode>0</c:formatCode>
                <c:ptCount val="9"/>
                <c:pt idx="1">
                  <c:v>0.87719000000000003</c:v>
                </c:pt>
                <c:pt idx="2">
                  <c:v>30.701750000000001</c:v>
                </c:pt>
                <c:pt idx="3">
                  <c:v>26.31579</c:v>
                </c:pt>
                <c:pt idx="4">
                  <c:v>20.175439999999998</c:v>
                </c:pt>
                <c:pt idx="5">
                  <c:v>2.63158</c:v>
                </c:pt>
                <c:pt idx="6">
                  <c:v>8.7719299999999993</c:v>
                </c:pt>
                <c:pt idx="7">
                  <c:v>4.3859599999999999</c:v>
                </c:pt>
                <c:pt idx="8">
                  <c:v>0.87719000000000003</c:v>
                </c:pt>
              </c:numCache>
            </c:numRef>
          </c:val>
          <c:smooth val="0"/>
          <c:extLst>
            <c:ext xmlns:c16="http://schemas.microsoft.com/office/drawing/2014/chart" uri="{C3380CC4-5D6E-409C-BE32-E72D297353CC}">
              <c16:uniqueId val="{00000002-86BD-4EE1-850A-DA9D46A1A6E5}"/>
            </c:ext>
          </c:extLst>
        </c:ser>
        <c:ser>
          <c:idx val="3"/>
          <c:order val="3"/>
          <c:tx>
            <c:strRef>
              <c:f>Taul1!$A$5</c:f>
              <c:strCache>
                <c:ptCount val="1"/>
                <c:pt idx="0">
                  <c:v>250 - 499 hlö</c:v>
                </c:pt>
              </c:strCache>
            </c:strRef>
          </c:tx>
          <c:spPr>
            <a:ln>
              <a:solidFill>
                <a:schemeClr val="tx2"/>
              </a:solidFill>
            </a:ln>
          </c:spPr>
          <c:marker>
            <c:symbol val="circle"/>
            <c:size val="5"/>
            <c:spPr>
              <a:solidFill>
                <a:schemeClr val="tx2"/>
              </a:solidFill>
              <a:ln>
                <a:noFill/>
              </a:ln>
            </c:spPr>
          </c:marker>
          <c:cat>
            <c:strRef>
              <c:f>Taul1!$B$1:$J$1</c:f>
              <c:strCache>
                <c:ptCount val="9"/>
                <c:pt idx="0">
                  <c:v>ACE-malli</c:v>
                </c:pt>
                <c:pt idx="1">
                  <c:v>CBIT-malli</c:v>
                </c:pt>
                <c:pt idx="2">
                  <c:v>Yhteisövero osingonjako-hetkellä</c:v>
                </c:pt>
                <c:pt idx="3">
                  <c:v>Viron yhteisövero-malli</c:v>
                </c:pt>
                <c:pt idx="4">
                  <c:v>Varausmalli</c:v>
                </c:pt>
                <c:pt idx="5">
                  <c:v>Vapaat poisto-oikeudet</c:v>
                </c:pt>
                <c:pt idx="6">
                  <c:v>Yhteisöveron alentaminen</c:v>
                </c:pt>
                <c:pt idx="7">
                  <c:v>Nykymalli</c:v>
                </c:pt>
                <c:pt idx="8">
                  <c:v>Muu</c:v>
                </c:pt>
              </c:strCache>
            </c:strRef>
          </c:cat>
          <c:val>
            <c:numRef>
              <c:f>Taul1!$B$5:$J$5</c:f>
              <c:numCache>
                <c:formatCode>General</c:formatCode>
                <c:ptCount val="9"/>
                <c:pt idx="2" formatCode="0">
                  <c:v>47.36842</c:v>
                </c:pt>
                <c:pt idx="3" formatCode="0">
                  <c:v>36.842109999999998</c:v>
                </c:pt>
                <c:pt idx="4" formatCode="0">
                  <c:v>5.2631600000000001</c:v>
                </c:pt>
                <c:pt idx="6" formatCode="0">
                  <c:v>5.2631600000000001</c:v>
                </c:pt>
                <c:pt idx="8" formatCode="0">
                  <c:v>5.2631600000000001</c:v>
                </c:pt>
              </c:numCache>
            </c:numRef>
          </c:val>
          <c:smooth val="0"/>
          <c:extLst>
            <c:ext xmlns:c16="http://schemas.microsoft.com/office/drawing/2014/chart" uri="{C3380CC4-5D6E-409C-BE32-E72D297353CC}">
              <c16:uniqueId val="{00000003-86BD-4EE1-850A-DA9D46A1A6E5}"/>
            </c:ext>
          </c:extLst>
        </c:ser>
        <c:ser>
          <c:idx val="4"/>
          <c:order val="4"/>
          <c:tx>
            <c:strRef>
              <c:f>Taul1!$A$6</c:f>
              <c:strCache>
                <c:ptCount val="1"/>
                <c:pt idx="0">
                  <c:v>500- hlö</c:v>
                </c:pt>
              </c:strCache>
            </c:strRef>
          </c:tx>
          <c:spPr>
            <a:ln>
              <a:solidFill>
                <a:schemeClr val="tx2">
                  <a:lumMod val="25000"/>
                  <a:lumOff val="75000"/>
                </a:schemeClr>
              </a:solidFill>
            </a:ln>
          </c:spPr>
          <c:marker>
            <c:symbol val="none"/>
          </c:marker>
          <c:dPt>
            <c:idx val="0"/>
            <c:bubble3D val="0"/>
            <c:extLst>
              <c:ext xmlns:c16="http://schemas.microsoft.com/office/drawing/2014/chart" uri="{C3380CC4-5D6E-409C-BE32-E72D297353CC}">
                <c16:uniqueId val="{00000004-86BD-4EE1-850A-DA9D46A1A6E5}"/>
              </c:ext>
            </c:extLst>
          </c:dPt>
          <c:cat>
            <c:strRef>
              <c:f>Taul1!$B$1:$J$1</c:f>
              <c:strCache>
                <c:ptCount val="9"/>
                <c:pt idx="0">
                  <c:v>ACE-malli</c:v>
                </c:pt>
                <c:pt idx="1">
                  <c:v>CBIT-malli</c:v>
                </c:pt>
                <c:pt idx="2">
                  <c:v>Yhteisövero osingonjako-hetkellä</c:v>
                </c:pt>
                <c:pt idx="3">
                  <c:v>Viron yhteisövero-malli</c:v>
                </c:pt>
                <c:pt idx="4">
                  <c:v>Varausmalli</c:v>
                </c:pt>
                <c:pt idx="5">
                  <c:v>Vapaat poisto-oikeudet</c:v>
                </c:pt>
                <c:pt idx="6">
                  <c:v>Yhteisöveron alentaminen</c:v>
                </c:pt>
                <c:pt idx="7">
                  <c:v>Nykymalli</c:v>
                </c:pt>
                <c:pt idx="8">
                  <c:v>Muu</c:v>
                </c:pt>
              </c:strCache>
            </c:strRef>
          </c:cat>
          <c:val>
            <c:numRef>
              <c:f>Taul1!$B$6:$J$6</c:f>
              <c:numCache>
                <c:formatCode>0</c:formatCode>
                <c:ptCount val="9"/>
                <c:pt idx="1">
                  <c:v>6.6666699999999999</c:v>
                </c:pt>
                <c:pt idx="2">
                  <c:v>26.66667</c:v>
                </c:pt>
                <c:pt idx="3">
                  <c:v>20</c:v>
                </c:pt>
                <c:pt idx="4">
                  <c:v>6.6666699999999999</c:v>
                </c:pt>
                <c:pt idx="6">
                  <c:v>20</c:v>
                </c:pt>
                <c:pt idx="7">
                  <c:v>13.33333</c:v>
                </c:pt>
              </c:numCache>
            </c:numRef>
          </c:val>
          <c:smooth val="0"/>
          <c:extLst>
            <c:ext xmlns:c16="http://schemas.microsoft.com/office/drawing/2014/chart" uri="{C3380CC4-5D6E-409C-BE32-E72D297353CC}">
              <c16:uniqueId val="{00000005-86BD-4EE1-850A-DA9D46A1A6E5}"/>
            </c:ext>
          </c:extLst>
        </c:ser>
        <c:dLbls>
          <c:showLegendKey val="0"/>
          <c:showVal val="0"/>
          <c:showCatName val="0"/>
          <c:showSerName val="0"/>
          <c:showPercent val="0"/>
          <c:showBubbleSize val="0"/>
        </c:dLbls>
        <c:smooth val="0"/>
        <c:axId val="413131216"/>
        <c:axId val="413131608"/>
      </c:lineChart>
      <c:catAx>
        <c:axId val="413131216"/>
        <c:scaling>
          <c:orientation val="minMax"/>
        </c:scaling>
        <c:delete val="0"/>
        <c:axPos val="b"/>
        <c:numFmt formatCode="General" sourceLinked="0"/>
        <c:majorTickMark val="none"/>
        <c:minorTickMark val="none"/>
        <c:tickLblPos val="nextTo"/>
        <c:spPr>
          <a:ln>
            <a:noFill/>
          </a:ln>
        </c:spPr>
        <c:crossAx val="413131608"/>
        <c:crosses val="autoZero"/>
        <c:auto val="1"/>
        <c:lblAlgn val="ctr"/>
        <c:lblOffset val="100"/>
        <c:noMultiLvlLbl val="0"/>
      </c:catAx>
      <c:valAx>
        <c:axId val="413131608"/>
        <c:scaling>
          <c:orientation val="minMax"/>
          <c:max val="101"/>
          <c:min val="0"/>
        </c:scaling>
        <c:delete val="0"/>
        <c:axPos val="l"/>
        <c:majorGridlines>
          <c:spPr>
            <a:ln w="6350">
              <a:solidFill>
                <a:srgbClr val="BCBEC0"/>
              </a:solidFill>
            </a:ln>
          </c:spPr>
        </c:majorGridlines>
        <c:title>
          <c:tx>
            <c:rich>
              <a:bodyPr rot="0" vert="horz"/>
              <a:lstStyle/>
              <a:p>
                <a:pPr>
                  <a:defRPr/>
                </a:pPr>
                <a:r>
                  <a:rPr lang="fi-FI"/>
                  <a:t>%</a:t>
                </a:r>
              </a:p>
            </c:rich>
          </c:tx>
          <c:layout>
            <c:manualLayout>
              <c:xMode val="edge"/>
              <c:yMode val="edge"/>
              <c:x val="6.5502217032490179E-2"/>
              <c:y val="1.088601401045541E-2"/>
            </c:manualLayout>
          </c:layout>
          <c:overlay val="0"/>
        </c:title>
        <c:numFmt formatCode="General" sourceLinked="0"/>
        <c:majorTickMark val="none"/>
        <c:minorTickMark val="none"/>
        <c:tickLblPos val="low"/>
        <c:spPr>
          <a:ln>
            <a:noFill/>
          </a:ln>
        </c:spPr>
        <c:crossAx val="413131216"/>
        <c:crosses val="autoZero"/>
        <c:crossBetween val="between"/>
        <c:majorUnit val="10"/>
        <c:minorUnit val="1"/>
      </c:valAx>
      <c:dTable>
        <c:showHorzBorder val="1"/>
        <c:showVertBorder val="1"/>
        <c:showOutline val="1"/>
        <c:showKeys val="1"/>
        <c:txPr>
          <a:bodyPr/>
          <a:lstStyle/>
          <a:p>
            <a:pPr rtl="0">
              <a:defRPr sz="850" baseline="0"/>
            </a:pPr>
            <a:endParaRPr lang="fi-FI"/>
          </a:p>
        </c:txPr>
      </c:dTable>
      <c:spPr>
        <a:ln w="6350">
          <a:noFill/>
        </a:ln>
      </c:spPr>
    </c:plotArea>
    <c:plotVisOnly val="1"/>
    <c:dispBlanksAs val="gap"/>
    <c:showDLblsOverMax val="0"/>
  </c:chart>
  <c:txPr>
    <a:bodyPr/>
    <a:lstStyle/>
    <a:p>
      <a:pPr>
        <a:defRPr sz="900" baseline="0">
          <a:latin typeface="Verdana" panose="020B0604030504040204" pitchFamily="34" charset="0"/>
        </a:defRPr>
      </a:pPr>
      <a:endParaRPr lang="fi-FI"/>
    </a:p>
  </c:txPr>
  <c:externalData r:id="rId1">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596456692913378E-2"/>
          <c:y val="2.8279582329512856E-2"/>
          <c:w val="0.90585422134733173"/>
          <c:h val="0.71882523879188531"/>
        </c:manualLayout>
      </c:layout>
      <c:lineChart>
        <c:grouping val="standard"/>
        <c:varyColors val="0"/>
        <c:ser>
          <c:idx val="0"/>
          <c:order val="0"/>
          <c:tx>
            <c:strRef>
              <c:f>Taul1!$A$2</c:f>
              <c:strCache>
                <c:ptCount val="1"/>
                <c:pt idx="0">
                  <c:v>Listattu yhtiö</c:v>
                </c:pt>
              </c:strCache>
            </c:strRef>
          </c:tx>
          <c:spPr>
            <a:ln>
              <a:solidFill>
                <a:schemeClr val="accent4"/>
              </a:solidFill>
            </a:ln>
          </c:spPr>
          <c:marker>
            <c:symbol val="circle"/>
            <c:size val="5"/>
            <c:spPr>
              <a:solidFill>
                <a:schemeClr val="accent4"/>
              </a:solidFill>
              <a:ln>
                <a:noFill/>
              </a:ln>
            </c:spPr>
          </c:marker>
          <c:cat>
            <c:strRef>
              <c:f>Taul1!$B$1:$J$1</c:f>
              <c:strCache>
                <c:ptCount val="9"/>
                <c:pt idx="0">
                  <c:v>ACE-malli</c:v>
                </c:pt>
                <c:pt idx="1">
                  <c:v>CBIT-malli</c:v>
                </c:pt>
                <c:pt idx="2">
                  <c:v>Yhteisövero osingonjako-hetkellä</c:v>
                </c:pt>
                <c:pt idx="3">
                  <c:v>Viron yhteisö-veromalli</c:v>
                </c:pt>
                <c:pt idx="4">
                  <c:v>Varausmalli</c:v>
                </c:pt>
                <c:pt idx="5">
                  <c:v>Vapaat poisto-oikeudet</c:v>
                </c:pt>
                <c:pt idx="6">
                  <c:v>Yhteisöveron alentaminen</c:v>
                </c:pt>
                <c:pt idx="7">
                  <c:v>Nykymalli</c:v>
                </c:pt>
                <c:pt idx="8">
                  <c:v>Muu</c:v>
                </c:pt>
              </c:strCache>
            </c:strRef>
          </c:cat>
          <c:val>
            <c:numRef>
              <c:f>Taul1!$B$2:$J$2</c:f>
              <c:numCache>
                <c:formatCode>General</c:formatCode>
                <c:ptCount val="9"/>
                <c:pt idx="2" formatCode="0">
                  <c:v>31.818181818181817</c:v>
                </c:pt>
                <c:pt idx="3" formatCode="0">
                  <c:v>27.27272727272727</c:v>
                </c:pt>
                <c:pt idx="4" formatCode="0">
                  <c:v>4.5454545454545459</c:v>
                </c:pt>
                <c:pt idx="6" formatCode="0">
                  <c:v>22.727272727272727</c:v>
                </c:pt>
                <c:pt idx="7" formatCode="0">
                  <c:v>9.0909090909090917</c:v>
                </c:pt>
              </c:numCache>
            </c:numRef>
          </c:val>
          <c:smooth val="0"/>
          <c:extLst>
            <c:ext xmlns:c16="http://schemas.microsoft.com/office/drawing/2014/chart" uri="{C3380CC4-5D6E-409C-BE32-E72D297353CC}">
              <c16:uniqueId val="{00000000-990F-4F58-88F0-304EB201C5FE}"/>
            </c:ext>
          </c:extLst>
        </c:ser>
        <c:ser>
          <c:idx val="1"/>
          <c:order val="1"/>
          <c:tx>
            <c:strRef>
              <c:f>Taul1!$A$3</c:f>
              <c:strCache>
                <c:ptCount val="1"/>
                <c:pt idx="0">
                  <c:v>Listaamaton yhtiö</c:v>
                </c:pt>
              </c:strCache>
            </c:strRef>
          </c:tx>
          <c:spPr>
            <a:ln>
              <a:solidFill>
                <a:schemeClr val="accent1"/>
              </a:solidFill>
            </a:ln>
          </c:spPr>
          <c:marker>
            <c:symbol val="circle"/>
            <c:size val="5"/>
            <c:spPr>
              <a:noFill/>
              <a:ln>
                <a:noFill/>
              </a:ln>
            </c:spPr>
          </c:marker>
          <c:cat>
            <c:strRef>
              <c:f>Taul1!$B$1:$J$1</c:f>
              <c:strCache>
                <c:ptCount val="9"/>
                <c:pt idx="0">
                  <c:v>ACE-malli</c:v>
                </c:pt>
                <c:pt idx="1">
                  <c:v>CBIT-malli</c:v>
                </c:pt>
                <c:pt idx="2">
                  <c:v>Yhteisövero osingonjako-hetkellä</c:v>
                </c:pt>
                <c:pt idx="3">
                  <c:v>Viron yhteisö-veromalli</c:v>
                </c:pt>
                <c:pt idx="4">
                  <c:v>Varausmalli</c:v>
                </c:pt>
                <c:pt idx="5">
                  <c:v>Vapaat poisto-oikeudet</c:v>
                </c:pt>
                <c:pt idx="6">
                  <c:v>Yhteisöveron alentaminen</c:v>
                </c:pt>
                <c:pt idx="7">
                  <c:v>Nykymalli</c:v>
                </c:pt>
                <c:pt idx="8">
                  <c:v>Muu</c:v>
                </c:pt>
              </c:strCache>
            </c:strRef>
          </c:cat>
          <c:val>
            <c:numRef>
              <c:f>Taul1!$B$3:$J$3</c:f>
              <c:numCache>
                <c:formatCode>0</c:formatCode>
                <c:ptCount val="9"/>
                <c:pt idx="1">
                  <c:v>1.6181229773462782</c:v>
                </c:pt>
                <c:pt idx="2">
                  <c:v>34.95145631067961</c:v>
                </c:pt>
                <c:pt idx="3">
                  <c:v>33.980582524271846</c:v>
                </c:pt>
                <c:pt idx="4">
                  <c:v>13.915857605177994</c:v>
                </c:pt>
                <c:pt idx="5">
                  <c:v>1.6181229773462782</c:v>
                </c:pt>
                <c:pt idx="6">
                  <c:v>5.825242718446602</c:v>
                </c:pt>
                <c:pt idx="7">
                  <c:v>3.2362459546925564</c:v>
                </c:pt>
                <c:pt idx="8">
                  <c:v>1.2944983818770228</c:v>
                </c:pt>
              </c:numCache>
            </c:numRef>
          </c:val>
          <c:smooth val="0"/>
          <c:extLst>
            <c:ext xmlns:c16="http://schemas.microsoft.com/office/drawing/2014/chart" uri="{C3380CC4-5D6E-409C-BE32-E72D297353CC}">
              <c16:uniqueId val="{00000001-990F-4F58-88F0-304EB201C5FE}"/>
            </c:ext>
          </c:extLst>
        </c:ser>
        <c:dLbls>
          <c:showLegendKey val="0"/>
          <c:showVal val="0"/>
          <c:showCatName val="0"/>
          <c:showSerName val="0"/>
          <c:showPercent val="0"/>
          <c:showBubbleSize val="0"/>
        </c:dLbls>
        <c:marker val="1"/>
        <c:smooth val="0"/>
        <c:axId val="413132784"/>
        <c:axId val="413133176"/>
      </c:lineChart>
      <c:catAx>
        <c:axId val="413132784"/>
        <c:scaling>
          <c:orientation val="minMax"/>
        </c:scaling>
        <c:delete val="0"/>
        <c:axPos val="b"/>
        <c:numFmt formatCode="General" sourceLinked="0"/>
        <c:majorTickMark val="none"/>
        <c:minorTickMark val="none"/>
        <c:tickLblPos val="nextTo"/>
        <c:spPr>
          <a:ln>
            <a:noFill/>
          </a:ln>
        </c:spPr>
        <c:crossAx val="413133176"/>
        <c:crosses val="autoZero"/>
        <c:auto val="1"/>
        <c:lblAlgn val="ctr"/>
        <c:lblOffset val="100"/>
        <c:noMultiLvlLbl val="0"/>
      </c:catAx>
      <c:valAx>
        <c:axId val="413133176"/>
        <c:scaling>
          <c:orientation val="minMax"/>
          <c:max val="101"/>
          <c:min val="0"/>
        </c:scaling>
        <c:delete val="0"/>
        <c:axPos val="l"/>
        <c:majorGridlines>
          <c:spPr>
            <a:ln w="6350">
              <a:solidFill>
                <a:srgbClr val="BCBEC0"/>
              </a:solidFill>
            </a:ln>
          </c:spPr>
        </c:majorGridlines>
        <c:title>
          <c:tx>
            <c:rich>
              <a:bodyPr rot="0" vert="horz"/>
              <a:lstStyle/>
              <a:p>
                <a:pPr>
                  <a:defRPr b="0" i="0" baseline="0"/>
                </a:pPr>
                <a:r>
                  <a:rPr lang="fi-FI" b="0" i="0" baseline="0"/>
                  <a:t>%</a:t>
                </a:r>
              </a:p>
            </c:rich>
          </c:tx>
          <c:layout>
            <c:manualLayout>
              <c:xMode val="edge"/>
              <c:yMode val="edge"/>
              <c:x val="9.4667101126071809E-2"/>
              <c:y val="1.1878313641365339E-2"/>
            </c:manualLayout>
          </c:layout>
          <c:overlay val="0"/>
        </c:title>
        <c:numFmt formatCode="General" sourceLinked="0"/>
        <c:majorTickMark val="none"/>
        <c:minorTickMark val="none"/>
        <c:tickLblPos val="low"/>
        <c:spPr>
          <a:ln>
            <a:noFill/>
          </a:ln>
        </c:spPr>
        <c:txPr>
          <a:bodyPr/>
          <a:lstStyle/>
          <a:p>
            <a:pPr>
              <a:defRPr baseline="0"/>
            </a:pPr>
            <a:endParaRPr lang="fi-FI"/>
          </a:p>
        </c:txPr>
        <c:crossAx val="413132784"/>
        <c:crosses val="autoZero"/>
        <c:crossBetween val="between"/>
        <c:majorUnit val="10"/>
        <c:minorUnit val="1"/>
      </c:valAx>
      <c:dTable>
        <c:showHorzBorder val="1"/>
        <c:showVertBorder val="1"/>
        <c:showOutline val="1"/>
        <c:showKeys val="1"/>
        <c:txPr>
          <a:bodyPr/>
          <a:lstStyle/>
          <a:p>
            <a:pPr rtl="0">
              <a:defRPr sz="850" baseline="0"/>
            </a:pPr>
            <a:endParaRPr lang="fi-FI"/>
          </a:p>
        </c:txPr>
      </c:dTable>
      <c:spPr>
        <a:ln w="6350">
          <a:noFill/>
        </a:ln>
      </c:spPr>
    </c:plotArea>
    <c:plotVisOnly val="1"/>
    <c:dispBlanksAs val="gap"/>
    <c:showDLblsOverMax val="0"/>
  </c:chart>
  <c:txPr>
    <a:bodyPr/>
    <a:lstStyle/>
    <a:p>
      <a:pPr>
        <a:defRPr sz="1050" baseline="0">
          <a:latin typeface="Verdana" panose="020B0604030504040204" pitchFamily="34" charset="0"/>
        </a:defRPr>
      </a:pPr>
      <a:endParaRPr lang="fi-FI"/>
    </a:p>
  </c:txPr>
  <c:externalData r:id="rId1">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2825001183469297"/>
          <c:y val="0.1264984641769068"/>
          <c:w val="0.50352787464693161"/>
          <c:h val="0.80794874643558123"/>
        </c:manualLayout>
      </c:layout>
      <c:barChart>
        <c:barDir val="bar"/>
        <c:grouping val="stacked"/>
        <c:varyColors val="0"/>
        <c:ser>
          <c:idx val="0"/>
          <c:order val="0"/>
          <c:tx>
            <c:strRef>
              <c:f>Taul1!$A$2</c:f>
              <c:strCache>
                <c:ptCount val="1"/>
                <c:pt idx="0">
                  <c:v>veromallin käyttöönotto edistäisi 
investointeja merkittävästi</c:v>
                </c:pt>
              </c:strCache>
            </c:strRef>
          </c:tx>
          <c:spPr>
            <a:solidFill>
              <a:srgbClr val="00B050"/>
            </a:solidFill>
            <a:ln>
              <a:noFill/>
            </a:ln>
          </c:spPr>
          <c:invertIfNegative val="0"/>
          <c:dLbls>
            <c:numFmt formatCode="#,##0" sourceLinked="0"/>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Taul1!$B$1:$J$1</c:f>
              <c:strCache>
                <c:ptCount val="7"/>
                <c:pt idx="0">
                  <c:v>Kaikki</c:v>
                </c:pt>
                <c:pt idx="1">
                  <c:v>HENKILÖKUNTALUOKKA SUOMESSA</c:v>
                </c:pt>
                <c:pt idx="2">
                  <c:v>1 - 9 hlö</c:v>
                </c:pt>
                <c:pt idx="3">
                  <c:v>10 - 49 hlö</c:v>
                </c:pt>
                <c:pt idx="4">
                  <c:v>50 - 249 hlö</c:v>
                </c:pt>
                <c:pt idx="5">
                  <c:v>250 - 499 hlö*</c:v>
                </c:pt>
                <c:pt idx="6">
                  <c:v>500- hlö*</c:v>
                </c:pt>
              </c:strCache>
            </c:strRef>
          </c:cat>
          <c:val>
            <c:numRef>
              <c:f>Taul1!$B$2:$J$2</c:f>
              <c:numCache>
                <c:formatCode>General</c:formatCode>
                <c:ptCount val="9"/>
                <c:pt idx="0" formatCode="0.00000">
                  <c:v>29.45205</c:v>
                </c:pt>
                <c:pt idx="2" formatCode="0.00000">
                  <c:v>27.5</c:v>
                </c:pt>
                <c:pt idx="3" formatCode="0.00000">
                  <c:v>35.245899999999999</c:v>
                </c:pt>
                <c:pt idx="4" formatCode="0.00000">
                  <c:v>30.30303</c:v>
                </c:pt>
                <c:pt idx="5" formatCode="0.00000">
                  <c:v>11.11111</c:v>
                </c:pt>
              </c:numCache>
            </c:numRef>
          </c:val>
          <c:extLst>
            <c:ext xmlns:c16="http://schemas.microsoft.com/office/drawing/2014/chart" uri="{C3380CC4-5D6E-409C-BE32-E72D297353CC}">
              <c16:uniqueId val="{00000000-2C2C-4F8C-A098-4B633D1896F4}"/>
            </c:ext>
          </c:extLst>
        </c:ser>
        <c:ser>
          <c:idx val="1"/>
          <c:order val="1"/>
          <c:tx>
            <c:strRef>
              <c:f>Taul1!$A$3</c:f>
              <c:strCache>
                <c:ptCount val="1"/>
                <c:pt idx="0">
                  <c:v>veromallin käyttöönotto edistäisi 
investointeja jonkin verran</c:v>
                </c:pt>
              </c:strCache>
            </c:strRef>
          </c:tx>
          <c:spPr>
            <a:solidFill>
              <a:schemeClr val="accent3"/>
            </a:solidFill>
            <a:ln>
              <a:noFill/>
            </a:ln>
          </c:spPr>
          <c:invertIfNegative val="0"/>
          <c:dLbls>
            <c:numFmt formatCode="#,##0" sourceLinked="0"/>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Taul1!$B$1:$J$1</c:f>
              <c:strCache>
                <c:ptCount val="7"/>
                <c:pt idx="0">
                  <c:v>Kaikki</c:v>
                </c:pt>
                <c:pt idx="1">
                  <c:v>HENKILÖKUNTALUOKKA SUOMESSA</c:v>
                </c:pt>
                <c:pt idx="2">
                  <c:v>1 - 9 hlö</c:v>
                </c:pt>
                <c:pt idx="3">
                  <c:v>10 - 49 hlö</c:v>
                </c:pt>
                <c:pt idx="4">
                  <c:v>50 - 249 hlö</c:v>
                </c:pt>
                <c:pt idx="5">
                  <c:v>250 - 499 hlö*</c:v>
                </c:pt>
                <c:pt idx="6">
                  <c:v>500- hlö*</c:v>
                </c:pt>
              </c:strCache>
            </c:strRef>
          </c:cat>
          <c:val>
            <c:numRef>
              <c:f>Taul1!$B$3:$J$3</c:f>
              <c:numCache>
                <c:formatCode>General</c:formatCode>
                <c:ptCount val="9"/>
                <c:pt idx="0" formatCode="0.00000">
                  <c:v>43.835619999999999</c:v>
                </c:pt>
                <c:pt idx="2" formatCode="0.00000">
                  <c:v>37.5</c:v>
                </c:pt>
                <c:pt idx="3" formatCode="0.00000">
                  <c:v>48.360660000000003</c:v>
                </c:pt>
                <c:pt idx="4" formatCode="0.00000">
                  <c:v>39.393940000000001</c:v>
                </c:pt>
                <c:pt idx="5" formatCode="0.00000">
                  <c:v>61.111109999999996</c:v>
                </c:pt>
                <c:pt idx="6" formatCode="0.00000">
                  <c:v>30.76923</c:v>
                </c:pt>
              </c:numCache>
            </c:numRef>
          </c:val>
          <c:extLst>
            <c:ext xmlns:c16="http://schemas.microsoft.com/office/drawing/2014/chart" uri="{C3380CC4-5D6E-409C-BE32-E72D297353CC}">
              <c16:uniqueId val="{00000001-2C2C-4F8C-A098-4B633D1896F4}"/>
            </c:ext>
          </c:extLst>
        </c:ser>
        <c:ser>
          <c:idx val="2"/>
          <c:order val="2"/>
          <c:tx>
            <c:strRef>
              <c:f>Taul1!$A$4</c:f>
              <c:strCache>
                <c:ptCount val="1"/>
                <c:pt idx="0">
                  <c:v>veromallin käyttöönotolla ei olisi 
vaikutusta investointeihin</c:v>
                </c:pt>
              </c:strCache>
            </c:strRef>
          </c:tx>
          <c:spPr>
            <a:solidFill>
              <a:schemeClr val="accent4"/>
            </a:solidFill>
            <a:ln>
              <a:noFill/>
            </a:ln>
          </c:spPr>
          <c:invertIfNegative val="0"/>
          <c:dPt>
            <c:idx val="5"/>
            <c:invertIfNegative val="0"/>
            <c:bubble3D val="0"/>
            <c:extLst>
              <c:ext xmlns:c16="http://schemas.microsoft.com/office/drawing/2014/chart" uri="{C3380CC4-5D6E-409C-BE32-E72D297353CC}">
                <c16:uniqueId val="{00000002-2C2C-4F8C-A098-4B633D1896F4}"/>
              </c:ext>
            </c:extLst>
          </c:dPt>
          <c:dLbls>
            <c:numFmt formatCode="#,##0" sourceLinked="0"/>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Taul1!$B$1:$J$1</c:f>
              <c:strCache>
                <c:ptCount val="7"/>
                <c:pt idx="0">
                  <c:v>Kaikki</c:v>
                </c:pt>
                <c:pt idx="1">
                  <c:v>HENKILÖKUNTALUOKKA SUOMESSA</c:v>
                </c:pt>
                <c:pt idx="2">
                  <c:v>1 - 9 hlö</c:v>
                </c:pt>
                <c:pt idx="3">
                  <c:v>10 - 49 hlö</c:v>
                </c:pt>
                <c:pt idx="4">
                  <c:v>50 - 249 hlö</c:v>
                </c:pt>
                <c:pt idx="5">
                  <c:v>250 - 499 hlö*</c:v>
                </c:pt>
                <c:pt idx="6">
                  <c:v>500- hlö*</c:v>
                </c:pt>
              </c:strCache>
            </c:strRef>
          </c:cat>
          <c:val>
            <c:numRef>
              <c:f>Taul1!$B$4:$J$4</c:f>
              <c:numCache>
                <c:formatCode>General</c:formatCode>
                <c:ptCount val="9"/>
                <c:pt idx="0" formatCode="0.00000">
                  <c:v>26.712330000000001</c:v>
                </c:pt>
                <c:pt idx="2" formatCode="0.00000">
                  <c:v>35</c:v>
                </c:pt>
                <c:pt idx="3" formatCode="0.00000">
                  <c:v>16.393439999999998</c:v>
                </c:pt>
                <c:pt idx="4" formatCode="0.00000">
                  <c:v>30.30303</c:v>
                </c:pt>
                <c:pt idx="5" formatCode="0.00000">
                  <c:v>27.77778</c:v>
                </c:pt>
                <c:pt idx="6" formatCode="0.00000">
                  <c:v>69.230770000000007</c:v>
                </c:pt>
              </c:numCache>
            </c:numRef>
          </c:val>
          <c:extLst>
            <c:ext xmlns:c16="http://schemas.microsoft.com/office/drawing/2014/chart" uri="{C3380CC4-5D6E-409C-BE32-E72D297353CC}">
              <c16:uniqueId val="{00000003-2C2C-4F8C-A098-4B633D1896F4}"/>
            </c:ext>
          </c:extLst>
        </c:ser>
        <c:ser>
          <c:idx val="3"/>
          <c:order val="3"/>
          <c:tx>
            <c:strRef>
              <c:f>Taul1!$A$5</c:f>
              <c:strCache>
                <c:ptCount val="1"/>
                <c:pt idx="0">
                  <c:v>veromallin käyttöönotto 
vähentäisi investointeja</c:v>
                </c:pt>
              </c:strCache>
            </c:strRef>
          </c:tx>
          <c:spPr>
            <a:solidFill>
              <a:srgbClr val="2F20EC"/>
            </a:solidFill>
            <a:ln>
              <a:noFill/>
            </a:ln>
          </c:spPr>
          <c:invertIfNegative val="0"/>
          <c:dLbls>
            <c:numFmt formatCode="#,##0" sourceLinked="0"/>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Taul1!$B$1:$J$1</c:f>
              <c:strCache>
                <c:ptCount val="7"/>
                <c:pt idx="0">
                  <c:v>Kaikki</c:v>
                </c:pt>
                <c:pt idx="1">
                  <c:v>HENKILÖKUNTALUOKKA SUOMESSA</c:v>
                </c:pt>
                <c:pt idx="2">
                  <c:v>1 - 9 hlö</c:v>
                </c:pt>
                <c:pt idx="3">
                  <c:v>10 - 49 hlö</c:v>
                </c:pt>
                <c:pt idx="4">
                  <c:v>50 - 249 hlö</c:v>
                </c:pt>
                <c:pt idx="5">
                  <c:v>250 - 499 hlö*</c:v>
                </c:pt>
                <c:pt idx="6">
                  <c:v>500- hlö*</c:v>
                </c:pt>
              </c:strCache>
            </c:strRef>
          </c:cat>
          <c:val>
            <c:numRef>
              <c:f>Taul1!$B$5:$J$5</c:f>
              <c:numCache>
                <c:formatCode>General</c:formatCode>
                <c:ptCount val="9"/>
              </c:numCache>
            </c:numRef>
          </c:val>
          <c:extLst>
            <c:ext xmlns:c16="http://schemas.microsoft.com/office/drawing/2014/chart" uri="{C3380CC4-5D6E-409C-BE32-E72D297353CC}">
              <c16:uniqueId val="{00000004-2C2C-4F8C-A098-4B633D1896F4}"/>
            </c:ext>
          </c:extLst>
        </c:ser>
        <c:dLbls>
          <c:showLegendKey val="0"/>
          <c:showVal val="0"/>
          <c:showCatName val="0"/>
          <c:showSerName val="0"/>
          <c:showPercent val="0"/>
          <c:showBubbleSize val="0"/>
        </c:dLbls>
        <c:gapWidth val="55"/>
        <c:overlap val="100"/>
        <c:axId val="413134352"/>
        <c:axId val="413855624"/>
      </c:barChart>
      <c:catAx>
        <c:axId val="413134352"/>
        <c:scaling>
          <c:orientation val="maxMin"/>
        </c:scaling>
        <c:delete val="0"/>
        <c:axPos val="l"/>
        <c:numFmt formatCode="General" sourceLinked="0"/>
        <c:majorTickMark val="none"/>
        <c:minorTickMark val="none"/>
        <c:tickLblPos val="low"/>
        <c:spPr>
          <a:ln>
            <a:noFill/>
          </a:ln>
        </c:spPr>
        <c:crossAx val="413855624"/>
        <c:crosses val="autoZero"/>
        <c:auto val="1"/>
        <c:lblAlgn val="ctr"/>
        <c:lblOffset val="100"/>
        <c:tickLblSkip val="1"/>
        <c:noMultiLvlLbl val="0"/>
      </c:catAx>
      <c:valAx>
        <c:axId val="413855624"/>
        <c:scaling>
          <c:orientation val="minMax"/>
          <c:max val="100.01"/>
          <c:min val="0"/>
        </c:scaling>
        <c:delete val="0"/>
        <c:axPos val="t"/>
        <c:majorGridlines>
          <c:spPr>
            <a:ln w="6350">
              <a:solidFill>
                <a:srgbClr val="BCBEC0"/>
              </a:solidFill>
            </a:ln>
          </c:spPr>
        </c:majorGridlines>
        <c:title>
          <c:tx>
            <c:rich>
              <a:bodyPr/>
              <a:lstStyle/>
              <a:p>
                <a:pPr>
                  <a:defRPr b="0" i="0" baseline="0"/>
                </a:pPr>
                <a:r>
                  <a:rPr lang="fi-FI" b="0" i="0" baseline="0"/>
                  <a:t>%</a:t>
                </a:r>
              </a:p>
            </c:rich>
          </c:tx>
          <c:layout>
            <c:manualLayout>
              <c:xMode val="edge"/>
              <c:yMode val="edge"/>
              <c:x val="0.95021500437445316"/>
              <c:y val="0.94542495278302408"/>
            </c:manualLayout>
          </c:layout>
          <c:overlay val="0"/>
        </c:title>
        <c:numFmt formatCode="General" sourceLinked="0"/>
        <c:majorTickMark val="none"/>
        <c:minorTickMark val="none"/>
        <c:tickLblPos val="high"/>
        <c:spPr>
          <a:ln>
            <a:noFill/>
          </a:ln>
        </c:spPr>
        <c:txPr>
          <a:bodyPr/>
          <a:lstStyle/>
          <a:p>
            <a:pPr>
              <a:defRPr baseline="0"/>
            </a:pPr>
            <a:endParaRPr lang="fi-FI"/>
          </a:p>
        </c:txPr>
        <c:crossAx val="413134352"/>
        <c:crosses val="autoZero"/>
        <c:crossBetween val="between"/>
        <c:majorUnit val="10"/>
        <c:minorUnit val="1"/>
      </c:valAx>
      <c:spPr>
        <a:ln>
          <a:noFill/>
        </a:ln>
      </c:spPr>
    </c:plotArea>
    <c:legend>
      <c:legendPos val="t"/>
      <c:layout>
        <c:manualLayout>
          <c:xMode val="edge"/>
          <c:yMode val="edge"/>
          <c:x val="0"/>
          <c:y val="1.4904447236692011E-2"/>
          <c:w val="0.99296924557776967"/>
          <c:h val="9.8129746147141705E-2"/>
        </c:manualLayout>
      </c:layout>
      <c:overlay val="0"/>
      <c:txPr>
        <a:bodyPr/>
        <a:lstStyle/>
        <a:p>
          <a:pPr>
            <a:defRPr sz="850" baseline="0"/>
          </a:pPr>
          <a:endParaRPr lang="fi-FI"/>
        </a:p>
      </c:txPr>
    </c:legend>
    <c:plotVisOnly val="1"/>
    <c:dispBlanksAs val="gap"/>
    <c:showDLblsOverMax val="0"/>
  </c:chart>
  <c:txPr>
    <a:bodyPr/>
    <a:lstStyle/>
    <a:p>
      <a:pPr>
        <a:defRPr sz="1050" baseline="0">
          <a:latin typeface="Verdana" panose="020B0604030504040204" pitchFamily="34" charset="0"/>
        </a:defRPr>
      </a:pPr>
      <a:endParaRPr lang="fi-FI"/>
    </a:p>
  </c:txPr>
  <c:externalData r:id="rId1">
    <c:autoUpdate val="0"/>
  </c:externalData>
  <c:userShapes r:id="rId2"/>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4107566313729829"/>
          <c:y val="0.1264984641769068"/>
          <c:w val="0.49070222334432639"/>
          <c:h val="0.80794874643558123"/>
        </c:manualLayout>
      </c:layout>
      <c:barChart>
        <c:barDir val="bar"/>
        <c:grouping val="stacked"/>
        <c:varyColors val="0"/>
        <c:ser>
          <c:idx val="0"/>
          <c:order val="0"/>
          <c:tx>
            <c:strRef>
              <c:f>Taul1!$A$2</c:f>
              <c:strCache>
                <c:ptCount val="1"/>
                <c:pt idx="0">
                  <c:v>veromallin käyttöönotto edistäisi 
investointeja merkittävästi</c:v>
                </c:pt>
              </c:strCache>
            </c:strRef>
          </c:tx>
          <c:spPr>
            <a:solidFill>
              <a:srgbClr val="00B050"/>
            </a:solidFill>
            <a:ln>
              <a:noFill/>
            </a:ln>
          </c:spPr>
          <c:invertIfNegative val="0"/>
          <c:dLbls>
            <c:numFmt formatCode="#,##0" sourceLinked="0"/>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Taul1!$B$1:$J$1</c:f>
              <c:strCache>
                <c:ptCount val="7"/>
                <c:pt idx="0">
                  <c:v>Kaikki</c:v>
                </c:pt>
                <c:pt idx="1">
                  <c:v>HENKILÖKUNTALUOKKA SUOMESSA</c:v>
                </c:pt>
                <c:pt idx="2">
                  <c:v>1 - 9 hlö</c:v>
                </c:pt>
                <c:pt idx="3">
                  <c:v>10 - 49 hlö</c:v>
                </c:pt>
                <c:pt idx="4">
                  <c:v>50 - 249 hlö</c:v>
                </c:pt>
                <c:pt idx="5">
                  <c:v>250 - 499 hlö*</c:v>
                </c:pt>
                <c:pt idx="6">
                  <c:v>500- hlö*</c:v>
                </c:pt>
              </c:strCache>
            </c:strRef>
          </c:cat>
          <c:val>
            <c:numRef>
              <c:f>Taul1!$B$2:$J$2</c:f>
              <c:numCache>
                <c:formatCode>General</c:formatCode>
                <c:ptCount val="9"/>
                <c:pt idx="0" formatCode="0.00000">
                  <c:v>21.126760000000001</c:v>
                </c:pt>
                <c:pt idx="2" formatCode="0.00000">
                  <c:v>19.44444</c:v>
                </c:pt>
                <c:pt idx="3" formatCode="0.00000">
                  <c:v>26.446280000000002</c:v>
                </c:pt>
                <c:pt idx="4" formatCode="0.00000">
                  <c:v>16.161619999999999</c:v>
                </c:pt>
                <c:pt idx="5" formatCode="0.00000">
                  <c:v>23.529409999999999</c:v>
                </c:pt>
                <c:pt idx="6" formatCode="0.00000">
                  <c:v>9.0909099999999992</c:v>
                </c:pt>
              </c:numCache>
            </c:numRef>
          </c:val>
          <c:extLst>
            <c:ext xmlns:c16="http://schemas.microsoft.com/office/drawing/2014/chart" uri="{C3380CC4-5D6E-409C-BE32-E72D297353CC}">
              <c16:uniqueId val="{00000000-1D19-4EFA-8D6D-5EF55B46EE31}"/>
            </c:ext>
          </c:extLst>
        </c:ser>
        <c:ser>
          <c:idx val="1"/>
          <c:order val="1"/>
          <c:tx>
            <c:strRef>
              <c:f>Taul1!$A$3</c:f>
              <c:strCache>
                <c:ptCount val="1"/>
                <c:pt idx="0">
                  <c:v>veromallin käyttöönotto edistäisi 
investointeja jonkin verran</c:v>
                </c:pt>
              </c:strCache>
            </c:strRef>
          </c:tx>
          <c:spPr>
            <a:solidFill>
              <a:schemeClr val="accent3"/>
            </a:solidFill>
            <a:ln>
              <a:noFill/>
            </a:ln>
          </c:spPr>
          <c:invertIfNegative val="0"/>
          <c:dLbls>
            <c:numFmt formatCode="#,##0" sourceLinked="0"/>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Taul1!$B$1:$J$1</c:f>
              <c:strCache>
                <c:ptCount val="7"/>
                <c:pt idx="0">
                  <c:v>Kaikki</c:v>
                </c:pt>
                <c:pt idx="1">
                  <c:v>HENKILÖKUNTALUOKKA SUOMESSA</c:v>
                </c:pt>
                <c:pt idx="2">
                  <c:v>1 - 9 hlö</c:v>
                </c:pt>
                <c:pt idx="3">
                  <c:v>10 - 49 hlö</c:v>
                </c:pt>
                <c:pt idx="4">
                  <c:v>50 - 249 hlö</c:v>
                </c:pt>
                <c:pt idx="5">
                  <c:v>250 - 499 hlö*</c:v>
                </c:pt>
                <c:pt idx="6">
                  <c:v>500- hlö*</c:v>
                </c:pt>
              </c:strCache>
            </c:strRef>
          </c:cat>
          <c:val>
            <c:numRef>
              <c:f>Taul1!$B$3:$J$3</c:f>
              <c:numCache>
                <c:formatCode>General</c:formatCode>
                <c:ptCount val="9"/>
                <c:pt idx="0" formatCode="0.00000">
                  <c:v>49.295769999999997</c:v>
                </c:pt>
                <c:pt idx="2" formatCode="0.00000">
                  <c:v>47.22222</c:v>
                </c:pt>
                <c:pt idx="3" formatCode="0.00000">
                  <c:v>49.586779999999997</c:v>
                </c:pt>
                <c:pt idx="4" formatCode="0.00000">
                  <c:v>52.52525</c:v>
                </c:pt>
                <c:pt idx="5" formatCode="0.00000">
                  <c:v>41.176470000000002</c:v>
                </c:pt>
                <c:pt idx="6" formatCode="0.00000">
                  <c:v>36.363639999999997</c:v>
                </c:pt>
              </c:numCache>
            </c:numRef>
          </c:val>
          <c:extLst>
            <c:ext xmlns:c16="http://schemas.microsoft.com/office/drawing/2014/chart" uri="{C3380CC4-5D6E-409C-BE32-E72D297353CC}">
              <c16:uniqueId val="{00000001-1D19-4EFA-8D6D-5EF55B46EE31}"/>
            </c:ext>
          </c:extLst>
        </c:ser>
        <c:ser>
          <c:idx val="2"/>
          <c:order val="2"/>
          <c:tx>
            <c:strRef>
              <c:f>Taul1!$A$4</c:f>
              <c:strCache>
                <c:ptCount val="1"/>
                <c:pt idx="0">
                  <c:v>veromallin käyttöönotolla ei olisi 
vaikutusta investointeihin</c:v>
                </c:pt>
              </c:strCache>
            </c:strRef>
          </c:tx>
          <c:spPr>
            <a:solidFill>
              <a:schemeClr val="accent4"/>
            </a:solidFill>
            <a:ln>
              <a:noFill/>
            </a:ln>
          </c:spPr>
          <c:invertIfNegative val="0"/>
          <c:dPt>
            <c:idx val="5"/>
            <c:invertIfNegative val="0"/>
            <c:bubble3D val="0"/>
            <c:extLst>
              <c:ext xmlns:c16="http://schemas.microsoft.com/office/drawing/2014/chart" uri="{C3380CC4-5D6E-409C-BE32-E72D297353CC}">
                <c16:uniqueId val="{00000002-1D19-4EFA-8D6D-5EF55B46EE31}"/>
              </c:ext>
            </c:extLst>
          </c:dPt>
          <c:dLbls>
            <c:numFmt formatCode="#,##0" sourceLinked="0"/>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Taul1!$B$1:$J$1</c:f>
              <c:strCache>
                <c:ptCount val="7"/>
                <c:pt idx="0">
                  <c:v>Kaikki</c:v>
                </c:pt>
                <c:pt idx="1">
                  <c:v>HENKILÖKUNTALUOKKA SUOMESSA</c:v>
                </c:pt>
                <c:pt idx="2">
                  <c:v>1 - 9 hlö</c:v>
                </c:pt>
                <c:pt idx="3">
                  <c:v>10 - 49 hlö</c:v>
                </c:pt>
                <c:pt idx="4">
                  <c:v>50 - 249 hlö</c:v>
                </c:pt>
                <c:pt idx="5">
                  <c:v>250 - 499 hlö*</c:v>
                </c:pt>
                <c:pt idx="6">
                  <c:v>500- hlö*</c:v>
                </c:pt>
              </c:strCache>
            </c:strRef>
          </c:cat>
          <c:val>
            <c:numRef>
              <c:f>Taul1!$B$4:$J$4</c:f>
              <c:numCache>
                <c:formatCode>General</c:formatCode>
                <c:ptCount val="9"/>
                <c:pt idx="0" formatCode="0.00000">
                  <c:v>29.577459999999999</c:v>
                </c:pt>
                <c:pt idx="2" formatCode="0.00000">
                  <c:v>33.333329999999997</c:v>
                </c:pt>
                <c:pt idx="3" formatCode="0.00000">
                  <c:v>23.966940000000001</c:v>
                </c:pt>
                <c:pt idx="4" formatCode="0.00000">
                  <c:v>31.313130000000001</c:v>
                </c:pt>
                <c:pt idx="5" formatCode="0.00000">
                  <c:v>35.294119999999999</c:v>
                </c:pt>
                <c:pt idx="6" formatCode="0.00000">
                  <c:v>54.545450000000002</c:v>
                </c:pt>
              </c:numCache>
            </c:numRef>
          </c:val>
          <c:extLst>
            <c:ext xmlns:c16="http://schemas.microsoft.com/office/drawing/2014/chart" uri="{C3380CC4-5D6E-409C-BE32-E72D297353CC}">
              <c16:uniqueId val="{00000003-1D19-4EFA-8D6D-5EF55B46EE31}"/>
            </c:ext>
          </c:extLst>
        </c:ser>
        <c:ser>
          <c:idx val="3"/>
          <c:order val="3"/>
          <c:tx>
            <c:strRef>
              <c:f>Taul1!$A$5</c:f>
              <c:strCache>
                <c:ptCount val="1"/>
                <c:pt idx="0">
                  <c:v>veromallin käyttöönotto 
vähentäisi investointeja</c:v>
                </c:pt>
              </c:strCache>
            </c:strRef>
          </c:tx>
          <c:spPr>
            <a:solidFill>
              <a:srgbClr val="2F20EC"/>
            </a:solidFill>
            <a:ln>
              <a:noFill/>
            </a:ln>
          </c:spPr>
          <c:invertIfNegative val="0"/>
          <c:dLbls>
            <c:numFmt formatCode="#,##0" sourceLinked="0"/>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Taul1!$B$1:$J$1</c:f>
              <c:strCache>
                <c:ptCount val="7"/>
                <c:pt idx="0">
                  <c:v>Kaikki</c:v>
                </c:pt>
                <c:pt idx="1">
                  <c:v>HENKILÖKUNTALUOKKA SUOMESSA</c:v>
                </c:pt>
                <c:pt idx="2">
                  <c:v>1 - 9 hlö</c:v>
                </c:pt>
                <c:pt idx="3">
                  <c:v>10 - 49 hlö</c:v>
                </c:pt>
                <c:pt idx="4">
                  <c:v>50 - 249 hlö</c:v>
                </c:pt>
                <c:pt idx="5">
                  <c:v>250 - 499 hlö*</c:v>
                </c:pt>
                <c:pt idx="6">
                  <c:v>500- hlö*</c:v>
                </c:pt>
              </c:strCache>
            </c:strRef>
          </c:cat>
          <c:val>
            <c:numRef>
              <c:f>Taul1!$B$5:$J$5</c:f>
              <c:numCache>
                <c:formatCode>General</c:formatCode>
                <c:ptCount val="9"/>
              </c:numCache>
            </c:numRef>
          </c:val>
          <c:extLst>
            <c:ext xmlns:c16="http://schemas.microsoft.com/office/drawing/2014/chart" uri="{C3380CC4-5D6E-409C-BE32-E72D297353CC}">
              <c16:uniqueId val="{00000004-1D19-4EFA-8D6D-5EF55B46EE31}"/>
            </c:ext>
          </c:extLst>
        </c:ser>
        <c:dLbls>
          <c:showLegendKey val="0"/>
          <c:showVal val="0"/>
          <c:showCatName val="0"/>
          <c:showSerName val="0"/>
          <c:showPercent val="0"/>
          <c:showBubbleSize val="0"/>
        </c:dLbls>
        <c:gapWidth val="55"/>
        <c:overlap val="100"/>
        <c:axId val="413856408"/>
        <c:axId val="413856800"/>
      </c:barChart>
      <c:catAx>
        <c:axId val="413856408"/>
        <c:scaling>
          <c:orientation val="maxMin"/>
        </c:scaling>
        <c:delete val="0"/>
        <c:axPos val="l"/>
        <c:numFmt formatCode="General" sourceLinked="0"/>
        <c:majorTickMark val="none"/>
        <c:minorTickMark val="none"/>
        <c:tickLblPos val="low"/>
        <c:spPr>
          <a:ln>
            <a:noFill/>
          </a:ln>
        </c:spPr>
        <c:crossAx val="413856800"/>
        <c:crosses val="autoZero"/>
        <c:auto val="1"/>
        <c:lblAlgn val="ctr"/>
        <c:lblOffset val="100"/>
        <c:tickLblSkip val="1"/>
        <c:noMultiLvlLbl val="0"/>
      </c:catAx>
      <c:valAx>
        <c:axId val="413856800"/>
        <c:scaling>
          <c:orientation val="minMax"/>
          <c:max val="100.01"/>
          <c:min val="0"/>
        </c:scaling>
        <c:delete val="0"/>
        <c:axPos val="t"/>
        <c:majorGridlines>
          <c:spPr>
            <a:ln w="6350">
              <a:solidFill>
                <a:srgbClr val="BCBEC0"/>
              </a:solidFill>
            </a:ln>
          </c:spPr>
        </c:majorGridlines>
        <c:title>
          <c:tx>
            <c:rich>
              <a:bodyPr/>
              <a:lstStyle/>
              <a:p>
                <a:pPr>
                  <a:defRPr b="0" i="0" baseline="0"/>
                </a:pPr>
                <a:r>
                  <a:rPr lang="fi-FI" b="0" i="0" baseline="0"/>
                  <a:t>%</a:t>
                </a:r>
              </a:p>
            </c:rich>
          </c:tx>
          <c:layout>
            <c:manualLayout>
              <c:xMode val="edge"/>
              <c:yMode val="edge"/>
              <c:x val="0.95475530371416406"/>
              <c:y val="0.92787521394108019"/>
            </c:manualLayout>
          </c:layout>
          <c:overlay val="0"/>
        </c:title>
        <c:numFmt formatCode="General" sourceLinked="0"/>
        <c:majorTickMark val="none"/>
        <c:minorTickMark val="none"/>
        <c:tickLblPos val="high"/>
        <c:spPr>
          <a:ln>
            <a:noFill/>
          </a:ln>
        </c:spPr>
        <c:crossAx val="413856408"/>
        <c:crosses val="autoZero"/>
        <c:crossBetween val="between"/>
        <c:majorUnit val="10"/>
        <c:minorUnit val="1"/>
      </c:valAx>
      <c:spPr>
        <a:ln>
          <a:noFill/>
        </a:ln>
      </c:spPr>
    </c:plotArea>
    <c:legend>
      <c:legendPos val="t"/>
      <c:layout>
        <c:manualLayout>
          <c:xMode val="edge"/>
          <c:yMode val="edge"/>
          <c:x val="5.6723897027063488E-5"/>
          <c:y val="1.4904447236692011E-2"/>
          <c:w val="0.99160986828973263"/>
          <c:h val="9.8129746147141705E-2"/>
        </c:manualLayout>
      </c:layout>
      <c:overlay val="0"/>
      <c:txPr>
        <a:bodyPr/>
        <a:lstStyle/>
        <a:p>
          <a:pPr>
            <a:defRPr sz="850" baseline="0"/>
          </a:pPr>
          <a:endParaRPr lang="fi-FI"/>
        </a:p>
      </c:txPr>
    </c:legend>
    <c:plotVisOnly val="1"/>
    <c:dispBlanksAs val="gap"/>
    <c:showDLblsOverMax val="0"/>
  </c:chart>
  <c:txPr>
    <a:bodyPr/>
    <a:lstStyle/>
    <a:p>
      <a:pPr>
        <a:defRPr sz="1050" baseline="0">
          <a:latin typeface="Verdana" panose="020B0604030504040204" pitchFamily="34" charset="0"/>
        </a:defRPr>
      </a:pPr>
      <a:endParaRPr lang="fi-FI"/>
    </a:p>
  </c:txPr>
  <c:externalData r:id="rId1">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153658498098566"/>
          <c:y val="0.22034761507696762"/>
          <c:w val="0.46024130150063902"/>
          <c:h val="0.71409963101473439"/>
        </c:manualLayout>
      </c:layout>
      <c:barChart>
        <c:barDir val="bar"/>
        <c:grouping val="stacked"/>
        <c:varyColors val="0"/>
        <c:ser>
          <c:idx val="0"/>
          <c:order val="0"/>
          <c:tx>
            <c:strRef>
              <c:f>Taul1!$A$2</c:f>
              <c:strCache>
                <c:ptCount val="1"/>
                <c:pt idx="0">
                  <c:v>tavoitteena on jakaa osinkoina merkittävä osa tuloksesta</c:v>
                </c:pt>
              </c:strCache>
            </c:strRef>
          </c:tx>
          <c:spPr>
            <a:solidFill>
              <a:srgbClr val="60C400"/>
            </a:solidFill>
            <a:ln>
              <a:noFill/>
            </a:ln>
          </c:spPr>
          <c:invertIfNegative val="0"/>
          <c:dLbls>
            <c:numFmt formatCode="#,##0" sourceLinked="0"/>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Taul1!$B$1:$J$1</c:f>
              <c:strCache>
                <c:ptCount val="7"/>
                <c:pt idx="0">
                  <c:v>Kaikki</c:v>
                </c:pt>
                <c:pt idx="1">
                  <c:v>HENKILÖKUNTALUOKKA SUOMESSA</c:v>
                </c:pt>
                <c:pt idx="2">
                  <c:v>1 - 9 hlö</c:v>
                </c:pt>
                <c:pt idx="3">
                  <c:v>10 - 49 hlö</c:v>
                </c:pt>
                <c:pt idx="4">
                  <c:v>50 - 249 hlö</c:v>
                </c:pt>
                <c:pt idx="5">
                  <c:v>250 - 499 hlö*</c:v>
                </c:pt>
                <c:pt idx="6">
                  <c:v>500- hlö*</c:v>
                </c:pt>
              </c:strCache>
            </c:strRef>
          </c:cat>
          <c:val>
            <c:numRef>
              <c:f>Taul1!$B$2:$J$2</c:f>
              <c:numCache>
                <c:formatCode>General</c:formatCode>
                <c:ptCount val="9"/>
                <c:pt idx="0" formatCode="0.00000">
                  <c:v>8.0536899999999996</c:v>
                </c:pt>
                <c:pt idx="2" formatCode="0.00000">
                  <c:v>15.78947</c:v>
                </c:pt>
                <c:pt idx="3" formatCode="0.00000">
                  <c:v>3.14961</c:v>
                </c:pt>
                <c:pt idx="4" formatCode="0.00000">
                  <c:v>6.7961200000000002</c:v>
                </c:pt>
                <c:pt idx="5" formatCode="0.00000">
                  <c:v>23.529409999999999</c:v>
                </c:pt>
                <c:pt idx="6" formatCode="0.00000">
                  <c:v>23.076920000000001</c:v>
                </c:pt>
              </c:numCache>
            </c:numRef>
          </c:val>
          <c:extLst>
            <c:ext xmlns:c16="http://schemas.microsoft.com/office/drawing/2014/chart" uri="{C3380CC4-5D6E-409C-BE32-E72D297353CC}">
              <c16:uniqueId val="{00000000-896B-47BD-972F-0BCAF458866A}"/>
            </c:ext>
          </c:extLst>
        </c:ser>
        <c:ser>
          <c:idx val="1"/>
          <c:order val="1"/>
          <c:tx>
            <c:strRef>
              <c:f>Taul1!$A$3</c:f>
              <c:strCache>
                <c:ptCount val="1"/>
                <c:pt idx="0">
                  <c:v>pyritte pitämään osinkojen määrän vuosittain vakaana ja kohtuullisena</c:v>
                </c:pt>
              </c:strCache>
            </c:strRef>
          </c:tx>
          <c:spPr>
            <a:solidFill>
              <a:srgbClr val="96F000"/>
            </a:solidFill>
            <a:ln>
              <a:noFill/>
            </a:ln>
          </c:spPr>
          <c:invertIfNegative val="0"/>
          <c:dLbls>
            <c:numFmt formatCode="#,##0" sourceLinked="0"/>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Taul1!$B$1:$J$1</c:f>
              <c:strCache>
                <c:ptCount val="7"/>
                <c:pt idx="0">
                  <c:v>Kaikki</c:v>
                </c:pt>
                <c:pt idx="1">
                  <c:v>HENKILÖKUNTALUOKKA SUOMESSA</c:v>
                </c:pt>
                <c:pt idx="2">
                  <c:v>1 - 9 hlö</c:v>
                </c:pt>
                <c:pt idx="3">
                  <c:v>10 - 49 hlö</c:v>
                </c:pt>
                <c:pt idx="4">
                  <c:v>50 - 249 hlö</c:v>
                </c:pt>
                <c:pt idx="5">
                  <c:v>250 - 499 hlö*</c:v>
                </c:pt>
                <c:pt idx="6">
                  <c:v>500- hlö*</c:v>
                </c:pt>
              </c:strCache>
            </c:strRef>
          </c:cat>
          <c:val>
            <c:numRef>
              <c:f>Taul1!$B$3:$J$3</c:f>
              <c:numCache>
                <c:formatCode>General</c:formatCode>
                <c:ptCount val="9"/>
                <c:pt idx="0" formatCode="0.00000">
                  <c:v>22.483219999999999</c:v>
                </c:pt>
                <c:pt idx="2" formatCode="0.00000">
                  <c:v>18.421050000000001</c:v>
                </c:pt>
                <c:pt idx="3" formatCode="0.00000">
                  <c:v>25.196850000000001</c:v>
                </c:pt>
                <c:pt idx="4" formatCode="0.00000">
                  <c:v>20.388349999999999</c:v>
                </c:pt>
                <c:pt idx="5" formatCode="0.00000">
                  <c:v>17.64706</c:v>
                </c:pt>
                <c:pt idx="6" formatCode="0.00000">
                  <c:v>30.76923</c:v>
                </c:pt>
              </c:numCache>
            </c:numRef>
          </c:val>
          <c:extLst>
            <c:ext xmlns:c16="http://schemas.microsoft.com/office/drawing/2014/chart" uri="{C3380CC4-5D6E-409C-BE32-E72D297353CC}">
              <c16:uniqueId val="{00000001-896B-47BD-972F-0BCAF458866A}"/>
            </c:ext>
          </c:extLst>
        </c:ser>
        <c:ser>
          <c:idx val="2"/>
          <c:order val="2"/>
          <c:tx>
            <c:strRef>
              <c:f>Taul1!$A$4</c:f>
              <c:strCache>
                <c:ptCount val="1"/>
                <c:pt idx="0">
                  <c:v>pyritte varautumaan lähivuosien investointitarpeisiin jakamalla maltillisesti osinkoja</c:v>
                </c:pt>
              </c:strCache>
            </c:strRef>
          </c:tx>
          <c:spPr>
            <a:solidFill>
              <a:srgbClr val="C2E9FE"/>
            </a:solidFill>
            <a:ln>
              <a:noFill/>
            </a:ln>
          </c:spPr>
          <c:invertIfNegative val="0"/>
          <c:dPt>
            <c:idx val="5"/>
            <c:invertIfNegative val="0"/>
            <c:bubble3D val="0"/>
            <c:extLst>
              <c:ext xmlns:c16="http://schemas.microsoft.com/office/drawing/2014/chart" uri="{C3380CC4-5D6E-409C-BE32-E72D297353CC}">
                <c16:uniqueId val="{00000002-896B-47BD-972F-0BCAF458866A}"/>
              </c:ext>
            </c:extLst>
          </c:dPt>
          <c:dLbls>
            <c:numFmt formatCode="#,##0" sourceLinked="0"/>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Taul1!$B$1:$J$1</c:f>
              <c:strCache>
                <c:ptCount val="7"/>
                <c:pt idx="0">
                  <c:v>Kaikki</c:v>
                </c:pt>
                <c:pt idx="1">
                  <c:v>HENKILÖKUNTALUOKKA SUOMESSA</c:v>
                </c:pt>
                <c:pt idx="2">
                  <c:v>1 - 9 hlö</c:v>
                </c:pt>
                <c:pt idx="3">
                  <c:v>10 - 49 hlö</c:v>
                </c:pt>
                <c:pt idx="4">
                  <c:v>50 - 249 hlö</c:v>
                </c:pt>
                <c:pt idx="5">
                  <c:v>250 - 499 hlö*</c:v>
                </c:pt>
                <c:pt idx="6">
                  <c:v>500- hlö*</c:v>
                </c:pt>
              </c:strCache>
            </c:strRef>
          </c:cat>
          <c:val>
            <c:numRef>
              <c:f>Taul1!$B$4:$J$4</c:f>
              <c:numCache>
                <c:formatCode>General</c:formatCode>
                <c:ptCount val="9"/>
                <c:pt idx="0" formatCode="0.00000">
                  <c:v>17.449660000000002</c:v>
                </c:pt>
                <c:pt idx="2" formatCode="0.00000">
                  <c:v>18.421050000000001</c:v>
                </c:pt>
                <c:pt idx="3" formatCode="0.00000">
                  <c:v>14.96063</c:v>
                </c:pt>
                <c:pt idx="4" formatCode="0.00000">
                  <c:v>18.4466</c:v>
                </c:pt>
                <c:pt idx="5" formatCode="0.00000">
                  <c:v>35.294119999999999</c:v>
                </c:pt>
                <c:pt idx="6" formatCode="0.00000">
                  <c:v>7.69231</c:v>
                </c:pt>
              </c:numCache>
            </c:numRef>
          </c:val>
          <c:extLst>
            <c:ext xmlns:c16="http://schemas.microsoft.com/office/drawing/2014/chart" uri="{C3380CC4-5D6E-409C-BE32-E72D297353CC}">
              <c16:uniqueId val="{00000003-896B-47BD-972F-0BCAF458866A}"/>
            </c:ext>
          </c:extLst>
        </c:ser>
        <c:ser>
          <c:idx val="3"/>
          <c:order val="3"/>
          <c:tx>
            <c:strRef>
              <c:f>Taul1!$A$5</c:f>
              <c:strCache>
                <c:ptCount val="1"/>
                <c:pt idx="0">
                  <c:v>pyritte vahvistamaan vakavaraisuutta jakamalla maltillisesti osinkoja</c:v>
                </c:pt>
              </c:strCache>
            </c:strRef>
          </c:tx>
          <c:spPr>
            <a:solidFill>
              <a:srgbClr val="F5A2FD"/>
            </a:solidFill>
            <a:ln>
              <a:noFill/>
            </a:ln>
          </c:spPr>
          <c:invertIfNegative val="0"/>
          <c:dLbls>
            <c:numFmt formatCode="#,##0" sourceLinked="0"/>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Taul1!$B$1:$J$1</c:f>
              <c:strCache>
                <c:ptCount val="7"/>
                <c:pt idx="0">
                  <c:v>Kaikki</c:v>
                </c:pt>
                <c:pt idx="1">
                  <c:v>HENKILÖKUNTALUOKKA SUOMESSA</c:v>
                </c:pt>
                <c:pt idx="2">
                  <c:v>1 - 9 hlö</c:v>
                </c:pt>
                <c:pt idx="3">
                  <c:v>10 - 49 hlö</c:v>
                </c:pt>
                <c:pt idx="4">
                  <c:v>50 - 249 hlö</c:v>
                </c:pt>
                <c:pt idx="5">
                  <c:v>250 - 499 hlö*</c:v>
                </c:pt>
                <c:pt idx="6">
                  <c:v>500- hlö*</c:v>
                </c:pt>
              </c:strCache>
            </c:strRef>
          </c:cat>
          <c:val>
            <c:numRef>
              <c:f>Taul1!$B$5:$J$5</c:f>
              <c:numCache>
                <c:formatCode>General</c:formatCode>
                <c:ptCount val="9"/>
                <c:pt idx="0" formatCode="0.00000">
                  <c:v>21.812080000000002</c:v>
                </c:pt>
                <c:pt idx="2" formatCode="0.00000">
                  <c:v>10.52632</c:v>
                </c:pt>
                <c:pt idx="3" formatCode="0.00000">
                  <c:v>22.83465</c:v>
                </c:pt>
                <c:pt idx="4" formatCode="0.00000">
                  <c:v>26.21359</c:v>
                </c:pt>
                <c:pt idx="5" formatCode="0.00000">
                  <c:v>17.64706</c:v>
                </c:pt>
                <c:pt idx="6" formatCode="0.00000">
                  <c:v>15.38462</c:v>
                </c:pt>
              </c:numCache>
            </c:numRef>
          </c:val>
          <c:extLst>
            <c:ext xmlns:c16="http://schemas.microsoft.com/office/drawing/2014/chart" uri="{C3380CC4-5D6E-409C-BE32-E72D297353CC}">
              <c16:uniqueId val="{00000004-896B-47BD-972F-0BCAF458866A}"/>
            </c:ext>
          </c:extLst>
        </c:ser>
        <c:ser>
          <c:idx val="4"/>
          <c:order val="4"/>
          <c:tx>
            <c:strRef>
              <c:f>Taul1!$A$6</c:f>
              <c:strCache>
                <c:ptCount val="1"/>
                <c:pt idx="0">
                  <c:v>taloudellinen tilanne ei mahdollista juurikaan osingonmaksua     	</c:v>
                </c:pt>
              </c:strCache>
            </c:strRef>
          </c:tx>
          <c:spPr>
            <a:solidFill>
              <a:srgbClr val="D070E1"/>
            </a:solidFill>
          </c:spPr>
          <c:invertIfNegative val="0"/>
          <c:dLbls>
            <c:numFmt formatCode="#,##0" sourceLinked="0"/>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Taul1!$B$1:$J$1</c:f>
              <c:strCache>
                <c:ptCount val="7"/>
                <c:pt idx="0">
                  <c:v>Kaikki</c:v>
                </c:pt>
                <c:pt idx="1">
                  <c:v>HENKILÖKUNTALUOKKA SUOMESSA</c:v>
                </c:pt>
                <c:pt idx="2">
                  <c:v>1 - 9 hlö</c:v>
                </c:pt>
                <c:pt idx="3">
                  <c:v>10 - 49 hlö</c:v>
                </c:pt>
                <c:pt idx="4">
                  <c:v>50 - 249 hlö</c:v>
                </c:pt>
                <c:pt idx="5">
                  <c:v>250 - 499 hlö*</c:v>
                </c:pt>
                <c:pt idx="6">
                  <c:v>500- hlö*</c:v>
                </c:pt>
              </c:strCache>
            </c:strRef>
          </c:cat>
          <c:val>
            <c:numRef>
              <c:f>Taul1!$B$6:$J$6</c:f>
              <c:numCache>
                <c:formatCode>General</c:formatCode>
                <c:ptCount val="9"/>
                <c:pt idx="0" formatCode="0.00000">
                  <c:v>23.15436</c:v>
                </c:pt>
                <c:pt idx="2" formatCode="0.00000">
                  <c:v>31.578949999999999</c:v>
                </c:pt>
                <c:pt idx="3" formatCode="0.00000">
                  <c:v>26.771650000000001</c:v>
                </c:pt>
                <c:pt idx="4" formatCode="0.00000">
                  <c:v>20.388349999999999</c:v>
                </c:pt>
                <c:pt idx="5" formatCode="0.00000">
                  <c:v>5.8823499999999997</c:v>
                </c:pt>
                <c:pt idx="6" formatCode="0.00000">
                  <c:v>7.69231</c:v>
                </c:pt>
              </c:numCache>
            </c:numRef>
          </c:val>
          <c:extLst>
            <c:ext xmlns:c16="http://schemas.microsoft.com/office/drawing/2014/chart" uri="{C3380CC4-5D6E-409C-BE32-E72D297353CC}">
              <c16:uniqueId val="{00000005-896B-47BD-972F-0BCAF458866A}"/>
            </c:ext>
          </c:extLst>
        </c:ser>
        <c:ser>
          <c:idx val="5"/>
          <c:order val="5"/>
          <c:tx>
            <c:strRef>
              <c:f>Taul1!$A$7</c:f>
              <c:strCache>
                <c:ptCount val="1"/>
                <c:pt idx="0">
                  <c:v>Eos</c:v>
                </c:pt>
              </c:strCache>
            </c:strRef>
          </c:tx>
          <c:spPr>
            <a:solidFill>
              <a:srgbClr val="E1E1E1"/>
            </a:solidFill>
          </c:spPr>
          <c:invertIfNegative val="0"/>
          <c:dLbls>
            <c:numFmt formatCode="#,##0" sourceLinked="0"/>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Taul1!$B$1:$J$1</c:f>
              <c:strCache>
                <c:ptCount val="7"/>
                <c:pt idx="0">
                  <c:v>Kaikki</c:v>
                </c:pt>
                <c:pt idx="1">
                  <c:v>HENKILÖKUNTALUOKKA SUOMESSA</c:v>
                </c:pt>
                <c:pt idx="2">
                  <c:v>1 - 9 hlö</c:v>
                </c:pt>
                <c:pt idx="3">
                  <c:v>10 - 49 hlö</c:v>
                </c:pt>
                <c:pt idx="4">
                  <c:v>50 - 249 hlö</c:v>
                </c:pt>
                <c:pt idx="5">
                  <c:v>250 - 499 hlö*</c:v>
                </c:pt>
                <c:pt idx="6">
                  <c:v>500- hlö*</c:v>
                </c:pt>
              </c:strCache>
            </c:strRef>
          </c:cat>
          <c:val>
            <c:numRef>
              <c:f>Taul1!$B$7:$J$7</c:f>
              <c:numCache>
                <c:formatCode>General</c:formatCode>
                <c:ptCount val="9"/>
                <c:pt idx="0" formatCode="0.00000">
                  <c:v>7.0469799999999996</c:v>
                </c:pt>
                <c:pt idx="2" formatCode="0.00000">
                  <c:v>5.2631600000000001</c:v>
                </c:pt>
                <c:pt idx="3" formatCode="0.00000">
                  <c:v>7.0866100000000003</c:v>
                </c:pt>
                <c:pt idx="4" formatCode="0.00000">
                  <c:v>7.7669899999999998</c:v>
                </c:pt>
                <c:pt idx="6" formatCode="0.00000">
                  <c:v>15.38462</c:v>
                </c:pt>
              </c:numCache>
            </c:numRef>
          </c:val>
          <c:extLst>
            <c:ext xmlns:c16="http://schemas.microsoft.com/office/drawing/2014/chart" uri="{C3380CC4-5D6E-409C-BE32-E72D297353CC}">
              <c16:uniqueId val="{00000006-896B-47BD-972F-0BCAF458866A}"/>
            </c:ext>
          </c:extLst>
        </c:ser>
        <c:dLbls>
          <c:showLegendKey val="0"/>
          <c:showVal val="0"/>
          <c:showCatName val="0"/>
          <c:showSerName val="0"/>
          <c:showPercent val="0"/>
          <c:showBubbleSize val="0"/>
        </c:dLbls>
        <c:gapWidth val="55"/>
        <c:overlap val="100"/>
        <c:axId val="413857584"/>
        <c:axId val="413857976"/>
      </c:barChart>
      <c:catAx>
        <c:axId val="413857584"/>
        <c:scaling>
          <c:orientation val="maxMin"/>
        </c:scaling>
        <c:delete val="0"/>
        <c:axPos val="l"/>
        <c:numFmt formatCode="General" sourceLinked="0"/>
        <c:majorTickMark val="none"/>
        <c:minorTickMark val="none"/>
        <c:tickLblPos val="low"/>
        <c:spPr>
          <a:ln>
            <a:noFill/>
          </a:ln>
        </c:spPr>
        <c:crossAx val="413857976"/>
        <c:crosses val="autoZero"/>
        <c:auto val="1"/>
        <c:lblAlgn val="ctr"/>
        <c:lblOffset val="100"/>
        <c:tickLblSkip val="1"/>
        <c:noMultiLvlLbl val="0"/>
      </c:catAx>
      <c:valAx>
        <c:axId val="413857976"/>
        <c:scaling>
          <c:orientation val="minMax"/>
          <c:max val="100.01"/>
          <c:min val="0"/>
        </c:scaling>
        <c:delete val="0"/>
        <c:axPos val="t"/>
        <c:majorGridlines>
          <c:spPr>
            <a:ln w="6350">
              <a:solidFill>
                <a:srgbClr val="BCBEC0"/>
              </a:solidFill>
            </a:ln>
          </c:spPr>
        </c:majorGridlines>
        <c:title>
          <c:tx>
            <c:rich>
              <a:bodyPr/>
              <a:lstStyle/>
              <a:p>
                <a:pPr>
                  <a:defRPr b="0" i="0" baseline="0"/>
                </a:pPr>
                <a:r>
                  <a:rPr lang="fi-FI" b="0" i="0" baseline="0"/>
                  <a:t>%</a:t>
                </a:r>
              </a:p>
            </c:rich>
          </c:tx>
          <c:layout>
            <c:manualLayout>
              <c:xMode val="edge"/>
              <c:yMode val="edge"/>
              <c:x val="0.95021500437445316"/>
              <c:y val="0.94542495278302408"/>
            </c:manualLayout>
          </c:layout>
          <c:overlay val="0"/>
        </c:title>
        <c:numFmt formatCode="General" sourceLinked="0"/>
        <c:majorTickMark val="none"/>
        <c:minorTickMark val="none"/>
        <c:tickLblPos val="high"/>
        <c:spPr>
          <a:ln>
            <a:noFill/>
          </a:ln>
        </c:spPr>
        <c:crossAx val="413857584"/>
        <c:crosses val="autoZero"/>
        <c:crossBetween val="between"/>
        <c:majorUnit val="10"/>
        <c:minorUnit val="1"/>
      </c:valAx>
      <c:spPr>
        <a:ln>
          <a:noFill/>
        </a:ln>
      </c:spPr>
    </c:plotArea>
    <c:legend>
      <c:legendPos val="t"/>
      <c:layout>
        <c:manualLayout>
          <c:xMode val="edge"/>
          <c:yMode val="edge"/>
          <c:x val="1.3126220945828666E-2"/>
          <c:y val="1.4904447236692011E-2"/>
          <c:w val="0.97854038786233888"/>
          <c:h val="0.18183294304445299"/>
        </c:manualLayout>
      </c:layout>
      <c:overlay val="0"/>
      <c:txPr>
        <a:bodyPr/>
        <a:lstStyle/>
        <a:p>
          <a:pPr>
            <a:defRPr baseline="0"/>
          </a:pPr>
          <a:endParaRPr lang="fi-FI"/>
        </a:p>
      </c:txPr>
    </c:legend>
    <c:plotVisOnly val="1"/>
    <c:dispBlanksAs val="gap"/>
    <c:showDLblsOverMax val="0"/>
  </c:chart>
  <c:txPr>
    <a:bodyPr/>
    <a:lstStyle/>
    <a:p>
      <a:pPr>
        <a:defRPr sz="1050" baseline="0">
          <a:latin typeface="Verdana" panose="020B0604030504040204" pitchFamily="34" charset="0"/>
        </a:defRPr>
      </a:pPr>
      <a:endParaRPr lang="fi-FI"/>
    </a:p>
  </c:txPr>
  <c:externalData r:id="rId1">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Taul1!$B$1</c:f>
              <c:strCache>
                <c:ptCount val="1"/>
                <c:pt idx="0">
                  <c:v>Toteutunut kehitys, ml. Etlan ennuste vuodelle 2016 (+4,3%)</c:v>
                </c:pt>
              </c:strCache>
            </c:strRef>
          </c:tx>
          <c:spPr>
            <a:ln w="63500" cap="rnd">
              <a:solidFill>
                <a:schemeClr val="accent1"/>
              </a:solidFill>
              <a:round/>
            </a:ln>
            <a:effectLst/>
          </c:spPr>
          <c:marker>
            <c:symbol val="none"/>
          </c:marker>
          <c:cat>
            <c:numRef>
              <c:f>Taul1!$A$2:$A$16</c:f>
              <c:numCache>
                <c:formatCode>General</c:formatCode>
                <c:ptCount val="15"/>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numCache>
            </c:numRef>
          </c:cat>
          <c:val>
            <c:numRef>
              <c:f>Taul1!$B$2:$B$16</c:f>
              <c:numCache>
                <c:formatCode>General</c:formatCode>
                <c:ptCount val="15"/>
                <c:pt idx="0">
                  <c:v>19.841000000000001</c:v>
                </c:pt>
                <c:pt idx="1">
                  <c:v>20.794</c:v>
                </c:pt>
                <c:pt idx="2">
                  <c:v>24.821000000000002</c:v>
                </c:pt>
                <c:pt idx="3">
                  <c:v>27.286000000000001</c:v>
                </c:pt>
                <c:pt idx="4">
                  <c:v>22.923999999999999</c:v>
                </c:pt>
                <c:pt idx="5">
                  <c:v>21.672000000000001</c:v>
                </c:pt>
                <c:pt idx="6">
                  <c:v>23.038</c:v>
                </c:pt>
                <c:pt idx="7">
                  <c:v>23.100999999999999</c:v>
                </c:pt>
                <c:pt idx="8">
                  <c:v>21.651</c:v>
                </c:pt>
                <c:pt idx="9">
                  <c:v>21.317</c:v>
                </c:pt>
                <c:pt idx="10">
                  <c:v>21.468</c:v>
                </c:pt>
              </c:numCache>
            </c:numRef>
          </c:val>
          <c:smooth val="0"/>
          <c:extLst>
            <c:ext xmlns:c16="http://schemas.microsoft.com/office/drawing/2014/chart" uri="{C3380CC4-5D6E-409C-BE32-E72D297353CC}">
              <c16:uniqueId val="{00000000-10CB-461F-A77A-721F7E92A266}"/>
            </c:ext>
          </c:extLst>
        </c:ser>
        <c:ser>
          <c:idx val="3"/>
          <c:order val="1"/>
          <c:tx>
            <c:strRef>
              <c:f>Taul1!$C$1</c:f>
              <c:strCache>
                <c:ptCount val="1"/>
                <c:pt idx="0">
                  <c:v>Viron yritysveromalli</c:v>
                </c:pt>
              </c:strCache>
            </c:strRef>
          </c:tx>
          <c:spPr>
            <a:ln w="50800" cap="rnd">
              <a:solidFill>
                <a:schemeClr val="accent2"/>
              </a:solidFill>
              <a:prstDash val="sysDot"/>
              <a:round/>
            </a:ln>
            <a:effectLst/>
          </c:spPr>
          <c:marker>
            <c:symbol val="none"/>
          </c:marker>
          <c:cat>
            <c:numRef>
              <c:f>Taul1!$A$2:$A$16</c:f>
              <c:numCache>
                <c:formatCode>General</c:formatCode>
                <c:ptCount val="15"/>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numCache>
            </c:numRef>
          </c:cat>
          <c:val>
            <c:numRef>
              <c:f>Taul1!$C$2:$C$16</c:f>
              <c:numCache>
                <c:formatCode>General</c:formatCode>
                <c:ptCount val="15"/>
                <c:pt idx="10">
                  <c:v>21.468</c:v>
                </c:pt>
                <c:pt idx="11">
                  <c:v>22.390999999999998</c:v>
                </c:pt>
                <c:pt idx="12">
                  <c:v>23.958300000000001</c:v>
                </c:pt>
                <c:pt idx="13">
                  <c:v>25.525600000000001</c:v>
                </c:pt>
                <c:pt idx="14">
                  <c:v>27.093</c:v>
                </c:pt>
              </c:numCache>
            </c:numRef>
          </c:val>
          <c:smooth val="0"/>
          <c:extLst>
            <c:ext xmlns:c16="http://schemas.microsoft.com/office/drawing/2014/chart" uri="{C3380CC4-5D6E-409C-BE32-E72D297353CC}">
              <c16:uniqueId val="{00000001-10CB-461F-A77A-721F7E92A266}"/>
            </c:ext>
          </c:extLst>
        </c:ser>
        <c:ser>
          <c:idx val="4"/>
          <c:order val="2"/>
          <c:tx>
            <c:strRef>
              <c:f>Taul1!$D$1</c:f>
              <c:strCache>
                <c:ptCount val="1"/>
                <c:pt idx="0">
                  <c:v>Yhteisövero osingonjakohetkellä</c:v>
                </c:pt>
              </c:strCache>
            </c:strRef>
          </c:tx>
          <c:spPr>
            <a:ln w="50800" cap="rnd">
              <a:solidFill>
                <a:schemeClr val="accent1">
                  <a:lumMod val="40000"/>
                  <a:lumOff val="60000"/>
                </a:schemeClr>
              </a:solidFill>
              <a:prstDash val="sysDot"/>
              <a:round/>
            </a:ln>
            <a:effectLst/>
          </c:spPr>
          <c:marker>
            <c:symbol val="none"/>
          </c:marker>
          <c:cat>
            <c:numRef>
              <c:f>Taul1!$A$2:$A$16</c:f>
              <c:numCache>
                <c:formatCode>General</c:formatCode>
                <c:ptCount val="15"/>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numCache>
            </c:numRef>
          </c:cat>
          <c:val>
            <c:numRef>
              <c:f>Taul1!$D$2:$D$16</c:f>
              <c:numCache>
                <c:formatCode>General</c:formatCode>
                <c:ptCount val="15"/>
                <c:pt idx="10">
                  <c:v>21.468</c:v>
                </c:pt>
                <c:pt idx="11">
                  <c:v>22.390999999999998</c:v>
                </c:pt>
                <c:pt idx="12">
                  <c:v>23.884</c:v>
                </c:pt>
                <c:pt idx="13">
                  <c:v>25.376999999999999</c:v>
                </c:pt>
                <c:pt idx="14">
                  <c:v>26.869</c:v>
                </c:pt>
              </c:numCache>
            </c:numRef>
          </c:val>
          <c:smooth val="0"/>
          <c:extLst>
            <c:ext xmlns:c16="http://schemas.microsoft.com/office/drawing/2014/chart" uri="{C3380CC4-5D6E-409C-BE32-E72D297353CC}">
              <c16:uniqueId val="{00000002-10CB-461F-A77A-721F7E92A266}"/>
            </c:ext>
          </c:extLst>
        </c:ser>
        <c:ser>
          <c:idx val="5"/>
          <c:order val="3"/>
          <c:tx>
            <c:strRef>
              <c:f>Taul1!$E$1</c:f>
              <c:strCache>
                <c:ptCount val="1"/>
                <c:pt idx="0">
                  <c:v>Investointivarausmalli</c:v>
                </c:pt>
              </c:strCache>
            </c:strRef>
          </c:tx>
          <c:spPr>
            <a:ln w="50800" cap="rnd">
              <a:solidFill>
                <a:schemeClr val="accent3"/>
              </a:solidFill>
              <a:prstDash val="sysDot"/>
              <a:round/>
            </a:ln>
            <a:effectLst/>
          </c:spPr>
          <c:marker>
            <c:symbol val="none"/>
          </c:marker>
          <c:dPt>
            <c:idx val="11"/>
            <c:marker>
              <c:symbol val="none"/>
            </c:marker>
            <c:bubble3D val="0"/>
            <c:spPr>
              <a:ln w="50800" cap="rnd">
                <a:solidFill>
                  <a:schemeClr val="accent1"/>
                </a:solidFill>
                <a:prstDash val="solid"/>
                <a:round/>
              </a:ln>
              <a:effectLst/>
            </c:spPr>
            <c:extLst>
              <c:ext xmlns:c16="http://schemas.microsoft.com/office/drawing/2014/chart" uri="{C3380CC4-5D6E-409C-BE32-E72D297353CC}">
                <c16:uniqueId val="{00000004-10CB-461F-A77A-721F7E92A266}"/>
              </c:ext>
            </c:extLst>
          </c:dPt>
          <c:cat>
            <c:numRef>
              <c:f>Taul1!$A$2:$A$16</c:f>
              <c:numCache>
                <c:formatCode>General</c:formatCode>
                <c:ptCount val="15"/>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numCache>
            </c:numRef>
          </c:cat>
          <c:val>
            <c:numRef>
              <c:f>Taul1!$E$2:$E$16</c:f>
              <c:numCache>
                <c:formatCode>General</c:formatCode>
                <c:ptCount val="15"/>
                <c:pt idx="10">
                  <c:v>21.468</c:v>
                </c:pt>
                <c:pt idx="11">
                  <c:v>22.390999999999998</c:v>
                </c:pt>
                <c:pt idx="12">
                  <c:v>23.212</c:v>
                </c:pt>
                <c:pt idx="13">
                  <c:v>24.033000000000001</c:v>
                </c:pt>
                <c:pt idx="14">
                  <c:v>24.853999999999999</c:v>
                </c:pt>
              </c:numCache>
            </c:numRef>
          </c:val>
          <c:smooth val="0"/>
          <c:extLst>
            <c:ext xmlns:c16="http://schemas.microsoft.com/office/drawing/2014/chart" uri="{C3380CC4-5D6E-409C-BE32-E72D297353CC}">
              <c16:uniqueId val="{00000005-10CB-461F-A77A-721F7E92A266}"/>
            </c:ext>
          </c:extLst>
        </c:ser>
        <c:dLbls>
          <c:showLegendKey val="0"/>
          <c:showVal val="0"/>
          <c:showCatName val="0"/>
          <c:showSerName val="0"/>
          <c:showPercent val="0"/>
          <c:showBubbleSize val="0"/>
        </c:dLbls>
        <c:smooth val="0"/>
        <c:axId val="413858760"/>
        <c:axId val="413859152"/>
      </c:lineChart>
      <c:catAx>
        <c:axId val="413858760"/>
        <c:scaling>
          <c:orientation val="minMax"/>
        </c:scaling>
        <c:delete val="0"/>
        <c:axPos val="b"/>
        <c:majorGridlines>
          <c:spPr>
            <a:ln w="6350" cap="flat" cmpd="sng" algn="ctr">
              <a:solidFill>
                <a:schemeClr val="tx2">
                  <a:lumMod val="25000"/>
                  <a:lumOff val="75000"/>
                </a:schemeClr>
              </a:solidFill>
              <a:prstDash val="solid"/>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ctr">
              <a:defRPr lang="fi-FI" sz="1050" b="0" i="0" u="none" strike="noStrike" kern="1200" baseline="0">
                <a:solidFill>
                  <a:schemeClr val="tx1"/>
                </a:solidFill>
                <a:latin typeface="Verdana" panose="020B0604030504040204" pitchFamily="34" charset="0"/>
                <a:ea typeface="+mn-ea"/>
                <a:cs typeface="+mn-cs"/>
              </a:defRPr>
            </a:pPr>
            <a:endParaRPr lang="fi-FI"/>
          </a:p>
        </c:txPr>
        <c:crossAx val="413859152"/>
        <c:crosses val="autoZero"/>
        <c:auto val="1"/>
        <c:lblAlgn val="ctr"/>
        <c:lblOffset val="100"/>
        <c:noMultiLvlLbl val="0"/>
      </c:catAx>
      <c:valAx>
        <c:axId val="413859152"/>
        <c:scaling>
          <c:orientation val="minMax"/>
          <c:max val="29"/>
          <c:min val="19"/>
        </c:scaling>
        <c:delete val="0"/>
        <c:axPos val="l"/>
        <c:majorGridlines>
          <c:spPr>
            <a:ln w="6350" cap="flat" cmpd="sng" algn="ctr">
              <a:solidFill>
                <a:schemeClr val="tx2">
                  <a:lumMod val="25000"/>
                  <a:lumOff val="75000"/>
                </a:schemeClr>
              </a:solidFill>
              <a:prstDash val="solid"/>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solidFill>
                <a:latin typeface="Verdana" panose="020B0604030504040204" pitchFamily="34" charset="0"/>
                <a:ea typeface="+mn-ea"/>
                <a:cs typeface="+mn-cs"/>
              </a:defRPr>
            </a:pPr>
            <a:endParaRPr lang="fi-FI"/>
          </a:p>
        </c:txPr>
        <c:crossAx val="413858760"/>
        <c:crosses val="autoZero"/>
        <c:crossBetween val="between"/>
        <c:majorUnit val="1"/>
      </c:valAx>
      <c:spPr>
        <a:noFill/>
        <a:ln>
          <a:noFill/>
        </a:ln>
        <a:effectLst/>
      </c:spPr>
    </c:plotArea>
    <c:legend>
      <c:legendPos val="r"/>
      <c:layout>
        <c:manualLayout>
          <c:xMode val="edge"/>
          <c:yMode val="edge"/>
          <c:x val="0.68656916671378077"/>
          <c:y val="0.12004004812953105"/>
          <c:w val="0.3033518225698717"/>
          <c:h val="0.62065562363530802"/>
        </c:manualLayout>
      </c:layout>
      <c:overlay val="0"/>
      <c:spPr>
        <a:noFill/>
        <a:ln>
          <a:noFill/>
        </a:ln>
        <a:effectLst/>
      </c:spPr>
      <c:txPr>
        <a:bodyPr rot="0" spcFirstLastPara="1" vertOverflow="ellipsis" vert="horz" wrap="square" anchor="ctr" anchorCtr="1"/>
        <a:lstStyle/>
        <a:p>
          <a:pPr>
            <a:defRPr sz="1050" b="0" i="0" u="none" strike="noStrike" kern="1200" baseline="0">
              <a:solidFill>
                <a:schemeClr val="tx1"/>
              </a:solidFill>
              <a:latin typeface="Verdana" panose="020B0604030504040204" pitchFamily="34" charset="0"/>
              <a:ea typeface="+mn-ea"/>
              <a:cs typeface="+mn-cs"/>
            </a:defRPr>
          </a:pPr>
          <a:endParaRPr lang="fi-FI"/>
        </a:p>
      </c:txPr>
    </c:legend>
    <c:plotVisOnly val="1"/>
    <c:dispBlanksAs val="gap"/>
    <c:showDLblsOverMax val="0"/>
  </c:chart>
  <c:spPr>
    <a:noFill/>
    <a:ln>
      <a:noFill/>
    </a:ln>
    <a:effectLst/>
  </c:spPr>
  <c:txPr>
    <a:bodyPr/>
    <a:lstStyle/>
    <a:p>
      <a:pPr>
        <a:defRPr/>
      </a:pPr>
      <a:endParaRPr lang="fi-FI"/>
    </a:p>
  </c:txPr>
  <c:externalData r:id="rId3">
    <c:autoUpdate val="0"/>
  </c:externalData>
  <c:userShapes r:id="rId4"/>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1"/>
          <c:order val="0"/>
          <c:tx>
            <c:strRef>
              <c:f>Taul1!$B$1</c:f>
              <c:strCache>
                <c:ptCount val="1"/>
                <c:pt idx="0">
                  <c:v>Suomi</c:v>
                </c:pt>
              </c:strCache>
            </c:strRef>
          </c:tx>
          <c:spPr>
            <a:ln w="50800">
              <a:solidFill>
                <a:schemeClr val="accent5"/>
              </a:solidFill>
            </a:ln>
          </c:spPr>
          <c:marker>
            <c:symbol val="none"/>
          </c:marker>
          <c:cat>
            <c:numRef>
              <c:f>Taul1!$A$2:$A$43</c:f>
              <c:numCache>
                <c:formatCode>General</c:formatCode>
                <c:ptCount val="42"/>
                <c:pt idx="0">
                  <c:v>1975</c:v>
                </c:pt>
                <c:pt idx="1">
                  <c:v>1976</c:v>
                </c:pt>
                <c:pt idx="2">
                  <c:v>1977</c:v>
                </c:pt>
                <c:pt idx="3">
                  <c:v>1978</c:v>
                </c:pt>
                <c:pt idx="4">
                  <c:v>1979</c:v>
                </c:pt>
                <c:pt idx="5">
                  <c:v>1980</c:v>
                </c:pt>
                <c:pt idx="6">
                  <c:v>1981</c:v>
                </c:pt>
                <c:pt idx="7">
                  <c:v>1982</c:v>
                </c:pt>
                <c:pt idx="8">
                  <c:v>1983</c:v>
                </c:pt>
                <c:pt idx="9">
                  <c:v>1984</c:v>
                </c:pt>
                <c:pt idx="10">
                  <c:v>1985</c:v>
                </c:pt>
                <c:pt idx="11">
                  <c:v>1986</c:v>
                </c:pt>
                <c:pt idx="12">
                  <c:v>1987</c:v>
                </c:pt>
                <c:pt idx="13">
                  <c:v>1988</c:v>
                </c:pt>
                <c:pt idx="14">
                  <c:v>1989</c:v>
                </c:pt>
                <c:pt idx="15">
                  <c:v>1990</c:v>
                </c:pt>
                <c:pt idx="16">
                  <c:v>1991</c:v>
                </c:pt>
                <c:pt idx="17">
                  <c:v>1992</c:v>
                </c:pt>
                <c:pt idx="18">
                  <c:v>1993</c:v>
                </c:pt>
                <c:pt idx="19">
                  <c:v>1994</c:v>
                </c:pt>
                <c:pt idx="20">
                  <c:v>1995</c:v>
                </c:pt>
                <c:pt idx="21">
                  <c:v>1996</c:v>
                </c:pt>
                <c:pt idx="22">
                  <c:v>1997</c:v>
                </c:pt>
                <c:pt idx="23">
                  <c:v>1998</c:v>
                </c:pt>
                <c:pt idx="24">
                  <c:v>1999</c:v>
                </c:pt>
                <c:pt idx="25">
                  <c:v>2000</c:v>
                </c:pt>
                <c:pt idx="26">
                  <c:v>2001</c:v>
                </c:pt>
                <c:pt idx="27">
                  <c:v>2002</c:v>
                </c:pt>
                <c:pt idx="28">
                  <c:v>2003</c:v>
                </c:pt>
                <c:pt idx="29">
                  <c:v>2004</c:v>
                </c:pt>
                <c:pt idx="30">
                  <c:v>2005</c:v>
                </c:pt>
                <c:pt idx="31">
                  <c:v>2006</c:v>
                </c:pt>
                <c:pt idx="32">
                  <c:v>2007</c:v>
                </c:pt>
                <c:pt idx="33">
                  <c:v>2008</c:v>
                </c:pt>
                <c:pt idx="34">
                  <c:v>2009</c:v>
                </c:pt>
                <c:pt idx="35">
                  <c:v>2010</c:v>
                </c:pt>
                <c:pt idx="36">
                  <c:v>2011</c:v>
                </c:pt>
                <c:pt idx="37">
                  <c:v>2012</c:v>
                </c:pt>
                <c:pt idx="38">
                  <c:v>2013</c:v>
                </c:pt>
                <c:pt idx="39">
                  <c:v>2014</c:v>
                </c:pt>
                <c:pt idx="40">
                  <c:v>2015</c:v>
                </c:pt>
                <c:pt idx="41">
                  <c:v>2016</c:v>
                </c:pt>
              </c:numCache>
            </c:numRef>
          </c:cat>
          <c:val>
            <c:numRef>
              <c:f>Taul1!$B$2:$B$43</c:f>
              <c:numCache>
                <c:formatCode>General</c:formatCode>
                <c:ptCount val="42"/>
                <c:pt idx="0">
                  <c:v>24.5</c:v>
                </c:pt>
                <c:pt idx="1">
                  <c:v>32.799999999999997</c:v>
                </c:pt>
                <c:pt idx="2">
                  <c:v>31.7</c:v>
                </c:pt>
                <c:pt idx="3">
                  <c:v>30.9</c:v>
                </c:pt>
                <c:pt idx="4">
                  <c:v>22.1</c:v>
                </c:pt>
                <c:pt idx="5">
                  <c:v>22</c:v>
                </c:pt>
                <c:pt idx="6">
                  <c:v>30</c:v>
                </c:pt>
                <c:pt idx="7">
                  <c:v>34.9</c:v>
                </c:pt>
                <c:pt idx="8">
                  <c:v>40.1</c:v>
                </c:pt>
                <c:pt idx="9">
                  <c:v>26.8</c:v>
                </c:pt>
                <c:pt idx="10">
                  <c:v>30.7</c:v>
                </c:pt>
                <c:pt idx="11">
                  <c:v>27.2</c:v>
                </c:pt>
                <c:pt idx="12">
                  <c:v>30.8</c:v>
                </c:pt>
                <c:pt idx="13">
                  <c:v>21.3</c:v>
                </c:pt>
                <c:pt idx="14">
                  <c:v>20.100000000000001</c:v>
                </c:pt>
                <c:pt idx="15">
                  <c:v>16.100000000000001</c:v>
                </c:pt>
                <c:pt idx="16">
                  <c:v>6.2</c:v>
                </c:pt>
                <c:pt idx="17">
                  <c:v>3.7</c:v>
                </c:pt>
                <c:pt idx="18">
                  <c:v>5.8</c:v>
                </c:pt>
                <c:pt idx="19">
                  <c:v>5.0999999999999996</c:v>
                </c:pt>
                <c:pt idx="20">
                  <c:v>4.4000000000000004</c:v>
                </c:pt>
                <c:pt idx="21">
                  <c:v>4.8</c:v>
                </c:pt>
                <c:pt idx="22">
                  <c:v>6.1</c:v>
                </c:pt>
                <c:pt idx="23">
                  <c:v>5.2</c:v>
                </c:pt>
                <c:pt idx="24">
                  <c:v>3.6</c:v>
                </c:pt>
                <c:pt idx="25">
                  <c:v>3.8</c:v>
                </c:pt>
                <c:pt idx="26">
                  <c:v>5.4</c:v>
                </c:pt>
                <c:pt idx="27">
                  <c:v>6.3</c:v>
                </c:pt>
                <c:pt idx="28">
                  <c:v>7.6</c:v>
                </c:pt>
                <c:pt idx="29">
                  <c:v>10</c:v>
                </c:pt>
                <c:pt idx="30">
                  <c:v>12.6</c:v>
                </c:pt>
                <c:pt idx="31">
                  <c:v>10.8</c:v>
                </c:pt>
                <c:pt idx="32">
                  <c:v>10.7</c:v>
                </c:pt>
                <c:pt idx="33">
                  <c:v>12.4</c:v>
                </c:pt>
                <c:pt idx="34">
                  <c:v>7.7</c:v>
                </c:pt>
                <c:pt idx="35">
                  <c:v>8.3000000000000007</c:v>
                </c:pt>
                <c:pt idx="36">
                  <c:v>8.9</c:v>
                </c:pt>
                <c:pt idx="37">
                  <c:v>9.6</c:v>
                </c:pt>
                <c:pt idx="38">
                  <c:v>9.4</c:v>
                </c:pt>
                <c:pt idx="39">
                  <c:v>8.1</c:v>
                </c:pt>
                <c:pt idx="40">
                  <c:v>5.2</c:v>
                </c:pt>
                <c:pt idx="41">
                  <c:v>5.5</c:v>
                </c:pt>
              </c:numCache>
            </c:numRef>
          </c:val>
          <c:smooth val="0"/>
          <c:extLst>
            <c:ext xmlns:c16="http://schemas.microsoft.com/office/drawing/2014/chart" uri="{C3380CC4-5D6E-409C-BE32-E72D297353CC}">
              <c16:uniqueId val="{00000000-674B-47E6-8EC3-4FC3401F7F52}"/>
            </c:ext>
          </c:extLst>
        </c:ser>
        <c:dLbls>
          <c:showLegendKey val="0"/>
          <c:showVal val="0"/>
          <c:showCatName val="0"/>
          <c:showSerName val="0"/>
          <c:showPercent val="0"/>
          <c:showBubbleSize val="0"/>
        </c:dLbls>
        <c:smooth val="0"/>
        <c:axId val="403760720"/>
        <c:axId val="403761112"/>
      </c:lineChart>
      <c:catAx>
        <c:axId val="403760720"/>
        <c:scaling>
          <c:orientation val="minMax"/>
        </c:scaling>
        <c:delete val="0"/>
        <c:axPos val="b"/>
        <c:numFmt formatCode="0" sourceLinked="0"/>
        <c:majorTickMark val="out"/>
        <c:minorTickMark val="none"/>
        <c:tickLblPos val="nextTo"/>
        <c:txPr>
          <a:bodyPr rot="-5400000" vert="horz" anchor="ctr" anchorCtr="0"/>
          <a:lstStyle/>
          <a:p>
            <a:pPr>
              <a:defRPr sz="1050" b="0" i="0" baseline="0">
                <a:solidFill>
                  <a:schemeClr val="tx2"/>
                </a:solidFill>
                <a:latin typeface="Verdana" panose="020B0604030504040204" pitchFamily="34" charset="0"/>
              </a:defRPr>
            </a:pPr>
            <a:endParaRPr lang="fi-FI"/>
          </a:p>
        </c:txPr>
        <c:crossAx val="403761112"/>
        <c:crosses val="autoZero"/>
        <c:auto val="1"/>
        <c:lblAlgn val="ctr"/>
        <c:lblOffset val="100"/>
        <c:noMultiLvlLbl val="0"/>
      </c:catAx>
      <c:valAx>
        <c:axId val="403761112"/>
        <c:scaling>
          <c:orientation val="minMax"/>
          <c:max val="42"/>
          <c:min val="0"/>
        </c:scaling>
        <c:delete val="0"/>
        <c:axPos val="l"/>
        <c:majorGridlines>
          <c:spPr>
            <a:ln w="3175" cmpd="sng">
              <a:solidFill>
                <a:schemeClr val="tx2">
                  <a:alpha val="20000"/>
                </a:schemeClr>
              </a:solidFill>
              <a:prstDash val="dash"/>
            </a:ln>
          </c:spPr>
        </c:majorGridlines>
        <c:numFmt formatCode="General" sourceLinked="1"/>
        <c:majorTickMark val="out"/>
        <c:minorTickMark val="none"/>
        <c:tickLblPos val="nextTo"/>
        <c:txPr>
          <a:bodyPr/>
          <a:lstStyle/>
          <a:p>
            <a:pPr>
              <a:defRPr sz="1050" baseline="0">
                <a:solidFill>
                  <a:schemeClr val="tx2"/>
                </a:solidFill>
                <a:latin typeface="Verdana" panose="020B0604030504040204" pitchFamily="34" charset="0"/>
              </a:defRPr>
            </a:pPr>
            <a:endParaRPr lang="fi-FI"/>
          </a:p>
        </c:txPr>
        <c:crossAx val="403760720"/>
        <c:crosses val="autoZero"/>
        <c:crossBetween val="between"/>
        <c:majorUnit val="2"/>
      </c:valAx>
    </c:plotArea>
    <c:plotVisOnly val="1"/>
    <c:dispBlanksAs val="gap"/>
    <c:showDLblsOverMax val="0"/>
  </c:chart>
  <c:txPr>
    <a:bodyPr/>
    <a:lstStyle/>
    <a:p>
      <a:pPr>
        <a:defRPr sz="1800"/>
      </a:pPr>
      <a:endParaRPr lang="fi-FI"/>
    </a:p>
  </c:txPr>
  <c:externalData r:id="rId1">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10"/>
    </mc:Choice>
    <mc:Fallback>
      <c:style val="10"/>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6202134197163196"/>
          <c:y val="1.2896136540384399E-2"/>
          <c:w val="0.44699297474773864"/>
          <c:h val="0.93562694422841908"/>
        </c:manualLayout>
      </c:layout>
      <c:pieChart>
        <c:varyColors val="1"/>
        <c:ser>
          <c:idx val="0"/>
          <c:order val="0"/>
          <c:tx>
            <c:strRef>
              <c:f>Taul1!$B$1</c:f>
              <c:strCache>
                <c:ptCount val="1"/>
                <c:pt idx="0">
                  <c:v>2015</c:v>
                </c:pt>
              </c:strCache>
            </c:strRef>
          </c:tx>
          <c:dPt>
            <c:idx val="0"/>
            <c:bubble3D val="0"/>
            <c:spPr>
              <a:solidFill>
                <a:srgbClr val="7030A0"/>
              </a:solidFill>
            </c:spPr>
            <c:extLst>
              <c:ext xmlns:c16="http://schemas.microsoft.com/office/drawing/2014/chart" uri="{C3380CC4-5D6E-409C-BE32-E72D297353CC}">
                <c16:uniqueId val="{00000001-FC65-44B6-82C4-8BFD4D767BBA}"/>
              </c:ext>
            </c:extLst>
          </c:dPt>
          <c:dPt>
            <c:idx val="1"/>
            <c:bubble3D val="0"/>
            <c:spPr>
              <a:solidFill>
                <a:srgbClr val="FF4770"/>
              </a:solidFill>
            </c:spPr>
            <c:extLst>
              <c:ext xmlns:c16="http://schemas.microsoft.com/office/drawing/2014/chart" uri="{C3380CC4-5D6E-409C-BE32-E72D297353CC}">
                <c16:uniqueId val="{00000003-FC65-44B6-82C4-8BFD4D767BBA}"/>
              </c:ext>
            </c:extLst>
          </c:dPt>
          <c:dPt>
            <c:idx val="2"/>
            <c:bubble3D val="0"/>
            <c:spPr>
              <a:solidFill>
                <a:srgbClr val="2F20EC"/>
              </a:solidFill>
            </c:spPr>
            <c:extLst>
              <c:ext xmlns:c16="http://schemas.microsoft.com/office/drawing/2014/chart" uri="{C3380CC4-5D6E-409C-BE32-E72D297353CC}">
                <c16:uniqueId val="{00000005-FC65-44B6-82C4-8BFD4D767BBA}"/>
              </c:ext>
            </c:extLst>
          </c:dPt>
          <c:dPt>
            <c:idx val="3"/>
            <c:bubble3D val="0"/>
            <c:spPr>
              <a:solidFill>
                <a:srgbClr val="C11A4D"/>
              </a:solidFill>
            </c:spPr>
            <c:extLst>
              <c:ext xmlns:c16="http://schemas.microsoft.com/office/drawing/2014/chart" uri="{C3380CC4-5D6E-409C-BE32-E72D297353CC}">
                <c16:uniqueId val="{00000007-FC65-44B6-82C4-8BFD4D767BBA}"/>
              </c:ext>
            </c:extLst>
          </c:dPt>
          <c:dPt>
            <c:idx val="4"/>
            <c:bubble3D val="0"/>
            <c:spPr>
              <a:solidFill>
                <a:srgbClr val="FFC000"/>
              </a:solidFill>
            </c:spPr>
            <c:extLst>
              <c:ext xmlns:c16="http://schemas.microsoft.com/office/drawing/2014/chart" uri="{C3380CC4-5D6E-409C-BE32-E72D297353CC}">
                <c16:uniqueId val="{00000009-FC65-44B6-82C4-8BFD4D767BBA}"/>
              </c:ext>
            </c:extLst>
          </c:dPt>
          <c:dPt>
            <c:idx val="5"/>
            <c:bubble3D val="0"/>
            <c:spPr>
              <a:solidFill>
                <a:srgbClr val="00B050"/>
              </a:solidFill>
            </c:spPr>
            <c:extLst>
              <c:ext xmlns:c16="http://schemas.microsoft.com/office/drawing/2014/chart" uri="{C3380CC4-5D6E-409C-BE32-E72D297353CC}">
                <c16:uniqueId val="{0000000B-FC65-44B6-82C4-8BFD4D767BBA}"/>
              </c:ext>
            </c:extLst>
          </c:dPt>
          <c:dPt>
            <c:idx val="6"/>
            <c:bubble3D val="0"/>
            <c:spPr>
              <a:solidFill>
                <a:srgbClr val="B1BEB9">
                  <a:lumMod val="75000"/>
                </a:srgbClr>
              </a:solidFill>
            </c:spPr>
            <c:extLst>
              <c:ext xmlns:c16="http://schemas.microsoft.com/office/drawing/2014/chart" uri="{C3380CC4-5D6E-409C-BE32-E72D297353CC}">
                <c16:uniqueId val="{0000000D-FC65-44B6-82C4-8BFD4D767BBA}"/>
              </c:ext>
            </c:extLst>
          </c:dPt>
          <c:dLbls>
            <c:dLbl>
              <c:idx val="0"/>
              <c:layout>
                <c:manualLayout>
                  <c:x val="2.8337459826310765E-2"/>
                  <c:y val="0.26330229453091419"/>
                </c:manualLayout>
              </c:layout>
              <c:tx>
                <c:rich>
                  <a:bodyPr rot="0" vertOverflow="overflow" horzOverflow="overflow" vert="horz" wrap="square" lIns="38100" tIns="19050" rIns="38100" bIns="19050" anchor="t" anchorCtr="0">
                    <a:noAutofit/>
                  </a:bodyPr>
                  <a:lstStyle/>
                  <a:p>
                    <a:pPr algn="l">
                      <a:defRPr sz="1050" baseline="0">
                        <a:ln>
                          <a:noFill/>
                        </a:ln>
                        <a:solidFill>
                          <a:srgbClr val="7030A0"/>
                        </a:solidFill>
                        <a:latin typeface="Verdana" panose="020B0604030504040204" pitchFamily="34" charset="0"/>
                      </a:defRPr>
                    </a:pPr>
                    <a:fld id="{3D722BB3-3963-40B0-904A-1326BA7C38DF}" type="CATEGORYNAME">
                      <a:rPr lang="fi-FI" sz="1050" baseline="0" smtClean="0">
                        <a:solidFill>
                          <a:srgbClr val="7030A0"/>
                        </a:solidFill>
                        <a:latin typeface="Verdana" panose="020B0604030504040204" pitchFamily="34" charset="0"/>
                      </a:rPr>
                      <a:pPr algn="l">
                        <a:defRPr sz="1050" baseline="0">
                          <a:ln>
                            <a:noFill/>
                          </a:ln>
                          <a:solidFill>
                            <a:srgbClr val="7030A0"/>
                          </a:solidFill>
                          <a:latin typeface="Verdana" panose="020B0604030504040204" pitchFamily="34" charset="0"/>
                        </a:defRPr>
                      </a:pPr>
                      <a:t>[LUOKAN NIMI]</a:t>
                    </a:fld>
                    <a:r>
                      <a:rPr lang="fi-FI" sz="1050" baseline="0" dirty="0">
                        <a:solidFill>
                          <a:srgbClr val="7030A0"/>
                        </a:solidFill>
                        <a:latin typeface="Verdana" panose="020B0604030504040204" pitchFamily="34" charset="0"/>
                      </a:rPr>
                      <a:t> </a:t>
                    </a:r>
                  </a:p>
                  <a:p>
                    <a:pPr algn="l">
                      <a:defRPr sz="1050" baseline="0">
                        <a:ln>
                          <a:noFill/>
                        </a:ln>
                        <a:solidFill>
                          <a:srgbClr val="7030A0"/>
                        </a:solidFill>
                        <a:latin typeface="Verdana" panose="020B0604030504040204" pitchFamily="34" charset="0"/>
                      </a:defRPr>
                    </a:pPr>
                    <a:fld id="{60E2E458-17AF-4EC4-A3DB-F4FE1295F428}" type="VALUE">
                      <a:rPr lang="fi-FI" sz="1050" baseline="0" smtClean="0">
                        <a:solidFill>
                          <a:srgbClr val="7030A0"/>
                        </a:solidFill>
                        <a:latin typeface="Verdana" panose="020B0604030504040204" pitchFamily="34" charset="0"/>
                      </a:rPr>
                      <a:pPr algn="l">
                        <a:defRPr sz="1050" baseline="0">
                          <a:ln>
                            <a:noFill/>
                          </a:ln>
                          <a:solidFill>
                            <a:srgbClr val="7030A0"/>
                          </a:solidFill>
                          <a:latin typeface="Verdana" panose="020B0604030504040204" pitchFamily="34" charset="0"/>
                        </a:defRPr>
                      </a:pPr>
                      <a:t>[ARVO]</a:t>
                    </a:fld>
                    <a:r>
                      <a:rPr lang="fi-FI" sz="1050" baseline="0" dirty="0">
                        <a:solidFill>
                          <a:srgbClr val="7030A0"/>
                        </a:solidFill>
                        <a:latin typeface="Verdana" panose="020B0604030504040204" pitchFamily="34" charset="0"/>
                      </a:rPr>
                      <a:t> mrd.€, 30,1 %</a:t>
                    </a:r>
                  </a:p>
                </c:rich>
              </c:tx>
              <c:spPr>
                <a:noFill/>
                <a:ln>
                  <a:noFill/>
                </a:ln>
                <a:effectLst/>
              </c:spPr>
              <c:dLblPos val="bestFit"/>
              <c:showLegendKey val="0"/>
              <c:showVal val="1"/>
              <c:showCatName val="1"/>
              <c:showSerName val="0"/>
              <c:showPercent val="1"/>
              <c:showBubbleSize val="0"/>
              <c:separator>, </c:separator>
              <c:extLst>
                <c:ext xmlns:c15="http://schemas.microsoft.com/office/drawing/2012/chart" uri="{CE6537A1-D6FC-4f65-9D91-7224C49458BB}">
                  <c15:spPr xmlns:c15="http://schemas.microsoft.com/office/drawing/2012/chart">
                    <a:prstGeom prst="rect">
                      <a:avLst/>
                    </a:prstGeom>
                  </c15:spPr>
                  <c15:layout>
                    <c:manualLayout>
                      <c:w val="0.28197474234869546"/>
                      <c:h val="0.36642902655552223"/>
                    </c:manualLayout>
                  </c15:layout>
                  <c15:dlblFieldTable/>
                  <c15:showDataLabelsRange val="0"/>
                </c:ext>
                <c:ext xmlns:c16="http://schemas.microsoft.com/office/drawing/2014/chart" uri="{C3380CC4-5D6E-409C-BE32-E72D297353CC}">
                  <c16:uniqueId val="{00000001-FC65-44B6-82C4-8BFD4D767BBA}"/>
                </c:ext>
              </c:extLst>
            </c:dLbl>
            <c:dLbl>
              <c:idx val="1"/>
              <c:layout>
                <c:manualLayout>
                  <c:x val="9.4272305026344441E-2"/>
                  <c:y val="-0.10532091781236567"/>
                </c:manualLayout>
              </c:layout>
              <c:tx>
                <c:rich>
                  <a:bodyPr/>
                  <a:lstStyle/>
                  <a:p>
                    <a:fld id="{D9726F88-C4C0-4805-9B0B-B31E8797B7B0}" type="CATEGORYNAME">
                      <a:rPr lang="fi-FI" baseline="0" smtClean="0">
                        <a:ln>
                          <a:noFill/>
                        </a:ln>
                        <a:solidFill>
                          <a:srgbClr val="FF0000"/>
                        </a:solidFill>
                      </a:rPr>
                      <a:pPr/>
                      <a:t>[LUOKAN NIMI]</a:t>
                    </a:fld>
                    <a:endParaRPr lang="fi-FI" baseline="0" dirty="0">
                      <a:ln>
                        <a:noFill/>
                      </a:ln>
                      <a:solidFill>
                        <a:srgbClr val="FF0000"/>
                      </a:solidFill>
                    </a:endParaRPr>
                  </a:p>
                  <a:p>
                    <a:r>
                      <a:rPr lang="fi-FI" baseline="0" dirty="0">
                        <a:ln>
                          <a:noFill/>
                        </a:ln>
                        <a:solidFill>
                          <a:srgbClr val="FF0000"/>
                        </a:solidFill>
                      </a:rPr>
                      <a:t>  </a:t>
                    </a:r>
                    <a:fld id="{665580D3-A7C0-43B4-8899-10CD59108B1F}" type="VALUE">
                      <a:rPr lang="fi-FI" baseline="0" smtClean="0">
                        <a:ln>
                          <a:noFill/>
                        </a:ln>
                        <a:solidFill>
                          <a:srgbClr val="FF0000"/>
                        </a:solidFill>
                      </a:rPr>
                      <a:pPr/>
                      <a:t>[ARVO]</a:t>
                    </a:fld>
                    <a:r>
                      <a:rPr lang="fi-FI" baseline="0" dirty="0">
                        <a:ln>
                          <a:noFill/>
                        </a:ln>
                        <a:solidFill>
                          <a:srgbClr val="FF0000"/>
                        </a:solidFill>
                      </a:rPr>
                      <a:t> mrd.€, </a:t>
                    </a:r>
                    <a:fld id="{4A4F40D8-8A11-426B-A92B-8242FD6009E5}" type="PERCENTAGE">
                      <a:rPr lang="fi-FI" baseline="0" smtClean="0">
                        <a:ln>
                          <a:noFill/>
                        </a:ln>
                        <a:solidFill>
                          <a:srgbClr val="FF0000"/>
                        </a:solidFill>
                      </a:rPr>
                      <a:pPr/>
                      <a:t>[PROSENTTI]</a:t>
                    </a:fld>
                    <a:r>
                      <a:rPr lang="fi-FI" baseline="0" dirty="0">
                        <a:ln>
                          <a:noFill/>
                        </a:ln>
                        <a:solidFill>
                          <a:srgbClr val="FF0000"/>
                        </a:solidFill>
                      </a:rPr>
                      <a:t>,</a:t>
                    </a:r>
                  </a:p>
                </c:rich>
              </c:tx>
              <c:dLblPos val="bestFit"/>
              <c:showLegendKey val="0"/>
              <c:showVal val="1"/>
              <c:showCatName val="1"/>
              <c:showSerName val="0"/>
              <c:showPercent val="1"/>
              <c:showBubbleSize val="0"/>
              <c:separator>, </c:separator>
              <c:extLst>
                <c:ext xmlns:c15="http://schemas.microsoft.com/office/drawing/2012/chart" uri="{CE6537A1-D6FC-4f65-9D91-7224C49458BB}">
                  <c15:layout>
                    <c:manualLayout>
                      <c:w val="0.32027461981817557"/>
                      <c:h val="0.17940056376485267"/>
                    </c:manualLayout>
                  </c15:layout>
                  <c15:dlblFieldTable/>
                  <c15:showDataLabelsRange val="0"/>
                </c:ext>
                <c:ext xmlns:c16="http://schemas.microsoft.com/office/drawing/2014/chart" uri="{C3380CC4-5D6E-409C-BE32-E72D297353CC}">
                  <c16:uniqueId val="{00000003-FC65-44B6-82C4-8BFD4D767BBA}"/>
                </c:ext>
              </c:extLst>
            </c:dLbl>
            <c:dLbl>
              <c:idx val="2"/>
              <c:layout>
                <c:manualLayout>
                  <c:x val="-3.0485007261457837E-4"/>
                  <c:y val="-9.4298157713236844E-4"/>
                </c:manualLayout>
              </c:layout>
              <c:tx>
                <c:rich>
                  <a:bodyPr rot="0" vertOverflow="overflow" horzOverflow="overflow" vert="horz" wrap="square" lIns="38100" tIns="19050" rIns="38100" bIns="19050" anchor="t" anchorCtr="0">
                    <a:noAutofit/>
                  </a:bodyPr>
                  <a:lstStyle/>
                  <a:p>
                    <a:pPr algn="l">
                      <a:defRPr sz="1050" baseline="0">
                        <a:ln>
                          <a:noFill/>
                        </a:ln>
                        <a:solidFill>
                          <a:srgbClr val="002060"/>
                        </a:solidFill>
                        <a:latin typeface="Verdana" panose="020B0604030504040204" pitchFamily="34" charset="0"/>
                      </a:defRPr>
                    </a:pPr>
                    <a:fld id="{0EFC6188-F475-4430-A4B1-B1A69A911A39}" type="CATEGORYNAME">
                      <a:rPr lang="en-US" sz="1050" baseline="0" smtClean="0">
                        <a:ln>
                          <a:noFill/>
                        </a:ln>
                        <a:solidFill>
                          <a:srgbClr val="2F20EC"/>
                        </a:solidFill>
                        <a:latin typeface="Verdana" panose="020B0604030504040204" pitchFamily="34" charset="0"/>
                      </a:rPr>
                      <a:pPr algn="l">
                        <a:defRPr sz="1050" baseline="0">
                          <a:ln>
                            <a:noFill/>
                          </a:ln>
                          <a:solidFill>
                            <a:srgbClr val="002060"/>
                          </a:solidFill>
                          <a:latin typeface="Verdana" panose="020B0604030504040204" pitchFamily="34" charset="0"/>
                        </a:defRPr>
                      </a:pPr>
                      <a:t>[LUOKAN NIMI]</a:t>
                    </a:fld>
                    <a:r>
                      <a:rPr lang="en-US" sz="1050" baseline="0" dirty="0">
                        <a:ln>
                          <a:noFill/>
                        </a:ln>
                        <a:solidFill>
                          <a:srgbClr val="2F20EC"/>
                        </a:solidFill>
                        <a:latin typeface="Verdana" panose="020B0604030504040204" pitchFamily="34" charset="0"/>
                      </a:rPr>
                      <a:t> </a:t>
                    </a:r>
                  </a:p>
                  <a:p>
                    <a:pPr algn="l">
                      <a:defRPr sz="1050" baseline="0">
                        <a:ln>
                          <a:noFill/>
                        </a:ln>
                        <a:solidFill>
                          <a:srgbClr val="002060"/>
                        </a:solidFill>
                        <a:latin typeface="Verdana" panose="020B0604030504040204" pitchFamily="34" charset="0"/>
                      </a:defRPr>
                    </a:pPr>
                    <a:fld id="{8AB6E93B-45DF-4AE1-9A02-0958883D67B8}" type="VALUE">
                      <a:rPr lang="en-US" sz="1050" baseline="0" smtClean="0">
                        <a:ln>
                          <a:noFill/>
                        </a:ln>
                        <a:solidFill>
                          <a:srgbClr val="2F20EC"/>
                        </a:solidFill>
                        <a:latin typeface="Verdana" panose="020B0604030504040204" pitchFamily="34" charset="0"/>
                      </a:rPr>
                      <a:pPr algn="l">
                        <a:defRPr sz="1050" baseline="0">
                          <a:ln>
                            <a:noFill/>
                          </a:ln>
                          <a:solidFill>
                            <a:srgbClr val="002060"/>
                          </a:solidFill>
                          <a:latin typeface="Verdana" panose="020B0604030504040204" pitchFamily="34" charset="0"/>
                        </a:defRPr>
                      </a:pPr>
                      <a:t>[ARVO]</a:t>
                    </a:fld>
                    <a:r>
                      <a:rPr lang="en-US" sz="1050" baseline="0" dirty="0">
                        <a:ln>
                          <a:noFill/>
                        </a:ln>
                        <a:solidFill>
                          <a:srgbClr val="2F20EC"/>
                        </a:solidFill>
                        <a:latin typeface="Verdana" panose="020B0604030504040204" pitchFamily="34" charset="0"/>
                      </a:rPr>
                      <a:t> </a:t>
                    </a:r>
                    <a:r>
                      <a:rPr lang="en-US" sz="1050" baseline="0" dirty="0" err="1">
                        <a:ln>
                          <a:noFill/>
                        </a:ln>
                        <a:solidFill>
                          <a:srgbClr val="2F20EC"/>
                        </a:solidFill>
                        <a:latin typeface="Verdana" panose="020B0604030504040204" pitchFamily="34" charset="0"/>
                      </a:rPr>
                      <a:t>mrd</a:t>
                    </a:r>
                    <a:r>
                      <a:rPr lang="en-US" sz="1050" baseline="0" dirty="0">
                        <a:ln>
                          <a:noFill/>
                        </a:ln>
                        <a:solidFill>
                          <a:srgbClr val="2F20EC"/>
                        </a:solidFill>
                        <a:latin typeface="Verdana" panose="020B0604030504040204" pitchFamily="34" charset="0"/>
                      </a:rPr>
                      <a:t>.€, 20,6 %</a:t>
                    </a:r>
                  </a:p>
                </c:rich>
              </c:tx>
              <c:spPr/>
              <c:dLblPos val="bestFit"/>
              <c:showLegendKey val="0"/>
              <c:showVal val="1"/>
              <c:showCatName val="1"/>
              <c:showSerName val="0"/>
              <c:showPercent val="1"/>
              <c:showBubbleSize val="0"/>
              <c:extLst>
                <c:ext xmlns:c15="http://schemas.microsoft.com/office/drawing/2012/chart" uri="{CE6537A1-D6FC-4f65-9D91-7224C49458BB}">
                  <c15:layout>
                    <c:manualLayout>
                      <c:w val="0.24987528953974686"/>
                      <c:h val="0.10334138220753251"/>
                    </c:manualLayout>
                  </c15:layout>
                  <c15:dlblFieldTable/>
                  <c15:showDataLabelsRange val="0"/>
                </c:ext>
                <c:ext xmlns:c16="http://schemas.microsoft.com/office/drawing/2014/chart" uri="{C3380CC4-5D6E-409C-BE32-E72D297353CC}">
                  <c16:uniqueId val="{00000005-FC65-44B6-82C4-8BFD4D767BBA}"/>
                </c:ext>
              </c:extLst>
            </c:dLbl>
            <c:dLbl>
              <c:idx val="3"/>
              <c:layout>
                <c:manualLayout>
                  <c:x val="-3.1227957289751765E-2"/>
                  <c:y val="0.24212028146393311"/>
                </c:manualLayout>
              </c:layout>
              <c:tx>
                <c:rich>
                  <a:bodyPr/>
                  <a:lstStyle/>
                  <a:p>
                    <a:fld id="{EF77A615-BE4B-4BBD-9EB1-0B93379C534D}" type="CATEGORYNAME">
                      <a:rPr lang="en-US" sz="1500" b="1" baseline="0" smtClean="0">
                        <a:solidFill>
                          <a:srgbClr val="C00000"/>
                        </a:solidFill>
                      </a:rPr>
                      <a:pPr/>
                      <a:t>[LUOKAN NIMI]</a:t>
                    </a:fld>
                    <a:r>
                      <a:rPr lang="en-US" sz="1500" b="1" baseline="0" dirty="0">
                        <a:solidFill>
                          <a:srgbClr val="C00000"/>
                        </a:solidFill>
                      </a:rPr>
                      <a:t> </a:t>
                    </a:r>
                  </a:p>
                  <a:p>
                    <a:fld id="{C86DFD78-8B67-4AFD-AB6E-72A0FB2C72A9}" type="VALUE">
                      <a:rPr lang="en-US" sz="1500" b="1" baseline="0" smtClean="0">
                        <a:solidFill>
                          <a:srgbClr val="C00000"/>
                        </a:solidFill>
                      </a:rPr>
                      <a:pPr/>
                      <a:t>[ARVO]</a:t>
                    </a:fld>
                    <a:r>
                      <a:rPr lang="en-US" sz="1500" b="1" baseline="0" dirty="0">
                        <a:solidFill>
                          <a:srgbClr val="C00000"/>
                        </a:solidFill>
                      </a:rPr>
                      <a:t> </a:t>
                    </a:r>
                    <a:r>
                      <a:rPr lang="en-US" sz="1500" b="1" baseline="0" dirty="0" err="1">
                        <a:solidFill>
                          <a:srgbClr val="C00000"/>
                        </a:solidFill>
                      </a:rPr>
                      <a:t>mrd</a:t>
                    </a:r>
                    <a:r>
                      <a:rPr lang="en-US" sz="1500" b="1" baseline="0" dirty="0">
                        <a:solidFill>
                          <a:srgbClr val="C00000"/>
                        </a:solidFill>
                      </a:rPr>
                      <a:t>.€, 4,8 %</a:t>
                    </a:r>
                  </a:p>
                </c:rich>
              </c:tx>
              <c:dLblPos val="bestFit"/>
              <c:showLegendKey val="0"/>
              <c:showVal val="1"/>
              <c:showCatName val="1"/>
              <c:showSerName val="0"/>
              <c:showPercent val="1"/>
              <c:showBubbleSize val="0"/>
              <c:separator>, </c:separator>
              <c:extLst>
                <c:ext xmlns:c15="http://schemas.microsoft.com/office/drawing/2012/chart" uri="{CE6537A1-D6FC-4f65-9D91-7224C49458BB}">
                  <c15:layout>
                    <c:manualLayout>
                      <c:w val="0.26571154833375216"/>
                      <c:h val="0.13503273941784247"/>
                    </c:manualLayout>
                  </c15:layout>
                  <c15:dlblFieldTable/>
                  <c15:showDataLabelsRange val="0"/>
                </c:ext>
                <c:ext xmlns:c16="http://schemas.microsoft.com/office/drawing/2014/chart" uri="{C3380CC4-5D6E-409C-BE32-E72D297353CC}">
                  <c16:uniqueId val="{00000007-FC65-44B6-82C4-8BFD4D767BBA}"/>
                </c:ext>
              </c:extLst>
            </c:dLbl>
            <c:dLbl>
              <c:idx val="4"/>
              <c:layout>
                <c:manualLayout>
                  <c:x val="-0.15800535453951881"/>
                  <c:y val="0.14068842838246698"/>
                </c:manualLayout>
              </c:layout>
              <c:tx>
                <c:rich>
                  <a:bodyPr rot="0" vertOverflow="overflow" horzOverflow="overflow" vert="horz" wrap="square" lIns="38100" tIns="19050" rIns="38100" bIns="19050" anchor="t" anchorCtr="0">
                    <a:noAutofit/>
                  </a:bodyPr>
                  <a:lstStyle/>
                  <a:p>
                    <a:pPr algn="l">
                      <a:defRPr sz="1050" baseline="0">
                        <a:ln>
                          <a:noFill/>
                        </a:ln>
                        <a:solidFill>
                          <a:srgbClr val="002060"/>
                        </a:solidFill>
                        <a:latin typeface="Verdana" panose="020B0604030504040204" pitchFamily="34" charset="0"/>
                      </a:defRPr>
                    </a:pPr>
                    <a:fld id="{8C1C9E93-2881-4153-979C-01C14CF2E44D}" type="CATEGORYNAME">
                      <a:rPr lang="en-US" sz="1050" baseline="0" smtClean="0">
                        <a:ln>
                          <a:noFill/>
                        </a:ln>
                        <a:solidFill>
                          <a:srgbClr val="FFC000"/>
                        </a:solidFill>
                        <a:latin typeface="Verdana" panose="020B0604030504040204" pitchFamily="34" charset="0"/>
                      </a:rPr>
                      <a:pPr algn="l">
                        <a:defRPr sz="1050" baseline="0">
                          <a:ln>
                            <a:noFill/>
                          </a:ln>
                          <a:solidFill>
                            <a:srgbClr val="002060"/>
                          </a:solidFill>
                          <a:latin typeface="Verdana" panose="020B0604030504040204" pitchFamily="34" charset="0"/>
                        </a:defRPr>
                      </a:pPr>
                      <a:t>[LUOKAN NIMI]</a:t>
                    </a:fld>
                    <a:endParaRPr lang="en-US" sz="1050" baseline="0" dirty="0">
                      <a:ln>
                        <a:noFill/>
                      </a:ln>
                      <a:solidFill>
                        <a:srgbClr val="FFC000"/>
                      </a:solidFill>
                      <a:latin typeface="Verdana" panose="020B0604030504040204" pitchFamily="34" charset="0"/>
                    </a:endParaRPr>
                  </a:p>
                  <a:p>
                    <a:pPr algn="l">
                      <a:defRPr sz="1050" baseline="0">
                        <a:ln>
                          <a:noFill/>
                        </a:ln>
                        <a:solidFill>
                          <a:srgbClr val="002060"/>
                        </a:solidFill>
                        <a:latin typeface="Verdana" panose="020B0604030504040204" pitchFamily="34" charset="0"/>
                      </a:defRPr>
                    </a:pPr>
                    <a:r>
                      <a:rPr lang="en-US" sz="1050" baseline="0" dirty="0">
                        <a:ln>
                          <a:noFill/>
                        </a:ln>
                        <a:solidFill>
                          <a:srgbClr val="FFC000"/>
                        </a:solidFill>
                        <a:latin typeface="Verdana" panose="020B0604030504040204" pitchFamily="34" charset="0"/>
                      </a:rPr>
                      <a:t>4,1 </a:t>
                    </a:r>
                    <a:r>
                      <a:rPr lang="en-US" sz="1050" baseline="0" dirty="0" err="1">
                        <a:ln>
                          <a:noFill/>
                        </a:ln>
                        <a:solidFill>
                          <a:srgbClr val="FFC000"/>
                        </a:solidFill>
                        <a:latin typeface="Verdana" panose="020B0604030504040204" pitchFamily="34" charset="0"/>
                      </a:rPr>
                      <a:t>mrd</a:t>
                    </a:r>
                    <a:r>
                      <a:rPr lang="en-US" sz="1050" baseline="0" dirty="0">
                        <a:ln>
                          <a:noFill/>
                        </a:ln>
                        <a:solidFill>
                          <a:srgbClr val="FFC000"/>
                        </a:solidFill>
                        <a:latin typeface="Verdana" panose="020B0604030504040204" pitchFamily="34" charset="0"/>
                      </a:rPr>
                      <a:t>.€, 4,4 %</a:t>
                    </a:r>
                  </a:p>
                </c:rich>
              </c:tx>
              <c:spPr/>
              <c:dLblPos val="bestFit"/>
              <c:showLegendKey val="0"/>
              <c:showVal val="1"/>
              <c:showCatName val="1"/>
              <c:showSerName val="0"/>
              <c:showPercent val="1"/>
              <c:showBubbleSize val="0"/>
              <c:extLst>
                <c:ext xmlns:c15="http://schemas.microsoft.com/office/drawing/2012/chart" uri="{CE6537A1-D6FC-4f65-9D91-7224C49458BB}">
                  <c15:layout>
                    <c:manualLayout>
                      <c:w val="0.16485667165639017"/>
                      <c:h val="0.25356045517433928"/>
                    </c:manualLayout>
                  </c15:layout>
                  <c15:dlblFieldTable/>
                  <c15:showDataLabelsRange val="0"/>
                </c:ext>
                <c:ext xmlns:c16="http://schemas.microsoft.com/office/drawing/2014/chart" uri="{C3380CC4-5D6E-409C-BE32-E72D297353CC}">
                  <c16:uniqueId val="{00000009-FC65-44B6-82C4-8BFD4D767BBA}"/>
                </c:ext>
              </c:extLst>
            </c:dLbl>
            <c:dLbl>
              <c:idx val="5"/>
              <c:layout>
                <c:manualLayout>
                  <c:x val="0.10011478482022479"/>
                  <c:y val="4.358745347942462E-3"/>
                </c:manualLayout>
              </c:layout>
              <c:tx>
                <c:rich>
                  <a:bodyPr rot="0" vertOverflow="overflow" horzOverflow="overflow" vert="horz" wrap="square" lIns="38100" tIns="19050" rIns="38100" bIns="19050" anchor="t" anchorCtr="0">
                    <a:noAutofit/>
                  </a:bodyPr>
                  <a:lstStyle/>
                  <a:p>
                    <a:pPr algn="l">
                      <a:defRPr sz="1050" baseline="0">
                        <a:ln>
                          <a:noFill/>
                        </a:ln>
                        <a:solidFill>
                          <a:srgbClr val="002060"/>
                        </a:solidFill>
                        <a:latin typeface="Verdana" panose="020B0604030504040204" pitchFamily="34" charset="0"/>
                      </a:defRPr>
                    </a:pPr>
                    <a:fld id="{A8ECD83D-A254-4CBD-932A-7385ABE545AD}" type="CATEGORYNAME">
                      <a:rPr lang="en-US" sz="1050" baseline="0" smtClean="0">
                        <a:ln>
                          <a:noFill/>
                        </a:ln>
                        <a:solidFill>
                          <a:srgbClr val="00B050"/>
                        </a:solidFill>
                        <a:latin typeface="Verdana" panose="020B0604030504040204" pitchFamily="34" charset="0"/>
                      </a:rPr>
                      <a:pPr algn="l">
                        <a:defRPr sz="1050" baseline="0">
                          <a:ln>
                            <a:noFill/>
                          </a:ln>
                          <a:solidFill>
                            <a:srgbClr val="002060"/>
                          </a:solidFill>
                          <a:latin typeface="Verdana" panose="020B0604030504040204" pitchFamily="34" charset="0"/>
                        </a:defRPr>
                      </a:pPr>
                      <a:t>[LUOKAN NIMI]</a:t>
                    </a:fld>
                    <a:endParaRPr lang="en-US" sz="1050" baseline="0" dirty="0">
                      <a:ln>
                        <a:noFill/>
                      </a:ln>
                      <a:solidFill>
                        <a:srgbClr val="00B050"/>
                      </a:solidFill>
                      <a:latin typeface="Verdana" panose="020B0604030504040204" pitchFamily="34" charset="0"/>
                    </a:endParaRPr>
                  </a:p>
                  <a:p>
                    <a:pPr algn="l">
                      <a:defRPr sz="1050" baseline="0">
                        <a:ln>
                          <a:noFill/>
                        </a:ln>
                        <a:solidFill>
                          <a:srgbClr val="002060"/>
                        </a:solidFill>
                        <a:latin typeface="Verdana" panose="020B0604030504040204" pitchFamily="34" charset="0"/>
                      </a:defRPr>
                    </a:pPr>
                    <a:fld id="{1E30BB93-9F06-40F4-8360-4B812F48C3C4}" type="VALUE">
                      <a:rPr lang="en-US" sz="1050" baseline="0" smtClean="0">
                        <a:ln>
                          <a:noFill/>
                        </a:ln>
                        <a:solidFill>
                          <a:srgbClr val="00B050"/>
                        </a:solidFill>
                        <a:latin typeface="Verdana" panose="020B0604030504040204" pitchFamily="34" charset="0"/>
                      </a:rPr>
                      <a:pPr algn="l">
                        <a:defRPr sz="1050" baseline="0">
                          <a:ln>
                            <a:noFill/>
                          </a:ln>
                          <a:solidFill>
                            <a:srgbClr val="002060"/>
                          </a:solidFill>
                          <a:latin typeface="Verdana" panose="020B0604030504040204" pitchFamily="34" charset="0"/>
                        </a:defRPr>
                      </a:pPr>
                      <a:t>[ARVO]</a:t>
                    </a:fld>
                    <a:r>
                      <a:rPr lang="en-US" sz="1050" baseline="0" dirty="0">
                        <a:ln>
                          <a:noFill/>
                        </a:ln>
                        <a:solidFill>
                          <a:srgbClr val="00B050"/>
                        </a:solidFill>
                        <a:latin typeface="Verdana" panose="020B0604030504040204" pitchFamily="34" charset="0"/>
                      </a:rPr>
                      <a:t> </a:t>
                    </a:r>
                    <a:r>
                      <a:rPr lang="en-US" sz="1050" baseline="0" dirty="0" err="1">
                        <a:ln>
                          <a:noFill/>
                        </a:ln>
                        <a:solidFill>
                          <a:srgbClr val="00B050"/>
                        </a:solidFill>
                        <a:latin typeface="Verdana" panose="020B0604030504040204" pitchFamily="34" charset="0"/>
                      </a:rPr>
                      <a:t>mrd</a:t>
                    </a:r>
                    <a:r>
                      <a:rPr lang="en-US" sz="1050" baseline="0" dirty="0">
                        <a:ln>
                          <a:noFill/>
                        </a:ln>
                        <a:solidFill>
                          <a:srgbClr val="00B050"/>
                        </a:solidFill>
                        <a:latin typeface="Verdana" panose="020B0604030504040204" pitchFamily="34" charset="0"/>
                      </a:rPr>
                      <a:t>.€, 3,3 %</a:t>
                    </a:r>
                  </a:p>
                </c:rich>
              </c:tx>
              <c:spPr/>
              <c:dLblPos val="bestFit"/>
              <c:showLegendKey val="0"/>
              <c:showVal val="1"/>
              <c:showCatName val="1"/>
              <c:showSerName val="0"/>
              <c:showPercent val="1"/>
              <c:showBubbleSize val="0"/>
              <c:separator>, </c:separator>
              <c:extLst>
                <c:ext xmlns:c15="http://schemas.microsoft.com/office/drawing/2012/chart" uri="{CE6537A1-D6FC-4f65-9D91-7224C49458BB}">
                  <c15:layout>
                    <c:manualLayout>
                      <c:w val="0.34394130701749248"/>
                      <c:h val="0.12632705047525719"/>
                    </c:manualLayout>
                  </c15:layout>
                  <c15:dlblFieldTable/>
                  <c15:showDataLabelsRange val="0"/>
                </c:ext>
                <c:ext xmlns:c16="http://schemas.microsoft.com/office/drawing/2014/chart" uri="{C3380CC4-5D6E-409C-BE32-E72D297353CC}">
                  <c16:uniqueId val="{0000000B-FC65-44B6-82C4-8BFD4D767BBA}"/>
                </c:ext>
              </c:extLst>
            </c:dLbl>
            <c:dLbl>
              <c:idx val="6"/>
              <c:layout>
                <c:manualLayout>
                  <c:x val="0.1330324716925928"/>
                  <c:y val="-6.6731122442977679E-3"/>
                </c:manualLayout>
              </c:layout>
              <c:tx>
                <c:rich>
                  <a:bodyPr rot="0" vertOverflow="overflow" horzOverflow="overflow" vert="horz" wrap="square" lIns="38100" tIns="19050" rIns="38100" bIns="19050" anchor="t" anchorCtr="0">
                    <a:noAutofit/>
                  </a:bodyPr>
                  <a:lstStyle/>
                  <a:p>
                    <a:pPr algn="l">
                      <a:defRPr sz="1050" baseline="0">
                        <a:ln>
                          <a:noFill/>
                        </a:ln>
                        <a:solidFill>
                          <a:schemeClr val="bg1"/>
                        </a:solidFill>
                        <a:latin typeface="Verdana" panose="020B0604030504040204" pitchFamily="34" charset="0"/>
                      </a:defRPr>
                    </a:pPr>
                    <a:fld id="{2480E518-17CD-4019-B786-F547B1DD4755}" type="CATEGORYNAME">
                      <a:rPr lang="fi-FI" sz="1050" baseline="0" smtClean="0">
                        <a:solidFill>
                          <a:srgbClr val="000000"/>
                        </a:solidFill>
                        <a:latin typeface="Verdana" panose="020B0604030504040204" pitchFamily="34" charset="0"/>
                      </a:rPr>
                      <a:pPr algn="l">
                        <a:defRPr sz="1050" baseline="0">
                          <a:ln>
                            <a:noFill/>
                          </a:ln>
                          <a:solidFill>
                            <a:schemeClr val="bg1"/>
                          </a:solidFill>
                          <a:latin typeface="Verdana" panose="020B0604030504040204" pitchFamily="34" charset="0"/>
                        </a:defRPr>
                      </a:pPr>
                      <a:t>[LUOKAN NIMI]</a:t>
                    </a:fld>
                    <a:r>
                      <a:rPr lang="fi-FI" sz="1050" baseline="0" dirty="0">
                        <a:solidFill>
                          <a:srgbClr val="000000"/>
                        </a:solidFill>
                        <a:latin typeface="Verdana" panose="020B0604030504040204" pitchFamily="34" charset="0"/>
                      </a:rPr>
                      <a:t> </a:t>
                    </a:r>
                  </a:p>
                  <a:p>
                    <a:pPr algn="l">
                      <a:defRPr sz="1050" baseline="0">
                        <a:ln>
                          <a:noFill/>
                        </a:ln>
                        <a:solidFill>
                          <a:schemeClr val="bg1"/>
                        </a:solidFill>
                        <a:latin typeface="Verdana" panose="020B0604030504040204" pitchFamily="34" charset="0"/>
                      </a:defRPr>
                    </a:pPr>
                    <a:fld id="{52588DC2-FC6E-43DF-995B-80CD89882258}" type="VALUE">
                      <a:rPr lang="fi-FI" sz="1050" baseline="0" smtClean="0">
                        <a:solidFill>
                          <a:srgbClr val="000000"/>
                        </a:solidFill>
                        <a:latin typeface="Verdana" panose="020B0604030504040204" pitchFamily="34" charset="0"/>
                      </a:rPr>
                      <a:pPr algn="l">
                        <a:defRPr sz="1050" baseline="0">
                          <a:ln>
                            <a:noFill/>
                          </a:ln>
                          <a:solidFill>
                            <a:schemeClr val="bg1"/>
                          </a:solidFill>
                          <a:latin typeface="Verdana" panose="020B0604030504040204" pitchFamily="34" charset="0"/>
                        </a:defRPr>
                      </a:pPr>
                      <a:t>[ARVO]</a:t>
                    </a:fld>
                    <a:r>
                      <a:rPr lang="fi-FI" sz="1050" baseline="0" dirty="0">
                        <a:solidFill>
                          <a:srgbClr val="000000"/>
                        </a:solidFill>
                        <a:latin typeface="Verdana" panose="020B0604030504040204" pitchFamily="34" charset="0"/>
                      </a:rPr>
                      <a:t> mrd.€, 7,8 %</a:t>
                    </a:r>
                  </a:p>
                </c:rich>
              </c:tx>
              <c:spPr>
                <a:noFill/>
                <a:ln>
                  <a:noFill/>
                </a:ln>
                <a:effectLst/>
              </c:spPr>
              <c:dLblPos val="bestFit"/>
              <c:showLegendKey val="0"/>
              <c:showVal val="1"/>
              <c:showCatName val="1"/>
              <c:showSerName val="0"/>
              <c:showPercent val="1"/>
              <c:showBubbleSize val="0"/>
              <c:separator>, </c:separator>
              <c:extLst>
                <c:ext xmlns:c15="http://schemas.microsoft.com/office/drawing/2012/chart" uri="{CE6537A1-D6FC-4f65-9D91-7224C49458BB}">
                  <c15:layout>
                    <c:manualLayout>
                      <c:w val="0.21922959673048992"/>
                      <c:h val="0.18072278431149372"/>
                    </c:manualLayout>
                  </c15:layout>
                  <c15:dlblFieldTable/>
                  <c15:showDataLabelsRange val="0"/>
                </c:ext>
                <c:ext xmlns:c16="http://schemas.microsoft.com/office/drawing/2014/chart" uri="{C3380CC4-5D6E-409C-BE32-E72D297353CC}">
                  <c16:uniqueId val="{0000000D-FC65-44B6-82C4-8BFD4D767BBA}"/>
                </c:ext>
              </c:extLst>
            </c:dLbl>
            <c:dLbl>
              <c:idx val="16"/>
              <c:dLblPos val="outEnd"/>
              <c:showLegendKey val="0"/>
              <c:showVal val="1"/>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E-FC65-44B6-82C4-8BFD4D767BBA}"/>
                </c:ext>
              </c:extLst>
            </c:dLbl>
            <c:dLbl>
              <c:idx val="22"/>
              <c:dLblPos val="outEnd"/>
              <c:showLegendKey val="0"/>
              <c:showVal val="1"/>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F-FC65-44B6-82C4-8BFD4D767BBA}"/>
                </c:ext>
              </c:extLst>
            </c:dLbl>
            <c:spPr>
              <a:noFill/>
              <a:ln>
                <a:noFill/>
              </a:ln>
              <a:effectLst/>
            </c:spPr>
            <c:txPr>
              <a:bodyPr rot="0" vertOverflow="overflow" horzOverflow="overflow" vert="horz" wrap="square" lIns="38100" tIns="19050" rIns="38100" bIns="19050" anchor="t" anchorCtr="0">
                <a:noAutofit/>
              </a:bodyPr>
              <a:lstStyle/>
              <a:p>
                <a:pPr algn="l">
                  <a:defRPr sz="1050" baseline="0">
                    <a:ln>
                      <a:noFill/>
                    </a:ln>
                    <a:solidFill>
                      <a:srgbClr val="002060"/>
                    </a:solidFill>
                    <a:latin typeface="Verdana" panose="020B0604030504040204" pitchFamily="34" charset="0"/>
                  </a:defRPr>
                </a:pPr>
                <a:endParaRPr lang="fi-FI"/>
              </a:p>
            </c:txPr>
            <c:dLblPos val="outEnd"/>
            <c:showLegendKey val="0"/>
            <c:showVal val="1"/>
            <c:showCatName val="1"/>
            <c:showSerName val="0"/>
            <c:showPercent val="1"/>
            <c:showBubbleSize val="0"/>
            <c:separator>, </c:separator>
            <c:showLeaderLines val="1"/>
            <c:extLst>
              <c:ext xmlns:c15="http://schemas.microsoft.com/office/drawing/2012/chart" uri="{CE6537A1-D6FC-4f65-9D91-7224C49458BB}"/>
            </c:extLst>
          </c:dLbls>
          <c:cat>
            <c:strRef>
              <c:f>Taul1!$A$2:$A$8</c:f>
              <c:strCache>
                <c:ptCount val="7"/>
                <c:pt idx="0">
                  <c:v>Kotitalouksien ansio- ja pääomatuloverot</c:v>
                </c:pt>
                <c:pt idx="1">
                  <c:v>Pakolliset sosiaaliturvamaksut</c:v>
                </c:pt>
                <c:pt idx="2">
                  <c:v>Arvonlisäverot</c:v>
                </c:pt>
                <c:pt idx="3">
                  <c:v>Yhteisöverot</c:v>
                </c:pt>
                <c:pt idx="4">
                  <c:v>Energiaverot</c:v>
                </c:pt>
                <c:pt idx="5">
                  <c:v>Omaisuusverot</c:v>
                </c:pt>
                <c:pt idx="6">
                  <c:v>Muut verot</c:v>
                </c:pt>
              </c:strCache>
            </c:strRef>
          </c:cat>
          <c:val>
            <c:numRef>
              <c:f>Taul1!$B$2:$B$8</c:f>
              <c:numCache>
                <c:formatCode>#,##0.0</c:formatCode>
                <c:ptCount val="7"/>
                <c:pt idx="0">
                  <c:v>27.7</c:v>
                </c:pt>
                <c:pt idx="1">
                  <c:v>26.7</c:v>
                </c:pt>
                <c:pt idx="2">
                  <c:v>19</c:v>
                </c:pt>
                <c:pt idx="3">
                  <c:v>4.4000000000000004</c:v>
                </c:pt>
                <c:pt idx="4">
                  <c:v>4.0999999999999996</c:v>
                </c:pt>
                <c:pt idx="5">
                  <c:v>3</c:v>
                </c:pt>
                <c:pt idx="6">
                  <c:v>7.2</c:v>
                </c:pt>
              </c:numCache>
            </c:numRef>
          </c:val>
          <c:extLst>
            <c:ext xmlns:c16="http://schemas.microsoft.com/office/drawing/2014/chart" uri="{C3380CC4-5D6E-409C-BE32-E72D297353CC}">
              <c16:uniqueId val="{00000010-FC65-44B6-82C4-8BFD4D767BBA}"/>
            </c:ext>
          </c:extLst>
        </c:ser>
        <c:dLbls>
          <c:dLblPos val="outEnd"/>
          <c:showLegendKey val="0"/>
          <c:showVal val="0"/>
          <c:showCatName val="1"/>
          <c:showSerName val="0"/>
          <c:showPercent val="1"/>
          <c:showBubbleSize val="0"/>
          <c:showLeaderLines val="1"/>
        </c:dLbls>
        <c:firstSliceAng val="0"/>
      </c:pieChart>
    </c:plotArea>
    <c:plotVisOnly val="1"/>
    <c:dispBlanksAs val="gap"/>
    <c:showDLblsOverMax val="0"/>
  </c:chart>
  <c:spPr>
    <a:ln>
      <a:noFill/>
    </a:ln>
  </c:spPr>
  <c:txPr>
    <a:bodyPr/>
    <a:lstStyle/>
    <a:p>
      <a:pPr>
        <a:defRPr sz="1800"/>
      </a:pPr>
      <a:endParaRPr lang="fi-FI"/>
    </a:p>
  </c:txPr>
  <c:externalData r:id="rId2">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8084522019337891E-2"/>
          <c:y val="4.14882287384735E-2"/>
          <c:w val="0.87671290829405835"/>
          <c:h val="0.88838379242200516"/>
        </c:manualLayout>
      </c:layout>
      <c:barChart>
        <c:barDir val="col"/>
        <c:grouping val="clustered"/>
        <c:varyColors val="0"/>
        <c:ser>
          <c:idx val="0"/>
          <c:order val="0"/>
          <c:tx>
            <c:strRef>
              <c:f>Taul1!$B$1</c:f>
              <c:strCache>
                <c:ptCount val="1"/>
                <c:pt idx="0">
                  <c:v>Työlliset</c:v>
                </c:pt>
              </c:strCache>
            </c:strRef>
          </c:tx>
          <c:spPr>
            <a:solidFill>
              <a:srgbClr val="0070C0"/>
            </a:solidFill>
          </c:spPr>
          <c:invertIfNegative val="0"/>
          <c:cat>
            <c:strRef>
              <c:f>Taul1!$A$2:$A$12</c:f>
              <c:strCache>
                <c:ptCount val="11"/>
                <c:pt idx="0">
                  <c:v>2005</c:v>
                </c:pt>
                <c:pt idx="1">
                  <c:v>2006</c:v>
                </c:pt>
                <c:pt idx="2">
                  <c:v>2007</c:v>
                </c:pt>
                <c:pt idx="3">
                  <c:v>2008</c:v>
                </c:pt>
                <c:pt idx="4">
                  <c:v>2009</c:v>
                </c:pt>
                <c:pt idx="5">
                  <c:v>2010</c:v>
                </c:pt>
                <c:pt idx="6">
                  <c:v>2011</c:v>
                </c:pt>
                <c:pt idx="7">
                  <c:v>2012</c:v>
                </c:pt>
                <c:pt idx="8">
                  <c:v>2013</c:v>
                </c:pt>
                <c:pt idx="9">
                  <c:v>2014</c:v>
                </c:pt>
                <c:pt idx="10">
                  <c:v>2015</c:v>
                </c:pt>
              </c:strCache>
            </c:strRef>
          </c:cat>
          <c:val>
            <c:numRef>
              <c:f>Taul1!$B$2:$B$12</c:f>
              <c:numCache>
                <c:formatCode>General</c:formatCode>
                <c:ptCount val="11"/>
                <c:pt idx="0">
                  <c:v>1421.4</c:v>
                </c:pt>
                <c:pt idx="1">
                  <c:v>1450.7</c:v>
                </c:pt>
                <c:pt idx="2">
                  <c:v>1497.7</c:v>
                </c:pt>
                <c:pt idx="3">
                  <c:v>1542.7</c:v>
                </c:pt>
                <c:pt idx="4">
                  <c:v>1473.2</c:v>
                </c:pt>
                <c:pt idx="5">
                  <c:v>1449.9</c:v>
                </c:pt>
                <c:pt idx="6">
                  <c:v>1475</c:v>
                </c:pt>
                <c:pt idx="7">
                  <c:v>1496.4</c:v>
                </c:pt>
                <c:pt idx="8">
                  <c:v>1483.1</c:v>
                </c:pt>
                <c:pt idx="9">
                  <c:v>1481.8</c:v>
                </c:pt>
                <c:pt idx="10">
                  <c:v>1479.6</c:v>
                </c:pt>
              </c:numCache>
            </c:numRef>
          </c:val>
          <c:extLst>
            <c:ext xmlns:c16="http://schemas.microsoft.com/office/drawing/2014/chart" uri="{C3380CC4-5D6E-409C-BE32-E72D297353CC}">
              <c16:uniqueId val="{00000000-7529-4A6F-9B11-59AB19A32DB4}"/>
            </c:ext>
          </c:extLst>
        </c:ser>
        <c:ser>
          <c:idx val="1"/>
          <c:order val="1"/>
          <c:tx>
            <c:strRef>
              <c:f>Taul1!$C$1</c:f>
              <c:strCache>
                <c:ptCount val="1"/>
                <c:pt idx="0">
                  <c:v>Ennuste</c:v>
                </c:pt>
              </c:strCache>
            </c:strRef>
          </c:tx>
          <c:invertIfNegative val="0"/>
          <c:cat>
            <c:strRef>
              <c:f>Taul1!$A$2:$A$12</c:f>
              <c:strCache>
                <c:ptCount val="11"/>
                <c:pt idx="0">
                  <c:v>2005</c:v>
                </c:pt>
                <c:pt idx="1">
                  <c:v>2006</c:v>
                </c:pt>
                <c:pt idx="2">
                  <c:v>2007</c:v>
                </c:pt>
                <c:pt idx="3">
                  <c:v>2008</c:v>
                </c:pt>
                <c:pt idx="4">
                  <c:v>2009</c:v>
                </c:pt>
                <c:pt idx="5">
                  <c:v>2010</c:v>
                </c:pt>
                <c:pt idx="6">
                  <c:v>2011</c:v>
                </c:pt>
                <c:pt idx="7">
                  <c:v>2012</c:v>
                </c:pt>
                <c:pt idx="8">
                  <c:v>2013</c:v>
                </c:pt>
                <c:pt idx="9">
                  <c:v>2014</c:v>
                </c:pt>
                <c:pt idx="10">
                  <c:v>2015</c:v>
                </c:pt>
              </c:strCache>
            </c:strRef>
          </c:cat>
          <c:val>
            <c:numRef>
              <c:f>Taul1!$C$2:$C$12</c:f>
              <c:numCache>
                <c:formatCode>General</c:formatCode>
                <c:ptCount val="11"/>
              </c:numCache>
            </c:numRef>
          </c:val>
          <c:extLst>
            <c:ext xmlns:c16="http://schemas.microsoft.com/office/drawing/2014/chart" uri="{C3380CC4-5D6E-409C-BE32-E72D297353CC}">
              <c16:uniqueId val="{00000001-7529-4A6F-9B11-59AB19A32DB4}"/>
            </c:ext>
          </c:extLst>
        </c:ser>
        <c:dLbls>
          <c:showLegendKey val="0"/>
          <c:showVal val="0"/>
          <c:showCatName val="0"/>
          <c:showSerName val="0"/>
          <c:showPercent val="0"/>
          <c:showBubbleSize val="0"/>
        </c:dLbls>
        <c:gapWidth val="150"/>
        <c:axId val="413860328"/>
        <c:axId val="413860720"/>
      </c:barChart>
      <c:catAx>
        <c:axId val="413860328"/>
        <c:scaling>
          <c:orientation val="minMax"/>
        </c:scaling>
        <c:delete val="0"/>
        <c:axPos val="b"/>
        <c:numFmt formatCode="General" sourceLinked="0"/>
        <c:majorTickMark val="out"/>
        <c:minorTickMark val="none"/>
        <c:tickLblPos val="nextTo"/>
        <c:txPr>
          <a:bodyPr/>
          <a:lstStyle/>
          <a:p>
            <a:pPr>
              <a:defRPr sz="1050" b="0" i="0" spc="-100" baseline="0">
                <a:solidFill>
                  <a:schemeClr val="tx2"/>
                </a:solidFill>
                <a:latin typeface="Verdana" panose="020B0604030504040204" pitchFamily="34" charset="0"/>
              </a:defRPr>
            </a:pPr>
            <a:endParaRPr lang="fi-FI"/>
          </a:p>
        </c:txPr>
        <c:crossAx val="413860720"/>
        <c:crosses val="autoZero"/>
        <c:auto val="1"/>
        <c:lblAlgn val="ctr"/>
        <c:lblOffset val="100"/>
        <c:noMultiLvlLbl val="0"/>
      </c:catAx>
      <c:valAx>
        <c:axId val="413860720"/>
        <c:scaling>
          <c:orientation val="minMax"/>
          <c:max val="1550"/>
          <c:min val="1300"/>
        </c:scaling>
        <c:delete val="0"/>
        <c:axPos val="l"/>
        <c:majorGridlines/>
        <c:numFmt formatCode="#,##0" sourceLinked="0"/>
        <c:majorTickMark val="out"/>
        <c:minorTickMark val="none"/>
        <c:tickLblPos val="nextTo"/>
        <c:txPr>
          <a:bodyPr/>
          <a:lstStyle/>
          <a:p>
            <a:pPr>
              <a:defRPr sz="1050" b="0" i="0" baseline="0">
                <a:solidFill>
                  <a:schemeClr val="tx2"/>
                </a:solidFill>
                <a:latin typeface="Verdana" panose="020B0604030504040204" pitchFamily="34" charset="0"/>
              </a:defRPr>
            </a:pPr>
            <a:endParaRPr lang="fi-FI"/>
          </a:p>
        </c:txPr>
        <c:crossAx val="413860328"/>
        <c:crosses val="autoZero"/>
        <c:crossBetween val="between"/>
        <c:majorUnit val="50"/>
        <c:minorUnit val="10"/>
      </c:valAx>
    </c:plotArea>
    <c:plotVisOnly val="1"/>
    <c:dispBlanksAs val="gap"/>
    <c:showDLblsOverMax val="0"/>
  </c:chart>
  <c:txPr>
    <a:bodyPr/>
    <a:lstStyle/>
    <a:p>
      <a:pPr>
        <a:defRPr sz="1800"/>
      </a:pPr>
      <a:endParaRPr lang="fi-FI"/>
    </a:p>
  </c:txPr>
  <c:externalData r:id="rId1">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2308487703339258E-2"/>
          <c:y val="5.7843260303424397E-2"/>
          <c:w val="0.68426162590307316"/>
          <c:h val="0.90286796776447087"/>
        </c:manualLayout>
      </c:layout>
      <c:lineChart>
        <c:grouping val="standard"/>
        <c:varyColors val="0"/>
        <c:ser>
          <c:idx val="0"/>
          <c:order val="0"/>
          <c:tx>
            <c:strRef>
              <c:f>Sheet1!$B$1</c:f>
              <c:strCache>
                <c:ptCount val="1"/>
                <c:pt idx="0">
                  <c:v>Suhteessa Portugaliin</c:v>
                </c:pt>
              </c:strCache>
            </c:strRef>
          </c:tx>
          <c:spPr>
            <a:ln>
              <a:solidFill>
                <a:schemeClr val="accent1"/>
              </a:solidFill>
            </a:ln>
          </c:spPr>
          <c:marker>
            <c:symbol val="none"/>
          </c:marker>
          <c:cat>
            <c:strRef>
              <c:f>Sheet1!$A$2:$A$53</c:f>
              <c:strCache>
                <c:ptCount val="45"/>
                <c:pt idx="0">
                  <c:v>2005,I</c:v>
                </c:pt>
                <c:pt idx="4">
                  <c:v>2006,I</c:v>
                </c:pt>
                <c:pt idx="8">
                  <c:v>2007,I</c:v>
                </c:pt>
                <c:pt idx="12">
                  <c:v>2008,I</c:v>
                </c:pt>
                <c:pt idx="16">
                  <c:v>2009,I</c:v>
                </c:pt>
                <c:pt idx="20">
                  <c:v>2010,I</c:v>
                </c:pt>
                <c:pt idx="24">
                  <c:v>2011,I</c:v>
                </c:pt>
                <c:pt idx="28">
                  <c:v>2012,I</c:v>
                </c:pt>
                <c:pt idx="32">
                  <c:v>2013,I</c:v>
                </c:pt>
                <c:pt idx="36">
                  <c:v>2014,I</c:v>
                </c:pt>
                <c:pt idx="40">
                  <c:v>2015,I</c:v>
                </c:pt>
                <c:pt idx="44">
                  <c:v>2016,I</c:v>
                </c:pt>
              </c:strCache>
            </c:strRef>
          </c:cat>
          <c:val>
            <c:numRef>
              <c:f>Sheet1!$B$2:$B$53</c:f>
              <c:numCache>
                <c:formatCode>General</c:formatCode>
                <c:ptCount val="52"/>
                <c:pt idx="0">
                  <c:v>100</c:v>
                </c:pt>
                <c:pt idx="1">
                  <c:v>102.0342</c:v>
                </c:pt>
                <c:pt idx="2">
                  <c:v>99.887879999999996</c:v>
                </c:pt>
                <c:pt idx="3">
                  <c:v>99.63494</c:v>
                </c:pt>
                <c:pt idx="4">
                  <c:v>100.1814</c:v>
                </c:pt>
                <c:pt idx="5">
                  <c:v>101.3741</c:v>
                </c:pt>
                <c:pt idx="6">
                  <c:v>101.8563</c:v>
                </c:pt>
                <c:pt idx="7">
                  <c:v>101.6006</c:v>
                </c:pt>
                <c:pt idx="8">
                  <c:v>101.3241</c:v>
                </c:pt>
                <c:pt idx="9">
                  <c:v>100.3737</c:v>
                </c:pt>
                <c:pt idx="10">
                  <c:v>100.6044</c:v>
                </c:pt>
                <c:pt idx="11">
                  <c:v>101.5411</c:v>
                </c:pt>
                <c:pt idx="12">
                  <c:v>103.9203</c:v>
                </c:pt>
                <c:pt idx="13">
                  <c:v>105.21080000000001</c:v>
                </c:pt>
                <c:pt idx="14">
                  <c:v>104.4375</c:v>
                </c:pt>
                <c:pt idx="15">
                  <c:v>105.7593</c:v>
                </c:pt>
                <c:pt idx="16">
                  <c:v>110.4212</c:v>
                </c:pt>
                <c:pt idx="17">
                  <c:v>111.6591</c:v>
                </c:pt>
                <c:pt idx="18">
                  <c:v>111.8916</c:v>
                </c:pt>
                <c:pt idx="19">
                  <c:v>111.3475</c:v>
                </c:pt>
                <c:pt idx="20">
                  <c:v>109.31789999999999</c:v>
                </c:pt>
                <c:pt idx="21">
                  <c:v>107.15770000000001</c:v>
                </c:pt>
                <c:pt idx="22">
                  <c:v>109.3601</c:v>
                </c:pt>
                <c:pt idx="23">
                  <c:v>109.0498</c:v>
                </c:pt>
                <c:pt idx="24">
                  <c:v>108.82559999999999</c:v>
                </c:pt>
                <c:pt idx="25">
                  <c:v>111.38500000000001</c:v>
                </c:pt>
                <c:pt idx="26">
                  <c:v>113.3904</c:v>
                </c:pt>
                <c:pt idx="27">
                  <c:v>113.5621</c:v>
                </c:pt>
                <c:pt idx="28">
                  <c:v>117.0646</c:v>
                </c:pt>
                <c:pt idx="29">
                  <c:v>118.94970000000001</c:v>
                </c:pt>
                <c:pt idx="30">
                  <c:v>117.5595</c:v>
                </c:pt>
                <c:pt idx="31">
                  <c:v>118.5641</c:v>
                </c:pt>
                <c:pt idx="32">
                  <c:v>115.2611</c:v>
                </c:pt>
                <c:pt idx="33">
                  <c:v>117.44199999999999</c:v>
                </c:pt>
                <c:pt idx="34">
                  <c:v>117.83540000000001</c:v>
                </c:pt>
                <c:pt idx="35">
                  <c:v>118.8715</c:v>
                </c:pt>
                <c:pt idx="36">
                  <c:v>119.95740000000001</c:v>
                </c:pt>
                <c:pt idx="37">
                  <c:v>120.727</c:v>
                </c:pt>
                <c:pt idx="38">
                  <c:v>118.91800000000001</c:v>
                </c:pt>
                <c:pt idx="39">
                  <c:v>123.0089</c:v>
                </c:pt>
                <c:pt idx="40">
                  <c:v>120.50709999999999</c:v>
                </c:pt>
                <c:pt idx="41">
                  <c:v>119.06480000000001</c:v>
                </c:pt>
                <c:pt idx="42">
                  <c:v>120.95959999999999</c:v>
                </c:pt>
                <c:pt idx="43">
                  <c:v>120.2833</c:v>
                </c:pt>
                <c:pt idx="44">
                  <c:v>118.4092</c:v>
                </c:pt>
                <c:pt idx="45">
                  <c:v>118.3583</c:v>
                </c:pt>
                <c:pt idx="46">
                  <c:v>118.25539999999999</c:v>
                </c:pt>
                <c:pt idx="47">
                  <c:v>117.5304</c:v>
                </c:pt>
              </c:numCache>
            </c:numRef>
          </c:val>
          <c:smooth val="0"/>
          <c:extLst>
            <c:ext xmlns:c16="http://schemas.microsoft.com/office/drawing/2014/chart" uri="{C3380CC4-5D6E-409C-BE32-E72D297353CC}">
              <c16:uniqueId val="{00000000-6973-486A-863E-BF043B8AF190}"/>
            </c:ext>
          </c:extLst>
        </c:ser>
        <c:ser>
          <c:idx val="1"/>
          <c:order val="1"/>
          <c:tx>
            <c:strRef>
              <c:f>Sheet1!$C$1</c:f>
              <c:strCache>
                <c:ptCount val="1"/>
                <c:pt idx="0">
                  <c:v>Suhteessa Espanjaan</c:v>
                </c:pt>
              </c:strCache>
            </c:strRef>
          </c:tx>
          <c:spPr>
            <a:ln>
              <a:solidFill>
                <a:schemeClr val="accent4">
                  <a:lumMod val="75000"/>
                </a:schemeClr>
              </a:solidFill>
            </a:ln>
          </c:spPr>
          <c:marker>
            <c:symbol val="none"/>
          </c:marker>
          <c:cat>
            <c:strRef>
              <c:f>Sheet1!$A$2:$A$53</c:f>
              <c:strCache>
                <c:ptCount val="45"/>
                <c:pt idx="0">
                  <c:v>2005,I</c:v>
                </c:pt>
                <c:pt idx="4">
                  <c:v>2006,I</c:v>
                </c:pt>
                <c:pt idx="8">
                  <c:v>2007,I</c:v>
                </c:pt>
                <c:pt idx="12">
                  <c:v>2008,I</c:v>
                </c:pt>
                <c:pt idx="16">
                  <c:v>2009,I</c:v>
                </c:pt>
                <c:pt idx="20">
                  <c:v>2010,I</c:v>
                </c:pt>
                <c:pt idx="24">
                  <c:v>2011,I</c:v>
                </c:pt>
                <c:pt idx="28">
                  <c:v>2012,I</c:v>
                </c:pt>
                <c:pt idx="32">
                  <c:v>2013,I</c:v>
                </c:pt>
                <c:pt idx="36">
                  <c:v>2014,I</c:v>
                </c:pt>
                <c:pt idx="40">
                  <c:v>2015,I</c:v>
                </c:pt>
                <c:pt idx="44">
                  <c:v>2016,I</c:v>
                </c:pt>
              </c:strCache>
            </c:strRef>
          </c:cat>
          <c:val>
            <c:numRef>
              <c:f>Sheet1!$C$2:$C$53</c:f>
              <c:numCache>
                <c:formatCode>General</c:formatCode>
                <c:ptCount val="52"/>
                <c:pt idx="0">
                  <c:v>100</c:v>
                </c:pt>
                <c:pt idx="1">
                  <c:v>100.1019</c:v>
                </c:pt>
                <c:pt idx="2">
                  <c:v>100.23139999999999</c:v>
                </c:pt>
                <c:pt idx="3">
                  <c:v>99.217370000000003</c:v>
                </c:pt>
                <c:pt idx="4">
                  <c:v>97.982759999999999</c:v>
                </c:pt>
                <c:pt idx="5">
                  <c:v>98.273809999999997</c:v>
                </c:pt>
                <c:pt idx="6">
                  <c:v>97.729979999999998</c:v>
                </c:pt>
                <c:pt idx="7">
                  <c:v>96.836820000000003</c:v>
                </c:pt>
                <c:pt idx="8">
                  <c:v>94.767499999999998</c:v>
                </c:pt>
                <c:pt idx="9">
                  <c:v>93.610029999999995</c:v>
                </c:pt>
                <c:pt idx="10">
                  <c:v>93.286370000000005</c:v>
                </c:pt>
                <c:pt idx="11">
                  <c:v>92.794640000000001</c:v>
                </c:pt>
                <c:pt idx="12">
                  <c:v>92.373800000000003</c:v>
                </c:pt>
                <c:pt idx="13">
                  <c:v>93.820400000000006</c:v>
                </c:pt>
                <c:pt idx="14">
                  <c:v>92.980869999999996</c:v>
                </c:pt>
                <c:pt idx="15">
                  <c:v>95.663799999999995</c:v>
                </c:pt>
                <c:pt idx="16">
                  <c:v>101.8014</c:v>
                </c:pt>
                <c:pt idx="17">
                  <c:v>101.3918</c:v>
                </c:pt>
                <c:pt idx="18">
                  <c:v>99.846590000000006</c:v>
                </c:pt>
                <c:pt idx="19">
                  <c:v>101.2891</c:v>
                </c:pt>
                <c:pt idx="20">
                  <c:v>100.8972</c:v>
                </c:pt>
                <c:pt idx="21">
                  <c:v>98.580520000000007</c:v>
                </c:pt>
                <c:pt idx="22">
                  <c:v>100.88339999999999</c:v>
                </c:pt>
                <c:pt idx="23">
                  <c:v>100.4063</c:v>
                </c:pt>
                <c:pt idx="24">
                  <c:v>100.75360000000001</c:v>
                </c:pt>
                <c:pt idx="25">
                  <c:v>101.7627</c:v>
                </c:pt>
                <c:pt idx="26">
                  <c:v>103.7229</c:v>
                </c:pt>
                <c:pt idx="27">
                  <c:v>104.102</c:v>
                </c:pt>
                <c:pt idx="28">
                  <c:v>106.7187</c:v>
                </c:pt>
                <c:pt idx="29">
                  <c:v>109.0724</c:v>
                </c:pt>
                <c:pt idx="30">
                  <c:v>108.90819999999999</c:v>
                </c:pt>
                <c:pt idx="31">
                  <c:v>113.72199999999999</c:v>
                </c:pt>
                <c:pt idx="32">
                  <c:v>110.5478</c:v>
                </c:pt>
                <c:pt idx="33">
                  <c:v>111.6866</c:v>
                </c:pt>
                <c:pt idx="34">
                  <c:v>111.7851</c:v>
                </c:pt>
                <c:pt idx="35">
                  <c:v>112.7731</c:v>
                </c:pt>
                <c:pt idx="36">
                  <c:v>113.8533</c:v>
                </c:pt>
                <c:pt idx="37">
                  <c:v>113.48390000000001</c:v>
                </c:pt>
                <c:pt idx="38">
                  <c:v>113.6172</c:v>
                </c:pt>
                <c:pt idx="39">
                  <c:v>114.64190000000001</c:v>
                </c:pt>
                <c:pt idx="40">
                  <c:v>114.5673</c:v>
                </c:pt>
                <c:pt idx="41">
                  <c:v>113.6341</c:v>
                </c:pt>
                <c:pt idx="42">
                  <c:v>114.8086</c:v>
                </c:pt>
                <c:pt idx="43">
                  <c:v>114.52070000000001</c:v>
                </c:pt>
                <c:pt idx="44">
                  <c:v>114.5788</c:v>
                </c:pt>
                <c:pt idx="45">
                  <c:v>115.15779999999999</c:v>
                </c:pt>
                <c:pt idx="46">
                  <c:v>115.28230000000001</c:v>
                </c:pt>
                <c:pt idx="47">
                  <c:v>114.854</c:v>
                </c:pt>
              </c:numCache>
            </c:numRef>
          </c:val>
          <c:smooth val="0"/>
          <c:extLst>
            <c:ext xmlns:c16="http://schemas.microsoft.com/office/drawing/2014/chart" uri="{C3380CC4-5D6E-409C-BE32-E72D297353CC}">
              <c16:uniqueId val="{00000001-6973-486A-863E-BF043B8AF190}"/>
            </c:ext>
          </c:extLst>
        </c:ser>
        <c:ser>
          <c:idx val="2"/>
          <c:order val="2"/>
          <c:tx>
            <c:strRef>
              <c:f>Sheet1!$D$1</c:f>
              <c:strCache>
                <c:ptCount val="1"/>
                <c:pt idx="0">
                  <c:v>Suhteessa Alankomaihin</c:v>
                </c:pt>
              </c:strCache>
            </c:strRef>
          </c:tx>
          <c:spPr>
            <a:ln>
              <a:solidFill>
                <a:srgbClr val="00B050"/>
              </a:solidFill>
            </a:ln>
          </c:spPr>
          <c:marker>
            <c:symbol val="none"/>
          </c:marker>
          <c:cat>
            <c:strRef>
              <c:f>Sheet1!$A$2:$A$53</c:f>
              <c:strCache>
                <c:ptCount val="45"/>
                <c:pt idx="0">
                  <c:v>2005,I</c:v>
                </c:pt>
                <c:pt idx="4">
                  <c:v>2006,I</c:v>
                </c:pt>
                <c:pt idx="8">
                  <c:v>2007,I</c:v>
                </c:pt>
                <c:pt idx="12">
                  <c:v>2008,I</c:v>
                </c:pt>
                <c:pt idx="16">
                  <c:v>2009,I</c:v>
                </c:pt>
                <c:pt idx="20">
                  <c:v>2010,I</c:v>
                </c:pt>
                <c:pt idx="24">
                  <c:v>2011,I</c:v>
                </c:pt>
                <c:pt idx="28">
                  <c:v>2012,I</c:v>
                </c:pt>
                <c:pt idx="32">
                  <c:v>2013,I</c:v>
                </c:pt>
                <c:pt idx="36">
                  <c:v>2014,I</c:v>
                </c:pt>
                <c:pt idx="40">
                  <c:v>2015,I</c:v>
                </c:pt>
                <c:pt idx="44">
                  <c:v>2016,I</c:v>
                </c:pt>
              </c:strCache>
            </c:strRef>
          </c:cat>
          <c:val>
            <c:numRef>
              <c:f>Sheet1!$D$2:$D$53</c:f>
              <c:numCache>
                <c:formatCode>General</c:formatCode>
                <c:ptCount val="52"/>
                <c:pt idx="0">
                  <c:v>100</c:v>
                </c:pt>
                <c:pt idx="1">
                  <c:v>101.4958</c:v>
                </c:pt>
                <c:pt idx="2">
                  <c:v>103.44710000000001</c:v>
                </c:pt>
                <c:pt idx="3">
                  <c:v>104.73009999999999</c:v>
                </c:pt>
                <c:pt idx="4">
                  <c:v>103.5959</c:v>
                </c:pt>
                <c:pt idx="5">
                  <c:v>103.9157</c:v>
                </c:pt>
                <c:pt idx="6">
                  <c:v>103.8168</c:v>
                </c:pt>
                <c:pt idx="7">
                  <c:v>102.74939999999999</c:v>
                </c:pt>
                <c:pt idx="8">
                  <c:v>101.4653</c:v>
                </c:pt>
                <c:pt idx="9">
                  <c:v>100.12820000000001</c:v>
                </c:pt>
                <c:pt idx="10">
                  <c:v>100.4538</c:v>
                </c:pt>
                <c:pt idx="11">
                  <c:v>99.526430000000005</c:v>
                </c:pt>
                <c:pt idx="12">
                  <c:v>101.0741</c:v>
                </c:pt>
                <c:pt idx="13">
                  <c:v>102.3121</c:v>
                </c:pt>
                <c:pt idx="14">
                  <c:v>101.9139</c:v>
                </c:pt>
                <c:pt idx="15">
                  <c:v>104.84529999999999</c:v>
                </c:pt>
                <c:pt idx="16">
                  <c:v>108.0436</c:v>
                </c:pt>
                <c:pt idx="17">
                  <c:v>106.49850000000001</c:v>
                </c:pt>
                <c:pt idx="18">
                  <c:v>105.37479999999999</c:v>
                </c:pt>
                <c:pt idx="19">
                  <c:v>106.5368</c:v>
                </c:pt>
                <c:pt idx="20">
                  <c:v>107.3633</c:v>
                </c:pt>
                <c:pt idx="21">
                  <c:v>105.6095</c:v>
                </c:pt>
                <c:pt idx="22">
                  <c:v>107.224</c:v>
                </c:pt>
                <c:pt idx="23">
                  <c:v>106.14230000000001</c:v>
                </c:pt>
                <c:pt idx="24">
                  <c:v>106.79</c:v>
                </c:pt>
                <c:pt idx="25">
                  <c:v>107.4559</c:v>
                </c:pt>
                <c:pt idx="26">
                  <c:v>108.4225</c:v>
                </c:pt>
                <c:pt idx="27">
                  <c:v>107.3784</c:v>
                </c:pt>
                <c:pt idx="28">
                  <c:v>109.3305</c:v>
                </c:pt>
                <c:pt idx="29">
                  <c:v>110.85980000000001</c:v>
                </c:pt>
                <c:pt idx="30">
                  <c:v>110.0958</c:v>
                </c:pt>
                <c:pt idx="31">
                  <c:v>109.879</c:v>
                </c:pt>
                <c:pt idx="32">
                  <c:v>109.0943</c:v>
                </c:pt>
                <c:pt idx="33">
                  <c:v>109.15349999999999</c:v>
                </c:pt>
                <c:pt idx="34">
                  <c:v>109.5795</c:v>
                </c:pt>
                <c:pt idx="35">
                  <c:v>111.33750000000001</c:v>
                </c:pt>
                <c:pt idx="36">
                  <c:v>110.5992</c:v>
                </c:pt>
                <c:pt idx="37">
                  <c:v>111.23439999999999</c:v>
                </c:pt>
                <c:pt idx="38">
                  <c:v>111.4081</c:v>
                </c:pt>
                <c:pt idx="39">
                  <c:v>112.95910000000001</c:v>
                </c:pt>
                <c:pt idx="40">
                  <c:v>115.9824</c:v>
                </c:pt>
                <c:pt idx="41">
                  <c:v>115.53400000000001</c:v>
                </c:pt>
                <c:pt idx="42">
                  <c:v>115.5932</c:v>
                </c:pt>
                <c:pt idx="43">
                  <c:v>115.309</c:v>
                </c:pt>
                <c:pt idx="44">
                  <c:v>114.4383</c:v>
                </c:pt>
                <c:pt idx="45">
                  <c:v>115.4363</c:v>
                </c:pt>
                <c:pt idx="46">
                  <c:v>115.3462</c:v>
                </c:pt>
                <c:pt idx="47">
                  <c:v>115.1138</c:v>
                </c:pt>
              </c:numCache>
            </c:numRef>
          </c:val>
          <c:smooth val="0"/>
          <c:extLst>
            <c:ext xmlns:c16="http://schemas.microsoft.com/office/drawing/2014/chart" uri="{C3380CC4-5D6E-409C-BE32-E72D297353CC}">
              <c16:uniqueId val="{00000002-6973-486A-863E-BF043B8AF190}"/>
            </c:ext>
          </c:extLst>
        </c:ser>
        <c:ser>
          <c:idx val="3"/>
          <c:order val="3"/>
          <c:tx>
            <c:strRef>
              <c:f>Sheet1!$E$1</c:f>
              <c:strCache>
                <c:ptCount val="1"/>
                <c:pt idx="0">
                  <c:v>Suhteessa Saksaan</c:v>
                </c:pt>
              </c:strCache>
            </c:strRef>
          </c:tx>
          <c:spPr>
            <a:ln>
              <a:solidFill>
                <a:schemeClr val="accent4"/>
              </a:solidFill>
            </a:ln>
          </c:spPr>
          <c:marker>
            <c:symbol val="none"/>
          </c:marker>
          <c:cat>
            <c:strRef>
              <c:f>Sheet1!$A$2:$A$53</c:f>
              <c:strCache>
                <c:ptCount val="45"/>
                <c:pt idx="0">
                  <c:v>2005,I</c:v>
                </c:pt>
                <c:pt idx="4">
                  <c:v>2006,I</c:v>
                </c:pt>
                <c:pt idx="8">
                  <c:v>2007,I</c:v>
                </c:pt>
                <c:pt idx="12">
                  <c:v>2008,I</c:v>
                </c:pt>
                <c:pt idx="16">
                  <c:v>2009,I</c:v>
                </c:pt>
                <c:pt idx="20">
                  <c:v>2010,I</c:v>
                </c:pt>
                <c:pt idx="24">
                  <c:v>2011,I</c:v>
                </c:pt>
                <c:pt idx="28">
                  <c:v>2012,I</c:v>
                </c:pt>
                <c:pt idx="32">
                  <c:v>2013,I</c:v>
                </c:pt>
                <c:pt idx="36">
                  <c:v>2014,I</c:v>
                </c:pt>
                <c:pt idx="40">
                  <c:v>2015,I</c:v>
                </c:pt>
                <c:pt idx="44">
                  <c:v>2016,I</c:v>
                </c:pt>
              </c:strCache>
            </c:strRef>
          </c:cat>
          <c:val>
            <c:numRef>
              <c:f>Sheet1!$E$2:$E$53</c:f>
              <c:numCache>
                <c:formatCode>General</c:formatCode>
                <c:ptCount val="52"/>
                <c:pt idx="0">
                  <c:v>100</c:v>
                </c:pt>
                <c:pt idx="1">
                  <c:v>102.82980000000001</c:v>
                </c:pt>
                <c:pt idx="2">
                  <c:v>105.49590000000001</c:v>
                </c:pt>
                <c:pt idx="3">
                  <c:v>105.7657</c:v>
                </c:pt>
                <c:pt idx="4">
                  <c:v>105.4639</c:v>
                </c:pt>
                <c:pt idx="5">
                  <c:v>107.49039999999999</c:v>
                </c:pt>
                <c:pt idx="6">
                  <c:v>107.6939</c:v>
                </c:pt>
                <c:pt idx="7">
                  <c:v>109.279</c:v>
                </c:pt>
                <c:pt idx="8">
                  <c:v>108.2513</c:v>
                </c:pt>
                <c:pt idx="9">
                  <c:v>107.6647</c:v>
                </c:pt>
                <c:pt idx="10">
                  <c:v>108.9693</c:v>
                </c:pt>
                <c:pt idx="11">
                  <c:v>108.55240000000001</c:v>
                </c:pt>
                <c:pt idx="12">
                  <c:v>111.68519999999999</c:v>
                </c:pt>
                <c:pt idx="13">
                  <c:v>112.37860000000001</c:v>
                </c:pt>
                <c:pt idx="14">
                  <c:v>112.3454</c:v>
                </c:pt>
                <c:pt idx="15">
                  <c:v>113.1412</c:v>
                </c:pt>
                <c:pt idx="16">
                  <c:v>115.08620000000001</c:v>
                </c:pt>
                <c:pt idx="17">
                  <c:v>115.3856</c:v>
                </c:pt>
                <c:pt idx="18">
                  <c:v>113.9937</c:v>
                </c:pt>
                <c:pt idx="19">
                  <c:v>115.3994</c:v>
                </c:pt>
                <c:pt idx="20">
                  <c:v>114.2118</c:v>
                </c:pt>
                <c:pt idx="21">
                  <c:v>114.3875</c:v>
                </c:pt>
                <c:pt idx="22">
                  <c:v>116.0308</c:v>
                </c:pt>
                <c:pt idx="23">
                  <c:v>114.9041</c:v>
                </c:pt>
                <c:pt idx="24">
                  <c:v>115.1835</c:v>
                </c:pt>
                <c:pt idx="25">
                  <c:v>115.57470000000001</c:v>
                </c:pt>
                <c:pt idx="26">
                  <c:v>117.3622</c:v>
                </c:pt>
                <c:pt idx="27">
                  <c:v>116.8159</c:v>
                </c:pt>
                <c:pt idx="28">
                  <c:v>118.1525</c:v>
                </c:pt>
                <c:pt idx="29">
                  <c:v>118.9161</c:v>
                </c:pt>
                <c:pt idx="30">
                  <c:v>118.3364</c:v>
                </c:pt>
                <c:pt idx="31">
                  <c:v>118.1724</c:v>
                </c:pt>
                <c:pt idx="32">
                  <c:v>116.85420000000001</c:v>
                </c:pt>
                <c:pt idx="33">
                  <c:v>117.2079</c:v>
                </c:pt>
                <c:pt idx="34">
                  <c:v>116.8246</c:v>
                </c:pt>
                <c:pt idx="35">
                  <c:v>116.5919</c:v>
                </c:pt>
                <c:pt idx="36">
                  <c:v>116.018</c:v>
                </c:pt>
                <c:pt idx="37">
                  <c:v>115.6216</c:v>
                </c:pt>
                <c:pt idx="38">
                  <c:v>115.4205</c:v>
                </c:pt>
                <c:pt idx="39">
                  <c:v>116.8069</c:v>
                </c:pt>
                <c:pt idx="40">
                  <c:v>117.8532</c:v>
                </c:pt>
                <c:pt idx="41">
                  <c:v>116.6754</c:v>
                </c:pt>
                <c:pt idx="42">
                  <c:v>116.289</c:v>
                </c:pt>
                <c:pt idx="43">
                  <c:v>115.4149</c:v>
                </c:pt>
                <c:pt idx="44">
                  <c:v>115.0547</c:v>
                </c:pt>
                <c:pt idx="45">
                  <c:v>115.4768</c:v>
                </c:pt>
                <c:pt idx="46">
                  <c:v>114.873</c:v>
                </c:pt>
                <c:pt idx="47">
                  <c:v>114.1461</c:v>
                </c:pt>
              </c:numCache>
            </c:numRef>
          </c:val>
          <c:smooth val="0"/>
          <c:extLst>
            <c:ext xmlns:c16="http://schemas.microsoft.com/office/drawing/2014/chart" uri="{C3380CC4-5D6E-409C-BE32-E72D297353CC}">
              <c16:uniqueId val="{00000003-6973-486A-863E-BF043B8AF190}"/>
            </c:ext>
          </c:extLst>
        </c:ser>
        <c:ser>
          <c:idx val="4"/>
          <c:order val="4"/>
          <c:tx>
            <c:strRef>
              <c:f>Sheet1!$F$1</c:f>
              <c:strCache>
                <c:ptCount val="1"/>
                <c:pt idx="0">
                  <c:v>Suhteessa Italiaan</c:v>
                </c:pt>
              </c:strCache>
            </c:strRef>
          </c:tx>
          <c:spPr>
            <a:ln>
              <a:solidFill>
                <a:schemeClr val="bg2">
                  <a:lumMod val="75000"/>
                </a:schemeClr>
              </a:solidFill>
            </a:ln>
          </c:spPr>
          <c:marker>
            <c:symbol val="none"/>
          </c:marker>
          <c:cat>
            <c:strRef>
              <c:f>Sheet1!$A$2:$A$53</c:f>
              <c:strCache>
                <c:ptCount val="45"/>
                <c:pt idx="0">
                  <c:v>2005,I</c:v>
                </c:pt>
                <c:pt idx="4">
                  <c:v>2006,I</c:v>
                </c:pt>
                <c:pt idx="8">
                  <c:v>2007,I</c:v>
                </c:pt>
                <c:pt idx="12">
                  <c:v>2008,I</c:v>
                </c:pt>
                <c:pt idx="16">
                  <c:v>2009,I</c:v>
                </c:pt>
                <c:pt idx="20">
                  <c:v>2010,I</c:v>
                </c:pt>
                <c:pt idx="24">
                  <c:v>2011,I</c:v>
                </c:pt>
                <c:pt idx="28">
                  <c:v>2012,I</c:v>
                </c:pt>
                <c:pt idx="32">
                  <c:v>2013,I</c:v>
                </c:pt>
                <c:pt idx="36">
                  <c:v>2014,I</c:v>
                </c:pt>
                <c:pt idx="40">
                  <c:v>2015,I</c:v>
                </c:pt>
                <c:pt idx="44">
                  <c:v>2016,I</c:v>
                </c:pt>
              </c:strCache>
            </c:strRef>
          </c:cat>
          <c:val>
            <c:numRef>
              <c:f>Sheet1!$F$2:$F$53</c:f>
              <c:numCache>
                <c:formatCode>General</c:formatCode>
                <c:ptCount val="52"/>
                <c:pt idx="0">
                  <c:v>100</c:v>
                </c:pt>
                <c:pt idx="1">
                  <c:v>101.746</c:v>
                </c:pt>
                <c:pt idx="2">
                  <c:v>103.61150000000001</c:v>
                </c:pt>
                <c:pt idx="3">
                  <c:v>98.878280000000004</c:v>
                </c:pt>
                <c:pt idx="4">
                  <c:v>100.339</c:v>
                </c:pt>
                <c:pt idx="5">
                  <c:v>99.143799999999999</c:v>
                </c:pt>
                <c:pt idx="6">
                  <c:v>100.1326</c:v>
                </c:pt>
                <c:pt idx="7">
                  <c:v>100.2949</c:v>
                </c:pt>
                <c:pt idx="8">
                  <c:v>99.793779999999998</c:v>
                </c:pt>
                <c:pt idx="9">
                  <c:v>98.001909999999995</c:v>
                </c:pt>
                <c:pt idx="10">
                  <c:v>97.910960000000003</c:v>
                </c:pt>
                <c:pt idx="11">
                  <c:v>95.680760000000006</c:v>
                </c:pt>
                <c:pt idx="12">
                  <c:v>99.50609</c:v>
                </c:pt>
                <c:pt idx="13">
                  <c:v>99.382270000000005</c:v>
                </c:pt>
                <c:pt idx="14">
                  <c:v>99.550920000000005</c:v>
                </c:pt>
                <c:pt idx="15">
                  <c:v>100.664</c:v>
                </c:pt>
                <c:pt idx="16">
                  <c:v>105.54049999999999</c:v>
                </c:pt>
                <c:pt idx="17">
                  <c:v>105.1994</c:v>
                </c:pt>
                <c:pt idx="18">
                  <c:v>103.184</c:v>
                </c:pt>
                <c:pt idx="19">
                  <c:v>103.762</c:v>
                </c:pt>
                <c:pt idx="20">
                  <c:v>103.3019</c:v>
                </c:pt>
                <c:pt idx="21">
                  <c:v>100.8985</c:v>
                </c:pt>
                <c:pt idx="22">
                  <c:v>103.571</c:v>
                </c:pt>
                <c:pt idx="23">
                  <c:v>102.55629999999999</c:v>
                </c:pt>
                <c:pt idx="24">
                  <c:v>102.0971</c:v>
                </c:pt>
                <c:pt idx="25">
                  <c:v>102.9824</c:v>
                </c:pt>
                <c:pt idx="26">
                  <c:v>104.7056</c:v>
                </c:pt>
                <c:pt idx="27">
                  <c:v>104.2346</c:v>
                </c:pt>
                <c:pt idx="28">
                  <c:v>105.67489999999999</c:v>
                </c:pt>
                <c:pt idx="29">
                  <c:v>106.9216</c:v>
                </c:pt>
                <c:pt idx="30">
                  <c:v>106.3817</c:v>
                </c:pt>
                <c:pt idx="31">
                  <c:v>107.7924</c:v>
                </c:pt>
                <c:pt idx="32">
                  <c:v>106.5591</c:v>
                </c:pt>
                <c:pt idx="33">
                  <c:v>107.06019999999999</c:v>
                </c:pt>
                <c:pt idx="34">
                  <c:v>107.1829</c:v>
                </c:pt>
                <c:pt idx="35">
                  <c:v>107.1211</c:v>
                </c:pt>
                <c:pt idx="36">
                  <c:v>108.08159999999999</c:v>
                </c:pt>
                <c:pt idx="37">
                  <c:v>108.7604</c:v>
                </c:pt>
                <c:pt idx="38">
                  <c:v>108.494</c:v>
                </c:pt>
                <c:pt idx="39">
                  <c:v>109.21720000000001</c:v>
                </c:pt>
                <c:pt idx="40">
                  <c:v>110.00709999999999</c:v>
                </c:pt>
                <c:pt idx="41">
                  <c:v>109.813</c:v>
                </c:pt>
                <c:pt idx="42">
                  <c:v>109.64109999999999</c:v>
                </c:pt>
                <c:pt idx="43">
                  <c:v>109.6909</c:v>
                </c:pt>
                <c:pt idx="44">
                  <c:v>109.166</c:v>
                </c:pt>
                <c:pt idx="45">
                  <c:v>109.0423</c:v>
                </c:pt>
                <c:pt idx="46">
                  <c:v>109.342</c:v>
                </c:pt>
                <c:pt idx="47">
                  <c:v>108.5909</c:v>
                </c:pt>
              </c:numCache>
            </c:numRef>
          </c:val>
          <c:smooth val="0"/>
          <c:extLst>
            <c:ext xmlns:c16="http://schemas.microsoft.com/office/drawing/2014/chart" uri="{C3380CC4-5D6E-409C-BE32-E72D297353CC}">
              <c16:uniqueId val="{00000004-6973-486A-863E-BF043B8AF190}"/>
            </c:ext>
          </c:extLst>
        </c:ser>
        <c:ser>
          <c:idx val="5"/>
          <c:order val="5"/>
          <c:tx>
            <c:strRef>
              <c:f>Sheet1!$G$1</c:f>
              <c:strCache>
                <c:ptCount val="1"/>
                <c:pt idx="0">
                  <c:v>Suhteessa Ranskaan</c:v>
                </c:pt>
              </c:strCache>
            </c:strRef>
          </c:tx>
          <c:spPr>
            <a:ln>
              <a:solidFill>
                <a:schemeClr val="accent3">
                  <a:lumMod val="60000"/>
                  <a:lumOff val="40000"/>
                </a:schemeClr>
              </a:solidFill>
            </a:ln>
          </c:spPr>
          <c:marker>
            <c:symbol val="none"/>
          </c:marker>
          <c:cat>
            <c:strRef>
              <c:f>Sheet1!$A$2:$A$53</c:f>
              <c:strCache>
                <c:ptCount val="45"/>
                <c:pt idx="0">
                  <c:v>2005,I</c:v>
                </c:pt>
                <c:pt idx="4">
                  <c:v>2006,I</c:v>
                </c:pt>
                <c:pt idx="8">
                  <c:v>2007,I</c:v>
                </c:pt>
                <c:pt idx="12">
                  <c:v>2008,I</c:v>
                </c:pt>
                <c:pt idx="16">
                  <c:v>2009,I</c:v>
                </c:pt>
                <c:pt idx="20">
                  <c:v>2010,I</c:v>
                </c:pt>
                <c:pt idx="24">
                  <c:v>2011,I</c:v>
                </c:pt>
                <c:pt idx="28">
                  <c:v>2012,I</c:v>
                </c:pt>
                <c:pt idx="32">
                  <c:v>2013,I</c:v>
                </c:pt>
                <c:pt idx="36">
                  <c:v>2014,I</c:v>
                </c:pt>
                <c:pt idx="40">
                  <c:v>2015,I</c:v>
                </c:pt>
                <c:pt idx="44">
                  <c:v>2016,I</c:v>
                </c:pt>
              </c:strCache>
            </c:strRef>
          </c:cat>
          <c:val>
            <c:numRef>
              <c:f>Sheet1!$G$2:$G$53</c:f>
              <c:numCache>
                <c:formatCode>General</c:formatCode>
                <c:ptCount val="52"/>
                <c:pt idx="0">
                  <c:v>100</c:v>
                </c:pt>
                <c:pt idx="1">
                  <c:v>100.9469</c:v>
                </c:pt>
                <c:pt idx="2">
                  <c:v>101.69450000000001</c:v>
                </c:pt>
                <c:pt idx="3">
                  <c:v>101.0925</c:v>
                </c:pt>
                <c:pt idx="4">
                  <c:v>100.2773</c:v>
                </c:pt>
                <c:pt idx="5">
                  <c:v>101.3109</c:v>
                </c:pt>
                <c:pt idx="6">
                  <c:v>100.2924</c:v>
                </c:pt>
                <c:pt idx="7">
                  <c:v>99.480159999999998</c:v>
                </c:pt>
                <c:pt idx="8">
                  <c:v>99.002619999999993</c:v>
                </c:pt>
                <c:pt idx="9">
                  <c:v>98.44547</c:v>
                </c:pt>
                <c:pt idx="10">
                  <c:v>98.544579999999996</c:v>
                </c:pt>
                <c:pt idx="11">
                  <c:v>97.882040000000003</c:v>
                </c:pt>
                <c:pt idx="12">
                  <c:v>100.3947</c:v>
                </c:pt>
                <c:pt idx="13">
                  <c:v>101.035</c:v>
                </c:pt>
                <c:pt idx="14">
                  <c:v>100.7809</c:v>
                </c:pt>
                <c:pt idx="15">
                  <c:v>102.89879999999999</c:v>
                </c:pt>
                <c:pt idx="16">
                  <c:v>108.5805</c:v>
                </c:pt>
                <c:pt idx="17">
                  <c:v>108.1019</c:v>
                </c:pt>
                <c:pt idx="18">
                  <c:v>106.0462</c:v>
                </c:pt>
                <c:pt idx="19">
                  <c:v>106.2976</c:v>
                </c:pt>
                <c:pt idx="20">
                  <c:v>104.6798</c:v>
                </c:pt>
                <c:pt idx="21">
                  <c:v>102.57299999999999</c:v>
                </c:pt>
                <c:pt idx="22">
                  <c:v>104.0266</c:v>
                </c:pt>
                <c:pt idx="23">
                  <c:v>103.1734</c:v>
                </c:pt>
                <c:pt idx="24">
                  <c:v>103.1195</c:v>
                </c:pt>
                <c:pt idx="25">
                  <c:v>103.8588</c:v>
                </c:pt>
                <c:pt idx="26">
                  <c:v>104.974</c:v>
                </c:pt>
                <c:pt idx="27">
                  <c:v>104.53830000000001</c:v>
                </c:pt>
                <c:pt idx="28">
                  <c:v>105.67189999999999</c:v>
                </c:pt>
                <c:pt idx="29">
                  <c:v>106.78919999999999</c:v>
                </c:pt>
                <c:pt idx="30">
                  <c:v>105.7543</c:v>
                </c:pt>
                <c:pt idx="31">
                  <c:v>106.3663</c:v>
                </c:pt>
                <c:pt idx="32">
                  <c:v>105.91330000000001</c:v>
                </c:pt>
                <c:pt idx="33">
                  <c:v>106.1142</c:v>
                </c:pt>
                <c:pt idx="34">
                  <c:v>105.7633</c:v>
                </c:pt>
                <c:pt idx="35">
                  <c:v>105.8982</c:v>
                </c:pt>
                <c:pt idx="36">
                  <c:v>106.11579999999999</c:v>
                </c:pt>
                <c:pt idx="37">
                  <c:v>106.2653</c:v>
                </c:pt>
                <c:pt idx="38">
                  <c:v>106.726</c:v>
                </c:pt>
                <c:pt idx="39">
                  <c:v>107.4862</c:v>
                </c:pt>
                <c:pt idx="40">
                  <c:v>108.5526</c:v>
                </c:pt>
                <c:pt idx="41">
                  <c:v>107.3402</c:v>
                </c:pt>
                <c:pt idx="42">
                  <c:v>107.684</c:v>
                </c:pt>
                <c:pt idx="43">
                  <c:v>107.3372</c:v>
                </c:pt>
                <c:pt idx="44">
                  <c:v>107.0872</c:v>
                </c:pt>
                <c:pt idx="45">
                  <c:v>107.2448</c:v>
                </c:pt>
                <c:pt idx="46">
                  <c:v>107.0407</c:v>
                </c:pt>
                <c:pt idx="47">
                  <c:v>106.5698</c:v>
                </c:pt>
              </c:numCache>
            </c:numRef>
          </c:val>
          <c:smooth val="0"/>
          <c:extLst>
            <c:ext xmlns:c16="http://schemas.microsoft.com/office/drawing/2014/chart" uri="{C3380CC4-5D6E-409C-BE32-E72D297353CC}">
              <c16:uniqueId val="{00000005-6973-486A-863E-BF043B8AF190}"/>
            </c:ext>
          </c:extLst>
        </c:ser>
        <c:ser>
          <c:idx val="6"/>
          <c:order val="6"/>
          <c:tx>
            <c:strRef>
              <c:f>Sheet1!$H$1</c:f>
              <c:strCache>
                <c:ptCount val="1"/>
                <c:pt idx="0">
                  <c:v>Suhteessa Belgiaan</c:v>
                </c:pt>
              </c:strCache>
            </c:strRef>
          </c:tx>
          <c:spPr>
            <a:ln>
              <a:solidFill>
                <a:srgbClr val="00B0F0"/>
              </a:solidFill>
            </a:ln>
          </c:spPr>
          <c:marker>
            <c:symbol val="none"/>
          </c:marker>
          <c:cat>
            <c:strRef>
              <c:f>Sheet1!$A$2:$A$53</c:f>
              <c:strCache>
                <c:ptCount val="45"/>
                <c:pt idx="0">
                  <c:v>2005,I</c:v>
                </c:pt>
                <c:pt idx="4">
                  <c:v>2006,I</c:v>
                </c:pt>
                <c:pt idx="8">
                  <c:v>2007,I</c:v>
                </c:pt>
                <c:pt idx="12">
                  <c:v>2008,I</c:v>
                </c:pt>
                <c:pt idx="16">
                  <c:v>2009,I</c:v>
                </c:pt>
                <c:pt idx="20">
                  <c:v>2010,I</c:v>
                </c:pt>
                <c:pt idx="24">
                  <c:v>2011,I</c:v>
                </c:pt>
                <c:pt idx="28">
                  <c:v>2012,I</c:v>
                </c:pt>
                <c:pt idx="32">
                  <c:v>2013,I</c:v>
                </c:pt>
                <c:pt idx="36">
                  <c:v>2014,I</c:v>
                </c:pt>
                <c:pt idx="40">
                  <c:v>2015,I</c:v>
                </c:pt>
                <c:pt idx="44">
                  <c:v>2016,I</c:v>
                </c:pt>
              </c:strCache>
            </c:strRef>
          </c:cat>
          <c:val>
            <c:numRef>
              <c:f>Sheet1!$H$2:$H$53</c:f>
              <c:numCache>
                <c:formatCode>General</c:formatCode>
                <c:ptCount val="52"/>
                <c:pt idx="0">
                  <c:v>100</c:v>
                </c:pt>
                <c:pt idx="1">
                  <c:v>101.1995</c:v>
                </c:pt>
                <c:pt idx="2">
                  <c:v>101.4485</c:v>
                </c:pt>
                <c:pt idx="3">
                  <c:v>101.0903</c:v>
                </c:pt>
                <c:pt idx="4">
                  <c:v>99.567800000000005</c:v>
                </c:pt>
                <c:pt idx="5">
                  <c:v>99.730559999999997</c:v>
                </c:pt>
                <c:pt idx="6">
                  <c:v>100.0902</c:v>
                </c:pt>
                <c:pt idx="7">
                  <c:v>99.688310000000001</c:v>
                </c:pt>
                <c:pt idx="8">
                  <c:v>98.870149999999995</c:v>
                </c:pt>
                <c:pt idx="9">
                  <c:v>96.903959999999998</c:v>
                </c:pt>
                <c:pt idx="10">
                  <c:v>98.001230000000007</c:v>
                </c:pt>
                <c:pt idx="11">
                  <c:v>97.103099999999998</c:v>
                </c:pt>
                <c:pt idx="12">
                  <c:v>98.860460000000003</c:v>
                </c:pt>
                <c:pt idx="13">
                  <c:v>99.383219999999994</c:v>
                </c:pt>
                <c:pt idx="14">
                  <c:v>97.741979999999998</c:v>
                </c:pt>
                <c:pt idx="15">
                  <c:v>98.319370000000006</c:v>
                </c:pt>
                <c:pt idx="16">
                  <c:v>104.56010000000001</c:v>
                </c:pt>
                <c:pt idx="17">
                  <c:v>104.539</c:v>
                </c:pt>
                <c:pt idx="18">
                  <c:v>103.81140000000001</c:v>
                </c:pt>
                <c:pt idx="19">
                  <c:v>104.81140000000001</c:v>
                </c:pt>
                <c:pt idx="20">
                  <c:v>103.9734</c:v>
                </c:pt>
                <c:pt idx="21">
                  <c:v>101.8749</c:v>
                </c:pt>
                <c:pt idx="22">
                  <c:v>103.2612</c:v>
                </c:pt>
                <c:pt idx="23">
                  <c:v>101.36839999999999</c:v>
                </c:pt>
                <c:pt idx="24">
                  <c:v>100.41889999999999</c:v>
                </c:pt>
                <c:pt idx="25">
                  <c:v>101.5432</c:v>
                </c:pt>
                <c:pt idx="26">
                  <c:v>101.5231</c:v>
                </c:pt>
                <c:pt idx="27">
                  <c:v>101.3137</c:v>
                </c:pt>
                <c:pt idx="28">
                  <c:v>102.4143</c:v>
                </c:pt>
                <c:pt idx="29">
                  <c:v>102.8527</c:v>
                </c:pt>
                <c:pt idx="30">
                  <c:v>101.7641</c:v>
                </c:pt>
                <c:pt idx="31">
                  <c:v>102.0377</c:v>
                </c:pt>
                <c:pt idx="32">
                  <c:v>101.2582</c:v>
                </c:pt>
                <c:pt idx="33">
                  <c:v>100.85509999999999</c:v>
                </c:pt>
                <c:pt idx="34">
                  <c:v>100.59690000000001</c:v>
                </c:pt>
                <c:pt idx="35">
                  <c:v>100.79519999999999</c:v>
                </c:pt>
                <c:pt idx="36">
                  <c:v>101.79300000000001</c:v>
                </c:pt>
                <c:pt idx="37">
                  <c:v>102.6581</c:v>
                </c:pt>
                <c:pt idx="38">
                  <c:v>102.4802</c:v>
                </c:pt>
                <c:pt idx="39">
                  <c:v>103.58110000000001</c:v>
                </c:pt>
                <c:pt idx="40">
                  <c:v>104.0802</c:v>
                </c:pt>
                <c:pt idx="41">
                  <c:v>103.614</c:v>
                </c:pt>
                <c:pt idx="42">
                  <c:v>104.35680000000001</c:v>
                </c:pt>
                <c:pt idx="43">
                  <c:v>104.5039</c:v>
                </c:pt>
                <c:pt idx="44">
                  <c:v>103.75</c:v>
                </c:pt>
                <c:pt idx="45">
                  <c:v>104.7531</c:v>
                </c:pt>
                <c:pt idx="46">
                  <c:v>104.253</c:v>
                </c:pt>
                <c:pt idx="47">
                  <c:v>103.8111</c:v>
                </c:pt>
              </c:numCache>
            </c:numRef>
          </c:val>
          <c:smooth val="0"/>
          <c:extLst>
            <c:ext xmlns:c16="http://schemas.microsoft.com/office/drawing/2014/chart" uri="{C3380CC4-5D6E-409C-BE32-E72D297353CC}">
              <c16:uniqueId val="{00000006-6973-486A-863E-BF043B8AF190}"/>
            </c:ext>
          </c:extLst>
        </c:ser>
        <c:ser>
          <c:idx val="7"/>
          <c:order val="7"/>
          <c:tx>
            <c:strRef>
              <c:f>Sheet1!$I$1</c:f>
              <c:strCache>
                <c:ptCount val="1"/>
                <c:pt idx="0">
                  <c:v>Suhteessa Itävaltaan</c:v>
                </c:pt>
              </c:strCache>
            </c:strRef>
          </c:tx>
          <c:spPr>
            <a:ln>
              <a:solidFill>
                <a:schemeClr val="accent2">
                  <a:lumMod val="40000"/>
                  <a:lumOff val="60000"/>
                </a:schemeClr>
              </a:solidFill>
            </a:ln>
          </c:spPr>
          <c:marker>
            <c:symbol val="none"/>
          </c:marker>
          <c:cat>
            <c:strRef>
              <c:f>Sheet1!$A$2:$A$53</c:f>
              <c:strCache>
                <c:ptCount val="45"/>
                <c:pt idx="0">
                  <c:v>2005,I</c:v>
                </c:pt>
                <c:pt idx="4">
                  <c:v>2006,I</c:v>
                </c:pt>
                <c:pt idx="8">
                  <c:v>2007,I</c:v>
                </c:pt>
                <c:pt idx="12">
                  <c:v>2008,I</c:v>
                </c:pt>
                <c:pt idx="16">
                  <c:v>2009,I</c:v>
                </c:pt>
                <c:pt idx="20">
                  <c:v>2010,I</c:v>
                </c:pt>
                <c:pt idx="24">
                  <c:v>2011,I</c:v>
                </c:pt>
                <c:pt idx="28">
                  <c:v>2012,I</c:v>
                </c:pt>
                <c:pt idx="32">
                  <c:v>2013,I</c:v>
                </c:pt>
                <c:pt idx="36">
                  <c:v>2014,I</c:v>
                </c:pt>
                <c:pt idx="40">
                  <c:v>2015,I</c:v>
                </c:pt>
                <c:pt idx="44">
                  <c:v>2016,I</c:v>
                </c:pt>
              </c:strCache>
            </c:strRef>
          </c:cat>
          <c:val>
            <c:numRef>
              <c:f>Sheet1!$I$2:$I$53</c:f>
              <c:numCache>
                <c:formatCode>General</c:formatCode>
                <c:ptCount val="52"/>
                <c:pt idx="0">
                  <c:v>100</c:v>
                </c:pt>
                <c:pt idx="1">
                  <c:v>101.1806</c:v>
                </c:pt>
                <c:pt idx="2">
                  <c:v>101.7491</c:v>
                </c:pt>
                <c:pt idx="3">
                  <c:v>101.0886</c:v>
                </c:pt>
                <c:pt idx="4">
                  <c:v>99.781030000000001</c:v>
                </c:pt>
                <c:pt idx="5">
                  <c:v>100.4824</c:v>
                </c:pt>
                <c:pt idx="6">
                  <c:v>100.2958</c:v>
                </c:pt>
                <c:pt idx="7">
                  <c:v>100.2376</c:v>
                </c:pt>
                <c:pt idx="8">
                  <c:v>99.648960000000002</c:v>
                </c:pt>
                <c:pt idx="9">
                  <c:v>99.200119999999998</c:v>
                </c:pt>
                <c:pt idx="10">
                  <c:v>98.266580000000005</c:v>
                </c:pt>
                <c:pt idx="11">
                  <c:v>98.049260000000004</c:v>
                </c:pt>
                <c:pt idx="12">
                  <c:v>100.67529999999999</c:v>
                </c:pt>
                <c:pt idx="13">
                  <c:v>101.9533</c:v>
                </c:pt>
                <c:pt idx="14">
                  <c:v>101.021</c:v>
                </c:pt>
                <c:pt idx="15">
                  <c:v>101.7109</c:v>
                </c:pt>
                <c:pt idx="16">
                  <c:v>106.75709999999999</c:v>
                </c:pt>
                <c:pt idx="17">
                  <c:v>106.0621</c:v>
                </c:pt>
                <c:pt idx="18">
                  <c:v>104.90730000000001</c:v>
                </c:pt>
                <c:pt idx="19">
                  <c:v>106.6844</c:v>
                </c:pt>
                <c:pt idx="20">
                  <c:v>104.2316</c:v>
                </c:pt>
                <c:pt idx="21">
                  <c:v>102.0408</c:v>
                </c:pt>
                <c:pt idx="22">
                  <c:v>103.8454</c:v>
                </c:pt>
                <c:pt idx="23">
                  <c:v>102.8947</c:v>
                </c:pt>
                <c:pt idx="24">
                  <c:v>103.58329999999999</c:v>
                </c:pt>
                <c:pt idx="25">
                  <c:v>104.5894</c:v>
                </c:pt>
                <c:pt idx="26">
                  <c:v>105.08280000000001</c:v>
                </c:pt>
                <c:pt idx="27">
                  <c:v>103.27809999999999</c:v>
                </c:pt>
                <c:pt idx="28">
                  <c:v>104.6564</c:v>
                </c:pt>
                <c:pt idx="29">
                  <c:v>105.6318</c:v>
                </c:pt>
                <c:pt idx="30">
                  <c:v>103.98220000000001</c:v>
                </c:pt>
                <c:pt idx="31">
                  <c:v>104.7664</c:v>
                </c:pt>
                <c:pt idx="32">
                  <c:v>104.1071</c:v>
                </c:pt>
                <c:pt idx="33">
                  <c:v>103.81480000000001</c:v>
                </c:pt>
                <c:pt idx="34">
                  <c:v>103.43519999999999</c:v>
                </c:pt>
                <c:pt idx="35">
                  <c:v>103.0762</c:v>
                </c:pt>
                <c:pt idx="36">
                  <c:v>103.7306</c:v>
                </c:pt>
                <c:pt idx="37">
                  <c:v>103.4687</c:v>
                </c:pt>
                <c:pt idx="38">
                  <c:v>102.9742</c:v>
                </c:pt>
                <c:pt idx="39">
                  <c:v>103.04340000000001</c:v>
                </c:pt>
                <c:pt idx="40">
                  <c:v>103.07380000000001</c:v>
                </c:pt>
                <c:pt idx="41">
                  <c:v>101.60380000000001</c:v>
                </c:pt>
                <c:pt idx="42">
                  <c:v>101.6015</c:v>
                </c:pt>
                <c:pt idx="43">
                  <c:v>101.3617</c:v>
                </c:pt>
                <c:pt idx="44">
                  <c:v>101.24079999999999</c:v>
                </c:pt>
                <c:pt idx="45">
                  <c:v>101.2298</c:v>
                </c:pt>
                <c:pt idx="46">
                  <c:v>101.5484</c:v>
                </c:pt>
                <c:pt idx="47">
                  <c:v>101.121</c:v>
                </c:pt>
              </c:numCache>
            </c:numRef>
          </c:val>
          <c:smooth val="0"/>
          <c:extLst>
            <c:ext xmlns:c16="http://schemas.microsoft.com/office/drawing/2014/chart" uri="{C3380CC4-5D6E-409C-BE32-E72D297353CC}">
              <c16:uniqueId val="{00000007-6973-486A-863E-BF043B8AF190}"/>
            </c:ext>
          </c:extLst>
        </c:ser>
        <c:ser>
          <c:idx val="8"/>
          <c:order val="8"/>
          <c:tx>
            <c:strRef>
              <c:f>Sheet1!$J$1</c:f>
              <c:strCache>
                <c:ptCount val="1"/>
                <c:pt idx="0">
                  <c:v>Suhteessa Suomeen</c:v>
                </c:pt>
              </c:strCache>
            </c:strRef>
          </c:tx>
          <c:spPr>
            <a:ln>
              <a:solidFill>
                <a:schemeClr val="tx2"/>
              </a:solidFill>
            </a:ln>
          </c:spPr>
          <c:marker>
            <c:symbol val="none"/>
          </c:marker>
          <c:cat>
            <c:strRef>
              <c:f>Sheet1!$A$2:$A$53</c:f>
              <c:strCache>
                <c:ptCount val="45"/>
                <c:pt idx="0">
                  <c:v>2005,I</c:v>
                </c:pt>
                <c:pt idx="4">
                  <c:v>2006,I</c:v>
                </c:pt>
                <c:pt idx="8">
                  <c:v>2007,I</c:v>
                </c:pt>
                <c:pt idx="12">
                  <c:v>2008,I</c:v>
                </c:pt>
                <c:pt idx="16">
                  <c:v>2009,I</c:v>
                </c:pt>
                <c:pt idx="20">
                  <c:v>2010,I</c:v>
                </c:pt>
                <c:pt idx="24">
                  <c:v>2011,I</c:v>
                </c:pt>
                <c:pt idx="28">
                  <c:v>2012,I</c:v>
                </c:pt>
                <c:pt idx="32">
                  <c:v>2013,I</c:v>
                </c:pt>
                <c:pt idx="36">
                  <c:v>2014,I</c:v>
                </c:pt>
                <c:pt idx="40">
                  <c:v>2015,I</c:v>
                </c:pt>
                <c:pt idx="44">
                  <c:v>2016,I</c:v>
                </c:pt>
              </c:strCache>
            </c:strRef>
          </c:cat>
          <c:val>
            <c:numRef>
              <c:f>Sheet1!$J$2:$J$53</c:f>
              <c:numCache>
                <c:formatCode>General</c:formatCode>
                <c:ptCount val="52"/>
                <c:pt idx="0">
                  <c:v>100</c:v>
                </c:pt>
                <c:pt idx="1">
                  <c:v>100</c:v>
                </c:pt>
                <c:pt idx="2">
                  <c:v>100</c:v>
                </c:pt>
                <c:pt idx="3">
                  <c:v>100</c:v>
                </c:pt>
                <c:pt idx="4">
                  <c:v>100</c:v>
                </c:pt>
                <c:pt idx="5">
                  <c:v>100</c:v>
                </c:pt>
                <c:pt idx="6">
                  <c:v>100</c:v>
                </c:pt>
                <c:pt idx="7">
                  <c:v>100</c:v>
                </c:pt>
                <c:pt idx="8">
                  <c:v>100</c:v>
                </c:pt>
                <c:pt idx="9">
                  <c:v>100</c:v>
                </c:pt>
                <c:pt idx="10">
                  <c:v>100</c:v>
                </c:pt>
                <c:pt idx="11">
                  <c:v>100</c:v>
                </c:pt>
                <c:pt idx="12">
                  <c:v>100</c:v>
                </c:pt>
                <c:pt idx="13">
                  <c:v>100</c:v>
                </c:pt>
                <c:pt idx="14">
                  <c:v>100</c:v>
                </c:pt>
                <c:pt idx="15">
                  <c:v>100</c:v>
                </c:pt>
                <c:pt idx="16">
                  <c:v>100</c:v>
                </c:pt>
                <c:pt idx="17">
                  <c:v>100</c:v>
                </c:pt>
                <c:pt idx="18">
                  <c:v>100</c:v>
                </c:pt>
                <c:pt idx="19">
                  <c:v>100</c:v>
                </c:pt>
                <c:pt idx="20">
                  <c:v>100</c:v>
                </c:pt>
                <c:pt idx="21">
                  <c:v>100</c:v>
                </c:pt>
                <c:pt idx="22">
                  <c:v>100</c:v>
                </c:pt>
                <c:pt idx="23">
                  <c:v>100</c:v>
                </c:pt>
                <c:pt idx="24">
                  <c:v>100</c:v>
                </c:pt>
                <c:pt idx="25">
                  <c:v>100</c:v>
                </c:pt>
                <c:pt idx="26">
                  <c:v>100</c:v>
                </c:pt>
                <c:pt idx="27">
                  <c:v>100</c:v>
                </c:pt>
                <c:pt idx="28">
                  <c:v>100</c:v>
                </c:pt>
                <c:pt idx="29">
                  <c:v>100</c:v>
                </c:pt>
                <c:pt idx="30">
                  <c:v>100</c:v>
                </c:pt>
                <c:pt idx="31">
                  <c:v>100</c:v>
                </c:pt>
                <c:pt idx="32">
                  <c:v>100</c:v>
                </c:pt>
                <c:pt idx="33">
                  <c:v>100</c:v>
                </c:pt>
                <c:pt idx="34">
                  <c:v>100</c:v>
                </c:pt>
                <c:pt idx="35">
                  <c:v>100</c:v>
                </c:pt>
                <c:pt idx="36">
                  <c:v>100</c:v>
                </c:pt>
                <c:pt idx="37">
                  <c:v>100</c:v>
                </c:pt>
                <c:pt idx="38">
                  <c:v>100</c:v>
                </c:pt>
                <c:pt idx="39">
                  <c:v>100</c:v>
                </c:pt>
                <c:pt idx="40">
                  <c:v>100</c:v>
                </c:pt>
                <c:pt idx="41">
                  <c:v>100</c:v>
                </c:pt>
                <c:pt idx="42">
                  <c:v>100</c:v>
                </c:pt>
                <c:pt idx="43">
                  <c:v>100</c:v>
                </c:pt>
                <c:pt idx="44">
                  <c:v>100</c:v>
                </c:pt>
                <c:pt idx="45">
                  <c:v>100</c:v>
                </c:pt>
                <c:pt idx="46">
                  <c:v>100</c:v>
                </c:pt>
                <c:pt idx="47">
                  <c:v>100</c:v>
                </c:pt>
              </c:numCache>
            </c:numRef>
          </c:val>
          <c:smooth val="0"/>
          <c:extLst>
            <c:ext xmlns:c16="http://schemas.microsoft.com/office/drawing/2014/chart" uri="{C3380CC4-5D6E-409C-BE32-E72D297353CC}">
              <c16:uniqueId val="{00000008-6973-486A-863E-BF043B8AF190}"/>
            </c:ext>
          </c:extLst>
        </c:ser>
        <c:dLbls>
          <c:showLegendKey val="0"/>
          <c:showVal val="0"/>
          <c:showCatName val="0"/>
          <c:showSerName val="0"/>
          <c:showPercent val="0"/>
          <c:showBubbleSize val="0"/>
        </c:dLbls>
        <c:smooth val="0"/>
        <c:axId val="415684336"/>
        <c:axId val="415684728"/>
      </c:lineChart>
      <c:catAx>
        <c:axId val="415684336"/>
        <c:scaling>
          <c:orientation val="minMax"/>
        </c:scaling>
        <c:delete val="0"/>
        <c:axPos val="b"/>
        <c:majorGridlines>
          <c:spPr>
            <a:ln w="3175">
              <a:solidFill>
                <a:schemeClr val="tx1"/>
              </a:solidFill>
              <a:prstDash val="dash"/>
            </a:ln>
          </c:spPr>
        </c:majorGridlines>
        <c:numFmt formatCode="General" sourceLinked="0"/>
        <c:majorTickMark val="out"/>
        <c:minorTickMark val="none"/>
        <c:tickLblPos val="none"/>
        <c:spPr>
          <a:ln w="13883">
            <a:solidFill>
              <a:schemeClr val="tx1"/>
            </a:solidFill>
            <a:prstDash val="solid"/>
          </a:ln>
        </c:spPr>
        <c:crossAx val="415684728"/>
        <c:crossesAt val="82"/>
        <c:auto val="0"/>
        <c:lblAlgn val="ctr"/>
        <c:lblOffset val="100"/>
        <c:tickLblSkip val="4"/>
        <c:tickMarkSkip val="4"/>
        <c:noMultiLvlLbl val="0"/>
      </c:catAx>
      <c:valAx>
        <c:axId val="415684728"/>
        <c:scaling>
          <c:orientation val="minMax"/>
          <c:max val="125"/>
          <c:min val="90"/>
        </c:scaling>
        <c:delete val="0"/>
        <c:axPos val="l"/>
        <c:majorGridlines>
          <c:spPr>
            <a:ln w="3175">
              <a:solidFill>
                <a:schemeClr val="tx1"/>
              </a:solidFill>
              <a:prstDash val="dash"/>
            </a:ln>
          </c:spPr>
        </c:majorGridlines>
        <c:numFmt formatCode="General" sourceLinked="1"/>
        <c:majorTickMark val="out"/>
        <c:minorTickMark val="none"/>
        <c:tickLblPos val="nextTo"/>
        <c:spPr>
          <a:ln w="3471">
            <a:solidFill>
              <a:schemeClr val="tx1"/>
            </a:solidFill>
            <a:prstDash val="solid"/>
          </a:ln>
        </c:spPr>
        <c:txPr>
          <a:bodyPr rot="0" vert="horz"/>
          <a:lstStyle/>
          <a:p>
            <a:pPr>
              <a:defRPr sz="900" baseline="0"/>
            </a:pPr>
            <a:endParaRPr lang="fi-FI"/>
          </a:p>
        </c:txPr>
        <c:crossAx val="415684336"/>
        <c:crosses val="autoZero"/>
        <c:crossBetween val="between"/>
        <c:majorUnit val="5"/>
        <c:minorUnit val="1"/>
      </c:valAx>
      <c:spPr>
        <a:noFill/>
        <a:ln w="25400">
          <a:noFill/>
        </a:ln>
      </c:spPr>
    </c:plotArea>
    <c:legend>
      <c:legendPos val="r"/>
      <c:layout>
        <c:manualLayout>
          <c:xMode val="edge"/>
          <c:yMode val="edge"/>
          <c:x val="0.8506089251576594"/>
          <c:y val="5.2490024615235165E-2"/>
          <c:w val="0.14870716259804839"/>
          <c:h val="0.91978747751698997"/>
        </c:manualLayout>
      </c:layout>
      <c:overlay val="0"/>
      <c:spPr>
        <a:solidFill>
          <a:schemeClr val="bg1"/>
        </a:solidFill>
        <a:ln w="27765">
          <a:noFill/>
        </a:ln>
      </c:spPr>
      <c:txPr>
        <a:bodyPr/>
        <a:lstStyle/>
        <a:p>
          <a:pPr>
            <a:defRPr sz="800" baseline="0"/>
          </a:pPr>
          <a:endParaRPr lang="fi-FI"/>
        </a:p>
      </c:txPr>
    </c:legend>
    <c:plotVisOnly val="1"/>
    <c:dispBlanksAs val="gap"/>
    <c:showDLblsOverMax val="0"/>
  </c:chart>
  <c:spPr>
    <a:noFill/>
    <a:ln>
      <a:noFill/>
    </a:ln>
  </c:spPr>
  <c:txPr>
    <a:bodyPr/>
    <a:lstStyle/>
    <a:p>
      <a:pPr>
        <a:defRPr sz="1050" b="0" i="0" u="none" strike="noStrike" baseline="0">
          <a:solidFill>
            <a:schemeClr val="tx2"/>
          </a:solidFill>
          <a:latin typeface="Verdana" panose="020B0604030504040204" pitchFamily="34" charset="0"/>
          <a:ea typeface="Arial"/>
          <a:cs typeface="Arial"/>
        </a:defRPr>
      </a:pPr>
      <a:endParaRPr lang="fi-FI"/>
    </a:p>
  </c:txPr>
  <c:externalData r:id="rId1">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2806469689117126E-2"/>
          <c:y val="3.5328973864015109E-2"/>
          <c:w val="0.90831330848094372"/>
          <c:h val="0.71699638446851088"/>
        </c:manualLayout>
      </c:layout>
      <c:lineChart>
        <c:grouping val="standard"/>
        <c:varyColors val="0"/>
        <c:ser>
          <c:idx val="1"/>
          <c:order val="0"/>
          <c:tx>
            <c:strRef>
              <c:f>Taul1!$B$1</c:f>
              <c:strCache>
                <c:ptCount val="1"/>
                <c:pt idx="0">
                  <c:v>Teollisuuden tuotanto (jalostusarvo käyvin hinnoin)</c:v>
                </c:pt>
              </c:strCache>
            </c:strRef>
          </c:tx>
          <c:spPr>
            <a:ln w="47625">
              <a:solidFill>
                <a:schemeClr val="accent4"/>
              </a:solidFill>
            </a:ln>
          </c:spPr>
          <c:marker>
            <c:symbol val="none"/>
          </c:marker>
          <c:cat>
            <c:numRef>
              <c:f>Taul1!$A$2:$A$49</c:f>
              <c:numCache>
                <c:formatCode>General</c:formatCode>
                <c:ptCount val="48"/>
                <c:pt idx="0">
                  <c:v>2005</c:v>
                </c:pt>
                <c:pt idx="4">
                  <c:v>2006</c:v>
                </c:pt>
                <c:pt idx="8">
                  <c:v>2007</c:v>
                </c:pt>
                <c:pt idx="12">
                  <c:v>2008</c:v>
                </c:pt>
                <c:pt idx="16">
                  <c:v>2009</c:v>
                </c:pt>
                <c:pt idx="20">
                  <c:v>2010</c:v>
                </c:pt>
                <c:pt idx="24">
                  <c:v>2011</c:v>
                </c:pt>
                <c:pt idx="28">
                  <c:v>2012</c:v>
                </c:pt>
                <c:pt idx="32">
                  <c:v>2013</c:v>
                </c:pt>
                <c:pt idx="36">
                  <c:v>2014</c:v>
                </c:pt>
                <c:pt idx="40">
                  <c:v>2015</c:v>
                </c:pt>
                <c:pt idx="44">
                  <c:v>2016</c:v>
                </c:pt>
              </c:numCache>
            </c:numRef>
          </c:cat>
          <c:val>
            <c:numRef>
              <c:f>Taul1!$B$2:$B$49</c:f>
              <c:numCache>
                <c:formatCode>General</c:formatCode>
                <c:ptCount val="48"/>
                <c:pt idx="0">
                  <c:v>101.98</c:v>
                </c:pt>
                <c:pt idx="1">
                  <c:v>96.51</c:v>
                </c:pt>
                <c:pt idx="2">
                  <c:v>101.06</c:v>
                </c:pt>
                <c:pt idx="3">
                  <c:v>100.45</c:v>
                </c:pt>
                <c:pt idx="4">
                  <c:v>105.64</c:v>
                </c:pt>
                <c:pt idx="5">
                  <c:v>107.34</c:v>
                </c:pt>
                <c:pt idx="6">
                  <c:v>108.8</c:v>
                </c:pt>
                <c:pt idx="7">
                  <c:v>109.95</c:v>
                </c:pt>
                <c:pt idx="8">
                  <c:v>115.97</c:v>
                </c:pt>
                <c:pt idx="9">
                  <c:v>119.04</c:v>
                </c:pt>
                <c:pt idx="10">
                  <c:v>119.9</c:v>
                </c:pt>
                <c:pt idx="11">
                  <c:v>119.03</c:v>
                </c:pt>
                <c:pt idx="12">
                  <c:v>120.85</c:v>
                </c:pt>
                <c:pt idx="13">
                  <c:v>117.54</c:v>
                </c:pt>
                <c:pt idx="14">
                  <c:v>116.81</c:v>
                </c:pt>
                <c:pt idx="15">
                  <c:v>107.14</c:v>
                </c:pt>
                <c:pt idx="16">
                  <c:v>87.13</c:v>
                </c:pt>
                <c:pt idx="17">
                  <c:v>86.88</c:v>
                </c:pt>
                <c:pt idx="18">
                  <c:v>87.04</c:v>
                </c:pt>
                <c:pt idx="19">
                  <c:v>85.74</c:v>
                </c:pt>
                <c:pt idx="20">
                  <c:v>86.8</c:v>
                </c:pt>
                <c:pt idx="21">
                  <c:v>92.28</c:v>
                </c:pt>
                <c:pt idx="22">
                  <c:v>91.15</c:v>
                </c:pt>
                <c:pt idx="23">
                  <c:v>95.53</c:v>
                </c:pt>
                <c:pt idx="24">
                  <c:v>94.87</c:v>
                </c:pt>
                <c:pt idx="25">
                  <c:v>92.52</c:v>
                </c:pt>
                <c:pt idx="26">
                  <c:v>91.34</c:v>
                </c:pt>
                <c:pt idx="27">
                  <c:v>89.5</c:v>
                </c:pt>
                <c:pt idx="28">
                  <c:v>86.07</c:v>
                </c:pt>
                <c:pt idx="29">
                  <c:v>83.54</c:v>
                </c:pt>
                <c:pt idx="30">
                  <c:v>81.58</c:v>
                </c:pt>
                <c:pt idx="31">
                  <c:v>81.58</c:v>
                </c:pt>
                <c:pt idx="32">
                  <c:v>82.68</c:v>
                </c:pt>
                <c:pt idx="33">
                  <c:v>84.34</c:v>
                </c:pt>
                <c:pt idx="34">
                  <c:v>86.06</c:v>
                </c:pt>
                <c:pt idx="35">
                  <c:v>86.26</c:v>
                </c:pt>
                <c:pt idx="36">
                  <c:v>84.34</c:v>
                </c:pt>
                <c:pt idx="37">
                  <c:v>85.39</c:v>
                </c:pt>
                <c:pt idx="38">
                  <c:v>86.36</c:v>
                </c:pt>
                <c:pt idx="39">
                  <c:v>86.31</c:v>
                </c:pt>
                <c:pt idx="40">
                  <c:v>87.64</c:v>
                </c:pt>
                <c:pt idx="41">
                  <c:v>88.26</c:v>
                </c:pt>
                <c:pt idx="42">
                  <c:v>86.97</c:v>
                </c:pt>
                <c:pt idx="43">
                  <c:v>88.05</c:v>
                </c:pt>
                <c:pt idx="44">
                  <c:v>86.39</c:v>
                </c:pt>
                <c:pt idx="45">
                  <c:v>86.86</c:v>
                </c:pt>
                <c:pt idx="46">
                  <c:v>88.29</c:v>
                </c:pt>
                <c:pt idx="47">
                  <c:v>87.81</c:v>
                </c:pt>
              </c:numCache>
            </c:numRef>
          </c:val>
          <c:smooth val="0"/>
          <c:extLst>
            <c:ext xmlns:c16="http://schemas.microsoft.com/office/drawing/2014/chart" uri="{C3380CC4-5D6E-409C-BE32-E72D297353CC}">
              <c16:uniqueId val="{00000000-EA40-40BA-9F03-FCAEA4CA1602}"/>
            </c:ext>
          </c:extLst>
        </c:ser>
        <c:ser>
          <c:idx val="3"/>
          <c:order val="1"/>
          <c:tx>
            <c:strRef>
              <c:f>Taul1!$C$1</c:f>
              <c:strCache>
                <c:ptCount val="1"/>
                <c:pt idx="0">
                  <c:v>Teollisuuden tuottavuus</c:v>
                </c:pt>
              </c:strCache>
            </c:strRef>
          </c:tx>
          <c:spPr>
            <a:ln w="47625">
              <a:solidFill>
                <a:schemeClr val="accent3">
                  <a:lumMod val="50000"/>
                </a:schemeClr>
              </a:solidFill>
            </a:ln>
          </c:spPr>
          <c:marker>
            <c:symbol val="none"/>
          </c:marker>
          <c:cat>
            <c:numRef>
              <c:f>Taul1!$A$2:$A$49</c:f>
              <c:numCache>
                <c:formatCode>General</c:formatCode>
                <c:ptCount val="48"/>
                <c:pt idx="0">
                  <c:v>2005</c:v>
                </c:pt>
                <c:pt idx="4">
                  <c:v>2006</c:v>
                </c:pt>
                <c:pt idx="8">
                  <c:v>2007</c:v>
                </c:pt>
                <c:pt idx="12">
                  <c:v>2008</c:v>
                </c:pt>
                <c:pt idx="16">
                  <c:v>2009</c:v>
                </c:pt>
                <c:pt idx="20">
                  <c:v>2010</c:v>
                </c:pt>
                <c:pt idx="24">
                  <c:v>2011</c:v>
                </c:pt>
                <c:pt idx="28">
                  <c:v>2012</c:v>
                </c:pt>
                <c:pt idx="32">
                  <c:v>2013</c:v>
                </c:pt>
                <c:pt idx="36">
                  <c:v>2014</c:v>
                </c:pt>
                <c:pt idx="40">
                  <c:v>2015</c:v>
                </c:pt>
                <c:pt idx="44">
                  <c:v>2016</c:v>
                </c:pt>
              </c:numCache>
            </c:numRef>
          </c:cat>
          <c:val>
            <c:numRef>
              <c:f>Taul1!$C$2:$C$49</c:f>
              <c:numCache>
                <c:formatCode>General</c:formatCode>
                <c:ptCount val="48"/>
                <c:pt idx="0">
                  <c:v>101.35</c:v>
                </c:pt>
                <c:pt idx="1">
                  <c:v>98.92</c:v>
                </c:pt>
                <c:pt idx="2">
                  <c:v>102.61</c:v>
                </c:pt>
                <c:pt idx="3">
                  <c:v>97.26</c:v>
                </c:pt>
                <c:pt idx="4">
                  <c:v>105.87</c:v>
                </c:pt>
                <c:pt idx="5">
                  <c:v>110.35</c:v>
                </c:pt>
                <c:pt idx="6">
                  <c:v>109.97</c:v>
                </c:pt>
                <c:pt idx="7">
                  <c:v>114.46</c:v>
                </c:pt>
                <c:pt idx="8">
                  <c:v>116.97</c:v>
                </c:pt>
                <c:pt idx="9">
                  <c:v>119.12</c:v>
                </c:pt>
                <c:pt idx="10">
                  <c:v>123.55</c:v>
                </c:pt>
                <c:pt idx="11">
                  <c:v>119.91</c:v>
                </c:pt>
                <c:pt idx="12">
                  <c:v>119.91</c:v>
                </c:pt>
                <c:pt idx="13">
                  <c:v>118.53</c:v>
                </c:pt>
                <c:pt idx="14">
                  <c:v>113.91</c:v>
                </c:pt>
                <c:pt idx="15">
                  <c:v>114.26</c:v>
                </c:pt>
                <c:pt idx="16">
                  <c:v>100.41</c:v>
                </c:pt>
                <c:pt idx="17">
                  <c:v>102.77</c:v>
                </c:pt>
                <c:pt idx="18">
                  <c:v>102.36</c:v>
                </c:pt>
                <c:pt idx="19">
                  <c:v>105.4</c:v>
                </c:pt>
                <c:pt idx="20">
                  <c:v>109.87</c:v>
                </c:pt>
                <c:pt idx="21">
                  <c:v>112.43</c:v>
                </c:pt>
                <c:pt idx="22">
                  <c:v>115.75</c:v>
                </c:pt>
                <c:pt idx="23">
                  <c:v>117.46</c:v>
                </c:pt>
                <c:pt idx="24">
                  <c:v>116.3</c:v>
                </c:pt>
                <c:pt idx="25">
                  <c:v>112.47</c:v>
                </c:pt>
                <c:pt idx="26">
                  <c:v>110.61</c:v>
                </c:pt>
                <c:pt idx="27">
                  <c:v>108.49</c:v>
                </c:pt>
                <c:pt idx="28">
                  <c:v>102.36</c:v>
                </c:pt>
                <c:pt idx="29">
                  <c:v>98.59</c:v>
                </c:pt>
                <c:pt idx="30">
                  <c:v>99.77</c:v>
                </c:pt>
                <c:pt idx="31">
                  <c:v>100.31</c:v>
                </c:pt>
                <c:pt idx="32">
                  <c:v>102.71</c:v>
                </c:pt>
                <c:pt idx="33">
                  <c:v>104.73</c:v>
                </c:pt>
                <c:pt idx="34">
                  <c:v>109.46</c:v>
                </c:pt>
                <c:pt idx="35">
                  <c:v>108.37</c:v>
                </c:pt>
                <c:pt idx="36">
                  <c:v>108.39</c:v>
                </c:pt>
                <c:pt idx="37">
                  <c:v>109.75</c:v>
                </c:pt>
                <c:pt idx="38">
                  <c:v>109.72</c:v>
                </c:pt>
                <c:pt idx="39">
                  <c:v>107.84</c:v>
                </c:pt>
                <c:pt idx="40">
                  <c:v>107.58</c:v>
                </c:pt>
                <c:pt idx="41">
                  <c:v>108.67</c:v>
                </c:pt>
                <c:pt idx="42">
                  <c:v>104.59</c:v>
                </c:pt>
                <c:pt idx="43">
                  <c:v>108.92</c:v>
                </c:pt>
                <c:pt idx="44">
                  <c:v>106.89</c:v>
                </c:pt>
                <c:pt idx="45">
                  <c:v>108.39</c:v>
                </c:pt>
                <c:pt idx="46">
                  <c:v>109.94</c:v>
                </c:pt>
                <c:pt idx="47">
                  <c:v>108.75</c:v>
                </c:pt>
              </c:numCache>
            </c:numRef>
          </c:val>
          <c:smooth val="0"/>
          <c:extLst>
            <c:ext xmlns:c16="http://schemas.microsoft.com/office/drawing/2014/chart" uri="{C3380CC4-5D6E-409C-BE32-E72D297353CC}">
              <c16:uniqueId val="{00000001-EA40-40BA-9F03-FCAEA4CA1602}"/>
            </c:ext>
          </c:extLst>
        </c:ser>
        <c:ser>
          <c:idx val="4"/>
          <c:order val="2"/>
          <c:tx>
            <c:strRef>
              <c:f>Taul1!$D$1</c:f>
              <c:strCache>
                <c:ptCount val="1"/>
                <c:pt idx="0">
                  <c:v>Teollisuuden työn hinta </c:v>
                </c:pt>
              </c:strCache>
            </c:strRef>
          </c:tx>
          <c:spPr>
            <a:ln w="47625">
              <a:solidFill>
                <a:schemeClr val="tx1"/>
              </a:solidFill>
            </a:ln>
          </c:spPr>
          <c:marker>
            <c:symbol val="none"/>
          </c:marker>
          <c:cat>
            <c:numRef>
              <c:f>Taul1!$A$2:$A$49</c:f>
              <c:numCache>
                <c:formatCode>General</c:formatCode>
                <c:ptCount val="48"/>
                <c:pt idx="0">
                  <c:v>2005</c:v>
                </c:pt>
                <c:pt idx="4">
                  <c:v>2006</c:v>
                </c:pt>
                <c:pt idx="8">
                  <c:v>2007</c:v>
                </c:pt>
                <c:pt idx="12">
                  <c:v>2008</c:v>
                </c:pt>
                <c:pt idx="16">
                  <c:v>2009</c:v>
                </c:pt>
                <c:pt idx="20">
                  <c:v>2010</c:v>
                </c:pt>
                <c:pt idx="24">
                  <c:v>2011</c:v>
                </c:pt>
                <c:pt idx="28">
                  <c:v>2012</c:v>
                </c:pt>
                <c:pt idx="32">
                  <c:v>2013</c:v>
                </c:pt>
                <c:pt idx="36">
                  <c:v>2014</c:v>
                </c:pt>
                <c:pt idx="40">
                  <c:v>2015</c:v>
                </c:pt>
                <c:pt idx="44">
                  <c:v>2016</c:v>
                </c:pt>
              </c:numCache>
            </c:numRef>
          </c:cat>
          <c:val>
            <c:numRef>
              <c:f>Taul1!$D$2:$D$49</c:f>
              <c:numCache>
                <c:formatCode>General</c:formatCode>
                <c:ptCount val="48"/>
                <c:pt idx="0">
                  <c:v>98.16</c:v>
                </c:pt>
                <c:pt idx="1">
                  <c:v>99.45</c:v>
                </c:pt>
                <c:pt idx="2">
                  <c:v>100.48</c:v>
                </c:pt>
                <c:pt idx="3">
                  <c:v>101.9</c:v>
                </c:pt>
                <c:pt idx="4">
                  <c:v>101.77</c:v>
                </c:pt>
                <c:pt idx="5">
                  <c:v>102.42</c:v>
                </c:pt>
                <c:pt idx="6">
                  <c:v>104.22</c:v>
                </c:pt>
                <c:pt idx="7">
                  <c:v>105.25</c:v>
                </c:pt>
                <c:pt idx="8">
                  <c:v>108.73</c:v>
                </c:pt>
                <c:pt idx="9">
                  <c:v>110.27</c:v>
                </c:pt>
                <c:pt idx="10">
                  <c:v>113.37</c:v>
                </c:pt>
                <c:pt idx="11">
                  <c:v>115.17</c:v>
                </c:pt>
                <c:pt idx="12">
                  <c:v>113.88</c:v>
                </c:pt>
                <c:pt idx="13">
                  <c:v>113.24</c:v>
                </c:pt>
                <c:pt idx="14">
                  <c:v>115.17</c:v>
                </c:pt>
                <c:pt idx="15">
                  <c:v>116.97</c:v>
                </c:pt>
                <c:pt idx="16">
                  <c:v>119.16</c:v>
                </c:pt>
                <c:pt idx="17">
                  <c:v>123.29</c:v>
                </c:pt>
                <c:pt idx="18">
                  <c:v>123.29</c:v>
                </c:pt>
                <c:pt idx="19">
                  <c:v>119.68</c:v>
                </c:pt>
                <c:pt idx="20">
                  <c:v>120.84</c:v>
                </c:pt>
                <c:pt idx="21">
                  <c:v>119.03</c:v>
                </c:pt>
                <c:pt idx="22">
                  <c:v>120.06</c:v>
                </c:pt>
                <c:pt idx="23">
                  <c:v>120.71</c:v>
                </c:pt>
                <c:pt idx="24">
                  <c:v>122.77</c:v>
                </c:pt>
                <c:pt idx="25">
                  <c:v>121.48</c:v>
                </c:pt>
                <c:pt idx="26">
                  <c:v>122.77</c:v>
                </c:pt>
                <c:pt idx="27">
                  <c:v>125.35</c:v>
                </c:pt>
                <c:pt idx="28">
                  <c:v>127.54</c:v>
                </c:pt>
                <c:pt idx="29">
                  <c:v>127.41</c:v>
                </c:pt>
                <c:pt idx="30">
                  <c:v>129.34</c:v>
                </c:pt>
                <c:pt idx="31">
                  <c:v>131.01</c:v>
                </c:pt>
                <c:pt idx="32">
                  <c:v>128.18</c:v>
                </c:pt>
                <c:pt idx="33">
                  <c:v>132.56</c:v>
                </c:pt>
                <c:pt idx="34">
                  <c:v>129.86000000000001</c:v>
                </c:pt>
                <c:pt idx="35">
                  <c:v>130.63</c:v>
                </c:pt>
                <c:pt idx="36">
                  <c:v>132.30000000000001</c:v>
                </c:pt>
                <c:pt idx="37">
                  <c:v>134.11000000000001</c:v>
                </c:pt>
                <c:pt idx="38">
                  <c:v>131.27000000000001</c:v>
                </c:pt>
                <c:pt idx="39">
                  <c:v>132.30000000000001</c:v>
                </c:pt>
                <c:pt idx="40">
                  <c:v>135.13999999999999</c:v>
                </c:pt>
                <c:pt idx="41">
                  <c:v>135.38999999999999</c:v>
                </c:pt>
                <c:pt idx="42">
                  <c:v>134.36000000000001</c:v>
                </c:pt>
                <c:pt idx="43">
                  <c:v>135.78</c:v>
                </c:pt>
                <c:pt idx="44">
                  <c:v>135.38999999999999</c:v>
                </c:pt>
                <c:pt idx="45">
                  <c:v>134.49</c:v>
                </c:pt>
                <c:pt idx="46">
                  <c:v>138.36000000000001</c:v>
                </c:pt>
                <c:pt idx="47">
                  <c:v>136.68</c:v>
                </c:pt>
              </c:numCache>
            </c:numRef>
          </c:val>
          <c:smooth val="0"/>
          <c:extLst>
            <c:ext xmlns:c16="http://schemas.microsoft.com/office/drawing/2014/chart" uri="{C3380CC4-5D6E-409C-BE32-E72D297353CC}">
              <c16:uniqueId val="{00000002-EA40-40BA-9F03-FCAEA4CA1602}"/>
            </c:ext>
          </c:extLst>
        </c:ser>
        <c:dLbls>
          <c:showLegendKey val="0"/>
          <c:showVal val="0"/>
          <c:showCatName val="0"/>
          <c:showSerName val="0"/>
          <c:showPercent val="0"/>
          <c:showBubbleSize val="0"/>
        </c:dLbls>
        <c:smooth val="0"/>
        <c:axId val="415689040"/>
        <c:axId val="415689432"/>
      </c:lineChart>
      <c:catAx>
        <c:axId val="415689040"/>
        <c:scaling>
          <c:orientation val="minMax"/>
        </c:scaling>
        <c:delete val="0"/>
        <c:axPos val="b"/>
        <c:majorGridlines>
          <c:spPr>
            <a:ln w="3175">
              <a:solidFill>
                <a:schemeClr val="tx1">
                  <a:tint val="75000"/>
                  <a:shade val="95000"/>
                  <a:satMod val="105000"/>
                </a:schemeClr>
              </a:solidFill>
              <a:prstDash val="sysDot"/>
            </a:ln>
          </c:spPr>
        </c:majorGridlines>
        <c:minorGridlines>
          <c:spPr>
            <a:ln w="3175">
              <a:solidFill>
                <a:schemeClr val="tx1"/>
              </a:solidFill>
              <a:prstDash val="sysDash"/>
            </a:ln>
            <a:effectLst>
              <a:glow rad="127000">
                <a:schemeClr val="bg1">
                  <a:alpha val="67000"/>
                </a:schemeClr>
              </a:glow>
            </a:effectLst>
          </c:spPr>
        </c:minorGridlines>
        <c:numFmt formatCode="General" sourceLinked="1"/>
        <c:majorTickMark val="out"/>
        <c:minorTickMark val="none"/>
        <c:tickLblPos val="nextTo"/>
        <c:spPr>
          <a:noFill/>
        </c:spPr>
        <c:txPr>
          <a:bodyPr rot="60000" vert="horz" anchor="t" anchorCtr="0"/>
          <a:lstStyle/>
          <a:p>
            <a:pPr>
              <a:defRPr sz="1050" b="0" i="0" baseline="0">
                <a:solidFill>
                  <a:schemeClr val="tx2"/>
                </a:solidFill>
                <a:latin typeface="Verdana" panose="020B0604030504040204" pitchFamily="34" charset="0"/>
              </a:defRPr>
            </a:pPr>
            <a:endParaRPr lang="fi-FI"/>
          </a:p>
        </c:txPr>
        <c:crossAx val="415689432"/>
        <c:crosses val="autoZero"/>
        <c:auto val="1"/>
        <c:lblAlgn val="ctr"/>
        <c:lblOffset val="100"/>
        <c:tickMarkSkip val="4"/>
        <c:noMultiLvlLbl val="0"/>
      </c:catAx>
      <c:valAx>
        <c:axId val="415689432"/>
        <c:scaling>
          <c:orientation val="minMax"/>
          <c:max val="140"/>
          <c:min val="75"/>
        </c:scaling>
        <c:delete val="0"/>
        <c:axPos val="l"/>
        <c:majorGridlines>
          <c:spPr>
            <a:ln w="3175" cmpd="sng">
              <a:prstDash val="sysDot"/>
            </a:ln>
            <a:effectLst>
              <a:glow>
                <a:schemeClr val="accent1"/>
              </a:glow>
            </a:effectLst>
          </c:spPr>
        </c:majorGridlines>
        <c:numFmt formatCode="General" sourceLinked="0"/>
        <c:majorTickMark val="out"/>
        <c:minorTickMark val="none"/>
        <c:tickLblPos val="nextTo"/>
        <c:txPr>
          <a:bodyPr/>
          <a:lstStyle/>
          <a:p>
            <a:pPr>
              <a:defRPr sz="1050" b="0" i="0" baseline="0">
                <a:solidFill>
                  <a:schemeClr val="tx2"/>
                </a:solidFill>
                <a:latin typeface="Verdana" panose="020B0604030504040204" pitchFamily="34" charset="0"/>
              </a:defRPr>
            </a:pPr>
            <a:endParaRPr lang="fi-FI"/>
          </a:p>
        </c:txPr>
        <c:crossAx val="415689040"/>
        <c:crosses val="autoZero"/>
        <c:crossBetween val="between"/>
        <c:majorUnit val="5"/>
      </c:valAx>
    </c:plotArea>
    <c:legend>
      <c:legendPos val="b"/>
      <c:layout>
        <c:manualLayout>
          <c:xMode val="edge"/>
          <c:yMode val="edge"/>
          <c:x val="4.6684469481102664E-2"/>
          <c:y val="0.83599025305676411"/>
          <c:w val="0.90930112515776362"/>
          <c:h val="0.149512614787988"/>
        </c:manualLayout>
      </c:layout>
      <c:overlay val="0"/>
      <c:txPr>
        <a:bodyPr/>
        <a:lstStyle/>
        <a:p>
          <a:pPr>
            <a:defRPr sz="1050" b="0" i="0" baseline="0">
              <a:solidFill>
                <a:schemeClr val="tx2"/>
              </a:solidFill>
              <a:latin typeface="Verdana" panose="020B0604030504040204" pitchFamily="34" charset="0"/>
            </a:defRPr>
          </a:pPr>
          <a:endParaRPr lang="fi-FI"/>
        </a:p>
      </c:txPr>
    </c:legend>
    <c:plotVisOnly val="1"/>
    <c:dispBlanksAs val="gap"/>
    <c:showDLblsOverMax val="0"/>
  </c:chart>
  <c:txPr>
    <a:bodyPr/>
    <a:lstStyle/>
    <a:p>
      <a:pPr>
        <a:defRPr sz="1800"/>
      </a:pPr>
      <a:endParaRPr lang="fi-FI"/>
    </a:p>
  </c:txPr>
  <c:externalData r:id="rId1">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3599080268658374E-2"/>
          <c:y val="3.5329142444596916E-2"/>
          <c:w val="0.84314918536953676"/>
          <c:h val="0.80809672308455782"/>
        </c:manualLayout>
      </c:layout>
      <c:lineChart>
        <c:grouping val="standard"/>
        <c:varyColors val="0"/>
        <c:ser>
          <c:idx val="2"/>
          <c:order val="0"/>
          <c:tx>
            <c:strRef>
              <c:f>Taul1!$B$1</c:f>
              <c:strCache>
                <c:ptCount val="1"/>
                <c:pt idx="0">
                  <c:v>Suomi suhteessa Saksaan</c:v>
                </c:pt>
              </c:strCache>
            </c:strRef>
          </c:tx>
          <c:spPr>
            <a:ln w="47625"/>
          </c:spPr>
          <c:marker>
            <c:symbol val="none"/>
          </c:marker>
          <c:cat>
            <c:numRef>
              <c:f>Taul1!$A$2:$A$49</c:f>
              <c:numCache>
                <c:formatCode>General</c:formatCode>
                <c:ptCount val="48"/>
                <c:pt idx="0">
                  <c:v>2005</c:v>
                </c:pt>
                <c:pt idx="4">
                  <c:v>2006</c:v>
                </c:pt>
                <c:pt idx="8">
                  <c:v>2007</c:v>
                </c:pt>
                <c:pt idx="12">
                  <c:v>2008</c:v>
                </c:pt>
                <c:pt idx="16">
                  <c:v>2009</c:v>
                </c:pt>
                <c:pt idx="20">
                  <c:v>2010</c:v>
                </c:pt>
                <c:pt idx="24">
                  <c:v>2011</c:v>
                </c:pt>
                <c:pt idx="28">
                  <c:v>2012</c:v>
                </c:pt>
                <c:pt idx="32">
                  <c:v>2013</c:v>
                </c:pt>
                <c:pt idx="36">
                  <c:v>2014</c:v>
                </c:pt>
                <c:pt idx="40">
                  <c:v>2015</c:v>
                </c:pt>
                <c:pt idx="44">
                  <c:v>2016</c:v>
                </c:pt>
              </c:numCache>
            </c:numRef>
          </c:cat>
          <c:val>
            <c:numRef>
              <c:f>Taul1!$B$2:$B$49</c:f>
              <c:numCache>
                <c:formatCode>0.0</c:formatCode>
                <c:ptCount val="48"/>
                <c:pt idx="0">
                  <c:v>100</c:v>
                </c:pt>
                <c:pt idx="1">
                  <c:v>103.36</c:v>
                </c:pt>
                <c:pt idx="2">
                  <c:v>102.83</c:v>
                </c:pt>
                <c:pt idx="3">
                  <c:v>109.6</c:v>
                </c:pt>
                <c:pt idx="4">
                  <c:v>102.21</c:v>
                </c:pt>
                <c:pt idx="5">
                  <c:v>101.72</c:v>
                </c:pt>
                <c:pt idx="6">
                  <c:v>103.69</c:v>
                </c:pt>
                <c:pt idx="7">
                  <c:v>102.35</c:v>
                </c:pt>
                <c:pt idx="8">
                  <c:v>104.11</c:v>
                </c:pt>
                <c:pt idx="9">
                  <c:v>103.31</c:v>
                </c:pt>
                <c:pt idx="10">
                  <c:v>103.77</c:v>
                </c:pt>
                <c:pt idx="11">
                  <c:v>107.41</c:v>
                </c:pt>
                <c:pt idx="12">
                  <c:v>103.39</c:v>
                </c:pt>
                <c:pt idx="13">
                  <c:v>102.1</c:v>
                </c:pt>
                <c:pt idx="14">
                  <c:v>106.9</c:v>
                </c:pt>
                <c:pt idx="15">
                  <c:v>98.56</c:v>
                </c:pt>
                <c:pt idx="16">
                  <c:v>102.94</c:v>
                </c:pt>
                <c:pt idx="17">
                  <c:v>109.15</c:v>
                </c:pt>
                <c:pt idx="18">
                  <c:v>112.28</c:v>
                </c:pt>
                <c:pt idx="19">
                  <c:v>107.42</c:v>
                </c:pt>
                <c:pt idx="20">
                  <c:v>113.63</c:v>
                </c:pt>
                <c:pt idx="21">
                  <c:v>112.61</c:v>
                </c:pt>
                <c:pt idx="22">
                  <c:v>110.34</c:v>
                </c:pt>
                <c:pt idx="23">
                  <c:v>108.67</c:v>
                </c:pt>
                <c:pt idx="24">
                  <c:v>113.24</c:v>
                </c:pt>
                <c:pt idx="25">
                  <c:v>114.98</c:v>
                </c:pt>
                <c:pt idx="26">
                  <c:v>119.47</c:v>
                </c:pt>
                <c:pt idx="27">
                  <c:v>120.65</c:v>
                </c:pt>
                <c:pt idx="28">
                  <c:v>128.91999999999999</c:v>
                </c:pt>
                <c:pt idx="29">
                  <c:v>132.87</c:v>
                </c:pt>
                <c:pt idx="30">
                  <c:v>133.36000000000001</c:v>
                </c:pt>
                <c:pt idx="31">
                  <c:v>129.79</c:v>
                </c:pt>
                <c:pt idx="32">
                  <c:v>122.9</c:v>
                </c:pt>
                <c:pt idx="33">
                  <c:v>124.7</c:v>
                </c:pt>
                <c:pt idx="34">
                  <c:v>116.18</c:v>
                </c:pt>
                <c:pt idx="35">
                  <c:v>120.04</c:v>
                </c:pt>
                <c:pt idx="36">
                  <c:v>123.15</c:v>
                </c:pt>
                <c:pt idx="37">
                  <c:v>121.55</c:v>
                </c:pt>
                <c:pt idx="38">
                  <c:v>119.33</c:v>
                </c:pt>
                <c:pt idx="39">
                  <c:v>122.51</c:v>
                </c:pt>
                <c:pt idx="40" formatCode="General">
                  <c:v>123.6</c:v>
                </c:pt>
                <c:pt idx="41" formatCode="General">
                  <c:v>121.66</c:v>
                </c:pt>
                <c:pt idx="42" formatCode="General">
                  <c:v>126.46</c:v>
                </c:pt>
                <c:pt idx="43" formatCode="General">
                  <c:v>121.63</c:v>
                </c:pt>
                <c:pt idx="44" formatCode="General">
                  <c:v>124.04</c:v>
                </c:pt>
                <c:pt idx="45" formatCode="General">
                  <c:v>120.4</c:v>
                </c:pt>
                <c:pt idx="46" formatCode="General">
                  <c:v>122.84</c:v>
                </c:pt>
                <c:pt idx="47" formatCode="General">
                  <c:v>122.05</c:v>
                </c:pt>
              </c:numCache>
            </c:numRef>
          </c:val>
          <c:smooth val="0"/>
          <c:extLst>
            <c:ext xmlns:c16="http://schemas.microsoft.com/office/drawing/2014/chart" uri="{C3380CC4-5D6E-409C-BE32-E72D297353CC}">
              <c16:uniqueId val="{00000000-802F-4D77-8D92-3B8BC8C37891}"/>
            </c:ext>
          </c:extLst>
        </c:ser>
        <c:ser>
          <c:idx val="0"/>
          <c:order val="1"/>
          <c:tx>
            <c:strRef>
              <c:f>Taul1!$C$1</c:f>
              <c:strCache>
                <c:ptCount val="1"/>
                <c:pt idx="0">
                  <c:v>Suomi suhteessa Ruotsiin</c:v>
                </c:pt>
              </c:strCache>
            </c:strRef>
          </c:tx>
          <c:spPr>
            <a:ln w="47625"/>
          </c:spPr>
          <c:marker>
            <c:symbol val="none"/>
          </c:marker>
          <c:cat>
            <c:numRef>
              <c:f>Taul1!$A$2:$A$49</c:f>
              <c:numCache>
                <c:formatCode>General</c:formatCode>
                <c:ptCount val="48"/>
                <c:pt idx="0">
                  <c:v>2005</c:v>
                </c:pt>
                <c:pt idx="4">
                  <c:v>2006</c:v>
                </c:pt>
                <c:pt idx="8">
                  <c:v>2007</c:v>
                </c:pt>
                <c:pt idx="12">
                  <c:v>2008</c:v>
                </c:pt>
                <c:pt idx="16">
                  <c:v>2009</c:v>
                </c:pt>
                <c:pt idx="20">
                  <c:v>2010</c:v>
                </c:pt>
                <c:pt idx="24">
                  <c:v>2011</c:v>
                </c:pt>
                <c:pt idx="28">
                  <c:v>2012</c:v>
                </c:pt>
                <c:pt idx="32">
                  <c:v>2013</c:v>
                </c:pt>
                <c:pt idx="36">
                  <c:v>2014</c:v>
                </c:pt>
                <c:pt idx="40">
                  <c:v>2015</c:v>
                </c:pt>
                <c:pt idx="44">
                  <c:v>2016</c:v>
                </c:pt>
              </c:numCache>
            </c:numRef>
          </c:cat>
          <c:val>
            <c:numRef>
              <c:f>Taul1!$C$2:$C$49</c:f>
              <c:numCache>
                <c:formatCode>0.0</c:formatCode>
                <c:ptCount val="48"/>
                <c:pt idx="0">
                  <c:v>100</c:v>
                </c:pt>
                <c:pt idx="1">
                  <c:v>105.08</c:v>
                </c:pt>
                <c:pt idx="2">
                  <c:v>105.03</c:v>
                </c:pt>
                <c:pt idx="3">
                  <c:v>111.89</c:v>
                </c:pt>
                <c:pt idx="4">
                  <c:v>109.49</c:v>
                </c:pt>
                <c:pt idx="5">
                  <c:v>107.31</c:v>
                </c:pt>
                <c:pt idx="6">
                  <c:v>108.82</c:v>
                </c:pt>
                <c:pt idx="7">
                  <c:v>104.78</c:v>
                </c:pt>
                <c:pt idx="8">
                  <c:v>105.1</c:v>
                </c:pt>
                <c:pt idx="9">
                  <c:v>103.96</c:v>
                </c:pt>
                <c:pt idx="10">
                  <c:v>101.12</c:v>
                </c:pt>
                <c:pt idx="11">
                  <c:v>109.22</c:v>
                </c:pt>
                <c:pt idx="12">
                  <c:v>101.96</c:v>
                </c:pt>
                <c:pt idx="13">
                  <c:v>99.96</c:v>
                </c:pt>
                <c:pt idx="14">
                  <c:v>108.47</c:v>
                </c:pt>
                <c:pt idx="15">
                  <c:v>102.46</c:v>
                </c:pt>
                <c:pt idx="16">
                  <c:v>106.35</c:v>
                </c:pt>
                <c:pt idx="17">
                  <c:v>108.75</c:v>
                </c:pt>
                <c:pt idx="18">
                  <c:v>110.67</c:v>
                </c:pt>
                <c:pt idx="19">
                  <c:v>104.52</c:v>
                </c:pt>
                <c:pt idx="20">
                  <c:v>113.92</c:v>
                </c:pt>
                <c:pt idx="21">
                  <c:v>113.24</c:v>
                </c:pt>
                <c:pt idx="22">
                  <c:v>111.38</c:v>
                </c:pt>
                <c:pt idx="23">
                  <c:v>115.41</c:v>
                </c:pt>
                <c:pt idx="24">
                  <c:v>120.05</c:v>
                </c:pt>
                <c:pt idx="25">
                  <c:v>117.38</c:v>
                </c:pt>
                <c:pt idx="26">
                  <c:v>119.76</c:v>
                </c:pt>
                <c:pt idx="27">
                  <c:v>119.88</c:v>
                </c:pt>
                <c:pt idx="28">
                  <c:v>124.44</c:v>
                </c:pt>
                <c:pt idx="29">
                  <c:v>130.55000000000001</c:v>
                </c:pt>
                <c:pt idx="30">
                  <c:v>131.5</c:v>
                </c:pt>
                <c:pt idx="31">
                  <c:v>126</c:v>
                </c:pt>
                <c:pt idx="32">
                  <c:v>128.54</c:v>
                </c:pt>
                <c:pt idx="33">
                  <c:v>123.71</c:v>
                </c:pt>
                <c:pt idx="34">
                  <c:v>118.44</c:v>
                </c:pt>
                <c:pt idx="35">
                  <c:v>120.21</c:v>
                </c:pt>
                <c:pt idx="36">
                  <c:v>119.6</c:v>
                </c:pt>
                <c:pt idx="37">
                  <c:v>123.17</c:v>
                </c:pt>
                <c:pt idx="38">
                  <c:v>113.38</c:v>
                </c:pt>
                <c:pt idx="39">
                  <c:v>121.41</c:v>
                </c:pt>
                <c:pt idx="40" formatCode="General">
                  <c:v>123.01</c:v>
                </c:pt>
                <c:pt idx="41" formatCode="General">
                  <c:v>126.4</c:v>
                </c:pt>
                <c:pt idx="42" formatCode="General">
                  <c:v>128.97</c:v>
                </c:pt>
                <c:pt idx="43" formatCode="General">
                  <c:v>125.65</c:v>
                </c:pt>
                <c:pt idx="44" formatCode="General">
                  <c:v>126.19</c:v>
                </c:pt>
                <c:pt idx="45" formatCode="General">
                  <c:v>121.91</c:v>
                </c:pt>
                <c:pt idx="46" formatCode="General">
                  <c:v>124.4</c:v>
                </c:pt>
                <c:pt idx="47" formatCode="General">
                  <c:v>122.98</c:v>
                </c:pt>
              </c:numCache>
            </c:numRef>
          </c:val>
          <c:smooth val="0"/>
          <c:extLst>
            <c:ext xmlns:c16="http://schemas.microsoft.com/office/drawing/2014/chart" uri="{C3380CC4-5D6E-409C-BE32-E72D297353CC}">
              <c16:uniqueId val="{00000001-802F-4D77-8D92-3B8BC8C37891}"/>
            </c:ext>
          </c:extLst>
        </c:ser>
        <c:dLbls>
          <c:showLegendKey val="0"/>
          <c:showVal val="0"/>
          <c:showCatName val="0"/>
          <c:showSerName val="0"/>
          <c:showPercent val="0"/>
          <c:showBubbleSize val="0"/>
        </c:dLbls>
        <c:smooth val="0"/>
        <c:axId val="415262040"/>
        <c:axId val="415262432"/>
      </c:lineChart>
      <c:catAx>
        <c:axId val="415262040"/>
        <c:scaling>
          <c:orientation val="minMax"/>
        </c:scaling>
        <c:delete val="0"/>
        <c:axPos val="b"/>
        <c:majorGridlines>
          <c:spPr>
            <a:ln w="3175">
              <a:solidFill>
                <a:schemeClr val="tx1">
                  <a:tint val="75000"/>
                  <a:shade val="95000"/>
                  <a:satMod val="105000"/>
                </a:schemeClr>
              </a:solidFill>
              <a:prstDash val="sysDot"/>
            </a:ln>
          </c:spPr>
        </c:majorGridlines>
        <c:minorGridlines>
          <c:spPr>
            <a:ln w="3175">
              <a:solidFill>
                <a:schemeClr val="tx1"/>
              </a:solidFill>
              <a:prstDash val="sysDash"/>
            </a:ln>
            <a:effectLst>
              <a:glow rad="127000">
                <a:schemeClr val="bg1">
                  <a:alpha val="67000"/>
                </a:schemeClr>
              </a:glow>
            </a:effectLst>
          </c:spPr>
        </c:minorGridlines>
        <c:numFmt formatCode="General" sourceLinked="0"/>
        <c:majorTickMark val="out"/>
        <c:minorTickMark val="none"/>
        <c:tickLblPos val="nextTo"/>
        <c:spPr>
          <a:noFill/>
        </c:spPr>
        <c:txPr>
          <a:bodyPr rot="60000" vert="horz" anchor="t" anchorCtr="0"/>
          <a:lstStyle/>
          <a:p>
            <a:pPr>
              <a:defRPr sz="1050" b="0" i="0" baseline="0">
                <a:solidFill>
                  <a:schemeClr val="tx1"/>
                </a:solidFill>
                <a:latin typeface="Verdana" panose="020B0604030504040204" pitchFamily="34" charset="0"/>
              </a:defRPr>
            </a:pPr>
            <a:endParaRPr lang="fi-FI"/>
          </a:p>
        </c:txPr>
        <c:crossAx val="415262432"/>
        <c:crosses val="autoZero"/>
        <c:auto val="1"/>
        <c:lblAlgn val="ctr"/>
        <c:lblOffset val="100"/>
        <c:tickLblSkip val="1"/>
        <c:tickMarkSkip val="4"/>
        <c:noMultiLvlLbl val="0"/>
      </c:catAx>
      <c:valAx>
        <c:axId val="415262432"/>
        <c:scaling>
          <c:orientation val="minMax"/>
          <c:max val="140"/>
          <c:min val="95"/>
        </c:scaling>
        <c:delete val="0"/>
        <c:axPos val="l"/>
        <c:majorGridlines>
          <c:spPr>
            <a:ln w="3175" cmpd="sng">
              <a:prstDash val="sysDot"/>
            </a:ln>
            <a:effectLst>
              <a:glow>
                <a:schemeClr val="accent1"/>
              </a:glow>
            </a:effectLst>
          </c:spPr>
        </c:majorGridlines>
        <c:numFmt formatCode="General" sourceLinked="0"/>
        <c:majorTickMark val="out"/>
        <c:minorTickMark val="none"/>
        <c:tickLblPos val="nextTo"/>
        <c:txPr>
          <a:bodyPr/>
          <a:lstStyle/>
          <a:p>
            <a:pPr>
              <a:defRPr sz="1050" b="0" i="0" baseline="0">
                <a:solidFill>
                  <a:schemeClr val="tx2"/>
                </a:solidFill>
                <a:latin typeface="Verdana" panose="020B0604030504040204" pitchFamily="34" charset="0"/>
              </a:defRPr>
            </a:pPr>
            <a:endParaRPr lang="fi-FI"/>
          </a:p>
        </c:txPr>
        <c:crossAx val="415262040"/>
        <c:crosses val="autoZero"/>
        <c:crossBetween val="between"/>
        <c:majorUnit val="5"/>
      </c:valAx>
    </c:plotArea>
    <c:legend>
      <c:legendPos val="b"/>
      <c:layout>
        <c:manualLayout>
          <c:xMode val="edge"/>
          <c:yMode val="edge"/>
          <c:x val="0.18130756542167945"/>
          <c:y val="0.92386752546741657"/>
          <c:w val="0.55937923396060629"/>
          <c:h val="5.5195993305340467E-2"/>
        </c:manualLayout>
      </c:layout>
      <c:overlay val="0"/>
      <c:txPr>
        <a:bodyPr/>
        <a:lstStyle/>
        <a:p>
          <a:pPr>
            <a:defRPr sz="1050" b="0" i="0" baseline="0">
              <a:solidFill>
                <a:schemeClr val="tx2"/>
              </a:solidFill>
              <a:latin typeface="Verdana" panose="020B0604030504040204" pitchFamily="34" charset="0"/>
            </a:defRPr>
          </a:pPr>
          <a:endParaRPr lang="fi-FI"/>
        </a:p>
      </c:txPr>
    </c:legend>
    <c:plotVisOnly val="1"/>
    <c:dispBlanksAs val="gap"/>
    <c:showDLblsOverMax val="0"/>
  </c:chart>
  <c:txPr>
    <a:bodyPr/>
    <a:lstStyle/>
    <a:p>
      <a:pPr>
        <a:defRPr sz="1800"/>
      </a:pPr>
      <a:endParaRPr lang="fi-FI"/>
    </a:p>
  </c:txPr>
  <c:externalData r:id="rId1">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5022209908210965E-2"/>
          <c:y val="6.9493510483065832E-2"/>
          <c:w val="0.93833004132145226"/>
          <c:h val="0.69135322126700294"/>
        </c:manualLayout>
      </c:layout>
      <c:barChart>
        <c:barDir val="col"/>
        <c:grouping val="clustered"/>
        <c:varyColors val="0"/>
        <c:ser>
          <c:idx val="0"/>
          <c:order val="0"/>
          <c:tx>
            <c:strRef>
              <c:f>Taul1!$B$1</c:f>
              <c:strCache>
                <c:ptCount val="1"/>
                <c:pt idx="0">
                  <c:v>TES-korotus</c:v>
                </c:pt>
              </c:strCache>
            </c:strRef>
          </c:tx>
          <c:spPr>
            <a:solidFill>
              <a:schemeClr val="accent1"/>
            </a:solidFill>
            <a:ln>
              <a:noFill/>
            </a:ln>
            <a:effectLst/>
          </c:spPr>
          <c:invertIfNegative val="0"/>
          <c:cat>
            <c:numRef>
              <c:f>Taul1!$A$2:$A$12</c:f>
              <c:numCache>
                <c:formatCode>General</c:formatCode>
                <c:ptCount val="11"/>
                <c:pt idx="0">
                  <c:v>2005</c:v>
                </c:pt>
                <c:pt idx="1">
                  <c:v>2006</c:v>
                </c:pt>
                <c:pt idx="2">
                  <c:v>2007</c:v>
                </c:pt>
                <c:pt idx="3">
                  <c:v>2008</c:v>
                </c:pt>
                <c:pt idx="4">
                  <c:v>2009</c:v>
                </c:pt>
                <c:pt idx="5">
                  <c:v>2010</c:v>
                </c:pt>
                <c:pt idx="6">
                  <c:v>2011</c:v>
                </c:pt>
                <c:pt idx="7">
                  <c:v>2012</c:v>
                </c:pt>
                <c:pt idx="8">
                  <c:v>2013</c:v>
                </c:pt>
                <c:pt idx="9">
                  <c:v>2014</c:v>
                </c:pt>
                <c:pt idx="10">
                  <c:v>2015</c:v>
                </c:pt>
              </c:numCache>
            </c:numRef>
          </c:cat>
          <c:val>
            <c:numRef>
              <c:f>Taul1!$B$2:$B$12</c:f>
              <c:numCache>
                <c:formatCode>General</c:formatCode>
                <c:ptCount val="11"/>
                <c:pt idx="0">
                  <c:v>2.5</c:v>
                </c:pt>
                <c:pt idx="1">
                  <c:v>1.8</c:v>
                </c:pt>
                <c:pt idx="2">
                  <c:v>2.1</c:v>
                </c:pt>
                <c:pt idx="3">
                  <c:v>4.2</c:v>
                </c:pt>
                <c:pt idx="4">
                  <c:v>3.6</c:v>
                </c:pt>
                <c:pt idx="5">
                  <c:v>2</c:v>
                </c:pt>
                <c:pt idx="6">
                  <c:v>2</c:v>
                </c:pt>
                <c:pt idx="7">
                  <c:v>2.6</c:v>
                </c:pt>
                <c:pt idx="8">
                  <c:v>1.8</c:v>
                </c:pt>
                <c:pt idx="9">
                  <c:v>0.8</c:v>
                </c:pt>
                <c:pt idx="10">
                  <c:v>0.6</c:v>
                </c:pt>
              </c:numCache>
            </c:numRef>
          </c:val>
          <c:extLst>
            <c:ext xmlns:c16="http://schemas.microsoft.com/office/drawing/2014/chart" uri="{C3380CC4-5D6E-409C-BE32-E72D297353CC}">
              <c16:uniqueId val="{00000000-3578-436E-84FA-46CAEB63206B}"/>
            </c:ext>
          </c:extLst>
        </c:ser>
        <c:ser>
          <c:idx val="1"/>
          <c:order val="1"/>
          <c:tx>
            <c:strRef>
              <c:f>Taul1!$C$1</c:f>
              <c:strCache>
                <c:ptCount val="1"/>
                <c:pt idx="0">
                  <c:v>Toteutunut palkankorotus</c:v>
                </c:pt>
              </c:strCache>
            </c:strRef>
          </c:tx>
          <c:spPr>
            <a:solidFill>
              <a:schemeClr val="accent3"/>
            </a:solidFill>
            <a:ln>
              <a:noFill/>
            </a:ln>
            <a:effectLst/>
          </c:spPr>
          <c:invertIfNegative val="0"/>
          <c:cat>
            <c:numRef>
              <c:f>Taul1!$A$2:$A$12</c:f>
              <c:numCache>
                <c:formatCode>General</c:formatCode>
                <c:ptCount val="11"/>
                <c:pt idx="0">
                  <c:v>2005</c:v>
                </c:pt>
                <c:pt idx="1">
                  <c:v>2006</c:v>
                </c:pt>
                <c:pt idx="2">
                  <c:v>2007</c:v>
                </c:pt>
                <c:pt idx="3">
                  <c:v>2008</c:v>
                </c:pt>
                <c:pt idx="4">
                  <c:v>2009</c:v>
                </c:pt>
                <c:pt idx="5">
                  <c:v>2010</c:v>
                </c:pt>
                <c:pt idx="6">
                  <c:v>2011</c:v>
                </c:pt>
                <c:pt idx="7">
                  <c:v>2012</c:v>
                </c:pt>
                <c:pt idx="8">
                  <c:v>2013</c:v>
                </c:pt>
                <c:pt idx="9">
                  <c:v>2014</c:v>
                </c:pt>
                <c:pt idx="10">
                  <c:v>2015</c:v>
                </c:pt>
              </c:numCache>
            </c:numRef>
          </c:cat>
          <c:val>
            <c:numRef>
              <c:f>Taul1!$C$2:$C$12</c:f>
              <c:numCache>
                <c:formatCode>General</c:formatCode>
                <c:ptCount val="11"/>
                <c:pt idx="0">
                  <c:v>3.9</c:v>
                </c:pt>
                <c:pt idx="1">
                  <c:v>2.9</c:v>
                </c:pt>
                <c:pt idx="2">
                  <c:v>3.4</c:v>
                </c:pt>
                <c:pt idx="3">
                  <c:v>5.5</c:v>
                </c:pt>
                <c:pt idx="4">
                  <c:v>4</c:v>
                </c:pt>
                <c:pt idx="5">
                  <c:v>2.6</c:v>
                </c:pt>
                <c:pt idx="6">
                  <c:v>2.7</c:v>
                </c:pt>
                <c:pt idx="7">
                  <c:v>3.2</c:v>
                </c:pt>
                <c:pt idx="8">
                  <c:v>2.1</c:v>
                </c:pt>
                <c:pt idx="9">
                  <c:v>1.4</c:v>
                </c:pt>
                <c:pt idx="10">
                  <c:v>1.2</c:v>
                </c:pt>
              </c:numCache>
            </c:numRef>
          </c:val>
          <c:extLst>
            <c:ext xmlns:c16="http://schemas.microsoft.com/office/drawing/2014/chart" uri="{C3380CC4-5D6E-409C-BE32-E72D297353CC}">
              <c16:uniqueId val="{00000001-3578-436E-84FA-46CAEB63206B}"/>
            </c:ext>
          </c:extLst>
        </c:ser>
        <c:dLbls>
          <c:showLegendKey val="0"/>
          <c:showVal val="0"/>
          <c:showCatName val="0"/>
          <c:showSerName val="0"/>
          <c:showPercent val="0"/>
          <c:showBubbleSize val="0"/>
        </c:dLbls>
        <c:gapWidth val="160"/>
        <c:overlap val="-17"/>
        <c:axId val="415263216"/>
        <c:axId val="415263608"/>
      </c:barChart>
      <c:lineChart>
        <c:grouping val="standard"/>
        <c:varyColors val="0"/>
        <c:ser>
          <c:idx val="2"/>
          <c:order val="2"/>
          <c:tx>
            <c:strRef>
              <c:f>Taul1!$D$1</c:f>
              <c:strCache>
                <c:ptCount val="1"/>
                <c:pt idx="0">
                  <c:v>TES-korotukset ylittävät palkankorotukset kumulatiivisesti 2005-2015</c:v>
                </c:pt>
              </c:strCache>
            </c:strRef>
          </c:tx>
          <c:spPr>
            <a:ln w="28575" cap="rnd">
              <a:solidFill>
                <a:schemeClr val="accent1">
                  <a:lumMod val="60000"/>
                  <a:lumOff val="40000"/>
                </a:schemeClr>
              </a:solidFill>
              <a:round/>
            </a:ln>
            <a:effectLst/>
          </c:spPr>
          <c:marker>
            <c:symbol val="none"/>
          </c:marker>
          <c:cat>
            <c:numRef>
              <c:f>Taul1!$A$2:$A$12</c:f>
              <c:numCache>
                <c:formatCode>General</c:formatCode>
                <c:ptCount val="11"/>
                <c:pt idx="0">
                  <c:v>2005</c:v>
                </c:pt>
                <c:pt idx="1">
                  <c:v>2006</c:v>
                </c:pt>
                <c:pt idx="2">
                  <c:v>2007</c:v>
                </c:pt>
                <c:pt idx="3">
                  <c:v>2008</c:v>
                </c:pt>
                <c:pt idx="4">
                  <c:v>2009</c:v>
                </c:pt>
                <c:pt idx="5">
                  <c:v>2010</c:v>
                </c:pt>
                <c:pt idx="6">
                  <c:v>2011</c:v>
                </c:pt>
                <c:pt idx="7">
                  <c:v>2012</c:v>
                </c:pt>
                <c:pt idx="8">
                  <c:v>2013</c:v>
                </c:pt>
                <c:pt idx="9">
                  <c:v>2014</c:v>
                </c:pt>
                <c:pt idx="10">
                  <c:v>2015</c:v>
                </c:pt>
              </c:numCache>
            </c:numRef>
          </c:cat>
          <c:val>
            <c:numRef>
              <c:f>Taul1!$D$2:$D$12</c:f>
              <c:numCache>
                <c:formatCode>0.0</c:formatCode>
                <c:ptCount val="11"/>
                <c:pt idx="0">
                  <c:v>1.3737446197991465</c:v>
                </c:pt>
                <c:pt idx="1">
                  <c:v>2.4961741051881039</c:v>
                </c:pt>
                <c:pt idx="2">
                  <c:v>3.7680559733005907</c:v>
                </c:pt>
                <c:pt idx="3">
                  <c:v>5.0680559733005905</c:v>
                </c:pt>
                <c:pt idx="4">
                  <c:v>5.46805597330059</c:v>
                </c:pt>
                <c:pt idx="5">
                  <c:v>6.0680559733005897</c:v>
                </c:pt>
                <c:pt idx="6">
                  <c:v>6.7680559733005898</c:v>
                </c:pt>
                <c:pt idx="7">
                  <c:v>7.3680559733005904</c:v>
                </c:pt>
                <c:pt idx="8">
                  <c:v>7.6680559733005902</c:v>
                </c:pt>
                <c:pt idx="9">
                  <c:v>8.2680559733005907</c:v>
                </c:pt>
                <c:pt idx="10">
                  <c:v>8.8680559733005904</c:v>
                </c:pt>
              </c:numCache>
            </c:numRef>
          </c:val>
          <c:smooth val="0"/>
          <c:extLst>
            <c:ext xmlns:c16="http://schemas.microsoft.com/office/drawing/2014/chart" uri="{C3380CC4-5D6E-409C-BE32-E72D297353CC}">
              <c16:uniqueId val="{00000002-3578-436E-84FA-46CAEB63206B}"/>
            </c:ext>
          </c:extLst>
        </c:ser>
        <c:dLbls>
          <c:showLegendKey val="0"/>
          <c:showVal val="0"/>
          <c:showCatName val="0"/>
          <c:showSerName val="0"/>
          <c:showPercent val="0"/>
          <c:showBubbleSize val="0"/>
        </c:dLbls>
        <c:marker val="1"/>
        <c:smooth val="0"/>
        <c:axId val="415263216"/>
        <c:axId val="415263608"/>
      </c:lineChart>
      <c:catAx>
        <c:axId val="415263216"/>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ctr">
              <a:defRPr lang="fi-FI" sz="1050" b="0" i="0" u="none" strike="noStrike" kern="1200" baseline="0">
                <a:solidFill>
                  <a:srgbClr val="000000"/>
                </a:solidFill>
                <a:latin typeface="Verdana" panose="020B0604030504040204" pitchFamily="34" charset="0"/>
                <a:ea typeface="+mn-ea"/>
                <a:cs typeface="+mn-cs"/>
              </a:defRPr>
            </a:pPr>
            <a:endParaRPr lang="fi-FI"/>
          </a:p>
        </c:txPr>
        <c:crossAx val="415263608"/>
        <c:crosses val="autoZero"/>
        <c:auto val="1"/>
        <c:lblAlgn val="ctr"/>
        <c:lblOffset val="1"/>
        <c:noMultiLvlLbl val="0"/>
      </c:catAx>
      <c:valAx>
        <c:axId val="41526360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lang="fi-FI" sz="1050" b="0" i="0" u="none" strike="noStrike" kern="1200" baseline="0">
                <a:solidFill>
                  <a:srgbClr val="000000"/>
                </a:solidFill>
                <a:latin typeface="Verdana" panose="020B0604030504040204" pitchFamily="34" charset="0"/>
                <a:ea typeface="+mn-ea"/>
                <a:cs typeface="+mn-cs"/>
              </a:defRPr>
            </a:pPr>
            <a:endParaRPr lang="fi-FI"/>
          </a:p>
        </c:txPr>
        <c:crossAx val="415263216"/>
        <c:crosses val="autoZero"/>
        <c:crossBetween val="between"/>
      </c:valAx>
      <c:spPr>
        <a:noFill/>
        <a:ln>
          <a:noFill/>
        </a:ln>
        <a:effectLst/>
      </c:spPr>
    </c:plotArea>
    <c:legend>
      <c:legendPos val="b"/>
      <c:layout>
        <c:manualLayout>
          <c:xMode val="edge"/>
          <c:yMode val="edge"/>
          <c:x val="4.4473956291714793E-2"/>
          <c:y val="0.84239655850052175"/>
          <c:w val="0.89031867007268928"/>
          <c:h val="0.13996903192580312"/>
        </c:manualLayout>
      </c:layout>
      <c:overlay val="0"/>
      <c:spPr>
        <a:noFill/>
        <a:ln>
          <a:noFill/>
        </a:ln>
        <a:effectLst/>
      </c:spPr>
      <c:txPr>
        <a:bodyPr rot="0" spcFirstLastPara="1" vertOverflow="ellipsis" vert="horz" wrap="square" anchor="ctr" anchorCtr="1"/>
        <a:lstStyle/>
        <a:p>
          <a:pPr algn="ctr">
            <a:defRPr lang="fi-FI" sz="1050" b="0" i="0" u="none" strike="noStrike" kern="1200" baseline="0">
              <a:solidFill>
                <a:srgbClr val="000000"/>
              </a:solidFill>
              <a:latin typeface="Verdana" panose="020B0604030504040204" pitchFamily="34" charset="0"/>
              <a:ea typeface="+mn-ea"/>
              <a:cs typeface="+mn-cs"/>
            </a:defRPr>
          </a:pPr>
          <a:endParaRPr lang="fi-FI"/>
        </a:p>
      </c:txPr>
    </c:legend>
    <c:plotVisOnly val="1"/>
    <c:dispBlanksAs val="gap"/>
    <c:showDLblsOverMax val="0"/>
  </c:chart>
  <c:spPr>
    <a:noFill/>
    <a:ln>
      <a:noFill/>
    </a:ln>
    <a:effectLst/>
  </c:spPr>
  <c:txPr>
    <a:bodyPr/>
    <a:lstStyle/>
    <a:p>
      <a:pPr algn="ctr">
        <a:defRPr lang="fi-FI" sz="1050" b="0" i="0" u="none" strike="noStrike" kern="1200" baseline="0">
          <a:solidFill>
            <a:srgbClr val="000000"/>
          </a:solidFill>
          <a:latin typeface="Verdana" panose="020B0604030504040204" pitchFamily="34" charset="0"/>
          <a:ea typeface="+mn-ea"/>
          <a:cs typeface="+mn-cs"/>
        </a:defRPr>
      </a:pPr>
      <a:endParaRPr lang="fi-FI"/>
    </a:p>
  </c:txPr>
  <c:externalData r:id="rId3">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5022209908210965E-2"/>
          <c:y val="6.9493510483065832E-2"/>
          <c:w val="0.93833004132145226"/>
          <c:h val="0.69135322126700294"/>
        </c:manualLayout>
      </c:layout>
      <c:barChart>
        <c:barDir val="col"/>
        <c:grouping val="clustered"/>
        <c:varyColors val="0"/>
        <c:ser>
          <c:idx val="0"/>
          <c:order val="0"/>
          <c:tx>
            <c:strRef>
              <c:f>Taul1!$B$1</c:f>
              <c:strCache>
                <c:ptCount val="1"/>
                <c:pt idx="0">
                  <c:v>TES-korotus</c:v>
                </c:pt>
              </c:strCache>
            </c:strRef>
          </c:tx>
          <c:spPr>
            <a:solidFill>
              <a:schemeClr val="accent1"/>
            </a:solidFill>
            <a:ln>
              <a:noFill/>
            </a:ln>
            <a:effectLst/>
          </c:spPr>
          <c:invertIfNegative val="0"/>
          <c:cat>
            <c:numRef>
              <c:f>Taul1!$A$2:$A$12</c:f>
              <c:numCache>
                <c:formatCode>General</c:formatCode>
                <c:ptCount val="11"/>
                <c:pt idx="0">
                  <c:v>2005</c:v>
                </c:pt>
                <c:pt idx="1">
                  <c:v>2006</c:v>
                </c:pt>
                <c:pt idx="2">
                  <c:v>2007</c:v>
                </c:pt>
                <c:pt idx="3">
                  <c:v>2008</c:v>
                </c:pt>
                <c:pt idx="4">
                  <c:v>2009</c:v>
                </c:pt>
                <c:pt idx="5">
                  <c:v>2010</c:v>
                </c:pt>
                <c:pt idx="6">
                  <c:v>2011</c:v>
                </c:pt>
                <c:pt idx="7">
                  <c:v>2012</c:v>
                </c:pt>
                <c:pt idx="8">
                  <c:v>2013</c:v>
                </c:pt>
                <c:pt idx="9">
                  <c:v>2014</c:v>
                </c:pt>
                <c:pt idx="10">
                  <c:v>2015</c:v>
                </c:pt>
              </c:numCache>
            </c:numRef>
          </c:cat>
          <c:val>
            <c:numRef>
              <c:f>Taul1!$B$2:$B$12</c:f>
              <c:numCache>
                <c:formatCode>General</c:formatCode>
                <c:ptCount val="11"/>
                <c:pt idx="0">
                  <c:v>1.6</c:v>
                </c:pt>
                <c:pt idx="1">
                  <c:v>1.5</c:v>
                </c:pt>
                <c:pt idx="2">
                  <c:v>2.2000000000000002</c:v>
                </c:pt>
                <c:pt idx="3">
                  <c:v>2.9</c:v>
                </c:pt>
                <c:pt idx="4">
                  <c:v>2.6</c:v>
                </c:pt>
                <c:pt idx="5">
                  <c:v>1.8</c:v>
                </c:pt>
                <c:pt idx="6">
                  <c:v>2</c:v>
                </c:pt>
                <c:pt idx="7">
                  <c:v>2.7</c:v>
                </c:pt>
                <c:pt idx="8">
                  <c:v>2.7</c:v>
                </c:pt>
                <c:pt idx="9">
                  <c:v>2.8</c:v>
                </c:pt>
                <c:pt idx="10">
                  <c:v>2.1</c:v>
                </c:pt>
              </c:numCache>
            </c:numRef>
          </c:val>
          <c:extLst>
            <c:ext xmlns:c16="http://schemas.microsoft.com/office/drawing/2014/chart" uri="{C3380CC4-5D6E-409C-BE32-E72D297353CC}">
              <c16:uniqueId val="{00000000-2828-44AA-BBBF-BC99F41395E2}"/>
            </c:ext>
          </c:extLst>
        </c:ser>
        <c:ser>
          <c:idx val="1"/>
          <c:order val="1"/>
          <c:tx>
            <c:strRef>
              <c:f>Taul1!$C$1</c:f>
              <c:strCache>
                <c:ptCount val="1"/>
                <c:pt idx="0">
                  <c:v>Toteutunut palkankorotus</c:v>
                </c:pt>
              </c:strCache>
            </c:strRef>
          </c:tx>
          <c:spPr>
            <a:solidFill>
              <a:schemeClr val="accent3"/>
            </a:solidFill>
            <a:ln>
              <a:noFill/>
            </a:ln>
            <a:effectLst/>
          </c:spPr>
          <c:invertIfNegative val="0"/>
          <c:cat>
            <c:numRef>
              <c:f>Taul1!$A$2:$A$12</c:f>
              <c:numCache>
                <c:formatCode>General</c:formatCode>
                <c:ptCount val="11"/>
                <c:pt idx="0">
                  <c:v>2005</c:v>
                </c:pt>
                <c:pt idx="1">
                  <c:v>2006</c:v>
                </c:pt>
                <c:pt idx="2">
                  <c:v>2007</c:v>
                </c:pt>
                <c:pt idx="3">
                  <c:v>2008</c:v>
                </c:pt>
                <c:pt idx="4">
                  <c:v>2009</c:v>
                </c:pt>
                <c:pt idx="5">
                  <c:v>2010</c:v>
                </c:pt>
                <c:pt idx="6">
                  <c:v>2011</c:v>
                </c:pt>
                <c:pt idx="7">
                  <c:v>2012</c:v>
                </c:pt>
                <c:pt idx="8">
                  <c:v>2013</c:v>
                </c:pt>
                <c:pt idx="9">
                  <c:v>2014</c:v>
                </c:pt>
                <c:pt idx="10">
                  <c:v>2015</c:v>
                </c:pt>
              </c:numCache>
            </c:numRef>
          </c:cat>
          <c:val>
            <c:numRef>
              <c:f>Taul1!$C$2:$C$12</c:f>
              <c:numCache>
                <c:formatCode>General</c:formatCode>
                <c:ptCount val="11"/>
                <c:pt idx="0">
                  <c:v>0.3</c:v>
                </c:pt>
                <c:pt idx="1">
                  <c:v>0.8</c:v>
                </c:pt>
                <c:pt idx="2">
                  <c:v>1.5</c:v>
                </c:pt>
                <c:pt idx="3">
                  <c:v>3.1</c:v>
                </c:pt>
                <c:pt idx="4">
                  <c:v>0.1</c:v>
                </c:pt>
                <c:pt idx="5">
                  <c:v>2.7</c:v>
                </c:pt>
                <c:pt idx="6">
                  <c:v>3.3</c:v>
                </c:pt>
                <c:pt idx="7">
                  <c:v>2.5</c:v>
                </c:pt>
                <c:pt idx="8">
                  <c:v>1.4</c:v>
                </c:pt>
                <c:pt idx="9">
                  <c:v>2.6</c:v>
                </c:pt>
                <c:pt idx="10">
                  <c:v>2.7</c:v>
                </c:pt>
              </c:numCache>
            </c:numRef>
          </c:val>
          <c:extLst>
            <c:ext xmlns:c16="http://schemas.microsoft.com/office/drawing/2014/chart" uri="{C3380CC4-5D6E-409C-BE32-E72D297353CC}">
              <c16:uniqueId val="{00000001-2828-44AA-BBBF-BC99F41395E2}"/>
            </c:ext>
          </c:extLst>
        </c:ser>
        <c:dLbls>
          <c:showLegendKey val="0"/>
          <c:showVal val="0"/>
          <c:showCatName val="0"/>
          <c:showSerName val="0"/>
          <c:showPercent val="0"/>
          <c:showBubbleSize val="0"/>
        </c:dLbls>
        <c:gapWidth val="160"/>
        <c:overlap val="-17"/>
        <c:axId val="415264392"/>
        <c:axId val="415264784"/>
      </c:barChart>
      <c:lineChart>
        <c:grouping val="standard"/>
        <c:varyColors val="0"/>
        <c:ser>
          <c:idx val="2"/>
          <c:order val="2"/>
          <c:tx>
            <c:strRef>
              <c:f>Taul1!$D$1</c:f>
              <c:strCache>
                <c:ptCount val="1"/>
                <c:pt idx="0">
                  <c:v>TES-korotukset ylittävät palkankorotukset kumulatiivisesti 2005-2015</c:v>
                </c:pt>
              </c:strCache>
            </c:strRef>
          </c:tx>
          <c:spPr>
            <a:ln w="28575" cap="rnd">
              <a:solidFill>
                <a:schemeClr val="accent1">
                  <a:lumMod val="60000"/>
                  <a:lumOff val="40000"/>
                </a:schemeClr>
              </a:solidFill>
              <a:round/>
            </a:ln>
            <a:effectLst/>
          </c:spPr>
          <c:marker>
            <c:symbol val="none"/>
          </c:marker>
          <c:cat>
            <c:numRef>
              <c:f>Taul1!$A$2:$A$12</c:f>
              <c:numCache>
                <c:formatCode>General</c:formatCode>
                <c:ptCount val="11"/>
                <c:pt idx="0">
                  <c:v>2005</c:v>
                </c:pt>
                <c:pt idx="1">
                  <c:v>2006</c:v>
                </c:pt>
                <c:pt idx="2">
                  <c:v>2007</c:v>
                </c:pt>
                <c:pt idx="3">
                  <c:v>2008</c:v>
                </c:pt>
                <c:pt idx="4">
                  <c:v>2009</c:v>
                </c:pt>
                <c:pt idx="5">
                  <c:v>2010</c:v>
                </c:pt>
                <c:pt idx="6">
                  <c:v>2011</c:v>
                </c:pt>
                <c:pt idx="7">
                  <c:v>2012</c:v>
                </c:pt>
                <c:pt idx="8">
                  <c:v>2013</c:v>
                </c:pt>
                <c:pt idx="9">
                  <c:v>2014</c:v>
                </c:pt>
                <c:pt idx="10">
                  <c:v>2015</c:v>
                </c:pt>
              </c:numCache>
            </c:numRef>
          </c:cat>
          <c:val>
            <c:numRef>
              <c:f>Taul1!$D$2:$D$12</c:f>
              <c:numCache>
                <c:formatCode>0.0</c:formatCode>
                <c:ptCount val="11"/>
                <c:pt idx="0">
                  <c:v>-1.3</c:v>
                </c:pt>
                <c:pt idx="1">
                  <c:v>-2</c:v>
                </c:pt>
                <c:pt idx="2">
                  <c:v>-2.7</c:v>
                </c:pt>
                <c:pt idx="3">
                  <c:v>-2.5</c:v>
                </c:pt>
                <c:pt idx="4">
                  <c:v>-5</c:v>
                </c:pt>
                <c:pt idx="5">
                  <c:v>-4.0999999999999996</c:v>
                </c:pt>
                <c:pt idx="6">
                  <c:v>-2.8</c:v>
                </c:pt>
                <c:pt idx="7">
                  <c:v>-3</c:v>
                </c:pt>
                <c:pt idx="8">
                  <c:v>-4.3000000000000007</c:v>
                </c:pt>
                <c:pt idx="9">
                  <c:v>-4.5</c:v>
                </c:pt>
                <c:pt idx="10">
                  <c:v>-3.9</c:v>
                </c:pt>
              </c:numCache>
            </c:numRef>
          </c:val>
          <c:smooth val="0"/>
          <c:extLst>
            <c:ext xmlns:c16="http://schemas.microsoft.com/office/drawing/2014/chart" uri="{C3380CC4-5D6E-409C-BE32-E72D297353CC}">
              <c16:uniqueId val="{00000002-2828-44AA-BBBF-BC99F41395E2}"/>
            </c:ext>
          </c:extLst>
        </c:ser>
        <c:dLbls>
          <c:showLegendKey val="0"/>
          <c:showVal val="0"/>
          <c:showCatName val="0"/>
          <c:showSerName val="0"/>
          <c:showPercent val="0"/>
          <c:showBubbleSize val="0"/>
        </c:dLbls>
        <c:marker val="1"/>
        <c:smooth val="0"/>
        <c:axId val="415264392"/>
        <c:axId val="415264784"/>
      </c:lineChart>
      <c:catAx>
        <c:axId val="415264392"/>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ctr">
              <a:defRPr lang="fi-FI" sz="1050" b="0" i="0" u="none" strike="noStrike" kern="1200" baseline="0">
                <a:solidFill>
                  <a:srgbClr val="000000"/>
                </a:solidFill>
                <a:latin typeface="Verdana" panose="020B0604030504040204" pitchFamily="34" charset="0"/>
                <a:ea typeface="+mn-ea"/>
                <a:cs typeface="+mn-cs"/>
              </a:defRPr>
            </a:pPr>
            <a:endParaRPr lang="fi-FI"/>
          </a:p>
        </c:txPr>
        <c:crossAx val="415264784"/>
        <c:crosses val="autoZero"/>
        <c:auto val="1"/>
        <c:lblAlgn val="ctr"/>
        <c:lblOffset val="1"/>
        <c:noMultiLvlLbl val="0"/>
      </c:catAx>
      <c:valAx>
        <c:axId val="41526478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lang="fi-FI" sz="1050" b="0" i="0" u="none" strike="noStrike" kern="1200" baseline="0">
                <a:solidFill>
                  <a:srgbClr val="000000"/>
                </a:solidFill>
                <a:latin typeface="Verdana" panose="020B0604030504040204" pitchFamily="34" charset="0"/>
                <a:ea typeface="+mn-ea"/>
                <a:cs typeface="+mn-cs"/>
              </a:defRPr>
            </a:pPr>
            <a:endParaRPr lang="fi-FI"/>
          </a:p>
        </c:txPr>
        <c:crossAx val="415264392"/>
        <c:crosses val="autoZero"/>
        <c:crossBetween val="between"/>
      </c:valAx>
      <c:spPr>
        <a:noFill/>
        <a:ln>
          <a:noFill/>
        </a:ln>
        <a:effectLst/>
      </c:spPr>
    </c:plotArea>
    <c:legend>
      <c:legendPos val="b"/>
      <c:layout>
        <c:manualLayout>
          <c:xMode val="edge"/>
          <c:yMode val="edge"/>
          <c:x val="4.4473956291714793E-2"/>
          <c:y val="0.84239655850052175"/>
          <c:w val="0.89031867007268928"/>
          <c:h val="0.13996903192580312"/>
        </c:manualLayout>
      </c:layout>
      <c:overlay val="0"/>
      <c:spPr>
        <a:noFill/>
        <a:ln>
          <a:noFill/>
        </a:ln>
        <a:effectLst/>
      </c:spPr>
      <c:txPr>
        <a:bodyPr rot="0" spcFirstLastPara="1" vertOverflow="ellipsis" vert="horz" wrap="square" anchor="ctr" anchorCtr="1"/>
        <a:lstStyle/>
        <a:p>
          <a:pPr algn="ctr">
            <a:defRPr lang="fi-FI" sz="1050" b="0" i="0" u="none" strike="noStrike" kern="1200" baseline="0">
              <a:solidFill>
                <a:srgbClr val="000000"/>
              </a:solidFill>
              <a:latin typeface="Verdana" panose="020B0604030504040204" pitchFamily="34" charset="0"/>
              <a:ea typeface="+mn-ea"/>
              <a:cs typeface="+mn-cs"/>
            </a:defRPr>
          </a:pPr>
          <a:endParaRPr lang="fi-FI"/>
        </a:p>
      </c:txPr>
    </c:legend>
    <c:plotVisOnly val="1"/>
    <c:dispBlanksAs val="gap"/>
    <c:showDLblsOverMax val="0"/>
  </c:chart>
  <c:spPr>
    <a:noFill/>
    <a:ln>
      <a:noFill/>
    </a:ln>
    <a:effectLst/>
  </c:spPr>
  <c:txPr>
    <a:bodyPr/>
    <a:lstStyle/>
    <a:p>
      <a:pPr algn="ctr">
        <a:defRPr lang="fi-FI" sz="1050" b="0" i="0" u="none" strike="noStrike" kern="1200" baseline="0">
          <a:solidFill>
            <a:srgbClr val="000000"/>
          </a:solidFill>
          <a:latin typeface="Verdana" panose="020B0604030504040204" pitchFamily="34" charset="0"/>
          <a:ea typeface="+mn-ea"/>
          <a:cs typeface="+mn-cs"/>
        </a:defRPr>
      </a:pPr>
      <a:endParaRPr lang="fi-FI"/>
    </a:p>
  </c:txPr>
  <c:externalData r:id="rId3">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3899719678402817E-2"/>
          <c:y val="6.5039221652430104E-2"/>
          <c:w val="0.93634790050977357"/>
          <c:h val="0.81221578216954737"/>
        </c:manualLayout>
      </c:layout>
      <c:barChart>
        <c:barDir val="col"/>
        <c:grouping val="clustered"/>
        <c:varyColors val="0"/>
        <c:ser>
          <c:idx val="0"/>
          <c:order val="0"/>
          <c:tx>
            <c:strRef>
              <c:f>Taul1!$B$1</c:f>
              <c:strCache>
                <c:ptCount val="1"/>
                <c:pt idx="0">
                  <c:v>Suomi</c:v>
                </c:pt>
              </c:strCache>
            </c:strRef>
          </c:tx>
          <c:spPr>
            <a:solidFill>
              <a:schemeClr val="accent1">
                <a:lumMod val="60000"/>
                <a:lumOff val="40000"/>
              </a:schemeClr>
            </a:solidFill>
            <a:ln>
              <a:noFill/>
            </a:ln>
            <a:effectLst/>
          </c:spPr>
          <c:invertIfNegative val="0"/>
          <c:cat>
            <c:numRef>
              <c:f>Taul1!$A$2:$A$12</c:f>
              <c:numCache>
                <c:formatCode>General</c:formatCode>
                <c:ptCount val="11"/>
                <c:pt idx="0">
                  <c:v>2005</c:v>
                </c:pt>
                <c:pt idx="1">
                  <c:v>2006</c:v>
                </c:pt>
                <c:pt idx="2">
                  <c:v>2007</c:v>
                </c:pt>
                <c:pt idx="3">
                  <c:v>2008</c:v>
                </c:pt>
                <c:pt idx="4">
                  <c:v>2009</c:v>
                </c:pt>
                <c:pt idx="5">
                  <c:v>2010</c:v>
                </c:pt>
                <c:pt idx="6">
                  <c:v>2011</c:v>
                </c:pt>
                <c:pt idx="7">
                  <c:v>2012</c:v>
                </c:pt>
                <c:pt idx="8">
                  <c:v>2013</c:v>
                </c:pt>
                <c:pt idx="9">
                  <c:v>2014</c:v>
                </c:pt>
                <c:pt idx="10">
                  <c:v>2015</c:v>
                </c:pt>
              </c:numCache>
            </c:numRef>
          </c:cat>
          <c:val>
            <c:numRef>
              <c:f>Taul1!$B$2:$B$12</c:f>
              <c:numCache>
                <c:formatCode>0.0</c:formatCode>
                <c:ptCount val="11"/>
                <c:pt idx="0">
                  <c:v>1.3737446197991465</c:v>
                </c:pt>
                <c:pt idx="1">
                  <c:v>2.4961741051881039</c:v>
                </c:pt>
                <c:pt idx="2">
                  <c:v>3.7680559733005907</c:v>
                </c:pt>
                <c:pt idx="3">
                  <c:v>5.0680559733005905</c:v>
                </c:pt>
                <c:pt idx="4">
                  <c:v>5.46805597330059</c:v>
                </c:pt>
                <c:pt idx="5">
                  <c:v>6.0680559733005897</c:v>
                </c:pt>
                <c:pt idx="6">
                  <c:v>6.7680559733005898</c:v>
                </c:pt>
                <c:pt idx="7">
                  <c:v>7.3680559733005904</c:v>
                </c:pt>
                <c:pt idx="8">
                  <c:v>7.6680559733005902</c:v>
                </c:pt>
                <c:pt idx="9">
                  <c:v>8.2680559733005907</c:v>
                </c:pt>
                <c:pt idx="10">
                  <c:v>8.8680559733005904</c:v>
                </c:pt>
              </c:numCache>
            </c:numRef>
          </c:val>
          <c:extLst>
            <c:ext xmlns:c16="http://schemas.microsoft.com/office/drawing/2014/chart" uri="{C3380CC4-5D6E-409C-BE32-E72D297353CC}">
              <c16:uniqueId val="{00000000-F3CB-4165-9CD6-468DCCD3A9A1}"/>
            </c:ext>
          </c:extLst>
        </c:ser>
        <c:ser>
          <c:idx val="1"/>
          <c:order val="1"/>
          <c:tx>
            <c:strRef>
              <c:f>Taul1!$C$1</c:f>
              <c:strCache>
                <c:ptCount val="1"/>
                <c:pt idx="0">
                  <c:v>Saksa</c:v>
                </c:pt>
              </c:strCache>
            </c:strRef>
          </c:tx>
          <c:spPr>
            <a:solidFill>
              <a:schemeClr val="accent2"/>
            </a:solidFill>
            <a:ln>
              <a:noFill/>
            </a:ln>
            <a:effectLst/>
          </c:spPr>
          <c:invertIfNegative val="0"/>
          <c:cat>
            <c:numRef>
              <c:f>Taul1!$A$2:$A$12</c:f>
              <c:numCache>
                <c:formatCode>General</c:formatCode>
                <c:ptCount val="11"/>
                <c:pt idx="0">
                  <c:v>2005</c:v>
                </c:pt>
                <c:pt idx="1">
                  <c:v>2006</c:v>
                </c:pt>
                <c:pt idx="2">
                  <c:v>2007</c:v>
                </c:pt>
                <c:pt idx="3">
                  <c:v>2008</c:v>
                </c:pt>
                <c:pt idx="4">
                  <c:v>2009</c:v>
                </c:pt>
                <c:pt idx="5">
                  <c:v>2010</c:v>
                </c:pt>
                <c:pt idx="6">
                  <c:v>2011</c:v>
                </c:pt>
                <c:pt idx="7">
                  <c:v>2012</c:v>
                </c:pt>
                <c:pt idx="8">
                  <c:v>2013</c:v>
                </c:pt>
                <c:pt idx="9">
                  <c:v>2014</c:v>
                </c:pt>
                <c:pt idx="10">
                  <c:v>2015</c:v>
                </c:pt>
              </c:numCache>
            </c:numRef>
          </c:cat>
          <c:val>
            <c:numRef>
              <c:f>Taul1!$C$2:$C$12</c:f>
              <c:numCache>
                <c:formatCode>0.0</c:formatCode>
                <c:ptCount val="11"/>
                <c:pt idx="0">
                  <c:v>-1.3</c:v>
                </c:pt>
                <c:pt idx="1">
                  <c:v>-2</c:v>
                </c:pt>
                <c:pt idx="2">
                  <c:v>-2.7</c:v>
                </c:pt>
                <c:pt idx="3">
                  <c:v>-2.5</c:v>
                </c:pt>
                <c:pt idx="4">
                  <c:v>-5</c:v>
                </c:pt>
                <c:pt idx="5">
                  <c:v>-4.0999999999999996</c:v>
                </c:pt>
                <c:pt idx="6">
                  <c:v>-2.8</c:v>
                </c:pt>
                <c:pt idx="7">
                  <c:v>-3</c:v>
                </c:pt>
                <c:pt idx="8">
                  <c:v>-4.3000000000000007</c:v>
                </c:pt>
                <c:pt idx="9">
                  <c:v>-4.5</c:v>
                </c:pt>
                <c:pt idx="10">
                  <c:v>-3.9</c:v>
                </c:pt>
              </c:numCache>
            </c:numRef>
          </c:val>
          <c:extLst>
            <c:ext xmlns:c16="http://schemas.microsoft.com/office/drawing/2014/chart" uri="{C3380CC4-5D6E-409C-BE32-E72D297353CC}">
              <c16:uniqueId val="{00000001-F3CB-4165-9CD6-468DCCD3A9A1}"/>
            </c:ext>
          </c:extLst>
        </c:ser>
        <c:dLbls>
          <c:showLegendKey val="0"/>
          <c:showVal val="0"/>
          <c:showCatName val="0"/>
          <c:showSerName val="0"/>
          <c:showPercent val="0"/>
          <c:showBubbleSize val="0"/>
        </c:dLbls>
        <c:gapWidth val="104"/>
        <c:overlap val="100"/>
        <c:axId val="416363504"/>
        <c:axId val="416363896"/>
      </c:barChart>
      <c:catAx>
        <c:axId val="416363504"/>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ctr">
              <a:defRPr lang="fi-FI" sz="1050" b="0" i="0" u="none" strike="noStrike" kern="1200" baseline="0">
                <a:solidFill>
                  <a:srgbClr val="000000"/>
                </a:solidFill>
                <a:latin typeface="Verdana" panose="020B0604030504040204" pitchFamily="34" charset="0"/>
                <a:ea typeface="+mn-ea"/>
                <a:cs typeface="+mn-cs"/>
              </a:defRPr>
            </a:pPr>
            <a:endParaRPr lang="fi-FI"/>
          </a:p>
        </c:txPr>
        <c:crossAx val="416363896"/>
        <c:crosses val="autoZero"/>
        <c:auto val="1"/>
        <c:lblAlgn val="ctr"/>
        <c:lblOffset val="1"/>
        <c:noMultiLvlLbl val="0"/>
      </c:catAx>
      <c:valAx>
        <c:axId val="416363896"/>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rgbClr val="000000"/>
                </a:solidFill>
                <a:latin typeface="Verdana" panose="020B0604030504040204" pitchFamily="34" charset="0"/>
                <a:ea typeface="+mn-ea"/>
                <a:cs typeface="+mn-cs"/>
              </a:defRPr>
            </a:pPr>
            <a:endParaRPr lang="fi-FI"/>
          </a:p>
        </c:txPr>
        <c:crossAx val="416363504"/>
        <c:crosses val="autoZero"/>
        <c:crossBetween val="between"/>
      </c:valAx>
      <c:spPr>
        <a:noFill/>
        <a:ln>
          <a:noFill/>
        </a:ln>
        <a:effectLst/>
      </c:spPr>
    </c:plotArea>
    <c:legend>
      <c:legendPos val="b"/>
      <c:layout>
        <c:manualLayout>
          <c:xMode val="edge"/>
          <c:yMode val="edge"/>
          <c:x val="0.23944705778970871"/>
          <c:y val="0.96114139832426693"/>
          <c:w val="0.53684560562572514"/>
          <c:h val="3.2980326092603172E-2"/>
        </c:manualLayout>
      </c:layout>
      <c:overlay val="0"/>
      <c:spPr>
        <a:noFill/>
        <a:ln>
          <a:noFill/>
        </a:ln>
        <a:effectLst/>
      </c:spPr>
      <c:txPr>
        <a:bodyPr rot="0" spcFirstLastPara="1" vertOverflow="ellipsis" vert="horz" wrap="square" anchor="ctr" anchorCtr="1"/>
        <a:lstStyle/>
        <a:p>
          <a:pPr algn="ctr">
            <a:defRPr lang="fi-FI" sz="1050" b="0" i="0" u="none" strike="noStrike" kern="1200" baseline="0">
              <a:solidFill>
                <a:srgbClr val="000000"/>
              </a:solidFill>
              <a:latin typeface="Verdana" panose="020B0604030504040204" pitchFamily="34" charset="0"/>
              <a:ea typeface="+mn-ea"/>
              <a:cs typeface="+mn-cs"/>
            </a:defRPr>
          </a:pPr>
          <a:endParaRPr lang="fi-FI"/>
        </a:p>
      </c:txPr>
    </c:legend>
    <c:plotVisOnly val="1"/>
    <c:dispBlanksAs val="gap"/>
    <c:showDLblsOverMax val="0"/>
  </c:chart>
  <c:spPr>
    <a:noFill/>
    <a:ln>
      <a:noFill/>
    </a:ln>
    <a:effectLst/>
  </c:spPr>
  <c:txPr>
    <a:bodyPr/>
    <a:lstStyle/>
    <a:p>
      <a:pPr>
        <a:defRPr/>
      </a:pPr>
      <a:endParaRPr lang="fi-FI"/>
    </a:p>
  </c:txPr>
  <c:externalData r:id="rId3">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23624678054568E-2"/>
          <c:y val="6.6671680734985278E-2"/>
          <c:w val="0.94506278429195678"/>
          <c:h val="0.89898580825817065"/>
        </c:manualLayout>
      </c:layout>
      <c:barChart>
        <c:barDir val="col"/>
        <c:grouping val="clustered"/>
        <c:varyColors val="0"/>
        <c:ser>
          <c:idx val="0"/>
          <c:order val="0"/>
          <c:tx>
            <c:strRef>
              <c:f>Taul1!$B$1</c:f>
              <c:strCache>
                <c:ptCount val="1"/>
                <c:pt idx="0">
                  <c:v>Sarja 1</c:v>
                </c:pt>
              </c:strCache>
            </c:strRef>
          </c:tx>
          <c:spPr>
            <a:solidFill>
              <a:schemeClr val="accent3"/>
            </a:solidFill>
            <a:ln>
              <a:noFill/>
            </a:ln>
            <a:effectLst/>
          </c:spPr>
          <c:invertIfNegative val="0"/>
          <c:dPt>
            <c:idx val="0"/>
            <c:invertIfNegative val="0"/>
            <c:bubble3D val="0"/>
            <c:spPr>
              <a:solidFill>
                <a:schemeClr val="accent1">
                  <a:lumMod val="60000"/>
                  <a:lumOff val="40000"/>
                </a:schemeClr>
              </a:solidFill>
              <a:ln>
                <a:noFill/>
              </a:ln>
              <a:effectLst/>
            </c:spPr>
            <c:extLst>
              <c:ext xmlns:c16="http://schemas.microsoft.com/office/drawing/2014/chart" uri="{C3380CC4-5D6E-409C-BE32-E72D297353CC}">
                <c16:uniqueId val="{00000001-A8D1-4659-8A1F-88CD3CDCBE1D}"/>
              </c:ext>
            </c:extLst>
          </c:dPt>
          <c:dPt>
            <c:idx val="7"/>
            <c:invertIfNegative val="0"/>
            <c:bubble3D val="0"/>
            <c:spPr>
              <a:solidFill>
                <a:schemeClr val="accent3"/>
              </a:solidFill>
              <a:ln>
                <a:noFill/>
              </a:ln>
              <a:effectLst/>
            </c:spPr>
            <c:extLst>
              <c:ext xmlns:c16="http://schemas.microsoft.com/office/drawing/2014/chart" uri="{C3380CC4-5D6E-409C-BE32-E72D297353CC}">
                <c16:uniqueId val="{00000003-A8D1-4659-8A1F-88CD3CDCBE1D}"/>
              </c:ext>
            </c:extLst>
          </c:dPt>
          <c:dLbls>
            <c:dLbl>
              <c:idx val="14"/>
              <c:layout>
                <c:manualLayout>
                  <c:x val="-9.8005327350745278E-17"/>
                  <c:y val="-7.0536138897406384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A8D1-4659-8A1F-88CD3CDCBE1D}"/>
                </c:ext>
              </c:extLst>
            </c:dLbl>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2"/>
                    </a:solidFill>
                    <a:latin typeface="Verdana" panose="020B0604030504040204" pitchFamily="34" charset="0"/>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Taul1!$A$2:$A$17</c:f>
              <c:strCache>
                <c:ptCount val="16"/>
                <c:pt idx="0">
                  <c:v>Suomi</c:v>
                </c:pt>
                <c:pt idx="1">
                  <c:v>Ruotsi</c:v>
                </c:pt>
                <c:pt idx="2">
                  <c:v>Belgia</c:v>
                </c:pt>
                <c:pt idx="3">
                  <c:v>Tanska</c:v>
                </c:pt>
                <c:pt idx="4">
                  <c:v>Alankomaat</c:v>
                </c:pt>
                <c:pt idx="5">
                  <c:v>Itävalta</c:v>
                </c:pt>
                <c:pt idx="6">
                  <c:v>Italia</c:v>
                </c:pt>
                <c:pt idx="7">
                  <c:v>Euroalue</c:v>
                </c:pt>
                <c:pt idx="8">
                  <c:v>EU</c:v>
                </c:pt>
                <c:pt idx="9">
                  <c:v>Espanja</c:v>
                </c:pt>
                <c:pt idx="10">
                  <c:v>Portugali</c:v>
                </c:pt>
                <c:pt idx="11">
                  <c:v>Saksa</c:v>
                </c:pt>
                <c:pt idx="12">
                  <c:v>Ranska</c:v>
                </c:pt>
                <c:pt idx="13">
                  <c:v>Iso-Britannia</c:v>
                </c:pt>
                <c:pt idx="14">
                  <c:v>Puola</c:v>
                </c:pt>
                <c:pt idx="15">
                  <c:v>Kreikka</c:v>
                </c:pt>
              </c:strCache>
            </c:strRef>
          </c:cat>
          <c:val>
            <c:numRef>
              <c:f>Taul1!$B$2:$B$17</c:f>
              <c:numCache>
                <c:formatCode>General</c:formatCode>
                <c:ptCount val="16"/>
                <c:pt idx="0">
                  <c:v>18.5</c:v>
                </c:pt>
                <c:pt idx="1">
                  <c:v>17.7</c:v>
                </c:pt>
                <c:pt idx="2">
                  <c:v>17.600000000000001</c:v>
                </c:pt>
                <c:pt idx="3">
                  <c:v>14.8</c:v>
                </c:pt>
                <c:pt idx="4">
                  <c:v>13.4</c:v>
                </c:pt>
                <c:pt idx="5">
                  <c:v>12.7</c:v>
                </c:pt>
                <c:pt idx="6">
                  <c:v>11.9</c:v>
                </c:pt>
                <c:pt idx="7">
                  <c:v>11.8</c:v>
                </c:pt>
                <c:pt idx="8">
                  <c:v>11.6</c:v>
                </c:pt>
                <c:pt idx="9">
                  <c:v>10.1</c:v>
                </c:pt>
                <c:pt idx="10">
                  <c:v>9.9</c:v>
                </c:pt>
                <c:pt idx="11">
                  <c:v>8.9</c:v>
                </c:pt>
                <c:pt idx="12">
                  <c:v>7.1</c:v>
                </c:pt>
                <c:pt idx="13">
                  <c:v>1.1000000000000001</c:v>
                </c:pt>
                <c:pt idx="14">
                  <c:v>-0.7</c:v>
                </c:pt>
                <c:pt idx="15">
                  <c:v>-3.2</c:v>
                </c:pt>
              </c:numCache>
            </c:numRef>
          </c:val>
          <c:extLst>
            <c:ext xmlns:c16="http://schemas.microsoft.com/office/drawing/2014/chart" uri="{C3380CC4-5D6E-409C-BE32-E72D297353CC}">
              <c16:uniqueId val="{00000005-A8D1-4659-8A1F-88CD3CDCBE1D}"/>
            </c:ext>
          </c:extLst>
        </c:ser>
        <c:dLbls>
          <c:showLegendKey val="0"/>
          <c:showVal val="0"/>
          <c:showCatName val="0"/>
          <c:showSerName val="0"/>
          <c:showPercent val="0"/>
          <c:showBubbleSize val="0"/>
        </c:dLbls>
        <c:gapWidth val="219"/>
        <c:overlap val="-27"/>
        <c:axId val="416364680"/>
        <c:axId val="416365072"/>
      </c:barChart>
      <c:catAx>
        <c:axId val="4163646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2"/>
                </a:solidFill>
                <a:latin typeface="Verdana" panose="020B0604030504040204" pitchFamily="34" charset="0"/>
                <a:ea typeface="+mn-ea"/>
                <a:cs typeface="+mn-cs"/>
              </a:defRPr>
            </a:pPr>
            <a:endParaRPr lang="fi-FI"/>
          </a:p>
        </c:txPr>
        <c:crossAx val="416365072"/>
        <c:crosses val="autoZero"/>
        <c:auto val="1"/>
        <c:lblAlgn val="ctr"/>
        <c:lblOffset val="100"/>
        <c:noMultiLvlLbl val="0"/>
      </c:catAx>
      <c:valAx>
        <c:axId val="416365072"/>
        <c:scaling>
          <c:orientation val="minMax"/>
          <c:max val="22"/>
          <c:min val="-6"/>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2"/>
                </a:solidFill>
                <a:latin typeface="Verdana" panose="020B0604030504040204" pitchFamily="34" charset="0"/>
                <a:ea typeface="+mn-ea"/>
                <a:cs typeface="+mn-cs"/>
              </a:defRPr>
            </a:pPr>
            <a:endParaRPr lang="fi-FI"/>
          </a:p>
        </c:txPr>
        <c:crossAx val="416364680"/>
        <c:crosses val="autoZero"/>
        <c:crossBetween val="between"/>
        <c:majorUnit val="2"/>
      </c:valAx>
      <c:spPr>
        <a:noFill/>
        <a:ln>
          <a:solidFill>
            <a:schemeClr val="bg1">
              <a:lumMod val="95000"/>
            </a:schemeClr>
          </a:solidFill>
        </a:ln>
        <a:effectLst/>
      </c:spPr>
    </c:plotArea>
    <c:plotVisOnly val="1"/>
    <c:dispBlanksAs val="gap"/>
    <c:showDLblsOverMax val="0"/>
  </c:chart>
  <c:spPr>
    <a:noFill/>
    <a:ln>
      <a:noFill/>
    </a:ln>
    <a:effectLst/>
  </c:spPr>
  <c:txPr>
    <a:bodyPr/>
    <a:lstStyle/>
    <a:p>
      <a:pPr>
        <a:defRPr/>
      </a:pPr>
      <a:endParaRPr lang="fi-FI"/>
    </a:p>
  </c:txPr>
  <c:externalData r:id="rId3">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Taul1!$B$1</c:f>
              <c:strCache>
                <c:ptCount val="1"/>
                <c:pt idx="0">
                  <c:v>Sarja 1</c:v>
                </c:pt>
              </c:strCache>
            </c:strRef>
          </c:tx>
          <c:spPr>
            <a:solidFill>
              <a:schemeClr val="accent3"/>
            </a:solidFill>
            <a:ln>
              <a:noFill/>
            </a:ln>
            <a:effectLst/>
          </c:spPr>
          <c:invertIfNegative val="0"/>
          <c:dPt>
            <c:idx val="5"/>
            <c:invertIfNegative val="0"/>
            <c:bubble3D val="0"/>
            <c:spPr>
              <a:solidFill>
                <a:schemeClr val="accent1">
                  <a:lumMod val="60000"/>
                  <a:lumOff val="40000"/>
                </a:schemeClr>
              </a:solidFill>
              <a:ln>
                <a:noFill/>
              </a:ln>
              <a:effectLst/>
            </c:spPr>
            <c:extLst>
              <c:ext xmlns:c16="http://schemas.microsoft.com/office/drawing/2014/chart" uri="{C3380CC4-5D6E-409C-BE32-E72D297353CC}">
                <c16:uniqueId val="{00000001-5AAB-4485-AA7E-DE89B2D4D600}"/>
              </c:ext>
            </c:extLst>
          </c:dPt>
          <c:dPt>
            <c:idx val="7"/>
            <c:invertIfNegative val="0"/>
            <c:bubble3D val="0"/>
            <c:spPr>
              <a:solidFill>
                <a:schemeClr val="accent3"/>
              </a:solidFill>
              <a:ln>
                <a:noFill/>
              </a:ln>
              <a:effectLst/>
            </c:spPr>
            <c:extLst>
              <c:ext xmlns:c16="http://schemas.microsoft.com/office/drawing/2014/chart" uri="{C3380CC4-5D6E-409C-BE32-E72D297353CC}">
                <c16:uniqueId val="{00000003-5AAB-4485-AA7E-DE89B2D4D600}"/>
              </c:ext>
            </c:extLst>
          </c:dPt>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2"/>
                    </a:solidFill>
                    <a:latin typeface="Verdana" panose="020B0604030504040204" pitchFamily="34" charset="0"/>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Taul1!$A$2:$A$29</c:f>
              <c:strCache>
                <c:ptCount val="28"/>
                <c:pt idx="0">
                  <c:v>Ruotsi</c:v>
                </c:pt>
                <c:pt idx="1">
                  <c:v>Belgia</c:v>
                </c:pt>
                <c:pt idx="2">
                  <c:v>Tanska</c:v>
                </c:pt>
                <c:pt idx="3">
                  <c:v>Saksa</c:v>
                </c:pt>
                <c:pt idx="4">
                  <c:v>Ranska</c:v>
                </c:pt>
                <c:pt idx="5">
                  <c:v>Suomi</c:v>
                </c:pt>
                <c:pt idx="6">
                  <c:v>Itävalta</c:v>
                </c:pt>
                <c:pt idx="7">
                  <c:v>Euroalue</c:v>
                </c:pt>
                <c:pt idx="8">
                  <c:v>Alankomaat</c:v>
                </c:pt>
                <c:pt idx="9">
                  <c:v>Irlanti</c:v>
                </c:pt>
                <c:pt idx="10">
                  <c:v>Italia</c:v>
                </c:pt>
                <c:pt idx="11">
                  <c:v>EU</c:v>
                </c:pt>
                <c:pt idx="12">
                  <c:v>Espanja</c:v>
                </c:pt>
                <c:pt idx="13">
                  <c:v>Iso-Britannia</c:v>
                </c:pt>
                <c:pt idx="14">
                  <c:v>Kreikka</c:v>
                </c:pt>
                <c:pt idx="15">
                  <c:v>Slovenia</c:v>
                </c:pt>
                <c:pt idx="16">
                  <c:v>Portugali</c:v>
                </c:pt>
                <c:pt idx="17">
                  <c:v>Kypros</c:v>
                </c:pt>
                <c:pt idx="18">
                  <c:v>Tšekki</c:v>
                </c:pt>
                <c:pt idx="19">
                  <c:v>Viro</c:v>
                </c:pt>
                <c:pt idx="20">
                  <c:v>Slovakia</c:v>
                </c:pt>
                <c:pt idx="21">
                  <c:v>Kroatia</c:v>
                </c:pt>
                <c:pt idx="22">
                  <c:v>Unkari</c:v>
                </c:pt>
                <c:pt idx="23">
                  <c:v>Puola</c:v>
                </c:pt>
                <c:pt idx="24">
                  <c:v>Latvia</c:v>
                </c:pt>
                <c:pt idx="25">
                  <c:v>Liettua</c:v>
                </c:pt>
                <c:pt idx="26">
                  <c:v>Romania</c:v>
                </c:pt>
                <c:pt idx="27">
                  <c:v>Bulgaria</c:v>
                </c:pt>
              </c:strCache>
            </c:strRef>
          </c:cat>
          <c:val>
            <c:numRef>
              <c:f>Taul1!$B$2:$B$29</c:f>
              <c:numCache>
                <c:formatCode>General</c:formatCode>
                <c:ptCount val="28"/>
                <c:pt idx="0">
                  <c:v>42.5</c:v>
                </c:pt>
                <c:pt idx="1">
                  <c:v>41.5</c:v>
                </c:pt>
                <c:pt idx="2">
                  <c:v>40.6</c:v>
                </c:pt>
                <c:pt idx="3">
                  <c:v>38.5</c:v>
                </c:pt>
                <c:pt idx="4">
                  <c:v>37</c:v>
                </c:pt>
                <c:pt idx="5">
                  <c:v>36.299999999999997</c:v>
                </c:pt>
                <c:pt idx="6">
                  <c:v>35.6</c:v>
                </c:pt>
                <c:pt idx="7">
                  <c:v>33.200000000000003</c:v>
                </c:pt>
                <c:pt idx="8">
                  <c:v>31.9</c:v>
                </c:pt>
                <c:pt idx="9">
                  <c:v>30.9</c:v>
                </c:pt>
                <c:pt idx="10">
                  <c:v>27.5</c:v>
                </c:pt>
                <c:pt idx="11">
                  <c:v>27.3</c:v>
                </c:pt>
                <c:pt idx="12">
                  <c:v>23.4</c:v>
                </c:pt>
                <c:pt idx="13">
                  <c:v>22.9</c:v>
                </c:pt>
                <c:pt idx="14">
                  <c:v>14.7</c:v>
                </c:pt>
                <c:pt idx="15">
                  <c:v>14.6</c:v>
                </c:pt>
                <c:pt idx="16">
                  <c:v>12.4</c:v>
                </c:pt>
                <c:pt idx="17">
                  <c:v>11.8</c:v>
                </c:pt>
                <c:pt idx="18">
                  <c:v>10.199999999999999</c:v>
                </c:pt>
                <c:pt idx="19">
                  <c:v>9.3000000000000007</c:v>
                </c:pt>
                <c:pt idx="20">
                  <c:v>9.1</c:v>
                </c:pt>
                <c:pt idx="21">
                  <c:v>8.6999999999999993</c:v>
                </c:pt>
                <c:pt idx="22">
                  <c:v>7.9</c:v>
                </c:pt>
                <c:pt idx="23">
                  <c:v>7.4</c:v>
                </c:pt>
                <c:pt idx="24">
                  <c:v>6.5</c:v>
                </c:pt>
                <c:pt idx="25">
                  <c:v>6.3</c:v>
                </c:pt>
                <c:pt idx="26">
                  <c:v>4.5</c:v>
                </c:pt>
                <c:pt idx="27">
                  <c:v>3.3</c:v>
                </c:pt>
              </c:numCache>
            </c:numRef>
          </c:val>
          <c:extLst>
            <c:ext xmlns:c16="http://schemas.microsoft.com/office/drawing/2014/chart" uri="{C3380CC4-5D6E-409C-BE32-E72D297353CC}">
              <c16:uniqueId val="{00000004-5AAB-4485-AA7E-DE89B2D4D600}"/>
            </c:ext>
          </c:extLst>
        </c:ser>
        <c:dLbls>
          <c:showLegendKey val="0"/>
          <c:showVal val="0"/>
          <c:showCatName val="0"/>
          <c:showSerName val="0"/>
          <c:showPercent val="0"/>
          <c:showBubbleSize val="0"/>
        </c:dLbls>
        <c:gapWidth val="219"/>
        <c:overlap val="-27"/>
        <c:axId val="416365856"/>
        <c:axId val="416366248"/>
      </c:barChart>
      <c:catAx>
        <c:axId val="4163658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2"/>
                </a:solidFill>
                <a:latin typeface="Verdana" panose="020B0604030504040204" pitchFamily="34" charset="0"/>
                <a:ea typeface="+mn-ea"/>
                <a:cs typeface="+mn-cs"/>
              </a:defRPr>
            </a:pPr>
            <a:endParaRPr lang="fi-FI"/>
          </a:p>
        </c:txPr>
        <c:crossAx val="416366248"/>
        <c:crosses val="autoZero"/>
        <c:auto val="1"/>
        <c:lblAlgn val="ctr"/>
        <c:lblOffset val="100"/>
        <c:noMultiLvlLbl val="0"/>
      </c:catAx>
      <c:valAx>
        <c:axId val="416366248"/>
        <c:scaling>
          <c:orientation val="minMax"/>
          <c:max val="48"/>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2"/>
                </a:solidFill>
                <a:latin typeface="Verdana" panose="020B0604030504040204" pitchFamily="34" charset="0"/>
                <a:ea typeface="+mn-ea"/>
                <a:cs typeface="+mn-cs"/>
              </a:defRPr>
            </a:pPr>
            <a:endParaRPr lang="fi-FI"/>
          </a:p>
        </c:txPr>
        <c:crossAx val="41636585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fi-FI"/>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5912514696725472E-2"/>
          <c:y val="5.2962930800055937E-2"/>
          <c:w val="0.90632698996125116"/>
          <c:h val="0.85375494071146241"/>
        </c:manualLayout>
      </c:layout>
      <c:barChart>
        <c:barDir val="col"/>
        <c:grouping val="clustered"/>
        <c:varyColors val="0"/>
        <c:ser>
          <c:idx val="0"/>
          <c:order val="0"/>
          <c:tx>
            <c:strRef>
              <c:f>Sheet1!$B$1</c:f>
              <c:strCache>
                <c:ptCount val="1"/>
                <c:pt idx="0">
                  <c:v>Kasvun osuus 2007</c:v>
                </c:pt>
              </c:strCache>
            </c:strRef>
          </c:tx>
          <c:spPr>
            <a:solidFill>
              <a:srgbClr val="00FFFF"/>
            </a:solidFill>
            <a:ln w="11797">
              <a:solidFill>
                <a:srgbClr val="000000"/>
              </a:solidFill>
              <a:prstDash val="solid"/>
            </a:ln>
          </c:spPr>
          <c:invertIfNegative val="0"/>
          <c:cat>
            <c:numRef>
              <c:f>Sheet1!$A$2:$A$22</c:f>
              <c:numCache>
                <c:formatCode>General</c:formatCode>
                <c:ptCount val="21"/>
                <c:pt idx="0">
                  <c:v>0</c:v>
                </c:pt>
                <c:pt idx="1">
                  <c:v>5</c:v>
                </c:pt>
                <c:pt idx="2">
                  <c:v>10</c:v>
                </c:pt>
                <c:pt idx="3">
                  <c:v>15</c:v>
                </c:pt>
                <c:pt idx="4">
                  <c:v>20</c:v>
                </c:pt>
                <c:pt idx="5">
                  <c:v>25</c:v>
                </c:pt>
                <c:pt idx="6">
                  <c:v>30</c:v>
                </c:pt>
                <c:pt idx="7">
                  <c:v>35</c:v>
                </c:pt>
                <c:pt idx="8">
                  <c:v>40</c:v>
                </c:pt>
                <c:pt idx="9">
                  <c:v>45</c:v>
                </c:pt>
                <c:pt idx="10">
                  <c:v>50</c:v>
                </c:pt>
                <c:pt idx="11">
                  <c:v>55</c:v>
                </c:pt>
                <c:pt idx="12">
                  <c:v>60</c:v>
                </c:pt>
                <c:pt idx="13">
                  <c:v>65</c:v>
                </c:pt>
                <c:pt idx="14">
                  <c:v>70</c:v>
                </c:pt>
                <c:pt idx="15">
                  <c:v>75</c:v>
                </c:pt>
                <c:pt idx="16">
                  <c:v>80</c:v>
                </c:pt>
                <c:pt idx="17">
                  <c:v>85</c:v>
                </c:pt>
                <c:pt idx="18">
                  <c:v>90</c:v>
                </c:pt>
                <c:pt idx="19">
                  <c:v>95</c:v>
                </c:pt>
                <c:pt idx="20">
                  <c:v>100</c:v>
                </c:pt>
              </c:numCache>
            </c:numRef>
          </c:cat>
          <c:val>
            <c:numRef>
              <c:f>Sheet1!$B$2:$B$22</c:f>
              <c:numCache>
                <c:formatCode>General</c:formatCode>
                <c:ptCount val="21"/>
              </c:numCache>
            </c:numRef>
          </c:val>
          <c:extLst>
            <c:ext xmlns:c16="http://schemas.microsoft.com/office/drawing/2014/chart" uri="{C3380CC4-5D6E-409C-BE32-E72D297353CC}">
              <c16:uniqueId val="{00000000-E64D-407C-B54D-9B12CCFA0FA1}"/>
            </c:ext>
          </c:extLst>
        </c:ser>
        <c:dLbls>
          <c:showLegendKey val="0"/>
          <c:showVal val="0"/>
          <c:showCatName val="0"/>
          <c:showSerName val="0"/>
          <c:showPercent val="0"/>
          <c:showBubbleSize val="0"/>
        </c:dLbls>
        <c:gapWidth val="75"/>
        <c:axId val="403762288"/>
        <c:axId val="405222624"/>
      </c:barChart>
      <c:catAx>
        <c:axId val="403762288"/>
        <c:scaling>
          <c:orientation val="minMax"/>
        </c:scaling>
        <c:delete val="0"/>
        <c:axPos val="b"/>
        <c:majorGridlines>
          <c:spPr>
            <a:ln>
              <a:noFill/>
            </a:ln>
          </c:spPr>
        </c:majorGridlines>
        <c:numFmt formatCode="General" sourceLinked="1"/>
        <c:majorTickMark val="out"/>
        <c:minorTickMark val="out"/>
        <c:tickLblPos val="nextTo"/>
        <c:spPr>
          <a:ln w="23595">
            <a:solidFill>
              <a:srgbClr val="000000"/>
            </a:solidFill>
            <a:prstDash val="solid"/>
          </a:ln>
        </c:spPr>
        <c:txPr>
          <a:bodyPr rot="0" vert="horz"/>
          <a:lstStyle/>
          <a:p>
            <a:pPr>
              <a:defRPr/>
            </a:pPr>
            <a:endParaRPr lang="fi-FI"/>
          </a:p>
        </c:txPr>
        <c:crossAx val="405222624"/>
        <c:crossesAt val="-5"/>
        <c:auto val="0"/>
        <c:lblAlgn val="ctr"/>
        <c:lblOffset val="100"/>
        <c:tickLblSkip val="2"/>
        <c:tickMarkSkip val="1"/>
        <c:noMultiLvlLbl val="0"/>
      </c:catAx>
      <c:valAx>
        <c:axId val="405222624"/>
        <c:scaling>
          <c:orientation val="minMax"/>
          <c:max val="9"/>
          <c:min val="-4"/>
        </c:scaling>
        <c:delete val="0"/>
        <c:axPos val="l"/>
        <c:majorGridlines>
          <c:spPr>
            <a:ln w="11797">
              <a:solidFill>
                <a:srgbClr val="555555"/>
              </a:solidFill>
              <a:prstDash val="sysDash"/>
            </a:ln>
          </c:spPr>
        </c:majorGridlines>
        <c:numFmt formatCode="General" sourceLinked="1"/>
        <c:majorTickMark val="out"/>
        <c:minorTickMark val="none"/>
        <c:tickLblPos val="nextTo"/>
        <c:spPr>
          <a:ln w="2949">
            <a:solidFill>
              <a:srgbClr val="000000"/>
            </a:solidFill>
            <a:prstDash val="solid"/>
          </a:ln>
        </c:spPr>
        <c:txPr>
          <a:bodyPr rot="0" vert="horz"/>
          <a:lstStyle/>
          <a:p>
            <a:pPr>
              <a:defRPr/>
            </a:pPr>
            <a:endParaRPr lang="fi-FI"/>
          </a:p>
        </c:txPr>
        <c:crossAx val="403762288"/>
        <c:crosses val="autoZero"/>
        <c:crossBetween val="midCat"/>
        <c:majorUnit val="1"/>
        <c:minorUnit val="0.5"/>
      </c:valAx>
      <c:spPr>
        <a:noFill/>
        <a:ln w="2949">
          <a:solidFill>
            <a:srgbClr val="000000"/>
          </a:solidFill>
          <a:prstDash val="solid"/>
        </a:ln>
      </c:spPr>
    </c:plotArea>
    <c:plotVisOnly val="1"/>
    <c:dispBlanksAs val="gap"/>
    <c:showDLblsOverMax val="0"/>
  </c:chart>
  <c:spPr>
    <a:noFill/>
    <a:ln>
      <a:noFill/>
    </a:ln>
  </c:spPr>
  <c:txPr>
    <a:bodyPr/>
    <a:lstStyle/>
    <a:p>
      <a:pPr>
        <a:defRPr sz="1050" b="0" i="0" u="none" strike="noStrike" baseline="0">
          <a:solidFill>
            <a:schemeClr val="tx2"/>
          </a:solidFill>
          <a:latin typeface="Verdana" panose="020B0604030504040204" pitchFamily="34" charset="0"/>
          <a:ea typeface="Times New Roman"/>
          <a:cs typeface="Times New Roman"/>
        </a:defRPr>
      </a:pPr>
      <a:endParaRPr lang="fi-FI"/>
    </a:p>
  </c:txPr>
  <c:externalData r:id="rId1">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958727828541706"/>
          <c:y val="1.1468939757596334E-2"/>
          <c:w val="0.92328350027769002"/>
          <c:h val="0.94355578311163146"/>
        </c:manualLayout>
      </c:layout>
      <c:barChart>
        <c:barDir val="bar"/>
        <c:grouping val="clustered"/>
        <c:varyColors val="0"/>
        <c:ser>
          <c:idx val="0"/>
          <c:order val="0"/>
          <c:tx>
            <c:strRef>
              <c:f>Taul1!$B$1</c:f>
              <c:strCache>
                <c:ptCount val="1"/>
                <c:pt idx="0">
                  <c:v>EUR/h</c:v>
                </c:pt>
              </c:strCache>
            </c:strRef>
          </c:tx>
          <c:spPr>
            <a:solidFill>
              <a:schemeClr val="accent3"/>
            </a:solidFill>
            <a:ln w="3175">
              <a:solidFill>
                <a:schemeClr val="bg1"/>
              </a:solidFill>
            </a:ln>
          </c:spPr>
          <c:invertIfNegative val="0"/>
          <c:dPt>
            <c:idx val="7"/>
            <c:invertIfNegative val="0"/>
            <c:bubble3D val="0"/>
            <c:spPr>
              <a:solidFill>
                <a:schemeClr val="accent1">
                  <a:lumMod val="60000"/>
                  <a:lumOff val="40000"/>
                </a:schemeClr>
              </a:solidFill>
              <a:ln w="3175">
                <a:solidFill>
                  <a:schemeClr val="bg1"/>
                </a:solidFill>
              </a:ln>
            </c:spPr>
            <c:extLst>
              <c:ext xmlns:c16="http://schemas.microsoft.com/office/drawing/2014/chart" uri="{C3380CC4-5D6E-409C-BE32-E72D297353CC}">
                <c16:uniqueId val="{00000001-9CB6-4080-9227-663BD598304D}"/>
              </c:ext>
            </c:extLst>
          </c:dPt>
          <c:dPt>
            <c:idx val="8"/>
            <c:invertIfNegative val="0"/>
            <c:bubble3D val="0"/>
            <c:extLst>
              <c:ext xmlns:c16="http://schemas.microsoft.com/office/drawing/2014/chart" uri="{C3380CC4-5D6E-409C-BE32-E72D297353CC}">
                <c16:uniqueId val="{00000002-9CB6-4080-9227-663BD598304D}"/>
              </c:ext>
            </c:extLst>
          </c:dPt>
          <c:cat>
            <c:strRef>
              <c:f>Taul1!$A$2:$A$41</c:f>
              <c:strCache>
                <c:ptCount val="40"/>
                <c:pt idx="0">
                  <c:v>Sveitsi</c:v>
                </c:pt>
                <c:pt idx="1">
                  <c:v>Norja</c:v>
                </c:pt>
                <c:pt idx="2">
                  <c:v>Belgia</c:v>
                </c:pt>
                <c:pt idx="3">
                  <c:v>Tanska</c:v>
                </c:pt>
                <c:pt idx="4">
                  <c:v>Ruotsi</c:v>
                </c:pt>
                <c:pt idx="5">
                  <c:v>Saksa</c:v>
                </c:pt>
                <c:pt idx="6">
                  <c:v>Ranska</c:v>
                </c:pt>
                <c:pt idx="7">
                  <c:v>Suomi</c:v>
                </c:pt>
                <c:pt idx="8">
                  <c:v>Itävalta</c:v>
                </c:pt>
                <c:pt idx="9">
                  <c:v>Australia</c:v>
                </c:pt>
                <c:pt idx="10">
                  <c:v>Alankomaat</c:v>
                </c:pt>
                <c:pt idx="11">
                  <c:v>USA </c:v>
                </c:pt>
                <c:pt idx="12">
                  <c:v>Luxemburg</c:v>
                </c:pt>
                <c:pt idx="13">
                  <c:v>Irlanti</c:v>
                </c:pt>
                <c:pt idx="14">
                  <c:v>Iso-Britannia</c:v>
                </c:pt>
                <c:pt idx="15">
                  <c:v>Kanada</c:v>
                </c:pt>
                <c:pt idx="16">
                  <c:v>Italia</c:v>
                </c:pt>
                <c:pt idx="17">
                  <c:v>Singapore</c:v>
                </c:pt>
                <c:pt idx="18">
                  <c:v>Espanja</c:v>
                </c:pt>
                <c:pt idx="19">
                  <c:v>Japani</c:v>
                </c:pt>
                <c:pt idx="20">
                  <c:v>Uusi Seelanti</c:v>
                </c:pt>
                <c:pt idx="21">
                  <c:v>Etelä-Korea</c:v>
                </c:pt>
                <c:pt idx="22">
                  <c:v>Israel</c:v>
                </c:pt>
                <c:pt idx="23">
                  <c:v>Argentiina</c:v>
                </c:pt>
                <c:pt idx="24">
                  <c:v>Slovenia</c:v>
                </c:pt>
                <c:pt idx="25">
                  <c:v>Kreikka</c:v>
                </c:pt>
                <c:pt idx="26">
                  <c:v>Slovakia</c:v>
                </c:pt>
                <c:pt idx="27">
                  <c:v>Viro</c:v>
                </c:pt>
                <c:pt idx="28">
                  <c:v>Portugali</c:v>
                </c:pt>
                <c:pt idx="29">
                  <c:v>Tšekin tasavalta</c:v>
                </c:pt>
                <c:pt idx="30">
                  <c:v>Taiwan</c:v>
                </c:pt>
                <c:pt idx="31">
                  <c:v>Unkari</c:v>
                </c:pt>
                <c:pt idx="32">
                  <c:v>Puola</c:v>
                </c:pt>
                <c:pt idx="33">
                  <c:v>Brasilia</c:v>
                </c:pt>
                <c:pt idx="34">
                  <c:v>Latvia</c:v>
                </c:pt>
                <c:pt idx="35">
                  <c:v>Liettua</c:v>
                </c:pt>
                <c:pt idx="36">
                  <c:v>Meksiko</c:v>
                </c:pt>
                <c:pt idx="37">
                  <c:v>Romania</c:v>
                </c:pt>
                <c:pt idx="38">
                  <c:v>Bulgaria</c:v>
                </c:pt>
                <c:pt idx="39">
                  <c:v>Filippiinit</c:v>
                </c:pt>
              </c:strCache>
            </c:strRef>
          </c:cat>
          <c:val>
            <c:numRef>
              <c:f>Taul1!$B$2:$B$41</c:f>
              <c:numCache>
                <c:formatCode>General</c:formatCode>
                <c:ptCount val="40"/>
                <c:pt idx="0">
                  <c:v>58.257000000000005</c:v>
                </c:pt>
                <c:pt idx="1">
                  <c:v>48.2</c:v>
                </c:pt>
                <c:pt idx="2">
                  <c:v>43.3</c:v>
                </c:pt>
                <c:pt idx="3">
                  <c:v>42.4</c:v>
                </c:pt>
                <c:pt idx="4">
                  <c:v>41.1</c:v>
                </c:pt>
                <c:pt idx="5">
                  <c:v>38</c:v>
                </c:pt>
                <c:pt idx="6">
                  <c:v>36.9</c:v>
                </c:pt>
                <c:pt idx="7">
                  <c:v>36.799999999999997</c:v>
                </c:pt>
                <c:pt idx="8">
                  <c:v>35</c:v>
                </c:pt>
                <c:pt idx="9">
                  <c:v>34.875</c:v>
                </c:pt>
                <c:pt idx="10">
                  <c:v>34.700000000000003</c:v>
                </c:pt>
                <c:pt idx="11">
                  <c:v>33.939</c:v>
                </c:pt>
                <c:pt idx="12">
                  <c:v>31.1</c:v>
                </c:pt>
                <c:pt idx="13">
                  <c:v>30.6</c:v>
                </c:pt>
                <c:pt idx="14">
                  <c:v>28.3</c:v>
                </c:pt>
                <c:pt idx="15">
                  <c:v>27.846</c:v>
                </c:pt>
                <c:pt idx="16">
                  <c:v>27.4</c:v>
                </c:pt>
                <c:pt idx="17">
                  <c:v>22.869</c:v>
                </c:pt>
                <c:pt idx="18">
                  <c:v>22.6</c:v>
                </c:pt>
                <c:pt idx="19">
                  <c:v>21.240000000000002</c:v>
                </c:pt>
                <c:pt idx="20">
                  <c:v>20.952000000000002</c:v>
                </c:pt>
                <c:pt idx="21">
                  <c:v>20.411999999999999</c:v>
                </c:pt>
                <c:pt idx="22">
                  <c:v>19.521000000000001</c:v>
                </c:pt>
                <c:pt idx="23">
                  <c:v>18.684000000000001</c:v>
                </c:pt>
                <c:pt idx="24">
                  <c:v>15.3</c:v>
                </c:pt>
                <c:pt idx="25">
                  <c:v>14.8</c:v>
                </c:pt>
                <c:pt idx="26">
                  <c:v>10.199999999999999</c:v>
                </c:pt>
                <c:pt idx="27">
                  <c:v>10</c:v>
                </c:pt>
                <c:pt idx="28">
                  <c:v>9.9719999999999995</c:v>
                </c:pt>
                <c:pt idx="29">
                  <c:v>9.8000000000000007</c:v>
                </c:pt>
                <c:pt idx="30">
                  <c:v>8.5589999999999993</c:v>
                </c:pt>
                <c:pt idx="31">
                  <c:v>7.8</c:v>
                </c:pt>
                <c:pt idx="32">
                  <c:v>7.6</c:v>
                </c:pt>
                <c:pt idx="33">
                  <c:v>7.173</c:v>
                </c:pt>
                <c:pt idx="34">
                  <c:v>6.7</c:v>
                </c:pt>
                <c:pt idx="35">
                  <c:v>6.6</c:v>
                </c:pt>
                <c:pt idx="36">
                  <c:v>5.3100000000000005</c:v>
                </c:pt>
                <c:pt idx="37">
                  <c:v>4.5</c:v>
                </c:pt>
                <c:pt idx="38">
                  <c:v>3.4</c:v>
                </c:pt>
                <c:pt idx="39">
                  <c:v>1.9440000000000002</c:v>
                </c:pt>
              </c:numCache>
            </c:numRef>
          </c:val>
          <c:extLst>
            <c:ext xmlns:c16="http://schemas.microsoft.com/office/drawing/2014/chart" uri="{C3380CC4-5D6E-409C-BE32-E72D297353CC}">
              <c16:uniqueId val="{00000003-9CB6-4080-9227-663BD598304D}"/>
            </c:ext>
          </c:extLst>
        </c:ser>
        <c:dLbls>
          <c:showLegendKey val="0"/>
          <c:showVal val="0"/>
          <c:showCatName val="0"/>
          <c:showSerName val="0"/>
          <c:showPercent val="0"/>
          <c:showBubbleSize val="0"/>
        </c:dLbls>
        <c:gapWidth val="50"/>
        <c:axId val="416367032"/>
        <c:axId val="416756728"/>
      </c:barChart>
      <c:catAx>
        <c:axId val="416367032"/>
        <c:scaling>
          <c:orientation val="minMax"/>
        </c:scaling>
        <c:delete val="0"/>
        <c:axPos val="l"/>
        <c:numFmt formatCode="General" sourceLinked="1"/>
        <c:majorTickMark val="out"/>
        <c:minorTickMark val="none"/>
        <c:tickLblPos val="nextTo"/>
        <c:txPr>
          <a:bodyPr/>
          <a:lstStyle/>
          <a:p>
            <a:pPr>
              <a:defRPr sz="500" b="0" i="0" baseline="0">
                <a:solidFill>
                  <a:schemeClr val="tx2"/>
                </a:solidFill>
                <a:latin typeface="Verdana" panose="020B0604030504040204" pitchFamily="34" charset="0"/>
              </a:defRPr>
            </a:pPr>
            <a:endParaRPr lang="fi-FI"/>
          </a:p>
        </c:txPr>
        <c:crossAx val="416756728"/>
        <c:crosses val="autoZero"/>
        <c:auto val="1"/>
        <c:lblAlgn val="ctr"/>
        <c:lblOffset val="100"/>
        <c:noMultiLvlLbl val="0"/>
      </c:catAx>
      <c:valAx>
        <c:axId val="416756728"/>
        <c:scaling>
          <c:orientation val="minMax"/>
          <c:max val="65"/>
          <c:min val="0"/>
        </c:scaling>
        <c:delete val="0"/>
        <c:axPos val="b"/>
        <c:majorGridlines>
          <c:spPr>
            <a:ln>
              <a:prstDash val="lgDash"/>
            </a:ln>
          </c:spPr>
        </c:majorGridlines>
        <c:title>
          <c:tx>
            <c:rich>
              <a:bodyPr rot="0" vert="horz"/>
              <a:lstStyle/>
              <a:p>
                <a:pPr algn="r">
                  <a:defRPr/>
                </a:pPr>
                <a:r>
                  <a:rPr lang="fi-FI" sz="800" b="0" dirty="0"/>
                  <a:t>Euroa / tunti</a:t>
                </a:r>
              </a:p>
            </c:rich>
          </c:tx>
          <c:layout>
            <c:manualLayout>
              <c:xMode val="edge"/>
              <c:yMode val="edge"/>
              <c:x val="0.89994643405102159"/>
              <c:y val="0.90301587419385965"/>
            </c:manualLayout>
          </c:layout>
          <c:overlay val="0"/>
        </c:title>
        <c:numFmt formatCode="#,##0" sourceLinked="0"/>
        <c:majorTickMark val="out"/>
        <c:minorTickMark val="none"/>
        <c:tickLblPos val="nextTo"/>
        <c:crossAx val="416367032"/>
        <c:crosses val="autoZero"/>
        <c:crossBetween val="between"/>
        <c:majorUnit val="5"/>
      </c:valAx>
    </c:plotArea>
    <c:plotVisOnly val="1"/>
    <c:dispBlanksAs val="gap"/>
    <c:showDLblsOverMax val="0"/>
  </c:chart>
  <c:txPr>
    <a:bodyPr/>
    <a:lstStyle/>
    <a:p>
      <a:pPr>
        <a:defRPr sz="600" baseline="0"/>
      </a:pPr>
      <a:endParaRPr lang="fi-FI"/>
    </a:p>
  </c:txPr>
  <c:externalData r:id="rId1">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Taul1!$B$1</c:f>
              <c:strCache>
                <c:ptCount val="1"/>
                <c:pt idx="0">
                  <c:v>Sarja 1</c:v>
                </c:pt>
              </c:strCache>
            </c:strRef>
          </c:tx>
          <c:spPr>
            <a:solidFill>
              <a:schemeClr val="accent2"/>
            </a:solidFill>
            <a:ln>
              <a:noFill/>
            </a:ln>
            <a:effectLst/>
          </c:spPr>
          <c:invertIfNegative val="0"/>
          <c:dPt>
            <c:idx val="0"/>
            <c:invertIfNegative val="0"/>
            <c:bubble3D val="0"/>
            <c:spPr>
              <a:solidFill>
                <a:schemeClr val="accent1">
                  <a:lumMod val="60000"/>
                  <a:lumOff val="40000"/>
                </a:schemeClr>
              </a:solidFill>
              <a:ln>
                <a:noFill/>
              </a:ln>
              <a:effectLst/>
            </c:spPr>
            <c:extLst>
              <c:ext xmlns:c16="http://schemas.microsoft.com/office/drawing/2014/chart" uri="{C3380CC4-5D6E-409C-BE32-E72D297353CC}">
                <c16:uniqueId val="{00000001-89B5-440A-9068-9F45F0B0EA02}"/>
              </c:ext>
            </c:extLst>
          </c:dPt>
          <c:dPt>
            <c:idx val="16"/>
            <c:invertIfNegative val="0"/>
            <c:bubble3D val="0"/>
            <c:spPr>
              <a:solidFill>
                <a:schemeClr val="accent2"/>
              </a:solidFill>
              <a:ln>
                <a:noFill/>
              </a:ln>
              <a:effectLst/>
            </c:spPr>
            <c:extLst>
              <c:ext xmlns:c16="http://schemas.microsoft.com/office/drawing/2014/chart" uri="{C3380CC4-5D6E-409C-BE32-E72D297353CC}">
                <c16:uniqueId val="{00000003-89B5-440A-9068-9F45F0B0EA02}"/>
              </c:ext>
            </c:extLst>
          </c:dPt>
          <c:cat>
            <c:strRef>
              <c:f>Taul1!$A$2:$A$32</c:f>
              <c:strCache>
                <c:ptCount val="31"/>
                <c:pt idx="0">
                  <c:v>Suomi</c:v>
                </c:pt>
                <c:pt idx="1">
                  <c:v>Tanska</c:v>
                </c:pt>
                <c:pt idx="2">
                  <c:v>Italia</c:v>
                </c:pt>
                <c:pt idx="3">
                  <c:v>Norja</c:v>
                </c:pt>
                <c:pt idx="4">
                  <c:v>Ruotsi</c:v>
                </c:pt>
                <c:pt idx="5">
                  <c:v>Ranska</c:v>
                </c:pt>
                <c:pt idx="6">
                  <c:v>Irlanti</c:v>
                </c:pt>
                <c:pt idx="7">
                  <c:v>Belgia</c:v>
                </c:pt>
                <c:pt idx="8">
                  <c:v>Espanja</c:v>
                </c:pt>
                <c:pt idx="9">
                  <c:v>Kroatia</c:v>
                </c:pt>
                <c:pt idx="10">
                  <c:v>Euroalue</c:v>
                </c:pt>
                <c:pt idx="11">
                  <c:v>Slovakia</c:v>
                </c:pt>
                <c:pt idx="12">
                  <c:v>Unkari</c:v>
                </c:pt>
                <c:pt idx="13">
                  <c:v>EU28</c:v>
                </c:pt>
                <c:pt idx="14">
                  <c:v>Liettua</c:v>
                </c:pt>
                <c:pt idx="15">
                  <c:v>Kypros</c:v>
                </c:pt>
                <c:pt idx="16">
                  <c:v>Viro</c:v>
                </c:pt>
                <c:pt idx="17">
                  <c:v>Itävalta</c:v>
                </c:pt>
                <c:pt idx="18">
                  <c:v>Tsekki</c:v>
                </c:pt>
                <c:pt idx="19">
                  <c:v>Lativa</c:v>
                </c:pt>
                <c:pt idx="20">
                  <c:v>Malta</c:v>
                </c:pt>
                <c:pt idx="21">
                  <c:v>Kreikka</c:v>
                </c:pt>
                <c:pt idx="22">
                  <c:v>Portugali</c:v>
                </c:pt>
                <c:pt idx="23">
                  <c:v>Slovenia</c:v>
                </c:pt>
                <c:pt idx="24">
                  <c:v>Saksa</c:v>
                </c:pt>
                <c:pt idx="25">
                  <c:v>Hollanti</c:v>
                </c:pt>
                <c:pt idx="26">
                  <c:v>Puola</c:v>
                </c:pt>
                <c:pt idx="27">
                  <c:v>Bulgaria</c:v>
                </c:pt>
                <c:pt idx="28">
                  <c:v>Romania</c:v>
                </c:pt>
                <c:pt idx="29">
                  <c:v>Iso-Britannia</c:v>
                </c:pt>
                <c:pt idx="30">
                  <c:v>Luxemburg</c:v>
                </c:pt>
              </c:strCache>
            </c:strRef>
          </c:cat>
          <c:val>
            <c:numRef>
              <c:f>Taul1!$B$2:$B$32</c:f>
              <c:numCache>
                <c:formatCode>General</c:formatCode>
                <c:ptCount val="31"/>
                <c:pt idx="0">
                  <c:v>37.200000000000003</c:v>
                </c:pt>
                <c:pt idx="1">
                  <c:v>37.799999999999997</c:v>
                </c:pt>
                <c:pt idx="2">
                  <c:v>37.799999999999997</c:v>
                </c:pt>
                <c:pt idx="3">
                  <c:v>37.799999999999997</c:v>
                </c:pt>
                <c:pt idx="4">
                  <c:v>37.9</c:v>
                </c:pt>
                <c:pt idx="5">
                  <c:v>38</c:v>
                </c:pt>
                <c:pt idx="6">
                  <c:v>38.200000000000003</c:v>
                </c:pt>
                <c:pt idx="7">
                  <c:v>38.700000000000003</c:v>
                </c:pt>
                <c:pt idx="8">
                  <c:v>38.799999999999997</c:v>
                </c:pt>
                <c:pt idx="9">
                  <c:v>38.9</c:v>
                </c:pt>
                <c:pt idx="10">
                  <c:v>39</c:v>
                </c:pt>
                <c:pt idx="11">
                  <c:v>39</c:v>
                </c:pt>
                <c:pt idx="12">
                  <c:v>39.200000000000003</c:v>
                </c:pt>
                <c:pt idx="13">
                  <c:v>39.4</c:v>
                </c:pt>
                <c:pt idx="14">
                  <c:v>39.4</c:v>
                </c:pt>
                <c:pt idx="15">
                  <c:v>39.5</c:v>
                </c:pt>
                <c:pt idx="16">
                  <c:v>39.6</c:v>
                </c:pt>
                <c:pt idx="17">
                  <c:v>39.6</c:v>
                </c:pt>
                <c:pt idx="18">
                  <c:v>39.700000000000003</c:v>
                </c:pt>
                <c:pt idx="19">
                  <c:v>39.9</c:v>
                </c:pt>
                <c:pt idx="20">
                  <c:v>39.9</c:v>
                </c:pt>
                <c:pt idx="21">
                  <c:v>40</c:v>
                </c:pt>
                <c:pt idx="22">
                  <c:v>40</c:v>
                </c:pt>
                <c:pt idx="23">
                  <c:v>40</c:v>
                </c:pt>
                <c:pt idx="24">
                  <c:v>40.1</c:v>
                </c:pt>
                <c:pt idx="25">
                  <c:v>40.200000000000003</c:v>
                </c:pt>
                <c:pt idx="26">
                  <c:v>40.299999999999997</c:v>
                </c:pt>
                <c:pt idx="27">
                  <c:v>40.6</c:v>
                </c:pt>
                <c:pt idx="28">
                  <c:v>40.799999999999997</c:v>
                </c:pt>
                <c:pt idx="29">
                  <c:v>40.799999999999997</c:v>
                </c:pt>
                <c:pt idx="30">
                  <c:v>41</c:v>
                </c:pt>
              </c:numCache>
            </c:numRef>
          </c:val>
          <c:extLst>
            <c:ext xmlns:c16="http://schemas.microsoft.com/office/drawing/2014/chart" uri="{C3380CC4-5D6E-409C-BE32-E72D297353CC}">
              <c16:uniqueId val="{00000004-89B5-440A-9068-9F45F0B0EA02}"/>
            </c:ext>
          </c:extLst>
        </c:ser>
        <c:dLbls>
          <c:showLegendKey val="0"/>
          <c:showVal val="0"/>
          <c:showCatName val="0"/>
          <c:showSerName val="0"/>
          <c:showPercent val="0"/>
          <c:showBubbleSize val="0"/>
        </c:dLbls>
        <c:gapWidth val="111"/>
        <c:overlap val="-69"/>
        <c:axId val="416757904"/>
        <c:axId val="416758296"/>
      </c:barChart>
      <c:catAx>
        <c:axId val="4167579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2"/>
                </a:solidFill>
                <a:latin typeface="Verdana" panose="020B0604030504040204" pitchFamily="34" charset="0"/>
                <a:ea typeface="+mn-ea"/>
                <a:cs typeface="+mn-cs"/>
              </a:defRPr>
            </a:pPr>
            <a:endParaRPr lang="fi-FI"/>
          </a:p>
        </c:txPr>
        <c:crossAx val="416758296"/>
        <c:crosses val="autoZero"/>
        <c:auto val="1"/>
        <c:lblAlgn val="ctr"/>
        <c:lblOffset val="100"/>
        <c:noMultiLvlLbl val="0"/>
      </c:catAx>
      <c:valAx>
        <c:axId val="416758296"/>
        <c:scaling>
          <c:orientation val="minMax"/>
          <c:min val="36"/>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2"/>
                </a:solidFill>
                <a:latin typeface="Verdana" panose="020B0604030504040204" pitchFamily="34" charset="0"/>
                <a:ea typeface="+mn-ea"/>
                <a:cs typeface="+mn-cs"/>
              </a:defRPr>
            </a:pPr>
            <a:endParaRPr lang="fi-FI"/>
          </a:p>
        </c:txPr>
        <c:crossAx val="41675790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fi-FI"/>
    </a:p>
  </c:txPr>
  <c:externalData r:id="rId3">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10"/>
    </mc:Choice>
    <mc:Fallback>
      <c:style val="10"/>
    </mc:Fallback>
  </mc:AlternateContent>
  <c:chart>
    <c:autoTitleDeleted val="1"/>
    <c:plotArea>
      <c:layout>
        <c:manualLayout>
          <c:layoutTarget val="inner"/>
          <c:xMode val="edge"/>
          <c:yMode val="edge"/>
          <c:x val="6.9528353101459425E-2"/>
          <c:y val="2.8281583771735234E-2"/>
          <c:w val="0.87842796115975175"/>
          <c:h val="0.94369900261192341"/>
        </c:manualLayout>
      </c:layout>
      <c:scatterChart>
        <c:scatterStyle val="lineMarker"/>
        <c:varyColors val="0"/>
        <c:ser>
          <c:idx val="0"/>
          <c:order val="0"/>
          <c:tx>
            <c:strRef>
              <c:f>Taul1!$B$1</c:f>
              <c:strCache>
                <c:ptCount val="1"/>
                <c:pt idx="0">
                  <c:v>Työvoimakustannukset/jalostusarvo 2012</c:v>
                </c:pt>
              </c:strCache>
            </c:strRef>
          </c:tx>
          <c:spPr>
            <a:ln w="47625">
              <a:noFill/>
            </a:ln>
            <a:effectLst/>
          </c:spPr>
          <c:marker>
            <c:symbol val="circle"/>
            <c:size val="4"/>
            <c:spPr>
              <a:solidFill>
                <a:schemeClr val="accent5">
                  <a:lumMod val="60000"/>
                  <a:lumOff val="40000"/>
                </a:schemeClr>
              </a:solidFill>
              <a:ln>
                <a:solidFill>
                  <a:schemeClr val="tx1"/>
                </a:solidFill>
              </a:ln>
              <a:effectLst/>
            </c:spPr>
          </c:marker>
          <c:yVal>
            <c:numRef>
              <c:f>Taul1!$B$2:$B$1558</c:f>
              <c:numCache>
                <c:formatCode>General</c:formatCode>
                <c:ptCount val="1557"/>
                <c:pt idx="2" formatCode="0.00">
                  <c:v>73.59</c:v>
                </c:pt>
                <c:pt idx="3" formatCode="0.00">
                  <c:v>71.89</c:v>
                </c:pt>
                <c:pt idx="4" formatCode="0.00">
                  <c:v>69.87</c:v>
                </c:pt>
                <c:pt idx="5" formatCode="0.00">
                  <c:v>6.92</c:v>
                </c:pt>
                <c:pt idx="6" formatCode="0.00">
                  <c:v>73.75</c:v>
                </c:pt>
                <c:pt idx="7" formatCode="0.00">
                  <c:v>-1229.1099999999999</c:v>
                </c:pt>
                <c:pt idx="8" formatCode="0.00">
                  <c:v>12.46</c:v>
                </c:pt>
                <c:pt idx="9" formatCode="0.00">
                  <c:v>84.49</c:v>
                </c:pt>
                <c:pt idx="10" formatCode="0.00">
                  <c:v>94.56</c:v>
                </c:pt>
                <c:pt idx="11" formatCode="0.00">
                  <c:v>74.94</c:v>
                </c:pt>
                <c:pt idx="12" formatCode="0.00">
                  <c:v>86.03</c:v>
                </c:pt>
                <c:pt idx="13" formatCode="0.00">
                  <c:v>70.150000000000006</c:v>
                </c:pt>
                <c:pt idx="14" formatCode="0.00">
                  <c:v>75.23</c:v>
                </c:pt>
                <c:pt idx="15" formatCode="0.00">
                  <c:v>69.459999999999994</c:v>
                </c:pt>
                <c:pt idx="16" formatCode="0.00">
                  <c:v>79.41</c:v>
                </c:pt>
                <c:pt idx="17" formatCode="0.00">
                  <c:v>70.849999999999994</c:v>
                </c:pt>
                <c:pt idx="18" formatCode="0.00">
                  <c:v>81.63</c:v>
                </c:pt>
                <c:pt idx="19" formatCode="0.00">
                  <c:v>72.48</c:v>
                </c:pt>
                <c:pt idx="20" formatCode="0.00">
                  <c:v>57.71</c:v>
                </c:pt>
                <c:pt idx="21" formatCode="0.00">
                  <c:v>81.25</c:v>
                </c:pt>
                <c:pt idx="22" formatCode="0.00">
                  <c:v>83.44</c:v>
                </c:pt>
                <c:pt idx="23" formatCode="0.00">
                  <c:v>50.57</c:v>
                </c:pt>
                <c:pt idx="24" formatCode="0.00">
                  <c:v>52.48</c:v>
                </c:pt>
                <c:pt idx="25" formatCode="0.00">
                  <c:v>84.31</c:v>
                </c:pt>
                <c:pt idx="26" formatCode="0.00">
                  <c:v>81.239999999999995</c:v>
                </c:pt>
                <c:pt idx="27" formatCode="0.00">
                  <c:v>75.42</c:v>
                </c:pt>
                <c:pt idx="28" formatCode="0.00">
                  <c:v>74.31</c:v>
                </c:pt>
                <c:pt idx="29" formatCode="0.00">
                  <c:v>110.54</c:v>
                </c:pt>
                <c:pt idx="30" formatCode="0.00">
                  <c:v>84.79</c:v>
                </c:pt>
                <c:pt idx="31" formatCode="0.00">
                  <c:v>71.73</c:v>
                </c:pt>
                <c:pt idx="32" formatCode="0.00">
                  <c:v>73.69</c:v>
                </c:pt>
                <c:pt idx="33" formatCode="0.00">
                  <c:v>98.49</c:v>
                </c:pt>
                <c:pt idx="34" formatCode="0.00">
                  <c:v>94.73</c:v>
                </c:pt>
                <c:pt idx="35" formatCode="0.00">
                  <c:v>59.96</c:v>
                </c:pt>
                <c:pt idx="36" formatCode="0.00">
                  <c:v>57.41</c:v>
                </c:pt>
                <c:pt idx="37" formatCode="0.00">
                  <c:v>63.06</c:v>
                </c:pt>
                <c:pt idx="38" formatCode="0.00">
                  <c:v>88.57</c:v>
                </c:pt>
                <c:pt idx="39" formatCode="0.00">
                  <c:v>47.63</c:v>
                </c:pt>
                <c:pt idx="40" formatCode="0.00">
                  <c:v>84.88</c:v>
                </c:pt>
                <c:pt idx="41" formatCode="0.00">
                  <c:v>55.4</c:v>
                </c:pt>
                <c:pt idx="42" formatCode="0.00">
                  <c:v>68.69</c:v>
                </c:pt>
                <c:pt idx="43" formatCode="0.00">
                  <c:v>109.9</c:v>
                </c:pt>
                <c:pt idx="44" formatCode="0.00">
                  <c:v>56.48</c:v>
                </c:pt>
                <c:pt idx="45" formatCode="0.00">
                  <c:v>75.84</c:v>
                </c:pt>
                <c:pt idx="46" formatCode="0.00">
                  <c:v>89.47</c:v>
                </c:pt>
                <c:pt idx="47" formatCode="0.00">
                  <c:v>134.87</c:v>
                </c:pt>
                <c:pt idx="48" formatCode="0.00">
                  <c:v>108.73</c:v>
                </c:pt>
                <c:pt idx="49" formatCode="0.00">
                  <c:v>82.63</c:v>
                </c:pt>
                <c:pt idx="50" formatCode="0.00">
                  <c:v>50.5</c:v>
                </c:pt>
                <c:pt idx="51" formatCode="0.00">
                  <c:v>66.61</c:v>
                </c:pt>
                <c:pt idx="52" formatCode="0.00">
                  <c:v>58.71</c:v>
                </c:pt>
                <c:pt idx="53" formatCode="0.00">
                  <c:v>68.31</c:v>
                </c:pt>
                <c:pt idx="54" formatCode="0.00">
                  <c:v>67.73</c:v>
                </c:pt>
                <c:pt idx="55" formatCode="0.00">
                  <c:v>82.49</c:v>
                </c:pt>
                <c:pt idx="56" formatCode="0.00">
                  <c:v>79.2</c:v>
                </c:pt>
                <c:pt idx="57" formatCode="0.00">
                  <c:v>90.88</c:v>
                </c:pt>
                <c:pt idx="58" formatCode="0.00">
                  <c:v>94.01</c:v>
                </c:pt>
                <c:pt idx="59" formatCode="0.00">
                  <c:v>60.96</c:v>
                </c:pt>
                <c:pt idx="60" formatCode="0.00">
                  <c:v>118.5</c:v>
                </c:pt>
                <c:pt idx="61" formatCode="0.00">
                  <c:v>61.34</c:v>
                </c:pt>
                <c:pt idx="62" formatCode="0.00">
                  <c:v>88.11</c:v>
                </c:pt>
                <c:pt idx="63" formatCode="0.00">
                  <c:v>30.57</c:v>
                </c:pt>
                <c:pt idx="64" formatCode="0.00">
                  <c:v>61.44</c:v>
                </c:pt>
                <c:pt idx="65" formatCode="0.00">
                  <c:v>65.41</c:v>
                </c:pt>
                <c:pt idx="66" formatCode="0.00">
                  <c:v>123.26</c:v>
                </c:pt>
                <c:pt idx="67" formatCode="0.00">
                  <c:v>81.86</c:v>
                </c:pt>
                <c:pt idx="68" formatCode="0.00">
                  <c:v>102.69</c:v>
                </c:pt>
                <c:pt idx="69" formatCode="0.00">
                  <c:v>117.13</c:v>
                </c:pt>
                <c:pt idx="70" formatCode="0.00">
                  <c:v>80.64</c:v>
                </c:pt>
                <c:pt idx="71" formatCode="0.00">
                  <c:v>68.489999999999995</c:v>
                </c:pt>
                <c:pt idx="72" formatCode="0.00">
                  <c:v>68.849999999999994</c:v>
                </c:pt>
                <c:pt idx="73" formatCode="0.00">
                  <c:v>80.89</c:v>
                </c:pt>
                <c:pt idx="74" formatCode="0.00">
                  <c:v>88.22</c:v>
                </c:pt>
                <c:pt idx="75" formatCode="0.00">
                  <c:v>60.95</c:v>
                </c:pt>
                <c:pt idx="76" formatCode="0.00">
                  <c:v>93.98</c:v>
                </c:pt>
                <c:pt idx="77" formatCode="0.00">
                  <c:v>88.78</c:v>
                </c:pt>
                <c:pt idx="78" formatCode="0.00">
                  <c:v>74.599999999999994</c:v>
                </c:pt>
                <c:pt idx="79" formatCode="0.00">
                  <c:v>-392.46</c:v>
                </c:pt>
                <c:pt idx="80" formatCode="0.00">
                  <c:v>93.58</c:v>
                </c:pt>
                <c:pt idx="81" formatCode="0.00">
                  <c:v>117.25</c:v>
                </c:pt>
                <c:pt idx="82" formatCode="0.00">
                  <c:v>86.48</c:v>
                </c:pt>
                <c:pt idx="83" formatCode="0.00">
                  <c:v>96.1</c:v>
                </c:pt>
                <c:pt idx="84" formatCode="0.00">
                  <c:v>92.17</c:v>
                </c:pt>
                <c:pt idx="85" formatCode="0.00">
                  <c:v>56.75</c:v>
                </c:pt>
                <c:pt idx="86" formatCode="0.00">
                  <c:v>75.34</c:v>
                </c:pt>
                <c:pt idx="87" formatCode="0.00">
                  <c:v>31.41</c:v>
                </c:pt>
                <c:pt idx="88" formatCode="0.00">
                  <c:v>1304.71</c:v>
                </c:pt>
                <c:pt idx="89" formatCode="0.00">
                  <c:v>99.67</c:v>
                </c:pt>
                <c:pt idx="90" formatCode="0.00">
                  <c:v>88.88</c:v>
                </c:pt>
                <c:pt idx="91" formatCode="0.00">
                  <c:v>94.98</c:v>
                </c:pt>
                <c:pt idx="92" formatCode="0.00">
                  <c:v>82.92</c:v>
                </c:pt>
                <c:pt idx="93" formatCode="0.00">
                  <c:v>80.849999999999994</c:v>
                </c:pt>
                <c:pt idx="94" formatCode="0.00">
                  <c:v>76.89</c:v>
                </c:pt>
                <c:pt idx="95" formatCode="0.00">
                  <c:v>70.48</c:v>
                </c:pt>
                <c:pt idx="96" formatCode="0.00">
                  <c:v>88.52</c:v>
                </c:pt>
                <c:pt idx="97" formatCode="0.00">
                  <c:v>88.6</c:v>
                </c:pt>
                <c:pt idx="98" formatCode="0.00">
                  <c:v>67.2</c:v>
                </c:pt>
                <c:pt idx="99" formatCode="0.00">
                  <c:v>73.709999999999994</c:v>
                </c:pt>
                <c:pt idx="100" formatCode="0.00">
                  <c:v>72.11</c:v>
                </c:pt>
                <c:pt idx="101" formatCode="0.00">
                  <c:v>74.67</c:v>
                </c:pt>
                <c:pt idx="102" formatCode="0.00">
                  <c:v>72.87</c:v>
                </c:pt>
                <c:pt idx="103" formatCode="0.00">
                  <c:v>116.07</c:v>
                </c:pt>
                <c:pt idx="104" formatCode="0.00">
                  <c:v>77.63</c:v>
                </c:pt>
                <c:pt idx="105" formatCode="0.00">
                  <c:v>62.35</c:v>
                </c:pt>
                <c:pt idx="106" formatCode="0.00">
                  <c:v>65.8</c:v>
                </c:pt>
                <c:pt idx="107" formatCode="0.00">
                  <c:v>147.61000000000001</c:v>
                </c:pt>
                <c:pt idx="108" formatCode="0.00">
                  <c:v>74.180000000000007</c:v>
                </c:pt>
                <c:pt idx="109" formatCode="0.00">
                  <c:v>82.6</c:v>
                </c:pt>
                <c:pt idx="110" formatCode="0.00">
                  <c:v>55.96</c:v>
                </c:pt>
                <c:pt idx="111" formatCode="0.00">
                  <c:v>109</c:v>
                </c:pt>
                <c:pt idx="112" formatCode="0.00">
                  <c:v>85.78</c:v>
                </c:pt>
                <c:pt idx="113" formatCode="0.00">
                  <c:v>80.73</c:v>
                </c:pt>
                <c:pt idx="114" formatCode="0.00">
                  <c:v>85.84</c:v>
                </c:pt>
                <c:pt idx="115" formatCode="0.00">
                  <c:v>50.74</c:v>
                </c:pt>
                <c:pt idx="116" formatCode="0.00">
                  <c:v>55.8</c:v>
                </c:pt>
                <c:pt idx="117" formatCode="0.00">
                  <c:v>56.21</c:v>
                </c:pt>
                <c:pt idx="118" formatCode="0.00">
                  <c:v>98.6</c:v>
                </c:pt>
                <c:pt idx="119" formatCode="0.00">
                  <c:v>70.59</c:v>
                </c:pt>
                <c:pt idx="120" formatCode="0.00">
                  <c:v>79.72</c:v>
                </c:pt>
                <c:pt idx="121" formatCode="0.00">
                  <c:v>71.489999999999995</c:v>
                </c:pt>
                <c:pt idx="122" formatCode="0.00">
                  <c:v>65.36</c:v>
                </c:pt>
                <c:pt idx="123" formatCode="0.00">
                  <c:v>81.64</c:v>
                </c:pt>
                <c:pt idx="124" formatCode="0.00">
                  <c:v>76.22</c:v>
                </c:pt>
                <c:pt idx="125" formatCode="0.00">
                  <c:v>77.84</c:v>
                </c:pt>
                <c:pt idx="126" formatCode="0.00">
                  <c:v>81.430000000000007</c:v>
                </c:pt>
                <c:pt idx="127" formatCode="0.00">
                  <c:v>74.92</c:v>
                </c:pt>
                <c:pt idx="128" formatCode="0.00">
                  <c:v>79.45</c:v>
                </c:pt>
                <c:pt idx="129" formatCode="0.00">
                  <c:v>129.31</c:v>
                </c:pt>
                <c:pt idx="130" formatCode="0.00">
                  <c:v>66.63</c:v>
                </c:pt>
                <c:pt idx="131" formatCode="0.00">
                  <c:v>75.680000000000007</c:v>
                </c:pt>
                <c:pt idx="132" formatCode="0.00">
                  <c:v>107.86</c:v>
                </c:pt>
                <c:pt idx="133" formatCode="0.00">
                  <c:v>64.59</c:v>
                </c:pt>
                <c:pt idx="134" formatCode="0.00">
                  <c:v>96.57</c:v>
                </c:pt>
                <c:pt idx="135" formatCode="0.00">
                  <c:v>66.25</c:v>
                </c:pt>
                <c:pt idx="136" formatCode="0.00">
                  <c:v>71.599999999999994</c:v>
                </c:pt>
                <c:pt idx="137" formatCode="0.00">
                  <c:v>72.81</c:v>
                </c:pt>
                <c:pt idx="138" formatCode="0.00">
                  <c:v>69.709999999999994</c:v>
                </c:pt>
                <c:pt idx="139" formatCode="0.00">
                  <c:v>97.99</c:v>
                </c:pt>
                <c:pt idx="140" formatCode="0.00">
                  <c:v>117.91</c:v>
                </c:pt>
                <c:pt idx="141" formatCode="0.00">
                  <c:v>-4632.09</c:v>
                </c:pt>
                <c:pt idx="142" formatCode="0.00">
                  <c:v>75.14</c:v>
                </c:pt>
                <c:pt idx="143" formatCode="0.00">
                  <c:v>82.07</c:v>
                </c:pt>
                <c:pt idx="144" formatCode="0.00">
                  <c:v>84.42</c:v>
                </c:pt>
                <c:pt idx="145" formatCode="0.00">
                  <c:v>63.97</c:v>
                </c:pt>
                <c:pt idx="146" formatCode="0.00">
                  <c:v>63.13</c:v>
                </c:pt>
                <c:pt idx="147" formatCode="0.00">
                  <c:v>46.07</c:v>
                </c:pt>
                <c:pt idx="148" formatCode="0.00">
                  <c:v>85.55</c:v>
                </c:pt>
                <c:pt idx="149" formatCode="0.00">
                  <c:v>60.36</c:v>
                </c:pt>
                <c:pt idx="150" formatCode="0.00">
                  <c:v>74.52</c:v>
                </c:pt>
                <c:pt idx="151" formatCode="0.00">
                  <c:v>75.92</c:v>
                </c:pt>
                <c:pt idx="152" formatCode="0.00">
                  <c:v>69.459999999999994</c:v>
                </c:pt>
                <c:pt idx="153" formatCode="0.00">
                  <c:v>61.05</c:v>
                </c:pt>
                <c:pt idx="154" formatCode="0.00">
                  <c:v>64.989999999999995</c:v>
                </c:pt>
                <c:pt idx="155" formatCode="0.00">
                  <c:v>25.22</c:v>
                </c:pt>
                <c:pt idx="156" formatCode="0.00">
                  <c:v>48.14</c:v>
                </c:pt>
                <c:pt idx="157" formatCode="0.00">
                  <c:v>77.56</c:v>
                </c:pt>
                <c:pt idx="158" formatCode="0.00">
                  <c:v>88.14</c:v>
                </c:pt>
                <c:pt idx="159" formatCode="0.00">
                  <c:v>95.44</c:v>
                </c:pt>
                <c:pt idx="160" formatCode="0.00">
                  <c:v>58.99</c:v>
                </c:pt>
                <c:pt idx="161" formatCode="0.00">
                  <c:v>42.14</c:v>
                </c:pt>
                <c:pt idx="162" formatCode="0.00">
                  <c:v>100.68</c:v>
                </c:pt>
                <c:pt idx="163" formatCode="0.00">
                  <c:v>138.21</c:v>
                </c:pt>
                <c:pt idx="164" formatCode="0.00">
                  <c:v>168.49</c:v>
                </c:pt>
                <c:pt idx="165" formatCode="0.00">
                  <c:v>70.239999999999995</c:v>
                </c:pt>
                <c:pt idx="166" formatCode="0.00">
                  <c:v>59.37</c:v>
                </c:pt>
                <c:pt idx="167" formatCode="0.00">
                  <c:v>102.25</c:v>
                </c:pt>
                <c:pt idx="168" formatCode="0.00">
                  <c:v>-18.739999999999998</c:v>
                </c:pt>
                <c:pt idx="169" formatCode="0.00">
                  <c:v>19.34</c:v>
                </c:pt>
                <c:pt idx="170" formatCode="0.00">
                  <c:v>73.17</c:v>
                </c:pt>
                <c:pt idx="171" formatCode="0.00">
                  <c:v>60.28</c:v>
                </c:pt>
                <c:pt idx="172" formatCode="0.00">
                  <c:v>108.77</c:v>
                </c:pt>
                <c:pt idx="173" formatCode="0.00">
                  <c:v>84.97</c:v>
                </c:pt>
                <c:pt idx="174" formatCode="0.00">
                  <c:v>75.61</c:v>
                </c:pt>
                <c:pt idx="175" formatCode="0.00">
                  <c:v>80.89</c:v>
                </c:pt>
                <c:pt idx="176" formatCode="0.00">
                  <c:v>49.61</c:v>
                </c:pt>
                <c:pt idx="177" formatCode="0.00">
                  <c:v>84.74</c:v>
                </c:pt>
                <c:pt idx="178" formatCode="0.00">
                  <c:v>95.17</c:v>
                </c:pt>
                <c:pt idx="179" formatCode="0.00">
                  <c:v>67.84</c:v>
                </c:pt>
                <c:pt idx="180" formatCode="0.00">
                  <c:v>76.89</c:v>
                </c:pt>
                <c:pt idx="181" formatCode="0.00">
                  <c:v>99.01</c:v>
                </c:pt>
                <c:pt idx="182" formatCode="0.00">
                  <c:v>78.430000000000007</c:v>
                </c:pt>
                <c:pt idx="183" formatCode="0.00">
                  <c:v>38.869999999999997</c:v>
                </c:pt>
                <c:pt idx="184" formatCode="0.00">
                  <c:v>82.32</c:v>
                </c:pt>
                <c:pt idx="185" formatCode="0.00">
                  <c:v>83.28</c:v>
                </c:pt>
                <c:pt idx="186" formatCode="0.00">
                  <c:v>90.3</c:v>
                </c:pt>
                <c:pt idx="187" formatCode="0.00">
                  <c:v>59.63</c:v>
                </c:pt>
                <c:pt idx="188" formatCode="0.00">
                  <c:v>105.61</c:v>
                </c:pt>
                <c:pt idx="189" formatCode="0.00">
                  <c:v>77.78</c:v>
                </c:pt>
                <c:pt idx="190" formatCode="0.00">
                  <c:v>95.81</c:v>
                </c:pt>
                <c:pt idx="191" formatCode="0.00">
                  <c:v>90.01</c:v>
                </c:pt>
                <c:pt idx="192" formatCode="0.00">
                  <c:v>84.46</c:v>
                </c:pt>
                <c:pt idx="193" formatCode="0.00">
                  <c:v>79.95</c:v>
                </c:pt>
                <c:pt idx="194" formatCode="0.00">
                  <c:v>100.71</c:v>
                </c:pt>
                <c:pt idx="195" formatCode="0.00">
                  <c:v>7.89</c:v>
                </c:pt>
                <c:pt idx="196" formatCode="0.00">
                  <c:v>54.24</c:v>
                </c:pt>
                <c:pt idx="197" formatCode="0.00">
                  <c:v>76.62</c:v>
                </c:pt>
                <c:pt idx="198" formatCode="0.00">
                  <c:v>90.87</c:v>
                </c:pt>
                <c:pt idx="199" formatCode="0.00">
                  <c:v>84.93</c:v>
                </c:pt>
                <c:pt idx="200" formatCode="0.00">
                  <c:v>57.82</c:v>
                </c:pt>
                <c:pt idx="201" formatCode="0.00">
                  <c:v>76.27</c:v>
                </c:pt>
                <c:pt idx="202" formatCode="0.00">
                  <c:v>80.400000000000006</c:v>
                </c:pt>
                <c:pt idx="203" formatCode="0.00">
                  <c:v>78.25</c:v>
                </c:pt>
                <c:pt idx="204" formatCode="0.00">
                  <c:v>106.04</c:v>
                </c:pt>
                <c:pt idx="205" formatCode="0.00">
                  <c:v>95.52</c:v>
                </c:pt>
                <c:pt idx="206" formatCode="0.00">
                  <c:v>59.82</c:v>
                </c:pt>
                <c:pt idx="207" formatCode="0.00">
                  <c:v>63.21</c:v>
                </c:pt>
                <c:pt idx="208" formatCode="0.00">
                  <c:v>80.55</c:v>
                </c:pt>
                <c:pt idx="209" formatCode="0.00">
                  <c:v>68.73</c:v>
                </c:pt>
                <c:pt idx="210" formatCode="0.00">
                  <c:v>75.94</c:v>
                </c:pt>
                <c:pt idx="211" formatCode="0.00">
                  <c:v>86.96</c:v>
                </c:pt>
                <c:pt idx="212" formatCode="0.00">
                  <c:v>76.58</c:v>
                </c:pt>
                <c:pt idx="213" formatCode="0.00">
                  <c:v>92.08</c:v>
                </c:pt>
                <c:pt idx="214" formatCode="0.00">
                  <c:v>80.11</c:v>
                </c:pt>
                <c:pt idx="215" formatCode="0.00">
                  <c:v>69.31</c:v>
                </c:pt>
                <c:pt idx="216" formatCode="0.00">
                  <c:v>69.739999999999995</c:v>
                </c:pt>
                <c:pt idx="217" formatCode="0.00">
                  <c:v>106.09</c:v>
                </c:pt>
                <c:pt idx="218" formatCode="0.00">
                  <c:v>77.819999999999993</c:v>
                </c:pt>
                <c:pt idx="219" formatCode="0.00">
                  <c:v>73.930000000000007</c:v>
                </c:pt>
                <c:pt idx="220" formatCode="0.00">
                  <c:v>61.77</c:v>
                </c:pt>
                <c:pt idx="221" formatCode="0.00">
                  <c:v>47.71</c:v>
                </c:pt>
                <c:pt idx="222" formatCode="0.00">
                  <c:v>128.46</c:v>
                </c:pt>
                <c:pt idx="223" formatCode="0.00">
                  <c:v>89.1</c:v>
                </c:pt>
                <c:pt idx="224" formatCode="0.00">
                  <c:v>105.38</c:v>
                </c:pt>
                <c:pt idx="225" formatCode="0.00">
                  <c:v>92.77</c:v>
                </c:pt>
                <c:pt idx="226" formatCode="0.00">
                  <c:v>92.85</c:v>
                </c:pt>
                <c:pt idx="227" formatCode="0.00">
                  <c:v>88.79</c:v>
                </c:pt>
                <c:pt idx="228" formatCode="0.00">
                  <c:v>105.97</c:v>
                </c:pt>
                <c:pt idx="229" formatCode="0.00">
                  <c:v>59.54</c:v>
                </c:pt>
                <c:pt idx="230" formatCode="0.00">
                  <c:v>119.38</c:v>
                </c:pt>
                <c:pt idx="231" formatCode="0.00">
                  <c:v>71.88</c:v>
                </c:pt>
                <c:pt idx="232" formatCode="0.00">
                  <c:v>92.59</c:v>
                </c:pt>
                <c:pt idx="233" formatCode="0.00">
                  <c:v>99.85</c:v>
                </c:pt>
                <c:pt idx="234" formatCode="0.00">
                  <c:v>68.95</c:v>
                </c:pt>
                <c:pt idx="235" formatCode="0.00">
                  <c:v>69.099999999999994</c:v>
                </c:pt>
                <c:pt idx="236" formatCode="0.00">
                  <c:v>66.39</c:v>
                </c:pt>
                <c:pt idx="237" formatCode="0.00">
                  <c:v>85.65</c:v>
                </c:pt>
                <c:pt idx="238" formatCode="0.00">
                  <c:v>72.72</c:v>
                </c:pt>
                <c:pt idx="239" formatCode="0.00">
                  <c:v>81.45</c:v>
                </c:pt>
                <c:pt idx="240" formatCode="0.00">
                  <c:v>66.37</c:v>
                </c:pt>
                <c:pt idx="241" formatCode="0.00">
                  <c:v>99.96</c:v>
                </c:pt>
                <c:pt idx="242" formatCode="0.00">
                  <c:v>54.88</c:v>
                </c:pt>
                <c:pt idx="243" formatCode="0.00">
                  <c:v>88.44</c:v>
                </c:pt>
                <c:pt idx="244" formatCode="0.00">
                  <c:v>66.290000000000006</c:v>
                </c:pt>
                <c:pt idx="245" formatCode="0.00">
                  <c:v>52.88</c:v>
                </c:pt>
                <c:pt idx="246" formatCode="0.00">
                  <c:v>64.87</c:v>
                </c:pt>
                <c:pt idx="247" formatCode="0.00">
                  <c:v>55.61</c:v>
                </c:pt>
                <c:pt idx="248" formatCode="0.00">
                  <c:v>69.53</c:v>
                </c:pt>
                <c:pt idx="249" formatCode="0.00">
                  <c:v>73.67</c:v>
                </c:pt>
                <c:pt idx="250" formatCode="0.00">
                  <c:v>86.87</c:v>
                </c:pt>
                <c:pt idx="251" formatCode="0.00">
                  <c:v>64.84</c:v>
                </c:pt>
                <c:pt idx="252" formatCode="0.00">
                  <c:v>-183.21</c:v>
                </c:pt>
                <c:pt idx="253" formatCode="0.00">
                  <c:v>34.49</c:v>
                </c:pt>
                <c:pt idx="254" formatCode="0.00">
                  <c:v>80.73</c:v>
                </c:pt>
                <c:pt idx="255" formatCode="0.00">
                  <c:v>67.849999999999994</c:v>
                </c:pt>
                <c:pt idx="256" formatCode="0.00">
                  <c:v>77.760000000000005</c:v>
                </c:pt>
                <c:pt idx="257" formatCode="0.00">
                  <c:v>89.15</c:v>
                </c:pt>
                <c:pt idx="258" formatCode="0.00">
                  <c:v>70.66</c:v>
                </c:pt>
                <c:pt idx="259" formatCode="0.00">
                  <c:v>78.349999999999994</c:v>
                </c:pt>
                <c:pt idx="260" formatCode="0.00">
                  <c:v>62.35</c:v>
                </c:pt>
                <c:pt idx="261" formatCode="0.00">
                  <c:v>64.84</c:v>
                </c:pt>
                <c:pt idx="262" formatCode="0.00">
                  <c:v>82.64</c:v>
                </c:pt>
                <c:pt idx="263" formatCode="0.00">
                  <c:v>76.569999999999993</c:v>
                </c:pt>
                <c:pt idx="264" formatCode="0.00">
                  <c:v>90.11</c:v>
                </c:pt>
                <c:pt idx="265" formatCode="0.00">
                  <c:v>90.87</c:v>
                </c:pt>
                <c:pt idx="266" formatCode="0.00">
                  <c:v>72.31</c:v>
                </c:pt>
                <c:pt idx="267" formatCode="0.00">
                  <c:v>109.98</c:v>
                </c:pt>
                <c:pt idx="268" formatCode="0.00">
                  <c:v>89.12</c:v>
                </c:pt>
                <c:pt idx="269" formatCode="0.00">
                  <c:v>84.28</c:v>
                </c:pt>
                <c:pt idx="270" formatCode="0.00">
                  <c:v>96.94</c:v>
                </c:pt>
                <c:pt idx="271" formatCode="0.00">
                  <c:v>85.96</c:v>
                </c:pt>
                <c:pt idx="272" formatCode="0.00">
                  <c:v>81.25</c:v>
                </c:pt>
                <c:pt idx="273" formatCode="0.00">
                  <c:v>93.79</c:v>
                </c:pt>
                <c:pt idx="274" formatCode="0.00">
                  <c:v>97.81</c:v>
                </c:pt>
                <c:pt idx="275" formatCode="0.00">
                  <c:v>66.849999999999994</c:v>
                </c:pt>
                <c:pt idx="276" formatCode="0.00">
                  <c:v>59.84</c:v>
                </c:pt>
                <c:pt idx="277" formatCode="0.00">
                  <c:v>67.650000000000006</c:v>
                </c:pt>
                <c:pt idx="278" formatCode="0.00">
                  <c:v>74.77</c:v>
                </c:pt>
                <c:pt idx="279" formatCode="0.00">
                  <c:v>74.11</c:v>
                </c:pt>
                <c:pt idx="280" formatCode="0.00">
                  <c:v>61.9</c:v>
                </c:pt>
                <c:pt idx="281" formatCode="0.00">
                  <c:v>94.41</c:v>
                </c:pt>
                <c:pt idx="282" formatCode="0.00">
                  <c:v>82.9</c:v>
                </c:pt>
                <c:pt idx="283" formatCode="0.00">
                  <c:v>79.87</c:v>
                </c:pt>
                <c:pt idx="284" formatCode="0.00">
                  <c:v>174.59</c:v>
                </c:pt>
                <c:pt idx="285" formatCode="0.00">
                  <c:v>69.22</c:v>
                </c:pt>
                <c:pt idx="286" formatCode="0.00">
                  <c:v>68.63</c:v>
                </c:pt>
                <c:pt idx="287" formatCode="0.00">
                  <c:v>90.26</c:v>
                </c:pt>
                <c:pt idx="288" formatCode="0.00">
                  <c:v>59.5</c:v>
                </c:pt>
                <c:pt idx="289" formatCode="0.00">
                  <c:v>77.349999999999994</c:v>
                </c:pt>
                <c:pt idx="290" formatCode="0.00">
                  <c:v>82.16</c:v>
                </c:pt>
                <c:pt idx="291" formatCode="0.00">
                  <c:v>116.15</c:v>
                </c:pt>
                <c:pt idx="292" formatCode="0.00">
                  <c:v>59.3</c:v>
                </c:pt>
                <c:pt idx="293" formatCode="0.00">
                  <c:v>94.84</c:v>
                </c:pt>
                <c:pt idx="294" formatCode="0.00">
                  <c:v>111.03</c:v>
                </c:pt>
                <c:pt idx="295" formatCode="0.00">
                  <c:v>37.15</c:v>
                </c:pt>
                <c:pt idx="296" formatCode="0.00">
                  <c:v>49.67</c:v>
                </c:pt>
                <c:pt idx="297" formatCode="0.00">
                  <c:v>102.05</c:v>
                </c:pt>
                <c:pt idx="298" formatCode="0.00">
                  <c:v>91.51</c:v>
                </c:pt>
                <c:pt idx="299" formatCode="0.00">
                  <c:v>83.19</c:v>
                </c:pt>
                <c:pt idx="300" formatCode="0.00">
                  <c:v>57.16</c:v>
                </c:pt>
                <c:pt idx="301" formatCode="0.00">
                  <c:v>68.17</c:v>
                </c:pt>
                <c:pt idx="302" formatCode="0.00">
                  <c:v>74.34</c:v>
                </c:pt>
                <c:pt idx="303" formatCode="0.00">
                  <c:v>75.040000000000006</c:v>
                </c:pt>
                <c:pt idx="304" formatCode="0.00">
                  <c:v>94.43</c:v>
                </c:pt>
                <c:pt idx="305" formatCode="0.00">
                  <c:v>64</c:v>
                </c:pt>
                <c:pt idx="306" formatCode="0.00">
                  <c:v>74.010000000000005</c:v>
                </c:pt>
                <c:pt idx="307" formatCode="0.00">
                  <c:v>89.06</c:v>
                </c:pt>
                <c:pt idx="308" formatCode="0.00">
                  <c:v>50.42</c:v>
                </c:pt>
                <c:pt idx="309" formatCode="0.00">
                  <c:v>82.68</c:v>
                </c:pt>
                <c:pt idx="310" formatCode="0.00">
                  <c:v>47.98</c:v>
                </c:pt>
                <c:pt idx="311" formatCode="0.00">
                  <c:v>63.51</c:v>
                </c:pt>
                <c:pt idx="312" formatCode="0.00">
                  <c:v>84.02</c:v>
                </c:pt>
                <c:pt idx="313" formatCode="0.00">
                  <c:v>59.07</c:v>
                </c:pt>
                <c:pt idx="314" formatCode="0.00">
                  <c:v>68.239999999999995</c:v>
                </c:pt>
                <c:pt idx="315" formatCode="0.00">
                  <c:v>123.77</c:v>
                </c:pt>
                <c:pt idx="316" formatCode="0.00">
                  <c:v>49.44</c:v>
                </c:pt>
                <c:pt idx="317" formatCode="0.00">
                  <c:v>66.680000000000007</c:v>
                </c:pt>
                <c:pt idx="318" formatCode="0.00">
                  <c:v>243.31</c:v>
                </c:pt>
                <c:pt idx="319" formatCode="0.00">
                  <c:v>62.55</c:v>
                </c:pt>
                <c:pt idx="320" formatCode="0.00">
                  <c:v>96.53</c:v>
                </c:pt>
                <c:pt idx="321" formatCode="0.00">
                  <c:v>64.08</c:v>
                </c:pt>
                <c:pt idx="322" formatCode="0.00">
                  <c:v>65.260000000000005</c:v>
                </c:pt>
                <c:pt idx="323" formatCode="0.00">
                  <c:v>93.56</c:v>
                </c:pt>
                <c:pt idx="324" formatCode="0.00">
                  <c:v>0</c:v>
                </c:pt>
                <c:pt idx="325" formatCode="0.00">
                  <c:v>81.319999999999993</c:v>
                </c:pt>
                <c:pt idx="326" formatCode="0.00">
                  <c:v>92.7</c:v>
                </c:pt>
                <c:pt idx="327" formatCode="0.00">
                  <c:v>89.95</c:v>
                </c:pt>
                <c:pt idx="328" formatCode="0.00">
                  <c:v>94.15</c:v>
                </c:pt>
                <c:pt idx="329" formatCode="0.00">
                  <c:v>68.89</c:v>
                </c:pt>
                <c:pt idx="330" formatCode="0.00">
                  <c:v>50.79</c:v>
                </c:pt>
                <c:pt idx="331" formatCode="0.00">
                  <c:v>56.97</c:v>
                </c:pt>
                <c:pt idx="332" formatCode="0.00">
                  <c:v>71.150000000000006</c:v>
                </c:pt>
                <c:pt idx="333" formatCode="0.00">
                  <c:v>109.96</c:v>
                </c:pt>
                <c:pt idx="334" formatCode="0.00">
                  <c:v>86.08</c:v>
                </c:pt>
                <c:pt idx="335" formatCode="0.00">
                  <c:v>81.510000000000005</c:v>
                </c:pt>
                <c:pt idx="336" formatCode="0.00">
                  <c:v>72.349999999999994</c:v>
                </c:pt>
                <c:pt idx="337" formatCode="0.00">
                  <c:v>53.14</c:v>
                </c:pt>
                <c:pt idx="338" formatCode="0.00">
                  <c:v>96.18</c:v>
                </c:pt>
                <c:pt idx="339" formatCode="0.00">
                  <c:v>74.319999999999993</c:v>
                </c:pt>
                <c:pt idx="340" formatCode="0.00">
                  <c:v>45.94</c:v>
                </c:pt>
                <c:pt idx="341" formatCode="0.00">
                  <c:v>57.46</c:v>
                </c:pt>
                <c:pt idx="342" formatCode="0.00">
                  <c:v>63.45</c:v>
                </c:pt>
                <c:pt idx="343" formatCode="0.00">
                  <c:v>66.7</c:v>
                </c:pt>
                <c:pt idx="344" formatCode="0.00">
                  <c:v>93.93</c:v>
                </c:pt>
                <c:pt idx="345" formatCode="0.00">
                  <c:v>80.75</c:v>
                </c:pt>
                <c:pt idx="346" formatCode="0.00">
                  <c:v>73.650000000000006</c:v>
                </c:pt>
                <c:pt idx="347" formatCode="0.00">
                  <c:v>69.7</c:v>
                </c:pt>
                <c:pt idx="348" formatCode="0.00">
                  <c:v>92.35</c:v>
                </c:pt>
                <c:pt idx="349" formatCode="0.00">
                  <c:v>63.29</c:v>
                </c:pt>
                <c:pt idx="350" formatCode="0.00">
                  <c:v>49.2</c:v>
                </c:pt>
                <c:pt idx="351" formatCode="0.00">
                  <c:v>66.58</c:v>
                </c:pt>
                <c:pt idx="352" formatCode="0.00">
                  <c:v>66.58</c:v>
                </c:pt>
                <c:pt idx="353" formatCode="0.00">
                  <c:v>79.599999999999994</c:v>
                </c:pt>
                <c:pt idx="354" formatCode="0.00">
                  <c:v>78.819999999999993</c:v>
                </c:pt>
                <c:pt idx="355" formatCode="0.00">
                  <c:v>79.510000000000005</c:v>
                </c:pt>
                <c:pt idx="356" formatCode="0.00">
                  <c:v>110.43</c:v>
                </c:pt>
                <c:pt idx="357" formatCode="0.00">
                  <c:v>92.97</c:v>
                </c:pt>
                <c:pt idx="358" formatCode="0.00">
                  <c:v>70.64</c:v>
                </c:pt>
                <c:pt idx="359" formatCode="0.00">
                  <c:v>40.090000000000003</c:v>
                </c:pt>
                <c:pt idx="360" formatCode="0.00">
                  <c:v>24.81</c:v>
                </c:pt>
                <c:pt idx="361" formatCode="0.00">
                  <c:v>79.2</c:v>
                </c:pt>
                <c:pt idx="362" formatCode="0.00">
                  <c:v>84.03</c:v>
                </c:pt>
                <c:pt idx="363" formatCode="0.00">
                  <c:v>45.29</c:v>
                </c:pt>
                <c:pt idx="364" formatCode="0.00">
                  <c:v>136.6</c:v>
                </c:pt>
                <c:pt idx="365" formatCode="0.00">
                  <c:v>80.22</c:v>
                </c:pt>
                <c:pt idx="366" formatCode="0.00">
                  <c:v>77.47</c:v>
                </c:pt>
                <c:pt idx="367" formatCode="0.00">
                  <c:v>85.32</c:v>
                </c:pt>
                <c:pt idx="368" formatCode="0.00">
                  <c:v>90.53</c:v>
                </c:pt>
                <c:pt idx="369" formatCode="0.00">
                  <c:v>61.39</c:v>
                </c:pt>
                <c:pt idx="370" formatCode="0.00">
                  <c:v>79.09</c:v>
                </c:pt>
                <c:pt idx="371" formatCode="0.00">
                  <c:v>46.07</c:v>
                </c:pt>
                <c:pt idx="372" formatCode="0.00">
                  <c:v>67.569999999999993</c:v>
                </c:pt>
                <c:pt idx="373" formatCode="0.00">
                  <c:v>69.28</c:v>
                </c:pt>
                <c:pt idx="374" formatCode="0.00">
                  <c:v>86.82</c:v>
                </c:pt>
                <c:pt idx="375" formatCode="0.00">
                  <c:v>80.53</c:v>
                </c:pt>
                <c:pt idx="376" formatCode="0.00">
                  <c:v>71.319999999999993</c:v>
                </c:pt>
                <c:pt idx="377" formatCode="0.00">
                  <c:v>89.13</c:v>
                </c:pt>
                <c:pt idx="378" formatCode="0.00">
                  <c:v>48.12</c:v>
                </c:pt>
                <c:pt idx="379" formatCode="0.00">
                  <c:v>64.099999999999994</c:v>
                </c:pt>
                <c:pt idx="380" formatCode="0.00">
                  <c:v>329.93</c:v>
                </c:pt>
                <c:pt idx="381" formatCode="0.00">
                  <c:v>109.88</c:v>
                </c:pt>
                <c:pt idx="382" formatCode="0.00">
                  <c:v>323.33999999999997</c:v>
                </c:pt>
                <c:pt idx="383" formatCode="0.00">
                  <c:v>63.4</c:v>
                </c:pt>
                <c:pt idx="384" formatCode="0.00">
                  <c:v>59.06</c:v>
                </c:pt>
                <c:pt idx="385" formatCode="0.00">
                  <c:v>75.5</c:v>
                </c:pt>
                <c:pt idx="386" formatCode="0.00">
                  <c:v>55.48</c:v>
                </c:pt>
                <c:pt idx="387" formatCode="0.00">
                  <c:v>91.24</c:v>
                </c:pt>
                <c:pt idx="388" formatCode="0.00">
                  <c:v>88.43</c:v>
                </c:pt>
                <c:pt idx="389" formatCode="0.00">
                  <c:v>97.54</c:v>
                </c:pt>
                <c:pt idx="390" formatCode="0.00">
                  <c:v>82.65</c:v>
                </c:pt>
                <c:pt idx="391" formatCode="0.00">
                  <c:v>70.47</c:v>
                </c:pt>
                <c:pt idx="392" formatCode="0.00">
                  <c:v>100.31</c:v>
                </c:pt>
                <c:pt idx="393" formatCode="0.00">
                  <c:v>78.39</c:v>
                </c:pt>
                <c:pt idx="394" formatCode="0.00">
                  <c:v>74.13</c:v>
                </c:pt>
                <c:pt idx="395" formatCode="0.00">
                  <c:v>65.319999999999993</c:v>
                </c:pt>
                <c:pt idx="396" formatCode="0.00">
                  <c:v>77.52</c:v>
                </c:pt>
                <c:pt idx="397" formatCode="0.00">
                  <c:v>86.91</c:v>
                </c:pt>
                <c:pt idx="398" formatCode="0.00">
                  <c:v>145.88999999999999</c:v>
                </c:pt>
                <c:pt idx="399" formatCode="0.00">
                  <c:v>75.67</c:v>
                </c:pt>
                <c:pt idx="400" formatCode="0.00">
                  <c:v>63.94</c:v>
                </c:pt>
                <c:pt idx="401" formatCode="0.00">
                  <c:v>110.59</c:v>
                </c:pt>
                <c:pt idx="402" formatCode="0.00">
                  <c:v>79.31</c:v>
                </c:pt>
                <c:pt idx="403" formatCode="0.00">
                  <c:v>53.75</c:v>
                </c:pt>
                <c:pt idx="404" formatCode="0.00">
                  <c:v>69.16</c:v>
                </c:pt>
                <c:pt idx="405" formatCode="0.00">
                  <c:v>95.22</c:v>
                </c:pt>
                <c:pt idx="406" formatCode="0.00">
                  <c:v>69.42</c:v>
                </c:pt>
                <c:pt idx="407" formatCode="0.00">
                  <c:v>53.14</c:v>
                </c:pt>
                <c:pt idx="408" formatCode="0.00">
                  <c:v>82.93</c:v>
                </c:pt>
                <c:pt idx="409" formatCode="0.00">
                  <c:v>59.03</c:v>
                </c:pt>
                <c:pt idx="410" formatCode="0.00">
                  <c:v>54.37</c:v>
                </c:pt>
                <c:pt idx="411" formatCode="0.00">
                  <c:v>60.89</c:v>
                </c:pt>
                <c:pt idx="412" formatCode="0.00">
                  <c:v>70.819999999999993</c:v>
                </c:pt>
                <c:pt idx="413" formatCode="0.00">
                  <c:v>59.56</c:v>
                </c:pt>
                <c:pt idx="414" formatCode="0.00">
                  <c:v>56.99</c:v>
                </c:pt>
                <c:pt idx="415" formatCode="0.00">
                  <c:v>55.21</c:v>
                </c:pt>
                <c:pt idx="416" formatCode="0.00">
                  <c:v>68.34</c:v>
                </c:pt>
                <c:pt idx="417" formatCode="0.00">
                  <c:v>75.59</c:v>
                </c:pt>
                <c:pt idx="418" formatCode="0.00">
                  <c:v>63.28</c:v>
                </c:pt>
                <c:pt idx="419" formatCode="0.00">
                  <c:v>50.79</c:v>
                </c:pt>
                <c:pt idx="420" formatCode="0.00">
                  <c:v>52.21</c:v>
                </c:pt>
                <c:pt idx="421" formatCode="0.00">
                  <c:v>90.23</c:v>
                </c:pt>
                <c:pt idx="422" formatCode="0.00">
                  <c:v>84.7</c:v>
                </c:pt>
                <c:pt idx="423" formatCode="0.00">
                  <c:v>85.39</c:v>
                </c:pt>
                <c:pt idx="424" formatCode="0.00">
                  <c:v>61.44</c:v>
                </c:pt>
                <c:pt idx="425" formatCode="0.00">
                  <c:v>66.55</c:v>
                </c:pt>
                <c:pt idx="426" formatCode="0.00">
                  <c:v>85.32</c:v>
                </c:pt>
                <c:pt idx="427" formatCode="0.00">
                  <c:v>119.16</c:v>
                </c:pt>
                <c:pt idx="428" formatCode="0.00">
                  <c:v>77.19</c:v>
                </c:pt>
                <c:pt idx="429" formatCode="0.00">
                  <c:v>103.96</c:v>
                </c:pt>
                <c:pt idx="430" formatCode="0.00">
                  <c:v>70.150000000000006</c:v>
                </c:pt>
                <c:pt idx="431" formatCode="0.00">
                  <c:v>78.61</c:v>
                </c:pt>
                <c:pt idx="432" formatCode="0.00">
                  <c:v>96.8</c:v>
                </c:pt>
                <c:pt idx="433" formatCode="0.00">
                  <c:v>39.369999999999997</c:v>
                </c:pt>
                <c:pt idx="434" formatCode="0.00">
                  <c:v>78.38</c:v>
                </c:pt>
                <c:pt idx="435" formatCode="0.00">
                  <c:v>75.91</c:v>
                </c:pt>
                <c:pt idx="436" formatCode="0.00">
                  <c:v>83.95</c:v>
                </c:pt>
                <c:pt idx="437" formatCode="0.00">
                  <c:v>57.56</c:v>
                </c:pt>
                <c:pt idx="438" formatCode="0.00">
                  <c:v>85.28</c:v>
                </c:pt>
                <c:pt idx="439" formatCode="0.00">
                  <c:v>81.66</c:v>
                </c:pt>
                <c:pt idx="440" formatCode="0.00">
                  <c:v>89.47</c:v>
                </c:pt>
                <c:pt idx="441" formatCode="0.00">
                  <c:v>88.07</c:v>
                </c:pt>
                <c:pt idx="442" formatCode="0.00">
                  <c:v>22.32</c:v>
                </c:pt>
                <c:pt idx="443" formatCode="0.00">
                  <c:v>24.99</c:v>
                </c:pt>
                <c:pt idx="444" formatCode="0.00">
                  <c:v>76.819999999999993</c:v>
                </c:pt>
                <c:pt idx="445" formatCode="0.00">
                  <c:v>85.24</c:v>
                </c:pt>
                <c:pt idx="446" formatCode="0.00">
                  <c:v>-87.1</c:v>
                </c:pt>
                <c:pt idx="447" formatCode="0.00">
                  <c:v>102.04</c:v>
                </c:pt>
                <c:pt idx="448" formatCode="0.00">
                  <c:v>77.03</c:v>
                </c:pt>
                <c:pt idx="449" formatCode="0.00">
                  <c:v>58.46</c:v>
                </c:pt>
                <c:pt idx="450" formatCode="0.00">
                  <c:v>125.22</c:v>
                </c:pt>
                <c:pt idx="451" formatCode="0.00">
                  <c:v>20.5</c:v>
                </c:pt>
                <c:pt idx="452" formatCode="0.00">
                  <c:v>64.64</c:v>
                </c:pt>
                <c:pt idx="453" formatCode="0.00">
                  <c:v>66.64</c:v>
                </c:pt>
                <c:pt idx="454" formatCode="0.00">
                  <c:v>53.84</c:v>
                </c:pt>
                <c:pt idx="455" formatCode="0.00">
                  <c:v>57.97</c:v>
                </c:pt>
                <c:pt idx="456" formatCode="0.00">
                  <c:v>63.26</c:v>
                </c:pt>
                <c:pt idx="457" formatCode="0.00">
                  <c:v>41.4</c:v>
                </c:pt>
                <c:pt idx="458" formatCode="0.00">
                  <c:v>83.94</c:v>
                </c:pt>
                <c:pt idx="459" formatCode="0.00">
                  <c:v>98.4</c:v>
                </c:pt>
                <c:pt idx="460" formatCode="0.00">
                  <c:v>84.99</c:v>
                </c:pt>
                <c:pt idx="461" formatCode="0.00">
                  <c:v>71.650000000000006</c:v>
                </c:pt>
                <c:pt idx="462" formatCode="0.00">
                  <c:v>65.72</c:v>
                </c:pt>
                <c:pt idx="463" formatCode="0.00">
                  <c:v>76.38</c:v>
                </c:pt>
                <c:pt idx="464" formatCode="0.00">
                  <c:v>62.95</c:v>
                </c:pt>
                <c:pt idx="465" formatCode="0.00">
                  <c:v>62.58</c:v>
                </c:pt>
                <c:pt idx="466" formatCode="0.00">
                  <c:v>0</c:v>
                </c:pt>
                <c:pt idx="467" formatCode="0.00">
                  <c:v>71.66</c:v>
                </c:pt>
                <c:pt idx="468" formatCode="0.00">
                  <c:v>84.94</c:v>
                </c:pt>
                <c:pt idx="469" formatCode="0.00">
                  <c:v>53.28</c:v>
                </c:pt>
                <c:pt idx="470" formatCode="0.00">
                  <c:v>2756.3</c:v>
                </c:pt>
                <c:pt idx="471" formatCode="0.00">
                  <c:v>76.989999999999995</c:v>
                </c:pt>
                <c:pt idx="472" formatCode="0.00">
                  <c:v>1220.6500000000001</c:v>
                </c:pt>
                <c:pt idx="473" formatCode="0.00">
                  <c:v>78.06</c:v>
                </c:pt>
                <c:pt idx="474" formatCode="0.00">
                  <c:v>66.260000000000005</c:v>
                </c:pt>
                <c:pt idx="475" formatCode="0.00">
                  <c:v>87.64</c:v>
                </c:pt>
                <c:pt idx="476" formatCode="0.00">
                  <c:v>42.91</c:v>
                </c:pt>
                <c:pt idx="477" formatCode="0.00">
                  <c:v>53.93</c:v>
                </c:pt>
                <c:pt idx="478" formatCode="0.00">
                  <c:v>106.73</c:v>
                </c:pt>
                <c:pt idx="479" formatCode="0.00">
                  <c:v>-118.98</c:v>
                </c:pt>
                <c:pt idx="480" formatCode="0.00">
                  <c:v>62.54</c:v>
                </c:pt>
                <c:pt idx="481" formatCode="0.00">
                  <c:v>80.14</c:v>
                </c:pt>
                <c:pt idx="482" formatCode="0.00">
                  <c:v>59.99</c:v>
                </c:pt>
                <c:pt idx="483" formatCode="0.00">
                  <c:v>76.42</c:v>
                </c:pt>
                <c:pt idx="484" formatCode="0.00">
                  <c:v>89.5</c:v>
                </c:pt>
                <c:pt idx="485" formatCode="0.00">
                  <c:v>80.319999999999993</c:v>
                </c:pt>
                <c:pt idx="486" formatCode="0.00">
                  <c:v>67.819999999999993</c:v>
                </c:pt>
                <c:pt idx="487" formatCode="0.00">
                  <c:v>75.11</c:v>
                </c:pt>
                <c:pt idx="488" formatCode="0.00">
                  <c:v>57.12</c:v>
                </c:pt>
                <c:pt idx="489" formatCode="0.00">
                  <c:v>69.290000000000006</c:v>
                </c:pt>
                <c:pt idx="490" formatCode="0.00">
                  <c:v>76.959999999999994</c:v>
                </c:pt>
                <c:pt idx="491" formatCode="0.00">
                  <c:v>70.239999999999995</c:v>
                </c:pt>
                <c:pt idx="492" formatCode="0.00">
                  <c:v>66.22</c:v>
                </c:pt>
                <c:pt idx="493" formatCode="0.00">
                  <c:v>94.32</c:v>
                </c:pt>
                <c:pt idx="494" formatCode="0.00">
                  <c:v>71.28</c:v>
                </c:pt>
                <c:pt idx="495" formatCode="0.00">
                  <c:v>79.89</c:v>
                </c:pt>
                <c:pt idx="496" formatCode="0.00">
                  <c:v>80.23</c:v>
                </c:pt>
                <c:pt idx="497" formatCode="0.00">
                  <c:v>88.19</c:v>
                </c:pt>
                <c:pt idx="498" formatCode="0.00">
                  <c:v>101.71</c:v>
                </c:pt>
                <c:pt idx="499" formatCode="0.00">
                  <c:v>50.58</c:v>
                </c:pt>
                <c:pt idx="500" formatCode="0.00">
                  <c:v>76.23</c:v>
                </c:pt>
                <c:pt idx="501" formatCode="0.00">
                  <c:v>75.52</c:v>
                </c:pt>
                <c:pt idx="502" formatCode="0.00">
                  <c:v>92.89</c:v>
                </c:pt>
                <c:pt idx="503" formatCode="0.00">
                  <c:v>84.49</c:v>
                </c:pt>
                <c:pt idx="504" formatCode="0.00">
                  <c:v>80.73</c:v>
                </c:pt>
                <c:pt idx="505" formatCode="0.00">
                  <c:v>0</c:v>
                </c:pt>
                <c:pt idx="506" formatCode="0.00">
                  <c:v>69.930000000000007</c:v>
                </c:pt>
                <c:pt idx="507" formatCode="0.00">
                  <c:v>62.61</c:v>
                </c:pt>
                <c:pt idx="508" formatCode="0.00">
                  <c:v>77.97</c:v>
                </c:pt>
                <c:pt idx="509" formatCode="0.00">
                  <c:v>72.209999999999994</c:v>
                </c:pt>
                <c:pt idx="510" formatCode="0.00">
                  <c:v>93.54</c:v>
                </c:pt>
                <c:pt idx="511" formatCode="0.00">
                  <c:v>126.87</c:v>
                </c:pt>
                <c:pt idx="512" formatCode="0.00">
                  <c:v>67.38</c:v>
                </c:pt>
                <c:pt idx="513" formatCode="0.00">
                  <c:v>51.51</c:v>
                </c:pt>
                <c:pt idx="514" formatCode="0.00">
                  <c:v>66.989999999999995</c:v>
                </c:pt>
                <c:pt idx="515" formatCode="0.00">
                  <c:v>58.25</c:v>
                </c:pt>
                <c:pt idx="516" formatCode="0.00">
                  <c:v>63.88</c:v>
                </c:pt>
                <c:pt idx="517" formatCode="0.00">
                  <c:v>67.67</c:v>
                </c:pt>
                <c:pt idx="518" formatCode="0.00">
                  <c:v>82.91</c:v>
                </c:pt>
                <c:pt idx="519" formatCode="0.00">
                  <c:v>61.72</c:v>
                </c:pt>
                <c:pt idx="520" formatCode="0.00">
                  <c:v>80.86</c:v>
                </c:pt>
                <c:pt idx="521" formatCode="0.00">
                  <c:v>60.51</c:v>
                </c:pt>
                <c:pt idx="522" formatCode="0.00">
                  <c:v>79.959999999999994</c:v>
                </c:pt>
                <c:pt idx="523" formatCode="0.00">
                  <c:v>66.989999999999995</c:v>
                </c:pt>
                <c:pt idx="524" formatCode="0.00">
                  <c:v>34.51</c:v>
                </c:pt>
                <c:pt idx="525" formatCode="0.00">
                  <c:v>74.59</c:v>
                </c:pt>
                <c:pt idx="526" formatCode="0.00">
                  <c:v>58.35</c:v>
                </c:pt>
                <c:pt idx="527" formatCode="0.00">
                  <c:v>250.61</c:v>
                </c:pt>
                <c:pt idx="528" formatCode="0.00">
                  <c:v>90.23</c:v>
                </c:pt>
                <c:pt idx="529" formatCode="0.00">
                  <c:v>80.44</c:v>
                </c:pt>
                <c:pt idx="530" formatCode="0.00">
                  <c:v>45.42</c:v>
                </c:pt>
                <c:pt idx="531" formatCode="0.00">
                  <c:v>90.8</c:v>
                </c:pt>
                <c:pt idx="532" formatCode="0.00">
                  <c:v>62</c:v>
                </c:pt>
                <c:pt idx="533" formatCode="0.00">
                  <c:v>89.61</c:v>
                </c:pt>
                <c:pt idx="534" formatCode="0.00">
                  <c:v>80.73</c:v>
                </c:pt>
                <c:pt idx="535" formatCode="0.00">
                  <c:v>79.19</c:v>
                </c:pt>
                <c:pt idx="536" formatCode="0.00">
                  <c:v>59.35</c:v>
                </c:pt>
                <c:pt idx="537" formatCode="0.00">
                  <c:v>185.39</c:v>
                </c:pt>
                <c:pt idx="538" formatCode="0.00">
                  <c:v>68.180000000000007</c:v>
                </c:pt>
                <c:pt idx="539" formatCode="0.00">
                  <c:v>78.260000000000005</c:v>
                </c:pt>
                <c:pt idx="540" formatCode="0.00">
                  <c:v>74.73</c:v>
                </c:pt>
                <c:pt idx="541" formatCode="0.00">
                  <c:v>100.54</c:v>
                </c:pt>
                <c:pt idx="542" formatCode="0.00">
                  <c:v>87.73</c:v>
                </c:pt>
                <c:pt idx="543" formatCode="0.00">
                  <c:v>52.92</c:v>
                </c:pt>
                <c:pt idx="544" formatCode="0.00">
                  <c:v>73.39</c:v>
                </c:pt>
                <c:pt idx="545" formatCode="0.00">
                  <c:v>83.54</c:v>
                </c:pt>
                <c:pt idx="546" formatCode="0.00">
                  <c:v>79.8</c:v>
                </c:pt>
                <c:pt idx="547" formatCode="0.00">
                  <c:v>61.11</c:v>
                </c:pt>
                <c:pt idx="548" formatCode="0.00">
                  <c:v>71.36</c:v>
                </c:pt>
                <c:pt idx="549" formatCode="0.00">
                  <c:v>76.77</c:v>
                </c:pt>
                <c:pt idx="550" formatCode="0.00">
                  <c:v>73.180000000000007</c:v>
                </c:pt>
                <c:pt idx="551" formatCode="0.00">
                  <c:v>63.3</c:v>
                </c:pt>
                <c:pt idx="552" formatCode="0.00">
                  <c:v>80.2</c:v>
                </c:pt>
                <c:pt idx="553" formatCode="0.00">
                  <c:v>0</c:v>
                </c:pt>
                <c:pt idx="554" formatCode="0.00">
                  <c:v>101.2</c:v>
                </c:pt>
                <c:pt idx="555" formatCode="0.00">
                  <c:v>91.24</c:v>
                </c:pt>
                <c:pt idx="556" formatCode="0.00">
                  <c:v>68.739999999999995</c:v>
                </c:pt>
                <c:pt idx="557" formatCode="0.00">
                  <c:v>83.32</c:v>
                </c:pt>
                <c:pt idx="558" formatCode="0.00">
                  <c:v>62.57</c:v>
                </c:pt>
                <c:pt idx="559" formatCode="0.00">
                  <c:v>70.180000000000007</c:v>
                </c:pt>
                <c:pt idx="560" formatCode="0.00">
                  <c:v>44.87</c:v>
                </c:pt>
                <c:pt idx="561" formatCode="0.00">
                  <c:v>153.49</c:v>
                </c:pt>
                <c:pt idx="562" formatCode="0.00">
                  <c:v>59.96</c:v>
                </c:pt>
                <c:pt idx="563" formatCode="0.00">
                  <c:v>43.82</c:v>
                </c:pt>
                <c:pt idx="564" formatCode="0.00">
                  <c:v>58.02</c:v>
                </c:pt>
                <c:pt idx="565" formatCode="0.00">
                  <c:v>70.41</c:v>
                </c:pt>
                <c:pt idx="566" formatCode="0.00">
                  <c:v>75.290000000000006</c:v>
                </c:pt>
                <c:pt idx="567" formatCode="0.00">
                  <c:v>77.400000000000006</c:v>
                </c:pt>
                <c:pt idx="568" formatCode="0.00">
                  <c:v>70.17</c:v>
                </c:pt>
                <c:pt idx="569" formatCode="0.00">
                  <c:v>77.34</c:v>
                </c:pt>
                <c:pt idx="570" formatCode="0.00">
                  <c:v>92.21</c:v>
                </c:pt>
                <c:pt idx="571" formatCode="0.00">
                  <c:v>0</c:v>
                </c:pt>
                <c:pt idx="572" formatCode="0.00">
                  <c:v>76.489999999999995</c:v>
                </c:pt>
                <c:pt idx="573" formatCode="0.00">
                  <c:v>82.36</c:v>
                </c:pt>
                <c:pt idx="574" formatCode="0.00">
                  <c:v>91</c:v>
                </c:pt>
                <c:pt idx="575" formatCode="0.00">
                  <c:v>84.32</c:v>
                </c:pt>
                <c:pt idx="576" formatCode="0.00">
                  <c:v>15.09</c:v>
                </c:pt>
                <c:pt idx="577" formatCode="0.00">
                  <c:v>95.57</c:v>
                </c:pt>
                <c:pt idx="578" formatCode="0.00">
                  <c:v>84.57</c:v>
                </c:pt>
                <c:pt idx="579" formatCode="0.00">
                  <c:v>85.8</c:v>
                </c:pt>
                <c:pt idx="580" formatCode="0.00">
                  <c:v>81.459999999999994</c:v>
                </c:pt>
                <c:pt idx="581" formatCode="0.00">
                  <c:v>53.79</c:v>
                </c:pt>
                <c:pt idx="582" formatCode="0.00">
                  <c:v>-54.4</c:v>
                </c:pt>
                <c:pt idx="583" formatCode="0.00">
                  <c:v>70.98</c:v>
                </c:pt>
                <c:pt idx="584" formatCode="0.00">
                  <c:v>93.4</c:v>
                </c:pt>
                <c:pt idx="585" formatCode="0.00">
                  <c:v>58.28</c:v>
                </c:pt>
                <c:pt idx="586" formatCode="0.00">
                  <c:v>65.86</c:v>
                </c:pt>
                <c:pt idx="587" formatCode="0.00">
                  <c:v>78.739999999999995</c:v>
                </c:pt>
                <c:pt idx="588" formatCode="0.00">
                  <c:v>73.64</c:v>
                </c:pt>
                <c:pt idx="589" formatCode="0.00">
                  <c:v>62.77</c:v>
                </c:pt>
                <c:pt idx="590" formatCode="0.00">
                  <c:v>84.98</c:v>
                </c:pt>
                <c:pt idx="591" formatCode="0.00">
                  <c:v>2.38</c:v>
                </c:pt>
                <c:pt idx="592" formatCode="0.00">
                  <c:v>80.97</c:v>
                </c:pt>
                <c:pt idx="593" formatCode="0.00">
                  <c:v>52.19</c:v>
                </c:pt>
                <c:pt idx="594" formatCode="0.00">
                  <c:v>68.17</c:v>
                </c:pt>
                <c:pt idx="595" formatCode="0.00">
                  <c:v>98.54</c:v>
                </c:pt>
                <c:pt idx="596" formatCode="0.00">
                  <c:v>50.93</c:v>
                </c:pt>
                <c:pt idx="597" formatCode="0.00">
                  <c:v>99.5</c:v>
                </c:pt>
                <c:pt idx="598" formatCode="0.00">
                  <c:v>35.799999999999997</c:v>
                </c:pt>
                <c:pt idx="599" formatCode="0.00">
                  <c:v>22.61</c:v>
                </c:pt>
                <c:pt idx="600" formatCode="0.00">
                  <c:v>75.37</c:v>
                </c:pt>
                <c:pt idx="601" formatCode="0.00">
                  <c:v>19.73</c:v>
                </c:pt>
                <c:pt idx="602" formatCode="0.00">
                  <c:v>78.84</c:v>
                </c:pt>
                <c:pt idx="603" formatCode="0.00">
                  <c:v>73.64</c:v>
                </c:pt>
                <c:pt idx="604" formatCode="0.00">
                  <c:v>94</c:v>
                </c:pt>
                <c:pt idx="605" formatCode="0.00">
                  <c:v>82.96</c:v>
                </c:pt>
                <c:pt idx="606" formatCode="0.00">
                  <c:v>72.040000000000006</c:v>
                </c:pt>
                <c:pt idx="607" formatCode="0.00">
                  <c:v>68.48</c:v>
                </c:pt>
                <c:pt idx="608" formatCode="0.00">
                  <c:v>62.39</c:v>
                </c:pt>
                <c:pt idx="609" formatCode="0.00">
                  <c:v>76.239999999999995</c:v>
                </c:pt>
                <c:pt idx="610" formatCode="0.00">
                  <c:v>77.45</c:v>
                </c:pt>
                <c:pt idx="611" formatCode="0.00">
                  <c:v>83.31</c:v>
                </c:pt>
                <c:pt idx="612" formatCode="0.00">
                  <c:v>96.93</c:v>
                </c:pt>
                <c:pt idx="613" formatCode="0.00">
                  <c:v>78.37</c:v>
                </c:pt>
                <c:pt idx="614" formatCode="0.00">
                  <c:v>110.19</c:v>
                </c:pt>
                <c:pt idx="615" formatCode="0.00">
                  <c:v>71.930000000000007</c:v>
                </c:pt>
                <c:pt idx="616" formatCode="0.00">
                  <c:v>60.68</c:v>
                </c:pt>
                <c:pt idx="617" formatCode="0.00">
                  <c:v>82.42</c:v>
                </c:pt>
                <c:pt idx="618" formatCode="0.00">
                  <c:v>77.58</c:v>
                </c:pt>
                <c:pt idx="619" formatCode="0.00">
                  <c:v>88.15</c:v>
                </c:pt>
                <c:pt idx="620" formatCode="0.00">
                  <c:v>78.28</c:v>
                </c:pt>
                <c:pt idx="621" formatCode="0.00">
                  <c:v>55.3</c:v>
                </c:pt>
                <c:pt idx="622" formatCode="0.00">
                  <c:v>84.49</c:v>
                </c:pt>
                <c:pt idx="623" formatCode="0.00">
                  <c:v>76.19</c:v>
                </c:pt>
                <c:pt idx="624" formatCode="0.00">
                  <c:v>69.989999999999995</c:v>
                </c:pt>
                <c:pt idx="625" formatCode="0.00">
                  <c:v>64.75</c:v>
                </c:pt>
                <c:pt idx="626" formatCode="0.00">
                  <c:v>94.96</c:v>
                </c:pt>
                <c:pt idx="627" formatCode="0.00">
                  <c:v>49.77</c:v>
                </c:pt>
                <c:pt idx="628" formatCode="0.00">
                  <c:v>19.600000000000001</c:v>
                </c:pt>
                <c:pt idx="629" formatCode="0.00">
                  <c:v>58.48</c:v>
                </c:pt>
                <c:pt idx="630" formatCode="0.00">
                  <c:v>87.45</c:v>
                </c:pt>
                <c:pt idx="631" formatCode="0.00">
                  <c:v>68.400000000000006</c:v>
                </c:pt>
                <c:pt idx="632" formatCode="0.00">
                  <c:v>79.900000000000006</c:v>
                </c:pt>
                <c:pt idx="633" formatCode="0.00">
                  <c:v>80.11</c:v>
                </c:pt>
                <c:pt idx="634" formatCode="0.00">
                  <c:v>93.52</c:v>
                </c:pt>
                <c:pt idx="635" formatCode="0.00">
                  <c:v>88.33</c:v>
                </c:pt>
                <c:pt idx="636" formatCode="0.00">
                  <c:v>70.66</c:v>
                </c:pt>
                <c:pt idx="637" formatCode="0.00">
                  <c:v>82.37</c:v>
                </c:pt>
                <c:pt idx="638" formatCode="0.00">
                  <c:v>63.72</c:v>
                </c:pt>
                <c:pt idx="639" formatCode="0.00">
                  <c:v>47.33</c:v>
                </c:pt>
                <c:pt idx="640" formatCode="0.00">
                  <c:v>126.63</c:v>
                </c:pt>
                <c:pt idx="641" formatCode="0.00">
                  <c:v>84.3</c:v>
                </c:pt>
                <c:pt idx="642" formatCode="0.00">
                  <c:v>82.5</c:v>
                </c:pt>
                <c:pt idx="643" formatCode="0.00">
                  <c:v>55</c:v>
                </c:pt>
                <c:pt idx="644" formatCode="0.00">
                  <c:v>96.7</c:v>
                </c:pt>
                <c:pt idx="645" formatCode="0.00">
                  <c:v>82.52</c:v>
                </c:pt>
                <c:pt idx="646" formatCode="0.00">
                  <c:v>89.07</c:v>
                </c:pt>
                <c:pt idx="647" formatCode="0.00">
                  <c:v>56.66</c:v>
                </c:pt>
                <c:pt idx="648" formatCode="0.00">
                  <c:v>60.69</c:v>
                </c:pt>
                <c:pt idx="649" formatCode="0.00">
                  <c:v>85.26</c:v>
                </c:pt>
                <c:pt idx="650" formatCode="0.00">
                  <c:v>73.58</c:v>
                </c:pt>
                <c:pt idx="651" formatCode="0.00">
                  <c:v>68.83</c:v>
                </c:pt>
                <c:pt idx="652" formatCode="0.00">
                  <c:v>77.72</c:v>
                </c:pt>
                <c:pt idx="653" formatCode="0.00">
                  <c:v>68.209999999999994</c:v>
                </c:pt>
                <c:pt idx="654" formatCode="0.00">
                  <c:v>53.99</c:v>
                </c:pt>
                <c:pt idx="655" formatCode="0.00">
                  <c:v>67.37</c:v>
                </c:pt>
                <c:pt idx="656" formatCode="0.00">
                  <c:v>97.2</c:v>
                </c:pt>
                <c:pt idx="657" formatCode="0.00">
                  <c:v>112.22</c:v>
                </c:pt>
                <c:pt idx="658" formatCode="0.00">
                  <c:v>42.65</c:v>
                </c:pt>
                <c:pt idx="659" formatCode="0.00">
                  <c:v>44.91</c:v>
                </c:pt>
                <c:pt idx="660" formatCode="0.00">
                  <c:v>8.09</c:v>
                </c:pt>
                <c:pt idx="661" formatCode="0.00">
                  <c:v>62.05</c:v>
                </c:pt>
                <c:pt idx="662" formatCode="0.00">
                  <c:v>61.04</c:v>
                </c:pt>
                <c:pt idx="663" formatCode="0.00">
                  <c:v>73.290000000000006</c:v>
                </c:pt>
                <c:pt idx="664" formatCode="0.00">
                  <c:v>87.65</c:v>
                </c:pt>
                <c:pt idx="665" formatCode="0.00">
                  <c:v>75.73</c:v>
                </c:pt>
                <c:pt idx="666" formatCode="0.00">
                  <c:v>61.36</c:v>
                </c:pt>
                <c:pt idx="667" formatCode="0.00">
                  <c:v>99.56</c:v>
                </c:pt>
                <c:pt idx="668" formatCode="0.00">
                  <c:v>86.76</c:v>
                </c:pt>
                <c:pt idx="669" formatCode="0.00">
                  <c:v>76.239999999999995</c:v>
                </c:pt>
                <c:pt idx="670" formatCode="0.00">
                  <c:v>83.52</c:v>
                </c:pt>
                <c:pt idx="671" formatCode="0.00">
                  <c:v>78.099999999999994</c:v>
                </c:pt>
                <c:pt idx="672" formatCode="0.00">
                  <c:v>99.4</c:v>
                </c:pt>
                <c:pt idx="673" formatCode="0.00">
                  <c:v>81.489999999999995</c:v>
                </c:pt>
                <c:pt idx="674" formatCode="0.00">
                  <c:v>66</c:v>
                </c:pt>
                <c:pt idx="675" formatCode="0.00">
                  <c:v>76.540000000000006</c:v>
                </c:pt>
                <c:pt idx="676" formatCode="0.00">
                  <c:v>96.52</c:v>
                </c:pt>
                <c:pt idx="677" formatCode="0.00">
                  <c:v>97.02</c:v>
                </c:pt>
                <c:pt idx="678" formatCode="0.00">
                  <c:v>53.06</c:v>
                </c:pt>
                <c:pt idx="679" formatCode="0.00">
                  <c:v>60.56</c:v>
                </c:pt>
                <c:pt idx="680" formatCode="0.00">
                  <c:v>70.16</c:v>
                </c:pt>
                <c:pt idx="681" formatCode="0.00">
                  <c:v>47.99</c:v>
                </c:pt>
                <c:pt idx="682" formatCode="0.00">
                  <c:v>81.849999999999994</c:v>
                </c:pt>
                <c:pt idx="683" formatCode="0.00">
                  <c:v>101.63</c:v>
                </c:pt>
                <c:pt idx="684" formatCode="0.00">
                  <c:v>83.91</c:v>
                </c:pt>
                <c:pt idx="685" formatCode="0.00">
                  <c:v>77.430000000000007</c:v>
                </c:pt>
                <c:pt idx="686" formatCode="0.00">
                  <c:v>37.5</c:v>
                </c:pt>
                <c:pt idx="687" formatCode="0.00">
                  <c:v>79.47</c:v>
                </c:pt>
                <c:pt idx="688" formatCode="0.00">
                  <c:v>82.6</c:v>
                </c:pt>
                <c:pt idx="689" formatCode="0.00">
                  <c:v>84.39</c:v>
                </c:pt>
                <c:pt idx="690" formatCode="0.00">
                  <c:v>86.1</c:v>
                </c:pt>
                <c:pt idx="691" formatCode="0.00">
                  <c:v>85.98</c:v>
                </c:pt>
                <c:pt idx="692" formatCode="0.00">
                  <c:v>85.91</c:v>
                </c:pt>
                <c:pt idx="693" formatCode="0.00">
                  <c:v>47.03</c:v>
                </c:pt>
                <c:pt idx="694" formatCode="0.00">
                  <c:v>82.22</c:v>
                </c:pt>
                <c:pt idx="695" formatCode="0.00">
                  <c:v>52.54</c:v>
                </c:pt>
                <c:pt idx="696" formatCode="0.00">
                  <c:v>71.81</c:v>
                </c:pt>
                <c:pt idx="697" formatCode="0.00">
                  <c:v>73.03</c:v>
                </c:pt>
                <c:pt idx="698" formatCode="0.00">
                  <c:v>93.42</c:v>
                </c:pt>
                <c:pt idx="699" formatCode="0.00">
                  <c:v>72.25</c:v>
                </c:pt>
                <c:pt idx="700" formatCode="0.00">
                  <c:v>75.13</c:v>
                </c:pt>
                <c:pt idx="701" formatCode="0.00">
                  <c:v>82.8</c:v>
                </c:pt>
                <c:pt idx="702" formatCode="0.00">
                  <c:v>114.71</c:v>
                </c:pt>
                <c:pt idx="703" formatCode="0.00">
                  <c:v>49.22</c:v>
                </c:pt>
                <c:pt idx="704" formatCode="0.00">
                  <c:v>108.6</c:v>
                </c:pt>
                <c:pt idx="705" formatCode="0.00">
                  <c:v>83.56</c:v>
                </c:pt>
                <c:pt idx="706" formatCode="0.00">
                  <c:v>60.03</c:v>
                </c:pt>
                <c:pt idx="707" formatCode="0.00">
                  <c:v>47.1</c:v>
                </c:pt>
                <c:pt idx="708" formatCode="0.00">
                  <c:v>84.18</c:v>
                </c:pt>
                <c:pt idx="709" formatCode="0.00">
                  <c:v>65.88</c:v>
                </c:pt>
                <c:pt idx="710" formatCode="0.00">
                  <c:v>84.4</c:v>
                </c:pt>
                <c:pt idx="711" formatCode="0.00">
                  <c:v>40.79</c:v>
                </c:pt>
                <c:pt idx="712" formatCode="0.00">
                  <c:v>55.04</c:v>
                </c:pt>
                <c:pt idx="713" formatCode="0.00">
                  <c:v>67.22</c:v>
                </c:pt>
                <c:pt idx="714" formatCode="0.00">
                  <c:v>108.95</c:v>
                </c:pt>
                <c:pt idx="715" formatCode="0.00">
                  <c:v>62.57</c:v>
                </c:pt>
                <c:pt idx="716" formatCode="0.00">
                  <c:v>59.92</c:v>
                </c:pt>
                <c:pt idx="717" formatCode="0.00">
                  <c:v>82.12</c:v>
                </c:pt>
                <c:pt idx="718" formatCode="0.00">
                  <c:v>87.52</c:v>
                </c:pt>
                <c:pt idx="719" formatCode="0.00">
                  <c:v>36.11</c:v>
                </c:pt>
                <c:pt idx="720" formatCode="0.00">
                  <c:v>91.16</c:v>
                </c:pt>
                <c:pt idx="721" formatCode="0.00">
                  <c:v>121.43</c:v>
                </c:pt>
                <c:pt idx="722" formatCode="0.00">
                  <c:v>94.54</c:v>
                </c:pt>
                <c:pt idx="723" formatCode="0.00">
                  <c:v>102.9</c:v>
                </c:pt>
                <c:pt idx="724" formatCode="0.00">
                  <c:v>84.9</c:v>
                </c:pt>
                <c:pt idx="725" formatCode="0.00">
                  <c:v>76.36</c:v>
                </c:pt>
                <c:pt idx="726" formatCode="0.00">
                  <c:v>71.78</c:v>
                </c:pt>
                <c:pt idx="727" formatCode="0.00">
                  <c:v>89.3</c:v>
                </c:pt>
                <c:pt idx="728" formatCode="0.00">
                  <c:v>90.94</c:v>
                </c:pt>
                <c:pt idx="729" formatCode="0.00">
                  <c:v>300.24</c:v>
                </c:pt>
                <c:pt idx="730" formatCode="0.00">
                  <c:v>91.65</c:v>
                </c:pt>
                <c:pt idx="731" formatCode="0.00">
                  <c:v>74.209999999999994</c:v>
                </c:pt>
                <c:pt idx="732" formatCode="0.00">
                  <c:v>92.72</c:v>
                </c:pt>
                <c:pt idx="733" formatCode="0.00">
                  <c:v>64.7</c:v>
                </c:pt>
                <c:pt idx="734" formatCode="0.00">
                  <c:v>57.93</c:v>
                </c:pt>
                <c:pt idx="735" formatCode="0.00">
                  <c:v>53.07</c:v>
                </c:pt>
                <c:pt idx="736" formatCode="0.00">
                  <c:v>82.71</c:v>
                </c:pt>
                <c:pt idx="737" formatCode="0.00">
                  <c:v>49.08</c:v>
                </c:pt>
                <c:pt idx="738" formatCode="0.00">
                  <c:v>73.989999999999995</c:v>
                </c:pt>
                <c:pt idx="739" formatCode="0.00">
                  <c:v>84.97</c:v>
                </c:pt>
                <c:pt idx="740" formatCode="0.00">
                  <c:v>82.44</c:v>
                </c:pt>
                <c:pt idx="741" formatCode="0.00">
                  <c:v>67.5</c:v>
                </c:pt>
                <c:pt idx="742" formatCode="0.00">
                  <c:v>94.18</c:v>
                </c:pt>
                <c:pt idx="743" formatCode="0.00">
                  <c:v>94.54</c:v>
                </c:pt>
                <c:pt idx="744" formatCode="0.00">
                  <c:v>31.96</c:v>
                </c:pt>
                <c:pt idx="745" formatCode="0.00">
                  <c:v>70.87</c:v>
                </c:pt>
                <c:pt idx="746" formatCode="0.00">
                  <c:v>104.29</c:v>
                </c:pt>
                <c:pt idx="747" formatCode="0.00">
                  <c:v>78.7</c:v>
                </c:pt>
                <c:pt idx="748" formatCode="0.00">
                  <c:v>81.66</c:v>
                </c:pt>
                <c:pt idx="749" formatCode="0.00">
                  <c:v>50.82</c:v>
                </c:pt>
                <c:pt idx="750" formatCode="0.00">
                  <c:v>90.78</c:v>
                </c:pt>
                <c:pt idx="751" formatCode="0.00">
                  <c:v>57.75</c:v>
                </c:pt>
                <c:pt idx="752" formatCode="0.00">
                  <c:v>102.43</c:v>
                </c:pt>
                <c:pt idx="753" formatCode="0.00">
                  <c:v>72.02</c:v>
                </c:pt>
                <c:pt idx="754" formatCode="0.00">
                  <c:v>73.39</c:v>
                </c:pt>
                <c:pt idx="755" formatCode="0.00">
                  <c:v>88.55</c:v>
                </c:pt>
                <c:pt idx="756" formatCode="0.00">
                  <c:v>101.19</c:v>
                </c:pt>
                <c:pt idx="757" formatCode="0.00">
                  <c:v>50.61</c:v>
                </c:pt>
                <c:pt idx="758" formatCode="0.00">
                  <c:v>71.52</c:v>
                </c:pt>
                <c:pt idx="759" formatCode="0.00">
                  <c:v>64.14</c:v>
                </c:pt>
                <c:pt idx="760" formatCode="0.00">
                  <c:v>93.29</c:v>
                </c:pt>
                <c:pt idx="761" formatCode="0.00">
                  <c:v>38.15</c:v>
                </c:pt>
                <c:pt idx="762" formatCode="0.00">
                  <c:v>56.34</c:v>
                </c:pt>
                <c:pt idx="763" formatCode="0.00">
                  <c:v>83.95</c:v>
                </c:pt>
                <c:pt idx="764" formatCode="0.00">
                  <c:v>72.91</c:v>
                </c:pt>
                <c:pt idx="765" formatCode="0.00">
                  <c:v>200.59</c:v>
                </c:pt>
                <c:pt idx="766" formatCode="0.00">
                  <c:v>87.14</c:v>
                </c:pt>
                <c:pt idx="767" formatCode="0.00">
                  <c:v>89.84</c:v>
                </c:pt>
                <c:pt idx="768" formatCode="0.00">
                  <c:v>57.3</c:v>
                </c:pt>
                <c:pt idx="769" formatCode="0.00">
                  <c:v>72.48</c:v>
                </c:pt>
                <c:pt idx="770" formatCode="0.00">
                  <c:v>77.31</c:v>
                </c:pt>
                <c:pt idx="771" formatCode="0.00">
                  <c:v>77.709999999999994</c:v>
                </c:pt>
                <c:pt idx="772" formatCode="0.00">
                  <c:v>61.8</c:v>
                </c:pt>
                <c:pt idx="773" formatCode="0.00">
                  <c:v>61.86</c:v>
                </c:pt>
                <c:pt idx="774" formatCode="0.00">
                  <c:v>78.900000000000006</c:v>
                </c:pt>
                <c:pt idx="775" formatCode="0.00">
                  <c:v>92.01</c:v>
                </c:pt>
                <c:pt idx="776" formatCode="0.00">
                  <c:v>51.88</c:v>
                </c:pt>
                <c:pt idx="777" formatCode="0.00">
                  <c:v>91.26</c:v>
                </c:pt>
                <c:pt idx="778" formatCode="0.00">
                  <c:v>63.43</c:v>
                </c:pt>
                <c:pt idx="779" formatCode="0.00">
                  <c:v>82.22</c:v>
                </c:pt>
                <c:pt idx="780" formatCode="0.00">
                  <c:v>84.02</c:v>
                </c:pt>
                <c:pt idx="781" formatCode="0.00">
                  <c:v>88.3</c:v>
                </c:pt>
                <c:pt idx="782" formatCode="0.00">
                  <c:v>64.98</c:v>
                </c:pt>
                <c:pt idx="783" formatCode="0.00">
                  <c:v>75.31</c:v>
                </c:pt>
                <c:pt idx="784" formatCode="0.00">
                  <c:v>100.18</c:v>
                </c:pt>
                <c:pt idx="785" formatCode="0.00">
                  <c:v>87.73</c:v>
                </c:pt>
                <c:pt idx="786" formatCode="0.00">
                  <c:v>83.99</c:v>
                </c:pt>
                <c:pt idx="787" formatCode="0.00">
                  <c:v>74.66</c:v>
                </c:pt>
                <c:pt idx="788" formatCode="0.00">
                  <c:v>30.34</c:v>
                </c:pt>
                <c:pt idx="789" formatCode="0.00">
                  <c:v>70.92</c:v>
                </c:pt>
                <c:pt idx="790" formatCode="0.00">
                  <c:v>60.77</c:v>
                </c:pt>
                <c:pt idx="791" formatCode="0.00">
                  <c:v>72.66</c:v>
                </c:pt>
                <c:pt idx="792" formatCode="0.00">
                  <c:v>53.82</c:v>
                </c:pt>
                <c:pt idx="793" formatCode="0.00">
                  <c:v>90.86</c:v>
                </c:pt>
                <c:pt idx="794" formatCode="0.00">
                  <c:v>86.97</c:v>
                </c:pt>
                <c:pt idx="795" formatCode="0.00">
                  <c:v>-1446.78</c:v>
                </c:pt>
                <c:pt idx="796" formatCode="0.00">
                  <c:v>63.82</c:v>
                </c:pt>
                <c:pt idx="797" formatCode="0.00">
                  <c:v>65.180000000000007</c:v>
                </c:pt>
                <c:pt idx="798" formatCode="0.00">
                  <c:v>78.02</c:v>
                </c:pt>
                <c:pt idx="799" formatCode="0.00">
                  <c:v>94.77</c:v>
                </c:pt>
                <c:pt idx="800" formatCode="0.00">
                  <c:v>32.299999999999997</c:v>
                </c:pt>
                <c:pt idx="801" formatCode="0.00">
                  <c:v>51.64</c:v>
                </c:pt>
                <c:pt idx="802" formatCode="0.00">
                  <c:v>81.28</c:v>
                </c:pt>
                <c:pt idx="803" formatCode="0.00">
                  <c:v>52.2</c:v>
                </c:pt>
                <c:pt idx="804" formatCode="0.00">
                  <c:v>88.07</c:v>
                </c:pt>
                <c:pt idx="805" formatCode="0.00">
                  <c:v>73.92</c:v>
                </c:pt>
                <c:pt idx="806" formatCode="0.00">
                  <c:v>119.93</c:v>
                </c:pt>
                <c:pt idx="807" formatCode="0.00">
                  <c:v>90.6</c:v>
                </c:pt>
                <c:pt idx="808" formatCode="0.00">
                  <c:v>132.94999999999999</c:v>
                </c:pt>
                <c:pt idx="809" formatCode="0.00">
                  <c:v>69.180000000000007</c:v>
                </c:pt>
                <c:pt idx="810" formatCode="0.00">
                  <c:v>81.599999999999994</c:v>
                </c:pt>
                <c:pt idx="811" formatCode="0.00">
                  <c:v>64.5</c:v>
                </c:pt>
                <c:pt idx="812" formatCode="0.00">
                  <c:v>56.4</c:v>
                </c:pt>
                <c:pt idx="813" formatCode="0.00">
                  <c:v>22.09</c:v>
                </c:pt>
                <c:pt idx="814" formatCode="0.00">
                  <c:v>84.2</c:v>
                </c:pt>
                <c:pt idx="815" formatCode="0.00">
                  <c:v>126.86</c:v>
                </c:pt>
                <c:pt idx="816" formatCode="0.00">
                  <c:v>94.87</c:v>
                </c:pt>
                <c:pt idx="817" formatCode="0.00">
                  <c:v>80.400000000000006</c:v>
                </c:pt>
                <c:pt idx="818" formatCode="0.00">
                  <c:v>60.8</c:v>
                </c:pt>
                <c:pt idx="819" formatCode="0.00">
                  <c:v>-1330.82</c:v>
                </c:pt>
                <c:pt idx="820" formatCode="0.00">
                  <c:v>73.3</c:v>
                </c:pt>
                <c:pt idx="821" formatCode="0.00">
                  <c:v>93.3</c:v>
                </c:pt>
                <c:pt idx="822" formatCode="0.00">
                  <c:v>76.650000000000006</c:v>
                </c:pt>
                <c:pt idx="823" formatCode="0.00">
                  <c:v>54.29</c:v>
                </c:pt>
                <c:pt idx="824" formatCode="0.00">
                  <c:v>86.86</c:v>
                </c:pt>
                <c:pt idx="825" formatCode="0.00">
                  <c:v>83.82</c:v>
                </c:pt>
                <c:pt idx="826" formatCode="0.00">
                  <c:v>88.95</c:v>
                </c:pt>
                <c:pt idx="827" formatCode="0.00">
                  <c:v>80.150000000000006</c:v>
                </c:pt>
                <c:pt idx="828" formatCode="0.00">
                  <c:v>62.27</c:v>
                </c:pt>
                <c:pt idx="829" formatCode="0.00">
                  <c:v>51.49</c:v>
                </c:pt>
                <c:pt idx="830" formatCode="0.00">
                  <c:v>73.03</c:v>
                </c:pt>
                <c:pt idx="831" formatCode="0.00">
                  <c:v>89.2</c:v>
                </c:pt>
                <c:pt idx="832" formatCode="0.00">
                  <c:v>83.8</c:v>
                </c:pt>
                <c:pt idx="833" formatCode="0.00">
                  <c:v>79.92</c:v>
                </c:pt>
                <c:pt idx="834" formatCode="0.00">
                  <c:v>72.849999999999994</c:v>
                </c:pt>
                <c:pt idx="835" formatCode="0.00">
                  <c:v>51.12</c:v>
                </c:pt>
                <c:pt idx="836" formatCode="0.00">
                  <c:v>63.17</c:v>
                </c:pt>
                <c:pt idx="837" formatCode="0.00">
                  <c:v>68.7</c:v>
                </c:pt>
                <c:pt idx="838" formatCode="0.00">
                  <c:v>72.64</c:v>
                </c:pt>
                <c:pt idx="839" formatCode="0.00">
                  <c:v>43.8</c:v>
                </c:pt>
                <c:pt idx="840" formatCode="0.00">
                  <c:v>64.739999999999995</c:v>
                </c:pt>
                <c:pt idx="841" formatCode="0.00">
                  <c:v>76.73</c:v>
                </c:pt>
                <c:pt idx="842" formatCode="0.00">
                  <c:v>70.52</c:v>
                </c:pt>
                <c:pt idx="843" formatCode="0.00">
                  <c:v>70.13</c:v>
                </c:pt>
                <c:pt idx="844" formatCode="0.00">
                  <c:v>55.15</c:v>
                </c:pt>
                <c:pt idx="845" formatCode="0.00">
                  <c:v>82.23</c:v>
                </c:pt>
                <c:pt idx="846" formatCode="0.00">
                  <c:v>86.67</c:v>
                </c:pt>
                <c:pt idx="847" formatCode="0.00">
                  <c:v>86.72</c:v>
                </c:pt>
                <c:pt idx="848" formatCode="0.00">
                  <c:v>74.45</c:v>
                </c:pt>
                <c:pt idx="849" formatCode="0.00">
                  <c:v>70.72</c:v>
                </c:pt>
                <c:pt idx="850" formatCode="0.00">
                  <c:v>72.680000000000007</c:v>
                </c:pt>
                <c:pt idx="851" formatCode="0.00">
                  <c:v>119.58</c:v>
                </c:pt>
                <c:pt idx="852" formatCode="0.00">
                  <c:v>76.92</c:v>
                </c:pt>
                <c:pt idx="853" formatCode="0.00">
                  <c:v>51.08</c:v>
                </c:pt>
                <c:pt idx="854" formatCode="0.00">
                  <c:v>63.33</c:v>
                </c:pt>
                <c:pt idx="855" formatCode="0.00">
                  <c:v>76.260000000000005</c:v>
                </c:pt>
                <c:pt idx="856" formatCode="0.00">
                  <c:v>71.510000000000005</c:v>
                </c:pt>
                <c:pt idx="857" formatCode="0.00">
                  <c:v>77.349999999999994</c:v>
                </c:pt>
                <c:pt idx="858" formatCode="0.00">
                  <c:v>83.71</c:v>
                </c:pt>
                <c:pt idx="859" formatCode="0.00">
                  <c:v>22.94</c:v>
                </c:pt>
                <c:pt idx="860" formatCode="0.00">
                  <c:v>74.92</c:v>
                </c:pt>
                <c:pt idx="861" formatCode="0.00">
                  <c:v>85.54</c:v>
                </c:pt>
                <c:pt idx="862" formatCode="0.00">
                  <c:v>60.27</c:v>
                </c:pt>
                <c:pt idx="863" formatCode="0.00">
                  <c:v>79.510000000000005</c:v>
                </c:pt>
                <c:pt idx="864" formatCode="0.00">
                  <c:v>25.33</c:v>
                </c:pt>
                <c:pt idx="865" formatCode="0.00">
                  <c:v>43.65</c:v>
                </c:pt>
                <c:pt idx="866" formatCode="0.00">
                  <c:v>71.459999999999994</c:v>
                </c:pt>
                <c:pt idx="867" formatCode="0.00">
                  <c:v>92.75</c:v>
                </c:pt>
                <c:pt idx="868" formatCode="0.00">
                  <c:v>73.430000000000007</c:v>
                </c:pt>
                <c:pt idx="869" formatCode="0.00">
                  <c:v>55.85</c:v>
                </c:pt>
                <c:pt idx="870" formatCode="0.00">
                  <c:v>45.23</c:v>
                </c:pt>
                <c:pt idx="871" formatCode="0.00">
                  <c:v>-67.349999999999994</c:v>
                </c:pt>
                <c:pt idx="872" formatCode="0.00">
                  <c:v>73.040000000000006</c:v>
                </c:pt>
                <c:pt idx="873" formatCode="0.00">
                  <c:v>84.75</c:v>
                </c:pt>
                <c:pt idx="874" formatCode="0.00">
                  <c:v>83.49</c:v>
                </c:pt>
                <c:pt idx="875" formatCode="0.00">
                  <c:v>92.12</c:v>
                </c:pt>
                <c:pt idx="876" formatCode="0.00">
                  <c:v>80.959999999999994</c:v>
                </c:pt>
                <c:pt idx="877" formatCode="0.00">
                  <c:v>106.6</c:v>
                </c:pt>
                <c:pt idx="878" formatCode="0.00">
                  <c:v>73.180000000000007</c:v>
                </c:pt>
                <c:pt idx="879" formatCode="0.00">
                  <c:v>72.05</c:v>
                </c:pt>
                <c:pt idx="880" formatCode="0.00">
                  <c:v>76.94</c:v>
                </c:pt>
                <c:pt idx="881" formatCode="0.00">
                  <c:v>77.540000000000006</c:v>
                </c:pt>
                <c:pt idx="882" formatCode="0.00">
                  <c:v>90.7</c:v>
                </c:pt>
                <c:pt idx="883" formatCode="0.00">
                  <c:v>185.45</c:v>
                </c:pt>
                <c:pt idx="884" formatCode="0.00">
                  <c:v>43.95</c:v>
                </c:pt>
                <c:pt idx="885" formatCode="0.00">
                  <c:v>66.47</c:v>
                </c:pt>
                <c:pt idx="886" formatCode="0.00">
                  <c:v>91.68</c:v>
                </c:pt>
                <c:pt idx="887" formatCode="0.00">
                  <c:v>49.04</c:v>
                </c:pt>
                <c:pt idx="888" formatCode="0.00">
                  <c:v>58.24</c:v>
                </c:pt>
                <c:pt idx="889" formatCode="0.00">
                  <c:v>86.61</c:v>
                </c:pt>
                <c:pt idx="890" formatCode="0.00">
                  <c:v>89.67</c:v>
                </c:pt>
                <c:pt idx="891" formatCode="0.00">
                  <c:v>67.08</c:v>
                </c:pt>
                <c:pt idx="892" formatCode="0.00">
                  <c:v>80.95</c:v>
                </c:pt>
                <c:pt idx="893" formatCode="0.00">
                  <c:v>93.16</c:v>
                </c:pt>
                <c:pt idx="894" formatCode="0.00">
                  <c:v>77.08</c:v>
                </c:pt>
                <c:pt idx="895" formatCode="0.00">
                  <c:v>66.64</c:v>
                </c:pt>
                <c:pt idx="896" formatCode="0.00">
                  <c:v>59.77</c:v>
                </c:pt>
                <c:pt idx="897" formatCode="0.00">
                  <c:v>92.33</c:v>
                </c:pt>
                <c:pt idx="898" formatCode="0.00">
                  <c:v>73.28</c:v>
                </c:pt>
                <c:pt idx="899" formatCode="0.00">
                  <c:v>72.569999999999993</c:v>
                </c:pt>
                <c:pt idx="900" formatCode="0.00">
                  <c:v>94.34</c:v>
                </c:pt>
                <c:pt idx="901" formatCode="0.00">
                  <c:v>74.489999999999995</c:v>
                </c:pt>
                <c:pt idx="902" formatCode="0.00">
                  <c:v>61.55</c:v>
                </c:pt>
                <c:pt idx="903" formatCode="0.00">
                  <c:v>3551.81</c:v>
                </c:pt>
                <c:pt idx="904" formatCode="0.00">
                  <c:v>81.08</c:v>
                </c:pt>
                <c:pt idx="905" formatCode="0.00">
                  <c:v>39.119999999999997</c:v>
                </c:pt>
                <c:pt idx="906" formatCode="0.00">
                  <c:v>103.24</c:v>
                </c:pt>
                <c:pt idx="907" formatCode="0.00">
                  <c:v>63.92</c:v>
                </c:pt>
                <c:pt idx="908" formatCode="0.00">
                  <c:v>82.39</c:v>
                </c:pt>
                <c:pt idx="909" formatCode="0.00">
                  <c:v>69.39</c:v>
                </c:pt>
                <c:pt idx="910" formatCode="0.00">
                  <c:v>47.25</c:v>
                </c:pt>
                <c:pt idx="911" formatCode="0.00">
                  <c:v>89.48</c:v>
                </c:pt>
                <c:pt idx="912" formatCode="0.00">
                  <c:v>77.86</c:v>
                </c:pt>
                <c:pt idx="913" formatCode="0.00">
                  <c:v>84.86</c:v>
                </c:pt>
                <c:pt idx="914" formatCode="0.00">
                  <c:v>87.84</c:v>
                </c:pt>
                <c:pt idx="915" formatCode="0.00">
                  <c:v>83.83</c:v>
                </c:pt>
                <c:pt idx="916" formatCode="0.00">
                  <c:v>79.09</c:v>
                </c:pt>
                <c:pt idx="917" formatCode="0.00">
                  <c:v>82.19</c:v>
                </c:pt>
                <c:pt idx="918" formatCode="0.00">
                  <c:v>56.96</c:v>
                </c:pt>
                <c:pt idx="919" formatCode="0.00">
                  <c:v>52.39</c:v>
                </c:pt>
                <c:pt idx="920" formatCode="0.00">
                  <c:v>67.260000000000005</c:v>
                </c:pt>
                <c:pt idx="921" formatCode="0.00">
                  <c:v>56.05</c:v>
                </c:pt>
                <c:pt idx="922" formatCode="0.00">
                  <c:v>62.24</c:v>
                </c:pt>
                <c:pt idx="923" formatCode="0.00">
                  <c:v>81.459999999999994</c:v>
                </c:pt>
                <c:pt idx="924" formatCode="0.00">
                  <c:v>59.99</c:v>
                </c:pt>
                <c:pt idx="925" formatCode="0.00">
                  <c:v>50.17</c:v>
                </c:pt>
                <c:pt idx="926" formatCode="0.00">
                  <c:v>91.32</c:v>
                </c:pt>
                <c:pt idx="927" formatCode="0.00">
                  <c:v>110.22</c:v>
                </c:pt>
                <c:pt idx="928" formatCode="0.00">
                  <c:v>111.35</c:v>
                </c:pt>
                <c:pt idx="929" formatCode="0.00">
                  <c:v>74.540000000000006</c:v>
                </c:pt>
                <c:pt idx="930" formatCode="0.00">
                  <c:v>105.64</c:v>
                </c:pt>
                <c:pt idx="931" formatCode="0.00">
                  <c:v>67.75</c:v>
                </c:pt>
                <c:pt idx="932" formatCode="0.00">
                  <c:v>87.92</c:v>
                </c:pt>
                <c:pt idx="933" formatCode="0.00">
                  <c:v>86.52</c:v>
                </c:pt>
                <c:pt idx="934" formatCode="0.00">
                  <c:v>17.489999999999998</c:v>
                </c:pt>
                <c:pt idx="935" formatCode="0.00">
                  <c:v>84.93</c:v>
                </c:pt>
                <c:pt idx="936" formatCode="0.00">
                  <c:v>71.55</c:v>
                </c:pt>
                <c:pt idx="937" formatCode="0.00">
                  <c:v>66.36</c:v>
                </c:pt>
                <c:pt idx="938" formatCode="0.00">
                  <c:v>78.959999999999994</c:v>
                </c:pt>
                <c:pt idx="939" formatCode="0.00">
                  <c:v>61.57</c:v>
                </c:pt>
                <c:pt idx="940" formatCode="0.00">
                  <c:v>-49.8</c:v>
                </c:pt>
                <c:pt idx="941" formatCode="0.00">
                  <c:v>80.290000000000006</c:v>
                </c:pt>
                <c:pt idx="942" formatCode="0.00">
                  <c:v>90.23</c:v>
                </c:pt>
                <c:pt idx="943" formatCode="0.00">
                  <c:v>73.98</c:v>
                </c:pt>
                <c:pt idx="944" formatCode="0.00">
                  <c:v>31.96</c:v>
                </c:pt>
                <c:pt idx="945" formatCode="0.00">
                  <c:v>83.21</c:v>
                </c:pt>
                <c:pt idx="946" formatCode="0.00">
                  <c:v>-149.71</c:v>
                </c:pt>
                <c:pt idx="947" formatCode="0.00">
                  <c:v>51.28</c:v>
                </c:pt>
                <c:pt idx="948" formatCode="0.00">
                  <c:v>85.05</c:v>
                </c:pt>
                <c:pt idx="949" formatCode="0.00">
                  <c:v>71.14</c:v>
                </c:pt>
                <c:pt idx="950" formatCode="0.00">
                  <c:v>83.47</c:v>
                </c:pt>
                <c:pt idx="951" formatCode="0.00">
                  <c:v>61.14</c:v>
                </c:pt>
                <c:pt idx="952" formatCode="0.00">
                  <c:v>89.89</c:v>
                </c:pt>
                <c:pt idx="953" formatCode="0.00">
                  <c:v>81.37</c:v>
                </c:pt>
                <c:pt idx="954" formatCode="0.00">
                  <c:v>41.2</c:v>
                </c:pt>
                <c:pt idx="955" formatCode="0.00">
                  <c:v>47.67</c:v>
                </c:pt>
                <c:pt idx="956" formatCode="0.00">
                  <c:v>84.05</c:v>
                </c:pt>
                <c:pt idx="957" formatCode="0.00">
                  <c:v>79.569999999999993</c:v>
                </c:pt>
                <c:pt idx="958" formatCode="0.00">
                  <c:v>88.63</c:v>
                </c:pt>
                <c:pt idx="959" formatCode="0.00">
                  <c:v>87.28</c:v>
                </c:pt>
                <c:pt idx="960" formatCode="0.00">
                  <c:v>80.680000000000007</c:v>
                </c:pt>
                <c:pt idx="961" formatCode="0.00">
                  <c:v>88.75</c:v>
                </c:pt>
                <c:pt idx="962" formatCode="0.00">
                  <c:v>87</c:v>
                </c:pt>
                <c:pt idx="963" formatCode="0.00">
                  <c:v>61.91</c:v>
                </c:pt>
                <c:pt idx="964" formatCode="0.00">
                  <c:v>54.44</c:v>
                </c:pt>
                <c:pt idx="965" formatCode="0.00">
                  <c:v>266.68</c:v>
                </c:pt>
                <c:pt idx="966" formatCode="0.00">
                  <c:v>69.16</c:v>
                </c:pt>
                <c:pt idx="967" formatCode="0.00">
                  <c:v>60.16</c:v>
                </c:pt>
                <c:pt idx="968" formatCode="0.00">
                  <c:v>78.69</c:v>
                </c:pt>
                <c:pt idx="969" formatCode="0.00">
                  <c:v>86.09</c:v>
                </c:pt>
                <c:pt idx="970" formatCode="0.00">
                  <c:v>121.49</c:v>
                </c:pt>
                <c:pt idx="971" formatCode="0.00">
                  <c:v>82.91</c:v>
                </c:pt>
                <c:pt idx="972" formatCode="0.00">
                  <c:v>65.7</c:v>
                </c:pt>
                <c:pt idx="973" formatCode="0.00">
                  <c:v>68.599999999999994</c:v>
                </c:pt>
                <c:pt idx="974" formatCode="0.00">
                  <c:v>329.01</c:v>
                </c:pt>
                <c:pt idx="975" formatCode="0.00">
                  <c:v>49.48</c:v>
                </c:pt>
                <c:pt idx="976" formatCode="0.00">
                  <c:v>78.819999999999993</c:v>
                </c:pt>
                <c:pt idx="977" formatCode="0.00">
                  <c:v>123.39</c:v>
                </c:pt>
                <c:pt idx="978" formatCode="0.00">
                  <c:v>115.88</c:v>
                </c:pt>
                <c:pt idx="979" formatCode="0.00">
                  <c:v>83.63</c:v>
                </c:pt>
                <c:pt idx="980" formatCode="0.00">
                  <c:v>95.09</c:v>
                </c:pt>
                <c:pt idx="981" formatCode="0.00">
                  <c:v>86.46</c:v>
                </c:pt>
                <c:pt idx="982" formatCode="0.00">
                  <c:v>56.62</c:v>
                </c:pt>
                <c:pt idx="983" formatCode="0.00">
                  <c:v>87.15</c:v>
                </c:pt>
                <c:pt idx="984" formatCode="0.00">
                  <c:v>88.92</c:v>
                </c:pt>
                <c:pt idx="985" formatCode="0.00">
                  <c:v>89.92</c:v>
                </c:pt>
                <c:pt idx="986" formatCode="0.00">
                  <c:v>59.78</c:v>
                </c:pt>
                <c:pt idx="987" formatCode="0.00">
                  <c:v>88.54</c:v>
                </c:pt>
                <c:pt idx="988" formatCode="0.00">
                  <c:v>89.17</c:v>
                </c:pt>
                <c:pt idx="989" formatCode="0.00">
                  <c:v>76.64</c:v>
                </c:pt>
                <c:pt idx="990" formatCode="0.00">
                  <c:v>91.34</c:v>
                </c:pt>
                <c:pt idx="991" formatCode="0.00">
                  <c:v>96.05</c:v>
                </c:pt>
                <c:pt idx="992" formatCode="0.00">
                  <c:v>62.96</c:v>
                </c:pt>
                <c:pt idx="993" formatCode="0.00">
                  <c:v>132.29</c:v>
                </c:pt>
                <c:pt idx="994" formatCode="0.00">
                  <c:v>78.040000000000006</c:v>
                </c:pt>
                <c:pt idx="995" formatCode="0.00">
                  <c:v>78.23</c:v>
                </c:pt>
                <c:pt idx="996" formatCode="0.00">
                  <c:v>87.27</c:v>
                </c:pt>
                <c:pt idx="997" formatCode="0.00">
                  <c:v>73.28</c:v>
                </c:pt>
                <c:pt idx="998" formatCode="0.00">
                  <c:v>64.13</c:v>
                </c:pt>
                <c:pt idx="999" formatCode="0.00">
                  <c:v>78.459999999999994</c:v>
                </c:pt>
                <c:pt idx="1000" formatCode="0.00">
                  <c:v>72.86</c:v>
                </c:pt>
                <c:pt idx="1001" formatCode="0.00">
                  <c:v>73.02</c:v>
                </c:pt>
                <c:pt idx="1002" formatCode="0.00">
                  <c:v>60.42</c:v>
                </c:pt>
                <c:pt idx="1003" formatCode="0.00">
                  <c:v>77.59</c:v>
                </c:pt>
                <c:pt idx="1004" formatCode="0.00">
                  <c:v>75.790000000000006</c:v>
                </c:pt>
                <c:pt idx="1005" formatCode="0.00">
                  <c:v>67.010000000000005</c:v>
                </c:pt>
                <c:pt idx="1006" formatCode="0.00">
                  <c:v>68.569999999999993</c:v>
                </c:pt>
                <c:pt idx="1007" formatCode="0.00">
                  <c:v>70.75</c:v>
                </c:pt>
                <c:pt idx="1008" formatCode="0.00">
                  <c:v>68.03</c:v>
                </c:pt>
                <c:pt idx="1009" formatCode="0.00">
                  <c:v>94.43</c:v>
                </c:pt>
                <c:pt idx="1010" formatCode="0.00">
                  <c:v>81.180000000000007</c:v>
                </c:pt>
                <c:pt idx="1011" formatCode="0.00">
                  <c:v>-1643</c:v>
                </c:pt>
                <c:pt idx="1012" formatCode="0.00">
                  <c:v>80.73</c:v>
                </c:pt>
                <c:pt idx="1013" formatCode="0.00">
                  <c:v>78.819999999999993</c:v>
                </c:pt>
                <c:pt idx="1014" formatCode="0.00">
                  <c:v>67.010000000000005</c:v>
                </c:pt>
                <c:pt idx="1015" formatCode="0.00">
                  <c:v>88</c:v>
                </c:pt>
                <c:pt idx="1016" formatCode="0.00">
                  <c:v>78.42</c:v>
                </c:pt>
                <c:pt idx="1017" formatCode="0.00">
                  <c:v>56.5</c:v>
                </c:pt>
                <c:pt idx="1018" formatCode="0.00">
                  <c:v>62.12</c:v>
                </c:pt>
                <c:pt idx="1019" formatCode="0.00">
                  <c:v>81.14</c:v>
                </c:pt>
                <c:pt idx="1020" formatCode="0.00">
                  <c:v>58.16</c:v>
                </c:pt>
                <c:pt idx="1021" formatCode="0.00">
                  <c:v>95.81</c:v>
                </c:pt>
                <c:pt idx="1022" formatCode="0.00">
                  <c:v>80.14</c:v>
                </c:pt>
                <c:pt idx="1023" formatCode="0.00">
                  <c:v>83.45</c:v>
                </c:pt>
                <c:pt idx="1024" formatCode="0.00">
                  <c:v>77.45</c:v>
                </c:pt>
                <c:pt idx="1025" formatCode="0.00">
                  <c:v>94.63</c:v>
                </c:pt>
                <c:pt idx="1026" formatCode="0.00">
                  <c:v>76.989999999999995</c:v>
                </c:pt>
                <c:pt idx="1027" formatCode="0.00">
                  <c:v>72.95</c:v>
                </c:pt>
                <c:pt idx="1028" formatCode="0.00">
                  <c:v>29.31</c:v>
                </c:pt>
                <c:pt idx="1029" formatCode="0.00">
                  <c:v>79.5</c:v>
                </c:pt>
                <c:pt idx="1030" formatCode="0.00">
                  <c:v>72.64</c:v>
                </c:pt>
                <c:pt idx="1031" formatCode="0.00">
                  <c:v>68.03</c:v>
                </c:pt>
                <c:pt idx="1032" formatCode="0.00">
                  <c:v>104.78</c:v>
                </c:pt>
                <c:pt idx="1033" formatCode="0.00">
                  <c:v>90.63</c:v>
                </c:pt>
                <c:pt idx="1034" formatCode="0.00">
                  <c:v>63.46</c:v>
                </c:pt>
                <c:pt idx="1035" formatCode="0.00">
                  <c:v>76.36</c:v>
                </c:pt>
                <c:pt idx="1036" formatCode="0.00">
                  <c:v>57.02</c:v>
                </c:pt>
                <c:pt idx="1037" formatCode="0.00">
                  <c:v>47.68</c:v>
                </c:pt>
                <c:pt idx="1038" formatCode="0.00">
                  <c:v>95.06</c:v>
                </c:pt>
                <c:pt idx="1039" formatCode="0.00">
                  <c:v>66.88</c:v>
                </c:pt>
                <c:pt idx="1040" formatCode="0.00">
                  <c:v>91.41</c:v>
                </c:pt>
                <c:pt idx="1041" formatCode="0.00">
                  <c:v>122.25</c:v>
                </c:pt>
                <c:pt idx="1042" formatCode="0.00">
                  <c:v>94.15</c:v>
                </c:pt>
                <c:pt idx="1043" formatCode="0.00">
                  <c:v>65</c:v>
                </c:pt>
                <c:pt idx="1044" formatCode="0.00">
                  <c:v>98.77</c:v>
                </c:pt>
                <c:pt idx="1045" formatCode="0.00">
                  <c:v>87.2</c:v>
                </c:pt>
                <c:pt idx="1046" formatCode="0.00">
                  <c:v>79.67</c:v>
                </c:pt>
                <c:pt idx="1047" formatCode="0.00">
                  <c:v>211.65</c:v>
                </c:pt>
                <c:pt idx="1048" formatCode="0.00">
                  <c:v>63.72</c:v>
                </c:pt>
                <c:pt idx="1049" formatCode="0.00">
                  <c:v>67.900000000000006</c:v>
                </c:pt>
                <c:pt idx="1050" formatCode="0.00">
                  <c:v>74.86</c:v>
                </c:pt>
                <c:pt idx="1051" formatCode="0.00">
                  <c:v>60.02</c:v>
                </c:pt>
                <c:pt idx="1052" formatCode="0.00">
                  <c:v>59.76</c:v>
                </c:pt>
                <c:pt idx="1053" formatCode="0.00">
                  <c:v>149.65</c:v>
                </c:pt>
                <c:pt idx="1054" formatCode="0.00">
                  <c:v>122.94</c:v>
                </c:pt>
                <c:pt idx="1055" formatCode="0.00">
                  <c:v>68.03</c:v>
                </c:pt>
                <c:pt idx="1056" formatCode="0.00">
                  <c:v>464.97</c:v>
                </c:pt>
                <c:pt idx="1057" formatCode="0.00">
                  <c:v>63.7</c:v>
                </c:pt>
                <c:pt idx="1058" formatCode="0.00">
                  <c:v>71.2</c:v>
                </c:pt>
                <c:pt idx="1059" formatCode="0.00">
                  <c:v>82.17</c:v>
                </c:pt>
                <c:pt idx="1060" formatCode="0.00">
                  <c:v>79.48</c:v>
                </c:pt>
                <c:pt idx="1061" formatCode="0.00">
                  <c:v>65.989999999999995</c:v>
                </c:pt>
                <c:pt idx="1062" formatCode="0.00">
                  <c:v>84.82</c:v>
                </c:pt>
                <c:pt idx="1063" formatCode="0.00">
                  <c:v>122.28</c:v>
                </c:pt>
                <c:pt idx="1064" formatCode="0.00">
                  <c:v>86.98</c:v>
                </c:pt>
                <c:pt idx="1065" formatCode="0.00">
                  <c:v>89.13</c:v>
                </c:pt>
                <c:pt idx="1066" formatCode="0.00">
                  <c:v>67.489999999999995</c:v>
                </c:pt>
                <c:pt idx="1067" formatCode="0.00">
                  <c:v>40.119999999999997</c:v>
                </c:pt>
                <c:pt idx="1068" formatCode="0.00">
                  <c:v>301.08</c:v>
                </c:pt>
                <c:pt idx="1069" formatCode="0.00">
                  <c:v>69.239999999999995</c:v>
                </c:pt>
                <c:pt idx="1070" formatCode="0.00">
                  <c:v>68.97</c:v>
                </c:pt>
                <c:pt idx="1071" formatCode="0.00">
                  <c:v>83.94</c:v>
                </c:pt>
                <c:pt idx="1072" formatCode="0.00">
                  <c:v>81.58</c:v>
                </c:pt>
                <c:pt idx="1073" formatCode="0.00">
                  <c:v>66.61</c:v>
                </c:pt>
                <c:pt idx="1074" formatCode="0.00">
                  <c:v>69.13</c:v>
                </c:pt>
                <c:pt idx="1075" formatCode="0.00">
                  <c:v>97.23</c:v>
                </c:pt>
                <c:pt idx="1076" formatCode="0.00">
                  <c:v>72.92</c:v>
                </c:pt>
                <c:pt idx="1077" formatCode="0.00">
                  <c:v>32.020000000000003</c:v>
                </c:pt>
                <c:pt idx="1078" formatCode="0.00">
                  <c:v>83.38</c:v>
                </c:pt>
                <c:pt idx="1079" formatCode="0.00">
                  <c:v>61.33</c:v>
                </c:pt>
                <c:pt idx="1080" formatCode="0.00">
                  <c:v>86.93</c:v>
                </c:pt>
                <c:pt idx="1081" formatCode="0.00">
                  <c:v>76.459999999999994</c:v>
                </c:pt>
                <c:pt idx="1082" formatCode="0.00">
                  <c:v>86.26</c:v>
                </c:pt>
                <c:pt idx="1083" formatCode="0.00">
                  <c:v>81.53</c:v>
                </c:pt>
                <c:pt idx="1084" formatCode="0.00">
                  <c:v>76.73</c:v>
                </c:pt>
                <c:pt idx="1085" formatCode="0.00">
                  <c:v>67.95</c:v>
                </c:pt>
                <c:pt idx="1086" formatCode="0.00">
                  <c:v>89.99</c:v>
                </c:pt>
                <c:pt idx="1087" formatCode="0.00">
                  <c:v>72.650000000000006</c:v>
                </c:pt>
                <c:pt idx="1088" formatCode="0.00">
                  <c:v>71.56</c:v>
                </c:pt>
                <c:pt idx="1089" formatCode="0.00">
                  <c:v>74.05</c:v>
                </c:pt>
                <c:pt idx="1090" formatCode="0.00">
                  <c:v>73.05</c:v>
                </c:pt>
                <c:pt idx="1091" formatCode="0.00">
                  <c:v>24.63</c:v>
                </c:pt>
                <c:pt idx="1092" formatCode="0.00">
                  <c:v>57.38</c:v>
                </c:pt>
                <c:pt idx="1093" formatCode="0.00">
                  <c:v>49.21</c:v>
                </c:pt>
                <c:pt idx="1094" formatCode="0.00">
                  <c:v>62.03</c:v>
                </c:pt>
                <c:pt idx="1095" formatCode="0.00">
                  <c:v>75.540000000000006</c:v>
                </c:pt>
                <c:pt idx="1096" formatCode="0.00">
                  <c:v>67.319999999999993</c:v>
                </c:pt>
                <c:pt idx="1097" formatCode="0.00">
                  <c:v>78.319999999999993</c:v>
                </c:pt>
                <c:pt idx="1098" formatCode="0.00">
                  <c:v>52.45</c:v>
                </c:pt>
                <c:pt idx="1099" formatCode="0.00">
                  <c:v>72.12</c:v>
                </c:pt>
                <c:pt idx="1100" formatCode="0.00">
                  <c:v>71.19</c:v>
                </c:pt>
                <c:pt idx="1101" formatCode="0.00">
                  <c:v>70.819999999999993</c:v>
                </c:pt>
                <c:pt idx="1102" formatCode="0.00">
                  <c:v>91.55</c:v>
                </c:pt>
                <c:pt idx="1103" formatCode="0.00">
                  <c:v>73.349999999999994</c:v>
                </c:pt>
                <c:pt idx="1104" formatCode="0.00">
                  <c:v>87.59</c:v>
                </c:pt>
                <c:pt idx="1105" formatCode="0.00">
                  <c:v>79.78</c:v>
                </c:pt>
                <c:pt idx="1106" formatCode="0.00">
                  <c:v>85.28</c:v>
                </c:pt>
                <c:pt idx="1107" formatCode="0.00">
                  <c:v>88.13</c:v>
                </c:pt>
                <c:pt idx="1108" formatCode="0.00">
                  <c:v>91.87</c:v>
                </c:pt>
                <c:pt idx="1109" formatCode="0.00">
                  <c:v>84.36</c:v>
                </c:pt>
                <c:pt idx="1110" formatCode="0.00">
                  <c:v>71.930000000000007</c:v>
                </c:pt>
                <c:pt idx="1111" formatCode="0.00">
                  <c:v>57.49</c:v>
                </c:pt>
                <c:pt idx="1112" formatCode="0.00">
                  <c:v>85.38</c:v>
                </c:pt>
                <c:pt idx="1113" formatCode="0.00">
                  <c:v>85.08</c:v>
                </c:pt>
                <c:pt idx="1114" formatCode="0.00">
                  <c:v>96.69</c:v>
                </c:pt>
                <c:pt idx="1115" formatCode="0.00">
                  <c:v>98.03</c:v>
                </c:pt>
                <c:pt idx="1116" formatCode="0.00">
                  <c:v>92.08</c:v>
                </c:pt>
                <c:pt idx="1117" formatCode="0.00">
                  <c:v>82.31</c:v>
                </c:pt>
                <c:pt idx="1118" formatCode="0.00">
                  <c:v>86.34</c:v>
                </c:pt>
                <c:pt idx="1119" formatCode="0.00">
                  <c:v>57.4</c:v>
                </c:pt>
                <c:pt idx="1120" formatCode="0.00">
                  <c:v>85.41</c:v>
                </c:pt>
                <c:pt idx="1121" formatCode="0.00">
                  <c:v>-228.14</c:v>
                </c:pt>
                <c:pt idx="1122" formatCode="0.00">
                  <c:v>28.27</c:v>
                </c:pt>
                <c:pt idx="1123" formatCode="0.00">
                  <c:v>101.64</c:v>
                </c:pt>
                <c:pt idx="1124" formatCode="0.00">
                  <c:v>72.89</c:v>
                </c:pt>
                <c:pt idx="1125" formatCode="0.00">
                  <c:v>68.25</c:v>
                </c:pt>
                <c:pt idx="1126" formatCode="0.00">
                  <c:v>63.44</c:v>
                </c:pt>
                <c:pt idx="1127" formatCode="0.00">
                  <c:v>55.45</c:v>
                </c:pt>
                <c:pt idx="1128" formatCode="0.00">
                  <c:v>56.92</c:v>
                </c:pt>
                <c:pt idx="1129" formatCode="0.00">
                  <c:v>37.58</c:v>
                </c:pt>
                <c:pt idx="1130" formatCode="0.00">
                  <c:v>133.19</c:v>
                </c:pt>
                <c:pt idx="1131" formatCode="0.00">
                  <c:v>67.87</c:v>
                </c:pt>
                <c:pt idx="1132" formatCode="0.00">
                  <c:v>71.17</c:v>
                </c:pt>
                <c:pt idx="1133" formatCode="0.00">
                  <c:v>71.66</c:v>
                </c:pt>
                <c:pt idx="1134" formatCode="0.00">
                  <c:v>66.38</c:v>
                </c:pt>
                <c:pt idx="1135" formatCode="0.00">
                  <c:v>97.87</c:v>
                </c:pt>
                <c:pt idx="1136" formatCode="0.00">
                  <c:v>60.73</c:v>
                </c:pt>
                <c:pt idx="1137" formatCode="0.00">
                  <c:v>210.41</c:v>
                </c:pt>
                <c:pt idx="1138" formatCode="0.00">
                  <c:v>77.989999999999995</c:v>
                </c:pt>
                <c:pt idx="1139" formatCode="0.00">
                  <c:v>95.18</c:v>
                </c:pt>
                <c:pt idx="1140" formatCode="0.00">
                  <c:v>64.180000000000007</c:v>
                </c:pt>
                <c:pt idx="1141" formatCode="0.00">
                  <c:v>49.22</c:v>
                </c:pt>
                <c:pt idx="1142" formatCode="0.00">
                  <c:v>33.979999999999997</c:v>
                </c:pt>
                <c:pt idx="1143" formatCode="0.00">
                  <c:v>71.180000000000007</c:v>
                </c:pt>
                <c:pt idx="1144" formatCode="0.00">
                  <c:v>64.569999999999993</c:v>
                </c:pt>
                <c:pt idx="1145" formatCode="0.00">
                  <c:v>75.150000000000006</c:v>
                </c:pt>
                <c:pt idx="1146" formatCode="0.00">
                  <c:v>51.34</c:v>
                </c:pt>
                <c:pt idx="1147" formatCode="0.00">
                  <c:v>76</c:v>
                </c:pt>
                <c:pt idx="1148" formatCode="0.00">
                  <c:v>82.97</c:v>
                </c:pt>
                <c:pt idx="1149" formatCode="0.00">
                  <c:v>82.64</c:v>
                </c:pt>
                <c:pt idx="1150" formatCode="0.00">
                  <c:v>63.42</c:v>
                </c:pt>
                <c:pt idx="1151" formatCode="0.00">
                  <c:v>88.65</c:v>
                </c:pt>
                <c:pt idx="1152" formatCode="0.00">
                  <c:v>85.47</c:v>
                </c:pt>
                <c:pt idx="1153" formatCode="0.00">
                  <c:v>80.62</c:v>
                </c:pt>
                <c:pt idx="1154" formatCode="0.00">
                  <c:v>82.61</c:v>
                </c:pt>
                <c:pt idx="1155" formatCode="0.00">
                  <c:v>58.3</c:v>
                </c:pt>
                <c:pt idx="1156" formatCode="0.00">
                  <c:v>78.900000000000006</c:v>
                </c:pt>
                <c:pt idx="1157" formatCode="0.00">
                  <c:v>123.63</c:v>
                </c:pt>
                <c:pt idx="1158" formatCode="0.00">
                  <c:v>57.4</c:v>
                </c:pt>
                <c:pt idx="1159" formatCode="0.00">
                  <c:v>77.17</c:v>
                </c:pt>
                <c:pt idx="1160" formatCode="0.00">
                  <c:v>72.569999999999993</c:v>
                </c:pt>
                <c:pt idx="1161" formatCode="0.00">
                  <c:v>114.61</c:v>
                </c:pt>
                <c:pt idx="1162" formatCode="0.00">
                  <c:v>80.27</c:v>
                </c:pt>
                <c:pt idx="1163" formatCode="0.00">
                  <c:v>68.34</c:v>
                </c:pt>
                <c:pt idx="1164" formatCode="0.00">
                  <c:v>63.33</c:v>
                </c:pt>
                <c:pt idx="1165" formatCode="0.00">
                  <c:v>81.849999999999994</c:v>
                </c:pt>
                <c:pt idx="1166" formatCode="0.00">
                  <c:v>43.09</c:v>
                </c:pt>
                <c:pt idx="1167" formatCode="0.00">
                  <c:v>73.739999999999995</c:v>
                </c:pt>
                <c:pt idx="1168" formatCode="0.00">
                  <c:v>84.04</c:v>
                </c:pt>
                <c:pt idx="1169" formatCode="0.00">
                  <c:v>40.47</c:v>
                </c:pt>
                <c:pt idx="1170" formatCode="0.00">
                  <c:v>229.32</c:v>
                </c:pt>
                <c:pt idx="1171" formatCode="0.00">
                  <c:v>79.08</c:v>
                </c:pt>
                <c:pt idx="1172" formatCode="0.00">
                  <c:v>59.93</c:v>
                </c:pt>
                <c:pt idx="1173" formatCode="0.00">
                  <c:v>135.37</c:v>
                </c:pt>
                <c:pt idx="1174" formatCode="0.00">
                  <c:v>78.13</c:v>
                </c:pt>
                <c:pt idx="1175" formatCode="0.00">
                  <c:v>107.29</c:v>
                </c:pt>
                <c:pt idx="1176" formatCode="0.00">
                  <c:v>78.58</c:v>
                </c:pt>
                <c:pt idx="1177" formatCode="0.00">
                  <c:v>90.34</c:v>
                </c:pt>
                <c:pt idx="1178" formatCode="0.00">
                  <c:v>73.599999999999994</c:v>
                </c:pt>
                <c:pt idx="1179" formatCode="0.00">
                  <c:v>17.350000000000001</c:v>
                </c:pt>
                <c:pt idx="1180" formatCode="0.00">
                  <c:v>59.42</c:v>
                </c:pt>
                <c:pt idx="1181" formatCode="0.00">
                  <c:v>117.95</c:v>
                </c:pt>
                <c:pt idx="1182" formatCode="0.00">
                  <c:v>81.22</c:v>
                </c:pt>
                <c:pt idx="1183" formatCode="0.00">
                  <c:v>90.89</c:v>
                </c:pt>
                <c:pt idx="1184" formatCode="0.00">
                  <c:v>82.69</c:v>
                </c:pt>
                <c:pt idx="1185" formatCode="0.00">
                  <c:v>64.3</c:v>
                </c:pt>
                <c:pt idx="1186" formatCode="0.00">
                  <c:v>93.36</c:v>
                </c:pt>
                <c:pt idx="1187" formatCode="0.00">
                  <c:v>101.61</c:v>
                </c:pt>
                <c:pt idx="1188" formatCode="0.00">
                  <c:v>85.46</c:v>
                </c:pt>
                <c:pt idx="1189" formatCode="0.00">
                  <c:v>79.08</c:v>
                </c:pt>
                <c:pt idx="1190" formatCode="0.00">
                  <c:v>60.19</c:v>
                </c:pt>
                <c:pt idx="1191" formatCode="0.00">
                  <c:v>62.71</c:v>
                </c:pt>
                <c:pt idx="1192" formatCode="0.00">
                  <c:v>70.459999999999994</c:v>
                </c:pt>
                <c:pt idx="1193" formatCode="0.00">
                  <c:v>370.65</c:v>
                </c:pt>
                <c:pt idx="1194" formatCode="0.00">
                  <c:v>96.87</c:v>
                </c:pt>
                <c:pt idx="1195" formatCode="0.00">
                  <c:v>56</c:v>
                </c:pt>
                <c:pt idx="1196" formatCode="0.00">
                  <c:v>97.64</c:v>
                </c:pt>
                <c:pt idx="1197" formatCode="0.00">
                  <c:v>62.89</c:v>
                </c:pt>
                <c:pt idx="1198" formatCode="0.00">
                  <c:v>79</c:v>
                </c:pt>
                <c:pt idx="1199" formatCode="0.00">
                  <c:v>64.22</c:v>
                </c:pt>
                <c:pt idx="1200" formatCode="0.00">
                  <c:v>90.12</c:v>
                </c:pt>
                <c:pt idx="1201" formatCode="0.00">
                  <c:v>-100.56</c:v>
                </c:pt>
                <c:pt idx="1202" formatCode="0.00">
                  <c:v>42.81</c:v>
                </c:pt>
                <c:pt idx="1203" formatCode="0.00">
                  <c:v>74.11</c:v>
                </c:pt>
                <c:pt idx="1204" formatCode="0.00">
                  <c:v>77.28</c:v>
                </c:pt>
                <c:pt idx="1205" formatCode="0.00">
                  <c:v>69.09</c:v>
                </c:pt>
                <c:pt idx="1206" formatCode="0.00">
                  <c:v>-48.24</c:v>
                </c:pt>
                <c:pt idx="1207" formatCode="0.00">
                  <c:v>-74.13</c:v>
                </c:pt>
                <c:pt idx="1208" formatCode="0.00">
                  <c:v>70.39</c:v>
                </c:pt>
                <c:pt idx="1209" formatCode="0.00">
                  <c:v>48.76</c:v>
                </c:pt>
                <c:pt idx="1210" formatCode="0.00">
                  <c:v>73.180000000000007</c:v>
                </c:pt>
                <c:pt idx="1211" formatCode="0.00">
                  <c:v>51.49</c:v>
                </c:pt>
                <c:pt idx="1212" formatCode="0.00">
                  <c:v>82.48</c:v>
                </c:pt>
                <c:pt idx="1213" formatCode="0.00">
                  <c:v>80.430000000000007</c:v>
                </c:pt>
                <c:pt idx="1214" formatCode="0.00">
                  <c:v>-429.15</c:v>
                </c:pt>
                <c:pt idx="1215" formatCode="0.00">
                  <c:v>83.76</c:v>
                </c:pt>
                <c:pt idx="1216" formatCode="0.00">
                  <c:v>86.1</c:v>
                </c:pt>
                <c:pt idx="1217" formatCode="0.00">
                  <c:v>79.209999999999994</c:v>
                </c:pt>
                <c:pt idx="1218" formatCode="0.00">
                  <c:v>54.39</c:v>
                </c:pt>
                <c:pt idx="1219" formatCode="0.00">
                  <c:v>77.41</c:v>
                </c:pt>
                <c:pt idx="1220" formatCode="0.00">
                  <c:v>97.25</c:v>
                </c:pt>
                <c:pt idx="1221" formatCode="0.00">
                  <c:v>52.74</c:v>
                </c:pt>
                <c:pt idx="1222" formatCode="0.00">
                  <c:v>122.97</c:v>
                </c:pt>
                <c:pt idx="1223" formatCode="0.00">
                  <c:v>79.989999999999995</c:v>
                </c:pt>
                <c:pt idx="1224" formatCode="0.00">
                  <c:v>78.37</c:v>
                </c:pt>
                <c:pt idx="1225" formatCode="0.00">
                  <c:v>50.56</c:v>
                </c:pt>
                <c:pt idx="1226" formatCode="0.00">
                  <c:v>60.07</c:v>
                </c:pt>
                <c:pt idx="1227" formatCode="0.00">
                  <c:v>61.95</c:v>
                </c:pt>
                <c:pt idx="1228" formatCode="0.00">
                  <c:v>16.64</c:v>
                </c:pt>
                <c:pt idx="1229" formatCode="0.00">
                  <c:v>56.69</c:v>
                </c:pt>
                <c:pt idx="1230" formatCode="0.00">
                  <c:v>60.86</c:v>
                </c:pt>
                <c:pt idx="1231" formatCode="0.00">
                  <c:v>44.29</c:v>
                </c:pt>
                <c:pt idx="1232" formatCode="0.00">
                  <c:v>122.18</c:v>
                </c:pt>
                <c:pt idx="1233" formatCode="0.00">
                  <c:v>86.55</c:v>
                </c:pt>
                <c:pt idx="1234" formatCode="0.00">
                  <c:v>77.33</c:v>
                </c:pt>
                <c:pt idx="1235" formatCode="0.00">
                  <c:v>92.1</c:v>
                </c:pt>
                <c:pt idx="1236" formatCode="0.00">
                  <c:v>25.17</c:v>
                </c:pt>
                <c:pt idx="1237" formatCode="0.00">
                  <c:v>33.119999999999997</c:v>
                </c:pt>
                <c:pt idx="1238" formatCode="0.00">
                  <c:v>102.45</c:v>
                </c:pt>
                <c:pt idx="1239" formatCode="0.00">
                  <c:v>79.75</c:v>
                </c:pt>
                <c:pt idx="1240" formatCode="0.00">
                  <c:v>78.290000000000006</c:v>
                </c:pt>
                <c:pt idx="1241" formatCode="0.00">
                  <c:v>58.05</c:v>
                </c:pt>
                <c:pt idx="1242" formatCode="0.00">
                  <c:v>73.510000000000005</c:v>
                </c:pt>
                <c:pt idx="1243" formatCode="0.00">
                  <c:v>62.74</c:v>
                </c:pt>
                <c:pt idx="1244" formatCode="0.00">
                  <c:v>83.49</c:v>
                </c:pt>
                <c:pt idx="1245" formatCode="0.00">
                  <c:v>-420</c:v>
                </c:pt>
                <c:pt idx="1246" formatCode="0.00">
                  <c:v>92.52</c:v>
                </c:pt>
                <c:pt idx="1247" formatCode="0.00">
                  <c:v>82.9</c:v>
                </c:pt>
                <c:pt idx="1248" formatCode="0.00">
                  <c:v>54.08</c:v>
                </c:pt>
                <c:pt idx="1249" formatCode="0.00">
                  <c:v>67.010000000000005</c:v>
                </c:pt>
                <c:pt idx="1250" formatCode="0.00">
                  <c:v>134.13</c:v>
                </c:pt>
                <c:pt idx="1251" formatCode="0.00">
                  <c:v>59.09</c:v>
                </c:pt>
                <c:pt idx="1252" formatCode="0.00">
                  <c:v>69.209999999999994</c:v>
                </c:pt>
                <c:pt idx="1253" formatCode="0.00">
                  <c:v>69.16</c:v>
                </c:pt>
                <c:pt idx="1254" formatCode="0.00">
                  <c:v>85.64</c:v>
                </c:pt>
                <c:pt idx="1255" formatCode="0.00">
                  <c:v>57.62</c:v>
                </c:pt>
                <c:pt idx="1256" formatCode="0.00">
                  <c:v>40.15</c:v>
                </c:pt>
                <c:pt idx="1257" formatCode="0.00">
                  <c:v>81.64</c:v>
                </c:pt>
                <c:pt idx="1258" formatCode="0.00">
                  <c:v>73.41</c:v>
                </c:pt>
                <c:pt idx="1259" formatCode="0.00">
                  <c:v>81.22</c:v>
                </c:pt>
                <c:pt idx="1260" formatCode="0.00">
                  <c:v>70.62</c:v>
                </c:pt>
                <c:pt idx="1261" formatCode="0.00">
                  <c:v>80.77</c:v>
                </c:pt>
                <c:pt idx="1262" formatCode="0.00">
                  <c:v>50.43</c:v>
                </c:pt>
                <c:pt idx="1263" formatCode="0.00">
                  <c:v>69.73</c:v>
                </c:pt>
                <c:pt idx="1264" formatCode="0.00">
                  <c:v>101.84</c:v>
                </c:pt>
                <c:pt idx="1265" formatCode="0.00">
                  <c:v>139.43</c:v>
                </c:pt>
                <c:pt idx="1266" formatCode="0.00">
                  <c:v>77.319999999999993</c:v>
                </c:pt>
                <c:pt idx="1267" formatCode="0.00">
                  <c:v>84.45</c:v>
                </c:pt>
                <c:pt idx="1268" formatCode="0.00">
                  <c:v>85.28</c:v>
                </c:pt>
                <c:pt idx="1269" formatCode="0.00">
                  <c:v>77.900000000000006</c:v>
                </c:pt>
                <c:pt idx="1270" formatCode="0.00">
                  <c:v>37.28</c:v>
                </c:pt>
                <c:pt idx="1271" formatCode="0.00">
                  <c:v>91.61</c:v>
                </c:pt>
                <c:pt idx="1272" formatCode="0.00">
                  <c:v>63.41</c:v>
                </c:pt>
                <c:pt idx="1273" formatCode="0.00">
                  <c:v>65.27</c:v>
                </c:pt>
                <c:pt idx="1274" formatCode="0.00">
                  <c:v>-78.22</c:v>
                </c:pt>
                <c:pt idx="1275" formatCode="0.00">
                  <c:v>45.19</c:v>
                </c:pt>
                <c:pt idx="1276" formatCode="0.00">
                  <c:v>100.43</c:v>
                </c:pt>
                <c:pt idx="1277" formatCode="0.00">
                  <c:v>63.98</c:v>
                </c:pt>
                <c:pt idx="1278" formatCode="0.00">
                  <c:v>62.43</c:v>
                </c:pt>
                <c:pt idx="1279" formatCode="0.00">
                  <c:v>-7.91</c:v>
                </c:pt>
                <c:pt idx="1280" formatCode="0.00">
                  <c:v>65.48</c:v>
                </c:pt>
                <c:pt idx="1281" formatCode="0.00">
                  <c:v>55.43</c:v>
                </c:pt>
                <c:pt idx="1282" formatCode="0.00">
                  <c:v>86.39</c:v>
                </c:pt>
                <c:pt idx="1283" formatCode="0.00">
                  <c:v>87.21</c:v>
                </c:pt>
                <c:pt idx="1284" formatCode="0.00">
                  <c:v>78.64</c:v>
                </c:pt>
                <c:pt idx="1285" formatCode="0.00">
                  <c:v>70.209999999999994</c:v>
                </c:pt>
                <c:pt idx="1286" formatCode="0.00">
                  <c:v>77.58</c:v>
                </c:pt>
                <c:pt idx="1287" formatCode="0.00">
                  <c:v>100</c:v>
                </c:pt>
                <c:pt idx="1288" formatCode="0.00">
                  <c:v>67.150000000000006</c:v>
                </c:pt>
                <c:pt idx="1289" formatCode="0.00">
                  <c:v>100.07</c:v>
                </c:pt>
                <c:pt idx="1290" formatCode="0.00">
                  <c:v>-133.08000000000001</c:v>
                </c:pt>
                <c:pt idx="1291" formatCode="0.00">
                  <c:v>85.05</c:v>
                </c:pt>
                <c:pt idx="1292" formatCode="0.00">
                  <c:v>31.67</c:v>
                </c:pt>
                <c:pt idx="1293" formatCode="0.00">
                  <c:v>68.87</c:v>
                </c:pt>
                <c:pt idx="1294" formatCode="0.00">
                  <c:v>70.77</c:v>
                </c:pt>
                <c:pt idx="1295" formatCode="0.00">
                  <c:v>60.17</c:v>
                </c:pt>
                <c:pt idx="1296" formatCode="0.00">
                  <c:v>91.97</c:v>
                </c:pt>
                <c:pt idx="1297" formatCode="0.00">
                  <c:v>82.24</c:v>
                </c:pt>
                <c:pt idx="1298" formatCode="0.00">
                  <c:v>94.39</c:v>
                </c:pt>
                <c:pt idx="1299" formatCode="0.00">
                  <c:v>83.91</c:v>
                </c:pt>
                <c:pt idx="1300" formatCode="0.00">
                  <c:v>56.34</c:v>
                </c:pt>
                <c:pt idx="1301" formatCode="0.00">
                  <c:v>459.55</c:v>
                </c:pt>
                <c:pt idx="1302" formatCode="0.00">
                  <c:v>18.64</c:v>
                </c:pt>
                <c:pt idx="1303" formatCode="0.00">
                  <c:v>60.7</c:v>
                </c:pt>
                <c:pt idx="1304" formatCode="0.00">
                  <c:v>106.1</c:v>
                </c:pt>
                <c:pt idx="1305" formatCode="0.00">
                  <c:v>86.71</c:v>
                </c:pt>
                <c:pt idx="1306" formatCode="0.00">
                  <c:v>79.77</c:v>
                </c:pt>
                <c:pt idx="1307" formatCode="0.00">
                  <c:v>69.260000000000005</c:v>
                </c:pt>
                <c:pt idx="1308" formatCode="0.00">
                  <c:v>59.49</c:v>
                </c:pt>
                <c:pt idx="1309" formatCode="0.00">
                  <c:v>79.81</c:v>
                </c:pt>
                <c:pt idx="1310" formatCode="0.00">
                  <c:v>45.75</c:v>
                </c:pt>
                <c:pt idx="1311" formatCode="0.00">
                  <c:v>93.37</c:v>
                </c:pt>
                <c:pt idx="1312" formatCode="0.00">
                  <c:v>84.03</c:v>
                </c:pt>
                <c:pt idx="1313" formatCode="0.00">
                  <c:v>77.13</c:v>
                </c:pt>
                <c:pt idx="1314" formatCode="0.00">
                  <c:v>67.400000000000006</c:v>
                </c:pt>
                <c:pt idx="1315" formatCode="0.00">
                  <c:v>61.69</c:v>
                </c:pt>
                <c:pt idx="1316" formatCode="0.00">
                  <c:v>72.239999999999995</c:v>
                </c:pt>
                <c:pt idx="1317" formatCode="0.00">
                  <c:v>37.86</c:v>
                </c:pt>
                <c:pt idx="1318" formatCode="0.00">
                  <c:v>82.67</c:v>
                </c:pt>
                <c:pt idx="1319" formatCode="0.00">
                  <c:v>35.130000000000003</c:v>
                </c:pt>
                <c:pt idx="1320" formatCode="0.00">
                  <c:v>98.63</c:v>
                </c:pt>
                <c:pt idx="1321" formatCode="0.00">
                  <c:v>80.64</c:v>
                </c:pt>
                <c:pt idx="1322" formatCode="0.00">
                  <c:v>78.2</c:v>
                </c:pt>
                <c:pt idx="1323" formatCode="0.00">
                  <c:v>83.33</c:v>
                </c:pt>
                <c:pt idx="1324" formatCode="0.00">
                  <c:v>72.489999999999995</c:v>
                </c:pt>
                <c:pt idx="1325" formatCode="0.00">
                  <c:v>95.63</c:v>
                </c:pt>
                <c:pt idx="1326" formatCode="0.00">
                  <c:v>93.45</c:v>
                </c:pt>
                <c:pt idx="1327" formatCode="0.00">
                  <c:v>142.08000000000001</c:v>
                </c:pt>
                <c:pt idx="1328" formatCode="0.00">
                  <c:v>73.62</c:v>
                </c:pt>
                <c:pt idx="1329" formatCode="0.00">
                  <c:v>79.5</c:v>
                </c:pt>
                <c:pt idx="1330" formatCode="0.00">
                  <c:v>125.56</c:v>
                </c:pt>
                <c:pt idx="1331" formatCode="0.00">
                  <c:v>85.32</c:v>
                </c:pt>
                <c:pt idx="1332" formatCode="0.00">
                  <c:v>52.49</c:v>
                </c:pt>
                <c:pt idx="1333" formatCode="0.00">
                  <c:v>62.52</c:v>
                </c:pt>
                <c:pt idx="1334" formatCode="0.00">
                  <c:v>49.87</c:v>
                </c:pt>
                <c:pt idx="1335" formatCode="0.00">
                  <c:v>87.15</c:v>
                </c:pt>
                <c:pt idx="1336" formatCode="0.00">
                  <c:v>74.95</c:v>
                </c:pt>
                <c:pt idx="1337" formatCode="0.00">
                  <c:v>88.84</c:v>
                </c:pt>
                <c:pt idx="1338" formatCode="0.00">
                  <c:v>58.23</c:v>
                </c:pt>
                <c:pt idx="1339" formatCode="0.00">
                  <c:v>85.78</c:v>
                </c:pt>
                <c:pt idx="1340" formatCode="0.00">
                  <c:v>88.18</c:v>
                </c:pt>
                <c:pt idx="1341" formatCode="0.00">
                  <c:v>86.94</c:v>
                </c:pt>
                <c:pt idx="1342" formatCode="0.00">
                  <c:v>91.51</c:v>
                </c:pt>
                <c:pt idx="1343" formatCode="0.00">
                  <c:v>76.69</c:v>
                </c:pt>
                <c:pt idx="1344" formatCode="0.00">
                  <c:v>61.04</c:v>
                </c:pt>
                <c:pt idx="1345" formatCode="0.00">
                  <c:v>87.83</c:v>
                </c:pt>
                <c:pt idx="1346" formatCode="0.00">
                  <c:v>89.21</c:v>
                </c:pt>
                <c:pt idx="1347" formatCode="0.00">
                  <c:v>76.75</c:v>
                </c:pt>
                <c:pt idx="1348" formatCode="0.00">
                  <c:v>87.19</c:v>
                </c:pt>
                <c:pt idx="1349" formatCode="0.00">
                  <c:v>89.5</c:v>
                </c:pt>
                <c:pt idx="1350" formatCode="0.00">
                  <c:v>74.83</c:v>
                </c:pt>
                <c:pt idx="1351" formatCode="0.00">
                  <c:v>78.81</c:v>
                </c:pt>
                <c:pt idx="1352" formatCode="0.00">
                  <c:v>-673.86</c:v>
                </c:pt>
                <c:pt idx="1353" formatCode="0.00">
                  <c:v>77.8</c:v>
                </c:pt>
                <c:pt idx="1354" formatCode="0.00">
                  <c:v>133.44</c:v>
                </c:pt>
                <c:pt idx="1355" formatCode="0.00">
                  <c:v>49.56</c:v>
                </c:pt>
                <c:pt idx="1356" formatCode="0.00">
                  <c:v>94.89</c:v>
                </c:pt>
                <c:pt idx="1357" formatCode="0.00">
                  <c:v>76.3</c:v>
                </c:pt>
                <c:pt idx="1358" formatCode="0.00">
                  <c:v>141.19</c:v>
                </c:pt>
                <c:pt idx="1359" formatCode="0.00">
                  <c:v>75.03</c:v>
                </c:pt>
                <c:pt idx="1360" formatCode="0.00">
                  <c:v>75.099999999999994</c:v>
                </c:pt>
                <c:pt idx="1361" formatCode="0.00">
                  <c:v>93.3</c:v>
                </c:pt>
                <c:pt idx="1362" formatCode="0.00">
                  <c:v>64.17</c:v>
                </c:pt>
                <c:pt idx="1363" formatCode="0.00">
                  <c:v>83.54</c:v>
                </c:pt>
                <c:pt idx="1364" formatCode="0.00">
                  <c:v>110.08</c:v>
                </c:pt>
                <c:pt idx="1365" formatCode="0.00">
                  <c:v>77.290000000000006</c:v>
                </c:pt>
                <c:pt idx="1366" formatCode="0.00">
                  <c:v>25.3</c:v>
                </c:pt>
                <c:pt idx="1367" formatCode="0.00">
                  <c:v>420.6</c:v>
                </c:pt>
                <c:pt idx="1368" formatCode="0.00">
                  <c:v>90.33</c:v>
                </c:pt>
                <c:pt idx="1369" formatCode="0.00">
                  <c:v>71.12</c:v>
                </c:pt>
                <c:pt idx="1370" formatCode="0.00">
                  <c:v>90.68</c:v>
                </c:pt>
                <c:pt idx="1371" formatCode="0.00">
                  <c:v>83.75</c:v>
                </c:pt>
                <c:pt idx="1372" formatCode="0.00">
                  <c:v>59.13</c:v>
                </c:pt>
                <c:pt idx="1373" formatCode="0.00">
                  <c:v>55.85</c:v>
                </c:pt>
                <c:pt idx="1374" formatCode="0.00">
                  <c:v>69.62</c:v>
                </c:pt>
                <c:pt idx="1375" formatCode="0.00">
                  <c:v>85.24</c:v>
                </c:pt>
                <c:pt idx="1376" formatCode="0.00">
                  <c:v>72.66</c:v>
                </c:pt>
                <c:pt idx="1377" formatCode="0.00">
                  <c:v>42.58</c:v>
                </c:pt>
                <c:pt idx="1378" formatCode="0.00">
                  <c:v>70.2</c:v>
                </c:pt>
                <c:pt idx="1379" formatCode="0.00">
                  <c:v>71.14</c:v>
                </c:pt>
                <c:pt idx="1380" formatCode="0.00">
                  <c:v>54.87</c:v>
                </c:pt>
                <c:pt idx="1381" formatCode="0.00">
                  <c:v>-211.22</c:v>
                </c:pt>
                <c:pt idx="1382" formatCode="0.00">
                  <c:v>-445.72</c:v>
                </c:pt>
                <c:pt idx="1383" formatCode="0.00">
                  <c:v>62.59</c:v>
                </c:pt>
                <c:pt idx="1384" formatCode="0.00">
                  <c:v>149.44999999999999</c:v>
                </c:pt>
                <c:pt idx="1385" formatCode="0.00">
                  <c:v>100.76</c:v>
                </c:pt>
                <c:pt idx="1386" formatCode="0.00">
                  <c:v>82.21</c:v>
                </c:pt>
                <c:pt idx="1387" formatCode="0.00">
                  <c:v>96.49</c:v>
                </c:pt>
                <c:pt idx="1388" formatCode="0.00">
                  <c:v>92.46</c:v>
                </c:pt>
                <c:pt idx="1389" formatCode="0.00">
                  <c:v>84.75</c:v>
                </c:pt>
                <c:pt idx="1390" formatCode="0.00">
                  <c:v>65.959999999999994</c:v>
                </c:pt>
                <c:pt idx="1391" formatCode="0.00">
                  <c:v>98.08</c:v>
                </c:pt>
                <c:pt idx="1392" formatCode="0.00">
                  <c:v>76.61</c:v>
                </c:pt>
                <c:pt idx="1393" formatCode="0.00">
                  <c:v>125.74</c:v>
                </c:pt>
                <c:pt idx="1394" formatCode="0.00">
                  <c:v>83.23</c:v>
                </c:pt>
                <c:pt idx="1395" formatCode="0.00">
                  <c:v>56.62</c:v>
                </c:pt>
                <c:pt idx="1396" formatCode="0.00">
                  <c:v>57.87</c:v>
                </c:pt>
                <c:pt idx="1397" formatCode="0.00">
                  <c:v>82.86</c:v>
                </c:pt>
                <c:pt idx="1398" formatCode="0.00">
                  <c:v>77.02</c:v>
                </c:pt>
                <c:pt idx="1399" formatCode="0.00">
                  <c:v>66.05</c:v>
                </c:pt>
                <c:pt idx="1400" formatCode="0.00">
                  <c:v>108.2</c:v>
                </c:pt>
                <c:pt idx="1401" formatCode="0.00">
                  <c:v>71.48</c:v>
                </c:pt>
                <c:pt idx="1402" formatCode="0.00">
                  <c:v>90.78</c:v>
                </c:pt>
                <c:pt idx="1403" formatCode="0.00">
                  <c:v>98.77</c:v>
                </c:pt>
                <c:pt idx="1404" formatCode="0.00">
                  <c:v>57.11</c:v>
                </c:pt>
                <c:pt idx="1405" formatCode="0.00">
                  <c:v>71.81</c:v>
                </c:pt>
                <c:pt idx="1406" formatCode="0.00">
                  <c:v>57.76</c:v>
                </c:pt>
                <c:pt idx="1407" formatCode="0.00">
                  <c:v>98.28</c:v>
                </c:pt>
                <c:pt idx="1408" formatCode="0.00">
                  <c:v>84.77</c:v>
                </c:pt>
                <c:pt idx="1409" formatCode="0.00">
                  <c:v>77.5</c:v>
                </c:pt>
                <c:pt idx="1410" formatCode="0.00">
                  <c:v>76.78</c:v>
                </c:pt>
                <c:pt idx="1411" formatCode="0.00">
                  <c:v>67.28</c:v>
                </c:pt>
                <c:pt idx="1412" formatCode="0.00">
                  <c:v>93.03</c:v>
                </c:pt>
                <c:pt idx="1413" formatCode="0.00">
                  <c:v>95.74</c:v>
                </c:pt>
                <c:pt idx="1414" formatCode="0.00">
                  <c:v>78.83</c:v>
                </c:pt>
                <c:pt idx="1415" formatCode="0.00">
                  <c:v>87.11</c:v>
                </c:pt>
                <c:pt idx="1416" formatCode="0.00">
                  <c:v>80.72</c:v>
                </c:pt>
                <c:pt idx="1417" formatCode="0.00">
                  <c:v>72.400000000000006</c:v>
                </c:pt>
                <c:pt idx="1418" formatCode="0.00">
                  <c:v>64.69</c:v>
                </c:pt>
                <c:pt idx="1419" formatCode="0.00">
                  <c:v>76.12</c:v>
                </c:pt>
                <c:pt idx="1420" formatCode="0.00">
                  <c:v>55.25</c:v>
                </c:pt>
                <c:pt idx="1421" formatCode="0.00">
                  <c:v>68.66</c:v>
                </c:pt>
                <c:pt idx="1422" formatCode="0.00">
                  <c:v>330.26</c:v>
                </c:pt>
                <c:pt idx="1423" formatCode="0.00">
                  <c:v>75.150000000000006</c:v>
                </c:pt>
                <c:pt idx="1424" formatCode="0.00">
                  <c:v>73.62</c:v>
                </c:pt>
                <c:pt idx="1425" formatCode="0.00">
                  <c:v>75.099999999999994</c:v>
                </c:pt>
                <c:pt idx="1426" formatCode="0.00">
                  <c:v>87.51</c:v>
                </c:pt>
                <c:pt idx="1427" formatCode="0.00">
                  <c:v>-487.08</c:v>
                </c:pt>
                <c:pt idx="1428" formatCode="0.00">
                  <c:v>61.01</c:v>
                </c:pt>
                <c:pt idx="1429" formatCode="0.00">
                  <c:v>108.16</c:v>
                </c:pt>
                <c:pt idx="1430" formatCode="0.00">
                  <c:v>55.83</c:v>
                </c:pt>
                <c:pt idx="1431" formatCode="0.00">
                  <c:v>41.62</c:v>
                </c:pt>
                <c:pt idx="1432" formatCode="0.00">
                  <c:v>86.4</c:v>
                </c:pt>
                <c:pt idx="1433" formatCode="0.00">
                  <c:v>0</c:v>
                </c:pt>
                <c:pt idx="1434" formatCode="0.00">
                  <c:v>78.56</c:v>
                </c:pt>
                <c:pt idx="1435" formatCode="0.00">
                  <c:v>45.96</c:v>
                </c:pt>
                <c:pt idx="1436" formatCode="0.00">
                  <c:v>43.23</c:v>
                </c:pt>
                <c:pt idx="1437" formatCode="0.00">
                  <c:v>93.56</c:v>
                </c:pt>
                <c:pt idx="1438" formatCode="0.00">
                  <c:v>74.680000000000007</c:v>
                </c:pt>
                <c:pt idx="1439" formatCode="0.00">
                  <c:v>88.05</c:v>
                </c:pt>
                <c:pt idx="1440" formatCode="0.00">
                  <c:v>73.55</c:v>
                </c:pt>
                <c:pt idx="1441" formatCode="0.00">
                  <c:v>72.38</c:v>
                </c:pt>
                <c:pt idx="1442" formatCode="0.00">
                  <c:v>78.33</c:v>
                </c:pt>
                <c:pt idx="1443" formatCode="0.00">
                  <c:v>69.44</c:v>
                </c:pt>
                <c:pt idx="1444" formatCode="0.00">
                  <c:v>74.95</c:v>
                </c:pt>
                <c:pt idx="1445" formatCode="#,##0.00">
                  <c:v>74.55</c:v>
                </c:pt>
                <c:pt idx="1446" formatCode="#,##0.00">
                  <c:v>86.15</c:v>
                </c:pt>
                <c:pt idx="1447" formatCode="#,##0.00">
                  <c:v>-16.46</c:v>
                </c:pt>
                <c:pt idx="1448" formatCode="#,##0.00">
                  <c:v>90.45</c:v>
                </c:pt>
                <c:pt idx="1449" formatCode="#,##0.00">
                  <c:v>75.17</c:v>
                </c:pt>
                <c:pt idx="1450" formatCode="#,##0.00">
                  <c:v>80.3</c:v>
                </c:pt>
                <c:pt idx="1451" formatCode="#,##0.00">
                  <c:v>81.42</c:v>
                </c:pt>
                <c:pt idx="1452" formatCode="#,##0.00">
                  <c:v>72.22</c:v>
                </c:pt>
                <c:pt idx="1453" formatCode="#,##0.00">
                  <c:v>80.97</c:v>
                </c:pt>
                <c:pt idx="1454" formatCode="#,##0.00">
                  <c:v>58</c:v>
                </c:pt>
                <c:pt idx="1455" formatCode="#,##0.00">
                  <c:v>90.03</c:v>
                </c:pt>
                <c:pt idx="1456" formatCode="#,##0.00">
                  <c:v>120.75</c:v>
                </c:pt>
                <c:pt idx="1457" formatCode="#,##0.00">
                  <c:v>40.21</c:v>
                </c:pt>
                <c:pt idx="1458" formatCode="#,##0.00">
                  <c:v>71</c:v>
                </c:pt>
                <c:pt idx="1459" formatCode="#,##0.00">
                  <c:v>87.01</c:v>
                </c:pt>
                <c:pt idx="1460" formatCode="#,##0.00">
                  <c:v>87.16</c:v>
                </c:pt>
                <c:pt idx="1461" formatCode="#,##0.00">
                  <c:v>94.26</c:v>
                </c:pt>
                <c:pt idx="1462" formatCode="#,##0.00">
                  <c:v>90.44</c:v>
                </c:pt>
                <c:pt idx="1463" formatCode="#,##0.00">
                  <c:v>87.32</c:v>
                </c:pt>
                <c:pt idx="1464" formatCode="#,##0.00">
                  <c:v>103.03</c:v>
                </c:pt>
                <c:pt idx="1465" formatCode="#,##0.00">
                  <c:v>88.14</c:v>
                </c:pt>
                <c:pt idx="1466" formatCode="#,##0.00">
                  <c:v>76.94</c:v>
                </c:pt>
                <c:pt idx="1467" formatCode="#,##0.00">
                  <c:v>80.209999999999994</c:v>
                </c:pt>
                <c:pt idx="1468" formatCode="#,##0.00">
                  <c:v>79.67</c:v>
                </c:pt>
                <c:pt idx="1469" formatCode="#,##0.00">
                  <c:v>74.89</c:v>
                </c:pt>
                <c:pt idx="1470" formatCode="#,##0.00">
                  <c:v>77.44</c:v>
                </c:pt>
                <c:pt idx="1471" formatCode="#,##0.00">
                  <c:v>74.13</c:v>
                </c:pt>
                <c:pt idx="1472" formatCode="#,##0.00">
                  <c:v>75.459999999999994</c:v>
                </c:pt>
                <c:pt idx="1473" formatCode="#,##0.00">
                  <c:v>92.16</c:v>
                </c:pt>
                <c:pt idx="1474" formatCode="#,##0.00">
                  <c:v>101.28</c:v>
                </c:pt>
                <c:pt idx="1475" formatCode="#,##0.00">
                  <c:v>44.39</c:v>
                </c:pt>
                <c:pt idx="1476" formatCode="#,##0.00">
                  <c:v>75.040000000000006</c:v>
                </c:pt>
                <c:pt idx="1477" formatCode="#,##0.00">
                  <c:v>61.82</c:v>
                </c:pt>
                <c:pt idx="1478" formatCode="#,##0.00">
                  <c:v>81.98</c:v>
                </c:pt>
                <c:pt idx="1479" formatCode="#,##0.00">
                  <c:v>67.11</c:v>
                </c:pt>
                <c:pt idx="1480" formatCode="#,##0.00">
                  <c:v>68</c:v>
                </c:pt>
                <c:pt idx="1481" formatCode="#,##0.00">
                  <c:v>82.74</c:v>
                </c:pt>
                <c:pt idx="1482" formatCode="#,##0.00">
                  <c:v>68.760000000000005</c:v>
                </c:pt>
                <c:pt idx="1483" formatCode="#,##0.00">
                  <c:v>86.75</c:v>
                </c:pt>
                <c:pt idx="1484" formatCode="#,##0.00">
                  <c:v>64.77</c:v>
                </c:pt>
                <c:pt idx="1485" formatCode="#,##0.00">
                  <c:v>-30.47</c:v>
                </c:pt>
                <c:pt idx="1486" formatCode="#,##0.00">
                  <c:v>77.959999999999994</c:v>
                </c:pt>
                <c:pt idx="1487" formatCode="#,##0.00">
                  <c:v>49.35</c:v>
                </c:pt>
                <c:pt idx="1488" formatCode="#,##0.00">
                  <c:v>92.65</c:v>
                </c:pt>
                <c:pt idx="1489" formatCode="#,##0.00">
                  <c:v>78.010000000000005</c:v>
                </c:pt>
                <c:pt idx="1490" formatCode="#,##0.00">
                  <c:v>76.510000000000005</c:v>
                </c:pt>
                <c:pt idx="1491" formatCode="#,##0.00">
                  <c:v>379.18</c:v>
                </c:pt>
                <c:pt idx="1492" formatCode="#,##0.00">
                  <c:v>79.3</c:v>
                </c:pt>
                <c:pt idx="1493" formatCode="#,##0.00">
                  <c:v>76.849999999999994</c:v>
                </c:pt>
                <c:pt idx="1494" formatCode="#,##0.00">
                  <c:v>57.5</c:v>
                </c:pt>
                <c:pt idx="1495" formatCode="#,##0.00">
                  <c:v>67.05</c:v>
                </c:pt>
                <c:pt idx="1496" formatCode="#,##0.00">
                  <c:v>68.7</c:v>
                </c:pt>
                <c:pt idx="1497" formatCode="#,##0.00">
                  <c:v>-144.72</c:v>
                </c:pt>
                <c:pt idx="1498" formatCode="#,##0.00">
                  <c:v>104.78</c:v>
                </c:pt>
                <c:pt idx="1499" formatCode="#,##0.00">
                  <c:v>99.22</c:v>
                </c:pt>
                <c:pt idx="1500" formatCode="#,##0.00">
                  <c:v>-69.27</c:v>
                </c:pt>
                <c:pt idx="1501" formatCode="#,##0.00">
                  <c:v>144.53</c:v>
                </c:pt>
                <c:pt idx="1502" formatCode="#,##0.00">
                  <c:v>71.349999999999994</c:v>
                </c:pt>
                <c:pt idx="1503" formatCode="#,##0.00">
                  <c:v>191.36</c:v>
                </c:pt>
                <c:pt idx="1504" formatCode="#,##0.00">
                  <c:v>82.84</c:v>
                </c:pt>
                <c:pt idx="1505" formatCode="#,##0.00">
                  <c:v>75.010000000000005</c:v>
                </c:pt>
                <c:pt idx="1506" formatCode="#,##0.00">
                  <c:v>97.31</c:v>
                </c:pt>
                <c:pt idx="1507" formatCode="#,##0.00">
                  <c:v>60.04</c:v>
                </c:pt>
                <c:pt idx="1508" formatCode="#,##0.00">
                  <c:v>85.18</c:v>
                </c:pt>
                <c:pt idx="1509" formatCode="#,##0.00">
                  <c:v>89.82</c:v>
                </c:pt>
                <c:pt idx="1510" formatCode="#,##0.00">
                  <c:v>130.94</c:v>
                </c:pt>
                <c:pt idx="1511" formatCode="#,##0.00">
                  <c:v>47.73</c:v>
                </c:pt>
                <c:pt idx="1512" formatCode="#,##0.00">
                  <c:v>52.36</c:v>
                </c:pt>
                <c:pt idx="1513" formatCode="#,##0.00">
                  <c:v>52.33</c:v>
                </c:pt>
                <c:pt idx="1514" formatCode="#,##0.00">
                  <c:v>90.14</c:v>
                </c:pt>
                <c:pt idx="1515" formatCode="#,##0.00">
                  <c:v>81.27</c:v>
                </c:pt>
                <c:pt idx="1516" formatCode="#,##0.00">
                  <c:v>87.79</c:v>
                </c:pt>
                <c:pt idx="1517" formatCode="#,##0.00">
                  <c:v>69.44</c:v>
                </c:pt>
                <c:pt idx="1518" formatCode="#,##0.00">
                  <c:v>80.05</c:v>
                </c:pt>
                <c:pt idx="1519" formatCode="#,##0.00">
                  <c:v>50.17</c:v>
                </c:pt>
                <c:pt idx="1520" formatCode="#,##0.00">
                  <c:v>79.83</c:v>
                </c:pt>
                <c:pt idx="1521" formatCode="#,##0.00">
                  <c:v>99.09</c:v>
                </c:pt>
                <c:pt idx="1522" formatCode="#,##0.00">
                  <c:v>47.49</c:v>
                </c:pt>
                <c:pt idx="1523" formatCode="#,##0.00">
                  <c:v>87.72</c:v>
                </c:pt>
                <c:pt idx="1524" formatCode="#,##0.00">
                  <c:v>100.8</c:v>
                </c:pt>
                <c:pt idx="1525" formatCode="#,##0.00">
                  <c:v>92.23</c:v>
                </c:pt>
                <c:pt idx="1526" formatCode="#,##0.00">
                  <c:v>136.35</c:v>
                </c:pt>
                <c:pt idx="1527" formatCode="#,##0.00">
                  <c:v>35.520000000000003</c:v>
                </c:pt>
                <c:pt idx="1528" formatCode="#,##0.00">
                  <c:v>96.83</c:v>
                </c:pt>
                <c:pt idx="1529" formatCode="#,##0.00">
                  <c:v>78.19</c:v>
                </c:pt>
                <c:pt idx="1530" formatCode="#,##0.00">
                  <c:v>120.04</c:v>
                </c:pt>
                <c:pt idx="1531" formatCode="#,##0.00">
                  <c:v>82.16</c:v>
                </c:pt>
                <c:pt idx="1532" formatCode="#,##0.00">
                  <c:v>100.28</c:v>
                </c:pt>
                <c:pt idx="1533" formatCode="#,##0.00">
                  <c:v>61.95</c:v>
                </c:pt>
                <c:pt idx="1534" formatCode="#,##0.00">
                  <c:v>72.260000000000005</c:v>
                </c:pt>
                <c:pt idx="1535" formatCode="#,##0.00">
                  <c:v>39.86</c:v>
                </c:pt>
                <c:pt idx="1536" formatCode="#,##0.00">
                  <c:v>-14.02</c:v>
                </c:pt>
                <c:pt idx="1537" formatCode="#,##0.00">
                  <c:v>97.65</c:v>
                </c:pt>
                <c:pt idx="1538" formatCode="#,##0.00">
                  <c:v>80.290000000000006</c:v>
                </c:pt>
                <c:pt idx="1539" formatCode="#,##0.00">
                  <c:v>103.85</c:v>
                </c:pt>
                <c:pt idx="1540" formatCode="#,##0.00">
                  <c:v>68.61</c:v>
                </c:pt>
                <c:pt idx="1541" formatCode="#,##0.00">
                  <c:v>73.23</c:v>
                </c:pt>
                <c:pt idx="1542" formatCode="#,##0.00">
                  <c:v>77.819999999999993</c:v>
                </c:pt>
                <c:pt idx="1543" formatCode="#,##0.00">
                  <c:v>156.28</c:v>
                </c:pt>
                <c:pt idx="1544" formatCode="#,##0.00">
                  <c:v>87.29</c:v>
                </c:pt>
                <c:pt idx="1545" formatCode="#,##0.00">
                  <c:v>72.59</c:v>
                </c:pt>
                <c:pt idx="1546" formatCode="#,##0.00">
                  <c:v>137.1</c:v>
                </c:pt>
                <c:pt idx="1547" formatCode="#,##0.00">
                  <c:v>62.79</c:v>
                </c:pt>
                <c:pt idx="1548" formatCode="#,##0.00">
                  <c:v>74.319999999999993</c:v>
                </c:pt>
                <c:pt idx="1549" formatCode="#,##0.00">
                  <c:v>54.94</c:v>
                </c:pt>
                <c:pt idx="1550" formatCode="#,##0.00">
                  <c:v>50.15</c:v>
                </c:pt>
                <c:pt idx="1551" formatCode="#,##0.00">
                  <c:v>87.44</c:v>
                </c:pt>
                <c:pt idx="1552" formatCode="#,##0.00">
                  <c:v>85.27</c:v>
                </c:pt>
                <c:pt idx="1553" formatCode="#,##0.00">
                  <c:v>100.9</c:v>
                </c:pt>
                <c:pt idx="1554" formatCode="#,##0.00">
                  <c:v>80.459999999999994</c:v>
                </c:pt>
                <c:pt idx="1555" formatCode="#,##0.00">
                  <c:v>84.74</c:v>
                </c:pt>
                <c:pt idx="1556" formatCode="#,##0.00">
                  <c:v>80.31</c:v>
                </c:pt>
              </c:numCache>
            </c:numRef>
          </c:yVal>
          <c:smooth val="0"/>
          <c:extLst>
            <c:ext xmlns:c16="http://schemas.microsoft.com/office/drawing/2014/chart" uri="{C3380CC4-5D6E-409C-BE32-E72D297353CC}">
              <c16:uniqueId val="{00000000-99FA-41D0-ABB8-18EB7E5D0DEC}"/>
            </c:ext>
          </c:extLst>
        </c:ser>
        <c:dLbls>
          <c:showLegendKey val="0"/>
          <c:showVal val="0"/>
          <c:showCatName val="0"/>
          <c:showSerName val="0"/>
          <c:showPercent val="0"/>
          <c:showBubbleSize val="0"/>
        </c:dLbls>
        <c:axId val="416758688"/>
        <c:axId val="416759080"/>
      </c:scatterChart>
      <c:valAx>
        <c:axId val="416758688"/>
        <c:scaling>
          <c:orientation val="minMax"/>
          <c:max val="1200"/>
        </c:scaling>
        <c:delete val="0"/>
        <c:axPos val="b"/>
        <c:numFmt formatCode="#,##0" sourceLinked="0"/>
        <c:majorTickMark val="none"/>
        <c:minorTickMark val="none"/>
        <c:tickLblPos val="none"/>
        <c:crossAx val="416759080"/>
        <c:crosses val="autoZero"/>
        <c:crossBetween val="midCat"/>
      </c:valAx>
      <c:valAx>
        <c:axId val="416759080"/>
        <c:scaling>
          <c:orientation val="minMax"/>
          <c:max val="120"/>
          <c:min val="0"/>
        </c:scaling>
        <c:delete val="0"/>
        <c:axPos val="l"/>
        <c:majorGridlines>
          <c:spPr>
            <a:ln w="3175">
              <a:prstDash val="dash"/>
            </a:ln>
          </c:spPr>
        </c:majorGridlines>
        <c:numFmt formatCode="#,##0" sourceLinked="0"/>
        <c:majorTickMark val="out"/>
        <c:minorTickMark val="none"/>
        <c:tickLblPos val="nextTo"/>
        <c:txPr>
          <a:bodyPr/>
          <a:lstStyle/>
          <a:p>
            <a:pPr>
              <a:defRPr sz="1050" b="0" i="0" baseline="0">
                <a:solidFill>
                  <a:schemeClr val="tx2"/>
                </a:solidFill>
                <a:latin typeface="Verdana" panose="020B0604030504040204" pitchFamily="34" charset="0"/>
              </a:defRPr>
            </a:pPr>
            <a:endParaRPr lang="fi-FI"/>
          </a:p>
        </c:txPr>
        <c:crossAx val="416758688"/>
        <c:crosses val="autoZero"/>
        <c:crossBetween val="midCat"/>
        <c:majorUnit val="10"/>
      </c:valAx>
    </c:plotArea>
    <c:plotVisOnly val="1"/>
    <c:dispBlanksAs val="gap"/>
    <c:showDLblsOverMax val="0"/>
  </c:chart>
  <c:txPr>
    <a:bodyPr/>
    <a:lstStyle/>
    <a:p>
      <a:pPr>
        <a:defRPr sz="1400"/>
      </a:pPr>
      <a:endParaRPr lang="fi-FI"/>
    </a:p>
  </c:txPr>
  <c:externalData r:id="rId1">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10"/>
    </mc:Choice>
    <mc:Fallback>
      <c:style val="10"/>
    </mc:Fallback>
  </mc:AlternateContent>
  <c:chart>
    <c:autoTitleDeleted val="1"/>
    <c:plotArea>
      <c:layout>
        <c:manualLayout>
          <c:layoutTarget val="inner"/>
          <c:xMode val="edge"/>
          <c:yMode val="edge"/>
          <c:x val="5.2038217129782724E-2"/>
          <c:y val="2.522458765417834E-2"/>
          <c:w val="0.66430750072245504"/>
          <c:h val="0.94369900261192341"/>
        </c:manualLayout>
      </c:layout>
      <c:scatterChart>
        <c:scatterStyle val="lineMarker"/>
        <c:varyColors val="0"/>
        <c:ser>
          <c:idx val="0"/>
          <c:order val="0"/>
          <c:tx>
            <c:strRef>
              <c:f>Taul1!$B$1</c:f>
              <c:strCache>
                <c:ptCount val="1"/>
                <c:pt idx="0">
                  <c:v>Sarake2</c:v>
                </c:pt>
              </c:strCache>
            </c:strRef>
          </c:tx>
          <c:spPr>
            <a:ln w="47625">
              <a:noFill/>
            </a:ln>
            <a:effectLst/>
          </c:spPr>
          <c:marker>
            <c:symbol val="circle"/>
            <c:size val="4"/>
            <c:spPr>
              <a:solidFill>
                <a:schemeClr val="accent5"/>
              </a:solidFill>
              <a:ln w="9525">
                <a:noFill/>
              </a:ln>
              <a:effectLst/>
            </c:spPr>
          </c:marker>
          <c:yVal>
            <c:numRef>
              <c:f>Taul1!$B$2:$B$1574</c:f>
              <c:numCache>
                <c:formatCode>General</c:formatCode>
                <c:ptCount val="1573"/>
                <c:pt idx="2" formatCode="0.00">
                  <c:v>-0.05</c:v>
                </c:pt>
                <c:pt idx="3" formatCode="0.00">
                  <c:v>3.85</c:v>
                </c:pt>
                <c:pt idx="4" formatCode="0.00">
                  <c:v>9.4600000000000009</c:v>
                </c:pt>
                <c:pt idx="5" formatCode="0.00">
                  <c:v>80.61</c:v>
                </c:pt>
                <c:pt idx="6" formatCode="0.00">
                  <c:v>2.4700000000000002</c:v>
                </c:pt>
                <c:pt idx="7" formatCode="0.00">
                  <c:v>-28.65</c:v>
                </c:pt>
                <c:pt idx="8" formatCode="0.00">
                  <c:v>13.42</c:v>
                </c:pt>
                <c:pt idx="9" formatCode="0.00">
                  <c:v>4.37</c:v>
                </c:pt>
                <c:pt idx="10" formatCode="0.00">
                  <c:v>2.9</c:v>
                </c:pt>
                <c:pt idx="11" formatCode="0.00">
                  <c:v>16.329999999999998</c:v>
                </c:pt>
                <c:pt idx="12" formatCode="0.00">
                  <c:v>1.26</c:v>
                </c:pt>
                <c:pt idx="13" formatCode="0.00">
                  <c:v>21.54</c:v>
                </c:pt>
                <c:pt idx="14" formatCode="0.00">
                  <c:v>18.48</c:v>
                </c:pt>
                <c:pt idx="15" formatCode="0.00">
                  <c:v>11.87</c:v>
                </c:pt>
                <c:pt idx="16" formatCode="0.00">
                  <c:v>13.61</c:v>
                </c:pt>
                <c:pt idx="17" formatCode="0.00">
                  <c:v>19.78</c:v>
                </c:pt>
                <c:pt idx="18" formatCode="0.00">
                  <c:v>6.77</c:v>
                </c:pt>
                <c:pt idx="19" formatCode="0.00">
                  <c:v>13.9</c:v>
                </c:pt>
                <c:pt idx="20" formatCode="0.00">
                  <c:v>30.26</c:v>
                </c:pt>
                <c:pt idx="21" formatCode="0.00">
                  <c:v>11.68</c:v>
                </c:pt>
                <c:pt idx="22" formatCode="0.00">
                  <c:v>6.75</c:v>
                </c:pt>
                <c:pt idx="23" formatCode="0.00">
                  <c:v>27.6</c:v>
                </c:pt>
                <c:pt idx="24" formatCode="0.00">
                  <c:v>38.57</c:v>
                </c:pt>
                <c:pt idx="25" formatCode="0.00">
                  <c:v>6.39</c:v>
                </c:pt>
                <c:pt idx="26" formatCode="0.00">
                  <c:v>7.02</c:v>
                </c:pt>
                <c:pt idx="27" formatCode="0.00">
                  <c:v>15.05</c:v>
                </c:pt>
                <c:pt idx="28" formatCode="0.00">
                  <c:v>10.68</c:v>
                </c:pt>
                <c:pt idx="29" formatCode="0.00">
                  <c:v>-7.96</c:v>
                </c:pt>
                <c:pt idx="30" formatCode="0.00">
                  <c:v>5.2</c:v>
                </c:pt>
                <c:pt idx="31" formatCode="0.00">
                  <c:v>7.34</c:v>
                </c:pt>
                <c:pt idx="32" formatCode="0.00">
                  <c:v>6.64</c:v>
                </c:pt>
                <c:pt idx="33" formatCode="0.00">
                  <c:v>-1.84</c:v>
                </c:pt>
                <c:pt idx="34" formatCode="0.00">
                  <c:v>-1.96</c:v>
                </c:pt>
                <c:pt idx="35" formatCode="0.00">
                  <c:v>-0.34</c:v>
                </c:pt>
                <c:pt idx="36" formatCode="0.00">
                  <c:v>5.59</c:v>
                </c:pt>
                <c:pt idx="37" formatCode="0.00">
                  <c:v>4.05</c:v>
                </c:pt>
                <c:pt idx="38" formatCode="0.00">
                  <c:v>1.79</c:v>
                </c:pt>
                <c:pt idx="39" formatCode="0.00">
                  <c:v>10.16</c:v>
                </c:pt>
                <c:pt idx="40" formatCode="0.00">
                  <c:v>2.66</c:v>
                </c:pt>
                <c:pt idx="41" formatCode="0.00">
                  <c:v>3.63</c:v>
                </c:pt>
                <c:pt idx="42" formatCode="0.00">
                  <c:v>7.87</c:v>
                </c:pt>
                <c:pt idx="43" formatCode="0.00">
                  <c:v>-10.62</c:v>
                </c:pt>
                <c:pt idx="44" formatCode="0.00">
                  <c:v>7.79</c:v>
                </c:pt>
                <c:pt idx="45" formatCode="0.00">
                  <c:v>4.4000000000000004</c:v>
                </c:pt>
                <c:pt idx="46" formatCode="0.00">
                  <c:v>0.12</c:v>
                </c:pt>
                <c:pt idx="47" formatCode="0.00">
                  <c:v>-15.6</c:v>
                </c:pt>
                <c:pt idx="48" formatCode="0.00">
                  <c:v>-7.25</c:v>
                </c:pt>
                <c:pt idx="49" formatCode="0.00">
                  <c:v>4.79</c:v>
                </c:pt>
                <c:pt idx="50" formatCode="0.00">
                  <c:v>-2.1</c:v>
                </c:pt>
                <c:pt idx="51" formatCode="0.00">
                  <c:v>2.76</c:v>
                </c:pt>
                <c:pt idx="52" formatCode="0.00">
                  <c:v>11.36</c:v>
                </c:pt>
                <c:pt idx="53" formatCode="0.00">
                  <c:v>9.3699999999999992</c:v>
                </c:pt>
                <c:pt idx="54" formatCode="0.00">
                  <c:v>46.05</c:v>
                </c:pt>
                <c:pt idx="55" formatCode="0.00">
                  <c:v>10.71</c:v>
                </c:pt>
                <c:pt idx="56" formatCode="0.00">
                  <c:v>1.75</c:v>
                </c:pt>
                <c:pt idx="57" formatCode="0.00">
                  <c:v>-2.44</c:v>
                </c:pt>
                <c:pt idx="58" formatCode="0.00">
                  <c:v>-6.05</c:v>
                </c:pt>
                <c:pt idx="59" formatCode="0.00">
                  <c:v>-1.73</c:v>
                </c:pt>
                <c:pt idx="60" formatCode="0.00">
                  <c:v>10.6</c:v>
                </c:pt>
                <c:pt idx="61" formatCode="0.00">
                  <c:v>-12.4</c:v>
                </c:pt>
                <c:pt idx="62" formatCode="0.00">
                  <c:v>10.64</c:v>
                </c:pt>
                <c:pt idx="63" formatCode="0.00">
                  <c:v>1.35</c:v>
                </c:pt>
                <c:pt idx="64" formatCode="0.00">
                  <c:v>29.19</c:v>
                </c:pt>
                <c:pt idx="65" formatCode="0.00">
                  <c:v>9.5</c:v>
                </c:pt>
                <c:pt idx="66" formatCode="0.00">
                  <c:v>7.46</c:v>
                </c:pt>
                <c:pt idx="67" formatCode="0.00">
                  <c:v>-17.510000000000002</c:v>
                </c:pt>
                <c:pt idx="68" formatCode="0.00">
                  <c:v>7.15</c:v>
                </c:pt>
                <c:pt idx="69" formatCode="0.00">
                  <c:v>-4.6900000000000004</c:v>
                </c:pt>
                <c:pt idx="70" formatCode="0.00">
                  <c:v>-13.75</c:v>
                </c:pt>
                <c:pt idx="71" formatCode="0.00">
                  <c:v>2.48</c:v>
                </c:pt>
                <c:pt idx="72" formatCode="0.00">
                  <c:v>-0.06</c:v>
                </c:pt>
                <c:pt idx="73" formatCode="0.00">
                  <c:v>5.35</c:v>
                </c:pt>
                <c:pt idx="74" formatCode="0.00">
                  <c:v>4.55</c:v>
                </c:pt>
                <c:pt idx="75" formatCode="0.00">
                  <c:v>1.32</c:v>
                </c:pt>
                <c:pt idx="76" formatCode="0.00">
                  <c:v>12.44</c:v>
                </c:pt>
                <c:pt idx="77" formatCode="0.00">
                  <c:v>-0.35</c:v>
                </c:pt>
                <c:pt idx="78" formatCode="0.00">
                  <c:v>1.32</c:v>
                </c:pt>
                <c:pt idx="79" formatCode="0.00">
                  <c:v>-1.84</c:v>
                </c:pt>
                <c:pt idx="80" formatCode="0.00">
                  <c:v>-20.47</c:v>
                </c:pt>
                <c:pt idx="81" formatCode="0.00">
                  <c:v>95.11</c:v>
                </c:pt>
                <c:pt idx="82" formatCode="0.00">
                  <c:v>1.94</c:v>
                </c:pt>
                <c:pt idx="83" formatCode="0.00">
                  <c:v>-11.88</c:v>
                </c:pt>
                <c:pt idx="84" formatCode="0.00">
                  <c:v>-0.01</c:v>
                </c:pt>
                <c:pt idx="85" formatCode="0.00">
                  <c:v>0.46</c:v>
                </c:pt>
                <c:pt idx="86" formatCode="0.00">
                  <c:v>-5.79</c:v>
                </c:pt>
                <c:pt idx="87" formatCode="0.00">
                  <c:v>2.93</c:v>
                </c:pt>
                <c:pt idx="88" formatCode="0.00">
                  <c:v>9.26</c:v>
                </c:pt>
                <c:pt idx="89" formatCode="0.00">
                  <c:v>43.33</c:v>
                </c:pt>
                <c:pt idx="90" formatCode="0.00">
                  <c:v>-58.56</c:v>
                </c:pt>
                <c:pt idx="91" formatCode="0.00">
                  <c:v>55.44</c:v>
                </c:pt>
                <c:pt idx="92" formatCode="0.00">
                  <c:v>-2.59</c:v>
                </c:pt>
                <c:pt idx="93" formatCode="0.00">
                  <c:v>-0.17</c:v>
                </c:pt>
                <c:pt idx="94" formatCode="0.00">
                  <c:v>-3.56</c:v>
                </c:pt>
                <c:pt idx="95" formatCode="0.00">
                  <c:v>0.23</c:v>
                </c:pt>
                <c:pt idx="96" formatCode="0.00">
                  <c:v>0.13</c:v>
                </c:pt>
                <c:pt idx="97" formatCode="0.00">
                  <c:v>3.1</c:v>
                </c:pt>
                <c:pt idx="98" formatCode="0.00">
                  <c:v>8.19</c:v>
                </c:pt>
                <c:pt idx="99" formatCode="0.00">
                  <c:v>-0.06</c:v>
                </c:pt>
                <c:pt idx="100" formatCode="0.00">
                  <c:v>0.49</c:v>
                </c:pt>
                <c:pt idx="101" formatCode="0.00">
                  <c:v>5.77</c:v>
                </c:pt>
                <c:pt idx="102" formatCode="0.00">
                  <c:v>2.59</c:v>
                </c:pt>
                <c:pt idx="103" formatCode="0.00">
                  <c:v>6.23</c:v>
                </c:pt>
                <c:pt idx="104" formatCode="0.00">
                  <c:v>0.9</c:v>
                </c:pt>
                <c:pt idx="105" formatCode="0.00">
                  <c:v>8.36</c:v>
                </c:pt>
                <c:pt idx="106" formatCode="0.00">
                  <c:v>-6.32</c:v>
                </c:pt>
                <c:pt idx="107" formatCode="0.00">
                  <c:v>8.74</c:v>
                </c:pt>
                <c:pt idx="108" formatCode="0.00">
                  <c:v>9.08</c:v>
                </c:pt>
                <c:pt idx="109" formatCode="0.00">
                  <c:v>7.32</c:v>
                </c:pt>
                <c:pt idx="110" formatCode="0.00">
                  <c:v>-27.18</c:v>
                </c:pt>
                <c:pt idx="111" formatCode="0.00">
                  <c:v>5.36</c:v>
                </c:pt>
                <c:pt idx="112" formatCode="0.00">
                  <c:v>2.77</c:v>
                </c:pt>
                <c:pt idx="113" formatCode="0.00">
                  <c:v>7.36</c:v>
                </c:pt>
                <c:pt idx="114" formatCode="0.00">
                  <c:v>-6.53</c:v>
                </c:pt>
                <c:pt idx="115" formatCode="0.00">
                  <c:v>3.92</c:v>
                </c:pt>
                <c:pt idx="116" formatCode="0.00">
                  <c:v>7.0000000000000007E-2</c:v>
                </c:pt>
                <c:pt idx="117" formatCode="0.00">
                  <c:v>0.68</c:v>
                </c:pt>
                <c:pt idx="118" formatCode="0.00">
                  <c:v>18.12</c:v>
                </c:pt>
                <c:pt idx="119" formatCode="0.00">
                  <c:v>3.27</c:v>
                </c:pt>
                <c:pt idx="120" formatCode="0.00">
                  <c:v>3.58</c:v>
                </c:pt>
                <c:pt idx="121" formatCode="0.00">
                  <c:v>-4.97</c:v>
                </c:pt>
                <c:pt idx="122" formatCode="0.00">
                  <c:v>-635.51</c:v>
                </c:pt>
                <c:pt idx="123" formatCode="0.00">
                  <c:v>3.15</c:v>
                </c:pt>
                <c:pt idx="124" formatCode="0.00">
                  <c:v>9.17</c:v>
                </c:pt>
                <c:pt idx="125" formatCode="0.00">
                  <c:v>-3.66</c:v>
                </c:pt>
                <c:pt idx="126" formatCode="0.00">
                  <c:v>-0.09</c:v>
                </c:pt>
                <c:pt idx="127" formatCode="0.00">
                  <c:v>6.77</c:v>
                </c:pt>
                <c:pt idx="128" formatCode="0.00">
                  <c:v>6.97</c:v>
                </c:pt>
                <c:pt idx="129" formatCode="0.00">
                  <c:v>0.84</c:v>
                </c:pt>
                <c:pt idx="130" formatCode="0.00">
                  <c:v>4.7699999999999996</c:v>
                </c:pt>
                <c:pt idx="131" formatCode="0.00">
                  <c:v>7.29</c:v>
                </c:pt>
                <c:pt idx="132" formatCode="0.00">
                  <c:v>-145.57</c:v>
                </c:pt>
                <c:pt idx="133" formatCode="0.00">
                  <c:v>5.62</c:v>
                </c:pt>
                <c:pt idx="134" formatCode="0.00">
                  <c:v>5.55</c:v>
                </c:pt>
                <c:pt idx="135" formatCode="0.00">
                  <c:v>-2.73</c:v>
                </c:pt>
                <c:pt idx="136" formatCode="0.00">
                  <c:v>5.14</c:v>
                </c:pt>
                <c:pt idx="137" formatCode="0.00">
                  <c:v>-2.13</c:v>
                </c:pt>
                <c:pt idx="138" formatCode="0.00">
                  <c:v>4.66</c:v>
                </c:pt>
                <c:pt idx="139" formatCode="0.00">
                  <c:v>2.39</c:v>
                </c:pt>
                <c:pt idx="140" formatCode="0.00">
                  <c:v>2.04</c:v>
                </c:pt>
                <c:pt idx="141" formatCode="0.00">
                  <c:v>1.99</c:v>
                </c:pt>
                <c:pt idx="142" formatCode="0.00">
                  <c:v>-4.1500000000000004</c:v>
                </c:pt>
                <c:pt idx="143" formatCode="0.00">
                  <c:v>-8.64</c:v>
                </c:pt>
                <c:pt idx="144" formatCode="0.00">
                  <c:v>-196.67</c:v>
                </c:pt>
                <c:pt idx="145" formatCode="0.00">
                  <c:v>7.61</c:v>
                </c:pt>
                <c:pt idx="146" formatCode="0.00">
                  <c:v>6.5</c:v>
                </c:pt>
                <c:pt idx="147" formatCode="0.00">
                  <c:v>-0.43</c:v>
                </c:pt>
                <c:pt idx="148" formatCode="0.00">
                  <c:v>5.78</c:v>
                </c:pt>
                <c:pt idx="149" formatCode="0.00">
                  <c:v>6.82</c:v>
                </c:pt>
                <c:pt idx="150" formatCode="0.00">
                  <c:v>10.7</c:v>
                </c:pt>
                <c:pt idx="151" formatCode="0.00">
                  <c:v>2.48</c:v>
                </c:pt>
                <c:pt idx="152" formatCode="0.00">
                  <c:v>19.809999999999999</c:v>
                </c:pt>
                <c:pt idx="153" formatCode="0.00">
                  <c:v>3.66</c:v>
                </c:pt>
                <c:pt idx="154" formatCode="0.00">
                  <c:v>6.29</c:v>
                </c:pt>
                <c:pt idx="155" formatCode="0.00">
                  <c:v>-3.21</c:v>
                </c:pt>
                <c:pt idx="156" formatCode="0.00">
                  <c:v>21.56</c:v>
                </c:pt>
                <c:pt idx="157" formatCode="0.00">
                  <c:v>11.78</c:v>
                </c:pt>
                <c:pt idx="158" formatCode="0.00">
                  <c:v>48.68</c:v>
                </c:pt>
                <c:pt idx="159" formatCode="0.00">
                  <c:v>22.48</c:v>
                </c:pt>
                <c:pt idx="160" formatCode="0.00">
                  <c:v>4.04</c:v>
                </c:pt>
                <c:pt idx="161" formatCode="0.00">
                  <c:v>-2.02</c:v>
                </c:pt>
                <c:pt idx="162" formatCode="0.00">
                  <c:v>-0.88</c:v>
                </c:pt>
                <c:pt idx="163" formatCode="0.00">
                  <c:v>10.97</c:v>
                </c:pt>
                <c:pt idx="164" formatCode="0.00">
                  <c:v>-0.11</c:v>
                </c:pt>
                <c:pt idx="165" formatCode="0.00">
                  <c:v>-5.63</c:v>
                </c:pt>
                <c:pt idx="166" formatCode="0.00">
                  <c:v>-17.57</c:v>
                </c:pt>
                <c:pt idx="167" formatCode="0.00">
                  <c:v>-20.420000000000002</c:v>
                </c:pt>
                <c:pt idx="168" formatCode="0.00">
                  <c:v>-0.31</c:v>
                </c:pt>
                <c:pt idx="169" formatCode="0.00">
                  <c:v>9.5500000000000007</c:v>
                </c:pt>
                <c:pt idx="170" formatCode="0.00">
                  <c:v>-5.56</c:v>
                </c:pt>
                <c:pt idx="171" formatCode="0.00">
                  <c:v>-23.98</c:v>
                </c:pt>
                <c:pt idx="172" formatCode="0.00">
                  <c:v>12.69</c:v>
                </c:pt>
                <c:pt idx="173" formatCode="0.00">
                  <c:v>0.17</c:v>
                </c:pt>
                <c:pt idx="174" formatCode="0.00">
                  <c:v>7.97</c:v>
                </c:pt>
                <c:pt idx="175" formatCode="0.00">
                  <c:v>38.89</c:v>
                </c:pt>
                <c:pt idx="176" formatCode="0.00">
                  <c:v>-7.78</c:v>
                </c:pt>
                <c:pt idx="177" formatCode="0.00">
                  <c:v>0.23</c:v>
                </c:pt>
                <c:pt idx="178" formatCode="0.00">
                  <c:v>2.84</c:v>
                </c:pt>
                <c:pt idx="179" formatCode="0.00">
                  <c:v>1.03</c:v>
                </c:pt>
                <c:pt idx="180" formatCode="0.00">
                  <c:v>21.75</c:v>
                </c:pt>
                <c:pt idx="181" formatCode="0.00">
                  <c:v>6.13</c:v>
                </c:pt>
                <c:pt idx="182" formatCode="0.00">
                  <c:v>-2.4700000000000002</c:v>
                </c:pt>
                <c:pt idx="183" formatCode="0.00">
                  <c:v>4.6900000000000004</c:v>
                </c:pt>
                <c:pt idx="184" formatCode="0.00">
                  <c:v>5</c:v>
                </c:pt>
                <c:pt idx="185" formatCode="0.00">
                  <c:v>-2.58</c:v>
                </c:pt>
                <c:pt idx="186" formatCode="0.00">
                  <c:v>10.119999999999999</c:v>
                </c:pt>
                <c:pt idx="187" formatCode="0.00">
                  <c:v>17.989999999999998</c:v>
                </c:pt>
                <c:pt idx="188" formatCode="0.00">
                  <c:v>3.56</c:v>
                </c:pt>
                <c:pt idx="189" formatCode="0.00">
                  <c:v>0.23</c:v>
                </c:pt>
                <c:pt idx="190" formatCode="0.00">
                  <c:v>0.23</c:v>
                </c:pt>
                <c:pt idx="191" formatCode="0.00">
                  <c:v>3.23</c:v>
                </c:pt>
                <c:pt idx="192" formatCode="0.00">
                  <c:v>-5.13</c:v>
                </c:pt>
                <c:pt idx="193" formatCode="0.00">
                  <c:v>1</c:v>
                </c:pt>
                <c:pt idx="194" formatCode="0.00">
                  <c:v>-0.2</c:v>
                </c:pt>
                <c:pt idx="195" formatCode="0.00">
                  <c:v>1.07</c:v>
                </c:pt>
                <c:pt idx="196" formatCode="0.00">
                  <c:v>1.74</c:v>
                </c:pt>
                <c:pt idx="197" formatCode="0.00">
                  <c:v>6.21</c:v>
                </c:pt>
                <c:pt idx="198" formatCode="0.00">
                  <c:v>-6.35</c:v>
                </c:pt>
                <c:pt idx="199" formatCode="0.00">
                  <c:v>28.83</c:v>
                </c:pt>
                <c:pt idx="200" formatCode="0.00">
                  <c:v>7.96</c:v>
                </c:pt>
                <c:pt idx="201" formatCode="0.00">
                  <c:v>-0.27</c:v>
                </c:pt>
                <c:pt idx="202" formatCode="0.00">
                  <c:v>1.93</c:v>
                </c:pt>
                <c:pt idx="203" formatCode="0.00">
                  <c:v>1.1599999999999999</c:v>
                </c:pt>
                <c:pt idx="204" formatCode="0.00">
                  <c:v>14.74</c:v>
                </c:pt>
                <c:pt idx="205" formatCode="0.00">
                  <c:v>1.5</c:v>
                </c:pt>
                <c:pt idx="206" formatCode="0.00">
                  <c:v>-0.02</c:v>
                </c:pt>
                <c:pt idx="207" formatCode="0.00">
                  <c:v>4.49</c:v>
                </c:pt>
                <c:pt idx="208" formatCode="0.00">
                  <c:v>-2.96</c:v>
                </c:pt>
                <c:pt idx="209" formatCode="0.00">
                  <c:v>-1.46</c:v>
                </c:pt>
                <c:pt idx="210" formatCode="0.00">
                  <c:v>10.31</c:v>
                </c:pt>
                <c:pt idx="211" formatCode="0.00">
                  <c:v>13.64</c:v>
                </c:pt>
                <c:pt idx="212" formatCode="0.00">
                  <c:v>-4.21</c:v>
                </c:pt>
                <c:pt idx="213" formatCode="0.00">
                  <c:v>6.93</c:v>
                </c:pt>
                <c:pt idx="214" formatCode="0.00">
                  <c:v>4.28</c:v>
                </c:pt>
                <c:pt idx="215" formatCode="0.00">
                  <c:v>-0.52</c:v>
                </c:pt>
                <c:pt idx="216" formatCode="0.00">
                  <c:v>15.04</c:v>
                </c:pt>
                <c:pt idx="217" formatCode="0.00">
                  <c:v>-1.1200000000000001</c:v>
                </c:pt>
                <c:pt idx="218" formatCode="0.00">
                  <c:v>1.85</c:v>
                </c:pt>
                <c:pt idx="219" formatCode="0.00">
                  <c:v>8.36</c:v>
                </c:pt>
                <c:pt idx="220" formatCode="0.00">
                  <c:v>13.07</c:v>
                </c:pt>
                <c:pt idx="221" formatCode="0.00">
                  <c:v>-7.45</c:v>
                </c:pt>
                <c:pt idx="222" formatCode="0.00">
                  <c:v>2.76</c:v>
                </c:pt>
                <c:pt idx="223" formatCode="0.00">
                  <c:v>4.41</c:v>
                </c:pt>
                <c:pt idx="224" formatCode="0.00">
                  <c:v>10.31</c:v>
                </c:pt>
                <c:pt idx="225" formatCode="0.00">
                  <c:v>9.67</c:v>
                </c:pt>
                <c:pt idx="226" formatCode="0.00">
                  <c:v>-8.98</c:v>
                </c:pt>
                <c:pt idx="227" formatCode="0.00">
                  <c:v>3.41</c:v>
                </c:pt>
                <c:pt idx="228" formatCode="0.00">
                  <c:v>-10.08</c:v>
                </c:pt>
                <c:pt idx="229" formatCode="0.00">
                  <c:v>0.31</c:v>
                </c:pt>
                <c:pt idx="230" formatCode="0.00">
                  <c:v>1.08</c:v>
                </c:pt>
                <c:pt idx="231" formatCode="0.00">
                  <c:v>0</c:v>
                </c:pt>
                <c:pt idx="232" formatCode="0.00">
                  <c:v>-6.28</c:v>
                </c:pt>
                <c:pt idx="233" formatCode="0.00">
                  <c:v>11.49</c:v>
                </c:pt>
                <c:pt idx="234" formatCode="0.00">
                  <c:v>-39.35</c:v>
                </c:pt>
                <c:pt idx="235" formatCode="0.00">
                  <c:v>13.23</c:v>
                </c:pt>
                <c:pt idx="236" formatCode="0.00">
                  <c:v>-0.8</c:v>
                </c:pt>
                <c:pt idx="237" formatCode="0.00">
                  <c:v>39.4</c:v>
                </c:pt>
                <c:pt idx="238" formatCode="0.00">
                  <c:v>-2.2200000000000002</c:v>
                </c:pt>
                <c:pt idx="239" formatCode="0.00">
                  <c:v>11.06</c:v>
                </c:pt>
                <c:pt idx="240" formatCode="0.00">
                  <c:v>11.3</c:v>
                </c:pt>
                <c:pt idx="241" formatCode="0.00">
                  <c:v>6.39</c:v>
                </c:pt>
                <c:pt idx="242" formatCode="0.00">
                  <c:v>0.18</c:v>
                </c:pt>
                <c:pt idx="243" formatCode="0.00">
                  <c:v>3.97</c:v>
                </c:pt>
                <c:pt idx="244" formatCode="0.00">
                  <c:v>1.1000000000000001</c:v>
                </c:pt>
                <c:pt idx="245" formatCode="0.00">
                  <c:v>9.0399999999999991</c:v>
                </c:pt>
                <c:pt idx="246" formatCode="0.00">
                  <c:v>-6.45</c:v>
                </c:pt>
                <c:pt idx="247" formatCode="0.00">
                  <c:v>13.03</c:v>
                </c:pt>
                <c:pt idx="248" formatCode="0.00">
                  <c:v>0.45</c:v>
                </c:pt>
                <c:pt idx="249" formatCode="0.00">
                  <c:v>2.23</c:v>
                </c:pt>
                <c:pt idx="250" formatCode="0.00">
                  <c:v>16.86</c:v>
                </c:pt>
                <c:pt idx="251" formatCode="0.00">
                  <c:v>11.32</c:v>
                </c:pt>
                <c:pt idx="252" formatCode="0.00">
                  <c:v>2.2200000000000002</c:v>
                </c:pt>
                <c:pt idx="253" formatCode="0.00">
                  <c:v>6.77</c:v>
                </c:pt>
                <c:pt idx="254" formatCode="0.00">
                  <c:v>2.17</c:v>
                </c:pt>
                <c:pt idx="255" formatCode="0.00">
                  <c:v>-1.94</c:v>
                </c:pt>
                <c:pt idx="256" formatCode="0.00">
                  <c:v>9.4</c:v>
                </c:pt>
                <c:pt idx="257" formatCode="0.00">
                  <c:v>-19.39</c:v>
                </c:pt>
                <c:pt idx="258" formatCode="0.00">
                  <c:v>31.49</c:v>
                </c:pt>
                <c:pt idx="259" formatCode="0.00">
                  <c:v>-4.0999999999999996</c:v>
                </c:pt>
                <c:pt idx="260" formatCode="0.00">
                  <c:v>9.3699999999999992</c:v>
                </c:pt>
                <c:pt idx="261" formatCode="0.00">
                  <c:v>6.84</c:v>
                </c:pt>
                <c:pt idx="262" formatCode="0.00">
                  <c:v>3.08</c:v>
                </c:pt>
                <c:pt idx="263" formatCode="0.00">
                  <c:v>6.63</c:v>
                </c:pt>
                <c:pt idx="264" formatCode="0.00">
                  <c:v>4.33</c:v>
                </c:pt>
                <c:pt idx="265" formatCode="0.00">
                  <c:v>6.59</c:v>
                </c:pt>
                <c:pt idx="266" formatCode="0.00">
                  <c:v>5.15</c:v>
                </c:pt>
                <c:pt idx="267" formatCode="0.00">
                  <c:v>2.0099999999999998</c:v>
                </c:pt>
                <c:pt idx="268" formatCode="0.00">
                  <c:v>1.95</c:v>
                </c:pt>
                <c:pt idx="269" formatCode="0.00">
                  <c:v>-1.39</c:v>
                </c:pt>
                <c:pt idx="270" formatCode="0.00">
                  <c:v>1.97</c:v>
                </c:pt>
                <c:pt idx="271" formatCode="0.00">
                  <c:v>6.41</c:v>
                </c:pt>
                <c:pt idx="272" formatCode="0.00">
                  <c:v>-9.7799999999999994</c:v>
                </c:pt>
                <c:pt idx="273" formatCode="0.00">
                  <c:v>1.0900000000000001</c:v>
                </c:pt>
                <c:pt idx="274" formatCode="0.00">
                  <c:v>1.9</c:v>
                </c:pt>
                <c:pt idx="275" formatCode="0.00">
                  <c:v>-6.9</c:v>
                </c:pt>
                <c:pt idx="276" formatCode="0.00">
                  <c:v>75.05</c:v>
                </c:pt>
                <c:pt idx="277" formatCode="0.00">
                  <c:v>2.77</c:v>
                </c:pt>
                <c:pt idx="278" formatCode="0.00">
                  <c:v>4.21</c:v>
                </c:pt>
                <c:pt idx="279" formatCode="0.00">
                  <c:v>-3.32</c:v>
                </c:pt>
                <c:pt idx="280" formatCode="0.00">
                  <c:v>-2.91</c:v>
                </c:pt>
                <c:pt idx="281" formatCode="0.00">
                  <c:v>9.85</c:v>
                </c:pt>
                <c:pt idx="282" formatCode="0.00">
                  <c:v>9.7899999999999991</c:v>
                </c:pt>
                <c:pt idx="283" formatCode="0.00">
                  <c:v>2.67</c:v>
                </c:pt>
                <c:pt idx="284" formatCode="0.00">
                  <c:v>29.52</c:v>
                </c:pt>
                <c:pt idx="285" formatCode="0.00">
                  <c:v>8.83</c:v>
                </c:pt>
                <c:pt idx="286" formatCode="0.00">
                  <c:v>9.51</c:v>
                </c:pt>
                <c:pt idx="287" formatCode="0.00">
                  <c:v>18.47</c:v>
                </c:pt>
                <c:pt idx="288" formatCode="0.00">
                  <c:v>-1.48</c:v>
                </c:pt>
                <c:pt idx="289" formatCode="0.00">
                  <c:v>-0.1</c:v>
                </c:pt>
                <c:pt idx="290" formatCode="0.00">
                  <c:v>2.0699999999999998</c:v>
                </c:pt>
                <c:pt idx="291" formatCode="0.00">
                  <c:v>-19.100000000000001</c:v>
                </c:pt>
                <c:pt idx="292" formatCode="0.00">
                  <c:v>7.97</c:v>
                </c:pt>
                <c:pt idx="293" formatCode="0.00">
                  <c:v>-22.16</c:v>
                </c:pt>
                <c:pt idx="294" formatCode="0.00">
                  <c:v>1.1200000000000001</c:v>
                </c:pt>
                <c:pt idx="295" formatCode="0.00">
                  <c:v>17.41</c:v>
                </c:pt>
                <c:pt idx="296" formatCode="0.00">
                  <c:v>-1.18</c:v>
                </c:pt>
                <c:pt idx="297" formatCode="0.00">
                  <c:v>0.54</c:v>
                </c:pt>
                <c:pt idx="298" formatCode="0.00">
                  <c:v>-5.66</c:v>
                </c:pt>
                <c:pt idx="299" formatCode="0.00">
                  <c:v>9.9499999999999993</c:v>
                </c:pt>
                <c:pt idx="300" formatCode="0.00">
                  <c:v>-2.54</c:v>
                </c:pt>
                <c:pt idx="301" formatCode="0.00">
                  <c:v>-3.71</c:v>
                </c:pt>
                <c:pt idx="302" formatCode="0.00">
                  <c:v>23.35</c:v>
                </c:pt>
                <c:pt idx="303" formatCode="0.00">
                  <c:v>12.25</c:v>
                </c:pt>
                <c:pt idx="304" formatCode="0.00">
                  <c:v>-9.07</c:v>
                </c:pt>
                <c:pt idx="305" formatCode="0.00">
                  <c:v>0.38</c:v>
                </c:pt>
                <c:pt idx="306" formatCode="0.00">
                  <c:v>6.05</c:v>
                </c:pt>
                <c:pt idx="307" formatCode="0.00">
                  <c:v>26.55</c:v>
                </c:pt>
                <c:pt idx="308" formatCode="0.00">
                  <c:v>7.32</c:v>
                </c:pt>
                <c:pt idx="309" formatCode="0.00">
                  <c:v>6.41</c:v>
                </c:pt>
                <c:pt idx="310" formatCode="0.00">
                  <c:v>4.1399999999999997</c:v>
                </c:pt>
                <c:pt idx="311" formatCode="0.00">
                  <c:v>-4.28</c:v>
                </c:pt>
                <c:pt idx="312" formatCode="0.00">
                  <c:v>5.84</c:v>
                </c:pt>
                <c:pt idx="313" formatCode="0.00">
                  <c:v>3.6</c:v>
                </c:pt>
                <c:pt idx="314" formatCode="0.00">
                  <c:v>-3.85</c:v>
                </c:pt>
                <c:pt idx="315" formatCode="0.00">
                  <c:v>14.69</c:v>
                </c:pt>
                <c:pt idx="316" formatCode="0.00">
                  <c:v>3.11</c:v>
                </c:pt>
                <c:pt idx="317" formatCode="0.00">
                  <c:v>39.61</c:v>
                </c:pt>
                <c:pt idx="318" formatCode="0.00">
                  <c:v>12.97</c:v>
                </c:pt>
                <c:pt idx="319" formatCode="0.00">
                  <c:v>8.01</c:v>
                </c:pt>
                <c:pt idx="320" formatCode="0.00">
                  <c:v>11.73</c:v>
                </c:pt>
                <c:pt idx="321" formatCode="0.00">
                  <c:v>11.22</c:v>
                </c:pt>
                <c:pt idx="322" formatCode="0.00">
                  <c:v>-9.67</c:v>
                </c:pt>
                <c:pt idx="323" formatCode="0.00">
                  <c:v>19.510000000000002</c:v>
                </c:pt>
                <c:pt idx="324" formatCode="0.00">
                  <c:v>1.83</c:v>
                </c:pt>
                <c:pt idx="325" formatCode="0.00">
                  <c:v>-34.61</c:v>
                </c:pt>
                <c:pt idx="326" formatCode="0.00">
                  <c:v>4.57</c:v>
                </c:pt>
                <c:pt idx="327" formatCode="0.00">
                  <c:v>-1.25</c:v>
                </c:pt>
                <c:pt idx="328" formatCode="0.00">
                  <c:v>8.33</c:v>
                </c:pt>
                <c:pt idx="329" formatCode="0.00">
                  <c:v>12.23</c:v>
                </c:pt>
                <c:pt idx="330" formatCode="0.00">
                  <c:v>-11.53</c:v>
                </c:pt>
                <c:pt idx="331" formatCode="0.00">
                  <c:v>43.84</c:v>
                </c:pt>
                <c:pt idx="332" formatCode="0.00">
                  <c:v>7.03</c:v>
                </c:pt>
                <c:pt idx="333" formatCode="0.00">
                  <c:v>1.98</c:v>
                </c:pt>
                <c:pt idx="334" formatCode="0.00">
                  <c:v>-0.77</c:v>
                </c:pt>
                <c:pt idx="335" formatCode="0.00">
                  <c:v>0.34</c:v>
                </c:pt>
                <c:pt idx="336" formatCode="0.00">
                  <c:v>2.2999999999999998</c:v>
                </c:pt>
                <c:pt idx="337" formatCode="0.00">
                  <c:v>6.91</c:v>
                </c:pt>
                <c:pt idx="338" formatCode="0.00">
                  <c:v>15.21</c:v>
                </c:pt>
                <c:pt idx="339" formatCode="0.00">
                  <c:v>7.49</c:v>
                </c:pt>
                <c:pt idx="340" formatCode="0.00">
                  <c:v>-16.489999999999998</c:v>
                </c:pt>
                <c:pt idx="341" formatCode="0.00">
                  <c:v>3.76</c:v>
                </c:pt>
                <c:pt idx="342" formatCode="0.00">
                  <c:v>2.44</c:v>
                </c:pt>
                <c:pt idx="343" formatCode="0.00">
                  <c:v>8.98</c:v>
                </c:pt>
                <c:pt idx="344" formatCode="0.00">
                  <c:v>14.89</c:v>
                </c:pt>
                <c:pt idx="345" formatCode="0.00">
                  <c:v>-1.39</c:v>
                </c:pt>
                <c:pt idx="346" formatCode="0.00">
                  <c:v>1.89</c:v>
                </c:pt>
                <c:pt idx="347" formatCode="0.00">
                  <c:v>15.88</c:v>
                </c:pt>
                <c:pt idx="348" formatCode="0.00">
                  <c:v>0.16</c:v>
                </c:pt>
                <c:pt idx="349" formatCode="0.00">
                  <c:v>15.17</c:v>
                </c:pt>
                <c:pt idx="350" formatCode="0.00">
                  <c:v>12.7</c:v>
                </c:pt>
                <c:pt idx="351" formatCode="0.00">
                  <c:v>-6.61</c:v>
                </c:pt>
                <c:pt idx="352" formatCode="0.00">
                  <c:v>1.1000000000000001</c:v>
                </c:pt>
                <c:pt idx="353" formatCode="0.00">
                  <c:v>9.69</c:v>
                </c:pt>
                <c:pt idx="354" formatCode="0.00">
                  <c:v>2.87</c:v>
                </c:pt>
                <c:pt idx="355" formatCode="0.00">
                  <c:v>0.33</c:v>
                </c:pt>
                <c:pt idx="356" formatCode="0.00">
                  <c:v>3.76</c:v>
                </c:pt>
                <c:pt idx="357" formatCode="0.00">
                  <c:v>10.76</c:v>
                </c:pt>
                <c:pt idx="358" formatCode="0.00">
                  <c:v>7.88</c:v>
                </c:pt>
                <c:pt idx="359" formatCode="0.00">
                  <c:v>8.7899999999999991</c:v>
                </c:pt>
                <c:pt idx="360" formatCode="0.00">
                  <c:v>-0.77</c:v>
                </c:pt>
                <c:pt idx="361" formatCode="0.00">
                  <c:v>3.81</c:v>
                </c:pt>
                <c:pt idx="362" formatCode="0.00">
                  <c:v>0.74</c:v>
                </c:pt>
                <c:pt idx="363" formatCode="0.00">
                  <c:v>-4.38</c:v>
                </c:pt>
                <c:pt idx="364" formatCode="0.00">
                  <c:v>-0.45</c:v>
                </c:pt>
                <c:pt idx="365" formatCode="0.00">
                  <c:v>2.38</c:v>
                </c:pt>
                <c:pt idx="366" formatCode="0.00">
                  <c:v>13.36</c:v>
                </c:pt>
                <c:pt idx="367" formatCode="0.00">
                  <c:v>16.75</c:v>
                </c:pt>
                <c:pt idx="368" formatCode="0.00">
                  <c:v>4.5</c:v>
                </c:pt>
                <c:pt idx="369" formatCode="0.00">
                  <c:v>-7.0000000000000007E-2</c:v>
                </c:pt>
                <c:pt idx="370" formatCode="0.00">
                  <c:v>10.81</c:v>
                </c:pt>
                <c:pt idx="371" formatCode="0.00">
                  <c:v>-10.79</c:v>
                </c:pt>
                <c:pt idx="372" formatCode="0.00">
                  <c:v>7.18</c:v>
                </c:pt>
                <c:pt idx="373" formatCode="0.00">
                  <c:v>1.1599999999999999</c:v>
                </c:pt>
                <c:pt idx="374" formatCode="0.00">
                  <c:v>-1.34</c:v>
                </c:pt>
                <c:pt idx="375" formatCode="0.00">
                  <c:v>0.75</c:v>
                </c:pt>
                <c:pt idx="376" formatCode="0.00">
                  <c:v>4.93</c:v>
                </c:pt>
                <c:pt idx="377" formatCode="0.00">
                  <c:v>3.11</c:v>
                </c:pt>
                <c:pt idx="378" formatCode="0.00">
                  <c:v>11.35</c:v>
                </c:pt>
                <c:pt idx="379" formatCode="0.00">
                  <c:v>15.87</c:v>
                </c:pt>
                <c:pt idx="380" formatCode="0.00">
                  <c:v>23.1</c:v>
                </c:pt>
                <c:pt idx="381" formatCode="0.00">
                  <c:v>0.26</c:v>
                </c:pt>
                <c:pt idx="382" formatCode="0.00">
                  <c:v>1.75</c:v>
                </c:pt>
                <c:pt idx="383" formatCode="0.00">
                  <c:v>0.43</c:v>
                </c:pt>
                <c:pt idx="384" formatCode="0.00">
                  <c:v>-0.21</c:v>
                </c:pt>
                <c:pt idx="385" formatCode="0.00">
                  <c:v>26.44</c:v>
                </c:pt>
                <c:pt idx="386" formatCode="0.00">
                  <c:v>10.41</c:v>
                </c:pt>
                <c:pt idx="387" formatCode="0.00">
                  <c:v>-38.61</c:v>
                </c:pt>
                <c:pt idx="388" formatCode="0.00">
                  <c:v>-10.31</c:v>
                </c:pt>
                <c:pt idx="389" formatCode="0.00">
                  <c:v>-27.08</c:v>
                </c:pt>
                <c:pt idx="390" formatCode="0.00">
                  <c:v>-3.19</c:v>
                </c:pt>
                <c:pt idx="391" formatCode="0.00">
                  <c:v>3.4</c:v>
                </c:pt>
                <c:pt idx="392" formatCode="0.00">
                  <c:v>3.36</c:v>
                </c:pt>
                <c:pt idx="393" formatCode="0.00">
                  <c:v>14.02</c:v>
                </c:pt>
                <c:pt idx="394" formatCode="0.00">
                  <c:v>-0.66</c:v>
                </c:pt>
                <c:pt idx="395" formatCode="0.00">
                  <c:v>-1.02</c:v>
                </c:pt>
                <c:pt idx="396" formatCode="0.00">
                  <c:v>-6.59</c:v>
                </c:pt>
                <c:pt idx="397" formatCode="0.00">
                  <c:v>5.53</c:v>
                </c:pt>
                <c:pt idx="398" formatCode="0.00">
                  <c:v>7.89</c:v>
                </c:pt>
                <c:pt idx="399" formatCode="0.00">
                  <c:v>-4.5</c:v>
                </c:pt>
                <c:pt idx="400" formatCode="0.00">
                  <c:v>3.53</c:v>
                </c:pt>
                <c:pt idx="401" formatCode="0.00">
                  <c:v>3.99</c:v>
                </c:pt>
                <c:pt idx="402" formatCode="0.00">
                  <c:v>13.38</c:v>
                </c:pt>
                <c:pt idx="403" formatCode="0.00">
                  <c:v>50.35</c:v>
                </c:pt>
                <c:pt idx="404" formatCode="0.00">
                  <c:v>2.5</c:v>
                </c:pt>
                <c:pt idx="405" formatCode="0.00">
                  <c:v>-11.06</c:v>
                </c:pt>
                <c:pt idx="406" formatCode="0.00">
                  <c:v>-53.13</c:v>
                </c:pt>
                <c:pt idx="407" formatCode="0.00">
                  <c:v>10.029999999999999</c:v>
                </c:pt>
                <c:pt idx="408" formatCode="0.00">
                  <c:v>22.22</c:v>
                </c:pt>
                <c:pt idx="409" formatCode="0.00">
                  <c:v>-9.8800000000000008</c:v>
                </c:pt>
                <c:pt idx="410" formatCode="0.00">
                  <c:v>0.04</c:v>
                </c:pt>
                <c:pt idx="411" formatCode="0.00">
                  <c:v>29.06</c:v>
                </c:pt>
                <c:pt idx="412" formatCode="0.00">
                  <c:v>4.3099999999999996</c:v>
                </c:pt>
                <c:pt idx="413" formatCode="0.00">
                  <c:v>-5.52</c:v>
                </c:pt>
                <c:pt idx="414" formatCode="0.00">
                  <c:v>13.22</c:v>
                </c:pt>
                <c:pt idx="415" formatCode="0.00">
                  <c:v>21.12</c:v>
                </c:pt>
                <c:pt idx="416" formatCode="0.00">
                  <c:v>0.61</c:v>
                </c:pt>
                <c:pt idx="417" formatCode="0.00">
                  <c:v>11.52</c:v>
                </c:pt>
                <c:pt idx="418" formatCode="0.00">
                  <c:v>15.12</c:v>
                </c:pt>
                <c:pt idx="419" formatCode="0.00">
                  <c:v>21.21</c:v>
                </c:pt>
                <c:pt idx="420" formatCode="0.00">
                  <c:v>5.33</c:v>
                </c:pt>
                <c:pt idx="421" formatCode="0.00">
                  <c:v>18.64</c:v>
                </c:pt>
                <c:pt idx="422" formatCode="0.00">
                  <c:v>12.66</c:v>
                </c:pt>
                <c:pt idx="423" formatCode="0.00">
                  <c:v>13.57</c:v>
                </c:pt>
                <c:pt idx="424" formatCode="0.00">
                  <c:v>9.81</c:v>
                </c:pt>
                <c:pt idx="425" formatCode="0.00">
                  <c:v>6.03</c:v>
                </c:pt>
                <c:pt idx="426" formatCode="0.00">
                  <c:v>11.38</c:v>
                </c:pt>
                <c:pt idx="427" formatCode="0.00">
                  <c:v>9.3000000000000007</c:v>
                </c:pt>
                <c:pt idx="428" formatCode="0.00">
                  <c:v>14.32</c:v>
                </c:pt>
                <c:pt idx="429" formatCode="0.00">
                  <c:v>-3.1</c:v>
                </c:pt>
                <c:pt idx="430" formatCode="0.00">
                  <c:v>0.44</c:v>
                </c:pt>
                <c:pt idx="431" formatCode="0.00">
                  <c:v>1.97</c:v>
                </c:pt>
                <c:pt idx="432" formatCode="0.00">
                  <c:v>7.12</c:v>
                </c:pt>
                <c:pt idx="433" formatCode="0.00">
                  <c:v>3.79</c:v>
                </c:pt>
                <c:pt idx="434" formatCode="0.00">
                  <c:v>-6.95</c:v>
                </c:pt>
                <c:pt idx="435" formatCode="0.00">
                  <c:v>-10.52</c:v>
                </c:pt>
                <c:pt idx="436" formatCode="0.00">
                  <c:v>-2.2400000000000002</c:v>
                </c:pt>
                <c:pt idx="437" formatCode="0.00">
                  <c:v>-6.94</c:v>
                </c:pt>
                <c:pt idx="438" formatCode="0.00">
                  <c:v>2.54</c:v>
                </c:pt>
                <c:pt idx="439" formatCode="0.00">
                  <c:v>2.88</c:v>
                </c:pt>
                <c:pt idx="440" formatCode="0.00">
                  <c:v>-1.88</c:v>
                </c:pt>
                <c:pt idx="441" formatCode="0.00">
                  <c:v>9.48</c:v>
                </c:pt>
                <c:pt idx="442" formatCode="0.00">
                  <c:v>13.09</c:v>
                </c:pt>
                <c:pt idx="443" formatCode="0.00">
                  <c:v>6.16</c:v>
                </c:pt>
                <c:pt idx="444" formatCode="0.00">
                  <c:v>2.81</c:v>
                </c:pt>
                <c:pt idx="445" formatCode="0.00">
                  <c:v>36.78</c:v>
                </c:pt>
                <c:pt idx="446" formatCode="0.00">
                  <c:v>3.86</c:v>
                </c:pt>
                <c:pt idx="447" formatCode="0.00">
                  <c:v>7.16</c:v>
                </c:pt>
                <c:pt idx="448" formatCode="0.00">
                  <c:v>1.31</c:v>
                </c:pt>
                <c:pt idx="449" formatCode="0.00">
                  <c:v>0.78</c:v>
                </c:pt>
                <c:pt idx="450" formatCode="0.00">
                  <c:v>18.329999999999998</c:v>
                </c:pt>
                <c:pt idx="451" formatCode="0.00">
                  <c:v>31.26</c:v>
                </c:pt>
                <c:pt idx="452" formatCode="0.00">
                  <c:v>3.42</c:v>
                </c:pt>
                <c:pt idx="453" formatCode="0.00">
                  <c:v>2.2000000000000002</c:v>
                </c:pt>
                <c:pt idx="454" formatCode="0.00">
                  <c:v>-3078.33</c:v>
                </c:pt>
                <c:pt idx="455" formatCode="0.00">
                  <c:v>-6.62</c:v>
                </c:pt>
                <c:pt idx="456" formatCode="0.00">
                  <c:v>2.38</c:v>
                </c:pt>
                <c:pt idx="457" formatCode="0.00">
                  <c:v>9.3699999999999992</c:v>
                </c:pt>
                <c:pt idx="458" formatCode="0.00">
                  <c:v>-15.14</c:v>
                </c:pt>
                <c:pt idx="459" formatCode="0.00">
                  <c:v>32.159999999999997</c:v>
                </c:pt>
                <c:pt idx="460" formatCode="0.00">
                  <c:v>3.41</c:v>
                </c:pt>
                <c:pt idx="461" formatCode="0.00">
                  <c:v>4.2</c:v>
                </c:pt>
                <c:pt idx="462" formatCode="0.00">
                  <c:v>12.54</c:v>
                </c:pt>
                <c:pt idx="463" formatCode="0.00">
                  <c:v>4.17</c:v>
                </c:pt>
                <c:pt idx="464" formatCode="0.00">
                  <c:v>10.38</c:v>
                </c:pt>
                <c:pt idx="465" formatCode="0.00">
                  <c:v>11.75</c:v>
                </c:pt>
                <c:pt idx="466" formatCode="0.00">
                  <c:v>6</c:v>
                </c:pt>
                <c:pt idx="467" formatCode="0.00">
                  <c:v>-0.93</c:v>
                </c:pt>
                <c:pt idx="468" formatCode="0.00">
                  <c:v>3.06</c:v>
                </c:pt>
                <c:pt idx="469" formatCode="0.00">
                  <c:v>14.56</c:v>
                </c:pt>
                <c:pt idx="470" formatCode="0.00">
                  <c:v>1.07</c:v>
                </c:pt>
                <c:pt idx="471" formatCode="0.00">
                  <c:v>9.4499999999999993</c:v>
                </c:pt>
                <c:pt idx="472" formatCode="0.00">
                  <c:v>1.53</c:v>
                </c:pt>
                <c:pt idx="473" formatCode="0.00">
                  <c:v>4.16</c:v>
                </c:pt>
                <c:pt idx="474" formatCode="0.00">
                  <c:v>53.31</c:v>
                </c:pt>
                <c:pt idx="475" formatCode="0.00">
                  <c:v>8.7200000000000006</c:v>
                </c:pt>
                <c:pt idx="476" formatCode="0.00">
                  <c:v>0.17</c:v>
                </c:pt>
                <c:pt idx="477" formatCode="0.00">
                  <c:v>9.77</c:v>
                </c:pt>
                <c:pt idx="478" formatCode="0.00">
                  <c:v>15.07</c:v>
                </c:pt>
                <c:pt idx="479" formatCode="0.00">
                  <c:v>-80.260000000000005</c:v>
                </c:pt>
                <c:pt idx="480" formatCode="0.00">
                  <c:v>12.69</c:v>
                </c:pt>
                <c:pt idx="481" formatCode="0.00">
                  <c:v>4.1500000000000004</c:v>
                </c:pt>
                <c:pt idx="482" formatCode="0.00">
                  <c:v>-0.83</c:v>
                </c:pt>
                <c:pt idx="483" formatCode="0.00">
                  <c:v>1.55</c:v>
                </c:pt>
                <c:pt idx="484" formatCode="0.00">
                  <c:v>1.83</c:v>
                </c:pt>
                <c:pt idx="485" formatCode="0.00">
                  <c:v>-4.8099999999999996</c:v>
                </c:pt>
                <c:pt idx="486" formatCode="0.00">
                  <c:v>-198.66</c:v>
                </c:pt>
                <c:pt idx="487" formatCode="0.00">
                  <c:v>5.57</c:v>
                </c:pt>
                <c:pt idx="488" formatCode="0.00">
                  <c:v>10.01</c:v>
                </c:pt>
                <c:pt idx="489" formatCode="0.00">
                  <c:v>12.17</c:v>
                </c:pt>
                <c:pt idx="490" formatCode="0.00">
                  <c:v>3.96</c:v>
                </c:pt>
                <c:pt idx="491" formatCode="0.00">
                  <c:v>0.23</c:v>
                </c:pt>
                <c:pt idx="492" formatCode="0.00">
                  <c:v>3.52</c:v>
                </c:pt>
                <c:pt idx="493" formatCode="0.00">
                  <c:v>13.31</c:v>
                </c:pt>
                <c:pt idx="494" formatCode="0.00">
                  <c:v>4.2699999999999996</c:v>
                </c:pt>
                <c:pt idx="495" formatCode="0.00">
                  <c:v>5.68</c:v>
                </c:pt>
                <c:pt idx="496" formatCode="0.00">
                  <c:v>-0.23</c:v>
                </c:pt>
                <c:pt idx="497" formatCode="0.00">
                  <c:v>0.44</c:v>
                </c:pt>
                <c:pt idx="498" formatCode="0.00">
                  <c:v>5.94</c:v>
                </c:pt>
                <c:pt idx="499" formatCode="0.00">
                  <c:v>4.1399999999999997</c:v>
                </c:pt>
                <c:pt idx="500" formatCode="0.00">
                  <c:v>-6.92</c:v>
                </c:pt>
                <c:pt idx="501" formatCode="0.00">
                  <c:v>9.94</c:v>
                </c:pt>
                <c:pt idx="502" formatCode="0.00">
                  <c:v>8.58</c:v>
                </c:pt>
                <c:pt idx="503" formatCode="0.00">
                  <c:v>10.93</c:v>
                </c:pt>
                <c:pt idx="504" formatCode="0.00">
                  <c:v>1.75</c:v>
                </c:pt>
                <c:pt idx="505" formatCode="0.00">
                  <c:v>-2.5299999999999998</c:v>
                </c:pt>
                <c:pt idx="506" formatCode="0.00">
                  <c:v>26.91</c:v>
                </c:pt>
                <c:pt idx="507" formatCode="0.00">
                  <c:v>3.75</c:v>
                </c:pt>
                <c:pt idx="508" formatCode="0.00">
                  <c:v>1.81</c:v>
                </c:pt>
                <c:pt idx="509" formatCode="0.00">
                  <c:v>-1.21</c:v>
                </c:pt>
                <c:pt idx="510" formatCode="0.00">
                  <c:v>5.6</c:v>
                </c:pt>
                <c:pt idx="511" formatCode="0.00">
                  <c:v>3.09</c:v>
                </c:pt>
                <c:pt idx="512" formatCode="0.00">
                  <c:v>47.12</c:v>
                </c:pt>
                <c:pt idx="513" formatCode="0.00">
                  <c:v>5.44</c:v>
                </c:pt>
                <c:pt idx="514" formatCode="0.00">
                  <c:v>7.41</c:v>
                </c:pt>
                <c:pt idx="515" formatCode="0.00">
                  <c:v>-0.02</c:v>
                </c:pt>
                <c:pt idx="516" formatCode="0.00">
                  <c:v>8.7200000000000006</c:v>
                </c:pt>
                <c:pt idx="517" formatCode="0.00">
                  <c:v>-1.43</c:v>
                </c:pt>
                <c:pt idx="518" formatCode="0.00">
                  <c:v>-14.38</c:v>
                </c:pt>
                <c:pt idx="519" formatCode="0.00">
                  <c:v>6.32</c:v>
                </c:pt>
                <c:pt idx="520" formatCode="0.00">
                  <c:v>8.34</c:v>
                </c:pt>
                <c:pt idx="521" formatCode="0.00">
                  <c:v>16.39</c:v>
                </c:pt>
                <c:pt idx="522" formatCode="0.00">
                  <c:v>28.04</c:v>
                </c:pt>
                <c:pt idx="523" formatCode="0.00">
                  <c:v>3.08</c:v>
                </c:pt>
                <c:pt idx="524" formatCode="0.00">
                  <c:v>7.92</c:v>
                </c:pt>
                <c:pt idx="525" formatCode="0.00">
                  <c:v>10.25</c:v>
                </c:pt>
                <c:pt idx="526" formatCode="0.00">
                  <c:v>3.92</c:v>
                </c:pt>
                <c:pt idx="527" formatCode="0.00">
                  <c:v>5.25</c:v>
                </c:pt>
                <c:pt idx="528" formatCode="0.00">
                  <c:v>15.72</c:v>
                </c:pt>
                <c:pt idx="529" formatCode="0.00">
                  <c:v>2.8</c:v>
                </c:pt>
                <c:pt idx="530" formatCode="0.00">
                  <c:v>6.82</c:v>
                </c:pt>
                <c:pt idx="531" formatCode="0.00">
                  <c:v>34.340000000000003</c:v>
                </c:pt>
                <c:pt idx="532" formatCode="0.00">
                  <c:v>4.03</c:v>
                </c:pt>
                <c:pt idx="533" formatCode="0.00">
                  <c:v>6.19</c:v>
                </c:pt>
                <c:pt idx="534" formatCode="0.00">
                  <c:v>-62.42</c:v>
                </c:pt>
                <c:pt idx="535" formatCode="0.00">
                  <c:v>1.94</c:v>
                </c:pt>
                <c:pt idx="536" formatCode="0.00">
                  <c:v>0</c:v>
                </c:pt>
                <c:pt idx="537" formatCode="0.00">
                  <c:v>68.06</c:v>
                </c:pt>
                <c:pt idx="538" formatCode="0.00">
                  <c:v>0.13</c:v>
                </c:pt>
                <c:pt idx="539" formatCode="0.00">
                  <c:v>9.33</c:v>
                </c:pt>
                <c:pt idx="540" formatCode="0.00">
                  <c:v>-0.38</c:v>
                </c:pt>
                <c:pt idx="541" formatCode="0.00">
                  <c:v>4.95</c:v>
                </c:pt>
                <c:pt idx="542" formatCode="0.00">
                  <c:v>2.34</c:v>
                </c:pt>
                <c:pt idx="543" formatCode="0.00">
                  <c:v>2.44</c:v>
                </c:pt>
                <c:pt idx="544" formatCode="0.00">
                  <c:v>-35.229999999999997</c:v>
                </c:pt>
                <c:pt idx="545" formatCode="0.00">
                  <c:v>-4.8600000000000003</c:v>
                </c:pt>
                <c:pt idx="546" formatCode="0.00">
                  <c:v>10.35</c:v>
                </c:pt>
                <c:pt idx="547" formatCode="0.00">
                  <c:v>14.64</c:v>
                </c:pt>
                <c:pt idx="548" formatCode="0.00">
                  <c:v>-14.28</c:v>
                </c:pt>
                <c:pt idx="549" formatCode="0.00">
                  <c:v>-1.52</c:v>
                </c:pt>
                <c:pt idx="550" formatCode="0.00">
                  <c:v>5.46</c:v>
                </c:pt>
                <c:pt idx="551" formatCode="0.00">
                  <c:v>-0.49</c:v>
                </c:pt>
                <c:pt idx="552" formatCode="0.00">
                  <c:v>1.1399999999999999</c:v>
                </c:pt>
                <c:pt idx="553" formatCode="0.00">
                  <c:v>0.28000000000000003</c:v>
                </c:pt>
                <c:pt idx="554" formatCode="0.00">
                  <c:v>-27.7</c:v>
                </c:pt>
                <c:pt idx="555" formatCode="0.00">
                  <c:v>4.6500000000000004</c:v>
                </c:pt>
                <c:pt idx="556" formatCode="0.00">
                  <c:v>13.7</c:v>
                </c:pt>
                <c:pt idx="557" formatCode="0.00">
                  <c:v>2.08</c:v>
                </c:pt>
                <c:pt idx="558" formatCode="0.00">
                  <c:v>14.18</c:v>
                </c:pt>
                <c:pt idx="559" formatCode="0.00">
                  <c:v>5.85</c:v>
                </c:pt>
                <c:pt idx="560" formatCode="0.00">
                  <c:v>99.63</c:v>
                </c:pt>
                <c:pt idx="561" formatCode="0.00">
                  <c:v>-7.47</c:v>
                </c:pt>
                <c:pt idx="562" formatCode="0.00">
                  <c:v>-4.62</c:v>
                </c:pt>
                <c:pt idx="563" formatCode="0.00">
                  <c:v>5.82</c:v>
                </c:pt>
                <c:pt idx="564" formatCode="0.00">
                  <c:v>1.94</c:v>
                </c:pt>
                <c:pt idx="565" formatCode="0.00">
                  <c:v>9.73</c:v>
                </c:pt>
                <c:pt idx="566" formatCode="0.00">
                  <c:v>7.47</c:v>
                </c:pt>
                <c:pt idx="567" formatCode="0.00">
                  <c:v>17.04</c:v>
                </c:pt>
                <c:pt idx="568" formatCode="0.00">
                  <c:v>-22.47</c:v>
                </c:pt>
                <c:pt idx="569" formatCode="0.00">
                  <c:v>1.35</c:v>
                </c:pt>
                <c:pt idx="570" formatCode="0.00">
                  <c:v>13.44</c:v>
                </c:pt>
                <c:pt idx="571" formatCode="0.00">
                  <c:v>9.58</c:v>
                </c:pt>
                <c:pt idx="572" formatCode="0.00">
                  <c:v>8.27</c:v>
                </c:pt>
                <c:pt idx="573" formatCode="0.00">
                  <c:v>3.5</c:v>
                </c:pt>
                <c:pt idx="574" formatCode="0.00">
                  <c:v>3.75</c:v>
                </c:pt>
                <c:pt idx="575" formatCode="0.00">
                  <c:v>0.08</c:v>
                </c:pt>
                <c:pt idx="576" formatCode="0.00">
                  <c:v>3.25</c:v>
                </c:pt>
                <c:pt idx="577" formatCode="0.00">
                  <c:v>-0.82</c:v>
                </c:pt>
                <c:pt idx="578" formatCode="0.00">
                  <c:v>39</c:v>
                </c:pt>
                <c:pt idx="579" formatCode="0.00">
                  <c:v>5.0199999999999996</c:v>
                </c:pt>
                <c:pt idx="580" formatCode="0.00">
                  <c:v>6.42</c:v>
                </c:pt>
                <c:pt idx="581" formatCode="0.00">
                  <c:v>-1.89</c:v>
                </c:pt>
                <c:pt idx="582" formatCode="0.00">
                  <c:v>-3.84</c:v>
                </c:pt>
                <c:pt idx="583" formatCode="0.00">
                  <c:v>44.03</c:v>
                </c:pt>
                <c:pt idx="584" formatCode="0.00">
                  <c:v>-15.85</c:v>
                </c:pt>
                <c:pt idx="585" formatCode="0.00">
                  <c:v>5.19</c:v>
                </c:pt>
                <c:pt idx="586" formatCode="0.00">
                  <c:v>4.84</c:v>
                </c:pt>
                <c:pt idx="587" formatCode="0.00">
                  <c:v>1.1200000000000001</c:v>
                </c:pt>
                <c:pt idx="588" formatCode="0.00">
                  <c:v>9.9499999999999993</c:v>
                </c:pt>
                <c:pt idx="589" formatCode="0.00">
                  <c:v>3.15</c:v>
                </c:pt>
                <c:pt idx="590" formatCode="0.00">
                  <c:v>-1.67</c:v>
                </c:pt>
                <c:pt idx="591" formatCode="0.00">
                  <c:v>12.34</c:v>
                </c:pt>
                <c:pt idx="592" formatCode="0.00">
                  <c:v>5.23</c:v>
                </c:pt>
                <c:pt idx="593" formatCode="0.00">
                  <c:v>4.0599999999999996</c:v>
                </c:pt>
                <c:pt idx="594" formatCode="0.00">
                  <c:v>-1.02</c:v>
                </c:pt>
                <c:pt idx="595" formatCode="0.00">
                  <c:v>6.68</c:v>
                </c:pt>
                <c:pt idx="596" formatCode="0.00">
                  <c:v>2.8</c:v>
                </c:pt>
                <c:pt idx="597" formatCode="0.00">
                  <c:v>49.67</c:v>
                </c:pt>
                <c:pt idx="598" formatCode="0.00">
                  <c:v>5.46</c:v>
                </c:pt>
                <c:pt idx="599" formatCode="0.00">
                  <c:v>10.77</c:v>
                </c:pt>
                <c:pt idx="600" formatCode="0.00">
                  <c:v>3.22</c:v>
                </c:pt>
                <c:pt idx="601" formatCode="0.00">
                  <c:v>-8.5</c:v>
                </c:pt>
                <c:pt idx="602" formatCode="0.00">
                  <c:v>28.08</c:v>
                </c:pt>
                <c:pt idx="603" formatCode="0.00">
                  <c:v>-14.89</c:v>
                </c:pt>
                <c:pt idx="604" formatCode="0.00">
                  <c:v>13.69</c:v>
                </c:pt>
                <c:pt idx="605" formatCode="0.00">
                  <c:v>0.33</c:v>
                </c:pt>
                <c:pt idx="606" formatCode="0.00">
                  <c:v>10.39</c:v>
                </c:pt>
                <c:pt idx="607" formatCode="0.00">
                  <c:v>36.79</c:v>
                </c:pt>
                <c:pt idx="608" formatCode="0.00">
                  <c:v>9.1</c:v>
                </c:pt>
                <c:pt idx="609" formatCode="0.00">
                  <c:v>5.87</c:v>
                </c:pt>
                <c:pt idx="610" formatCode="0.00">
                  <c:v>-1.25</c:v>
                </c:pt>
                <c:pt idx="611" formatCode="0.00">
                  <c:v>3.49</c:v>
                </c:pt>
                <c:pt idx="612" formatCode="0.00">
                  <c:v>8.7200000000000006</c:v>
                </c:pt>
                <c:pt idx="613" formatCode="0.00">
                  <c:v>7.72</c:v>
                </c:pt>
                <c:pt idx="614" formatCode="0.00">
                  <c:v>9.6199999999999992</c:v>
                </c:pt>
                <c:pt idx="615" formatCode="0.00">
                  <c:v>9.41</c:v>
                </c:pt>
                <c:pt idx="616" formatCode="0.00">
                  <c:v>2.77</c:v>
                </c:pt>
                <c:pt idx="617" formatCode="0.00">
                  <c:v>5.97</c:v>
                </c:pt>
                <c:pt idx="618" formatCode="0.00">
                  <c:v>-4.97</c:v>
                </c:pt>
                <c:pt idx="619" formatCode="0.00">
                  <c:v>6.67</c:v>
                </c:pt>
                <c:pt idx="620" formatCode="0.00">
                  <c:v>-35.700000000000003</c:v>
                </c:pt>
                <c:pt idx="621" formatCode="0.00">
                  <c:v>12.22</c:v>
                </c:pt>
                <c:pt idx="622" formatCode="0.00">
                  <c:v>14.88</c:v>
                </c:pt>
                <c:pt idx="623" formatCode="0.00">
                  <c:v>3.45</c:v>
                </c:pt>
                <c:pt idx="624" formatCode="0.00">
                  <c:v>0.35</c:v>
                </c:pt>
                <c:pt idx="625" formatCode="0.00">
                  <c:v>-0.35</c:v>
                </c:pt>
                <c:pt idx="626" formatCode="0.00">
                  <c:v>10.57</c:v>
                </c:pt>
                <c:pt idx="627" formatCode="0.00">
                  <c:v>30.33</c:v>
                </c:pt>
                <c:pt idx="628" formatCode="0.00">
                  <c:v>9.73</c:v>
                </c:pt>
                <c:pt idx="629" formatCode="0.00">
                  <c:v>8.93</c:v>
                </c:pt>
                <c:pt idx="630" formatCode="0.00">
                  <c:v>57.63</c:v>
                </c:pt>
                <c:pt idx="631" formatCode="0.00">
                  <c:v>8.32</c:v>
                </c:pt>
                <c:pt idx="632" formatCode="0.00">
                  <c:v>6.45</c:v>
                </c:pt>
                <c:pt idx="633" formatCode="0.00">
                  <c:v>-0.77</c:v>
                </c:pt>
                <c:pt idx="634" formatCode="0.00">
                  <c:v>11.29</c:v>
                </c:pt>
                <c:pt idx="635" formatCode="0.00">
                  <c:v>1.02</c:v>
                </c:pt>
                <c:pt idx="636" formatCode="0.00">
                  <c:v>7.03</c:v>
                </c:pt>
                <c:pt idx="637" formatCode="0.00">
                  <c:v>2.0499999999999998</c:v>
                </c:pt>
                <c:pt idx="638" formatCode="0.00">
                  <c:v>10</c:v>
                </c:pt>
                <c:pt idx="639" formatCode="0.00">
                  <c:v>-6.06</c:v>
                </c:pt>
                <c:pt idx="640" formatCode="0.00">
                  <c:v>5.0199999999999996</c:v>
                </c:pt>
                <c:pt idx="641" formatCode="0.00">
                  <c:v>-2.37</c:v>
                </c:pt>
                <c:pt idx="642" formatCode="0.00">
                  <c:v>7.67</c:v>
                </c:pt>
                <c:pt idx="643" formatCode="0.00">
                  <c:v>1.39</c:v>
                </c:pt>
                <c:pt idx="644" formatCode="0.00">
                  <c:v>12.59</c:v>
                </c:pt>
                <c:pt idx="645" formatCode="0.00">
                  <c:v>3.63</c:v>
                </c:pt>
                <c:pt idx="646" formatCode="0.00">
                  <c:v>11.25</c:v>
                </c:pt>
                <c:pt idx="647" formatCode="0.00">
                  <c:v>-9.11</c:v>
                </c:pt>
                <c:pt idx="648" formatCode="0.00">
                  <c:v>1.65</c:v>
                </c:pt>
                <c:pt idx="649" formatCode="0.00">
                  <c:v>9</c:v>
                </c:pt>
                <c:pt idx="650" formatCode="0.00">
                  <c:v>21.83</c:v>
                </c:pt>
                <c:pt idx="651" formatCode="0.00">
                  <c:v>-6.36</c:v>
                </c:pt>
                <c:pt idx="652" formatCode="0.00">
                  <c:v>2.06</c:v>
                </c:pt>
                <c:pt idx="653" formatCode="0.00">
                  <c:v>-8</c:v>
                </c:pt>
                <c:pt idx="654" formatCode="0.00">
                  <c:v>14.02</c:v>
                </c:pt>
                <c:pt idx="655" formatCode="0.00">
                  <c:v>10.37</c:v>
                </c:pt>
                <c:pt idx="656" formatCode="0.00">
                  <c:v>1.93</c:v>
                </c:pt>
                <c:pt idx="657" formatCode="0.00">
                  <c:v>73.33</c:v>
                </c:pt>
                <c:pt idx="658" formatCode="0.00">
                  <c:v>3.81</c:v>
                </c:pt>
                <c:pt idx="659" formatCode="0.00">
                  <c:v>8.16</c:v>
                </c:pt>
                <c:pt idx="660" formatCode="0.00">
                  <c:v>1.21</c:v>
                </c:pt>
                <c:pt idx="661" formatCode="0.00">
                  <c:v>7.83</c:v>
                </c:pt>
                <c:pt idx="662" formatCode="0.00">
                  <c:v>13.42</c:v>
                </c:pt>
                <c:pt idx="663" formatCode="0.00">
                  <c:v>3.79</c:v>
                </c:pt>
                <c:pt idx="664" formatCode="0.00">
                  <c:v>-15.78</c:v>
                </c:pt>
                <c:pt idx="665" formatCode="0.00">
                  <c:v>-8.81</c:v>
                </c:pt>
                <c:pt idx="666" formatCode="0.00">
                  <c:v>25.53</c:v>
                </c:pt>
                <c:pt idx="667" formatCode="0.00">
                  <c:v>4.24</c:v>
                </c:pt>
                <c:pt idx="668" formatCode="0.00">
                  <c:v>69.52</c:v>
                </c:pt>
                <c:pt idx="669" formatCode="0.00">
                  <c:v>13.32</c:v>
                </c:pt>
                <c:pt idx="670" formatCode="0.00">
                  <c:v>8.0500000000000007</c:v>
                </c:pt>
                <c:pt idx="671" formatCode="0.00">
                  <c:v>6.47</c:v>
                </c:pt>
                <c:pt idx="672" formatCode="0.00">
                  <c:v>4.17</c:v>
                </c:pt>
                <c:pt idx="673" formatCode="0.00">
                  <c:v>5.19</c:v>
                </c:pt>
                <c:pt idx="674" formatCode="0.00">
                  <c:v>7.39</c:v>
                </c:pt>
                <c:pt idx="675" formatCode="0.00">
                  <c:v>-4.09</c:v>
                </c:pt>
                <c:pt idx="676" formatCode="0.00">
                  <c:v>1.91</c:v>
                </c:pt>
                <c:pt idx="677" formatCode="0.00">
                  <c:v>4.83</c:v>
                </c:pt>
                <c:pt idx="678" formatCode="0.00">
                  <c:v>3.58</c:v>
                </c:pt>
                <c:pt idx="679" formatCode="0.00">
                  <c:v>7.31</c:v>
                </c:pt>
                <c:pt idx="680" formatCode="0.00">
                  <c:v>-1.55</c:v>
                </c:pt>
                <c:pt idx="681" formatCode="0.00">
                  <c:v>7.37</c:v>
                </c:pt>
                <c:pt idx="682" formatCode="0.00">
                  <c:v>12.29</c:v>
                </c:pt>
                <c:pt idx="683" formatCode="0.00">
                  <c:v>9.56</c:v>
                </c:pt>
                <c:pt idx="684" formatCode="0.00">
                  <c:v>0.34</c:v>
                </c:pt>
                <c:pt idx="685" formatCode="0.00">
                  <c:v>-7.4</c:v>
                </c:pt>
                <c:pt idx="686" formatCode="0.00">
                  <c:v>15.05</c:v>
                </c:pt>
                <c:pt idx="687" formatCode="0.00">
                  <c:v>1.28</c:v>
                </c:pt>
                <c:pt idx="688" formatCode="0.00">
                  <c:v>5.62</c:v>
                </c:pt>
                <c:pt idx="689" formatCode="0.00">
                  <c:v>23.3</c:v>
                </c:pt>
                <c:pt idx="690" formatCode="0.00">
                  <c:v>-7.4</c:v>
                </c:pt>
                <c:pt idx="691" formatCode="0.00">
                  <c:v>-4.9400000000000004</c:v>
                </c:pt>
                <c:pt idx="692" formatCode="0.00">
                  <c:v>1.1499999999999999</c:v>
                </c:pt>
                <c:pt idx="693" formatCode="0.00">
                  <c:v>9.19</c:v>
                </c:pt>
                <c:pt idx="694" formatCode="0.00">
                  <c:v>86.39</c:v>
                </c:pt>
                <c:pt idx="695" formatCode="0.00">
                  <c:v>13.07</c:v>
                </c:pt>
                <c:pt idx="696" formatCode="0.00">
                  <c:v>7.21</c:v>
                </c:pt>
                <c:pt idx="697" formatCode="0.00">
                  <c:v>4.99</c:v>
                </c:pt>
                <c:pt idx="698" formatCode="0.00">
                  <c:v>8.6999999999999993</c:v>
                </c:pt>
                <c:pt idx="699" formatCode="0.00">
                  <c:v>4.3899999999999997</c:v>
                </c:pt>
                <c:pt idx="700" formatCode="0.00">
                  <c:v>2.83</c:v>
                </c:pt>
                <c:pt idx="701" formatCode="0.00">
                  <c:v>0.94</c:v>
                </c:pt>
                <c:pt idx="702" formatCode="0.00">
                  <c:v>20.69</c:v>
                </c:pt>
                <c:pt idx="703" formatCode="0.00">
                  <c:v>1.64</c:v>
                </c:pt>
                <c:pt idx="704" formatCode="0.00">
                  <c:v>9.3699999999999992</c:v>
                </c:pt>
                <c:pt idx="705" formatCode="0.00">
                  <c:v>3.64</c:v>
                </c:pt>
                <c:pt idx="706" formatCode="0.00">
                  <c:v>1.97</c:v>
                </c:pt>
                <c:pt idx="707" formatCode="0.00">
                  <c:v>1.78</c:v>
                </c:pt>
                <c:pt idx="708" formatCode="0.00">
                  <c:v>8.56</c:v>
                </c:pt>
                <c:pt idx="709" formatCode="0.00">
                  <c:v>6.97</c:v>
                </c:pt>
                <c:pt idx="710" formatCode="0.00">
                  <c:v>5.59</c:v>
                </c:pt>
                <c:pt idx="711" formatCode="0.00">
                  <c:v>-7.89</c:v>
                </c:pt>
                <c:pt idx="712" formatCode="0.00">
                  <c:v>11.23</c:v>
                </c:pt>
                <c:pt idx="713" formatCode="0.00">
                  <c:v>-7.14</c:v>
                </c:pt>
                <c:pt idx="714" formatCode="0.00">
                  <c:v>5.92</c:v>
                </c:pt>
                <c:pt idx="715" formatCode="0.00">
                  <c:v>8.1300000000000008</c:v>
                </c:pt>
                <c:pt idx="716" formatCode="0.00">
                  <c:v>22.23</c:v>
                </c:pt>
                <c:pt idx="717" formatCode="0.00">
                  <c:v>1.89</c:v>
                </c:pt>
                <c:pt idx="718" formatCode="0.00">
                  <c:v>10.54</c:v>
                </c:pt>
                <c:pt idx="719" formatCode="0.00">
                  <c:v>6.06</c:v>
                </c:pt>
                <c:pt idx="720" formatCode="0.00">
                  <c:v>28.77</c:v>
                </c:pt>
                <c:pt idx="721" formatCode="0.00">
                  <c:v>9.61</c:v>
                </c:pt>
                <c:pt idx="722" formatCode="0.00">
                  <c:v>10.4</c:v>
                </c:pt>
                <c:pt idx="723" formatCode="0.00">
                  <c:v>-2.75</c:v>
                </c:pt>
                <c:pt idx="724" formatCode="0.00">
                  <c:v>13.22</c:v>
                </c:pt>
                <c:pt idx="725" formatCode="0.00">
                  <c:v>12.23</c:v>
                </c:pt>
                <c:pt idx="726" formatCode="0.00">
                  <c:v>2.52</c:v>
                </c:pt>
                <c:pt idx="727" formatCode="0.00">
                  <c:v>6.2</c:v>
                </c:pt>
                <c:pt idx="728" formatCode="0.00">
                  <c:v>15.69</c:v>
                </c:pt>
                <c:pt idx="729" formatCode="0.00">
                  <c:v>0.14000000000000001</c:v>
                </c:pt>
                <c:pt idx="730" formatCode="0.00">
                  <c:v>-8.2100000000000009</c:v>
                </c:pt>
                <c:pt idx="731" formatCode="0.00">
                  <c:v>-1.78</c:v>
                </c:pt>
                <c:pt idx="732" formatCode="0.00">
                  <c:v>-4.53</c:v>
                </c:pt>
                <c:pt idx="733" formatCode="0.00">
                  <c:v>1</c:v>
                </c:pt>
                <c:pt idx="734" formatCode="0.00">
                  <c:v>2.2599999999999998</c:v>
                </c:pt>
                <c:pt idx="735" formatCode="0.00">
                  <c:v>9.92</c:v>
                </c:pt>
                <c:pt idx="736" formatCode="0.00">
                  <c:v>0.53</c:v>
                </c:pt>
                <c:pt idx="737" formatCode="0.00">
                  <c:v>-0.27</c:v>
                </c:pt>
                <c:pt idx="738" formatCode="0.00">
                  <c:v>65.95</c:v>
                </c:pt>
                <c:pt idx="739" formatCode="0.00">
                  <c:v>-91.1</c:v>
                </c:pt>
                <c:pt idx="740" formatCode="0.00">
                  <c:v>-5.68</c:v>
                </c:pt>
                <c:pt idx="741" formatCode="0.00">
                  <c:v>14.98</c:v>
                </c:pt>
                <c:pt idx="742" formatCode="0.00">
                  <c:v>-0.71</c:v>
                </c:pt>
                <c:pt idx="743" formatCode="0.00">
                  <c:v>30.57</c:v>
                </c:pt>
                <c:pt idx="744" formatCode="0.00">
                  <c:v>7.31</c:v>
                </c:pt>
                <c:pt idx="745" formatCode="0.00">
                  <c:v>13.26</c:v>
                </c:pt>
                <c:pt idx="746" formatCode="0.00">
                  <c:v>2.39</c:v>
                </c:pt>
                <c:pt idx="747" formatCode="0.00">
                  <c:v>2.15</c:v>
                </c:pt>
                <c:pt idx="748" formatCode="0.00">
                  <c:v>14.1</c:v>
                </c:pt>
                <c:pt idx="749" formatCode="0.00">
                  <c:v>6.59</c:v>
                </c:pt>
                <c:pt idx="750" formatCode="0.00">
                  <c:v>3.39</c:v>
                </c:pt>
                <c:pt idx="751" formatCode="0.00">
                  <c:v>2.91</c:v>
                </c:pt>
                <c:pt idx="752" formatCode="0.00">
                  <c:v>6.86</c:v>
                </c:pt>
                <c:pt idx="753" formatCode="0.00">
                  <c:v>-9.25</c:v>
                </c:pt>
                <c:pt idx="754" formatCode="0.00">
                  <c:v>-2.2000000000000002</c:v>
                </c:pt>
                <c:pt idx="755" formatCode="0.00">
                  <c:v>21.94</c:v>
                </c:pt>
                <c:pt idx="756" formatCode="0.00">
                  <c:v>10.6</c:v>
                </c:pt>
                <c:pt idx="757" formatCode="0.00">
                  <c:v>-3.23</c:v>
                </c:pt>
                <c:pt idx="758" formatCode="0.00">
                  <c:v>2.85</c:v>
                </c:pt>
                <c:pt idx="759" formatCode="0.00">
                  <c:v>5.34</c:v>
                </c:pt>
                <c:pt idx="760" formatCode="0.00">
                  <c:v>0.61</c:v>
                </c:pt>
                <c:pt idx="761" formatCode="0.00">
                  <c:v>0.73</c:v>
                </c:pt>
                <c:pt idx="762" formatCode="0.00">
                  <c:v>10.47</c:v>
                </c:pt>
                <c:pt idx="763" formatCode="0.00">
                  <c:v>-4.97</c:v>
                </c:pt>
                <c:pt idx="764" formatCode="0.00">
                  <c:v>12.38</c:v>
                </c:pt>
                <c:pt idx="765" formatCode="0.00">
                  <c:v>0.67</c:v>
                </c:pt>
                <c:pt idx="766" formatCode="0.00">
                  <c:v>1.19</c:v>
                </c:pt>
                <c:pt idx="767" formatCode="0.00">
                  <c:v>-4.42</c:v>
                </c:pt>
                <c:pt idx="768" formatCode="0.00">
                  <c:v>8</c:v>
                </c:pt>
                <c:pt idx="769" formatCode="0.00">
                  <c:v>6.97</c:v>
                </c:pt>
                <c:pt idx="770" formatCode="0.00">
                  <c:v>7.7</c:v>
                </c:pt>
                <c:pt idx="771" formatCode="0.00">
                  <c:v>-8.74</c:v>
                </c:pt>
                <c:pt idx="772" formatCode="0.00">
                  <c:v>3.12</c:v>
                </c:pt>
                <c:pt idx="773" formatCode="0.00">
                  <c:v>10.15</c:v>
                </c:pt>
                <c:pt idx="774" formatCode="0.00">
                  <c:v>9.42</c:v>
                </c:pt>
                <c:pt idx="775" formatCode="0.00">
                  <c:v>4.8499999999999996</c:v>
                </c:pt>
                <c:pt idx="776" formatCode="0.00">
                  <c:v>-7.26</c:v>
                </c:pt>
                <c:pt idx="777" formatCode="0.00">
                  <c:v>-2.2000000000000002</c:v>
                </c:pt>
                <c:pt idx="778" formatCode="0.00">
                  <c:v>1.04</c:v>
                </c:pt>
                <c:pt idx="779" formatCode="0.00">
                  <c:v>31.62</c:v>
                </c:pt>
                <c:pt idx="780" formatCode="0.00">
                  <c:v>12.92</c:v>
                </c:pt>
                <c:pt idx="781" formatCode="0.00">
                  <c:v>11.39</c:v>
                </c:pt>
                <c:pt idx="782" formatCode="0.00">
                  <c:v>-3.61</c:v>
                </c:pt>
                <c:pt idx="783" formatCode="0.00">
                  <c:v>4.43</c:v>
                </c:pt>
                <c:pt idx="784" formatCode="0.00">
                  <c:v>12.05</c:v>
                </c:pt>
                <c:pt idx="785" formatCode="0.00">
                  <c:v>12.61</c:v>
                </c:pt>
                <c:pt idx="786" formatCode="0.00">
                  <c:v>-2.2799999999999998</c:v>
                </c:pt>
                <c:pt idx="787" formatCode="0.00">
                  <c:v>5.88</c:v>
                </c:pt>
                <c:pt idx="788" formatCode="0.00">
                  <c:v>1.1000000000000001</c:v>
                </c:pt>
                <c:pt idx="789" formatCode="0.00">
                  <c:v>17.14</c:v>
                </c:pt>
                <c:pt idx="790" formatCode="0.00">
                  <c:v>-1.1399999999999999</c:v>
                </c:pt>
                <c:pt idx="791" formatCode="0.00">
                  <c:v>0.43</c:v>
                </c:pt>
                <c:pt idx="792" formatCode="0.00">
                  <c:v>0.79</c:v>
                </c:pt>
                <c:pt idx="793" formatCode="0.00">
                  <c:v>12.99</c:v>
                </c:pt>
                <c:pt idx="794" formatCode="0.00">
                  <c:v>5.38</c:v>
                </c:pt>
                <c:pt idx="795" formatCode="0.00">
                  <c:v>-15.85</c:v>
                </c:pt>
                <c:pt idx="796" formatCode="0.00">
                  <c:v>3.4</c:v>
                </c:pt>
                <c:pt idx="797" formatCode="0.00">
                  <c:v>-0.3</c:v>
                </c:pt>
                <c:pt idx="798" formatCode="0.00">
                  <c:v>0.87</c:v>
                </c:pt>
                <c:pt idx="799" formatCode="0.00">
                  <c:v>49.76</c:v>
                </c:pt>
                <c:pt idx="800" formatCode="0.00">
                  <c:v>4.88</c:v>
                </c:pt>
                <c:pt idx="801" formatCode="0.00">
                  <c:v>27.53</c:v>
                </c:pt>
                <c:pt idx="802" formatCode="0.00">
                  <c:v>-8.1300000000000008</c:v>
                </c:pt>
                <c:pt idx="803" formatCode="0.00">
                  <c:v>36</c:v>
                </c:pt>
                <c:pt idx="804" formatCode="0.00">
                  <c:v>-2.14</c:v>
                </c:pt>
                <c:pt idx="805" formatCode="0.00">
                  <c:v>-2.52</c:v>
                </c:pt>
                <c:pt idx="806" formatCode="0.00">
                  <c:v>-21.05</c:v>
                </c:pt>
                <c:pt idx="807" formatCode="0.00">
                  <c:v>5.51</c:v>
                </c:pt>
                <c:pt idx="808" formatCode="0.00">
                  <c:v>16.61</c:v>
                </c:pt>
                <c:pt idx="809" formatCode="0.00">
                  <c:v>3.57</c:v>
                </c:pt>
                <c:pt idx="810" formatCode="0.00">
                  <c:v>-0.4</c:v>
                </c:pt>
                <c:pt idx="811" formatCode="0.00">
                  <c:v>29.52</c:v>
                </c:pt>
                <c:pt idx="812" formatCode="0.00">
                  <c:v>32.020000000000003</c:v>
                </c:pt>
                <c:pt idx="813" formatCode="0.00">
                  <c:v>38.39</c:v>
                </c:pt>
                <c:pt idx="814" formatCode="0.00">
                  <c:v>0.91</c:v>
                </c:pt>
                <c:pt idx="815" formatCode="0.00">
                  <c:v>10.81</c:v>
                </c:pt>
                <c:pt idx="816" formatCode="0.00">
                  <c:v>7.52</c:v>
                </c:pt>
                <c:pt idx="817" formatCode="0.00">
                  <c:v>1.0900000000000001</c:v>
                </c:pt>
                <c:pt idx="818" formatCode="0.00">
                  <c:v>-15.57</c:v>
                </c:pt>
                <c:pt idx="819" formatCode="0.00">
                  <c:v>-2.72</c:v>
                </c:pt>
                <c:pt idx="820" formatCode="0.00">
                  <c:v>-12.96</c:v>
                </c:pt>
                <c:pt idx="821" formatCode="0.00">
                  <c:v>7.04</c:v>
                </c:pt>
                <c:pt idx="822" formatCode="0.00">
                  <c:v>2.17</c:v>
                </c:pt>
                <c:pt idx="823" formatCode="0.00">
                  <c:v>13.77</c:v>
                </c:pt>
                <c:pt idx="824" formatCode="0.00">
                  <c:v>9.16</c:v>
                </c:pt>
                <c:pt idx="825" formatCode="0.00">
                  <c:v>17.47</c:v>
                </c:pt>
                <c:pt idx="826" formatCode="0.00">
                  <c:v>-2.13</c:v>
                </c:pt>
                <c:pt idx="827" formatCode="0.00">
                  <c:v>-10.89</c:v>
                </c:pt>
                <c:pt idx="828" formatCode="0.00">
                  <c:v>0.18</c:v>
                </c:pt>
                <c:pt idx="829" formatCode="0.00">
                  <c:v>0.78</c:v>
                </c:pt>
                <c:pt idx="830" formatCode="0.00">
                  <c:v>-3.63</c:v>
                </c:pt>
                <c:pt idx="831" formatCode="0.00">
                  <c:v>-51.06</c:v>
                </c:pt>
                <c:pt idx="832" formatCode="0.00">
                  <c:v>2.59</c:v>
                </c:pt>
                <c:pt idx="833" formatCode="0.00">
                  <c:v>-1.31</c:v>
                </c:pt>
                <c:pt idx="834" formatCode="0.00">
                  <c:v>10.45</c:v>
                </c:pt>
                <c:pt idx="835" formatCode="0.00">
                  <c:v>17.420000000000002</c:v>
                </c:pt>
                <c:pt idx="836" formatCode="0.00">
                  <c:v>0.41</c:v>
                </c:pt>
                <c:pt idx="837" formatCode="0.00">
                  <c:v>3.71</c:v>
                </c:pt>
                <c:pt idx="838" formatCode="0.00">
                  <c:v>-4.67</c:v>
                </c:pt>
                <c:pt idx="839" formatCode="0.00">
                  <c:v>2.16</c:v>
                </c:pt>
                <c:pt idx="840" formatCode="0.00">
                  <c:v>4.05</c:v>
                </c:pt>
                <c:pt idx="841" formatCode="0.00">
                  <c:v>13.71</c:v>
                </c:pt>
                <c:pt idx="842" formatCode="0.00">
                  <c:v>6.72</c:v>
                </c:pt>
                <c:pt idx="843" formatCode="0.00">
                  <c:v>-1.19</c:v>
                </c:pt>
                <c:pt idx="844" formatCode="0.00">
                  <c:v>0.66</c:v>
                </c:pt>
                <c:pt idx="845" formatCode="0.00">
                  <c:v>1.79</c:v>
                </c:pt>
                <c:pt idx="846" formatCode="0.00">
                  <c:v>13.73</c:v>
                </c:pt>
                <c:pt idx="847" formatCode="0.00">
                  <c:v>20.63</c:v>
                </c:pt>
                <c:pt idx="848" formatCode="0.00">
                  <c:v>5.9</c:v>
                </c:pt>
                <c:pt idx="849" formatCode="0.00">
                  <c:v>8.8000000000000007</c:v>
                </c:pt>
                <c:pt idx="850" formatCode="0.00">
                  <c:v>3.49</c:v>
                </c:pt>
                <c:pt idx="851" formatCode="0.00">
                  <c:v>23.02</c:v>
                </c:pt>
                <c:pt idx="852" formatCode="0.00">
                  <c:v>3.94</c:v>
                </c:pt>
                <c:pt idx="853" formatCode="0.00">
                  <c:v>3.51</c:v>
                </c:pt>
                <c:pt idx="854" formatCode="0.00">
                  <c:v>10.78</c:v>
                </c:pt>
                <c:pt idx="855" formatCode="0.00">
                  <c:v>6.68</c:v>
                </c:pt>
                <c:pt idx="856" formatCode="0.00">
                  <c:v>23.21</c:v>
                </c:pt>
                <c:pt idx="857" formatCode="0.00">
                  <c:v>-1.1299999999999999</c:v>
                </c:pt>
                <c:pt idx="858" formatCode="0.00">
                  <c:v>1.43</c:v>
                </c:pt>
                <c:pt idx="859" formatCode="0.00">
                  <c:v>-7.2</c:v>
                </c:pt>
                <c:pt idx="860" formatCode="0.00">
                  <c:v>6.69</c:v>
                </c:pt>
                <c:pt idx="861" formatCode="0.00">
                  <c:v>6.56</c:v>
                </c:pt>
                <c:pt idx="862" formatCode="0.00">
                  <c:v>2.44</c:v>
                </c:pt>
                <c:pt idx="863" formatCode="0.00">
                  <c:v>-22.94</c:v>
                </c:pt>
                <c:pt idx="864" formatCode="0.00">
                  <c:v>2.37</c:v>
                </c:pt>
                <c:pt idx="865" formatCode="0.00">
                  <c:v>55.22</c:v>
                </c:pt>
                <c:pt idx="866" formatCode="0.00">
                  <c:v>14.08</c:v>
                </c:pt>
                <c:pt idx="867" formatCode="0.00">
                  <c:v>8.0500000000000007</c:v>
                </c:pt>
                <c:pt idx="868" formatCode="0.00">
                  <c:v>1.61</c:v>
                </c:pt>
                <c:pt idx="869" formatCode="0.00">
                  <c:v>3.04</c:v>
                </c:pt>
                <c:pt idx="870" formatCode="0.00">
                  <c:v>2.36</c:v>
                </c:pt>
                <c:pt idx="871" formatCode="0.00">
                  <c:v>35.28</c:v>
                </c:pt>
                <c:pt idx="872" formatCode="0.00">
                  <c:v>12.1</c:v>
                </c:pt>
                <c:pt idx="873" formatCode="0.00">
                  <c:v>2.13</c:v>
                </c:pt>
                <c:pt idx="874" formatCode="0.00">
                  <c:v>7.08</c:v>
                </c:pt>
                <c:pt idx="875" formatCode="0.00">
                  <c:v>5.8</c:v>
                </c:pt>
                <c:pt idx="876" formatCode="0.00">
                  <c:v>41.58</c:v>
                </c:pt>
                <c:pt idx="877" formatCode="0.00">
                  <c:v>19.62</c:v>
                </c:pt>
                <c:pt idx="878" formatCode="0.00">
                  <c:v>0.95</c:v>
                </c:pt>
                <c:pt idx="879" formatCode="0.00">
                  <c:v>2.5</c:v>
                </c:pt>
                <c:pt idx="880" formatCode="0.00">
                  <c:v>16.329999999999998</c:v>
                </c:pt>
                <c:pt idx="881" formatCode="0.00">
                  <c:v>7.16</c:v>
                </c:pt>
                <c:pt idx="882" formatCode="0.00">
                  <c:v>12.58</c:v>
                </c:pt>
                <c:pt idx="883" formatCode="0.00">
                  <c:v>10.050000000000001</c:v>
                </c:pt>
                <c:pt idx="884" formatCode="0.00">
                  <c:v>6.55</c:v>
                </c:pt>
                <c:pt idx="885" formatCode="0.00">
                  <c:v>0.12</c:v>
                </c:pt>
                <c:pt idx="886" formatCode="0.00">
                  <c:v>1.86</c:v>
                </c:pt>
                <c:pt idx="887" formatCode="0.00">
                  <c:v>3.89</c:v>
                </c:pt>
                <c:pt idx="888" formatCode="0.00">
                  <c:v>-8.48</c:v>
                </c:pt>
                <c:pt idx="889" formatCode="0.00">
                  <c:v>6.72</c:v>
                </c:pt>
                <c:pt idx="890" formatCode="0.00">
                  <c:v>2.9</c:v>
                </c:pt>
                <c:pt idx="891" formatCode="0.00">
                  <c:v>5.65</c:v>
                </c:pt>
                <c:pt idx="892" formatCode="0.00">
                  <c:v>4.6900000000000004</c:v>
                </c:pt>
                <c:pt idx="893" formatCode="0.00">
                  <c:v>-2.36</c:v>
                </c:pt>
                <c:pt idx="894" formatCode="0.00">
                  <c:v>-32.950000000000003</c:v>
                </c:pt>
                <c:pt idx="895" formatCode="0.00">
                  <c:v>11.72</c:v>
                </c:pt>
                <c:pt idx="896" formatCode="0.00">
                  <c:v>10.82</c:v>
                </c:pt>
                <c:pt idx="897" formatCode="0.00">
                  <c:v>-8.7899999999999991</c:v>
                </c:pt>
                <c:pt idx="898" formatCode="0.00">
                  <c:v>10.43</c:v>
                </c:pt>
                <c:pt idx="899" formatCode="0.00">
                  <c:v>8.2799999999999994</c:v>
                </c:pt>
                <c:pt idx="900" formatCode="0.00">
                  <c:v>1.29</c:v>
                </c:pt>
                <c:pt idx="901" formatCode="0.00">
                  <c:v>0.09</c:v>
                </c:pt>
                <c:pt idx="902" formatCode="0.00">
                  <c:v>2.38</c:v>
                </c:pt>
                <c:pt idx="903" formatCode="0.00">
                  <c:v>9.06</c:v>
                </c:pt>
                <c:pt idx="904" formatCode="0.00">
                  <c:v>0.81</c:v>
                </c:pt>
                <c:pt idx="905" formatCode="0.00">
                  <c:v>6.13</c:v>
                </c:pt>
                <c:pt idx="906" formatCode="0.00">
                  <c:v>0.11</c:v>
                </c:pt>
                <c:pt idx="907" formatCode="0.00">
                  <c:v>13.63</c:v>
                </c:pt>
                <c:pt idx="908" formatCode="0.00">
                  <c:v>-2.4900000000000002</c:v>
                </c:pt>
                <c:pt idx="909" formatCode="0.00">
                  <c:v>4.59</c:v>
                </c:pt>
                <c:pt idx="910" formatCode="0.00">
                  <c:v>8.39</c:v>
                </c:pt>
                <c:pt idx="911" formatCode="0.00">
                  <c:v>-0.66</c:v>
                </c:pt>
                <c:pt idx="912" formatCode="0.00">
                  <c:v>1.8</c:v>
                </c:pt>
                <c:pt idx="913" formatCode="0.00">
                  <c:v>7.26</c:v>
                </c:pt>
                <c:pt idx="914" formatCode="0.00">
                  <c:v>-17.8</c:v>
                </c:pt>
                <c:pt idx="915" formatCode="0.00">
                  <c:v>8.8699999999999992</c:v>
                </c:pt>
                <c:pt idx="916" formatCode="0.00">
                  <c:v>29.03</c:v>
                </c:pt>
                <c:pt idx="917" formatCode="0.00">
                  <c:v>-9.02</c:v>
                </c:pt>
                <c:pt idx="918" formatCode="0.00">
                  <c:v>10.36</c:v>
                </c:pt>
                <c:pt idx="919" formatCode="0.00">
                  <c:v>1.8</c:v>
                </c:pt>
                <c:pt idx="920" formatCode="0.00">
                  <c:v>3.47</c:v>
                </c:pt>
                <c:pt idx="921" formatCode="0.00">
                  <c:v>19.510000000000002</c:v>
                </c:pt>
                <c:pt idx="922" formatCode="0.00">
                  <c:v>-4.3600000000000003</c:v>
                </c:pt>
                <c:pt idx="923" formatCode="0.00">
                  <c:v>7.94</c:v>
                </c:pt>
                <c:pt idx="924" formatCode="0.00">
                  <c:v>2.78</c:v>
                </c:pt>
                <c:pt idx="925" formatCode="0.00">
                  <c:v>-6.75</c:v>
                </c:pt>
                <c:pt idx="926" formatCode="0.00">
                  <c:v>-6.49</c:v>
                </c:pt>
                <c:pt idx="927" formatCode="0.00">
                  <c:v>6.76</c:v>
                </c:pt>
                <c:pt idx="928" formatCode="0.00">
                  <c:v>2.95</c:v>
                </c:pt>
                <c:pt idx="929" formatCode="0.00">
                  <c:v>4.78</c:v>
                </c:pt>
                <c:pt idx="930" formatCode="0.00">
                  <c:v>9.1</c:v>
                </c:pt>
                <c:pt idx="931" formatCode="0.00">
                  <c:v>3.19</c:v>
                </c:pt>
                <c:pt idx="932" formatCode="0.00">
                  <c:v>17.399999999999999</c:v>
                </c:pt>
                <c:pt idx="933" formatCode="0.00">
                  <c:v>3.32</c:v>
                </c:pt>
                <c:pt idx="934" formatCode="0.00">
                  <c:v>6.63</c:v>
                </c:pt>
                <c:pt idx="935" formatCode="0.00">
                  <c:v>11.49</c:v>
                </c:pt>
                <c:pt idx="936" formatCode="0.00">
                  <c:v>4.38</c:v>
                </c:pt>
                <c:pt idx="937" formatCode="0.00">
                  <c:v>-0.82</c:v>
                </c:pt>
                <c:pt idx="938" formatCode="0.00">
                  <c:v>-5.81</c:v>
                </c:pt>
                <c:pt idx="939" formatCode="0.00">
                  <c:v>-4.82</c:v>
                </c:pt>
                <c:pt idx="940" formatCode="0.00">
                  <c:v>4.8899999999999997</c:v>
                </c:pt>
                <c:pt idx="941" formatCode="0.00">
                  <c:v>-2.11</c:v>
                </c:pt>
                <c:pt idx="942" formatCode="0.00">
                  <c:v>4.8899999999999997</c:v>
                </c:pt>
                <c:pt idx="943" formatCode="0.00">
                  <c:v>4.59</c:v>
                </c:pt>
                <c:pt idx="944" formatCode="0.00">
                  <c:v>7.6</c:v>
                </c:pt>
                <c:pt idx="945" formatCode="0.00">
                  <c:v>5.82</c:v>
                </c:pt>
                <c:pt idx="946" formatCode="0.00">
                  <c:v>5.86</c:v>
                </c:pt>
                <c:pt idx="947" formatCode="0.00">
                  <c:v>15.46</c:v>
                </c:pt>
                <c:pt idx="948" formatCode="0.00">
                  <c:v>7.29</c:v>
                </c:pt>
                <c:pt idx="949" formatCode="0.00">
                  <c:v>14.64</c:v>
                </c:pt>
                <c:pt idx="950" formatCode="0.00">
                  <c:v>0.98</c:v>
                </c:pt>
                <c:pt idx="951" formatCode="0.00">
                  <c:v>-0.56999999999999995</c:v>
                </c:pt>
                <c:pt idx="952" formatCode="0.00">
                  <c:v>6.16</c:v>
                </c:pt>
                <c:pt idx="953" formatCode="0.00">
                  <c:v>127.61</c:v>
                </c:pt>
                <c:pt idx="954" formatCode="0.00">
                  <c:v>4.8499999999999996</c:v>
                </c:pt>
                <c:pt idx="955" formatCode="0.00">
                  <c:v>-89.15</c:v>
                </c:pt>
                <c:pt idx="956" formatCode="0.00">
                  <c:v>3.41</c:v>
                </c:pt>
                <c:pt idx="957" formatCode="0.00">
                  <c:v>-2.04</c:v>
                </c:pt>
                <c:pt idx="958" formatCode="0.00">
                  <c:v>14.21</c:v>
                </c:pt>
                <c:pt idx="959" formatCode="0.00">
                  <c:v>6.26</c:v>
                </c:pt>
                <c:pt idx="960" formatCode="0.00">
                  <c:v>0.08</c:v>
                </c:pt>
                <c:pt idx="961" formatCode="0.00">
                  <c:v>0.63</c:v>
                </c:pt>
                <c:pt idx="962" formatCode="0.00">
                  <c:v>7.45</c:v>
                </c:pt>
                <c:pt idx="963" formatCode="0.00">
                  <c:v>38.1</c:v>
                </c:pt>
                <c:pt idx="964" formatCode="0.00">
                  <c:v>36.57</c:v>
                </c:pt>
                <c:pt idx="965" formatCode="0.00">
                  <c:v>7.33</c:v>
                </c:pt>
                <c:pt idx="966" formatCode="0.00">
                  <c:v>15.88</c:v>
                </c:pt>
                <c:pt idx="967" formatCode="0.00">
                  <c:v>-1.24</c:v>
                </c:pt>
                <c:pt idx="968" formatCode="0.00">
                  <c:v>34.770000000000003</c:v>
                </c:pt>
                <c:pt idx="969" formatCode="0.00">
                  <c:v>4.33</c:v>
                </c:pt>
                <c:pt idx="970" formatCode="0.00">
                  <c:v>1.19</c:v>
                </c:pt>
                <c:pt idx="971" formatCode="0.00">
                  <c:v>0</c:v>
                </c:pt>
                <c:pt idx="972" formatCode="0.00">
                  <c:v>4.62</c:v>
                </c:pt>
                <c:pt idx="973" formatCode="0.00">
                  <c:v>8.09</c:v>
                </c:pt>
                <c:pt idx="974" formatCode="0.00">
                  <c:v>-32.130000000000003</c:v>
                </c:pt>
                <c:pt idx="975" formatCode="0.00">
                  <c:v>-7.13</c:v>
                </c:pt>
                <c:pt idx="976" formatCode="0.00">
                  <c:v>5.38</c:v>
                </c:pt>
                <c:pt idx="977" formatCode="0.00">
                  <c:v>10.39</c:v>
                </c:pt>
                <c:pt idx="978" formatCode="0.00">
                  <c:v>5.71</c:v>
                </c:pt>
                <c:pt idx="979" formatCode="0.00">
                  <c:v>-31.86</c:v>
                </c:pt>
                <c:pt idx="980" formatCode="0.00">
                  <c:v>2.19</c:v>
                </c:pt>
                <c:pt idx="981" formatCode="0.00">
                  <c:v>11.69</c:v>
                </c:pt>
                <c:pt idx="982" formatCode="0.00">
                  <c:v>16.489999999999998</c:v>
                </c:pt>
                <c:pt idx="983" formatCode="0.00">
                  <c:v>-173.78</c:v>
                </c:pt>
                <c:pt idx="984" formatCode="0.00">
                  <c:v>31.33</c:v>
                </c:pt>
                <c:pt idx="985" formatCode="0.00">
                  <c:v>9.3800000000000008</c:v>
                </c:pt>
                <c:pt idx="986" formatCode="0.00">
                  <c:v>-4.72</c:v>
                </c:pt>
                <c:pt idx="987" formatCode="0.00">
                  <c:v>-59.09</c:v>
                </c:pt>
                <c:pt idx="988" formatCode="0.00">
                  <c:v>1.54</c:v>
                </c:pt>
                <c:pt idx="989" formatCode="0.00">
                  <c:v>3.12</c:v>
                </c:pt>
                <c:pt idx="990" formatCode="0.00">
                  <c:v>-2.27</c:v>
                </c:pt>
                <c:pt idx="991" formatCode="0.00">
                  <c:v>27.88</c:v>
                </c:pt>
                <c:pt idx="992" formatCode="0.00">
                  <c:v>5.53</c:v>
                </c:pt>
                <c:pt idx="993" formatCode="0.00">
                  <c:v>3.75</c:v>
                </c:pt>
                <c:pt idx="994" formatCode="0.00">
                  <c:v>4</c:v>
                </c:pt>
                <c:pt idx="995" formatCode="0.00">
                  <c:v>14.22</c:v>
                </c:pt>
                <c:pt idx="996" formatCode="0.00">
                  <c:v>-0.3</c:v>
                </c:pt>
                <c:pt idx="997" formatCode="0.00">
                  <c:v>-1.82</c:v>
                </c:pt>
                <c:pt idx="998" formatCode="0.00">
                  <c:v>0.65</c:v>
                </c:pt>
                <c:pt idx="999" formatCode="0.00">
                  <c:v>1.84</c:v>
                </c:pt>
                <c:pt idx="1000" formatCode="0.00">
                  <c:v>-3.72</c:v>
                </c:pt>
                <c:pt idx="1001" formatCode="0.00">
                  <c:v>12.83</c:v>
                </c:pt>
                <c:pt idx="1002" formatCode="0.00">
                  <c:v>-23.18</c:v>
                </c:pt>
                <c:pt idx="1003" formatCode="0.00">
                  <c:v>3.36</c:v>
                </c:pt>
                <c:pt idx="1004" formatCode="0.00">
                  <c:v>2.19</c:v>
                </c:pt>
                <c:pt idx="1005" formatCode="0.00">
                  <c:v>-1.28</c:v>
                </c:pt>
                <c:pt idx="1006" formatCode="0.00">
                  <c:v>-6.25</c:v>
                </c:pt>
                <c:pt idx="1007" formatCode="0.00">
                  <c:v>37.21</c:v>
                </c:pt>
                <c:pt idx="1008" formatCode="0.00">
                  <c:v>11.93</c:v>
                </c:pt>
                <c:pt idx="1009" formatCode="0.00">
                  <c:v>2.1800000000000002</c:v>
                </c:pt>
                <c:pt idx="1010" formatCode="0.00">
                  <c:v>8.6199999999999992</c:v>
                </c:pt>
                <c:pt idx="1011" formatCode="0.00">
                  <c:v>3.62</c:v>
                </c:pt>
                <c:pt idx="1012" formatCode="0.00">
                  <c:v>4.97</c:v>
                </c:pt>
                <c:pt idx="1013" formatCode="0.00">
                  <c:v>2.4500000000000002</c:v>
                </c:pt>
                <c:pt idx="1014" formatCode="0.00">
                  <c:v>8.8699999999999992</c:v>
                </c:pt>
                <c:pt idx="1015" formatCode="0.00">
                  <c:v>7.32</c:v>
                </c:pt>
                <c:pt idx="1016" formatCode="0.00">
                  <c:v>8.17</c:v>
                </c:pt>
                <c:pt idx="1017" formatCode="0.00">
                  <c:v>8.27</c:v>
                </c:pt>
                <c:pt idx="1018" formatCode="0.00">
                  <c:v>61.05</c:v>
                </c:pt>
                <c:pt idx="1019" formatCode="0.00">
                  <c:v>-0.01</c:v>
                </c:pt>
                <c:pt idx="1020" formatCode="0.00">
                  <c:v>10.62</c:v>
                </c:pt>
                <c:pt idx="1021" formatCode="0.00">
                  <c:v>-95.16</c:v>
                </c:pt>
                <c:pt idx="1022" formatCode="0.00">
                  <c:v>0.04</c:v>
                </c:pt>
                <c:pt idx="1023" formatCode="0.00">
                  <c:v>55</c:v>
                </c:pt>
                <c:pt idx="1024" formatCode="0.00">
                  <c:v>10.24</c:v>
                </c:pt>
                <c:pt idx="1025" formatCode="0.00">
                  <c:v>2.2799999999999998</c:v>
                </c:pt>
                <c:pt idx="1026" formatCode="0.00">
                  <c:v>-2.14</c:v>
                </c:pt>
                <c:pt idx="1027" formatCode="0.00">
                  <c:v>19.850000000000001</c:v>
                </c:pt>
                <c:pt idx="1028" formatCode="0.00">
                  <c:v>2.1800000000000002</c:v>
                </c:pt>
                <c:pt idx="1029" formatCode="0.00">
                  <c:v>6.28</c:v>
                </c:pt>
                <c:pt idx="1030" formatCode="0.00">
                  <c:v>12.38</c:v>
                </c:pt>
                <c:pt idx="1031" formatCode="0.00">
                  <c:v>16.04</c:v>
                </c:pt>
                <c:pt idx="1032" formatCode="0.00">
                  <c:v>-12.22</c:v>
                </c:pt>
                <c:pt idx="1033" formatCode="0.00">
                  <c:v>2.73</c:v>
                </c:pt>
                <c:pt idx="1034" formatCode="0.00">
                  <c:v>0.1</c:v>
                </c:pt>
                <c:pt idx="1035" formatCode="0.00">
                  <c:v>3.66</c:v>
                </c:pt>
                <c:pt idx="1036" formatCode="0.00">
                  <c:v>-6.3</c:v>
                </c:pt>
                <c:pt idx="1037" formatCode="0.00">
                  <c:v>2.1800000000000002</c:v>
                </c:pt>
                <c:pt idx="1038" formatCode="0.00">
                  <c:v>5.15</c:v>
                </c:pt>
                <c:pt idx="1039" formatCode="0.00">
                  <c:v>6.39</c:v>
                </c:pt>
                <c:pt idx="1040" formatCode="0.00">
                  <c:v>5.09</c:v>
                </c:pt>
                <c:pt idx="1041" formatCode="0.00">
                  <c:v>20.18</c:v>
                </c:pt>
                <c:pt idx="1042" formatCode="0.00">
                  <c:v>24.73</c:v>
                </c:pt>
                <c:pt idx="1043" formatCode="0.00">
                  <c:v>-11.97</c:v>
                </c:pt>
                <c:pt idx="1044" formatCode="0.00">
                  <c:v>2.4900000000000002</c:v>
                </c:pt>
                <c:pt idx="1045" formatCode="0.00">
                  <c:v>23.06</c:v>
                </c:pt>
                <c:pt idx="1046" formatCode="0.00">
                  <c:v>15.15</c:v>
                </c:pt>
                <c:pt idx="1047" formatCode="0.00">
                  <c:v>30.78</c:v>
                </c:pt>
                <c:pt idx="1048" formatCode="0.00">
                  <c:v>38.72</c:v>
                </c:pt>
                <c:pt idx="1049" formatCode="0.00">
                  <c:v>-0.31</c:v>
                </c:pt>
                <c:pt idx="1050" formatCode="0.00">
                  <c:v>17.96</c:v>
                </c:pt>
                <c:pt idx="1051" formatCode="0.00">
                  <c:v>1.8</c:v>
                </c:pt>
                <c:pt idx="1052" formatCode="0.00">
                  <c:v>-17.23</c:v>
                </c:pt>
                <c:pt idx="1053" formatCode="0.00">
                  <c:v>-5.67</c:v>
                </c:pt>
                <c:pt idx="1054" formatCode="0.00">
                  <c:v>8.67</c:v>
                </c:pt>
                <c:pt idx="1055" formatCode="0.00">
                  <c:v>-17.940000000000001</c:v>
                </c:pt>
                <c:pt idx="1056" formatCode="0.00">
                  <c:v>-1.01</c:v>
                </c:pt>
                <c:pt idx="1057" formatCode="0.00">
                  <c:v>0.32</c:v>
                </c:pt>
                <c:pt idx="1058" formatCode="0.00">
                  <c:v>-38.26</c:v>
                </c:pt>
                <c:pt idx="1059" formatCode="0.00">
                  <c:v>16.27</c:v>
                </c:pt>
                <c:pt idx="1060" formatCode="0.00">
                  <c:v>2.12</c:v>
                </c:pt>
                <c:pt idx="1061" formatCode="0.00">
                  <c:v>19.100000000000001</c:v>
                </c:pt>
                <c:pt idx="1062" formatCode="0.00">
                  <c:v>12.92</c:v>
                </c:pt>
                <c:pt idx="1063" formatCode="0.00">
                  <c:v>17.010000000000002</c:v>
                </c:pt>
                <c:pt idx="1064" formatCode="0.00">
                  <c:v>-19.77</c:v>
                </c:pt>
                <c:pt idx="1065" formatCode="0.00">
                  <c:v>-19.37</c:v>
                </c:pt>
                <c:pt idx="1066" formatCode="0.00">
                  <c:v>-1.03</c:v>
                </c:pt>
                <c:pt idx="1067" formatCode="0.00">
                  <c:v>-43.69</c:v>
                </c:pt>
                <c:pt idx="1068" formatCode="0.00">
                  <c:v>9.2899999999999991</c:v>
                </c:pt>
                <c:pt idx="1069" formatCode="0.00">
                  <c:v>-7.22</c:v>
                </c:pt>
                <c:pt idx="1070" formatCode="0.00">
                  <c:v>1.19</c:v>
                </c:pt>
                <c:pt idx="1071" formatCode="0.00">
                  <c:v>-3.86</c:v>
                </c:pt>
                <c:pt idx="1072" formatCode="0.00">
                  <c:v>7.02</c:v>
                </c:pt>
                <c:pt idx="1073" formatCode="0.00">
                  <c:v>4.91</c:v>
                </c:pt>
                <c:pt idx="1074" formatCode="0.00">
                  <c:v>69.88</c:v>
                </c:pt>
                <c:pt idx="1075" formatCode="0.00">
                  <c:v>-11.66</c:v>
                </c:pt>
                <c:pt idx="1076" formatCode="0.00">
                  <c:v>5.68</c:v>
                </c:pt>
                <c:pt idx="1077" formatCode="0.00">
                  <c:v>7.63</c:v>
                </c:pt>
                <c:pt idx="1078" formatCode="0.00">
                  <c:v>6.8</c:v>
                </c:pt>
                <c:pt idx="1079" formatCode="0.00">
                  <c:v>-1.57</c:v>
                </c:pt>
                <c:pt idx="1080" formatCode="0.00">
                  <c:v>-41.34</c:v>
                </c:pt>
                <c:pt idx="1081" formatCode="0.00">
                  <c:v>3.23</c:v>
                </c:pt>
                <c:pt idx="1082" formatCode="0.00">
                  <c:v>3.84</c:v>
                </c:pt>
                <c:pt idx="1083" formatCode="0.00">
                  <c:v>14.4</c:v>
                </c:pt>
                <c:pt idx="1084" formatCode="0.00">
                  <c:v>9.59</c:v>
                </c:pt>
                <c:pt idx="1085" formatCode="0.00">
                  <c:v>0.1</c:v>
                </c:pt>
                <c:pt idx="1086" formatCode="0.00">
                  <c:v>2.4900000000000002</c:v>
                </c:pt>
                <c:pt idx="1087" formatCode="0.00">
                  <c:v>-2.78</c:v>
                </c:pt>
                <c:pt idx="1088" formatCode="0.00">
                  <c:v>11.66</c:v>
                </c:pt>
                <c:pt idx="1089" formatCode="0.00">
                  <c:v>5.72</c:v>
                </c:pt>
                <c:pt idx="1090" formatCode="0.00">
                  <c:v>-0.62</c:v>
                </c:pt>
                <c:pt idx="1091" formatCode="0.00">
                  <c:v>14.19</c:v>
                </c:pt>
                <c:pt idx="1092" formatCode="0.00">
                  <c:v>2.5299999999999998</c:v>
                </c:pt>
                <c:pt idx="1093" formatCode="0.00">
                  <c:v>7.92</c:v>
                </c:pt>
                <c:pt idx="1094" formatCode="0.00">
                  <c:v>0.79</c:v>
                </c:pt>
                <c:pt idx="1095" formatCode="0.00">
                  <c:v>6.47</c:v>
                </c:pt>
                <c:pt idx="1096" formatCode="0.00">
                  <c:v>0.19</c:v>
                </c:pt>
                <c:pt idx="1097" formatCode="0.00">
                  <c:v>17.2</c:v>
                </c:pt>
                <c:pt idx="1098" formatCode="0.00">
                  <c:v>-6.51</c:v>
                </c:pt>
                <c:pt idx="1099" formatCode="0.00">
                  <c:v>-4.1900000000000004</c:v>
                </c:pt>
                <c:pt idx="1100" formatCode="0.00">
                  <c:v>18.100000000000001</c:v>
                </c:pt>
                <c:pt idx="1101" formatCode="0.00">
                  <c:v>12.78</c:v>
                </c:pt>
                <c:pt idx="1102" formatCode="0.00">
                  <c:v>8.73</c:v>
                </c:pt>
                <c:pt idx="1103" formatCode="0.00">
                  <c:v>77.97</c:v>
                </c:pt>
                <c:pt idx="1104" formatCode="0.00">
                  <c:v>12.79</c:v>
                </c:pt>
                <c:pt idx="1105" formatCode="0.00">
                  <c:v>14.27</c:v>
                </c:pt>
                <c:pt idx="1106" formatCode="0.00">
                  <c:v>25.57</c:v>
                </c:pt>
                <c:pt idx="1107" formatCode="0.00">
                  <c:v>11.2</c:v>
                </c:pt>
                <c:pt idx="1108" formatCode="0.00">
                  <c:v>6.38</c:v>
                </c:pt>
                <c:pt idx="1109" formatCode="0.00">
                  <c:v>4.28</c:v>
                </c:pt>
                <c:pt idx="1110" formatCode="0.00">
                  <c:v>24.21</c:v>
                </c:pt>
                <c:pt idx="1111" formatCode="0.00">
                  <c:v>4.47</c:v>
                </c:pt>
                <c:pt idx="1112" formatCode="0.00">
                  <c:v>11.35</c:v>
                </c:pt>
                <c:pt idx="1113" formatCode="0.00">
                  <c:v>0.56999999999999995</c:v>
                </c:pt>
                <c:pt idx="1114" formatCode="0.00">
                  <c:v>0.01</c:v>
                </c:pt>
                <c:pt idx="1115" formatCode="0.00">
                  <c:v>-3.3</c:v>
                </c:pt>
                <c:pt idx="1116" formatCode="0.00">
                  <c:v>2.4300000000000002</c:v>
                </c:pt>
                <c:pt idx="1117" formatCode="0.00">
                  <c:v>4.6500000000000004</c:v>
                </c:pt>
                <c:pt idx="1118" formatCode="0.00">
                  <c:v>1.21</c:v>
                </c:pt>
                <c:pt idx="1119" formatCode="0.00">
                  <c:v>2.11</c:v>
                </c:pt>
                <c:pt idx="1120" formatCode="0.00">
                  <c:v>-8.68</c:v>
                </c:pt>
                <c:pt idx="1121" formatCode="0.00">
                  <c:v>-0.54</c:v>
                </c:pt>
                <c:pt idx="1122" formatCode="0.00">
                  <c:v>6.84</c:v>
                </c:pt>
                <c:pt idx="1123" formatCode="0.00">
                  <c:v>3.12</c:v>
                </c:pt>
                <c:pt idx="1124" formatCode="0.00">
                  <c:v>0.77</c:v>
                </c:pt>
                <c:pt idx="1125" formatCode="0.00">
                  <c:v>0.19</c:v>
                </c:pt>
                <c:pt idx="1126" formatCode="0.00">
                  <c:v>-8.86</c:v>
                </c:pt>
                <c:pt idx="1127" formatCode="0.00">
                  <c:v>-2.98</c:v>
                </c:pt>
                <c:pt idx="1128" formatCode="0.00">
                  <c:v>0.12</c:v>
                </c:pt>
                <c:pt idx="1129" formatCode="0.00">
                  <c:v>4.72</c:v>
                </c:pt>
                <c:pt idx="1130" formatCode="0.00">
                  <c:v>1.32</c:v>
                </c:pt>
                <c:pt idx="1131" formatCode="0.00">
                  <c:v>9.0500000000000007</c:v>
                </c:pt>
                <c:pt idx="1132" formatCode="0.00">
                  <c:v>-3.32</c:v>
                </c:pt>
                <c:pt idx="1133" formatCode="0.00">
                  <c:v>-99.93</c:v>
                </c:pt>
                <c:pt idx="1134" formatCode="0.00">
                  <c:v>18.010000000000002</c:v>
                </c:pt>
                <c:pt idx="1135" formatCode="0.00">
                  <c:v>-12.64</c:v>
                </c:pt>
                <c:pt idx="1136" formatCode="0.00">
                  <c:v>12.54</c:v>
                </c:pt>
                <c:pt idx="1137" formatCode="0.00">
                  <c:v>1.61</c:v>
                </c:pt>
                <c:pt idx="1138" formatCode="0.00">
                  <c:v>13.29</c:v>
                </c:pt>
                <c:pt idx="1139" formatCode="0.00">
                  <c:v>6.79</c:v>
                </c:pt>
                <c:pt idx="1140" formatCode="0.00">
                  <c:v>4.6500000000000004</c:v>
                </c:pt>
                <c:pt idx="1141" formatCode="0.00">
                  <c:v>21.49</c:v>
                </c:pt>
                <c:pt idx="1142" formatCode="0.00">
                  <c:v>-34.17</c:v>
                </c:pt>
                <c:pt idx="1143" formatCode="0.00">
                  <c:v>17.47</c:v>
                </c:pt>
                <c:pt idx="1144" formatCode="0.00">
                  <c:v>5.24</c:v>
                </c:pt>
                <c:pt idx="1145" formatCode="0.00">
                  <c:v>13.08</c:v>
                </c:pt>
                <c:pt idx="1146" formatCode="0.00">
                  <c:v>-8.7100000000000009</c:v>
                </c:pt>
                <c:pt idx="1147" formatCode="0.00">
                  <c:v>-4.5599999999999996</c:v>
                </c:pt>
                <c:pt idx="1148" formatCode="0.00">
                  <c:v>4.53</c:v>
                </c:pt>
                <c:pt idx="1149" formatCode="0.00">
                  <c:v>-23.34</c:v>
                </c:pt>
                <c:pt idx="1150" formatCode="0.00">
                  <c:v>5.59</c:v>
                </c:pt>
                <c:pt idx="1151" formatCode="0.00">
                  <c:v>-0.09</c:v>
                </c:pt>
                <c:pt idx="1152" formatCode="0.00">
                  <c:v>1.64</c:v>
                </c:pt>
                <c:pt idx="1153" formatCode="0.00">
                  <c:v>15.94</c:v>
                </c:pt>
                <c:pt idx="1154" formatCode="0.00">
                  <c:v>17.72</c:v>
                </c:pt>
                <c:pt idx="1155" formatCode="0.00">
                  <c:v>6.61</c:v>
                </c:pt>
                <c:pt idx="1156" formatCode="0.00">
                  <c:v>7.75</c:v>
                </c:pt>
                <c:pt idx="1157" formatCode="0.00">
                  <c:v>2.74</c:v>
                </c:pt>
                <c:pt idx="1158" formatCode="0.00">
                  <c:v>8.7100000000000009</c:v>
                </c:pt>
                <c:pt idx="1159" formatCode="0.00">
                  <c:v>8.24</c:v>
                </c:pt>
                <c:pt idx="1160" formatCode="0.00">
                  <c:v>9.5</c:v>
                </c:pt>
                <c:pt idx="1161" formatCode="0.00">
                  <c:v>-3.61</c:v>
                </c:pt>
                <c:pt idx="1162" formatCode="0.00">
                  <c:v>8.92</c:v>
                </c:pt>
                <c:pt idx="1163" formatCode="0.00">
                  <c:v>-2.31</c:v>
                </c:pt>
                <c:pt idx="1164" formatCode="0.00">
                  <c:v>-7.09</c:v>
                </c:pt>
                <c:pt idx="1165" formatCode="0.00">
                  <c:v>2.97</c:v>
                </c:pt>
                <c:pt idx="1166" formatCode="0.00">
                  <c:v>17.399999999999999</c:v>
                </c:pt>
                <c:pt idx="1167" formatCode="0.00">
                  <c:v>7.48</c:v>
                </c:pt>
                <c:pt idx="1168" formatCode="0.00">
                  <c:v>-41.56</c:v>
                </c:pt>
                <c:pt idx="1169" formatCode="0.00">
                  <c:v>11.04</c:v>
                </c:pt>
                <c:pt idx="1170" formatCode="0.00">
                  <c:v>3.64</c:v>
                </c:pt>
                <c:pt idx="1171" formatCode="0.00">
                  <c:v>7.09</c:v>
                </c:pt>
                <c:pt idx="1172" formatCode="0.00">
                  <c:v>-8.36</c:v>
                </c:pt>
                <c:pt idx="1173" formatCode="0.00">
                  <c:v>2.85</c:v>
                </c:pt>
                <c:pt idx="1174" formatCode="0.00">
                  <c:v>2.2599999999999998</c:v>
                </c:pt>
                <c:pt idx="1175" formatCode="0.00">
                  <c:v>7.45</c:v>
                </c:pt>
                <c:pt idx="1176" formatCode="0.00">
                  <c:v>6</c:v>
                </c:pt>
                <c:pt idx="1177" formatCode="0.00">
                  <c:v>18.03</c:v>
                </c:pt>
                <c:pt idx="1178" formatCode="0.00">
                  <c:v>9.52</c:v>
                </c:pt>
                <c:pt idx="1179" formatCode="0.00">
                  <c:v>4.76</c:v>
                </c:pt>
                <c:pt idx="1180" formatCode="0.00">
                  <c:v>15.18</c:v>
                </c:pt>
                <c:pt idx="1181" formatCode="0.00">
                  <c:v>-45.68</c:v>
                </c:pt>
                <c:pt idx="1182" formatCode="0.00">
                  <c:v>4.4000000000000004</c:v>
                </c:pt>
                <c:pt idx="1183" formatCode="0.00">
                  <c:v>15.31</c:v>
                </c:pt>
                <c:pt idx="1184" formatCode="0.00">
                  <c:v>-22.87</c:v>
                </c:pt>
                <c:pt idx="1185" formatCode="0.00">
                  <c:v>12.5</c:v>
                </c:pt>
                <c:pt idx="1186" formatCode="0.00">
                  <c:v>-2.33</c:v>
                </c:pt>
                <c:pt idx="1187" formatCode="0.00">
                  <c:v>3</c:v>
                </c:pt>
                <c:pt idx="1188" formatCode="0.00">
                  <c:v>1.03</c:v>
                </c:pt>
                <c:pt idx="1189" formatCode="0.00">
                  <c:v>5.0999999999999996</c:v>
                </c:pt>
                <c:pt idx="1190" formatCode="0.00">
                  <c:v>28.83</c:v>
                </c:pt>
                <c:pt idx="1191" formatCode="0.00">
                  <c:v>6.5</c:v>
                </c:pt>
                <c:pt idx="1192" formatCode="0.00">
                  <c:v>-14.09</c:v>
                </c:pt>
                <c:pt idx="1193" formatCode="0.00">
                  <c:v>-3.61</c:v>
                </c:pt>
                <c:pt idx="1194" formatCode="0.00">
                  <c:v>-13.96</c:v>
                </c:pt>
                <c:pt idx="1195" formatCode="0.00">
                  <c:v>1.61</c:v>
                </c:pt>
                <c:pt idx="1196" formatCode="0.00">
                  <c:v>21</c:v>
                </c:pt>
                <c:pt idx="1197" formatCode="0.00">
                  <c:v>-4.13</c:v>
                </c:pt>
                <c:pt idx="1198" formatCode="0.00">
                  <c:v>-2.86</c:v>
                </c:pt>
                <c:pt idx="1199" formatCode="0.00">
                  <c:v>0.74</c:v>
                </c:pt>
                <c:pt idx="1200" formatCode="0.00">
                  <c:v>3.03</c:v>
                </c:pt>
                <c:pt idx="1201" formatCode="0.00">
                  <c:v>5.36</c:v>
                </c:pt>
                <c:pt idx="1202" formatCode="0.00">
                  <c:v>5.76</c:v>
                </c:pt>
                <c:pt idx="1203" formatCode="0.00">
                  <c:v>13.98</c:v>
                </c:pt>
                <c:pt idx="1204" formatCode="0.00">
                  <c:v>-16.7</c:v>
                </c:pt>
                <c:pt idx="1205" formatCode="0.00">
                  <c:v>-6.34</c:v>
                </c:pt>
                <c:pt idx="1206" formatCode="0.00">
                  <c:v>10.08</c:v>
                </c:pt>
                <c:pt idx="1207" formatCode="0.00">
                  <c:v>-3.03</c:v>
                </c:pt>
                <c:pt idx="1208" formatCode="0.00">
                  <c:v>7.65</c:v>
                </c:pt>
                <c:pt idx="1209" formatCode="0.00">
                  <c:v>2.08</c:v>
                </c:pt>
                <c:pt idx="1210" formatCode="0.00">
                  <c:v>4.82</c:v>
                </c:pt>
                <c:pt idx="1211" formatCode="0.00">
                  <c:v>1.77</c:v>
                </c:pt>
                <c:pt idx="1212" formatCode="0.00">
                  <c:v>-283.23</c:v>
                </c:pt>
                <c:pt idx="1213" formatCode="0.00">
                  <c:v>13.22</c:v>
                </c:pt>
                <c:pt idx="1214" formatCode="0.00">
                  <c:v>6.56</c:v>
                </c:pt>
                <c:pt idx="1215" formatCode="0.00">
                  <c:v>3.79</c:v>
                </c:pt>
                <c:pt idx="1216" formatCode="0.00">
                  <c:v>5.51</c:v>
                </c:pt>
                <c:pt idx="1217" formatCode="0.00">
                  <c:v>-1640369.94</c:v>
                </c:pt>
                <c:pt idx="1218" formatCode="0.00">
                  <c:v>-126.47</c:v>
                </c:pt>
                <c:pt idx="1219" formatCode="0.00">
                  <c:v>3.4</c:v>
                </c:pt>
                <c:pt idx="1220" formatCode="0.00">
                  <c:v>9.17</c:v>
                </c:pt>
                <c:pt idx="1221" formatCode="0.00">
                  <c:v>19.239999999999998</c:v>
                </c:pt>
                <c:pt idx="1222" formatCode="0.00">
                  <c:v>4.96</c:v>
                </c:pt>
                <c:pt idx="1223" formatCode="0.00">
                  <c:v>-0.42</c:v>
                </c:pt>
                <c:pt idx="1224" formatCode="0.00">
                  <c:v>9.1</c:v>
                </c:pt>
                <c:pt idx="1225" formatCode="0.00">
                  <c:v>-2426.37</c:v>
                </c:pt>
                <c:pt idx="1226" formatCode="0.00">
                  <c:v>1.01</c:v>
                </c:pt>
                <c:pt idx="1227" formatCode="0.00">
                  <c:v>5.04</c:v>
                </c:pt>
                <c:pt idx="1228" formatCode="0.00">
                  <c:v>6.9</c:v>
                </c:pt>
                <c:pt idx="1229" formatCode="0.00">
                  <c:v>15.98</c:v>
                </c:pt>
                <c:pt idx="1230" formatCode="0.00">
                  <c:v>3.31</c:v>
                </c:pt>
                <c:pt idx="1231" formatCode="0.00">
                  <c:v>-1.63</c:v>
                </c:pt>
                <c:pt idx="1232" formatCode="0.00">
                  <c:v>6.26</c:v>
                </c:pt>
                <c:pt idx="1233" formatCode="0.00">
                  <c:v>-12.07</c:v>
                </c:pt>
                <c:pt idx="1234" formatCode="0.00">
                  <c:v>0.93</c:v>
                </c:pt>
                <c:pt idx="1235" formatCode="0.00">
                  <c:v>10.14</c:v>
                </c:pt>
                <c:pt idx="1236" formatCode="0.00">
                  <c:v>21.5</c:v>
                </c:pt>
                <c:pt idx="1237" formatCode="0.00">
                  <c:v>14.15</c:v>
                </c:pt>
                <c:pt idx="1238" formatCode="0.00">
                  <c:v>17.399999999999999</c:v>
                </c:pt>
                <c:pt idx="1239" formatCode="0.00">
                  <c:v>33.54</c:v>
                </c:pt>
                <c:pt idx="1240" formatCode="0.00">
                  <c:v>17.350000000000001</c:v>
                </c:pt>
                <c:pt idx="1241" formatCode="0.00">
                  <c:v>6.51</c:v>
                </c:pt>
                <c:pt idx="1242" formatCode="0.00">
                  <c:v>78.599999999999994</c:v>
                </c:pt>
                <c:pt idx="1243" formatCode="0.00">
                  <c:v>-2.38</c:v>
                </c:pt>
                <c:pt idx="1244" formatCode="0.00">
                  <c:v>-6.18</c:v>
                </c:pt>
                <c:pt idx="1245" formatCode="0.00">
                  <c:v>6.93</c:v>
                </c:pt>
                <c:pt idx="1246" formatCode="0.00">
                  <c:v>-0.56000000000000005</c:v>
                </c:pt>
                <c:pt idx="1247" formatCode="0.00">
                  <c:v>0.73</c:v>
                </c:pt>
                <c:pt idx="1248" formatCode="0.00">
                  <c:v>13.11</c:v>
                </c:pt>
                <c:pt idx="1249" formatCode="0.00">
                  <c:v>24.66</c:v>
                </c:pt>
                <c:pt idx="1250" formatCode="0.00">
                  <c:v>-6.33</c:v>
                </c:pt>
                <c:pt idx="1251" formatCode="0.00">
                  <c:v>11.61</c:v>
                </c:pt>
                <c:pt idx="1252" formatCode="0.00">
                  <c:v>3.08</c:v>
                </c:pt>
                <c:pt idx="1253" formatCode="0.00">
                  <c:v>4.97</c:v>
                </c:pt>
                <c:pt idx="1254" formatCode="0.00">
                  <c:v>13.1</c:v>
                </c:pt>
                <c:pt idx="1255" formatCode="0.00">
                  <c:v>13.7</c:v>
                </c:pt>
                <c:pt idx="1256" formatCode="0.00">
                  <c:v>2.74</c:v>
                </c:pt>
                <c:pt idx="1257" formatCode="0.00">
                  <c:v>-421.43</c:v>
                </c:pt>
                <c:pt idx="1258" formatCode="0.00">
                  <c:v>2.91</c:v>
                </c:pt>
                <c:pt idx="1259" formatCode="0.00">
                  <c:v>6.1</c:v>
                </c:pt>
                <c:pt idx="1260" formatCode="0.00">
                  <c:v>6.67</c:v>
                </c:pt>
                <c:pt idx="1261" formatCode="0.00">
                  <c:v>15.15</c:v>
                </c:pt>
                <c:pt idx="1262" formatCode="0.00">
                  <c:v>-10.52</c:v>
                </c:pt>
                <c:pt idx="1263" formatCode="0.00">
                  <c:v>10.59</c:v>
                </c:pt>
                <c:pt idx="1264" formatCode="0.00">
                  <c:v>6.01</c:v>
                </c:pt>
                <c:pt idx="1265" formatCode="0.00">
                  <c:v>1.58</c:v>
                </c:pt>
                <c:pt idx="1266" formatCode="0.00">
                  <c:v>-0.38</c:v>
                </c:pt>
                <c:pt idx="1267" formatCode="0.00">
                  <c:v>4.97</c:v>
                </c:pt>
                <c:pt idx="1268" formatCode="0.00">
                  <c:v>37.36</c:v>
                </c:pt>
                <c:pt idx="1269" formatCode="0.00">
                  <c:v>4.76</c:v>
                </c:pt>
                <c:pt idx="1270" formatCode="0.00">
                  <c:v>0.02</c:v>
                </c:pt>
                <c:pt idx="1271" formatCode="0.00">
                  <c:v>4.24</c:v>
                </c:pt>
                <c:pt idx="1272" formatCode="0.00">
                  <c:v>6.42</c:v>
                </c:pt>
                <c:pt idx="1273" formatCode="0.00">
                  <c:v>15</c:v>
                </c:pt>
                <c:pt idx="1274" formatCode="0.00">
                  <c:v>6.17</c:v>
                </c:pt>
                <c:pt idx="1275" formatCode="0.00">
                  <c:v>10.9</c:v>
                </c:pt>
                <c:pt idx="1276" formatCode="0.00">
                  <c:v>-5.76</c:v>
                </c:pt>
                <c:pt idx="1277" formatCode="0.00">
                  <c:v>-167.13</c:v>
                </c:pt>
                <c:pt idx="1278" formatCode="0.00">
                  <c:v>7.81</c:v>
                </c:pt>
                <c:pt idx="1279" formatCode="0.00">
                  <c:v>5.94</c:v>
                </c:pt>
                <c:pt idx="1280" formatCode="0.00">
                  <c:v>-4.76</c:v>
                </c:pt>
                <c:pt idx="1281" formatCode="0.00">
                  <c:v>4.95</c:v>
                </c:pt>
                <c:pt idx="1282" formatCode="0.00">
                  <c:v>8.01</c:v>
                </c:pt>
                <c:pt idx="1283" formatCode="0.00">
                  <c:v>21.52</c:v>
                </c:pt>
                <c:pt idx="1284" formatCode="0.00">
                  <c:v>2.65</c:v>
                </c:pt>
                <c:pt idx="1285" formatCode="0.00">
                  <c:v>26.04</c:v>
                </c:pt>
                <c:pt idx="1286" formatCode="0.00">
                  <c:v>13.65</c:v>
                </c:pt>
                <c:pt idx="1287" formatCode="0.00">
                  <c:v>-2208.6799999999998</c:v>
                </c:pt>
                <c:pt idx="1288" formatCode="0.00">
                  <c:v>23.21</c:v>
                </c:pt>
                <c:pt idx="1289" formatCode="0.00">
                  <c:v>-4.4400000000000004</c:v>
                </c:pt>
                <c:pt idx="1290" formatCode="0.00">
                  <c:v>6.59</c:v>
                </c:pt>
                <c:pt idx="1291" formatCode="0.00">
                  <c:v>3.97</c:v>
                </c:pt>
                <c:pt idx="1292" formatCode="0.00">
                  <c:v>-1415.28</c:v>
                </c:pt>
                <c:pt idx="1293" formatCode="0.00">
                  <c:v>11.17</c:v>
                </c:pt>
                <c:pt idx="1294" formatCode="0.00">
                  <c:v>18.510000000000002</c:v>
                </c:pt>
                <c:pt idx="1295" formatCode="0.00">
                  <c:v>1.1200000000000001</c:v>
                </c:pt>
                <c:pt idx="1296" formatCode="0.00">
                  <c:v>0.57999999999999996</c:v>
                </c:pt>
                <c:pt idx="1297" formatCode="0.00">
                  <c:v>5.46</c:v>
                </c:pt>
                <c:pt idx="1298" formatCode="0.00">
                  <c:v>4.01</c:v>
                </c:pt>
                <c:pt idx="1299" formatCode="0.00">
                  <c:v>12.17</c:v>
                </c:pt>
                <c:pt idx="1300" formatCode="0.00">
                  <c:v>-7.06</c:v>
                </c:pt>
                <c:pt idx="1301" formatCode="0.00">
                  <c:v>3.87</c:v>
                </c:pt>
                <c:pt idx="1302" formatCode="0.00">
                  <c:v>71.849999999999994</c:v>
                </c:pt>
                <c:pt idx="1303" formatCode="0.00">
                  <c:v>-1.89</c:v>
                </c:pt>
                <c:pt idx="1304" formatCode="0.00">
                  <c:v>-143.63</c:v>
                </c:pt>
                <c:pt idx="1305" formatCode="0.00">
                  <c:v>9.4600000000000009</c:v>
                </c:pt>
                <c:pt idx="1306" formatCode="0.00">
                  <c:v>11.98</c:v>
                </c:pt>
                <c:pt idx="1307" formatCode="0.00">
                  <c:v>1.03</c:v>
                </c:pt>
                <c:pt idx="1308" formatCode="0.00">
                  <c:v>4.8099999999999996</c:v>
                </c:pt>
                <c:pt idx="1309" formatCode="0.00">
                  <c:v>-3.45</c:v>
                </c:pt>
                <c:pt idx="1310" formatCode="0.00">
                  <c:v>-12.92</c:v>
                </c:pt>
                <c:pt idx="1311" formatCode="0.00">
                  <c:v>10.28</c:v>
                </c:pt>
                <c:pt idx="1312" formatCode="0.00">
                  <c:v>1.85</c:v>
                </c:pt>
                <c:pt idx="1313" formatCode="0.00">
                  <c:v>1.54</c:v>
                </c:pt>
                <c:pt idx="1314" formatCode="0.00">
                  <c:v>16.27</c:v>
                </c:pt>
                <c:pt idx="1315" formatCode="0.00">
                  <c:v>-74.17</c:v>
                </c:pt>
                <c:pt idx="1316" formatCode="0.00">
                  <c:v>48.14</c:v>
                </c:pt>
                <c:pt idx="1317" formatCode="0.00">
                  <c:v>4.2699999999999996</c:v>
                </c:pt>
                <c:pt idx="1318" formatCode="0.00">
                  <c:v>-5.6</c:v>
                </c:pt>
                <c:pt idx="1319" formatCode="0.00">
                  <c:v>-2.5299999999999998</c:v>
                </c:pt>
                <c:pt idx="1320" formatCode="0.00">
                  <c:v>2.56</c:v>
                </c:pt>
                <c:pt idx="1321" formatCode="0.00">
                  <c:v>17.3</c:v>
                </c:pt>
                <c:pt idx="1322" formatCode="0.00">
                  <c:v>5.66</c:v>
                </c:pt>
                <c:pt idx="1323" formatCode="0.00">
                  <c:v>3.96</c:v>
                </c:pt>
                <c:pt idx="1324" formatCode="0.00">
                  <c:v>14.32</c:v>
                </c:pt>
                <c:pt idx="1325" formatCode="0.00">
                  <c:v>-0.96</c:v>
                </c:pt>
                <c:pt idx="1326" formatCode="0.00">
                  <c:v>5.99</c:v>
                </c:pt>
                <c:pt idx="1327" formatCode="0.00">
                  <c:v>-0.73</c:v>
                </c:pt>
                <c:pt idx="1328" formatCode="0.00">
                  <c:v>4.37</c:v>
                </c:pt>
                <c:pt idx="1329" formatCode="0.00">
                  <c:v>13.06</c:v>
                </c:pt>
                <c:pt idx="1330" formatCode="0.00">
                  <c:v>48.27</c:v>
                </c:pt>
                <c:pt idx="1331" formatCode="0.00">
                  <c:v>11.34</c:v>
                </c:pt>
                <c:pt idx="1332" formatCode="0.00">
                  <c:v>18.059999999999999</c:v>
                </c:pt>
                <c:pt idx="1333" formatCode="0.00">
                  <c:v>1.9</c:v>
                </c:pt>
                <c:pt idx="1334" formatCode="0.00">
                  <c:v>12.64</c:v>
                </c:pt>
                <c:pt idx="1335" formatCode="0.00">
                  <c:v>-13.49</c:v>
                </c:pt>
                <c:pt idx="1336" formatCode="0.00">
                  <c:v>9.7200000000000006</c:v>
                </c:pt>
                <c:pt idx="1337" formatCode="0.00">
                  <c:v>10.15</c:v>
                </c:pt>
                <c:pt idx="1338" formatCode="0.00">
                  <c:v>1.96</c:v>
                </c:pt>
                <c:pt idx="1339" formatCode="0.00">
                  <c:v>6.19</c:v>
                </c:pt>
                <c:pt idx="1340" formatCode="0.00">
                  <c:v>-0.15</c:v>
                </c:pt>
                <c:pt idx="1341" formatCode="0.00">
                  <c:v>2.73</c:v>
                </c:pt>
                <c:pt idx="1342" formatCode="0.00">
                  <c:v>-14.71</c:v>
                </c:pt>
                <c:pt idx="1343" formatCode="0.00">
                  <c:v>-1.36</c:v>
                </c:pt>
                <c:pt idx="1344" formatCode="0.00">
                  <c:v>6.93</c:v>
                </c:pt>
                <c:pt idx="1345" formatCode="0.00">
                  <c:v>-12.83</c:v>
                </c:pt>
                <c:pt idx="1346" formatCode="0.00">
                  <c:v>-4.7</c:v>
                </c:pt>
                <c:pt idx="1347" formatCode="0.00">
                  <c:v>10.210000000000001</c:v>
                </c:pt>
                <c:pt idx="1348" formatCode="0.00">
                  <c:v>9.44</c:v>
                </c:pt>
                <c:pt idx="1349" formatCode="0.00">
                  <c:v>3.25</c:v>
                </c:pt>
                <c:pt idx="1350" formatCode="0.00">
                  <c:v>5.76</c:v>
                </c:pt>
                <c:pt idx="1351" formatCode="0.00">
                  <c:v>0.91</c:v>
                </c:pt>
                <c:pt idx="1352" formatCode="0.00">
                  <c:v>1.62</c:v>
                </c:pt>
                <c:pt idx="1353" formatCode="0.00">
                  <c:v>32.619999999999997</c:v>
                </c:pt>
                <c:pt idx="1354" formatCode="0.00">
                  <c:v>6.23</c:v>
                </c:pt>
                <c:pt idx="1355" formatCode="0.00">
                  <c:v>4.71</c:v>
                </c:pt>
                <c:pt idx="1356" formatCode="0.00">
                  <c:v>0.92</c:v>
                </c:pt>
                <c:pt idx="1357" formatCode="0.00">
                  <c:v>0.63</c:v>
                </c:pt>
                <c:pt idx="1358" formatCode="0.00">
                  <c:v>13.34</c:v>
                </c:pt>
                <c:pt idx="1359" formatCode="0.00">
                  <c:v>10.31</c:v>
                </c:pt>
                <c:pt idx="1360" formatCode="0.00">
                  <c:v>4.03</c:v>
                </c:pt>
                <c:pt idx="1361" formatCode="0.00">
                  <c:v>-2.1</c:v>
                </c:pt>
                <c:pt idx="1362" formatCode="0.00">
                  <c:v>6.63</c:v>
                </c:pt>
                <c:pt idx="1363" formatCode="0.00">
                  <c:v>0.41</c:v>
                </c:pt>
                <c:pt idx="1364" formatCode="0.00">
                  <c:v>-2.27</c:v>
                </c:pt>
                <c:pt idx="1365" formatCode="0.00">
                  <c:v>-0.26</c:v>
                </c:pt>
                <c:pt idx="1366" formatCode="0.00">
                  <c:v>9.7100000000000009</c:v>
                </c:pt>
                <c:pt idx="1367" formatCode="0.00">
                  <c:v>-197.78</c:v>
                </c:pt>
                <c:pt idx="1368" formatCode="0.00">
                  <c:v>-0.99</c:v>
                </c:pt>
                <c:pt idx="1369" formatCode="0.00">
                  <c:v>-21.79</c:v>
                </c:pt>
                <c:pt idx="1370" formatCode="0.00">
                  <c:v>20.49</c:v>
                </c:pt>
                <c:pt idx="1371" formatCode="0.00">
                  <c:v>-4.62</c:v>
                </c:pt>
                <c:pt idx="1372" formatCode="0.00">
                  <c:v>63.37</c:v>
                </c:pt>
                <c:pt idx="1373" formatCode="0.00">
                  <c:v>17.98</c:v>
                </c:pt>
                <c:pt idx="1374" formatCode="0.00">
                  <c:v>-22.58</c:v>
                </c:pt>
                <c:pt idx="1375" formatCode="0.00">
                  <c:v>9.68</c:v>
                </c:pt>
                <c:pt idx="1376" formatCode="0.00">
                  <c:v>3.88</c:v>
                </c:pt>
                <c:pt idx="1377" formatCode="0.00">
                  <c:v>1.41</c:v>
                </c:pt>
                <c:pt idx="1378" formatCode="0.00">
                  <c:v>4.8</c:v>
                </c:pt>
                <c:pt idx="1379" formatCode="0.00">
                  <c:v>7.11</c:v>
                </c:pt>
                <c:pt idx="1380" formatCode="0.00">
                  <c:v>-8.8699999999999992</c:v>
                </c:pt>
                <c:pt idx="1381" formatCode="0.00">
                  <c:v>7.89</c:v>
                </c:pt>
                <c:pt idx="1382" formatCode="0.00">
                  <c:v>3.04</c:v>
                </c:pt>
                <c:pt idx="1383" formatCode="0.00">
                  <c:v>-22.68</c:v>
                </c:pt>
                <c:pt idx="1384" formatCode="0.00">
                  <c:v>1.79</c:v>
                </c:pt>
                <c:pt idx="1385" formatCode="0.00">
                  <c:v>14.68</c:v>
                </c:pt>
                <c:pt idx="1386" formatCode="0.00">
                  <c:v>3.93</c:v>
                </c:pt>
                <c:pt idx="1387" formatCode="0.00">
                  <c:v>-4.26</c:v>
                </c:pt>
                <c:pt idx="1388" formatCode="0.00">
                  <c:v>26.31</c:v>
                </c:pt>
                <c:pt idx="1389" formatCode="0.00">
                  <c:v>12.43</c:v>
                </c:pt>
                <c:pt idx="1390" formatCode="0.00">
                  <c:v>3.61</c:v>
                </c:pt>
                <c:pt idx="1391" formatCode="0.00">
                  <c:v>6.25</c:v>
                </c:pt>
                <c:pt idx="1392" formatCode="0.00">
                  <c:v>68.27</c:v>
                </c:pt>
                <c:pt idx="1393" formatCode="0.00">
                  <c:v>3.18</c:v>
                </c:pt>
                <c:pt idx="1394" formatCode="0.00">
                  <c:v>21.19</c:v>
                </c:pt>
                <c:pt idx="1395" formatCode="0.00">
                  <c:v>8.3699999999999992</c:v>
                </c:pt>
                <c:pt idx="1396" formatCode="0.00">
                  <c:v>7.28</c:v>
                </c:pt>
                <c:pt idx="1397" formatCode="0.00">
                  <c:v>1.6</c:v>
                </c:pt>
                <c:pt idx="1398" formatCode="0.00">
                  <c:v>-87.38</c:v>
                </c:pt>
                <c:pt idx="1399" formatCode="0.00">
                  <c:v>-193.86</c:v>
                </c:pt>
                <c:pt idx="1400" formatCode="0.00">
                  <c:v>6.51</c:v>
                </c:pt>
                <c:pt idx="1401" formatCode="0.00">
                  <c:v>-13.88</c:v>
                </c:pt>
                <c:pt idx="1402" formatCode="0.00">
                  <c:v>-3.58</c:v>
                </c:pt>
                <c:pt idx="1403" formatCode="0.00">
                  <c:v>-0.32</c:v>
                </c:pt>
                <c:pt idx="1404" formatCode="0.00">
                  <c:v>-0.69</c:v>
                </c:pt>
                <c:pt idx="1405" formatCode="0.00">
                  <c:v>-4.6100000000000003</c:v>
                </c:pt>
                <c:pt idx="1406" formatCode="0.00">
                  <c:v>1.26</c:v>
                </c:pt>
                <c:pt idx="1407" formatCode="0.00">
                  <c:v>21.68</c:v>
                </c:pt>
                <c:pt idx="1408" formatCode="0.00">
                  <c:v>-9.92</c:v>
                </c:pt>
                <c:pt idx="1409" formatCode="0.00">
                  <c:v>0.62</c:v>
                </c:pt>
                <c:pt idx="1410" formatCode="0.00">
                  <c:v>-5.61</c:v>
                </c:pt>
                <c:pt idx="1411" formatCode="0.00">
                  <c:v>5.3</c:v>
                </c:pt>
                <c:pt idx="1412" formatCode="0.00">
                  <c:v>12.44</c:v>
                </c:pt>
                <c:pt idx="1413" formatCode="0.00">
                  <c:v>-14.62</c:v>
                </c:pt>
                <c:pt idx="1414" formatCode="0.00">
                  <c:v>8.4</c:v>
                </c:pt>
                <c:pt idx="1415" formatCode="0.00">
                  <c:v>12.19</c:v>
                </c:pt>
                <c:pt idx="1416" formatCode="0.00">
                  <c:v>5.58</c:v>
                </c:pt>
                <c:pt idx="1417" formatCode="0.00">
                  <c:v>-6.31</c:v>
                </c:pt>
                <c:pt idx="1418" formatCode="0.00">
                  <c:v>3.78</c:v>
                </c:pt>
                <c:pt idx="1419" formatCode="0.00">
                  <c:v>-4.57</c:v>
                </c:pt>
                <c:pt idx="1420" formatCode="0.00">
                  <c:v>30.29</c:v>
                </c:pt>
                <c:pt idx="1421" formatCode="0.00">
                  <c:v>14.25</c:v>
                </c:pt>
                <c:pt idx="1422" formatCode="0.00">
                  <c:v>36.11</c:v>
                </c:pt>
                <c:pt idx="1423" formatCode="0.00">
                  <c:v>-1.3</c:v>
                </c:pt>
                <c:pt idx="1424" formatCode="0.00">
                  <c:v>0.39</c:v>
                </c:pt>
                <c:pt idx="1425" formatCode="0.00">
                  <c:v>6.7</c:v>
                </c:pt>
                <c:pt idx="1426" formatCode="0.00">
                  <c:v>-5.8</c:v>
                </c:pt>
                <c:pt idx="1427" formatCode="0.00">
                  <c:v>16.53</c:v>
                </c:pt>
                <c:pt idx="1428" formatCode="0.00">
                  <c:v>3.3</c:v>
                </c:pt>
                <c:pt idx="1429" formatCode="0.00">
                  <c:v>-2.2400000000000002</c:v>
                </c:pt>
                <c:pt idx="1430" formatCode="0.00">
                  <c:v>10.95</c:v>
                </c:pt>
                <c:pt idx="1431" formatCode="0.00">
                  <c:v>-9.5299999999999994</c:v>
                </c:pt>
                <c:pt idx="1432" formatCode="#,##0.00">
                  <c:v>8.43</c:v>
                </c:pt>
                <c:pt idx="1433" formatCode="#,##0.00">
                  <c:v>5.21</c:v>
                </c:pt>
                <c:pt idx="1434" formatCode="#,##0.00">
                  <c:v>7.18</c:v>
                </c:pt>
                <c:pt idx="1435" formatCode="#,##0.00">
                  <c:v>2.27</c:v>
                </c:pt>
                <c:pt idx="1436" formatCode="#,##0.00">
                  <c:v>15.72</c:v>
                </c:pt>
                <c:pt idx="1437" formatCode="#,##0.00">
                  <c:v>0.48</c:v>
                </c:pt>
                <c:pt idx="1438" formatCode="#,##0.00">
                  <c:v>-10.81</c:v>
                </c:pt>
                <c:pt idx="1439" formatCode="#,##0.00">
                  <c:v>19.77</c:v>
                </c:pt>
                <c:pt idx="1440" formatCode="#,##0.00">
                  <c:v>9.09</c:v>
                </c:pt>
                <c:pt idx="1441" formatCode="#,##0.00">
                  <c:v>18.16</c:v>
                </c:pt>
                <c:pt idx="1442" formatCode="#,##0.00">
                  <c:v>1.88</c:v>
                </c:pt>
                <c:pt idx="1443" formatCode="#,##0.00">
                  <c:v>-3224.8</c:v>
                </c:pt>
                <c:pt idx="1444" formatCode="#,##0.00">
                  <c:v>7.92</c:v>
                </c:pt>
                <c:pt idx="1445" formatCode="#,##0.00">
                  <c:v>-4.54</c:v>
                </c:pt>
                <c:pt idx="1446" formatCode="#,##0.00">
                  <c:v>16.38</c:v>
                </c:pt>
                <c:pt idx="1447" formatCode="#,##0.00">
                  <c:v>21.1</c:v>
                </c:pt>
                <c:pt idx="1448" formatCode="#,##0.00">
                  <c:v>8.02</c:v>
                </c:pt>
                <c:pt idx="1449" formatCode="#,##0.00">
                  <c:v>77.7</c:v>
                </c:pt>
                <c:pt idx="1450" formatCode="#,##0.00">
                  <c:v>10.9</c:v>
                </c:pt>
                <c:pt idx="1451" formatCode="#,##0.00">
                  <c:v>23.27</c:v>
                </c:pt>
                <c:pt idx="1452" formatCode="#,##0.00">
                  <c:v>30.94</c:v>
                </c:pt>
                <c:pt idx="1453" formatCode="#,##0.00">
                  <c:v>-1.1299999999999999</c:v>
                </c:pt>
                <c:pt idx="1454" formatCode="#,##0.00">
                  <c:v>14.93</c:v>
                </c:pt>
                <c:pt idx="1455" formatCode="#,##0.00">
                  <c:v>5.29</c:v>
                </c:pt>
                <c:pt idx="1456" formatCode="#,##0.00">
                  <c:v>3.79</c:v>
                </c:pt>
                <c:pt idx="1457" formatCode="#,##0.00">
                  <c:v>6.02</c:v>
                </c:pt>
                <c:pt idx="1458" formatCode="#,##0.00">
                  <c:v>7.03</c:v>
                </c:pt>
                <c:pt idx="1459" formatCode="#,##0.00">
                  <c:v>6.2</c:v>
                </c:pt>
                <c:pt idx="1460" formatCode="#,##0.00">
                  <c:v>2.4500000000000002</c:v>
                </c:pt>
                <c:pt idx="1461" formatCode="#,##0.00">
                  <c:v>4.41</c:v>
                </c:pt>
                <c:pt idx="1462" formatCode="#,##0.00">
                  <c:v>5.7</c:v>
                </c:pt>
                <c:pt idx="1463" formatCode="#,##0.00">
                  <c:v>-132.30000000000001</c:v>
                </c:pt>
                <c:pt idx="1464" formatCode="#,##0.00">
                  <c:v>-0.03</c:v>
                </c:pt>
                <c:pt idx="1465" formatCode="#,##0.00">
                  <c:v>6.19</c:v>
                </c:pt>
                <c:pt idx="1466" formatCode="#,##0.00">
                  <c:v>3.96</c:v>
                </c:pt>
                <c:pt idx="1467" formatCode="#,##0.00">
                  <c:v>0.96</c:v>
                </c:pt>
                <c:pt idx="1468" formatCode="#,##0.00">
                  <c:v>3.25</c:v>
                </c:pt>
                <c:pt idx="1469" formatCode="#,##0.00">
                  <c:v>8.27</c:v>
                </c:pt>
                <c:pt idx="1470" formatCode="#,##0.00">
                  <c:v>8.08</c:v>
                </c:pt>
                <c:pt idx="1471" formatCode="#,##0.00">
                  <c:v>2.73</c:v>
                </c:pt>
                <c:pt idx="1472" formatCode="#,##0.00">
                  <c:v>-12.21</c:v>
                </c:pt>
                <c:pt idx="1473" formatCode="#,##0.00">
                  <c:v>0</c:v>
                </c:pt>
                <c:pt idx="1474" formatCode="#,##0.00">
                  <c:v>8.2200000000000006</c:v>
                </c:pt>
                <c:pt idx="1475" formatCode="#,##0.00">
                  <c:v>2.82</c:v>
                </c:pt>
                <c:pt idx="1476" formatCode="#,##0.00">
                  <c:v>-1.62</c:v>
                </c:pt>
                <c:pt idx="1477" formatCode="#,##0.00">
                  <c:v>-3.12</c:v>
                </c:pt>
                <c:pt idx="1478" formatCode="#,##0.00">
                  <c:v>3.32</c:v>
                </c:pt>
                <c:pt idx="1479" formatCode="#,##0.00">
                  <c:v>-7.29</c:v>
                </c:pt>
                <c:pt idx="1480" formatCode="#,##0.00">
                  <c:v>-8.48</c:v>
                </c:pt>
                <c:pt idx="1481" formatCode="#,##0.00">
                  <c:v>1.99</c:v>
                </c:pt>
                <c:pt idx="1482" formatCode="#,##0.00">
                  <c:v>11.46</c:v>
                </c:pt>
                <c:pt idx="1483" formatCode="#,##0.00">
                  <c:v>0.39</c:v>
                </c:pt>
                <c:pt idx="1484" formatCode="#,##0.00">
                  <c:v>9.09</c:v>
                </c:pt>
                <c:pt idx="1485" formatCode="#,##0.00">
                  <c:v>2.8</c:v>
                </c:pt>
                <c:pt idx="1486" formatCode="#,##0.00">
                  <c:v>1.3</c:v>
                </c:pt>
                <c:pt idx="1487" formatCode="#,##0.00">
                  <c:v>79.05</c:v>
                </c:pt>
                <c:pt idx="1488" formatCode="#,##0.00">
                  <c:v>4.2300000000000004</c:v>
                </c:pt>
                <c:pt idx="1489" formatCode="#,##0.00">
                  <c:v>1.62</c:v>
                </c:pt>
                <c:pt idx="1490" formatCode="#,##0.00">
                  <c:v>-14.26</c:v>
                </c:pt>
                <c:pt idx="1491" formatCode="#,##0.00">
                  <c:v>-5.35</c:v>
                </c:pt>
                <c:pt idx="1492" formatCode="#,##0.00">
                  <c:v>30.74</c:v>
                </c:pt>
                <c:pt idx="1493" formatCode="#,##0.00">
                  <c:v>2.81</c:v>
                </c:pt>
                <c:pt idx="1494" formatCode="#,##0.00">
                  <c:v>8.41</c:v>
                </c:pt>
                <c:pt idx="1495" formatCode="#,##0.00">
                  <c:v>3.01</c:v>
                </c:pt>
                <c:pt idx="1496" formatCode="#,##0.00">
                  <c:v>2.62</c:v>
                </c:pt>
                <c:pt idx="1497" formatCode="#,##0.00">
                  <c:v>7.73</c:v>
                </c:pt>
                <c:pt idx="1498" formatCode="#,##0.00">
                  <c:v>1.53</c:v>
                </c:pt>
                <c:pt idx="1499" formatCode="#,##0.00">
                  <c:v>14.32</c:v>
                </c:pt>
                <c:pt idx="1500" formatCode="#,##0.00">
                  <c:v>10.9</c:v>
                </c:pt>
                <c:pt idx="1501" formatCode="#,##0.00">
                  <c:v>1.3</c:v>
                </c:pt>
                <c:pt idx="1502" formatCode="#,##0.00">
                  <c:v>-930.31</c:v>
                </c:pt>
                <c:pt idx="1503" formatCode="#,##0.00">
                  <c:v>6.62</c:v>
                </c:pt>
                <c:pt idx="1504" formatCode="#,##0.00">
                  <c:v>10.87</c:v>
                </c:pt>
                <c:pt idx="1505" formatCode="#,##0.00">
                  <c:v>0.46</c:v>
                </c:pt>
                <c:pt idx="1506" formatCode="#,##0.00">
                  <c:v>2.66</c:v>
                </c:pt>
                <c:pt idx="1507" formatCode="#,##0.00">
                  <c:v>3.88</c:v>
                </c:pt>
                <c:pt idx="1508" formatCode="#,##0.00">
                  <c:v>-72.86</c:v>
                </c:pt>
                <c:pt idx="1509" formatCode="#,##0.00">
                  <c:v>6.22</c:v>
                </c:pt>
                <c:pt idx="1510" formatCode="#,##0.00">
                  <c:v>0.23</c:v>
                </c:pt>
                <c:pt idx="1511" formatCode="#,##0.00">
                  <c:v>-0.27</c:v>
                </c:pt>
                <c:pt idx="1512" formatCode="#,##0.00">
                  <c:v>11.91</c:v>
                </c:pt>
                <c:pt idx="1513" formatCode="#,##0.00">
                  <c:v>2.81</c:v>
                </c:pt>
                <c:pt idx="1514" formatCode="#,##0.00">
                  <c:v>-179.64</c:v>
                </c:pt>
                <c:pt idx="1515" formatCode="#,##0.00">
                  <c:v>-11.04</c:v>
                </c:pt>
                <c:pt idx="1516" formatCode="#,##0.00">
                  <c:v>-2.87</c:v>
                </c:pt>
                <c:pt idx="1517" formatCode="#,##0.00">
                  <c:v>-350.13</c:v>
                </c:pt>
                <c:pt idx="1518" formatCode="#,##0.00">
                  <c:v>-18.579999999999998</c:v>
                </c:pt>
                <c:pt idx="1519" formatCode="#,##0.00">
                  <c:v>11.1</c:v>
                </c:pt>
                <c:pt idx="1520" formatCode="#,##0.00">
                  <c:v>-60.88</c:v>
                </c:pt>
                <c:pt idx="1521" formatCode="#,##0.00">
                  <c:v>0.39</c:v>
                </c:pt>
                <c:pt idx="1522" formatCode="#,##0.00">
                  <c:v>13.75</c:v>
                </c:pt>
                <c:pt idx="1523" formatCode="#,##0.00">
                  <c:v>13.86</c:v>
                </c:pt>
                <c:pt idx="1524" formatCode="#,##0.00">
                  <c:v>1.88</c:v>
                </c:pt>
                <c:pt idx="1525" formatCode="#,##0.00">
                  <c:v>0.85</c:v>
                </c:pt>
                <c:pt idx="1526" formatCode="#,##0.00">
                  <c:v>-3.68</c:v>
                </c:pt>
                <c:pt idx="1527" formatCode="#,##0.00">
                  <c:v>4</c:v>
                </c:pt>
                <c:pt idx="1528" formatCode="#,##0.00">
                  <c:v>2.5099999999999998</c:v>
                </c:pt>
                <c:pt idx="1529" formatCode="#,##0.00">
                  <c:v>3.59</c:v>
                </c:pt>
                <c:pt idx="1530" formatCode="#,##0.00">
                  <c:v>7.71</c:v>
                </c:pt>
                <c:pt idx="1531" formatCode="#,##0.00">
                  <c:v>1.6</c:v>
                </c:pt>
                <c:pt idx="1532" formatCode="#,##0.00">
                  <c:v>1.58</c:v>
                </c:pt>
                <c:pt idx="1533" formatCode="#,##0.00">
                  <c:v>2.84</c:v>
                </c:pt>
                <c:pt idx="1534" formatCode="#,##0.00">
                  <c:v>3.66</c:v>
                </c:pt>
                <c:pt idx="1535" formatCode="#,##0.00">
                  <c:v>15.65</c:v>
                </c:pt>
                <c:pt idx="1536" formatCode="#,##0.00">
                  <c:v>4.8099999999999996</c:v>
                </c:pt>
                <c:pt idx="1537" formatCode="#,##0.00">
                  <c:v>0.46</c:v>
                </c:pt>
                <c:pt idx="1538" formatCode="#,##0.00">
                  <c:v>17.87</c:v>
                </c:pt>
                <c:pt idx="1539" formatCode="#,##0.00">
                  <c:v>-7</c:v>
                </c:pt>
                <c:pt idx="1540" formatCode="#,##0.00">
                  <c:v>-4.05</c:v>
                </c:pt>
                <c:pt idx="1541" formatCode="#,##0.00">
                  <c:v>3.72</c:v>
                </c:pt>
                <c:pt idx="1542" formatCode="#,##0.00">
                  <c:v>-14.1</c:v>
                </c:pt>
                <c:pt idx="1543" formatCode="#,##0.00">
                  <c:v>32.64</c:v>
                </c:pt>
                <c:pt idx="1544" formatCode="#,##0.00">
                  <c:v>0.83</c:v>
                </c:pt>
                <c:pt idx="1545" formatCode="#,##0.00">
                  <c:v>10.050000000000001</c:v>
                </c:pt>
                <c:pt idx="1546" formatCode="#,##0.00">
                  <c:v>-8.36</c:v>
                </c:pt>
                <c:pt idx="1547" formatCode="#,##0.00">
                  <c:v>2.62</c:v>
                </c:pt>
                <c:pt idx="1548" formatCode="#,##0.00">
                  <c:v>-2.84</c:v>
                </c:pt>
                <c:pt idx="1549" formatCode="#,##0.00">
                  <c:v>4.2300000000000004</c:v>
                </c:pt>
                <c:pt idx="1550" formatCode="#,##0.00">
                  <c:v>5.72</c:v>
                </c:pt>
                <c:pt idx="1551" formatCode="#,##0.00">
                  <c:v>13.16</c:v>
                </c:pt>
                <c:pt idx="1552" formatCode="#,##0.00">
                  <c:v>-3635.06</c:v>
                </c:pt>
                <c:pt idx="1553" formatCode="#,##0.00">
                  <c:v>-5.99</c:v>
                </c:pt>
                <c:pt idx="1554" formatCode="#,##0.00">
                  <c:v>5.05</c:v>
                </c:pt>
                <c:pt idx="1555" formatCode="#,##0.00">
                  <c:v>-3.1</c:v>
                </c:pt>
                <c:pt idx="1556" formatCode="#,##0.00">
                  <c:v>10.31</c:v>
                </c:pt>
                <c:pt idx="1557" formatCode="#,##0.00">
                  <c:v>11.57</c:v>
                </c:pt>
                <c:pt idx="1558" formatCode="#,##0.00">
                  <c:v>2.95</c:v>
                </c:pt>
                <c:pt idx="1559" formatCode="#,##0.00">
                  <c:v>-74.900000000000006</c:v>
                </c:pt>
                <c:pt idx="1560" formatCode="#,##0.00">
                  <c:v>6.28</c:v>
                </c:pt>
                <c:pt idx="1561" formatCode="#,##0.00">
                  <c:v>8.7899999999999991</c:v>
                </c:pt>
                <c:pt idx="1562" formatCode="#,##0.00">
                  <c:v>-9.73</c:v>
                </c:pt>
                <c:pt idx="1563" formatCode="#,##0.00">
                  <c:v>4.8</c:v>
                </c:pt>
                <c:pt idx="1564" formatCode="#,##0.00">
                  <c:v>-1.86</c:v>
                </c:pt>
                <c:pt idx="1565" formatCode="#,##0.00">
                  <c:v>18.87</c:v>
                </c:pt>
                <c:pt idx="1566" formatCode="#,##0.00">
                  <c:v>8.8699999999999992</c:v>
                </c:pt>
                <c:pt idx="1567" formatCode="#,##0.00">
                  <c:v>2.52</c:v>
                </c:pt>
                <c:pt idx="1568" formatCode="#,##0.00">
                  <c:v>2.84</c:v>
                </c:pt>
                <c:pt idx="1569" formatCode="#,##0.00">
                  <c:v>-7.08</c:v>
                </c:pt>
                <c:pt idx="1570" formatCode="#,##0.00">
                  <c:v>12.98</c:v>
                </c:pt>
                <c:pt idx="1571" formatCode="#,##0.00">
                  <c:v>5.2</c:v>
                </c:pt>
                <c:pt idx="1572" formatCode="#,##0.00">
                  <c:v>13.36</c:v>
                </c:pt>
              </c:numCache>
            </c:numRef>
          </c:yVal>
          <c:smooth val="0"/>
          <c:extLst>
            <c:ext xmlns:c16="http://schemas.microsoft.com/office/drawing/2014/chart" uri="{C3380CC4-5D6E-409C-BE32-E72D297353CC}">
              <c16:uniqueId val="{00000000-CFF5-45BD-9942-4FFFC68449D6}"/>
            </c:ext>
          </c:extLst>
        </c:ser>
        <c:dLbls>
          <c:showLegendKey val="0"/>
          <c:showVal val="0"/>
          <c:showCatName val="0"/>
          <c:showSerName val="0"/>
          <c:showPercent val="0"/>
          <c:showBubbleSize val="0"/>
        </c:dLbls>
        <c:axId val="416759864"/>
        <c:axId val="416760256"/>
      </c:scatterChart>
      <c:valAx>
        <c:axId val="416759864"/>
        <c:scaling>
          <c:orientation val="minMax"/>
          <c:max val="1200"/>
        </c:scaling>
        <c:delete val="0"/>
        <c:axPos val="b"/>
        <c:numFmt formatCode="#,##0" sourceLinked="0"/>
        <c:majorTickMark val="none"/>
        <c:minorTickMark val="none"/>
        <c:tickLblPos val="none"/>
        <c:crossAx val="416760256"/>
        <c:crosses val="autoZero"/>
        <c:crossBetween val="midCat"/>
      </c:valAx>
      <c:valAx>
        <c:axId val="416760256"/>
        <c:scaling>
          <c:orientation val="minMax"/>
          <c:max val="30"/>
          <c:min val="-30"/>
        </c:scaling>
        <c:delete val="0"/>
        <c:axPos val="l"/>
        <c:majorGridlines>
          <c:spPr>
            <a:ln w="3175">
              <a:prstDash val="dash"/>
            </a:ln>
          </c:spPr>
        </c:majorGridlines>
        <c:numFmt formatCode="#,##0" sourceLinked="0"/>
        <c:majorTickMark val="out"/>
        <c:minorTickMark val="none"/>
        <c:tickLblPos val="nextTo"/>
        <c:spPr>
          <a:ln w="9525"/>
        </c:spPr>
        <c:txPr>
          <a:bodyPr/>
          <a:lstStyle/>
          <a:p>
            <a:pPr>
              <a:defRPr sz="1050" b="0" i="0" baseline="0">
                <a:latin typeface="Verdana" panose="020B0604030504040204" pitchFamily="34" charset="0"/>
              </a:defRPr>
            </a:pPr>
            <a:endParaRPr lang="fi-FI"/>
          </a:p>
        </c:txPr>
        <c:crossAx val="416759864"/>
        <c:crosses val="autoZero"/>
        <c:crossBetween val="midCat"/>
        <c:majorUnit val="5"/>
        <c:minorUnit val="1"/>
      </c:valAx>
    </c:plotArea>
    <c:plotVisOnly val="1"/>
    <c:dispBlanksAs val="gap"/>
    <c:showDLblsOverMax val="0"/>
  </c:chart>
  <c:txPr>
    <a:bodyPr/>
    <a:lstStyle/>
    <a:p>
      <a:pPr>
        <a:defRPr sz="1400"/>
      </a:pPr>
      <a:endParaRPr lang="fi-FI"/>
    </a:p>
  </c:txPr>
  <c:externalData r:id="rId1">
    <c:autoUpdate val="0"/>
  </c:externalData>
  <c:userShapes r:id="rId2"/>
</c:chartSpace>
</file>

<file path=ppt/charts/chart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582103257500977"/>
          <c:y val="9.3188519312140131E-2"/>
          <c:w val="0.33669624205137622"/>
          <c:h val="0.74043480049746579"/>
        </c:manualLayout>
      </c:layout>
      <c:pieChart>
        <c:varyColors val="1"/>
        <c:ser>
          <c:idx val="0"/>
          <c:order val="0"/>
          <c:tx>
            <c:strRef>
              <c:f>Taul1!$B$1</c:f>
              <c:strCache>
                <c:ptCount val="1"/>
                <c:pt idx="0">
                  <c:v>2015</c:v>
                </c:pt>
              </c:strCache>
            </c:strRef>
          </c:tx>
          <c:spPr>
            <a:ln w="12700"/>
          </c:spPr>
          <c:dPt>
            <c:idx val="0"/>
            <c:bubble3D val="0"/>
            <c:spPr>
              <a:solidFill>
                <a:schemeClr val="accent1"/>
              </a:solidFill>
              <a:ln w="12700">
                <a:solidFill>
                  <a:schemeClr val="lt1"/>
                </a:solidFill>
              </a:ln>
              <a:effectLst/>
            </c:spPr>
            <c:extLst>
              <c:ext xmlns:c16="http://schemas.microsoft.com/office/drawing/2014/chart" uri="{C3380CC4-5D6E-409C-BE32-E72D297353CC}">
                <c16:uniqueId val="{00000001-97C5-4FD8-9AD9-BD02F0A56B97}"/>
              </c:ext>
            </c:extLst>
          </c:dPt>
          <c:dPt>
            <c:idx val="1"/>
            <c:bubble3D val="0"/>
            <c:spPr>
              <a:solidFill>
                <a:schemeClr val="accent2"/>
              </a:solidFill>
              <a:ln w="12700">
                <a:solidFill>
                  <a:schemeClr val="lt1"/>
                </a:solidFill>
              </a:ln>
              <a:effectLst/>
            </c:spPr>
            <c:extLst>
              <c:ext xmlns:c16="http://schemas.microsoft.com/office/drawing/2014/chart" uri="{C3380CC4-5D6E-409C-BE32-E72D297353CC}">
                <c16:uniqueId val="{00000003-97C5-4FD8-9AD9-BD02F0A56B97}"/>
              </c:ext>
            </c:extLst>
          </c:dPt>
          <c:dPt>
            <c:idx val="2"/>
            <c:bubble3D val="0"/>
            <c:spPr>
              <a:solidFill>
                <a:schemeClr val="accent3"/>
              </a:solidFill>
              <a:ln w="12700">
                <a:solidFill>
                  <a:schemeClr val="lt1"/>
                </a:solidFill>
              </a:ln>
              <a:effectLst/>
            </c:spPr>
            <c:extLst>
              <c:ext xmlns:c16="http://schemas.microsoft.com/office/drawing/2014/chart" uri="{C3380CC4-5D6E-409C-BE32-E72D297353CC}">
                <c16:uniqueId val="{00000005-97C5-4FD8-9AD9-BD02F0A56B97}"/>
              </c:ext>
            </c:extLst>
          </c:dPt>
          <c:dPt>
            <c:idx val="3"/>
            <c:bubble3D val="0"/>
            <c:spPr>
              <a:solidFill>
                <a:schemeClr val="accent4"/>
              </a:solidFill>
              <a:ln w="12700">
                <a:solidFill>
                  <a:schemeClr val="lt1"/>
                </a:solidFill>
              </a:ln>
              <a:effectLst/>
            </c:spPr>
            <c:extLst>
              <c:ext xmlns:c16="http://schemas.microsoft.com/office/drawing/2014/chart" uri="{C3380CC4-5D6E-409C-BE32-E72D297353CC}">
                <c16:uniqueId val="{00000007-97C5-4FD8-9AD9-BD02F0A56B97}"/>
              </c:ext>
            </c:extLst>
          </c:dPt>
          <c:dPt>
            <c:idx val="4"/>
            <c:bubble3D val="0"/>
            <c:spPr>
              <a:solidFill>
                <a:schemeClr val="accent5"/>
              </a:solidFill>
              <a:ln w="12700">
                <a:solidFill>
                  <a:schemeClr val="lt1"/>
                </a:solidFill>
              </a:ln>
              <a:effectLst/>
            </c:spPr>
            <c:extLst>
              <c:ext xmlns:c16="http://schemas.microsoft.com/office/drawing/2014/chart" uri="{C3380CC4-5D6E-409C-BE32-E72D297353CC}">
                <c16:uniqueId val="{00000009-97C5-4FD8-9AD9-BD02F0A56B97}"/>
              </c:ext>
            </c:extLst>
          </c:dPt>
          <c:dPt>
            <c:idx val="5"/>
            <c:bubble3D val="0"/>
            <c:spPr>
              <a:solidFill>
                <a:schemeClr val="accent6"/>
              </a:solidFill>
              <a:ln w="12700">
                <a:solidFill>
                  <a:schemeClr val="lt1"/>
                </a:solidFill>
              </a:ln>
              <a:effectLst/>
            </c:spPr>
            <c:extLst>
              <c:ext xmlns:c16="http://schemas.microsoft.com/office/drawing/2014/chart" uri="{C3380CC4-5D6E-409C-BE32-E72D297353CC}">
                <c16:uniqueId val="{0000000B-97C5-4FD8-9AD9-BD02F0A56B97}"/>
              </c:ext>
            </c:extLst>
          </c:dPt>
          <c:dPt>
            <c:idx val="6"/>
            <c:bubble3D val="0"/>
            <c:spPr>
              <a:solidFill>
                <a:schemeClr val="accent1">
                  <a:lumMod val="60000"/>
                </a:schemeClr>
              </a:solidFill>
              <a:ln w="12700">
                <a:solidFill>
                  <a:schemeClr val="lt1"/>
                </a:solidFill>
              </a:ln>
              <a:effectLst/>
            </c:spPr>
            <c:extLst>
              <c:ext xmlns:c16="http://schemas.microsoft.com/office/drawing/2014/chart" uri="{C3380CC4-5D6E-409C-BE32-E72D297353CC}">
                <c16:uniqueId val="{0000000D-97C5-4FD8-9AD9-BD02F0A56B97}"/>
              </c:ext>
            </c:extLst>
          </c:dPt>
          <c:dPt>
            <c:idx val="7"/>
            <c:bubble3D val="0"/>
            <c:spPr>
              <a:solidFill>
                <a:schemeClr val="accent2">
                  <a:lumMod val="60000"/>
                </a:schemeClr>
              </a:solidFill>
              <a:ln w="12700">
                <a:solidFill>
                  <a:schemeClr val="lt1"/>
                </a:solidFill>
              </a:ln>
              <a:effectLst/>
            </c:spPr>
            <c:extLst>
              <c:ext xmlns:c16="http://schemas.microsoft.com/office/drawing/2014/chart" uri="{C3380CC4-5D6E-409C-BE32-E72D297353CC}">
                <c16:uniqueId val="{0000000F-97C5-4FD8-9AD9-BD02F0A56B97}"/>
              </c:ext>
            </c:extLst>
          </c:dPt>
          <c:dPt>
            <c:idx val="8"/>
            <c:bubble3D val="0"/>
            <c:spPr>
              <a:solidFill>
                <a:schemeClr val="accent3">
                  <a:lumMod val="60000"/>
                </a:schemeClr>
              </a:solidFill>
              <a:ln w="12700">
                <a:solidFill>
                  <a:schemeClr val="lt1"/>
                </a:solidFill>
              </a:ln>
              <a:effectLst/>
            </c:spPr>
            <c:extLst>
              <c:ext xmlns:c16="http://schemas.microsoft.com/office/drawing/2014/chart" uri="{C3380CC4-5D6E-409C-BE32-E72D297353CC}">
                <c16:uniqueId val="{00000011-97C5-4FD8-9AD9-BD02F0A56B97}"/>
              </c:ext>
            </c:extLst>
          </c:dPt>
          <c:dPt>
            <c:idx val="9"/>
            <c:bubble3D val="0"/>
            <c:spPr>
              <a:solidFill>
                <a:schemeClr val="accent4">
                  <a:lumMod val="60000"/>
                </a:schemeClr>
              </a:solidFill>
              <a:ln w="12700">
                <a:solidFill>
                  <a:schemeClr val="lt1"/>
                </a:solidFill>
              </a:ln>
              <a:effectLst/>
            </c:spPr>
            <c:extLst>
              <c:ext xmlns:c16="http://schemas.microsoft.com/office/drawing/2014/chart" uri="{C3380CC4-5D6E-409C-BE32-E72D297353CC}">
                <c16:uniqueId val="{00000013-97C5-4FD8-9AD9-BD02F0A56B97}"/>
              </c:ext>
            </c:extLst>
          </c:dPt>
          <c:dPt>
            <c:idx val="10"/>
            <c:bubble3D val="0"/>
            <c:spPr>
              <a:solidFill>
                <a:schemeClr val="accent5">
                  <a:lumMod val="60000"/>
                </a:schemeClr>
              </a:solidFill>
              <a:ln w="12700">
                <a:solidFill>
                  <a:schemeClr val="lt1"/>
                </a:solidFill>
              </a:ln>
              <a:effectLst/>
            </c:spPr>
            <c:extLst>
              <c:ext xmlns:c16="http://schemas.microsoft.com/office/drawing/2014/chart" uri="{C3380CC4-5D6E-409C-BE32-E72D297353CC}">
                <c16:uniqueId val="{00000015-97C5-4FD8-9AD9-BD02F0A56B97}"/>
              </c:ext>
            </c:extLst>
          </c:dPt>
          <c:dPt>
            <c:idx val="11"/>
            <c:bubble3D val="0"/>
            <c:spPr>
              <a:solidFill>
                <a:schemeClr val="accent6">
                  <a:lumMod val="60000"/>
                </a:schemeClr>
              </a:solidFill>
              <a:ln w="12700">
                <a:solidFill>
                  <a:schemeClr val="lt1"/>
                </a:solidFill>
              </a:ln>
              <a:effectLst/>
            </c:spPr>
            <c:extLst>
              <c:ext xmlns:c16="http://schemas.microsoft.com/office/drawing/2014/chart" uri="{C3380CC4-5D6E-409C-BE32-E72D297353CC}">
                <c16:uniqueId val="{00000017-97C5-4FD8-9AD9-BD02F0A56B97}"/>
              </c:ext>
            </c:extLst>
          </c:dPt>
          <c:dPt>
            <c:idx val="12"/>
            <c:bubble3D val="0"/>
            <c:spPr>
              <a:solidFill>
                <a:schemeClr val="accent1">
                  <a:lumMod val="80000"/>
                  <a:lumOff val="20000"/>
                </a:schemeClr>
              </a:solidFill>
              <a:ln w="12700">
                <a:solidFill>
                  <a:schemeClr val="lt1"/>
                </a:solidFill>
              </a:ln>
              <a:effectLst/>
            </c:spPr>
            <c:extLst>
              <c:ext xmlns:c16="http://schemas.microsoft.com/office/drawing/2014/chart" uri="{C3380CC4-5D6E-409C-BE32-E72D297353CC}">
                <c16:uniqueId val="{00000019-97C5-4FD8-9AD9-BD02F0A56B97}"/>
              </c:ext>
            </c:extLst>
          </c:dPt>
          <c:dPt>
            <c:idx val="13"/>
            <c:bubble3D val="0"/>
            <c:explosion val="4"/>
            <c:spPr>
              <a:solidFill>
                <a:schemeClr val="accent2">
                  <a:lumMod val="80000"/>
                  <a:lumOff val="20000"/>
                </a:schemeClr>
              </a:solidFill>
              <a:ln w="12700">
                <a:solidFill>
                  <a:schemeClr val="lt1"/>
                </a:solidFill>
              </a:ln>
              <a:effectLst/>
            </c:spPr>
            <c:extLst>
              <c:ext xmlns:c16="http://schemas.microsoft.com/office/drawing/2014/chart" uri="{C3380CC4-5D6E-409C-BE32-E72D297353CC}">
                <c16:uniqueId val="{0000001B-97C5-4FD8-9AD9-BD02F0A56B97}"/>
              </c:ext>
            </c:extLst>
          </c:dPt>
          <c:dLbls>
            <c:dLbl>
              <c:idx val="0"/>
              <c:layout>
                <c:manualLayout>
                  <c:x val="-2.9591699784516506E-3"/>
                  <c:y val="4.7667385243115867E-3"/>
                </c:manualLayout>
              </c:layout>
              <c:dLblPos val="bestFit"/>
              <c:showLegendKey val="0"/>
              <c:showVal val="1"/>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1-97C5-4FD8-9AD9-BD02F0A56B97}"/>
                </c:ext>
              </c:extLst>
            </c:dLbl>
            <c:dLbl>
              <c:idx val="1"/>
              <c:layout>
                <c:manualLayout>
                  <c:x val="-2.9591699784516506E-3"/>
                  <c:y val="0"/>
                </c:manualLayout>
              </c:layout>
              <c:dLblPos val="bestFit"/>
              <c:showLegendKey val="0"/>
              <c:showVal val="1"/>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3-97C5-4FD8-9AD9-BD02F0A56B97}"/>
                </c:ext>
              </c:extLst>
            </c:dLbl>
            <c:dLbl>
              <c:idx val="2"/>
              <c:layout>
                <c:manualLayout>
                  <c:x val="0"/>
                  <c:y val="-2.3833692621557058E-3"/>
                </c:manualLayout>
              </c:layout>
              <c:dLblPos val="bestFit"/>
              <c:showLegendKey val="0"/>
              <c:showVal val="1"/>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5-97C5-4FD8-9AD9-BD02F0A56B97}"/>
                </c:ext>
              </c:extLst>
            </c:dLbl>
            <c:dLbl>
              <c:idx val="3"/>
              <c:layout>
                <c:manualLayout>
                  <c:x val="5.9183399569033013E-3"/>
                  <c:y val="0"/>
                </c:manualLayout>
              </c:layout>
              <c:dLblPos val="bestFit"/>
              <c:showLegendKey val="0"/>
              <c:showVal val="1"/>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7-97C5-4FD8-9AD9-BD02F0A56B97}"/>
                </c:ext>
              </c:extLst>
            </c:dLbl>
            <c:dLbl>
              <c:idx val="4"/>
              <c:layout>
                <c:manualLayout>
                  <c:x val="-1.4797014919808824E-3"/>
                  <c:y val="0"/>
                </c:manualLayout>
              </c:layout>
              <c:dLblPos val="bestFit"/>
              <c:showLegendKey val="0"/>
              <c:showVal val="1"/>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9-97C5-4FD8-9AD9-BD02F0A56B97}"/>
                </c:ext>
              </c:extLst>
            </c:dLbl>
            <c:dLbl>
              <c:idx val="5"/>
              <c:layout>
                <c:manualLayout>
                  <c:x val="4.373177842565544E-3"/>
                  <c:y val="1.923426910660847E-2"/>
                </c:manualLayout>
              </c:layout>
              <c:dLblPos val="bestFit"/>
              <c:showLegendKey val="0"/>
              <c:showVal val="1"/>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B-97C5-4FD8-9AD9-BD02F0A56B97}"/>
                </c:ext>
              </c:extLst>
            </c:dLbl>
            <c:dLbl>
              <c:idx val="6"/>
              <c:layout>
                <c:manualLayout>
                  <c:x val="-5.9183399569033013E-3"/>
                  <c:y val="2.3833692621557934E-3"/>
                </c:manualLayout>
              </c:layout>
              <c:dLblPos val="bestFit"/>
              <c:showLegendKey val="0"/>
              <c:showVal val="1"/>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D-97C5-4FD8-9AD9-BD02F0A56B97}"/>
                </c:ext>
              </c:extLst>
            </c:dLbl>
            <c:dLbl>
              <c:idx val="7"/>
              <c:layout>
                <c:manualLayout>
                  <c:x val="1.356270572370286E-17"/>
                  <c:y val="-2.3833692621558805E-3"/>
                </c:manualLayout>
              </c:layout>
              <c:dLblPos val="bestFit"/>
              <c:showLegendKey val="0"/>
              <c:showVal val="1"/>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F-97C5-4FD8-9AD9-BD02F0A56B97}"/>
                </c:ext>
              </c:extLst>
            </c:dLbl>
            <c:dLbl>
              <c:idx val="8"/>
              <c:layout>
                <c:manualLayout>
                  <c:x val="-1.4795849892258253E-3"/>
                  <c:y val="4.7667385243115867E-3"/>
                </c:manualLayout>
              </c:layout>
              <c:dLblPos val="bestFit"/>
              <c:showLegendKey val="0"/>
              <c:showVal val="1"/>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11-97C5-4FD8-9AD9-BD02F0A56B97}"/>
                </c:ext>
              </c:extLst>
            </c:dLbl>
            <c:dLbl>
              <c:idx val="9"/>
              <c:layout>
                <c:manualLayout>
                  <c:x val="-6.7813528618514302E-18"/>
                  <c:y val="-2.3833692621557934E-3"/>
                </c:manualLayout>
              </c:layout>
              <c:dLblPos val="bestFit"/>
              <c:showLegendKey val="0"/>
              <c:showVal val="1"/>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13-97C5-4FD8-9AD9-BD02F0A56B97}"/>
                </c:ext>
              </c:extLst>
            </c:dLbl>
            <c:dLbl>
              <c:idx val="10"/>
              <c:layout>
                <c:manualLayout>
                  <c:x val="0"/>
                  <c:y val="4.7667385243115867E-3"/>
                </c:manualLayout>
              </c:layout>
              <c:dLblPos val="bestFit"/>
              <c:showLegendKey val="0"/>
              <c:showVal val="1"/>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15-97C5-4FD8-9AD9-BD02F0A56B97}"/>
                </c:ext>
              </c:extLst>
            </c:dLbl>
            <c:dLbl>
              <c:idx val="11"/>
              <c:layout>
                <c:manualLayout>
                  <c:x val="-5.9183399569033013E-3"/>
                  <c:y val="7.1501077864673792E-3"/>
                </c:manualLayout>
              </c:layout>
              <c:dLblPos val="bestFit"/>
              <c:showLegendKey val="0"/>
              <c:showVal val="1"/>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17-97C5-4FD8-9AD9-BD02F0A56B97}"/>
                </c:ext>
              </c:extLst>
            </c:dLbl>
            <c:dLbl>
              <c:idx val="12"/>
              <c:layout>
                <c:manualLayout>
                  <c:x val="-4.438754967677476E-3"/>
                  <c:y val="-4.7667385243115867E-3"/>
                </c:manualLayout>
              </c:layout>
              <c:dLblPos val="bestFit"/>
              <c:showLegendKey val="0"/>
              <c:showVal val="1"/>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19-97C5-4FD8-9AD9-BD02F0A56B97}"/>
                </c:ext>
              </c:extLst>
            </c:dLbl>
            <c:dLbl>
              <c:idx val="13"/>
              <c:layout>
                <c:manualLayout>
                  <c:x val="7.3979249461291257E-3"/>
                  <c:y val="4.7667385243115867E-3"/>
                </c:manualLayout>
              </c:layout>
              <c:dLblPos val="bestFit"/>
              <c:showLegendKey val="0"/>
              <c:showVal val="1"/>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1B-97C5-4FD8-9AD9-BD02F0A56B97}"/>
                </c:ext>
              </c:extLst>
            </c:dLbl>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fi-FI"/>
              </a:p>
            </c:txPr>
            <c:dLblPos val="outEnd"/>
            <c:showLegendKey val="0"/>
            <c:showVal val="1"/>
            <c:showCatName val="1"/>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Taul1!$A$2:$A$15</c:f>
              <c:strCache>
                <c:ptCount val="14"/>
                <c:pt idx="0">
                  <c:v>Kiina</c:v>
                </c:pt>
                <c:pt idx="1">
                  <c:v>Intia</c:v>
                </c:pt>
                <c:pt idx="2">
                  <c:v>Yhdysvallat</c:v>
                </c:pt>
                <c:pt idx="3">
                  <c:v>Saksa</c:v>
                </c:pt>
                <c:pt idx="4">
                  <c:v>Meksiko</c:v>
                </c:pt>
                <c:pt idx="5">
                  <c:v>Ruotsi</c:v>
                </c:pt>
                <c:pt idx="6">
                  <c:v>Puola</c:v>
                </c:pt>
                <c:pt idx="7">
                  <c:v>Brasilia</c:v>
                </c:pt>
                <c:pt idx="8">
                  <c:v>Iso-Britannia</c:v>
                </c:pt>
                <c:pt idx="9">
                  <c:v>Ranska</c:v>
                </c:pt>
                <c:pt idx="10">
                  <c:v>Vietnam</c:v>
                </c:pt>
                <c:pt idx="11">
                  <c:v>Italia</c:v>
                </c:pt>
                <c:pt idx="12">
                  <c:v>Venäjä</c:v>
                </c:pt>
                <c:pt idx="13">
                  <c:v>Muut maat</c:v>
                </c:pt>
              </c:strCache>
            </c:strRef>
          </c:cat>
          <c:val>
            <c:numRef>
              <c:f>Taul1!$B$2:$B$15</c:f>
              <c:numCache>
                <c:formatCode>#,##0</c:formatCode>
                <c:ptCount val="14"/>
                <c:pt idx="0">
                  <c:v>37869</c:v>
                </c:pt>
                <c:pt idx="1">
                  <c:v>25818</c:v>
                </c:pt>
                <c:pt idx="2">
                  <c:v>20837</c:v>
                </c:pt>
                <c:pt idx="3">
                  <c:v>16919</c:v>
                </c:pt>
                <c:pt idx="4">
                  <c:v>15639</c:v>
                </c:pt>
                <c:pt idx="5">
                  <c:v>14215</c:v>
                </c:pt>
                <c:pt idx="6">
                  <c:v>12763</c:v>
                </c:pt>
                <c:pt idx="7">
                  <c:v>8016</c:v>
                </c:pt>
                <c:pt idx="8">
                  <c:v>6540</c:v>
                </c:pt>
                <c:pt idx="9">
                  <c:v>6009</c:v>
                </c:pt>
                <c:pt idx="10">
                  <c:v>5552</c:v>
                </c:pt>
                <c:pt idx="11">
                  <c:v>5550</c:v>
                </c:pt>
                <c:pt idx="12">
                  <c:v>4505</c:v>
                </c:pt>
                <c:pt idx="13">
                  <c:v>71574</c:v>
                </c:pt>
              </c:numCache>
            </c:numRef>
          </c:val>
          <c:extLst>
            <c:ext xmlns:c16="http://schemas.microsoft.com/office/drawing/2014/chart" uri="{C3380CC4-5D6E-409C-BE32-E72D297353CC}">
              <c16:uniqueId val="{0000001C-97C5-4FD8-9AD9-BD02F0A56B97}"/>
            </c:ext>
          </c:extLst>
        </c:ser>
        <c:dLbls>
          <c:dLblPos val="outEnd"/>
          <c:showLegendKey val="0"/>
          <c:showVal val="0"/>
          <c:showCatName val="1"/>
          <c:showSerName val="0"/>
          <c:showPercent val="1"/>
          <c:showBubbleSize val="0"/>
          <c:showLeaderLines val="1"/>
        </c:dLbls>
        <c:firstSliceAng val="0"/>
      </c:pieChart>
      <c:spPr>
        <a:noFill/>
        <a:ln>
          <a:noFill/>
        </a:ln>
        <a:effectLst/>
      </c:spPr>
    </c:plotArea>
    <c:legend>
      <c:legendPos val="b"/>
      <c:layout>
        <c:manualLayout>
          <c:xMode val="edge"/>
          <c:yMode val="edge"/>
          <c:x val="1.0641399416909616E-2"/>
          <c:y val="0.92681183912174614"/>
          <c:w val="0.98600583090379013"/>
          <c:h val="5.3953891771645307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fi-FI"/>
        </a:p>
      </c:txPr>
    </c:legend>
    <c:plotVisOnly val="1"/>
    <c:dispBlanksAs val="gap"/>
    <c:showDLblsOverMax val="0"/>
  </c:chart>
  <c:spPr>
    <a:noFill/>
    <a:ln>
      <a:noFill/>
    </a:ln>
    <a:effectLst/>
  </c:spPr>
  <c:txPr>
    <a:bodyPr/>
    <a:lstStyle/>
    <a:p>
      <a:pPr>
        <a:defRPr sz="1000">
          <a:solidFill>
            <a:schemeClr val="tx1"/>
          </a:solidFill>
        </a:defRPr>
      </a:pPr>
      <a:endParaRPr lang="fi-FI"/>
    </a:p>
  </c:txPr>
  <c:externalData r:id="rId3">
    <c:autoUpdate val="0"/>
  </c:externalData>
</c:chartSpace>
</file>

<file path=ppt/charts/chart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7403541862351988E-2"/>
          <c:y val="5.4502466874448915E-2"/>
          <c:w val="0.89992105254298349"/>
          <c:h val="0.75536511728124778"/>
        </c:manualLayout>
      </c:layout>
      <c:barChart>
        <c:barDir val="col"/>
        <c:grouping val="clustered"/>
        <c:varyColors val="0"/>
        <c:ser>
          <c:idx val="4"/>
          <c:order val="0"/>
          <c:tx>
            <c:strRef>
              <c:f>Sheet1!$B$1</c:f>
              <c:strCache>
                <c:ptCount val="1"/>
                <c:pt idx="0">
                  <c:v>Toteutunut eläköityminen </c:v>
                </c:pt>
              </c:strCache>
            </c:strRef>
          </c:tx>
          <c:spPr>
            <a:solidFill>
              <a:schemeClr val="accent1">
                <a:lumMod val="60000"/>
                <a:lumOff val="40000"/>
              </a:schemeClr>
            </a:solidFill>
            <a:ln w="13081">
              <a:solidFill>
                <a:schemeClr val="tx1"/>
              </a:solidFill>
              <a:prstDash val="solid"/>
            </a:ln>
          </c:spPr>
          <c:invertIfNegative val="0"/>
          <c:cat>
            <c:numRef>
              <c:f>Sheet1!$A$2:$A$32</c:f>
              <c:numCache>
                <c:formatCode>General</c:formatCode>
                <c:ptCount val="3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pt idx="30">
                  <c:v>2030</c:v>
                </c:pt>
              </c:numCache>
            </c:numRef>
          </c:cat>
          <c:val>
            <c:numRef>
              <c:f>Sheet1!$B$2:$B$32</c:f>
              <c:numCache>
                <c:formatCode>General</c:formatCode>
                <c:ptCount val="31"/>
                <c:pt idx="0">
                  <c:v>3506</c:v>
                </c:pt>
                <c:pt idx="1">
                  <c:v>3893</c:v>
                </c:pt>
                <c:pt idx="2">
                  <c:v>4263</c:v>
                </c:pt>
                <c:pt idx="3">
                  <c:v>4416</c:v>
                </c:pt>
                <c:pt idx="4">
                  <c:v>4508</c:v>
                </c:pt>
                <c:pt idx="5">
                  <c:v>4964</c:v>
                </c:pt>
                <c:pt idx="6">
                  <c:v>4828</c:v>
                </c:pt>
                <c:pt idx="7">
                  <c:v>5279</c:v>
                </c:pt>
                <c:pt idx="8">
                  <c:v>6241</c:v>
                </c:pt>
                <c:pt idx="9">
                  <c:v>6506</c:v>
                </c:pt>
                <c:pt idx="10">
                  <c:v>5305</c:v>
                </c:pt>
                <c:pt idx="11">
                  <c:v>4932</c:v>
                </c:pt>
                <c:pt idx="12">
                  <c:v>5355</c:v>
                </c:pt>
                <c:pt idx="13">
                  <c:v>5625</c:v>
                </c:pt>
                <c:pt idx="14">
                  <c:v>5202</c:v>
                </c:pt>
              </c:numCache>
            </c:numRef>
          </c:val>
          <c:extLst>
            <c:ext xmlns:c16="http://schemas.microsoft.com/office/drawing/2014/chart" uri="{C3380CC4-5D6E-409C-BE32-E72D297353CC}">
              <c16:uniqueId val="{00000000-6555-4FB8-A6F0-919097D65BBF}"/>
            </c:ext>
          </c:extLst>
        </c:ser>
        <c:ser>
          <c:idx val="0"/>
          <c:order val="1"/>
          <c:tx>
            <c:strRef>
              <c:f>Sheet1!$C$1</c:f>
              <c:strCache>
                <c:ptCount val="1"/>
                <c:pt idx="0">
                  <c:v>Arvioitu eläköityminen</c:v>
                </c:pt>
              </c:strCache>
            </c:strRef>
          </c:tx>
          <c:spPr>
            <a:solidFill>
              <a:schemeClr val="accent6"/>
            </a:solidFill>
            <a:ln w="13081">
              <a:solidFill>
                <a:schemeClr val="tx1"/>
              </a:solidFill>
              <a:prstDash val="solid"/>
            </a:ln>
          </c:spPr>
          <c:invertIfNegative val="0"/>
          <c:cat>
            <c:numRef>
              <c:f>Sheet1!$A$2:$A$32</c:f>
              <c:numCache>
                <c:formatCode>General</c:formatCode>
                <c:ptCount val="3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pt idx="30">
                  <c:v>2030</c:v>
                </c:pt>
              </c:numCache>
            </c:numRef>
          </c:cat>
          <c:val>
            <c:numRef>
              <c:f>Sheet1!$C$2:$C$32</c:f>
              <c:numCache>
                <c:formatCode>General</c:formatCode>
                <c:ptCount val="31"/>
                <c:pt idx="15">
                  <c:v>5172</c:v>
                </c:pt>
                <c:pt idx="16">
                  <c:v>5639</c:v>
                </c:pt>
                <c:pt idx="17">
                  <c:v>6084</c:v>
                </c:pt>
                <c:pt idx="18">
                  <c:v>6236</c:v>
                </c:pt>
                <c:pt idx="19">
                  <c:v>6594</c:v>
                </c:pt>
                <c:pt idx="20">
                  <c:v>6710</c:v>
                </c:pt>
                <c:pt idx="21">
                  <c:v>6733</c:v>
                </c:pt>
                <c:pt idx="22">
                  <c:v>7015</c:v>
                </c:pt>
                <c:pt idx="23">
                  <c:v>7157</c:v>
                </c:pt>
                <c:pt idx="24">
                  <c:v>7364</c:v>
                </c:pt>
                <c:pt idx="25">
                  <c:v>7513</c:v>
                </c:pt>
                <c:pt idx="26">
                  <c:v>7554</c:v>
                </c:pt>
                <c:pt idx="27">
                  <c:v>7721</c:v>
                </c:pt>
                <c:pt idx="28">
                  <c:v>7761</c:v>
                </c:pt>
                <c:pt idx="29">
                  <c:v>7802</c:v>
                </c:pt>
                <c:pt idx="30">
                  <c:v>7823</c:v>
                </c:pt>
              </c:numCache>
            </c:numRef>
          </c:val>
          <c:extLst>
            <c:ext xmlns:c16="http://schemas.microsoft.com/office/drawing/2014/chart" uri="{C3380CC4-5D6E-409C-BE32-E72D297353CC}">
              <c16:uniqueId val="{00000001-6555-4FB8-A6F0-919097D65BBF}"/>
            </c:ext>
          </c:extLst>
        </c:ser>
        <c:dLbls>
          <c:showLegendKey val="0"/>
          <c:showVal val="0"/>
          <c:showCatName val="0"/>
          <c:showSerName val="0"/>
          <c:showPercent val="0"/>
          <c:showBubbleSize val="0"/>
        </c:dLbls>
        <c:gapWidth val="60"/>
        <c:overlap val="100"/>
        <c:axId val="416761432"/>
        <c:axId val="416761824"/>
      </c:barChart>
      <c:lineChart>
        <c:grouping val="standard"/>
        <c:varyColors val="0"/>
        <c:ser>
          <c:idx val="1"/>
          <c:order val="2"/>
          <c:tx>
            <c:strRef>
              <c:f>Sheet1!$D$1</c:f>
              <c:strCache>
                <c:ptCount val="1"/>
              </c:strCache>
            </c:strRef>
          </c:tx>
          <c:spPr>
            <a:ln w="39244">
              <a:solidFill>
                <a:srgbClr val="000000"/>
              </a:solidFill>
              <a:prstDash val="solid"/>
            </a:ln>
          </c:spPr>
          <c:marker>
            <c:symbol val="none"/>
          </c:marker>
          <c:cat>
            <c:numRef>
              <c:f>Sheet1!$A$2:$A$32</c:f>
              <c:numCache>
                <c:formatCode>General</c:formatCode>
                <c:ptCount val="3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pt idx="30">
                  <c:v>2030</c:v>
                </c:pt>
              </c:numCache>
            </c:numRef>
          </c:cat>
          <c:val>
            <c:numRef>
              <c:f>Sheet1!$D$2:$D$32</c:f>
              <c:numCache>
                <c:formatCode>General</c:formatCode>
                <c:ptCount val="31"/>
                <c:pt idx="0">
                  <c:v>1720</c:v>
                </c:pt>
                <c:pt idx="1">
                  <c:v>1868</c:v>
                </c:pt>
                <c:pt idx="2">
                  <c:v>2061</c:v>
                </c:pt>
                <c:pt idx="3">
                  <c:v>2124</c:v>
                </c:pt>
                <c:pt idx="4">
                  <c:v>2230</c:v>
                </c:pt>
                <c:pt idx="5">
                  <c:v>2454</c:v>
                </c:pt>
                <c:pt idx="6">
                  <c:v>2297</c:v>
                </c:pt>
                <c:pt idx="7">
                  <c:v>2526</c:v>
                </c:pt>
                <c:pt idx="8">
                  <c:v>3030</c:v>
                </c:pt>
                <c:pt idx="9">
                  <c:v>3113</c:v>
                </c:pt>
                <c:pt idx="10">
                  <c:v>2237</c:v>
                </c:pt>
                <c:pt idx="11">
                  <c:v>2078</c:v>
                </c:pt>
                <c:pt idx="12">
                  <c:v>2077</c:v>
                </c:pt>
                <c:pt idx="13">
                  <c:v>2384</c:v>
                </c:pt>
                <c:pt idx="14">
                  <c:v>2234</c:v>
                </c:pt>
                <c:pt idx="15">
                  <c:v>2219</c:v>
                </c:pt>
                <c:pt idx="16">
                  <c:v>2388</c:v>
                </c:pt>
                <c:pt idx="17">
                  <c:v>2539</c:v>
                </c:pt>
                <c:pt idx="18">
                  <c:v>2598</c:v>
                </c:pt>
                <c:pt idx="19">
                  <c:v>2693</c:v>
                </c:pt>
                <c:pt idx="20">
                  <c:v>2648</c:v>
                </c:pt>
                <c:pt idx="21">
                  <c:v>2603</c:v>
                </c:pt>
                <c:pt idx="22">
                  <c:v>2650</c:v>
                </c:pt>
                <c:pt idx="23">
                  <c:v>2639</c:v>
                </c:pt>
                <c:pt idx="24">
                  <c:v>2653</c:v>
                </c:pt>
                <c:pt idx="25">
                  <c:v>2648</c:v>
                </c:pt>
                <c:pt idx="26">
                  <c:v>2646</c:v>
                </c:pt>
                <c:pt idx="27">
                  <c:v>2629</c:v>
                </c:pt>
                <c:pt idx="28">
                  <c:v>2607</c:v>
                </c:pt>
                <c:pt idx="29">
                  <c:v>2553</c:v>
                </c:pt>
                <c:pt idx="30">
                  <c:v>2524</c:v>
                </c:pt>
              </c:numCache>
            </c:numRef>
          </c:val>
          <c:smooth val="0"/>
          <c:extLst>
            <c:ext xmlns:c16="http://schemas.microsoft.com/office/drawing/2014/chart" uri="{C3380CC4-5D6E-409C-BE32-E72D297353CC}">
              <c16:uniqueId val="{00000002-6555-4FB8-A6F0-919097D65BBF}"/>
            </c:ext>
          </c:extLst>
        </c:ser>
        <c:dLbls>
          <c:showLegendKey val="0"/>
          <c:showVal val="0"/>
          <c:showCatName val="0"/>
          <c:showSerName val="0"/>
          <c:showPercent val="0"/>
          <c:showBubbleSize val="0"/>
        </c:dLbls>
        <c:marker val="1"/>
        <c:smooth val="0"/>
        <c:axId val="416761432"/>
        <c:axId val="416761824"/>
      </c:lineChart>
      <c:catAx>
        <c:axId val="416761432"/>
        <c:scaling>
          <c:orientation val="minMax"/>
        </c:scaling>
        <c:delete val="0"/>
        <c:axPos val="b"/>
        <c:numFmt formatCode="General" sourceLinked="1"/>
        <c:majorTickMark val="out"/>
        <c:minorTickMark val="none"/>
        <c:tickLblPos val="nextTo"/>
        <c:spPr>
          <a:ln w="3270">
            <a:solidFill>
              <a:schemeClr val="tx1"/>
            </a:solidFill>
            <a:prstDash val="solid"/>
          </a:ln>
        </c:spPr>
        <c:txPr>
          <a:bodyPr rot="0" vert="horz"/>
          <a:lstStyle/>
          <a:p>
            <a:pPr>
              <a:defRPr sz="1050" b="0" i="0" u="none" strike="noStrike" baseline="0">
                <a:solidFill>
                  <a:schemeClr val="tx2"/>
                </a:solidFill>
                <a:latin typeface="Verdana" panose="020B0604030504040204" pitchFamily="34" charset="0"/>
                <a:ea typeface="Arial"/>
                <a:cs typeface="Arial"/>
              </a:defRPr>
            </a:pPr>
            <a:endParaRPr lang="fi-FI"/>
          </a:p>
        </c:txPr>
        <c:crossAx val="416761824"/>
        <c:crosses val="autoZero"/>
        <c:auto val="1"/>
        <c:lblAlgn val="ctr"/>
        <c:lblOffset val="100"/>
        <c:tickLblSkip val="2"/>
        <c:tickMarkSkip val="1"/>
        <c:noMultiLvlLbl val="0"/>
      </c:catAx>
      <c:valAx>
        <c:axId val="416761824"/>
        <c:scaling>
          <c:orientation val="minMax"/>
        </c:scaling>
        <c:delete val="0"/>
        <c:axPos val="l"/>
        <c:majorGridlines>
          <c:spPr>
            <a:ln w="3175">
              <a:solidFill>
                <a:schemeClr val="tx1"/>
              </a:solidFill>
              <a:prstDash val="dash"/>
            </a:ln>
          </c:spPr>
        </c:majorGridlines>
        <c:numFmt formatCode="General" sourceLinked="1"/>
        <c:majorTickMark val="out"/>
        <c:minorTickMark val="none"/>
        <c:tickLblPos val="nextTo"/>
        <c:spPr>
          <a:ln w="3270">
            <a:solidFill>
              <a:schemeClr val="tx1"/>
            </a:solidFill>
            <a:prstDash val="solid"/>
          </a:ln>
        </c:spPr>
        <c:txPr>
          <a:bodyPr rot="0" vert="horz"/>
          <a:lstStyle/>
          <a:p>
            <a:pPr>
              <a:defRPr sz="1050" b="0" i="0" u="none" strike="noStrike" baseline="0">
                <a:solidFill>
                  <a:schemeClr val="tx2"/>
                </a:solidFill>
                <a:latin typeface="Verdana" panose="020B0604030504040204" pitchFamily="34" charset="0"/>
                <a:ea typeface="Univers 45 Light"/>
                <a:cs typeface="Univers 45 Light"/>
              </a:defRPr>
            </a:pPr>
            <a:endParaRPr lang="fi-FI"/>
          </a:p>
        </c:txPr>
        <c:crossAx val="416761432"/>
        <c:crosses val="autoZero"/>
        <c:crossBetween val="between"/>
      </c:valAx>
      <c:spPr>
        <a:noFill/>
        <a:ln w="13081">
          <a:solidFill>
            <a:schemeClr val="tx1"/>
          </a:solidFill>
          <a:prstDash val="solid"/>
        </a:ln>
      </c:spPr>
    </c:plotArea>
    <c:legend>
      <c:legendPos val="b"/>
      <c:legendEntry>
        <c:idx val="2"/>
        <c:delete val="1"/>
      </c:legendEntry>
      <c:layout>
        <c:manualLayout>
          <c:xMode val="edge"/>
          <c:yMode val="edge"/>
          <c:x val="9.6536684333300551E-2"/>
          <c:y val="0.91148207420592064"/>
          <c:w val="0.87866552285436306"/>
          <c:h val="8.7677725118483416E-2"/>
        </c:manualLayout>
      </c:layout>
      <c:overlay val="0"/>
      <c:spPr>
        <a:solidFill>
          <a:schemeClr val="bg1"/>
        </a:solidFill>
        <a:ln w="3270">
          <a:noFill/>
          <a:prstDash val="solid"/>
        </a:ln>
      </c:spPr>
      <c:txPr>
        <a:bodyPr/>
        <a:lstStyle/>
        <a:p>
          <a:pPr>
            <a:defRPr sz="1050" b="0" i="0" u="none" strike="noStrike" baseline="0">
              <a:solidFill>
                <a:schemeClr val="tx2"/>
              </a:solidFill>
              <a:latin typeface="Verdana" panose="020B0604030504040204" pitchFamily="34" charset="0"/>
              <a:ea typeface="Arial"/>
              <a:cs typeface="Arial"/>
            </a:defRPr>
          </a:pPr>
          <a:endParaRPr lang="fi-FI"/>
        </a:p>
      </c:txPr>
    </c:legend>
    <c:plotVisOnly val="1"/>
    <c:dispBlanksAs val="gap"/>
    <c:showDLblsOverMax val="0"/>
  </c:chart>
  <c:spPr>
    <a:noFill/>
    <a:ln>
      <a:noFill/>
    </a:ln>
  </c:spPr>
  <c:txPr>
    <a:bodyPr/>
    <a:lstStyle/>
    <a:p>
      <a:pPr>
        <a:defRPr sz="1854" b="1" i="0" u="none" strike="noStrike" baseline="0">
          <a:solidFill>
            <a:schemeClr val="tx1"/>
          </a:solidFill>
          <a:latin typeface="Arial"/>
          <a:ea typeface="Arial"/>
          <a:cs typeface="Arial"/>
        </a:defRPr>
      </a:pPr>
      <a:endParaRPr lang="fi-FI"/>
    </a:p>
  </c:txPr>
  <c:externalData r:id="rId1">
    <c:autoUpdate val="0"/>
  </c:externalData>
</c:chartSpace>
</file>

<file path=ppt/charts/chart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5885228189234294E-2"/>
          <c:y val="2.4742948211505619E-2"/>
          <c:w val="0.90742822468411055"/>
          <c:h val="0.78827131438467912"/>
        </c:manualLayout>
      </c:layout>
      <c:barChart>
        <c:barDir val="col"/>
        <c:grouping val="stacked"/>
        <c:varyColors val="0"/>
        <c:ser>
          <c:idx val="4"/>
          <c:order val="0"/>
          <c:tx>
            <c:strRef>
              <c:f>Sheet1!$B$1</c:f>
              <c:strCache>
                <c:ptCount val="1"/>
                <c:pt idx="0">
                  <c:v>Kone- ja metallituoteteollisuus </c:v>
                </c:pt>
              </c:strCache>
            </c:strRef>
          </c:tx>
          <c:spPr>
            <a:solidFill>
              <a:schemeClr val="accent1"/>
            </a:solidFill>
            <a:ln w="12620">
              <a:solidFill>
                <a:schemeClr val="tx1"/>
              </a:solidFill>
              <a:prstDash val="solid"/>
            </a:ln>
          </c:spPr>
          <c:invertIfNegative val="0"/>
          <c:cat>
            <c:numRef>
              <c:f>Sheet1!$A$2:$A$32</c:f>
              <c:numCache>
                <c:formatCode>General</c:formatCode>
                <c:ptCount val="3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pt idx="30">
                  <c:v>2030</c:v>
                </c:pt>
              </c:numCache>
            </c:numRef>
          </c:cat>
          <c:val>
            <c:numRef>
              <c:f>Sheet1!$B$2:$B$32</c:f>
              <c:numCache>
                <c:formatCode>General</c:formatCode>
                <c:ptCount val="31"/>
                <c:pt idx="0">
                  <c:v>1171</c:v>
                </c:pt>
                <c:pt idx="1">
                  <c:v>1290</c:v>
                </c:pt>
                <c:pt idx="2">
                  <c:v>1419</c:v>
                </c:pt>
                <c:pt idx="3">
                  <c:v>1505</c:v>
                </c:pt>
                <c:pt idx="4">
                  <c:v>1642</c:v>
                </c:pt>
                <c:pt idx="5">
                  <c:v>1816</c:v>
                </c:pt>
                <c:pt idx="6">
                  <c:v>1671</c:v>
                </c:pt>
                <c:pt idx="7">
                  <c:v>1871</c:v>
                </c:pt>
                <c:pt idx="8">
                  <c:v>2309</c:v>
                </c:pt>
                <c:pt idx="9">
                  <c:v>2391</c:v>
                </c:pt>
                <c:pt idx="10">
                  <c:v>1747</c:v>
                </c:pt>
                <c:pt idx="11">
                  <c:v>1561</c:v>
                </c:pt>
                <c:pt idx="12">
                  <c:v>1543</c:v>
                </c:pt>
                <c:pt idx="13">
                  <c:v>1752</c:v>
                </c:pt>
                <c:pt idx="14">
                  <c:v>1664</c:v>
                </c:pt>
                <c:pt idx="15">
                  <c:v>1660</c:v>
                </c:pt>
                <c:pt idx="16">
                  <c:v>1791</c:v>
                </c:pt>
                <c:pt idx="17">
                  <c:v>1910</c:v>
                </c:pt>
                <c:pt idx="18">
                  <c:v>1948</c:v>
                </c:pt>
                <c:pt idx="19">
                  <c:v>2018</c:v>
                </c:pt>
                <c:pt idx="20">
                  <c:v>1975</c:v>
                </c:pt>
                <c:pt idx="21">
                  <c:v>1940</c:v>
                </c:pt>
                <c:pt idx="22">
                  <c:v>1976</c:v>
                </c:pt>
                <c:pt idx="23">
                  <c:v>1967</c:v>
                </c:pt>
                <c:pt idx="24">
                  <c:v>1979</c:v>
                </c:pt>
                <c:pt idx="25">
                  <c:v>1979</c:v>
                </c:pt>
                <c:pt idx="26">
                  <c:v>1956</c:v>
                </c:pt>
                <c:pt idx="27">
                  <c:v>1956</c:v>
                </c:pt>
                <c:pt idx="28">
                  <c:v>1923</c:v>
                </c:pt>
                <c:pt idx="29">
                  <c:v>1873</c:v>
                </c:pt>
                <c:pt idx="30">
                  <c:v>1840</c:v>
                </c:pt>
              </c:numCache>
            </c:numRef>
          </c:val>
          <c:extLst>
            <c:ext xmlns:c16="http://schemas.microsoft.com/office/drawing/2014/chart" uri="{C3380CC4-5D6E-409C-BE32-E72D297353CC}">
              <c16:uniqueId val="{00000000-4517-421C-92EF-694520C76914}"/>
            </c:ext>
          </c:extLst>
        </c:ser>
        <c:ser>
          <c:idx val="0"/>
          <c:order val="1"/>
          <c:tx>
            <c:strRef>
              <c:f>Sheet1!$C$1</c:f>
              <c:strCache>
                <c:ptCount val="1"/>
                <c:pt idx="0">
                  <c:v>Metallien jalostus </c:v>
                </c:pt>
              </c:strCache>
            </c:strRef>
          </c:tx>
          <c:spPr>
            <a:solidFill>
              <a:schemeClr val="accent6">
                <a:lumMod val="75000"/>
              </a:schemeClr>
            </a:solidFill>
            <a:ln w="12620">
              <a:solidFill>
                <a:schemeClr val="tx1"/>
              </a:solidFill>
              <a:prstDash val="solid"/>
            </a:ln>
          </c:spPr>
          <c:invertIfNegative val="0"/>
          <c:cat>
            <c:numRef>
              <c:f>Sheet1!$A$2:$A$32</c:f>
              <c:numCache>
                <c:formatCode>General</c:formatCode>
                <c:ptCount val="3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pt idx="30">
                  <c:v>2030</c:v>
                </c:pt>
              </c:numCache>
            </c:numRef>
          </c:cat>
          <c:val>
            <c:numRef>
              <c:f>Sheet1!$C$2:$C$32</c:f>
              <c:numCache>
                <c:formatCode>General</c:formatCode>
                <c:ptCount val="31"/>
                <c:pt idx="0">
                  <c:v>184</c:v>
                </c:pt>
                <c:pt idx="1">
                  <c:v>199</c:v>
                </c:pt>
                <c:pt idx="2">
                  <c:v>224</c:v>
                </c:pt>
                <c:pt idx="3">
                  <c:v>238</c:v>
                </c:pt>
                <c:pt idx="4">
                  <c:v>220</c:v>
                </c:pt>
                <c:pt idx="5">
                  <c:v>252</c:v>
                </c:pt>
                <c:pt idx="6">
                  <c:v>271</c:v>
                </c:pt>
                <c:pt idx="7">
                  <c:v>268</c:v>
                </c:pt>
                <c:pt idx="8">
                  <c:v>303</c:v>
                </c:pt>
                <c:pt idx="9">
                  <c:v>296</c:v>
                </c:pt>
                <c:pt idx="10">
                  <c:v>228</c:v>
                </c:pt>
                <c:pt idx="11">
                  <c:v>227</c:v>
                </c:pt>
                <c:pt idx="12">
                  <c:v>264</c:v>
                </c:pt>
                <c:pt idx="13">
                  <c:v>266</c:v>
                </c:pt>
                <c:pt idx="14">
                  <c:v>248</c:v>
                </c:pt>
                <c:pt idx="15">
                  <c:v>239</c:v>
                </c:pt>
                <c:pt idx="16">
                  <c:v>251</c:v>
                </c:pt>
                <c:pt idx="17">
                  <c:v>273</c:v>
                </c:pt>
                <c:pt idx="18">
                  <c:v>276</c:v>
                </c:pt>
                <c:pt idx="19">
                  <c:v>298</c:v>
                </c:pt>
                <c:pt idx="20">
                  <c:v>292</c:v>
                </c:pt>
                <c:pt idx="21">
                  <c:v>292</c:v>
                </c:pt>
                <c:pt idx="22">
                  <c:v>293</c:v>
                </c:pt>
                <c:pt idx="23">
                  <c:v>284</c:v>
                </c:pt>
                <c:pt idx="24">
                  <c:v>277</c:v>
                </c:pt>
                <c:pt idx="25">
                  <c:v>275</c:v>
                </c:pt>
                <c:pt idx="26">
                  <c:v>279</c:v>
                </c:pt>
                <c:pt idx="27">
                  <c:v>270</c:v>
                </c:pt>
                <c:pt idx="28">
                  <c:v>276</c:v>
                </c:pt>
                <c:pt idx="29">
                  <c:v>282</c:v>
                </c:pt>
                <c:pt idx="30">
                  <c:v>294</c:v>
                </c:pt>
              </c:numCache>
            </c:numRef>
          </c:val>
          <c:extLst>
            <c:ext xmlns:c16="http://schemas.microsoft.com/office/drawing/2014/chart" uri="{C3380CC4-5D6E-409C-BE32-E72D297353CC}">
              <c16:uniqueId val="{00000001-4517-421C-92EF-694520C76914}"/>
            </c:ext>
          </c:extLst>
        </c:ser>
        <c:ser>
          <c:idx val="1"/>
          <c:order val="2"/>
          <c:tx>
            <c:strRef>
              <c:f>Sheet1!$D$1</c:f>
              <c:strCache>
                <c:ptCount val="1"/>
                <c:pt idx="0">
                  <c:v>Elektroniikka- ja sähköteollisuus </c:v>
                </c:pt>
              </c:strCache>
            </c:strRef>
          </c:tx>
          <c:spPr>
            <a:solidFill>
              <a:schemeClr val="accent2"/>
            </a:solidFill>
            <a:ln w="12620">
              <a:solidFill>
                <a:schemeClr val="tx1"/>
              </a:solidFill>
              <a:prstDash val="solid"/>
            </a:ln>
          </c:spPr>
          <c:invertIfNegative val="0"/>
          <c:cat>
            <c:numRef>
              <c:f>Sheet1!$A$2:$A$32</c:f>
              <c:numCache>
                <c:formatCode>General</c:formatCode>
                <c:ptCount val="3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pt idx="30">
                  <c:v>2030</c:v>
                </c:pt>
              </c:numCache>
            </c:numRef>
          </c:cat>
          <c:val>
            <c:numRef>
              <c:f>Sheet1!$D$2:$D$32</c:f>
              <c:numCache>
                <c:formatCode>General</c:formatCode>
                <c:ptCount val="31"/>
                <c:pt idx="0">
                  <c:v>365</c:v>
                </c:pt>
                <c:pt idx="1">
                  <c:v>379</c:v>
                </c:pt>
                <c:pt idx="2">
                  <c:v>418</c:v>
                </c:pt>
                <c:pt idx="3">
                  <c:v>381</c:v>
                </c:pt>
                <c:pt idx="4">
                  <c:v>368</c:v>
                </c:pt>
                <c:pt idx="5">
                  <c:v>386</c:v>
                </c:pt>
                <c:pt idx="6">
                  <c:v>355</c:v>
                </c:pt>
                <c:pt idx="7">
                  <c:v>387</c:v>
                </c:pt>
                <c:pt idx="8">
                  <c:v>418</c:v>
                </c:pt>
                <c:pt idx="9">
                  <c:v>426</c:v>
                </c:pt>
                <c:pt idx="10">
                  <c:v>262</c:v>
                </c:pt>
                <c:pt idx="11">
                  <c:v>290</c:v>
                </c:pt>
                <c:pt idx="12">
                  <c:v>270</c:v>
                </c:pt>
                <c:pt idx="13">
                  <c:v>366</c:v>
                </c:pt>
                <c:pt idx="14">
                  <c:v>322</c:v>
                </c:pt>
                <c:pt idx="15">
                  <c:v>320</c:v>
                </c:pt>
                <c:pt idx="16">
                  <c:v>346</c:v>
                </c:pt>
                <c:pt idx="17">
                  <c:v>356</c:v>
                </c:pt>
                <c:pt idx="18">
                  <c:v>374</c:v>
                </c:pt>
                <c:pt idx="19">
                  <c:v>377</c:v>
                </c:pt>
                <c:pt idx="20">
                  <c:v>381</c:v>
                </c:pt>
                <c:pt idx="21">
                  <c:v>371</c:v>
                </c:pt>
                <c:pt idx="22">
                  <c:v>381</c:v>
                </c:pt>
                <c:pt idx="23">
                  <c:v>388</c:v>
                </c:pt>
                <c:pt idx="24">
                  <c:v>397</c:v>
                </c:pt>
                <c:pt idx="25">
                  <c:v>394</c:v>
                </c:pt>
                <c:pt idx="26">
                  <c:v>411</c:v>
                </c:pt>
                <c:pt idx="27">
                  <c:v>403</c:v>
                </c:pt>
                <c:pt idx="28">
                  <c:v>408</c:v>
                </c:pt>
                <c:pt idx="29">
                  <c:v>398</c:v>
                </c:pt>
                <c:pt idx="30">
                  <c:v>390</c:v>
                </c:pt>
              </c:numCache>
            </c:numRef>
          </c:val>
          <c:extLst>
            <c:ext xmlns:c16="http://schemas.microsoft.com/office/drawing/2014/chart" uri="{C3380CC4-5D6E-409C-BE32-E72D297353CC}">
              <c16:uniqueId val="{00000002-4517-421C-92EF-694520C76914}"/>
            </c:ext>
          </c:extLst>
        </c:ser>
        <c:dLbls>
          <c:showLegendKey val="0"/>
          <c:showVal val="0"/>
          <c:showCatName val="0"/>
          <c:showSerName val="0"/>
          <c:showPercent val="0"/>
          <c:showBubbleSize val="0"/>
        </c:dLbls>
        <c:gapWidth val="60"/>
        <c:overlap val="100"/>
        <c:axId val="416762608"/>
        <c:axId val="416763000"/>
      </c:barChart>
      <c:catAx>
        <c:axId val="416762608"/>
        <c:scaling>
          <c:orientation val="minMax"/>
        </c:scaling>
        <c:delete val="0"/>
        <c:axPos val="b"/>
        <c:numFmt formatCode="General" sourceLinked="1"/>
        <c:majorTickMark val="out"/>
        <c:minorTickMark val="none"/>
        <c:tickLblPos val="nextTo"/>
        <c:spPr>
          <a:ln w="3155">
            <a:solidFill>
              <a:schemeClr val="tx1"/>
            </a:solidFill>
            <a:prstDash val="solid"/>
          </a:ln>
        </c:spPr>
        <c:txPr>
          <a:bodyPr rot="0" vert="horz"/>
          <a:lstStyle/>
          <a:p>
            <a:pPr>
              <a:defRPr sz="1050" b="0" i="0" u="none" strike="noStrike" baseline="0">
                <a:solidFill>
                  <a:schemeClr val="tx2"/>
                </a:solidFill>
                <a:latin typeface="Verdana" panose="020B0604030504040204" pitchFamily="34" charset="0"/>
                <a:ea typeface="Arial"/>
                <a:cs typeface="Arial"/>
              </a:defRPr>
            </a:pPr>
            <a:endParaRPr lang="fi-FI"/>
          </a:p>
        </c:txPr>
        <c:crossAx val="416763000"/>
        <c:crosses val="autoZero"/>
        <c:auto val="1"/>
        <c:lblAlgn val="ctr"/>
        <c:lblOffset val="100"/>
        <c:tickLblSkip val="2"/>
        <c:tickMarkSkip val="1"/>
        <c:noMultiLvlLbl val="0"/>
      </c:catAx>
      <c:valAx>
        <c:axId val="416763000"/>
        <c:scaling>
          <c:orientation val="minMax"/>
          <c:max val="3500"/>
        </c:scaling>
        <c:delete val="0"/>
        <c:axPos val="l"/>
        <c:majorGridlines>
          <c:spPr>
            <a:ln w="3175">
              <a:solidFill>
                <a:schemeClr val="tx1"/>
              </a:solidFill>
              <a:prstDash val="dash"/>
            </a:ln>
          </c:spPr>
        </c:majorGridlines>
        <c:numFmt formatCode="General" sourceLinked="1"/>
        <c:majorTickMark val="out"/>
        <c:minorTickMark val="none"/>
        <c:tickLblPos val="nextTo"/>
        <c:spPr>
          <a:ln w="3155">
            <a:solidFill>
              <a:schemeClr val="tx1"/>
            </a:solidFill>
            <a:prstDash val="solid"/>
          </a:ln>
        </c:spPr>
        <c:txPr>
          <a:bodyPr rot="0" vert="horz"/>
          <a:lstStyle/>
          <a:p>
            <a:pPr>
              <a:defRPr sz="1050" b="0" i="0" u="none" strike="noStrike" baseline="0">
                <a:solidFill>
                  <a:schemeClr val="tx2"/>
                </a:solidFill>
                <a:latin typeface="Verdana" panose="020B0604030504040204" pitchFamily="34" charset="0"/>
                <a:ea typeface="Univers 45 Light"/>
                <a:cs typeface="Univers 45 Light"/>
              </a:defRPr>
            </a:pPr>
            <a:endParaRPr lang="fi-FI"/>
          </a:p>
        </c:txPr>
        <c:crossAx val="416762608"/>
        <c:crosses val="autoZero"/>
        <c:crossBetween val="between"/>
      </c:valAx>
      <c:spPr>
        <a:noFill/>
        <a:ln w="12620">
          <a:solidFill>
            <a:schemeClr val="tx1"/>
          </a:solidFill>
          <a:prstDash val="solid"/>
        </a:ln>
      </c:spPr>
    </c:plotArea>
    <c:legend>
      <c:legendPos val="b"/>
      <c:layout>
        <c:manualLayout>
          <c:xMode val="edge"/>
          <c:yMode val="edge"/>
          <c:x val="7.4938662455655905E-2"/>
          <c:y val="0.88514756323370913"/>
          <c:w val="0.90823909726739438"/>
          <c:h val="0.11485243676629089"/>
        </c:manualLayout>
      </c:layout>
      <c:overlay val="0"/>
      <c:spPr>
        <a:solidFill>
          <a:schemeClr val="bg1"/>
        </a:solidFill>
        <a:ln w="3155">
          <a:noFill/>
          <a:prstDash val="solid"/>
        </a:ln>
      </c:spPr>
      <c:txPr>
        <a:bodyPr/>
        <a:lstStyle/>
        <a:p>
          <a:pPr>
            <a:defRPr sz="1050" b="0" i="0" u="none" strike="noStrike" baseline="0">
              <a:solidFill>
                <a:schemeClr val="tx2"/>
              </a:solidFill>
              <a:latin typeface="Verdana" panose="020B0604030504040204" pitchFamily="34" charset="0"/>
              <a:ea typeface="Arial"/>
              <a:cs typeface="Arial"/>
            </a:defRPr>
          </a:pPr>
          <a:endParaRPr lang="fi-FI"/>
        </a:p>
      </c:txPr>
    </c:legend>
    <c:plotVisOnly val="1"/>
    <c:dispBlanksAs val="gap"/>
    <c:showDLblsOverMax val="0"/>
  </c:chart>
  <c:spPr>
    <a:noFill/>
    <a:ln>
      <a:noFill/>
    </a:ln>
  </c:spPr>
  <c:txPr>
    <a:bodyPr/>
    <a:lstStyle/>
    <a:p>
      <a:pPr>
        <a:defRPr sz="1838" b="1" i="0" u="none" strike="noStrike" baseline="0">
          <a:solidFill>
            <a:schemeClr val="tx1"/>
          </a:solidFill>
          <a:latin typeface="Arial"/>
          <a:ea typeface="Arial"/>
          <a:cs typeface="Arial"/>
        </a:defRPr>
      </a:pPr>
      <a:endParaRPr lang="fi-FI"/>
    </a:p>
  </c:txPr>
  <c:externalData r:id="rId1">
    <c:autoUpdate val="0"/>
  </c:externalData>
</c:chartSpace>
</file>

<file path=ppt/charts/chart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10"/>
    </mc:Choice>
    <mc:Fallback>
      <c:style val="10"/>
    </mc:Fallback>
  </mc:AlternateContent>
  <c:chart>
    <c:autoTitleDeleted val="1"/>
    <c:plotArea>
      <c:layout>
        <c:manualLayout>
          <c:layoutTarget val="inner"/>
          <c:xMode val="edge"/>
          <c:yMode val="edge"/>
          <c:x val="4.8218802195180148E-2"/>
          <c:y val="1.6330494227620344E-2"/>
          <c:w val="0.9005323311858745"/>
          <c:h val="0.97060511039028341"/>
        </c:manualLayout>
      </c:layout>
      <c:pieChart>
        <c:varyColors val="1"/>
        <c:ser>
          <c:idx val="0"/>
          <c:order val="0"/>
          <c:tx>
            <c:strRef>
              <c:f>Taul1!$B$1</c:f>
              <c:strCache>
                <c:ptCount val="1"/>
                <c:pt idx="0">
                  <c:v>Henkilöstön määrä</c:v>
                </c:pt>
              </c:strCache>
            </c:strRef>
          </c:tx>
          <c:spPr>
            <a:ln>
              <a:solidFill>
                <a:schemeClr val="bg1"/>
              </a:solidFill>
            </a:ln>
            <a:effectLst/>
          </c:spPr>
          <c:dPt>
            <c:idx val="0"/>
            <c:bubble3D val="0"/>
            <c:spPr>
              <a:solidFill>
                <a:srgbClr val="FF00B8"/>
              </a:solidFill>
              <a:ln>
                <a:solidFill>
                  <a:schemeClr val="bg1"/>
                </a:solidFill>
              </a:ln>
              <a:effectLst/>
            </c:spPr>
            <c:extLst>
              <c:ext xmlns:c16="http://schemas.microsoft.com/office/drawing/2014/chart" uri="{C3380CC4-5D6E-409C-BE32-E72D297353CC}">
                <c16:uniqueId val="{00000001-AE4D-4EF8-9BFA-E573CDAFC50A}"/>
              </c:ext>
            </c:extLst>
          </c:dPt>
          <c:dPt>
            <c:idx val="1"/>
            <c:bubble3D val="0"/>
            <c:spPr>
              <a:solidFill>
                <a:srgbClr val="FF805C"/>
              </a:solidFill>
              <a:ln>
                <a:solidFill>
                  <a:schemeClr val="bg1"/>
                </a:solidFill>
              </a:ln>
              <a:effectLst/>
            </c:spPr>
            <c:extLst>
              <c:ext xmlns:c16="http://schemas.microsoft.com/office/drawing/2014/chart" uri="{C3380CC4-5D6E-409C-BE32-E72D297353CC}">
                <c16:uniqueId val="{00000003-AE4D-4EF8-9BFA-E573CDAFC50A}"/>
              </c:ext>
            </c:extLst>
          </c:dPt>
          <c:dPt>
            <c:idx val="2"/>
            <c:bubble3D val="0"/>
            <c:spPr>
              <a:solidFill>
                <a:srgbClr val="0F78B2"/>
              </a:solidFill>
              <a:ln>
                <a:solidFill>
                  <a:schemeClr val="bg1"/>
                </a:solidFill>
              </a:ln>
              <a:effectLst/>
            </c:spPr>
            <c:extLst>
              <c:ext xmlns:c16="http://schemas.microsoft.com/office/drawing/2014/chart" uri="{C3380CC4-5D6E-409C-BE32-E72D297353CC}">
                <c16:uniqueId val="{00000005-AE4D-4EF8-9BFA-E573CDAFC50A}"/>
              </c:ext>
            </c:extLst>
          </c:dPt>
          <c:dPt>
            <c:idx val="3"/>
            <c:bubble3D val="0"/>
            <c:spPr>
              <a:solidFill>
                <a:srgbClr val="85E869"/>
              </a:solidFill>
              <a:ln>
                <a:solidFill>
                  <a:schemeClr val="bg1"/>
                </a:solidFill>
              </a:ln>
              <a:effectLst/>
            </c:spPr>
            <c:extLst>
              <c:ext xmlns:c16="http://schemas.microsoft.com/office/drawing/2014/chart" uri="{C3380CC4-5D6E-409C-BE32-E72D297353CC}">
                <c16:uniqueId val="{00000007-AE4D-4EF8-9BFA-E573CDAFC50A}"/>
              </c:ext>
            </c:extLst>
          </c:dPt>
          <c:dPt>
            <c:idx val="13"/>
            <c:bubble3D val="0"/>
            <c:explosion val="4"/>
            <c:extLst>
              <c:ext xmlns:c16="http://schemas.microsoft.com/office/drawing/2014/chart" uri="{C3380CC4-5D6E-409C-BE32-E72D297353CC}">
                <c16:uniqueId val="{00000008-AE4D-4EF8-9BFA-E573CDAFC50A}"/>
              </c:ext>
            </c:extLst>
          </c:dPt>
          <c:dLbls>
            <c:dLbl>
              <c:idx val="0"/>
              <c:layout>
                <c:manualLayout>
                  <c:x val="-0.20355801181012811"/>
                  <c:y val="0.12361607377916445"/>
                </c:manualLayout>
              </c:layout>
              <c:showLegendKey val="0"/>
              <c:showVal val="1"/>
              <c:showCatName val="0"/>
              <c:showSerName val="0"/>
              <c:showPercent val="1"/>
              <c:showBubbleSize val="0"/>
              <c:separator>
</c:separator>
              <c:extLst>
                <c:ext xmlns:c15="http://schemas.microsoft.com/office/drawing/2012/chart" uri="{CE6537A1-D6FC-4f65-9D91-7224C49458BB}">
                  <c15:layout>
                    <c:manualLayout>
                      <c:w val="0.25567697043767007"/>
                      <c:h val="0.18407102514713225"/>
                    </c:manualLayout>
                  </c15:layout>
                </c:ext>
                <c:ext xmlns:c16="http://schemas.microsoft.com/office/drawing/2014/chart" uri="{C3380CC4-5D6E-409C-BE32-E72D297353CC}">
                  <c16:uniqueId val="{00000001-AE4D-4EF8-9BFA-E573CDAFC50A}"/>
                </c:ext>
              </c:extLst>
            </c:dLbl>
            <c:dLbl>
              <c:idx val="1"/>
              <c:layout>
                <c:manualLayout>
                  <c:x val="-0.13823293305815615"/>
                  <c:y val="-0.11608016240900131"/>
                </c:manualLayout>
              </c:layout>
              <c:showLegendKey val="0"/>
              <c:showVal val="1"/>
              <c:showCatName val="0"/>
              <c:showSerName val="0"/>
              <c:showPercent val="1"/>
              <c:showBubbleSize val="0"/>
              <c:separator>
</c:separator>
              <c:extLst>
                <c:ext xmlns:c15="http://schemas.microsoft.com/office/drawing/2012/chart" uri="{CE6537A1-D6FC-4f65-9D91-7224C49458BB}">
                  <c15:layout>
                    <c:manualLayout>
                      <c:w val="0.24652521560669649"/>
                      <c:h val="0.18407102514713225"/>
                    </c:manualLayout>
                  </c15:layout>
                </c:ext>
                <c:ext xmlns:c16="http://schemas.microsoft.com/office/drawing/2014/chart" uri="{C3380CC4-5D6E-409C-BE32-E72D297353CC}">
                  <c16:uniqueId val="{00000003-AE4D-4EF8-9BFA-E573CDAFC50A}"/>
                </c:ext>
              </c:extLst>
            </c:dLbl>
            <c:dLbl>
              <c:idx val="2"/>
              <c:layout>
                <c:manualLayout>
                  <c:x val="0.17336306092330397"/>
                  <c:y val="-0.20331882316673686"/>
                </c:manualLayout>
              </c:layout>
              <c:showLegendKey val="0"/>
              <c:showVal val="1"/>
              <c:showCatName val="0"/>
              <c:showSerName val="0"/>
              <c:showPercent val="1"/>
              <c:showBubbleSize val="0"/>
              <c:separator>
</c:separator>
              <c:extLst>
                <c:ext xmlns:c15="http://schemas.microsoft.com/office/drawing/2012/chart" uri="{CE6537A1-D6FC-4f65-9D91-7224C49458BB}">
                  <c15:layout>
                    <c:manualLayout>
                      <c:w val="0.26940460268413041"/>
                      <c:h val="0.18407102514713225"/>
                    </c:manualLayout>
                  </c15:layout>
                </c:ext>
                <c:ext xmlns:c16="http://schemas.microsoft.com/office/drawing/2014/chart" uri="{C3380CC4-5D6E-409C-BE32-E72D297353CC}">
                  <c16:uniqueId val="{00000005-AE4D-4EF8-9BFA-E573CDAFC50A}"/>
                </c:ext>
              </c:extLst>
            </c:dLbl>
            <c:dLbl>
              <c:idx val="3"/>
              <c:layout>
                <c:manualLayout>
                  <c:x val="0.16576198900702019"/>
                  <c:y val="0.15229932562921736"/>
                </c:manualLayout>
              </c:layout>
              <c:showLegendKey val="0"/>
              <c:showVal val="1"/>
              <c:showCatName val="0"/>
              <c:showSerName val="0"/>
              <c:showPercent val="1"/>
              <c:showBubbleSize val="0"/>
              <c:separator>
</c:separator>
              <c:extLst>
                <c:ext xmlns:c15="http://schemas.microsoft.com/office/drawing/2012/chart" uri="{CE6537A1-D6FC-4f65-9D91-7224C49458BB}">
                  <c15:layout>
                    <c:manualLayout>
                      <c:w val="0.27267725333513915"/>
                      <c:h val="0.18018598899408736"/>
                    </c:manualLayout>
                  </c15:layout>
                </c:ext>
                <c:ext xmlns:c16="http://schemas.microsoft.com/office/drawing/2014/chart" uri="{C3380CC4-5D6E-409C-BE32-E72D297353CC}">
                  <c16:uniqueId val="{00000007-AE4D-4EF8-9BFA-E573CDAFC50A}"/>
                </c:ext>
              </c:extLst>
            </c:dLbl>
            <c:spPr>
              <a:noFill/>
              <a:ln>
                <a:noFill/>
              </a:ln>
              <a:effectLst/>
            </c:spPr>
            <c:txPr>
              <a:bodyPr wrap="square" lIns="38100" tIns="19050" rIns="38100" bIns="19050" anchor="ctr">
                <a:spAutoFit/>
              </a:bodyPr>
              <a:lstStyle/>
              <a:p>
                <a:pPr>
                  <a:defRPr sz="1050">
                    <a:solidFill>
                      <a:schemeClr val="bg1"/>
                    </a:solidFill>
                  </a:defRPr>
                </a:pPr>
                <a:endParaRPr lang="fi-FI"/>
              </a:p>
            </c:txPr>
            <c:showLegendKey val="0"/>
            <c:showVal val="1"/>
            <c:showCatName val="0"/>
            <c:showSerName val="0"/>
            <c:showPercent val="1"/>
            <c:showBubbleSize val="0"/>
            <c:separator>
</c:separator>
            <c:showLeaderLines val="1"/>
            <c:extLst>
              <c:ext xmlns:c15="http://schemas.microsoft.com/office/drawing/2012/chart" uri="{CE6537A1-D6FC-4f65-9D91-7224C49458BB}"/>
            </c:extLst>
          </c:dLbls>
          <c:cat>
            <c:strRef>
              <c:f>Taul1!$A$2:$A$5</c:f>
              <c:strCache>
                <c:ptCount val="4"/>
                <c:pt idx="0">
                  <c:v>1-249</c:v>
                </c:pt>
                <c:pt idx="1">
                  <c:v>250-499</c:v>
                </c:pt>
                <c:pt idx="2">
                  <c:v>500-999</c:v>
                </c:pt>
                <c:pt idx="3">
                  <c:v>1000-</c:v>
                </c:pt>
              </c:strCache>
            </c:strRef>
          </c:cat>
          <c:val>
            <c:numRef>
              <c:f>Taul1!$B$2:$B$5</c:f>
              <c:numCache>
                <c:formatCode>#,##0</c:formatCode>
                <c:ptCount val="4"/>
                <c:pt idx="0">
                  <c:v>71006</c:v>
                </c:pt>
                <c:pt idx="1">
                  <c:v>27628</c:v>
                </c:pt>
                <c:pt idx="2">
                  <c:v>25925</c:v>
                </c:pt>
                <c:pt idx="3">
                  <c:v>57540</c:v>
                </c:pt>
              </c:numCache>
            </c:numRef>
          </c:val>
          <c:extLst>
            <c:ext xmlns:c16="http://schemas.microsoft.com/office/drawing/2014/chart" uri="{C3380CC4-5D6E-409C-BE32-E72D297353CC}">
              <c16:uniqueId val="{00000009-AE4D-4EF8-9BFA-E573CDAFC50A}"/>
            </c:ext>
          </c:extLst>
        </c:ser>
        <c:dLbls>
          <c:showLegendKey val="0"/>
          <c:showVal val="1"/>
          <c:showCatName val="0"/>
          <c:showSerName val="0"/>
          <c:showPercent val="0"/>
          <c:showBubbleSize val="0"/>
          <c:showLeaderLines val="1"/>
        </c:dLbls>
        <c:firstSliceAng val="0"/>
      </c:pieChart>
    </c:plotArea>
    <c:plotVisOnly val="1"/>
    <c:dispBlanksAs val="gap"/>
    <c:showDLblsOverMax val="0"/>
  </c:chart>
  <c:txPr>
    <a:bodyPr/>
    <a:lstStyle/>
    <a:p>
      <a:pPr marL="0" algn="l" defTabSz="914069" rtl="0" eaLnBrk="1" latinLnBrk="0" hangingPunct="1">
        <a:defRPr lang="fi-FI" sz="1200" b="1" kern="0">
          <a:solidFill>
            <a:srgbClr val="002664"/>
          </a:solidFill>
          <a:latin typeface="+mn-lt"/>
          <a:ea typeface="ＭＳ Ｐゴシック" pitchFamily="-128" charset="-128"/>
          <a:cs typeface="Arial Unicode MS"/>
        </a:defRPr>
      </a:pPr>
      <a:endParaRPr lang="fi-FI"/>
    </a:p>
  </c:txPr>
  <c:externalData r:id="rId1">
    <c:autoUpdate val="0"/>
  </c:externalData>
</c:chartSpace>
</file>

<file path=ppt/charts/chart7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10"/>
    </mc:Choice>
    <mc:Fallback>
      <c:style val="10"/>
    </mc:Fallback>
  </mc:AlternateContent>
  <c:chart>
    <c:autoTitleDeleted val="1"/>
    <c:plotArea>
      <c:layout>
        <c:manualLayout>
          <c:layoutTarget val="inner"/>
          <c:xMode val="edge"/>
          <c:yMode val="edge"/>
          <c:x val="5.1063535265002992E-2"/>
          <c:y val="1.9424747012697172E-2"/>
          <c:w val="0.88948542243392692"/>
          <c:h val="0.96751091192375105"/>
        </c:manualLayout>
      </c:layout>
      <c:pieChart>
        <c:varyColors val="1"/>
        <c:ser>
          <c:idx val="0"/>
          <c:order val="0"/>
          <c:tx>
            <c:strRef>
              <c:f>Taul1!$B$1</c:f>
              <c:strCache>
                <c:ptCount val="1"/>
                <c:pt idx="0">
                  <c:v>Yritysten määrä</c:v>
                </c:pt>
              </c:strCache>
            </c:strRef>
          </c:tx>
          <c:spPr>
            <a:ln>
              <a:solidFill>
                <a:schemeClr val="bg1"/>
              </a:solidFill>
            </a:ln>
            <a:effectLst/>
          </c:spPr>
          <c:explosion val="32"/>
          <c:dPt>
            <c:idx val="0"/>
            <c:bubble3D val="0"/>
            <c:spPr>
              <a:solidFill>
                <a:srgbClr val="FF00B8"/>
              </a:solidFill>
              <a:ln>
                <a:solidFill>
                  <a:schemeClr val="bg1"/>
                </a:solidFill>
              </a:ln>
              <a:effectLst/>
            </c:spPr>
            <c:extLst>
              <c:ext xmlns:c16="http://schemas.microsoft.com/office/drawing/2014/chart" uri="{C3380CC4-5D6E-409C-BE32-E72D297353CC}">
                <c16:uniqueId val="{00000001-4254-431A-84D5-E4D7277C4D3D}"/>
              </c:ext>
            </c:extLst>
          </c:dPt>
          <c:dPt>
            <c:idx val="1"/>
            <c:bubble3D val="0"/>
            <c:explosion val="12"/>
            <c:spPr>
              <a:solidFill>
                <a:srgbClr val="FF805C"/>
              </a:solidFill>
              <a:ln>
                <a:solidFill>
                  <a:schemeClr val="bg1"/>
                </a:solidFill>
              </a:ln>
              <a:effectLst/>
            </c:spPr>
            <c:extLst>
              <c:ext xmlns:c16="http://schemas.microsoft.com/office/drawing/2014/chart" uri="{C3380CC4-5D6E-409C-BE32-E72D297353CC}">
                <c16:uniqueId val="{00000003-4254-431A-84D5-E4D7277C4D3D}"/>
              </c:ext>
            </c:extLst>
          </c:dPt>
          <c:dPt>
            <c:idx val="2"/>
            <c:bubble3D val="0"/>
            <c:explosion val="4"/>
            <c:spPr>
              <a:solidFill>
                <a:srgbClr val="0F78B2"/>
              </a:solidFill>
              <a:ln>
                <a:solidFill>
                  <a:schemeClr val="bg1"/>
                </a:solidFill>
              </a:ln>
              <a:effectLst/>
            </c:spPr>
            <c:extLst>
              <c:ext xmlns:c16="http://schemas.microsoft.com/office/drawing/2014/chart" uri="{C3380CC4-5D6E-409C-BE32-E72D297353CC}">
                <c16:uniqueId val="{00000005-4254-431A-84D5-E4D7277C4D3D}"/>
              </c:ext>
            </c:extLst>
          </c:dPt>
          <c:dPt>
            <c:idx val="3"/>
            <c:bubble3D val="0"/>
            <c:explosion val="0"/>
            <c:spPr>
              <a:solidFill>
                <a:srgbClr val="85E869"/>
              </a:solidFill>
              <a:ln>
                <a:solidFill>
                  <a:schemeClr val="bg1"/>
                </a:solidFill>
              </a:ln>
              <a:effectLst/>
            </c:spPr>
            <c:extLst>
              <c:ext xmlns:c16="http://schemas.microsoft.com/office/drawing/2014/chart" uri="{C3380CC4-5D6E-409C-BE32-E72D297353CC}">
                <c16:uniqueId val="{00000007-4254-431A-84D5-E4D7277C4D3D}"/>
              </c:ext>
            </c:extLst>
          </c:dPt>
          <c:dPt>
            <c:idx val="13"/>
            <c:bubble3D val="0"/>
            <c:extLst>
              <c:ext xmlns:c16="http://schemas.microsoft.com/office/drawing/2014/chart" uri="{C3380CC4-5D6E-409C-BE32-E72D297353CC}">
                <c16:uniqueId val="{00000008-4254-431A-84D5-E4D7277C4D3D}"/>
              </c:ext>
            </c:extLst>
          </c:dPt>
          <c:dLbls>
            <c:dLbl>
              <c:idx val="0"/>
              <c:layout>
                <c:manualLayout>
                  <c:x val="-0.2486771156575541"/>
                  <c:y val="-0.15251337288264485"/>
                </c:manualLayout>
              </c:layout>
              <c:tx>
                <c:rich>
                  <a:bodyPr anchorCtr="0"/>
                  <a:lstStyle/>
                  <a:p>
                    <a:pPr algn="ctr" rtl="0">
                      <a:defRPr lang="fi-FI" sz="1050" b="1" i="0" u="none" strike="noStrike" kern="0" baseline="0">
                        <a:solidFill>
                          <a:schemeClr val="bg1"/>
                        </a:solidFill>
                        <a:latin typeface="+mn-lt"/>
                        <a:ea typeface="ＭＳ Ｐゴシック" pitchFamily="-128" charset="-128"/>
                        <a:cs typeface="Arial Unicode MS"/>
                      </a:defRPr>
                    </a:pPr>
                    <a:fld id="{6030248F-1243-4024-9544-6AEF55D51877}" type="VALUE">
                      <a:rPr lang="en-US" sz="1050" b="1" i="0" u="none" strike="noStrike" kern="0" baseline="0">
                        <a:solidFill>
                          <a:schemeClr val="bg1"/>
                        </a:solidFill>
                        <a:latin typeface="+mn-lt"/>
                        <a:ea typeface="ＭＳ Ｐゴシック" pitchFamily="-128" charset="-128"/>
                        <a:cs typeface="Arial Unicode MS"/>
                      </a:rPr>
                      <a:pPr algn="ctr" rtl="0">
                        <a:defRPr lang="fi-FI" sz="1050" b="1" i="0" u="none" strike="noStrike" kern="0" baseline="0">
                          <a:solidFill>
                            <a:schemeClr val="bg1"/>
                          </a:solidFill>
                          <a:latin typeface="+mn-lt"/>
                          <a:ea typeface="ＭＳ Ｐゴシック" pitchFamily="-128" charset="-128"/>
                          <a:cs typeface="Arial Unicode MS"/>
                        </a:defRPr>
                      </a:pPr>
                      <a:t>[ARVO]</a:t>
                    </a:fld>
                    <a:r>
                      <a:rPr lang="en-US" sz="1050" b="1" i="0" u="none" strike="noStrike" kern="0" baseline="0" dirty="0">
                        <a:solidFill>
                          <a:schemeClr val="bg1"/>
                        </a:solidFill>
                        <a:latin typeface="+mn-lt"/>
                        <a:ea typeface="ＭＳ Ｐゴシック" pitchFamily="-128" charset="-128"/>
                        <a:cs typeface="Arial Unicode MS"/>
                      </a:rPr>
                      <a:t> </a:t>
                    </a:r>
                    <a:br>
                      <a:rPr lang="en-US" sz="1050" b="1" i="0" u="none" strike="noStrike" kern="0" baseline="0" dirty="0">
                        <a:solidFill>
                          <a:schemeClr val="bg1"/>
                        </a:solidFill>
                        <a:latin typeface="+mn-lt"/>
                        <a:ea typeface="ＭＳ Ｐゴシック" pitchFamily="-128" charset="-128"/>
                        <a:cs typeface="Arial Unicode MS"/>
                      </a:rPr>
                    </a:br>
                    <a:r>
                      <a:rPr lang="en-US" sz="1050" b="1" i="0" u="none" strike="noStrike" kern="0" baseline="0" dirty="0">
                        <a:solidFill>
                          <a:schemeClr val="bg1"/>
                        </a:solidFill>
                        <a:latin typeface="+mn-lt"/>
                        <a:ea typeface="ＭＳ Ｐゴシック" pitchFamily="-128" charset="-128"/>
                        <a:cs typeface="Arial Unicode MS"/>
                      </a:rPr>
                      <a:t>92 %</a:t>
                    </a:r>
                  </a:p>
                </c:rich>
              </c:tx>
              <c:spPr/>
              <c:showLegendKey val="0"/>
              <c:showVal val="1"/>
              <c:showCatName val="0"/>
              <c:showSerName val="0"/>
              <c:showPercent val="1"/>
              <c:showBubbleSize val="0"/>
              <c:extLst>
                <c:ext xmlns:c15="http://schemas.microsoft.com/office/drawing/2012/chart" uri="{CE6537A1-D6FC-4f65-9D91-7224C49458BB}">
                  <c15:layout>
                    <c:manualLayout>
                      <c:w val="0.4649662573503725"/>
                      <c:h val="0.28250009896346095"/>
                    </c:manualLayout>
                  </c15:layout>
                  <c15:dlblFieldTable/>
                  <c15:showDataLabelsRange val="0"/>
                </c:ext>
                <c:ext xmlns:c16="http://schemas.microsoft.com/office/drawing/2014/chart" uri="{C3380CC4-5D6E-409C-BE32-E72D297353CC}">
                  <c16:uniqueId val="{00000001-4254-431A-84D5-E4D7277C4D3D}"/>
                </c:ext>
              </c:extLst>
            </c:dLbl>
            <c:dLbl>
              <c:idx val="1"/>
              <c:layout>
                <c:manualLayout>
                  <c:x val="-6.7720058945050246E-2"/>
                  <c:y val="3.4955919848067528E-2"/>
                </c:manualLayout>
              </c:layout>
              <c:tx>
                <c:rich>
                  <a:bodyPr anchorCtr="0"/>
                  <a:lstStyle/>
                  <a:p>
                    <a:pPr algn="ctr" rtl="0">
                      <a:defRPr lang="fi-FI" sz="1050" b="1" i="0" u="none" strike="noStrike" kern="0" baseline="0">
                        <a:solidFill>
                          <a:schemeClr val="tx1"/>
                        </a:solidFill>
                        <a:latin typeface="+mn-lt"/>
                        <a:ea typeface="ＭＳ Ｐゴシック" pitchFamily="-128" charset="-128"/>
                        <a:cs typeface="Arial Unicode MS"/>
                      </a:defRPr>
                    </a:pPr>
                    <a:r>
                      <a:rPr lang="en-US" sz="1050" dirty="0">
                        <a:solidFill>
                          <a:schemeClr val="tx1"/>
                        </a:solidFill>
                      </a:rPr>
                      <a:t>77 </a:t>
                    </a:r>
                    <a:r>
                      <a:rPr lang="en-US" sz="1050" dirty="0" err="1">
                        <a:solidFill>
                          <a:schemeClr val="tx1"/>
                        </a:solidFill>
                      </a:rPr>
                      <a:t>kpl</a:t>
                    </a:r>
                    <a:endParaRPr lang="en-US" sz="1050" dirty="0">
                      <a:solidFill>
                        <a:schemeClr val="tx1"/>
                      </a:solidFill>
                    </a:endParaRPr>
                  </a:p>
                  <a:p>
                    <a:pPr algn="ctr" rtl="0">
                      <a:defRPr lang="fi-FI" sz="1050" b="1" i="0" u="none" strike="noStrike" kern="0" baseline="0">
                        <a:solidFill>
                          <a:schemeClr val="tx1"/>
                        </a:solidFill>
                        <a:latin typeface="+mn-lt"/>
                        <a:ea typeface="ＭＳ Ｐゴシック" pitchFamily="-128" charset="-128"/>
                        <a:cs typeface="Arial Unicode MS"/>
                      </a:defRPr>
                    </a:pPr>
                    <a:r>
                      <a:rPr lang="en-US" sz="1050" dirty="0">
                        <a:solidFill>
                          <a:schemeClr val="tx1"/>
                        </a:solidFill>
                      </a:rPr>
                      <a:t>5 %</a:t>
                    </a:r>
                  </a:p>
                </c:rich>
              </c:tx>
              <c:spPr>
                <a:noFill/>
                <a:ln>
                  <a:noFill/>
                </a:ln>
                <a:effectLst/>
              </c:spPr>
              <c:showLegendKey val="0"/>
              <c:showVal val="1"/>
              <c:showCatName val="0"/>
              <c:showSerName val="0"/>
              <c:showPercent val="1"/>
              <c:showBubbleSize val="0"/>
              <c:separator> kpl  </c:separator>
              <c:extLst>
                <c:ext xmlns:c15="http://schemas.microsoft.com/office/drawing/2012/chart" uri="{CE6537A1-D6FC-4f65-9D91-7224C49458BB}"/>
                <c:ext xmlns:c16="http://schemas.microsoft.com/office/drawing/2014/chart" uri="{C3380CC4-5D6E-409C-BE32-E72D297353CC}">
                  <c16:uniqueId val="{00000003-4254-431A-84D5-E4D7277C4D3D}"/>
                </c:ext>
              </c:extLst>
            </c:dLbl>
            <c:dLbl>
              <c:idx val="2"/>
              <c:layout>
                <c:manualLayout>
                  <c:x val="7.0556760246150846E-2"/>
                  <c:y val="0"/>
                </c:manualLayout>
              </c:layout>
              <c:tx>
                <c:rich>
                  <a:bodyPr anchorCtr="0"/>
                  <a:lstStyle/>
                  <a:p>
                    <a:pPr algn="ctr" rtl="0">
                      <a:defRPr lang="fi-FI" sz="1050" b="1" i="0" u="none" strike="noStrike" kern="0" baseline="0">
                        <a:solidFill>
                          <a:schemeClr val="tx1"/>
                        </a:solidFill>
                        <a:latin typeface="+mn-lt"/>
                        <a:ea typeface="ＭＳ Ｐゴシック" pitchFamily="-128" charset="-128"/>
                        <a:cs typeface="Arial Unicode MS"/>
                      </a:defRPr>
                    </a:pPr>
                    <a:r>
                      <a:rPr lang="en-US" sz="1050" dirty="0">
                        <a:solidFill>
                          <a:schemeClr val="tx1"/>
                        </a:solidFill>
                      </a:rPr>
                      <a:t>38 </a:t>
                    </a:r>
                    <a:r>
                      <a:rPr lang="en-US" sz="1050" dirty="0" err="1">
                        <a:solidFill>
                          <a:schemeClr val="tx1"/>
                        </a:solidFill>
                      </a:rPr>
                      <a:t>kpl</a:t>
                    </a:r>
                    <a:endParaRPr lang="en-US" sz="1050" dirty="0">
                      <a:solidFill>
                        <a:schemeClr val="tx1"/>
                      </a:solidFill>
                    </a:endParaRPr>
                  </a:p>
                  <a:p>
                    <a:pPr algn="ctr" rtl="0">
                      <a:defRPr lang="fi-FI" sz="1050" b="1" i="0" u="none" strike="noStrike" kern="0" baseline="0">
                        <a:solidFill>
                          <a:schemeClr val="tx1"/>
                        </a:solidFill>
                        <a:latin typeface="+mn-lt"/>
                        <a:ea typeface="ＭＳ Ｐゴシック" pitchFamily="-128" charset="-128"/>
                        <a:cs typeface="Arial Unicode MS"/>
                      </a:defRPr>
                    </a:pPr>
                    <a:r>
                      <a:rPr lang="en-US" sz="1050" dirty="0">
                        <a:solidFill>
                          <a:schemeClr val="tx1"/>
                        </a:solidFill>
                      </a:rPr>
                      <a:t>2 %</a:t>
                    </a:r>
                  </a:p>
                </c:rich>
              </c:tx>
              <c:spPr>
                <a:noFill/>
                <a:ln>
                  <a:noFill/>
                </a:ln>
                <a:effectLst/>
              </c:spPr>
              <c:showLegendKey val="0"/>
              <c:showVal val="1"/>
              <c:showCatName val="0"/>
              <c:showSerName val="0"/>
              <c:showPercent val="1"/>
              <c:showBubbleSize val="0"/>
              <c:separator> kpl  </c:separator>
              <c:extLst>
                <c:ext xmlns:c15="http://schemas.microsoft.com/office/drawing/2012/chart" uri="{CE6537A1-D6FC-4f65-9D91-7224C49458BB}">
                  <c15:layout>
                    <c:manualLayout>
                      <c:w val="0.23926731256045955"/>
                      <c:h val="0.19473723310996538"/>
                    </c:manualLayout>
                  </c15:layout>
                </c:ext>
                <c:ext xmlns:c16="http://schemas.microsoft.com/office/drawing/2014/chart" uri="{C3380CC4-5D6E-409C-BE32-E72D297353CC}">
                  <c16:uniqueId val="{00000005-4254-431A-84D5-E4D7277C4D3D}"/>
                </c:ext>
              </c:extLst>
            </c:dLbl>
            <c:dLbl>
              <c:idx val="3"/>
              <c:layout>
                <c:manualLayout>
                  <c:x val="0.27034979156331884"/>
                  <c:y val="4.6912841923836976E-2"/>
                </c:manualLayout>
              </c:layout>
              <c:tx>
                <c:rich>
                  <a:bodyPr anchorCtr="0"/>
                  <a:lstStyle/>
                  <a:p>
                    <a:pPr algn="ctr" rtl="0">
                      <a:defRPr lang="fi-FI" sz="1050" b="1" i="0" u="none" strike="noStrike" kern="0" baseline="0">
                        <a:solidFill>
                          <a:schemeClr val="tx1"/>
                        </a:solidFill>
                        <a:latin typeface="+mn-lt"/>
                        <a:ea typeface="ＭＳ Ｐゴシック" pitchFamily="-128" charset="-128"/>
                        <a:cs typeface="Arial Unicode MS"/>
                      </a:defRPr>
                    </a:pPr>
                    <a:r>
                      <a:rPr lang="en-US" sz="1050" dirty="0">
                        <a:solidFill>
                          <a:schemeClr val="tx1"/>
                        </a:solidFill>
                      </a:rPr>
                      <a:t>24 </a:t>
                    </a:r>
                    <a:r>
                      <a:rPr lang="en-US" sz="1050" dirty="0" err="1">
                        <a:solidFill>
                          <a:schemeClr val="tx1"/>
                        </a:solidFill>
                      </a:rPr>
                      <a:t>kpl</a:t>
                    </a:r>
                    <a:endParaRPr lang="en-US" sz="1050" dirty="0">
                      <a:solidFill>
                        <a:schemeClr val="tx1"/>
                      </a:solidFill>
                    </a:endParaRPr>
                  </a:p>
                  <a:p>
                    <a:pPr algn="ctr" rtl="0">
                      <a:defRPr lang="fi-FI" sz="1050" b="1" i="0" u="none" strike="noStrike" kern="0" baseline="0">
                        <a:solidFill>
                          <a:schemeClr val="tx1"/>
                        </a:solidFill>
                        <a:latin typeface="+mn-lt"/>
                        <a:ea typeface="ＭＳ Ｐゴシック" pitchFamily="-128" charset="-128"/>
                        <a:cs typeface="Arial Unicode MS"/>
                      </a:defRPr>
                    </a:pPr>
                    <a:r>
                      <a:rPr lang="en-US" sz="1050" dirty="0">
                        <a:solidFill>
                          <a:schemeClr val="tx1"/>
                        </a:solidFill>
                      </a:rPr>
                      <a:t>1 %</a:t>
                    </a:r>
                  </a:p>
                </c:rich>
              </c:tx>
              <c:spPr>
                <a:noFill/>
                <a:ln>
                  <a:noFill/>
                </a:ln>
                <a:effectLst/>
              </c:spPr>
              <c:showLegendKey val="0"/>
              <c:showVal val="1"/>
              <c:showCatName val="0"/>
              <c:showSerName val="0"/>
              <c:showPercent val="1"/>
              <c:showBubbleSize val="0"/>
              <c:separator> kpl  </c:separator>
              <c:extLst>
                <c:ext xmlns:c15="http://schemas.microsoft.com/office/drawing/2012/chart" uri="{CE6537A1-D6FC-4f65-9D91-7224C49458BB}">
                  <c15:layout>
                    <c:manualLayout>
                      <c:w val="0.23926731256045955"/>
                      <c:h val="0.19473723310996538"/>
                    </c:manualLayout>
                  </c15:layout>
                </c:ext>
                <c:ext xmlns:c16="http://schemas.microsoft.com/office/drawing/2014/chart" uri="{C3380CC4-5D6E-409C-BE32-E72D297353CC}">
                  <c16:uniqueId val="{00000007-4254-431A-84D5-E4D7277C4D3D}"/>
                </c:ext>
              </c:extLst>
            </c:dLbl>
            <c:spPr>
              <a:noFill/>
              <a:ln>
                <a:noFill/>
              </a:ln>
              <a:effectLst/>
            </c:spPr>
            <c:txPr>
              <a:bodyPr anchorCtr="0"/>
              <a:lstStyle/>
              <a:p>
                <a:pPr algn="ctr" rtl="0">
                  <a:defRPr lang="fi-FI" sz="1050" b="1" i="0" u="none" strike="noStrike" kern="0" baseline="0">
                    <a:solidFill>
                      <a:srgbClr val="002664"/>
                    </a:solidFill>
                    <a:latin typeface="+mn-lt"/>
                    <a:ea typeface="ＭＳ Ｐゴシック" pitchFamily="-128" charset="-128"/>
                    <a:cs typeface="Arial Unicode MS"/>
                  </a:defRPr>
                </a:pPr>
                <a:endParaRPr lang="fi-FI"/>
              </a:p>
            </c:txPr>
            <c:showLegendKey val="0"/>
            <c:showVal val="1"/>
            <c:showCatName val="0"/>
            <c:showSerName val="0"/>
            <c:showPercent val="1"/>
            <c:showBubbleSize val="0"/>
            <c:separator> kpl  </c:separator>
            <c:showLeaderLines val="1"/>
            <c:extLst>
              <c:ext xmlns:c15="http://schemas.microsoft.com/office/drawing/2012/chart" uri="{CE6537A1-D6FC-4f65-9D91-7224C49458BB}"/>
            </c:extLst>
          </c:dLbls>
          <c:cat>
            <c:strRef>
              <c:f>Taul1!$A$2:$A$5</c:f>
              <c:strCache>
                <c:ptCount val="4"/>
                <c:pt idx="0">
                  <c:v>1-249</c:v>
                </c:pt>
                <c:pt idx="1">
                  <c:v>250-499</c:v>
                </c:pt>
                <c:pt idx="2">
                  <c:v>500-999</c:v>
                </c:pt>
                <c:pt idx="3">
                  <c:v>1000-</c:v>
                </c:pt>
              </c:strCache>
            </c:strRef>
          </c:cat>
          <c:val>
            <c:numRef>
              <c:f>Taul1!$B$2:$B$5</c:f>
              <c:numCache>
                <c:formatCode>#,##0</c:formatCode>
                <c:ptCount val="4"/>
                <c:pt idx="0">
                  <c:v>1438</c:v>
                </c:pt>
                <c:pt idx="1">
                  <c:v>77</c:v>
                </c:pt>
                <c:pt idx="2">
                  <c:v>38</c:v>
                </c:pt>
                <c:pt idx="3">
                  <c:v>24</c:v>
                </c:pt>
              </c:numCache>
            </c:numRef>
          </c:val>
          <c:extLst>
            <c:ext xmlns:c16="http://schemas.microsoft.com/office/drawing/2014/chart" uri="{C3380CC4-5D6E-409C-BE32-E72D297353CC}">
              <c16:uniqueId val="{00000009-4254-431A-84D5-E4D7277C4D3D}"/>
            </c:ext>
          </c:extLst>
        </c:ser>
        <c:dLbls>
          <c:showLegendKey val="0"/>
          <c:showVal val="1"/>
          <c:showCatName val="0"/>
          <c:showSerName val="0"/>
          <c:showPercent val="0"/>
          <c:showBubbleSize val="0"/>
          <c:showLeaderLines val="1"/>
        </c:dLbls>
        <c:firstSliceAng val="0"/>
      </c:pieChart>
    </c:plotArea>
    <c:plotVisOnly val="1"/>
    <c:dispBlanksAs val="gap"/>
    <c:showDLblsOverMax val="0"/>
  </c:chart>
  <c:txPr>
    <a:bodyPr/>
    <a:lstStyle/>
    <a:p>
      <a:pPr>
        <a:defRPr sz="1800"/>
      </a:pPr>
      <a:endParaRPr lang="fi-FI"/>
    </a:p>
  </c:txPr>
  <c:externalData r:id="rId1">
    <c:autoUpdate val="0"/>
  </c:externalData>
</c:chartSpace>
</file>

<file path=ppt/charts/chart7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10"/>
    </mc:Choice>
    <mc:Fallback>
      <c:style val="10"/>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8218802195180148E-2"/>
          <c:y val="1.6330494227620344E-2"/>
          <c:w val="0.9005323311858745"/>
          <c:h val="0.97060511039028341"/>
        </c:manualLayout>
      </c:layout>
      <c:pieChart>
        <c:varyColors val="1"/>
        <c:ser>
          <c:idx val="0"/>
          <c:order val="0"/>
          <c:tx>
            <c:strRef>
              <c:f>Taul1!$B$1</c:f>
              <c:strCache>
                <c:ptCount val="1"/>
                <c:pt idx="0">
                  <c:v>Yritysten määrä</c:v>
                </c:pt>
              </c:strCache>
            </c:strRef>
          </c:tx>
          <c:spPr>
            <a:ln>
              <a:solidFill>
                <a:srgbClr val="FFFFFF"/>
              </a:solidFill>
            </a:ln>
            <a:effectLst/>
          </c:spPr>
          <c:dPt>
            <c:idx val="0"/>
            <c:bubble3D val="0"/>
            <c:spPr>
              <a:solidFill>
                <a:srgbClr val="FF00B8"/>
              </a:solidFill>
              <a:ln>
                <a:solidFill>
                  <a:srgbClr val="FFFFFF"/>
                </a:solidFill>
              </a:ln>
              <a:effectLst/>
            </c:spPr>
            <c:extLst>
              <c:ext xmlns:c16="http://schemas.microsoft.com/office/drawing/2014/chart" uri="{C3380CC4-5D6E-409C-BE32-E72D297353CC}">
                <c16:uniqueId val="{00000001-E7E6-4B41-ACA6-AFB5BF9FA914}"/>
              </c:ext>
            </c:extLst>
          </c:dPt>
          <c:dPt>
            <c:idx val="1"/>
            <c:bubble3D val="0"/>
            <c:spPr>
              <a:solidFill>
                <a:srgbClr val="FF805C"/>
              </a:solidFill>
              <a:ln>
                <a:solidFill>
                  <a:srgbClr val="FFFFFF"/>
                </a:solidFill>
              </a:ln>
              <a:effectLst/>
            </c:spPr>
            <c:extLst>
              <c:ext xmlns:c16="http://schemas.microsoft.com/office/drawing/2014/chart" uri="{C3380CC4-5D6E-409C-BE32-E72D297353CC}">
                <c16:uniqueId val="{00000003-E7E6-4B41-ACA6-AFB5BF9FA914}"/>
              </c:ext>
            </c:extLst>
          </c:dPt>
          <c:dPt>
            <c:idx val="2"/>
            <c:bubble3D val="0"/>
            <c:spPr>
              <a:solidFill>
                <a:srgbClr val="0F78B2"/>
              </a:solidFill>
              <a:ln>
                <a:solidFill>
                  <a:srgbClr val="FFFFFF"/>
                </a:solidFill>
              </a:ln>
              <a:effectLst/>
            </c:spPr>
            <c:extLst>
              <c:ext xmlns:c16="http://schemas.microsoft.com/office/drawing/2014/chart" uri="{C3380CC4-5D6E-409C-BE32-E72D297353CC}">
                <c16:uniqueId val="{00000005-E7E6-4B41-ACA6-AFB5BF9FA914}"/>
              </c:ext>
            </c:extLst>
          </c:dPt>
          <c:dPt>
            <c:idx val="3"/>
            <c:bubble3D val="0"/>
            <c:spPr>
              <a:solidFill>
                <a:srgbClr val="85E869"/>
              </a:solidFill>
              <a:ln>
                <a:solidFill>
                  <a:srgbClr val="FFFFFF"/>
                </a:solidFill>
              </a:ln>
              <a:effectLst/>
            </c:spPr>
            <c:extLst>
              <c:ext xmlns:c16="http://schemas.microsoft.com/office/drawing/2014/chart" uri="{C3380CC4-5D6E-409C-BE32-E72D297353CC}">
                <c16:uniqueId val="{00000007-E7E6-4B41-ACA6-AFB5BF9FA914}"/>
              </c:ext>
            </c:extLst>
          </c:dPt>
          <c:dPt>
            <c:idx val="13"/>
            <c:bubble3D val="0"/>
            <c:extLst>
              <c:ext xmlns:c16="http://schemas.microsoft.com/office/drawing/2014/chart" uri="{C3380CC4-5D6E-409C-BE32-E72D297353CC}">
                <c16:uniqueId val="{00000008-E7E6-4B41-ACA6-AFB5BF9FA914}"/>
              </c:ext>
            </c:extLst>
          </c:dPt>
          <c:dLbls>
            <c:dLbl>
              <c:idx val="0"/>
              <c:layout>
                <c:manualLayout>
                  <c:x val="-0.14969768551658316"/>
                  <c:y val="0.10393678067066126"/>
                </c:manualLayout>
              </c:layout>
              <c:dLblPos val="bestFit"/>
              <c:showLegendKey val="0"/>
              <c:showVal val="1"/>
              <c:showCatName val="0"/>
              <c:showSerName val="0"/>
              <c:showPercent val="1"/>
              <c:showBubbleSize val="0"/>
              <c:separator> kpl  </c:separator>
              <c:extLst>
                <c:ext xmlns:c15="http://schemas.microsoft.com/office/drawing/2012/chart" uri="{CE6537A1-D6FC-4f65-9D91-7224C49458BB}"/>
                <c:ext xmlns:c16="http://schemas.microsoft.com/office/drawing/2014/chart" uri="{C3380CC4-5D6E-409C-BE32-E72D297353CC}">
                  <c16:uniqueId val="{00000001-E7E6-4B41-ACA6-AFB5BF9FA914}"/>
                </c:ext>
              </c:extLst>
            </c:dLbl>
            <c:dLbl>
              <c:idx val="1"/>
              <c:layout>
                <c:manualLayout>
                  <c:x val="8.1603435934144597E-2"/>
                  <c:y val="-0.13365390822159376"/>
                </c:manualLayout>
              </c:layout>
              <c:tx>
                <c:rich>
                  <a:bodyPr/>
                  <a:lstStyle/>
                  <a:p>
                    <a:r>
                      <a:rPr lang="en-US" dirty="0"/>
                      <a:t>473 </a:t>
                    </a:r>
                    <a:r>
                      <a:rPr lang="en-US" dirty="0" err="1"/>
                      <a:t>kpl</a:t>
                    </a:r>
                    <a:r>
                      <a:rPr lang="en-US" dirty="0"/>
                      <a:t>  33 %</a:t>
                    </a:r>
                  </a:p>
                </c:rich>
              </c:tx>
              <c:dLblPos val="bestFit"/>
              <c:showLegendKey val="0"/>
              <c:showVal val="1"/>
              <c:showCatName val="0"/>
              <c:showSerName val="0"/>
              <c:showPercent val="1"/>
              <c:showBubbleSize val="0"/>
              <c:separator> kpl  </c:separator>
              <c:extLst>
                <c:ext xmlns:c15="http://schemas.microsoft.com/office/drawing/2012/chart" uri="{CE6537A1-D6FC-4f65-9D91-7224C49458BB}"/>
                <c:ext xmlns:c16="http://schemas.microsoft.com/office/drawing/2014/chart" uri="{C3380CC4-5D6E-409C-BE32-E72D297353CC}">
                  <c16:uniqueId val="{00000003-E7E6-4B41-ACA6-AFB5BF9FA914}"/>
                </c:ext>
              </c:extLst>
            </c:dLbl>
            <c:dLbl>
              <c:idx val="2"/>
              <c:layout>
                <c:manualLayout>
                  <c:x val="8.9390360295872107E-2"/>
                  <c:y val="3.0689499183603874E-2"/>
                </c:manualLayout>
              </c:layout>
              <c:dLblPos val="bestFit"/>
              <c:showLegendKey val="0"/>
              <c:showVal val="1"/>
              <c:showCatName val="0"/>
              <c:showSerName val="0"/>
              <c:showPercent val="1"/>
              <c:showBubbleSize val="0"/>
              <c:separator> kpl  </c:separator>
              <c:extLst>
                <c:ext xmlns:c15="http://schemas.microsoft.com/office/drawing/2012/chart" uri="{CE6537A1-D6FC-4f65-9D91-7224C49458BB}"/>
                <c:ext xmlns:c16="http://schemas.microsoft.com/office/drawing/2014/chart" uri="{C3380CC4-5D6E-409C-BE32-E72D297353CC}">
                  <c16:uniqueId val="{00000005-E7E6-4B41-ACA6-AFB5BF9FA914}"/>
                </c:ext>
              </c:extLst>
            </c:dLbl>
            <c:dLbl>
              <c:idx val="3"/>
              <c:layout>
                <c:manualLayout>
                  <c:x val="0.18088188976377953"/>
                  <c:y val="0.15067825557403491"/>
                </c:manualLayout>
              </c:layout>
              <c:dLblPos val="bestFit"/>
              <c:showLegendKey val="0"/>
              <c:showVal val="1"/>
              <c:showCatName val="0"/>
              <c:showSerName val="0"/>
              <c:showPercent val="1"/>
              <c:showBubbleSize val="0"/>
              <c:separator> kpl  </c:separator>
              <c:extLst>
                <c:ext xmlns:c15="http://schemas.microsoft.com/office/drawing/2012/chart" uri="{CE6537A1-D6FC-4f65-9D91-7224C49458BB}"/>
                <c:ext xmlns:c16="http://schemas.microsoft.com/office/drawing/2014/chart" uri="{C3380CC4-5D6E-409C-BE32-E72D297353CC}">
                  <c16:uniqueId val="{00000007-E7E6-4B41-ACA6-AFB5BF9FA914}"/>
                </c:ext>
              </c:extLst>
            </c:dLbl>
            <c:spPr>
              <a:noFill/>
              <a:ln>
                <a:noFill/>
              </a:ln>
              <a:effectLst/>
            </c:spPr>
            <c:txPr>
              <a:bodyPr/>
              <a:lstStyle/>
              <a:p>
                <a:pPr>
                  <a:defRPr sz="1050" b="1">
                    <a:solidFill>
                      <a:schemeClr val="bg1"/>
                    </a:solidFill>
                  </a:defRPr>
                </a:pPr>
                <a:endParaRPr lang="fi-FI"/>
              </a:p>
            </c:txPr>
            <c:dLblPos val="ctr"/>
            <c:showLegendKey val="0"/>
            <c:showVal val="1"/>
            <c:showCatName val="0"/>
            <c:showSerName val="0"/>
            <c:showPercent val="1"/>
            <c:showBubbleSize val="0"/>
            <c:separator> kpl  </c:separator>
            <c:showLeaderLines val="1"/>
            <c:extLst>
              <c:ext xmlns:c15="http://schemas.microsoft.com/office/drawing/2012/chart" uri="{CE6537A1-D6FC-4f65-9D91-7224C49458BB}"/>
            </c:extLst>
          </c:dLbls>
          <c:cat>
            <c:strRef>
              <c:f>Taul1!$A$2:$A$5</c:f>
              <c:strCache>
                <c:ptCount val="4"/>
                <c:pt idx="0">
                  <c:v>1–19</c:v>
                </c:pt>
                <c:pt idx="1">
                  <c:v>20–49</c:v>
                </c:pt>
                <c:pt idx="2">
                  <c:v>50–99</c:v>
                </c:pt>
                <c:pt idx="3">
                  <c:v>100–249</c:v>
                </c:pt>
              </c:strCache>
            </c:strRef>
          </c:cat>
          <c:val>
            <c:numRef>
              <c:f>Taul1!$B$2:$B$5</c:f>
              <c:numCache>
                <c:formatCode>#,##0</c:formatCode>
                <c:ptCount val="4"/>
                <c:pt idx="0">
                  <c:v>493</c:v>
                </c:pt>
                <c:pt idx="1">
                  <c:v>473</c:v>
                </c:pt>
                <c:pt idx="2">
                  <c:v>272</c:v>
                </c:pt>
                <c:pt idx="3">
                  <c:v>200</c:v>
                </c:pt>
              </c:numCache>
            </c:numRef>
          </c:val>
          <c:extLst>
            <c:ext xmlns:c16="http://schemas.microsoft.com/office/drawing/2014/chart" uri="{C3380CC4-5D6E-409C-BE32-E72D297353CC}">
              <c16:uniqueId val="{00000009-E7E6-4B41-ACA6-AFB5BF9FA914}"/>
            </c:ext>
          </c:extLst>
        </c:ser>
        <c:dLbls>
          <c:showLegendKey val="0"/>
          <c:showVal val="1"/>
          <c:showCatName val="0"/>
          <c:showSerName val="0"/>
          <c:showPercent val="0"/>
          <c:showBubbleSize val="0"/>
          <c:showLeaderLines val="1"/>
        </c:dLbls>
        <c:firstSliceAng val="0"/>
      </c:pieChart>
    </c:plotArea>
    <c:plotVisOnly val="1"/>
    <c:dispBlanksAs val="gap"/>
    <c:showDLblsOverMax val="0"/>
  </c:chart>
  <c:spPr>
    <a:effectLst/>
  </c:spPr>
  <c:txPr>
    <a:bodyPr/>
    <a:lstStyle/>
    <a:p>
      <a:pPr>
        <a:defRPr sz="1800"/>
      </a:pPr>
      <a:endParaRPr lang="fi-FI"/>
    </a:p>
  </c:tx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5912514696725472E-2"/>
          <c:y val="5.2962930800055937E-2"/>
          <c:w val="0.90632698996125116"/>
          <c:h val="0.85375494071146241"/>
        </c:manualLayout>
      </c:layout>
      <c:barChart>
        <c:barDir val="col"/>
        <c:grouping val="clustered"/>
        <c:varyColors val="0"/>
        <c:ser>
          <c:idx val="0"/>
          <c:order val="0"/>
          <c:tx>
            <c:strRef>
              <c:f>Sheet1!$B$1</c:f>
              <c:strCache>
                <c:ptCount val="1"/>
                <c:pt idx="0">
                  <c:v>Kasvun osuus 2007</c:v>
                </c:pt>
              </c:strCache>
            </c:strRef>
          </c:tx>
          <c:spPr>
            <a:solidFill>
              <a:srgbClr val="00FFFF"/>
            </a:solidFill>
            <a:ln w="11797">
              <a:solidFill>
                <a:srgbClr val="000000"/>
              </a:solidFill>
              <a:prstDash val="solid"/>
            </a:ln>
          </c:spPr>
          <c:invertIfNegative val="0"/>
          <c:cat>
            <c:numRef>
              <c:f>Sheet1!$A$2:$A$22</c:f>
              <c:numCache>
                <c:formatCode>General</c:formatCode>
                <c:ptCount val="21"/>
                <c:pt idx="0">
                  <c:v>0</c:v>
                </c:pt>
                <c:pt idx="1">
                  <c:v>5</c:v>
                </c:pt>
                <c:pt idx="2">
                  <c:v>10</c:v>
                </c:pt>
                <c:pt idx="3">
                  <c:v>15</c:v>
                </c:pt>
                <c:pt idx="4">
                  <c:v>20</c:v>
                </c:pt>
                <c:pt idx="5">
                  <c:v>25</c:v>
                </c:pt>
                <c:pt idx="6">
                  <c:v>30</c:v>
                </c:pt>
                <c:pt idx="7">
                  <c:v>35</c:v>
                </c:pt>
                <c:pt idx="8">
                  <c:v>40</c:v>
                </c:pt>
                <c:pt idx="9">
                  <c:v>45</c:v>
                </c:pt>
                <c:pt idx="10">
                  <c:v>50</c:v>
                </c:pt>
                <c:pt idx="11">
                  <c:v>55</c:v>
                </c:pt>
                <c:pt idx="12">
                  <c:v>60</c:v>
                </c:pt>
                <c:pt idx="13">
                  <c:v>65</c:v>
                </c:pt>
                <c:pt idx="14">
                  <c:v>70</c:v>
                </c:pt>
                <c:pt idx="15">
                  <c:v>75</c:v>
                </c:pt>
                <c:pt idx="16">
                  <c:v>80</c:v>
                </c:pt>
                <c:pt idx="17">
                  <c:v>85</c:v>
                </c:pt>
                <c:pt idx="18">
                  <c:v>90</c:v>
                </c:pt>
                <c:pt idx="19">
                  <c:v>95</c:v>
                </c:pt>
                <c:pt idx="20">
                  <c:v>100</c:v>
                </c:pt>
              </c:numCache>
            </c:numRef>
          </c:cat>
          <c:val>
            <c:numRef>
              <c:f>Sheet1!$B$2:$B$22</c:f>
              <c:numCache>
                <c:formatCode>General</c:formatCode>
                <c:ptCount val="21"/>
              </c:numCache>
            </c:numRef>
          </c:val>
          <c:extLst>
            <c:ext xmlns:c16="http://schemas.microsoft.com/office/drawing/2014/chart" uri="{C3380CC4-5D6E-409C-BE32-E72D297353CC}">
              <c16:uniqueId val="{00000000-8B48-439C-BC97-86839F8FFF96}"/>
            </c:ext>
          </c:extLst>
        </c:ser>
        <c:dLbls>
          <c:showLegendKey val="0"/>
          <c:showVal val="0"/>
          <c:showCatName val="0"/>
          <c:showSerName val="0"/>
          <c:showPercent val="0"/>
          <c:showBubbleSize val="0"/>
        </c:dLbls>
        <c:gapWidth val="75"/>
        <c:axId val="405223408"/>
        <c:axId val="405223800"/>
      </c:barChart>
      <c:catAx>
        <c:axId val="405223408"/>
        <c:scaling>
          <c:orientation val="minMax"/>
        </c:scaling>
        <c:delete val="0"/>
        <c:axPos val="b"/>
        <c:majorGridlines>
          <c:spPr>
            <a:ln>
              <a:noFill/>
            </a:ln>
          </c:spPr>
        </c:majorGridlines>
        <c:numFmt formatCode="General" sourceLinked="1"/>
        <c:majorTickMark val="out"/>
        <c:minorTickMark val="out"/>
        <c:tickLblPos val="nextTo"/>
        <c:spPr>
          <a:ln w="23595">
            <a:solidFill>
              <a:srgbClr val="000000"/>
            </a:solidFill>
            <a:prstDash val="solid"/>
          </a:ln>
        </c:spPr>
        <c:txPr>
          <a:bodyPr rot="0" vert="horz"/>
          <a:lstStyle/>
          <a:p>
            <a:pPr>
              <a:defRPr/>
            </a:pPr>
            <a:endParaRPr lang="fi-FI"/>
          </a:p>
        </c:txPr>
        <c:crossAx val="405223800"/>
        <c:crossesAt val="-5"/>
        <c:auto val="0"/>
        <c:lblAlgn val="ctr"/>
        <c:lblOffset val="100"/>
        <c:tickLblSkip val="2"/>
        <c:tickMarkSkip val="1"/>
        <c:noMultiLvlLbl val="0"/>
      </c:catAx>
      <c:valAx>
        <c:axId val="405223800"/>
        <c:scaling>
          <c:orientation val="minMax"/>
          <c:max val="9"/>
          <c:min val="-4"/>
        </c:scaling>
        <c:delete val="0"/>
        <c:axPos val="l"/>
        <c:majorGridlines>
          <c:spPr>
            <a:ln w="11797">
              <a:solidFill>
                <a:srgbClr val="555555"/>
              </a:solidFill>
              <a:prstDash val="sysDash"/>
            </a:ln>
          </c:spPr>
        </c:majorGridlines>
        <c:numFmt formatCode="General" sourceLinked="1"/>
        <c:majorTickMark val="out"/>
        <c:minorTickMark val="none"/>
        <c:tickLblPos val="nextTo"/>
        <c:spPr>
          <a:ln w="2949">
            <a:solidFill>
              <a:srgbClr val="000000"/>
            </a:solidFill>
            <a:prstDash val="solid"/>
          </a:ln>
        </c:spPr>
        <c:txPr>
          <a:bodyPr rot="0" vert="horz"/>
          <a:lstStyle/>
          <a:p>
            <a:pPr>
              <a:defRPr/>
            </a:pPr>
            <a:endParaRPr lang="fi-FI"/>
          </a:p>
        </c:txPr>
        <c:crossAx val="405223408"/>
        <c:crosses val="autoZero"/>
        <c:crossBetween val="midCat"/>
        <c:majorUnit val="1"/>
        <c:minorUnit val="0.5"/>
      </c:valAx>
      <c:spPr>
        <a:noFill/>
        <a:ln w="2949">
          <a:solidFill>
            <a:srgbClr val="000000"/>
          </a:solidFill>
          <a:prstDash val="solid"/>
        </a:ln>
      </c:spPr>
    </c:plotArea>
    <c:plotVisOnly val="1"/>
    <c:dispBlanksAs val="gap"/>
    <c:showDLblsOverMax val="0"/>
  </c:chart>
  <c:spPr>
    <a:noFill/>
    <a:ln>
      <a:noFill/>
    </a:ln>
  </c:spPr>
  <c:txPr>
    <a:bodyPr/>
    <a:lstStyle/>
    <a:p>
      <a:pPr>
        <a:defRPr sz="1050" b="0" i="0" u="none" strike="noStrike" baseline="0">
          <a:solidFill>
            <a:schemeClr val="tx2"/>
          </a:solidFill>
          <a:latin typeface="Verdana" panose="020B0604030504040204" pitchFamily="34" charset="0"/>
          <a:ea typeface="Times New Roman"/>
          <a:cs typeface="Times New Roman"/>
        </a:defRPr>
      </a:pPr>
      <a:endParaRPr lang="fi-FI"/>
    </a:p>
  </c:txPr>
  <c:externalData r:id="rId1">
    <c:autoUpdate val="0"/>
  </c:externalData>
</c:chartSpace>
</file>

<file path=ppt/charts/chart8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10"/>
    </mc:Choice>
    <mc:Fallback>
      <c:style val="10"/>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8218802195180148E-2"/>
          <c:y val="1.6330494227620344E-2"/>
          <c:w val="0.9005323311858745"/>
          <c:h val="0.97060511039028341"/>
        </c:manualLayout>
      </c:layout>
      <c:pieChart>
        <c:varyColors val="1"/>
        <c:ser>
          <c:idx val="0"/>
          <c:order val="0"/>
          <c:tx>
            <c:strRef>
              <c:f>Taul1!$B$1</c:f>
              <c:strCache>
                <c:ptCount val="1"/>
                <c:pt idx="0">
                  <c:v>Henkilöstön määrä</c:v>
                </c:pt>
              </c:strCache>
            </c:strRef>
          </c:tx>
          <c:spPr>
            <a:ln>
              <a:solidFill>
                <a:srgbClr val="FFFFFF"/>
              </a:solidFill>
            </a:ln>
            <a:effectLst/>
          </c:spPr>
          <c:dPt>
            <c:idx val="0"/>
            <c:bubble3D val="0"/>
            <c:spPr>
              <a:solidFill>
                <a:srgbClr val="FF00B8"/>
              </a:solidFill>
              <a:ln>
                <a:solidFill>
                  <a:srgbClr val="FFFFFF"/>
                </a:solidFill>
              </a:ln>
              <a:effectLst/>
            </c:spPr>
            <c:extLst>
              <c:ext xmlns:c16="http://schemas.microsoft.com/office/drawing/2014/chart" uri="{C3380CC4-5D6E-409C-BE32-E72D297353CC}">
                <c16:uniqueId val="{00000001-6036-4A59-854D-52C3E75C455A}"/>
              </c:ext>
            </c:extLst>
          </c:dPt>
          <c:dPt>
            <c:idx val="1"/>
            <c:bubble3D val="0"/>
            <c:spPr>
              <a:solidFill>
                <a:srgbClr val="FF805C"/>
              </a:solidFill>
              <a:ln>
                <a:solidFill>
                  <a:srgbClr val="FFFFFF"/>
                </a:solidFill>
              </a:ln>
              <a:effectLst/>
            </c:spPr>
            <c:extLst>
              <c:ext xmlns:c16="http://schemas.microsoft.com/office/drawing/2014/chart" uri="{C3380CC4-5D6E-409C-BE32-E72D297353CC}">
                <c16:uniqueId val="{00000003-6036-4A59-854D-52C3E75C455A}"/>
              </c:ext>
            </c:extLst>
          </c:dPt>
          <c:dPt>
            <c:idx val="2"/>
            <c:bubble3D val="0"/>
            <c:spPr>
              <a:solidFill>
                <a:srgbClr val="0F78B2"/>
              </a:solidFill>
              <a:ln>
                <a:solidFill>
                  <a:srgbClr val="FFFFFF"/>
                </a:solidFill>
              </a:ln>
              <a:effectLst/>
            </c:spPr>
            <c:extLst>
              <c:ext xmlns:c16="http://schemas.microsoft.com/office/drawing/2014/chart" uri="{C3380CC4-5D6E-409C-BE32-E72D297353CC}">
                <c16:uniqueId val="{00000005-6036-4A59-854D-52C3E75C455A}"/>
              </c:ext>
            </c:extLst>
          </c:dPt>
          <c:dPt>
            <c:idx val="3"/>
            <c:bubble3D val="0"/>
            <c:spPr>
              <a:solidFill>
                <a:srgbClr val="85E869"/>
              </a:solidFill>
              <a:ln>
                <a:solidFill>
                  <a:srgbClr val="FFFFFF"/>
                </a:solidFill>
              </a:ln>
              <a:effectLst/>
            </c:spPr>
            <c:extLst>
              <c:ext xmlns:c16="http://schemas.microsoft.com/office/drawing/2014/chart" uri="{C3380CC4-5D6E-409C-BE32-E72D297353CC}">
                <c16:uniqueId val="{00000007-6036-4A59-854D-52C3E75C455A}"/>
              </c:ext>
            </c:extLst>
          </c:dPt>
          <c:dPt>
            <c:idx val="13"/>
            <c:bubble3D val="0"/>
            <c:explosion val="4"/>
            <c:extLst>
              <c:ext xmlns:c16="http://schemas.microsoft.com/office/drawing/2014/chart" uri="{C3380CC4-5D6E-409C-BE32-E72D297353CC}">
                <c16:uniqueId val="{00000008-6036-4A59-854D-52C3E75C455A}"/>
              </c:ext>
            </c:extLst>
          </c:dPt>
          <c:dLbls>
            <c:dLbl>
              <c:idx val="0"/>
              <c:layout>
                <c:manualLayout>
                  <c:x val="-7.896488674983991E-2"/>
                  <c:y val="0.10133501280925239"/>
                </c:manualLayout>
              </c:layout>
              <c:showLegendKey val="0"/>
              <c:showVal val="1"/>
              <c:showCatName val="0"/>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1-6036-4A59-854D-52C3E75C455A}"/>
                </c:ext>
              </c:extLst>
            </c:dLbl>
            <c:dLbl>
              <c:idx val="1"/>
              <c:layout>
                <c:manualLayout>
                  <c:x val="-0.18348864384946389"/>
                  <c:y val="0.11429800058716687"/>
                </c:manualLayout>
              </c:layout>
              <c:showLegendKey val="0"/>
              <c:showVal val="1"/>
              <c:showCatName val="0"/>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3-6036-4A59-854D-52C3E75C455A}"/>
                </c:ext>
              </c:extLst>
            </c:dLbl>
            <c:dLbl>
              <c:idx val="2"/>
              <c:layout>
                <c:manualLayout>
                  <c:x val="-0.18449458024050638"/>
                  <c:y val="-0.20726625093952791"/>
                </c:manualLayout>
              </c:layout>
              <c:showLegendKey val="0"/>
              <c:showVal val="1"/>
              <c:showCatName val="0"/>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5-6036-4A59-854D-52C3E75C455A}"/>
                </c:ext>
              </c:extLst>
            </c:dLbl>
            <c:dLbl>
              <c:idx val="3"/>
              <c:layout>
                <c:manualLayout>
                  <c:x val="0.24099299428356655"/>
                  <c:y val="1.4754943104504739E-2"/>
                </c:manualLayout>
              </c:layout>
              <c:showLegendKey val="0"/>
              <c:showVal val="1"/>
              <c:showCatName val="0"/>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7-6036-4A59-854D-52C3E75C455A}"/>
                </c:ext>
              </c:extLst>
            </c:dLbl>
            <c:spPr>
              <a:noFill/>
              <a:ln>
                <a:noFill/>
              </a:ln>
              <a:effectLst/>
            </c:spPr>
            <c:txPr>
              <a:bodyPr/>
              <a:lstStyle/>
              <a:p>
                <a:pPr>
                  <a:defRPr sz="1050" b="1">
                    <a:solidFill>
                      <a:schemeClr val="bg1"/>
                    </a:solidFill>
                  </a:defRPr>
                </a:pPr>
                <a:endParaRPr lang="fi-FI"/>
              </a:p>
            </c:txPr>
            <c:showLegendKey val="0"/>
            <c:showVal val="1"/>
            <c:showCatName val="0"/>
            <c:showSerName val="0"/>
            <c:showPercent val="1"/>
            <c:showBubbleSize val="0"/>
            <c:separator>
</c:separator>
            <c:showLeaderLines val="1"/>
            <c:extLst>
              <c:ext xmlns:c15="http://schemas.microsoft.com/office/drawing/2012/chart" uri="{CE6537A1-D6FC-4f65-9D91-7224C49458BB}"/>
            </c:extLst>
          </c:dLbls>
          <c:cat>
            <c:strRef>
              <c:f>Taul1!$A$2:$A$5</c:f>
              <c:strCache>
                <c:ptCount val="4"/>
                <c:pt idx="0">
                  <c:v>–19</c:v>
                </c:pt>
                <c:pt idx="1">
                  <c:v>20–49</c:v>
                </c:pt>
                <c:pt idx="2">
                  <c:v>50–99</c:v>
                </c:pt>
                <c:pt idx="3">
                  <c:v>100–249</c:v>
                </c:pt>
              </c:strCache>
            </c:strRef>
          </c:cat>
          <c:val>
            <c:numRef>
              <c:f>Taul1!$B$2:$B$5</c:f>
              <c:numCache>
                <c:formatCode>#,##0</c:formatCode>
                <c:ptCount val="4"/>
                <c:pt idx="0">
                  <c:v>5131</c:v>
                </c:pt>
                <c:pt idx="1">
                  <c:v>15060</c:v>
                </c:pt>
                <c:pt idx="2">
                  <c:v>19069</c:v>
                </c:pt>
                <c:pt idx="3">
                  <c:v>31746</c:v>
                </c:pt>
              </c:numCache>
            </c:numRef>
          </c:val>
          <c:extLst>
            <c:ext xmlns:c16="http://schemas.microsoft.com/office/drawing/2014/chart" uri="{C3380CC4-5D6E-409C-BE32-E72D297353CC}">
              <c16:uniqueId val="{00000009-6036-4A59-854D-52C3E75C455A}"/>
            </c:ext>
          </c:extLst>
        </c:ser>
        <c:dLbls>
          <c:showLegendKey val="0"/>
          <c:showVal val="1"/>
          <c:showCatName val="0"/>
          <c:showSerName val="0"/>
          <c:showPercent val="0"/>
          <c:showBubbleSize val="0"/>
          <c:showLeaderLines val="1"/>
        </c:dLbls>
        <c:firstSliceAng val="0"/>
      </c:pieChart>
      <c:spPr>
        <a:effectLst/>
      </c:spPr>
    </c:plotArea>
    <c:plotVisOnly val="1"/>
    <c:dispBlanksAs val="gap"/>
    <c:showDLblsOverMax val="0"/>
  </c:chart>
  <c:txPr>
    <a:bodyPr/>
    <a:lstStyle/>
    <a:p>
      <a:pPr>
        <a:defRPr sz="1800"/>
      </a:pPr>
      <a:endParaRPr lang="fi-FI"/>
    </a:p>
  </c:tx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1919674910102741E-2"/>
          <c:y val="4.0749431293150853E-2"/>
          <c:w val="0.74719386523903586"/>
          <c:h val="0.83258046821215703"/>
        </c:manualLayout>
      </c:layout>
      <c:lineChart>
        <c:grouping val="standard"/>
        <c:varyColors val="0"/>
        <c:ser>
          <c:idx val="0"/>
          <c:order val="0"/>
          <c:tx>
            <c:strRef>
              <c:f>Sheet1!$B$1</c:f>
              <c:strCache>
                <c:ptCount val="1"/>
                <c:pt idx="0">
                  <c:v>Yhteensä </c:v>
                </c:pt>
              </c:strCache>
            </c:strRef>
          </c:tx>
          <c:spPr>
            <a:ln w="38100">
              <a:solidFill>
                <a:schemeClr val="tx2"/>
              </a:solidFill>
              <a:prstDash val="solid"/>
            </a:ln>
          </c:spPr>
          <c:marker>
            <c:symbol val="none"/>
          </c:marker>
          <c:cat>
            <c:strRef>
              <c:f>Sheet1!$A$2:$A$38</c:f>
              <c:strCache>
                <c:ptCount val="34"/>
                <c:pt idx="0">
                  <c:v>2007,IV</c:v>
                </c:pt>
                <c:pt idx="1">
                  <c:v>2008,I</c:v>
                </c:pt>
                <c:pt idx="5">
                  <c:v>2009,I</c:v>
                </c:pt>
                <c:pt idx="9">
                  <c:v>2010,I</c:v>
                </c:pt>
                <c:pt idx="13">
                  <c:v>2011,I</c:v>
                </c:pt>
                <c:pt idx="17">
                  <c:v>2012,I</c:v>
                </c:pt>
                <c:pt idx="21">
                  <c:v>2013,I</c:v>
                </c:pt>
                <c:pt idx="25">
                  <c:v>2014,I</c:v>
                </c:pt>
                <c:pt idx="29">
                  <c:v>2015,I</c:v>
                </c:pt>
                <c:pt idx="33">
                  <c:v>2016,I</c:v>
                </c:pt>
              </c:strCache>
            </c:strRef>
          </c:cat>
          <c:val>
            <c:numRef>
              <c:f>Sheet1!$B$2:$B$38</c:f>
              <c:numCache>
                <c:formatCode>General</c:formatCode>
                <c:ptCount val="37"/>
                <c:pt idx="1">
                  <c:v>11283.6</c:v>
                </c:pt>
                <c:pt idx="2">
                  <c:v>10679</c:v>
                </c:pt>
                <c:pt idx="3">
                  <c:v>11232.7</c:v>
                </c:pt>
                <c:pt idx="4">
                  <c:v>9566.1</c:v>
                </c:pt>
                <c:pt idx="5">
                  <c:v>6362.6</c:v>
                </c:pt>
                <c:pt idx="6">
                  <c:v>6573.5</c:v>
                </c:pt>
                <c:pt idx="7">
                  <c:v>6798.7</c:v>
                </c:pt>
                <c:pt idx="8">
                  <c:v>7871.6</c:v>
                </c:pt>
                <c:pt idx="9">
                  <c:v>7212.4</c:v>
                </c:pt>
                <c:pt idx="10">
                  <c:v>7340.2</c:v>
                </c:pt>
                <c:pt idx="11">
                  <c:v>7289.2</c:v>
                </c:pt>
                <c:pt idx="12">
                  <c:v>9514.4</c:v>
                </c:pt>
                <c:pt idx="13">
                  <c:v>8633.6</c:v>
                </c:pt>
                <c:pt idx="14">
                  <c:v>8822.7999999999993</c:v>
                </c:pt>
                <c:pt idx="15">
                  <c:v>7895.9</c:v>
                </c:pt>
                <c:pt idx="16">
                  <c:v>9798.1</c:v>
                </c:pt>
                <c:pt idx="17">
                  <c:v>8426.2999999999993</c:v>
                </c:pt>
                <c:pt idx="18">
                  <c:v>8829.2999999999993</c:v>
                </c:pt>
                <c:pt idx="19">
                  <c:v>7742</c:v>
                </c:pt>
                <c:pt idx="20">
                  <c:v>9087.1</c:v>
                </c:pt>
                <c:pt idx="21">
                  <c:v>7234.3</c:v>
                </c:pt>
                <c:pt idx="22">
                  <c:v>7579.2</c:v>
                </c:pt>
                <c:pt idx="23">
                  <c:v>6934.9</c:v>
                </c:pt>
                <c:pt idx="24">
                  <c:v>7800.9</c:v>
                </c:pt>
                <c:pt idx="25">
                  <c:v>7730.7</c:v>
                </c:pt>
                <c:pt idx="26">
                  <c:v>7823.6</c:v>
                </c:pt>
                <c:pt idx="27">
                  <c:v>9044.7999999999993</c:v>
                </c:pt>
                <c:pt idx="28">
                  <c:v>8126.2</c:v>
                </c:pt>
                <c:pt idx="29">
                  <c:v>7008.9</c:v>
                </c:pt>
                <c:pt idx="30">
                  <c:v>8832.5</c:v>
                </c:pt>
                <c:pt idx="31">
                  <c:v>7326.3</c:v>
                </c:pt>
                <c:pt idx="32">
                  <c:v>8346.7000000000007</c:v>
                </c:pt>
                <c:pt idx="33">
                  <c:v>7007.1</c:v>
                </c:pt>
                <c:pt idx="34">
                  <c:v>6695.9</c:v>
                </c:pt>
                <c:pt idx="35">
                  <c:v>6733.5</c:v>
                </c:pt>
                <c:pt idx="36">
                  <c:v>7800.9</c:v>
                </c:pt>
              </c:numCache>
            </c:numRef>
          </c:val>
          <c:smooth val="0"/>
          <c:extLst>
            <c:ext xmlns:c16="http://schemas.microsoft.com/office/drawing/2014/chart" uri="{C3380CC4-5D6E-409C-BE32-E72D297353CC}">
              <c16:uniqueId val="{00000000-3439-479B-85F0-B6B7B0DB066C}"/>
            </c:ext>
          </c:extLst>
        </c:ser>
        <c:ser>
          <c:idx val="1"/>
          <c:order val="1"/>
          <c:tx>
            <c:strRef>
              <c:f>Sheet1!$C$1</c:f>
              <c:strCache>
                <c:ptCount val="1"/>
                <c:pt idx="0">
                  <c:v>Vientiin </c:v>
                </c:pt>
              </c:strCache>
            </c:strRef>
          </c:tx>
          <c:spPr>
            <a:ln w="38100">
              <a:solidFill>
                <a:schemeClr val="accent1">
                  <a:lumMod val="60000"/>
                  <a:lumOff val="40000"/>
                </a:schemeClr>
              </a:solidFill>
              <a:prstDash val="solid"/>
            </a:ln>
          </c:spPr>
          <c:marker>
            <c:symbol val="none"/>
          </c:marker>
          <c:cat>
            <c:strRef>
              <c:f>Sheet1!$A$2:$A$38</c:f>
              <c:strCache>
                <c:ptCount val="34"/>
                <c:pt idx="0">
                  <c:v>2007,IV</c:v>
                </c:pt>
                <c:pt idx="1">
                  <c:v>2008,I</c:v>
                </c:pt>
                <c:pt idx="5">
                  <c:v>2009,I</c:v>
                </c:pt>
                <c:pt idx="9">
                  <c:v>2010,I</c:v>
                </c:pt>
                <c:pt idx="13">
                  <c:v>2011,I</c:v>
                </c:pt>
                <c:pt idx="17">
                  <c:v>2012,I</c:v>
                </c:pt>
                <c:pt idx="21">
                  <c:v>2013,I</c:v>
                </c:pt>
                <c:pt idx="25">
                  <c:v>2014,I</c:v>
                </c:pt>
                <c:pt idx="29">
                  <c:v>2015,I</c:v>
                </c:pt>
                <c:pt idx="33">
                  <c:v>2016,I</c:v>
                </c:pt>
              </c:strCache>
            </c:strRef>
          </c:cat>
          <c:val>
            <c:numRef>
              <c:f>Sheet1!$C$2:$C$38</c:f>
              <c:numCache>
                <c:formatCode>General</c:formatCode>
                <c:ptCount val="37"/>
                <c:pt idx="1">
                  <c:v>9377.5</c:v>
                </c:pt>
                <c:pt idx="2">
                  <c:v>8518.2000000000007</c:v>
                </c:pt>
                <c:pt idx="3">
                  <c:v>9436.7000000000007</c:v>
                </c:pt>
                <c:pt idx="4">
                  <c:v>7771.6</c:v>
                </c:pt>
                <c:pt idx="5">
                  <c:v>5071.8999999999996</c:v>
                </c:pt>
                <c:pt idx="6">
                  <c:v>5079.8999999999996</c:v>
                </c:pt>
                <c:pt idx="7">
                  <c:v>5393.3</c:v>
                </c:pt>
                <c:pt idx="8">
                  <c:v>6172.9</c:v>
                </c:pt>
                <c:pt idx="9">
                  <c:v>5447.7</c:v>
                </c:pt>
                <c:pt idx="10">
                  <c:v>5848.2</c:v>
                </c:pt>
                <c:pt idx="11">
                  <c:v>5724.6</c:v>
                </c:pt>
                <c:pt idx="12">
                  <c:v>7165.2</c:v>
                </c:pt>
                <c:pt idx="13">
                  <c:v>6190.8</c:v>
                </c:pt>
                <c:pt idx="14">
                  <c:v>6983.1</c:v>
                </c:pt>
                <c:pt idx="15">
                  <c:v>6040.5</c:v>
                </c:pt>
                <c:pt idx="16">
                  <c:v>7515.3</c:v>
                </c:pt>
                <c:pt idx="17">
                  <c:v>6386.9</c:v>
                </c:pt>
                <c:pt idx="18">
                  <c:v>6919.5</c:v>
                </c:pt>
                <c:pt idx="19">
                  <c:v>6323.2</c:v>
                </c:pt>
                <c:pt idx="20">
                  <c:v>7386</c:v>
                </c:pt>
                <c:pt idx="21">
                  <c:v>5451.3</c:v>
                </c:pt>
                <c:pt idx="22">
                  <c:v>5808.3</c:v>
                </c:pt>
                <c:pt idx="23">
                  <c:v>5489.4</c:v>
                </c:pt>
                <c:pt idx="24">
                  <c:v>6177.3</c:v>
                </c:pt>
                <c:pt idx="25">
                  <c:v>5732.3</c:v>
                </c:pt>
                <c:pt idx="26">
                  <c:v>5904.9</c:v>
                </c:pt>
                <c:pt idx="27">
                  <c:v>6876.6</c:v>
                </c:pt>
                <c:pt idx="28">
                  <c:v>6216</c:v>
                </c:pt>
                <c:pt idx="29">
                  <c:v>5047.3999999999996</c:v>
                </c:pt>
                <c:pt idx="30">
                  <c:v>6658.2</c:v>
                </c:pt>
                <c:pt idx="31">
                  <c:v>5695.9</c:v>
                </c:pt>
                <c:pt idx="32">
                  <c:v>6050.3</c:v>
                </c:pt>
                <c:pt idx="33">
                  <c:v>5031.2</c:v>
                </c:pt>
                <c:pt idx="34">
                  <c:v>4835</c:v>
                </c:pt>
                <c:pt idx="35">
                  <c:v>4918.2</c:v>
                </c:pt>
                <c:pt idx="36">
                  <c:v>5922.2</c:v>
                </c:pt>
              </c:numCache>
            </c:numRef>
          </c:val>
          <c:smooth val="0"/>
          <c:extLst>
            <c:ext xmlns:c16="http://schemas.microsoft.com/office/drawing/2014/chart" uri="{C3380CC4-5D6E-409C-BE32-E72D297353CC}">
              <c16:uniqueId val="{00000001-3439-479B-85F0-B6B7B0DB066C}"/>
            </c:ext>
          </c:extLst>
        </c:ser>
        <c:ser>
          <c:idx val="2"/>
          <c:order val="2"/>
          <c:tx>
            <c:strRef>
              <c:f>Sheet1!$D$1</c:f>
              <c:strCache>
                <c:ptCount val="1"/>
                <c:pt idx="0">
                  <c:v>Kotimaahan </c:v>
                </c:pt>
              </c:strCache>
            </c:strRef>
          </c:tx>
          <c:spPr>
            <a:ln w="38100">
              <a:solidFill>
                <a:schemeClr val="accent2"/>
              </a:solidFill>
              <a:prstDash val="solid"/>
            </a:ln>
          </c:spPr>
          <c:marker>
            <c:symbol val="none"/>
          </c:marker>
          <c:cat>
            <c:strRef>
              <c:f>Sheet1!$A$2:$A$38</c:f>
              <c:strCache>
                <c:ptCount val="34"/>
                <c:pt idx="0">
                  <c:v>2007,IV</c:v>
                </c:pt>
                <c:pt idx="1">
                  <c:v>2008,I</c:v>
                </c:pt>
                <c:pt idx="5">
                  <c:v>2009,I</c:v>
                </c:pt>
                <c:pt idx="9">
                  <c:v>2010,I</c:v>
                </c:pt>
                <c:pt idx="13">
                  <c:v>2011,I</c:v>
                </c:pt>
                <c:pt idx="17">
                  <c:v>2012,I</c:v>
                </c:pt>
                <c:pt idx="21">
                  <c:v>2013,I</c:v>
                </c:pt>
                <c:pt idx="25">
                  <c:v>2014,I</c:v>
                </c:pt>
                <c:pt idx="29">
                  <c:v>2015,I</c:v>
                </c:pt>
                <c:pt idx="33">
                  <c:v>2016,I</c:v>
                </c:pt>
              </c:strCache>
            </c:strRef>
          </c:cat>
          <c:val>
            <c:numRef>
              <c:f>Sheet1!$D$2:$D$38</c:f>
              <c:numCache>
                <c:formatCode>General</c:formatCode>
                <c:ptCount val="37"/>
                <c:pt idx="1">
                  <c:v>1874.2</c:v>
                </c:pt>
                <c:pt idx="2">
                  <c:v>2153.4</c:v>
                </c:pt>
                <c:pt idx="3">
                  <c:v>1755.8</c:v>
                </c:pt>
                <c:pt idx="4">
                  <c:v>1775.3</c:v>
                </c:pt>
                <c:pt idx="5">
                  <c:v>1262.2</c:v>
                </c:pt>
                <c:pt idx="6">
                  <c:v>1479.8</c:v>
                </c:pt>
                <c:pt idx="7">
                  <c:v>1381.7</c:v>
                </c:pt>
                <c:pt idx="8">
                  <c:v>1689.2</c:v>
                </c:pt>
                <c:pt idx="9">
                  <c:v>1755.2</c:v>
                </c:pt>
                <c:pt idx="10">
                  <c:v>1476</c:v>
                </c:pt>
                <c:pt idx="11">
                  <c:v>1520.9</c:v>
                </c:pt>
                <c:pt idx="12">
                  <c:v>2274.3000000000002</c:v>
                </c:pt>
                <c:pt idx="13">
                  <c:v>2342</c:v>
                </c:pt>
                <c:pt idx="14">
                  <c:v>1782.1</c:v>
                </c:pt>
                <c:pt idx="15">
                  <c:v>1768</c:v>
                </c:pt>
                <c:pt idx="16">
                  <c:v>2202.4</c:v>
                </c:pt>
                <c:pt idx="17">
                  <c:v>1903.8</c:v>
                </c:pt>
                <c:pt idx="18">
                  <c:v>1831.4</c:v>
                </c:pt>
                <c:pt idx="19">
                  <c:v>1360.7</c:v>
                </c:pt>
                <c:pt idx="20">
                  <c:v>1640.5</c:v>
                </c:pt>
                <c:pt idx="21">
                  <c:v>1678.8</c:v>
                </c:pt>
                <c:pt idx="22">
                  <c:v>1681.5</c:v>
                </c:pt>
                <c:pt idx="23">
                  <c:v>1361.4</c:v>
                </c:pt>
                <c:pt idx="24">
                  <c:v>1534.4</c:v>
                </c:pt>
                <c:pt idx="25">
                  <c:v>1891.8</c:v>
                </c:pt>
                <c:pt idx="26">
                  <c:v>1813.1</c:v>
                </c:pt>
                <c:pt idx="27">
                  <c:v>2093.1999999999998</c:v>
                </c:pt>
                <c:pt idx="28">
                  <c:v>1766.3</c:v>
                </c:pt>
                <c:pt idx="29">
                  <c:v>1815.1</c:v>
                </c:pt>
                <c:pt idx="30">
                  <c:v>2033.2</c:v>
                </c:pt>
                <c:pt idx="31">
                  <c:v>1522</c:v>
                </c:pt>
                <c:pt idx="32">
                  <c:v>2177.5</c:v>
                </c:pt>
                <c:pt idx="33">
                  <c:v>1812.9</c:v>
                </c:pt>
                <c:pt idx="34">
                  <c:v>1696.7</c:v>
                </c:pt>
                <c:pt idx="35">
                  <c:v>1672.8</c:v>
                </c:pt>
                <c:pt idx="36">
                  <c:v>2169.6</c:v>
                </c:pt>
              </c:numCache>
            </c:numRef>
          </c:val>
          <c:smooth val="0"/>
          <c:extLst>
            <c:ext xmlns:c16="http://schemas.microsoft.com/office/drawing/2014/chart" uri="{C3380CC4-5D6E-409C-BE32-E72D297353CC}">
              <c16:uniqueId val="{00000002-3439-479B-85F0-B6B7B0DB066C}"/>
            </c:ext>
          </c:extLst>
        </c:ser>
        <c:dLbls>
          <c:showLegendKey val="0"/>
          <c:showVal val="0"/>
          <c:showCatName val="0"/>
          <c:showSerName val="0"/>
          <c:showPercent val="0"/>
          <c:showBubbleSize val="0"/>
        </c:dLbls>
        <c:smooth val="0"/>
        <c:axId val="369111064"/>
        <c:axId val="369111456"/>
      </c:lineChart>
      <c:catAx>
        <c:axId val="369111064"/>
        <c:scaling>
          <c:orientation val="minMax"/>
        </c:scaling>
        <c:delete val="0"/>
        <c:axPos val="b"/>
        <c:majorGridlines>
          <c:spPr>
            <a:ln w="3175">
              <a:solidFill>
                <a:schemeClr val="tx1"/>
              </a:solidFill>
              <a:prstDash val="dash"/>
            </a:ln>
          </c:spPr>
        </c:majorGridlines>
        <c:numFmt formatCode="General" sourceLinked="1"/>
        <c:majorTickMark val="out"/>
        <c:minorTickMark val="none"/>
        <c:tickLblPos val="none"/>
        <c:spPr>
          <a:ln w="2843">
            <a:solidFill>
              <a:schemeClr val="tx1"/>
            </a:solidFill>
            <a:prstDash val="solid"/>
          </a:ln>
        </c:spPr>
        <c:txPr>
          <a:bodyPr rot="-2700000" vert="horz"/>
          <a:lstStyle/>
          <a:p>
            <a:pPr>
              <a:defRPr sz="1948" b="1" i="0" u="none" strike="noStrike" baseline="0">
                <a:solidFill>
                  <a:schemeClr val="tx1"/>
                </a:solidFill>
                <a:latin typeface="Arial"/>
                <a:ea typeface="Arial"/>
                <a:cs typeface="Arial"/>
              </a:defRPr>
            </a:pPr>
            <a:endParaRPr lang="fi-FI"/>
          </a:p>
        </c:txPr>
        <c:crossAx val="369111456"/>
        <c:crosses val="autoZero"/>
        <c:auto val="1"/>
        <c:lblAlgn val="ctr"/>
        <c:lblOffset val="100"/>
        <c:tickLblSkip val="3"/>
        <c:tickMarkSkip val="4"/>
        <c:noMultiLvlLbl val="0"/>
      </c:catAx>
      <c:valAx>
        <c:axId val="369111456"/>
        <c:scaling>
          <c:orientation val="minMax"/>
          <c:max val="13000"/>
          <c:min val="0"/>
        </c:scaling>
        <c:delete val="0"/>
        <c:axPos val="l"/>
        <c:majorGridlines>
          <c:spPr>
            <a:ln w="3175">
              <a:solidFill>
                <a:schemeClr val="tx1"/>
              </a:solidFill>
              <a:prstDash val="dash"/>
            </a:ln>
          </c:spPr>
        </c:majorGridlines>
        <c:numFmt formatCode="#,##0" sourceLinked="0"/>
        <c:majorTickMark val="out"/>
        <c:minorTickMark val="none"/>
        <c:tickLblPos val="nextTo"/>
        <c:spPr>
          <a:ln w="2843">
            <a:solidFill>
              <a:schemeClr val="tx1"/>
            </a:solidFill>
            <a:prstDash val="solid"/>
          </a:ln>
        </c:spPr>
        <c:txPr>
          <a:bodyPr rot="0" vert="horz"/>
          <a:lstStyle/>
          <a:p>
            <a:pPr>
              <a:defRPr sz="1050" b="0" i="0" u="none" strike="noStrike" baseline="0">
                <a:solidFill>
                  <a:schemeClr val="tx2"/>
                </a:solidFill>
                <a:latin typeface="Verdana" panose="020B0604030504040204" pitchFamily="34" charset="0"/>
                <a:ea typeface="Arial"/>
                <a:cs typeface="Arial"/>
              </a:defRPr>
            </a:pPr>
            <a:endParaRPr lang="fi-FI"/>
          </a:p>
        </c:txPr>
        <c:crossAx val="369111064"/>
        <c:crosses val="autoZero"/>
        <c:crossBetween val="midCat"/>
        <c:majorUnit val="1000"/>
        <c:minorUnit val="500"/>
      </c:valAx>
      <c:spPr>
        <a:noFill/>
        <a:ln w="11372">
          <a:solidFill>
            <a:schemeClr val="tx1"/>
          </a:solidFill>
          <a:prstDash val="solid"/>
        </a:ln>
      </c:spPr>
    </c:plotArea>
    <c:legend>
      <c:legendPos val="r"/>
      <c:layout>
        <c:manualLayout>
          <c:xMode val="edge"/>
          <c:yMode val="edge"/>
          <c:x val="0.83403364695204085"/>
          <c:y val="0.19757124334097242"/>
          <c:w val="0.16596635304795915"/>
          <c:h val="0.61234378114075594"/>
        </c:manualLayout>
      </c:layout>
      <c:overlay val="0"/>
      <c:spPr>
        <a:solidFill>
          <a:schemeClr val="bg1"/>
        </a:solidFill>
        <a:ln w="2843">
          <a:noFill/>
          <a:prstDash val="solid"/>
        </a:ln>
      </c:spPr>
      <c:txPr>
        <a:bodyPr/>
        <a:lstStyle/>
        <a:p>
          <a:pPr>
            <a:defRPr sz="1050" b="0" i="0" u="none" strike="noStrike" baseline="0">
              <a:solidFill>
                <a:schemeClr val="tx2"/>
              </a:solidFill>
              <a:latin typeface="Verdana" panose="020B0604030504040204" pitchFamily="34" charset="0"/>
              <a:ea typeface="Arial"/>
              <a:cs typeface="Arial"/>
            </a:defRPr>
          </a:pPr>
          <a:endParaRPr lang="fi-FI"/>
        </a:p>
      </c:txPr>
    </c:legend>
    <c:plotVisOnly val="1"/>
    <c:dispBlanksAs val="gap"/>
    <c:showDLblsOverMax val="0"/>
  </c:chart>
  <c:spPr>
    <a:noFill/>
    <a:ln>
      <a:noFill/>
    </a:ln>
  </c:spPr>
  <c:txPr>
    <a:bodyPr/>
    <a:lstStyle/>
    <a:p>
      <a:pPr>
        <a:defRPr sz="1948" b="1" i="0" u="none" strike="noStrike" baseline="0">
          <a:solidFill>
            <a:schemeClr val="tx1"/>
          </a:solidFill>
          <a:latin typeface="Arial"/>
          <a:ea typeface="Arial"/>
          <a:cs typeface="Arial"/>
        </a:defRPr>
      </a:pPr>
      <a:endParaRPr lang="fi-FI"/>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110">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1">
      <a:schemeClr val="lt1"/>
    </cs:lnRef>
    <cs:fillRef idx="1">
      <cs:styleClr val="auto"/>
    </cs:fillRef>
    <cs:effectRef idx="1">
      <a:schemeClr val="dk1"/>
    </cs:effectRef>
    <cs:fontRef idx="minor">
      <a:schemeClr val="tx1"/>
    </cs:fontRef>
    <cs:spPr>
      <a:ln>
        <a:round/>
      </a:ln>
    </cs:spPr>
  </cs:dataPoint>
  <cs:dataPoint3D>
    <cs:lnRef idx="1">
      <a:schemeClr val="lt1"/>
    </cs:lnRef>
    <cs:fillRef idx="1">
      <cs:styleClr val="auto"/>
    </cs:fillRef>
    <cs:effectRef idx="1">
      <a:schemeClr val="dk1"/>
    </cs:effectRef>
    <cs:fontRef idx="minor">
      <a:schemeClr val="tx1"/>
    </cs:fontRef>
    <cs:spPr>
      <a:ln>
        <a:round/>
      </a:ln>
    </cs:spPr>
  </cs:dataPoint3D>
  <cs:dataPointLine>
    <cs:lnRef idx="1">
      <cs:styleClr val="auto"/>
    </cs:lnRef>
    <cs:lineWidthScale>5</cs:lineWidthScale>
    <cs:fillRef idx="0"/>
    <cs:effectRef idx="0"/>
    <cs:fontRef idx="minor">
      <a:schemeClr val="tx1"/>
    </cs:fontRef>
    <cs:spPr>
      <a:ln cap="rnd">
        <a:round/>
      </a:ln>
    </cs:spPr>
  </cs:dataPointLine>
  <cs:dataPointMarker>
    <cs:lnRef idx="1">
      <cs:styleClr val="auto"/>
    </cs:lnRef>
    <cs:fillRef idx="1">
      <cs:styleClr val="auto"/>
    </cs:fillRef>
    <cs:effectRef idx="1">
      <a:schemeClr val="dk1"/>
    </cs:effectRef>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1">
      <a:schemeClr val="dk1"/>
    </cs:effectRef>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1">
      <a:schemeClr val="dk1"/>
    </cs:effectRef>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110">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1">
      <a:schemeClr val="lt1"/>
    </cs:lnRef>
    <cs:fillRef idx="1">
      <cs:styleClr val="auto"/>
    </cs:fillRef>
    <cs:effectRef idx="1">
      <a:schemeClr val="dk1"/>
    </cs:effectRef>
    <cs:fontRef idx="minor">
      <a:schemeClr val="tx1"/>
    </cs:fontRef>
    <cs:spPr>
      <a:ln>
        <a:round/>
      </a:ln>
    </cs:spPr>
  </cs:dataPoint>
  <cs:dataPoint3D>
    <cs:lnRef idx="1">
      <a:schemeClr val="lt1"/>
    </cs:lnRef>
    <cs:fillRef idx="1">
      <cs:styleClr val="auto"/>
    </cs:fillRef>
    <cs:effectRef idx="1">
      <a:schemeClr val="dk1"/>
    </cs:effectRef>
    <cs:fontRef idx="minor">
      <a:schemeClr val="tx1"/>
    </cs:fontRef>
    <cs:spPr>
      <a:ln>
        <a:round/>
      </a:ln>
    </cs:spPr>
  </cs:dataPoint3D>
  <cs:dataPointLine>
    <cs:lnRef idx="1">
      <cs:styleClr val="auto"/>
    </cs:lnRef>
    <cs:lineWidthScale>5</cs:lineWidthScale>
    <cs:fillRef idx="0"/>
    <cs:effectRef idx="0"/>
    <cs:fontRef idx="minor">
      <a:schemeClr val="tx1"/>
    </cs:fontRef>
    <cs:spPr>
      <a:ln cap="rnd">
        <a:round/>
      </a:ln>
    </cs:spPr>
  </cs:dataPointLine>
  <cs:dataPointMarker>
    <cs:lnRef idx="1">
      <cs:styleClr val="auto"/>
    </cs:lnRef>
    <cs:fillRef idx="1">
      <cs:styleClr val="auto"/>
    </cs:fillRef>
    <cs:effectRef idx="1">
      <a:schemeClr val="dk1"/>
    </cs:effectRef>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1">
      <a:schemeClr val="dk1"/>
    </cs:effectRef>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1">
      <a:schemeClr val="dk1"/>
    </cs:effectRef>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25.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26.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27.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28.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29.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30.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31.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32.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33.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3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35.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36.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37.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38.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39.e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40.e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41.e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42.e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43.e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44.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45.emf"/></Relationships>
</file>

<file path=ppt/drawings/_rels/vmlDrawing31.vml.rels><?xml version="1.0" encoding="UTF-8" standalone="yes"?>
<Relationships xmlns="http://schemas.openxmlformats.org/package/2006/relationships"><Relationship Id="rId1" Type="http://schemas.openxmlformats.org/officeDocument/2006/relationships/image" Target="../media/image46.emf"/></Relationships>
</file>

<file path=ppt/drawings/_rels/vmlDrawing32.vml.rels><?xml version="1.0" encoding="UTF-8" standalone="yes"?>
<Relationships xmlns="http://schemas.openxmlformats.org/package/2006/relationships"><Relationship Id="rId1" Type="http://schemas.openxmlformats.org/officeDocument/2006/relationships/image" Target="../media/image47.emf"/></Relationships>
</file>

<file path=ppt/drawings/_rels/vmlDrawing33.vml.rels><?xml version="1.0" encoding="UTF-8" standalone="yes"?>
<Relationships xmlns="http://schemas.openxmlformats.org/package/2006/relationships"><Relationship Id="rId1" Type="http://schemas.openxmlformats.org/officeDocument/2006/relationships/image" Target="../media/image49.emf"/></Relationships>
</file>

<file path=ppt/drawings/_rels/vmlDrawing34.vml.rels><?xml version="1.0" encoding="UTF-8" standalone="yes"?>
<Relationships xmlns="http://schemas.openxmlformats.org/package/2006/relationships"><Relationship Id="rId1" Type="http://schemas.openxmlformats.org/officeDocument/2006/relationships/image" Target="../media/image50.emf"/></Relationships>
</file>

<file path=ppt/drawings/_rels/vmlDrawing35.vml.rels><?xml version="1.0" encoding="UTF-8" standalone="yes"?>
<Relationships xmlns="http://schemas.openxmlformats.org/package/2006/relationships"><Relationship Id="rId1" Type="http://schemas.openxmlformats.org/officeDocument/2006/relationships/image" Target="../media/image51.emf"/></Relationships>
</file>

<file path=ppt/drawings/_rels/vmlDrawing36.vml.rels><?xml version="1.0" encoding="UTF-8" standalone="yes"?>
<Relationships xmlns="http://schemas.openxmlformats.org/package/2006/relationships"><Relationship Id="rId1" Type="http://schemas.openxmlformats.org/officeDocument/2006/relationships/image" Target="../media/image52.emf"/></Relationships>
</file>

<file path=ppt/drawings/_rels/vmlDrawing37.vml.rels><?xml version="1.0" encoding="UTF-8" standalone="yes"?>
<Relationships xmlns="http://schemas.openxmlformats.org/package/2006/relationships"><Relationship Id="rId1" Type="http://schemas.openxmlformats.org/officeDocument/2006/relationships/image" Target="../media/image53.emf"/></Relationships>
</file>

<file path=ppt/drawings/_rels/vmlDrawing38.vml.rels><?xml version="1.0" encoding="UTF-8" standalone="yes"?>
<Relationships xmlns="http://schemas.openxmlformats.org/package/2006/relationships"><Relationship Id="rId1" Type="http://schemas.openxmlformats.org/officeDocument/2006/relationships/image" Target="../media/image54.emf"/></Relationships>
</file>

<file path=ppt/drawings/_rels/vmlDrawing39.vml.rels><?xml version="1.0" encoding="UTF-8" standalone="yes"?>
<Relationships xmlns="http://schemas.openxmlformats.org/package/2006/relationships"><Relationship Id="rId1" Type="http://schemas.openxmlformats.org/officeDocument/2006/relationships/image" Target="../media/image55.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40.vml.rels><?xml version="1.0" encoding="UTF-8" standalone="yes"?>
<Relationships xmlns="http://schemas.openxmlformats.org/package/2006/relationships"><Relationship Id="rId1" Type="http://schemas.openxmlformats.org/officeDocument/2006/relationships/image" Target="../media/image56.emf"/></Relationships>
</file>

<file path=ppt/drawings/_rels/vmlDrawing41.vml.rels><?xml version="1.0" encoding="UTF-8" standalone="yes"?>
<Relationships xmlns="http://schemas.openxmlformats.org/package/2006/relationships"><Relationship Id="rId1" Type="http://schemas.openxmlformats.org/officeDocument/2006/relationships/image" Target="../media/image57.emf"/></Relationships>
</file>

<file path=ppt/drawings/_rels/vmlDrawing42.vml.rels><?xml version="1.0" encoding="UTF-8" standalone="yes"?>
<Relationships xmlns="http://schemas.openxmlformats.org/package/2006/relationships"><Relationship Id="rId1" Type="http://schemas.openxmlformats.org/officeDocument/2006/relationships/image" Target="../media/image58.emf"/></Relationships>
</file>

<file path=ppt/drawings/_rels/vmlDrawing43.vml.rels><?xml version="1.0" encoding="UTF-8" standalone="yes"?>
<Relationships xmlns="http://schemas.openxmlformats.org/package/2006/relationships"><Relationship Id="rId1" Type="http://schemas.openxmlformats.org/officeDocument/2006/relationships/image" Target="../media/image59.emf"/></Relationships>
</file>

<file path=ppt/drawings/_rels/vmlDrawing44.vml.rels><?xml version="1.0" encoding="UTF-8" standalone="yes"?>
<Relationships xmlns="http://schemas.openxmlformats.org/package/2006/relationships"><Relationship Id="rId1" Type="http://schemas.openxmlformats.org/officeDocument/2006/relationships/image" Target="../media/image60.emf"/></Relationships>
</file>

<file path=ppt/drawings/_rels/vmlDrawing45.vml.rels><?xml version="1.0" encoding="UTF-8" standalone="yes"?>
<Relationships xmlns="http://schemas.openxmlformats.org/package/2006/relationships"><Relationship Id="rId1" Type="http://schemas.openxmlformats.org/officeDocument/2006/relationships/image" Target="../media/image61.emf"/></Relationships>
</file>

<file path=ppt/drawings/_rels/vmlDrawing46.vml.rels><?xml version="1.0" encoding="UTF-8" standalone="yes"?>
<Relationships xmlns="http://schemas.openxmlformats.org/package/2006/relationships"><Relationship Id="rId1" Type="http://schemas.openxmlformats.org/officeDocument/2006/relationships/image" Target="../media/image62.emf"/></Relationships>
</file>

<file path=ppt/drawings/_rels/vmlDrawing47.vml.rels><?xml version="1.0" encoding="UTF-8" standalone="yes"?>
<Relationships xmlns="http://schemas.openxmlformats.org/package/2006/relationships"><Relationship Id="rId1" Type="http://schemas.openxmlformats.org/officeDocument/2006/relationships/image" Target="../media/image63.emf"/></Relationships>
</file>

<file path=ppt/drawings/_rels/vmlDrawing48.vml.rels><?xml version="1.0" encoding="UTF-8" standalone="yes"?>
<Relationships xmlns="http://schemas.openxmlformats.org/package/2006/relationships"><Relationship Id="rId1" Type="http://schemas.openxmlformats.org/officeDocument/2006/relationships/image" Target="../media/image64.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4.emf"/></Relationships>
</file>

<file path=ppt/drawings/drawing1.xml><?xml version="1.0" encoding="utf-8"?>
<c:userShapes xmlns:c="http://schemas.openxmlformats.org/drawingml/2006/chart">
  <cdr:relSizeAnchor xmlns:cdr="http://schemas.openxmlformats.org/drawingml/2006/chartDrawing">
    <cdr:from>
      <cdr:x>0.63072</cdr:x>
      <cdr:y>0.82126</cdr:y>
    </cdr:from>
    <cdr:to>
      <cdr:x>0.70536</cdr:x>
      <cdr:y>0.89662</cdr:y>
    </cdr:to>
    <cdr:sp macro="" textlink="">
      <cdr:nvSpPr>
        <cdr:cNvPr id="3" name="Tekstiruutu 2"/>
        <cdr:cNvSpPr txBox="1"/>
      </cdr:nvSpPr>
      <cdr:spPr>
        <a:xfrm xmlns:a="http://schemas.openxmlformats.org/drawingml/2006/main">
          <a:off x="5292703" y="2767169"/>
          <a:ext cx="626343" cy="253916"/>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fi-FI" sz="1050" dirty="0">
              <a:solidFill>
                <a:schemeClr val="accent1"/>
              </a:solidFill>
            </a:rPr>
            <a:t>-20 %</a:t>
          </a:r>
        </a:p>
      </cdr:txBody>
    </cdr:sp>
  </cdr:relSizeAnchor>
</c:userShapes>
</file>

<file path=ppt/drawings/drawing2.xml><?xml version="1.0" encoding="utf-8"?>
<c:userShapes xmlns:c="http://schemas.openxmlformats.org/drawingml/2006/chart">
  <cdr:relSizeAnchor xmlns:cdr="http://schemas.openxmlformats.org/drawingml/2006/chartDrawing">
    <cdr:from>
      <cdr:x>0.06617</cdr:x>
      <cdr:y>0.5</cdr:y>
    </cdr:from>
    <cdr:to>
      <cdr:x>0.99332</cdr:x>
      <cdr:y>0.5</cdr:y>
    </cdr:to>
    <cdr:cxnSp macro="">
      <cdr:nvCxnSpPr>
        <cdr:cNvPr id="3" name="Suora yhdysviiva 2"/>
        <cdr:cNvCxnSpPr/>
      </cdr:nvCxnSpPr>
      <cdr:spPr>
        <a:xfrm xmlns:a="http://schemas.openxmlformats.org/drawingml/2006/main">
          <a:off x="490764" y="1466614"/>
          <a:ext cx="6876000" cy="0"/>
        </a:xfrm>
        <a:prstGeom xmlns:a="http://schemas.openxmlformats.org/drawingml/2006/main" prst="line">
          <a:avLst/>
        </a:prstGeom>
        <a:ln xmlns:a="http://schemas.openxmlformats.org/drawingml/2006/main" w="19050"/>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0.06617</cdr:x>
      <cdr:y>0.34174</cdr:y>
    </cdr:from>
    <cdr:to>
      <cdr:x>0.99332</cdr:x>
      <cdr:y>0.34174</cdr:y>
    </cdr:to>
    <cdr:cxnSp macro="">
      <cdr:nvCxnSpPr>
        <cdr:cNvPr id="12" name="Suora yhdysviiva 11"/>
        <cdr:cNvCxnSpPr/>
      </cdr:nvCxnSpPr>
      <cdr:spPr>
        <a:xfrm xmlns:a="http://schemas.openxmlformats.org/drawingml/2006/main">
          <a:off x="490764" y="1002414"/>
          <a:ext cx="6876000" cy="0"/>
        </a:xfrm>
        <a:prstGeom xmlns:a="http://schemas.openxmlformats.org/drawingml/2006/main" prst="line">
          <a:avLst/>
        </a:prstGeom>
        <a:ln xmlns:a="http://schemas.openxmlformats.org/drawingml/2006/main" w="19050"/>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0.06797</cdr:x>
      <cdr:y>0.41733</cdr:y>
    </cdr:from>
    <cdr:to>
      <cdr:x>0.99511</cdr:x>
      <cdr:y>0.41733</cdr:y>
    </cdr:to>
    <cdr:cxnSp macro="">
      <cdr:nvCxnSpPr>
        <cdr:cNvPr id="13" name="Suora yhdysviiva 12"/>
        <cdr:cNvCxnSpPr/>
      </cdr:nvCxnSpPr>
      <cdr:spPr>
        <a:xfrm xmlns:a="http://schemas.openxmlformats.org/drawingml/2006/main">
          <a:off x="504056" y="1224136"/>
          <a:ext cx="6876000" cy="0"/>
        </a:xfrm>
        <a:prstGeom xmlns:a="http://schemas.openxmlformats.org/drawingml/2006/main" prst="line">
          <a:avLst/>
        </a:prstGeom>
        <a:ln xmlns:a="http://schemas.openxmlformats.org/drawingml/2006/main" w="19050"/>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0.8307</cdr:x>
      <cdr:y>0.02184</cdr:y>
    </cdr:from>
    <cdr:to>
      <cdr:x>1</cdr:x>
      <cdr:y>0.09522</cdr:y>
    </cdr:to>
    <cdr:sp macro="" textlink="">
      <cdr:nvSpPr>
        <cdr:cNvPr id="28" name="Tekstiruutu 27"/>
        <cdr:cNvSpPr txBox="1"/>
      </cdr:nvSpPr>
      <cdr:spPr>
        <a:xfrm xmlns:a="http://schemas.openxmlformats.org/drawingml/2006/main">
          <a:off x="6970840" y="72015"/>
          <a:ext cx="1420685" cy="241980"/>
        </a:xfrm>
        <a:prstGeom xmlns:a="http://schemas.openxmlformats.org/drawingml/2006/main" prst="rect">
          <a:avLst/>
        </a:prstGeom>
        <a:noFill xmlns:a="http://schemas.openxmlformats.org/drawingml/2006/main"/>
      </cdr:spPr>
      <cdr:txBody>
        <a:bodyPr xmlns:a="http://schemas.openxmlformats.org/drawingml/2006/main" vertOverflow="clip" wrap="square" lIns="36000" tIns="36000" rIns="36000" bIns="36000" rtlCol="0">
          <a:spAutoFit/>
        </a:bodyPr>
        <a:lstStyle xmlns:a="http://schemas.openxmlformats.org/drawingml/2006/main"/>
        <a:p xmlns:a="http://schemas.openxmlformats.org/drawingml/2006/main">
          <a:r>
            <a:rPr lang="fi-FI" sz="1100" spc="-40" dirty="0"/>
            <a:t>(mediaani +4,0 %)</a:t>
          </a:r>
        </a:p>
      </cdr:txBody>
    </cdr:sp>
  </cdr:relSizeAnchor>
  <cdr:relSizeAnchor xmlns:cdr="http://schemas.openxmlformats.org/drawingml/2006/chartDrawing">
    <cdr:from>
      <cdr:x>0.8293</cdr:x>
      <cdr:y>0.21095</cdr:y>
    </cdr:from>
    <cdr:to>
      <cdr:x>0.98465</cdr:x>
      <cdr:y>0.32634</cdr:y>
    </cdr:to>
    <cdr:sp macro="" textlink="">
      <cdr:nvSpPr>
        <cdr:cNvPr id="29" name="Tekstiruutu 28"/>
        <cdr:cNvSpPr txBox="1"/>
      </cdr:nvSpPr>
      <cdr:spPr>
        <a:xfrm xmlns:a="http://schemas.openxmlformats.org/drawingml/2006/main">
          <a:off x="6959092" y="695589"/>
          <a:ext cx="1303623" cy="380480"/>
        </a:xfrm>
        <a:prstGeom xmlns:a="http://schemas.openxmlformats.org/drawingml/2006/main" prst="rect">
          <a:avLst/>
        </a:prstGeom>
        <a:noFill xmlns:a="http://schemas.openxmlformats.org/drawingml/2006/main"/>
      </cdr:spPr>
      <cdr:txBody>
        <a:bodyPr xmlns:a="http://schemas.openxmlformats.org/drawingml/2006/main" vertOverflow="clip" wrap="square" lIns="36000" tIns="36000" rIns="36000" bIns="36000" rtlCol="0">
          <a:spAutoFit/>
        </a:bodyPr>
        <a:lstStyle xmlns:a="http://schemas.openxmlformats.org/drawingml/2006/main"/>
        <a:p xmlns:a="http://schemas.openxmlformats.org/drawingml/2006/main">
          <a:r>
            <a:rPr lang="fi-FI" sz="1000" spc="-40" dirty="0"/>
            <a:t>Kannattava </a:t>
          </a:r>
        </a:p>
        <a:p xmlns:a="http://schemas.openxmlformats.org/drawingml/2006/main">
          <a:r>
            <a:rPr lang="fi-FI" sz="1000" spc="-40" dirty="0"/>
            <a:t>(24 % yrityksistä)</a:t>
          </a:r>
        </a:p>
      </cdr:txBody>
    </cdr:sp>
  </cdr:relSizeAnchor>
  <cdr:relSizeAnchor xmlns:cdr="http://schemas.openxmlformats.org/drawingml/2006/chartDrawing">
    <cdr:from>
      <cdr:x>0.8293</cdr:x>
      <cdr:y>0.34369</cdr:y>
    </cdr:from>
    <cdr:to>
      <cdr:x>0.99429</cdr:x>
      <cdr:y>0.42094</cdr:y>
    </cdr:to>
    <cdr:sp macro="" textlink="">
      <cdr:nvSpPr>
        <cdr:cNvPr id="30" name="Tekstiruutu 29"/>
        <cdr:cNvSpPr txBox="1"/>
      </cdr:nvSpPr>
      <cdr:spPr>
        <a:xfrm xmlns:a="http://schemas.openxmlformats.org/drawingml/2006/main">
          <a:off x="6150317" y="1008112"/>
          <a:ext cx="1223616" cy="226591"/>
        </a:xfrm>
        <a:prstGeom xmlns:a="http://schemas.openxmlformats.org/drawingml/2006/main" prst="rect">
          <a:avLst/>
        </a:prstGeom>
        <a:noFill xmlns:a="http://schemas.openxmlformats.org/drawingml/2006/main"/>
      </cdr:spPr>
      <cdr:txBody>
        <a:bodyPr xmlns:a="http://schemas.openxmlformats.org/drawingml/2006/main" vertOverflow="clip" wrap="square" lIns="36000" tIns="36000" rIns="36000" bIns="36000" rtlCol="0">
          <a:spAutoFit/>
        </a:bodyPr>
        <a:lstStyle xmlns:a="http://schemas.openxmlformats.org/drawingml/2006/main"/>
        <a:p xmlns:a="http://schemas.openxmlformats.org/drawingml/2006/main">
          <a:r>
            <a:rPr lang="fi-FI" sz="1000" spc="-40" dirty="0"/>
            <a:t>Tyydyttävä (20 %)</a:t>
          </a:r>
        </a:p>
      </cdr:txBody>
    </cdr:sp>
  </cdr:relSizeAnchor>
  <cdr:relSizeAnchor xmlns:cdr="http://schemas.openxmlformats.org/drawingml/2006/chartDrawing">
    <cdr:from>
      <cdr:x>0.8293</cdr:x>
      <cdr:y>0.42053</cdr:y>
    </cdr:from>
    <cdr:to>
      <cdr:x>0.98465</cdr:x>
      <cdr:y>0.48925</cdr:y>
    </cdr:to>
    <cdr:sp macro="" textlink="">
      <cdr:nvSpPr>
        <cdr:cNvPr id="31" name="Tekstiruutu 30"/>
        <cdr:cNvSpPr txBox="1"/>
      </cdr:nvSpPr>
      <cdr:spPr>
        <a:xfrm xmlns:a="http://schemas.openxmlformats.org/drawingml/2006/main">
          <a:off x="6959092" y="1386660"/>
          <a:ext cx="1303623" cy="226591"/>
        </a:xfrm>
        <a:prstGeom xmlns:a="http://schemas.openxmlformats.org/drawingml/2006/main" prst="rect">
          <a:avLst/>
        </a:prstGeom>
        <a:noFill xmlns:a="http://schemas.openxmlformats.org/drawingml/2006/main"/>
      </cdr:spPr>
      <cdr:txBody>
        <a:bodyPr xmlns:a="http://schemas.openxmlformats.org/drawingml/2006/main" vertOverflow="clip" wrap="square" lIns="36000" tIns="36000" rIns="36000" bIns="36000" rtlCol="0">
          <a:spAutoFit/>
        </a:bodyPr>
        <a:lstStyle xmlns:a="http://schemas.openxmlformats.org/drawingml/2006/main"/>
        <a:p xmlns:a="http://schemas.openxmlformats.org/drawingml/2006/main">
          <a:r>
            <a:rPr lang="fi-FI" sz="1000" spc="-40" dirty="0"/>
            <a:t>Heikko (30 %)</a:t>
          </a:r>
        </a:p>
      </cdr:txBody>
    </cdr:sp>
  </cdr:relSizeAnchor>
  <cdr:relSizeAnchor xmlns:cdr="http://schemas.openxmlformats.org/drawingml/2006/chartDrawing">
    <cdr:from>
      <cdr:x>0.8293</cdr:x>
      <cdr:y>0.5</cdr:y>
    </cdr:from>
    <cdr:to>
      <cdr:x>0.98465</cdr:x>
      <cdr:y>0.61772</cdr:y>
    </cdr:to>
    <cdr:sp macro="" textlink="">
      <cdr:nvSpPr>
        <cdr:cNvPr id="32" name="Tekstiruutu 31"/>
        <cdr:cNvSpPr txBox="1"/>
      </cdr:nvSpPr>
      <cdr:spPr>
        <a:xfrm xmlns:a="http://schemas.openxmlformats.org/drawingml/2006/main">
          <a:off x="6959092" y="1648705"/>
          <a:ext cx="1303623" cy="388174"/>
        </a:xfrm>
        <a:prstGeom xmlns:a="http://schemas.openxmlformats.org/drawingml/2006/main" prst="rect">
          <a:avLst/>
        </a:prstGeom>
        <a:noFill xmlns:a="http://schemas.openxmlformats.org/drawingml/2006/main"/>
      </cdr:spPr>
      <cdr:txBody>
        <a:bodyPr xmlns:a="http://schemas.openxmlformats.org/drawingml/2006/main" vertOverflow="clip" wrap="square" lIns="36000" tIns="36000" rIns="36000" bIns="36000" rtlCol="0">
          <a:spAutoFit/>
        </a:bodyPr>
        <a:lstStyle xmlns:a="http://schemas.openxmlformats.org/drawingml/2006/main"/>
        <a:p xmlns:a="http://schemas.openxmlformats.org/drawingml/2006/main">
          <a:r>
            <a:rPr lang="fi-FI" sz="1050" spc="-40" dirty="0">
              <a:latin typeface="Verdana" panose="020B0604030504040204" pitchFamily="34" charset="0"/>
            </a:rPr>
            <a:t>Tappiollinen</a:t>
          </a:r>
          <a:r>
            <a:rPr lang="fi-FI" sz="1000" spc="-40" dirty="0"/>
            <a:t> </a:t>
          </a:r>
        </a:p>
        <a:p xmlns:a="http://schemas.openxmlformats.org/drawingml/2006/main">
          <a:r>
            <a:rPr lang="fi-FI" sz="1000" spc="-40" dirty="0"/>
            <a:t>(26 %)</a:t>
          </a:r>
        </a:p>
      </cdr:txBody>
    </cdr:sp>
  </cdr:relSizeAnchor>
</c:userShapes>
</file>

<file path=ppt/drawings/drawing3.xml><?xml version="1.0" encoding="utf-8"?>
<c:userShapes xmlns:c="http://schemas.openxmlformats.org/drawingml/2006/chart">
  <cdr:relSizeAnchor xmlns:cdr="http://schemas.openxmlformats.org/drawingml/2006/chartDrawing">
    <cdr:from>
      <cdr:x>0.39178</cdr:x>
      <cdr:y>0.94705</cdr:y>
    </cdr:from>
    <cdr:to>
      <cdr:x>0.84028</cdr:x>
      <cdr:y>1</cdr:y>
    </cdr:to>
    <cdr:sp macro="" textlink="">
      <cdr:nvSpPr>
        <cdr:cNvPr id="2" name="Tekstiruutu 1"/>
        <cdr:cNvSpPr txBox="1"/>
      </cdr:nvSpPr>
      <cdr:spPr>
        <a:xfrm xmlns:a="http://schemas.openxmlformats.org/drawingml/2006/main">
          <a:off x="3103562" y="5006976"/>
          <a:ext cx="3552825" cy="26511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marL="285750" indent="-285750">
            <a:buClr>
              <a:srgbClr val="E60F28"/>
            </a:buClr>
            <a:buSzPct val="150000"/>
            <a:buFont typeface="Wingdings" panose="05000000000000000000" pitchFamily="2" charset="2"/>
            <a:buChar char="§"/>
          </a:pPr>
          <a:endParaRPr lang="fi-FI" sz="1600" b="0" dirty="0">
            <a:solidFill>
              <a:srgbClr val="000000"/>
            </a:solidFill>
            <a:latin typeface="+mn-lt"/>
          </a:endParaRPr>
        </a:p>
      </cdr:txBody>
    </cdr:sp>
  </cdr:relSizeAnchor>
</c:userShapes>
</file>

<file path=ppt/drawings/drawing4.xml><?xml version="1.0" encoding="utf-8"?>
<c:userShapes xmlns:c="http://schemas.openxmlformats.org/drawingml/2006/chart">
  <cdr:relSizeAnchor xmlns:cdr="http://schemas.openxmlformats.org/drawingml/2006/chartDrawing">
    <cdr:from>
      <cdr:x>0.61806</cdr:x>
      <cdr:y>0.11964</cdr:y>
    </cdr:from>
    <cdr:to>
      <cdr:x>0.68074</cdr:x>
      <cdr:y>0.19749</cdr:y>
    </cdr:to>
    <cdr:sp macro="" textlink="">
      <cdr:nvSpPr>
        <cdr:cNvPr id="2" name="Tekstiruutu 1"/>
        <cdr:cNvSpPr txBox="1"/>
      </cdr:nvSpPr>
      <cdr:spPr>
        <a:xfrm xmlns:a="http://schemas.openxmlformats.org/drawingml/2006/main">
          <a:off x="5127105" y="360040"/>
          <a:ext cx="519941" cy="234286"/>
        </a:xfrm>
        <a:prstGeom xmlns:a="http://schemas.openxmlformats.org/drawingml/2006/main" prst="rect">
          <a:avLst/>
        </a:prstGeom>
        <a:noFill xmlns:a="http://schemas.openxmlformats.org/drawingml/2006/main"/>
      </cdr:spPr>
      <cdr:txBody>
        <a:bodyPr xmlns:a="http://schemas.openxmlformats.org/drawingml/2006/main" vertOverflow="clip" wrap="none" lIns="36000" tIns="36000" rIns="36000" bIns="36000" rtlCol="0">
          <a:spAutoFit/>
        </a:bodyPr>
        <a:lstStyle xmlns:a="http://schemas.openxmlformats.org/drawingml/2006/main"/>
        <a:p xmlns:a="http://schemas.openxmlformats.org/drawingml/2006/main">
          <a:r>
            <a:rPr lang="fi-FI" sz="1050" spc="-40" dirty="0">
              <a:solidFill>
                <a:schemeClr val="accent2"/>
              </a:solidFill>
            </a:rPr>
            <a:t>+ 21%</a:t>
          </a:r>
        </a:p>
      </cdr:txBody>
    </cdr:sp>
  </cdr:relSizeAnchor>
  <cdr:relSizeAnchor xmlns:cdr="http://schemas.openxmlformats.org/drawingml/2006/chartDrawing">
    <cdr:from>
      <cdr:x>0.62674</cdr:x>
      <cdr:y>0.21535</cdr:y>
    </cdr:from>
    <cdr:to>
      <cdr:x>0.68942</cdr:x>
      <cdr:y>0.2932</cdr:y>
    </cdr:to>
    <cdr:sp macro="" textlink="">
      <cdr:nvSpPr>
        <cdr:cNvPr id="3" name="Tekstiruutu 2"/>
        <cdr:cNvSpPr txBox="1"/>
      </cdr:nvSpPr>
      <cdr:spPr>
        <a:xfrm xmlns:a="http://schemas.openxmlformats.org/drawingml/2006/main">
          <a:off x="5199113" y="648072"/>
          <a:ext cx="519941" cy="234286"/>
        </a:xfrm>
        <a:prstGeom xmlns:a="http://schemas.openxmlformats.org/drawingml/2006/main" prst="rect">
          <a:avLst/>
        </a:prstGeom>
        <a:noFill xmlns:a="http://schemas.openxmlformats.org/drawingml/2006/main"/>
      </cdr:spPr>
      <cdr:txBody>
        <a:bodyPr xmlns:a="http://schemas.openxmlformats.org/drawingml/2006/main" vertOverflow="clip" wrap="none" lIns="36000" tIns="36000" rIns="36000" bIns="36000" rtlCol="0">
          <a:spAutoFit/>
        </a:bodyPr>
        <a:lstStyle xmlns:a="http://schemas.openxmlformats.org/drawingml/2006/main"/>
        <a:p xmlns:a="http://schemas.openxmlformats.org/drawingml/2006/main">
          <a:r>
            <a:rPr lang="fi-FI" sz="1050" spc="-40" dirty="0">
              <a:solidFill>
                <a:schemeClr val="accent1">
                  <a:lumMod val="40000"/>
                  <a:lumOff val="60000"/>
                </a:schemeClr>
              </a:solidFill>
            </a:rPr>
            <a:t>+ 20%</a:t>
          </a:r>
        </a:p>
      </cdr:txBody>
    </cdr:sp>
  </cdr:relSizeAnchor>
  <cdr:relSizeAnchor xmlns:cdr="http://schemas.openxmlformats.org/drawingml/2006/chartDrawing">
    <cdr:from>
      <cdr:x>0.61806</cdr:x>
      <cdr:y>0.2798</cdr:y>
    </cdr:from>
    <cdr:to>
      <cdr:x>0.68074</cdr:x>
      <cdr:y>0.35765</cdr:y>
    </cdr:to>
    <cdr:sp macro="" textlink="">
      <cdr:nvSpPr>
        <cdr:cNvPr id="4" name="Tekstiruutu 3"/>
        <cdr:cNvSpPr txBox="1"/>
      </cdr:nvSpPr>
      <cdr:spPr>
        <a:xfrm xmlns:a="http://schemas.openxmlformats.org/drawingml/2006/main">
          <a:off x="5127105" y="842023"/>
          <a:ext cx="519941" cy="234286"/>
        </a:xfrm>
        <a:prstGeom xmlns:a="http://schemas.openxmlformats.org/drawingml/2006/main" prst="rect">
          <a:avLst/>
        </a:prstGeom>
        <a:noFill xmlns:a="http://schemas.openxmlformats.org/drawingml/2006/main"/>
      </cdr:spPr>
      <cdr:txBody>
        <a:bodyPr xmlns:a="http://schemas.openxmlformats.org/drawingml/2006/main" vertOverflow="clip" wrap="none" lIns="36000" tIns="36000" rIns="36000" bIns="36000" rtlCol="0">
          <a:spAutoFit/>
        </a:bodyPr>
        <a:lstStyle xmlns:a="http://schemas.openxmlformats.org/drawingml/2006/main"/>
        <a:p xmlns:a="http://schemas.openxmlformats.org/drawingml/2006/main">
          <a:r>
            <a:rPr lang="fi-FI" sz="1050" spc="-40" dirty="0">
              <a:solidFill>
                <a:schemeClr val="accent3"/>
              </a:solidFill>
            </a:rPr>
            <a:t>+ 11%</a:t>
          </a:r>
        </a:p>
      </cdr:txBody>
    </cdr:sp>
  </cdr:relSizeAnchor>
</c:userShapes>
</file>

<file path=ppt/drawings/drawing5.xml><?xml version="1.0" encoding="utf-8"?>
<c:userShapes xmlns:c="http://schemas.openxmlformats.org/drawingml/2006/chart">
  <cdr:relSizeAnchor xmlns:cdr="http://schemas.openxmlformats.org/drawingml/2006/chartDrawing">
    <cdr:from>
      <cdr:x>0.05155</cdr:x>
      <cdr:y>0.5</cdr:y>
    </cdr:from>
    <cdr:to>
      <cdr:x>0.99332</cdr:x>
      <cdr:y>0.50006</cdr:y>
    </cdr:to>
    <cdr:cxnSp macro="">
      <cdr:nvCxnSpPr>
        <cdr:cNvPr id="3" name="Suora yhdysviiva 2"/>
        <cdr:cNvCxnSpPr/>
      </cdr:nvCxnSpPr>
      <cdr:spPr>
        <a:xfrm xmlns:a="http://schemas.openxmlformats.org/drawingml/2006/main" flipV="1">
          <a:off x="432542" y="1619846"/>
          <a:ext cx="7902928" cy="179"/>
        </a:xfrm>
        <a:prstGeom xmlns:a="http://schemas.openxmlformats.org/drawingml/2006/main" prst="line">
          <a:avLst/>
        </a:prstGeom>
        <a:ln xmlns:a="http://schemas.openxmlformats.org/drawingml/2006/main" w="19050"/>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0.06617</cdr:x>
      <cdr:y>0.34174</cdr:y>
    </cdr:from>
    <cdr:to>
      <cdr:x>0.99332</cdr:x>
      <cdr:y>0.34174</cdr:y>
    </cdr:to>
    <cdr:cxnSp macro="">
      <cdr:nvCxnSpPr>
        <cdr:cNvPr id="12" name="Suora yhdysviiva 11"/>
        <cdr:cNvCxnSpPr/>
      </cdr:nvCxnSpPr>
      <cdr:spPr>
        <a:xfrm xmlns:a="http://schemas.openxmlformats.org/drawingml/2006/main">
          <a:off x="555267" y="952117"/>
          <a:ext cx="7780203" cy="0"/>
        </a:xfrm>
        <a:prstGeom xmlns:a="http://schemas.openxmlformats.org/drawingml/2006/main" prst="line">
          <a:avLst/>
        </a:prstGeom>
        <a:ln xmlns:a="http://schemas.openxmlformats.org/drawingml/2006/main" w="19050"/>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0.06797</cdr:x>
      <cdr:y>0.41733</cdr:y>
    </cdr:from>
    <cdr:to>
      <cdr:x>0.99511</cdr:x>
      <cdr:y>0.41733</cdr:y>
    </cdr:to>
    <cdr:cxnSp macro="">
      <cdr:nvCxnSpPr>
        <cdr:cNvPr id="13" name="Suora yhdysviiva 12"/>
        <cdr:cNvCxnSpPr/>
      </cdr:nvCxnSpPr>
      <cdr:spPr>
        <a:xfrm xmlns:a="http://schemas.openxmlformats.org/drawingml/2006/main">
          <a:off x="504056" y="1224136"/>
          <a:ext cx="6876000" cy="0"/>
        </a:xfrm>
        <a:prstGeom xmlns:a="http://schemas.openxmlformats.org/drawingml/2006/main" prst="line">
          <a:avLst/>
        </a:prstGeom>
        <a:ln xmlns:a="http://schemas.openxmlformats.org/drawingml/2006/main" w="19050"/>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0.72246</cdr:x>
      <cdr:y>0.12366</cdr:y>
    </cdr:from>
    <cdr:to>
      <cdr:x>1</cdr:x>
      <cdr:y>0.2411</cdr:y>
    </cdr:to>
    <cdr:sp macro="" textlink="">
      <cdr:nvSpPr>
        <cdr:cNvPr id="29" name="Tekstiruutu 28"/>
        <cdr:cNvSpPr txBox="1"/>
      </cdr:nvSpPr>
      <cdr:spPr>
        <a:xfrm xmlns:a="http://schemas.openxmlformats.org/drawingml/2006/main">
          <a:off x="6062507" y="400613"/>
          <a:ext cx="2329017" cy="380480"/>
        </a:xfrm>
        <a:prstGeom xmlns:a="http://schemas.openxmlformats.org/drawingml/2006/main" prst="rect">
          <a:avLst/>
        </a:prstGeom>
        <a:noFill xmlns:a="http://schemas.openxmlformats.org/drawingml/2006/main"/>
      </cdr:spPr>
      <cdr:txBody>
        <a:bodyPr xmlns:a="http://schemas.openxmlformats.org/drawingml/2006/main" vertOverflow="clip" wrap="square" lIns="36000" tIns="36000" rIns="36000" bIns="36000" rtlCol="0">
          <a:spAutoFit/>
        </a:bodyPr>
        <a:lstStyle xmlns:a="http://schemas.openxmlformats.org/drawingml/2006/main"/>
        <a:p xmlns:a="http://schemas.openxmlformats.org/drawingml/2006/main">
          <a:r>
            <a:rPr lang="fi-FI" sz="1000" spc="-40" dirty="0"/>
            <a:t>Kannattava </a:t>
          </a:r>
        </a:p>
        <a:p xmlns:a="http://schemas.openxmlformats.org/drawingml/2006/main">
          <a:r>
            <a:rPr lang="fi-FI" sz="1000" spc="-40" dirty="0"/>
            <a:t>(24 % yrityksistä, </a:t>
          </a:r>
          <a:r>
            <a:rPr lang="fi-FI" sz="1000" spc="-40" dirty="0" err="1"/>
            <a:t>hlöstöä</a:t>
          </a:r>
          <a:r>
            <a:rPr lang="fi-FI" sz="1000" spc="-40" dirty="0"/>
            <a:t> 89 500) </a:t>
          </a:r>
        </a:p>
      </cdr:txBody>
    </cdr:sp>
  </cdr:relSizeAnchor>
  <cdr:relSizeAnchor xmlns:cdr="http://schemas.openxmlformats.org/drawingml/2006/chartDrawing">
    <cdr:from>
      <cdr:x>0.71766</cdr:x>
      <cdr:y>0.34982</cdr:y>
    </cdr:from>
    <cdr:to>
      <cdr:x>0.98593</cdr:x>
      <cdr:y>0.41976</cdr:y>
    </cdr:to>
    <cdr:sp macro="" textlink="">
      <cdr:nvSpPr>
        <cdr:cNvPr id="30" name="Tekstiruutu 29"/>
        <cdr:cNvSpPr txBox="1"/>
      </cdr:nvSpPr>
      <cdr:spPr>
        <a:xfrm xmlns:a="http://schemas.openxmlformats.org/drawingml/2006/main">
          <a:off x="6022279" y="1133300"/>
          <a:ext cx="2251183" cy="226591"/>
        </a:xfrm>
        <a:prstGeom xmlns:a="http://schemas.openxmlformats.org/drawingml/2006/main" prst="rect">
          <a:avLst/>
        </a:prstGeom>
        <a:noFill xmlns:a="http://schemas.openxmlformats.org/drawingml/2006/main"/>
      </cdr:spPr>
      <cdr:txBody>
        <a:bodyPr xmlns:a="http://schemas.openxmlformats.org/drawingml/2006/main" vertOverflow="clip" wrap="square" lIns="36000" tIns="36000" rIns="36000" bIns="36000" rtlCol="0">
          <a:spAutoFit/>
        </a:bodyPr>
        <a:lstStyle xmlns:a="http://schemas.openxmlformats.org/drawingml/2006/main"/>
        <a:p xmlns:a="http://schemas.openxmlformats.org/drawingml/2006/main">
          <a:r>
            <a:rPr lang="fi-FI" sz="1000" spc="-40" dirty="0"/>
            <a:t>Tyydyttävä (20 %, </a:t>
          </a:r>
          <a:r>
            <a:rPr lang="fi-FI" sz="1000" spc="-40" dirty="0" err="1"/>
            <a:t>hlöstöä</a:t>
          </a:r>
          <a:r>
            <a:rPr lang="fi-FI" sz="1000" spc="-40" dirty="0"/>
            <a:t> 42 400)</a:t>
          </a:r>
        </a:p>
      </cdr:txBody>
    </cdr:sp>
  </cdr:relSizeAnchor>
  <cdr:relSizeAnchor xmlns:cdr="http://schemas.openxmlformats.org/drawingml/2006/chartDrawing">
    <cdr:from>
      <cdr:x>0.71995</cdr:x>
      <cdr:y>0.42665</cdr:y>
    </cdr:from>
    <cdr:to>
      <cdr:x>0.97049</cdr:x>
      <cdr:y>0.49659</cdr:y>
    </cdr:to>
    <cdr:sp macro="" textlink="">
      <cdr:nvSpPr>
        <cdr:cNvPr id="31" name="Tekstiruutu 30"/>
        <cdr:cNvSpPr txBox="1"/>
      </cdr:nvSpPr>
      <cdr:spPr>
        <a:xfrm xmlns:a="http://schemas.openxmlformats.org/drawingml/2006/main">
          <a:off x="6041465" y="1382206"/>
          <a:ext cx="2102396" cy="226591"/>
        </a:xfrm>
        <a:prstGeom xmlns:a="http://schemas.openxmlformats.org/drawingml/2006/main" prst="rect">
          <a:avLst/>
        </a:prstGeom>
        <a:noFill xmlns:a="http://schemas.openxmlformats.org/drawingml/2006/main"/>
      </cdr:spPr>
      <cdr:txBody>
        <a:bodyPr xmlns:a="http://schemas.openxmlformats.org/drawingml/2006/main" vertOverflow="clip" wrap="square" lIns="36000" tIns="36000" rIns="36000" bIns="36000" rtlCol="0">
          <a:spAutoFit/>
        </a:bodyPr>
        <a:lstStyle xmlns:a="http://schemas.openxmlformats.org/drawingml/2006/main"/>
        <a:p xmlns:a="http://schemas.openxmlformats.org/drawingml/2006/main">
          <a:r>
            <a:rPr lang="fi-FI" sz="1000" spc="-40" dirty="0"/>
            <a:t>Heikko (30 %, </a:t>
          </a:r>
          <a:r>
            <a:rPr lang="fi-FI" sz="1000" spc="-40" dirty="0" err="1"/>
            <a:t>hlöstöä</a:t>
          </a:r>
          <a:r>
            <a:rPr lang="fi-FI" sz="1000" spc="-40" dirty="0"/>
            <a:t> 99 200)</a:t>
          </a:r>
        </a:p>
      </cdr:txBody>
    </cdr:sp>
  </cdr:relSizeAnchor>
  <cdr:relSizeAnchor xmlns:cdr="http://schemas.openxmlformats.org/drawingml/2006/chartDrawing">
    <cdr:from>
      <cdr:x>0.71565</cdr:x>
      <cdr:y>0.58006</cdr:y>
    </cdr:from>
    <cdr:to>
      <cdr:x>0.9879</cdr:x>
      <cdr:y>0.65238</cdr:y>
    </cdr:to>
    <cdr:sp macro="" textlink="">
      <cdr:nvSpPr>
        <cdr:cNvPr id="32" name="Tekstiruutu 31"/>
        <cdr:cNvSpPr txBox="1"/>
      </cdr:nvSpPr>
      <cdr:spPr>
        <a:xfrm xmlns:a="http://schemas.openxmlformats.org/drawingml/2006/main">
          <a:off x="6005428" y="1879229"/>
          <a:ext cx="2284575" cy="234286"/>
        </a:xfrm>
        <a:prstGeom xmlns:a="http://schemas.openxmlformats.org/drawingml/2006/main" prst="rect">
          <a:avLst/>
        </a:prstGeom>
        <a:noFill xmlns:a="http://schemas.openxmlformats.org/drawingml/2006/main"/>
      </cdr:spPr>
      <cdr:txBody>
        <a:bodyPr xmlns:a="http://schemas.openxmlformats.org/drawingml/2006/main" vertOverflow="clip" wrap="square" lIns="36000" tIns="36000" rIns="36000" bIns="36000" rtlCol="0">
          <a:spAutoFit/>
        </a:bodyPr>
        <a:lstStyle xmlns:a="http://schemas.openxmlformats.org/drawingml/2006/main"/>
        <a:p xmlns:a="http://schemas.openxmlformats.org/drawingml/2006/main">
          <a:r>
            <a:rPr lang="fi-FI" sz="1050" spc="-40" dirty="0">
              <a:latin typeface="Verdana" panose="020B0604030504040204" pitchFamily="34" charset="0"/>
            </a:rPr>
            <a:t>Tappiollinen </a:t>
          </a:r>
          <a:r>
            <a:rPr lang="fi-FI" sz="1000" spc="-40" dirty="0"/>
            <a:t>(26 %, </a:t>
          </a:r>
          <a:r>
            <a:rPr lang="fi-FI" sz="1000" spc="-40" dirty="0" err="1"/>
            <a:t>hlöstöä</a:t>
          </a:r>
          <a:r>
            <a:rPr lang="fi-FI" sz="1000" spc="-40" dirty="0"/>
            <a:t> 57 400)</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1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Footer Placehold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r>
              <a:rPr lang="en-US" sz="1050" dirty="0" err="1">
                <a:latin typeface="Verdana" panose="020B0604030504040204" pitchFamily="34" charset="0"/>
                <a:ea typeface="Verdana" panose="020B0604030504040204" pitchFamily="34" charset="0"/>
                <a:cs typeface="Verdana" panose="020B0604030504040204" pitchFamily="34" charset="0"/>
              </a:rPr>
              <a:t>Teknologiateollisuus</a:t>
            </a:r>
            <a:endParaRPr lang="en-US" sz="1050" dirty="0">
              <a:latin typeface="Verdana" panose="020B0604030504040204" pitchFamily="34" charset="0"/>
              <a:ea typeface="Verdana" panose="020B0604030504040204" pitchFamily="34" charset="0"/>
              <a:cs typeface="Verdana" panose="020B0604030504040204" pitchFamily="34" charset="0"/>
            </a:endParaRPr>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6F2C89C3-1639-C64F-B7DC-4038F10D3C80}" type="slidenum">
              <a:rPr sz="1050">
                <a:latin typeface="Verdana" panose="020B0604030504040204" pitchFamily="34" charset="0"/>
                <a:ea typeface="Verdana" panose="020B0604030504040204" pitchFamily="34" charset="0"/>
                <a:cs typeface="Verdana" panose="020B0604030504040204" pitchFamily="34" charset="0"/>
              </a:rPr>
              <a:t>‹#›</a:t>
            </a:fld>
            <a:endParaRPr lang="en-US" sz="105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636375265"/>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endParaRPr lang="fi-FI"/>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fi-FI" dirty="0"/>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050">
                <a:latin typeface="Verdana" panose="020B0604030504040204" pitchFamily="34" charset="0"/>
                <a:ea typeface="Verdana" panose="020B0604030504040204" pitchFamily="34" charset="0"/>
                <a:cs typeface="Verdana" panose="020B0604030504040204" pitchFamily="34" charset="0"/>
              </a:defRPr>
            </a:lvl1pPr>
          </a:lstStyle>
          <a:p>
            <a:r>
              <a:rPr lang="fi-FI" dirty="0"/>
              <a:t>Teknologiateollisuus</a:t>
            </a:r>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050">
                <a:latin typeface="Verdana" panose="020B0604030504040204" pitchFamily="34" charset="0"/>
                <a:ea typeface="Verdana" panose="020B0604030504040204" pitchFamily="34" charset="0"/>
                <a:cs typeface="Verdana" panose="020B0604030504040204" pitchFamily="34" charset="0"/>
              </a:defRPr>
            </a:lvl1pPr>
          </a:lstStyle>
          <a:p>
            <a:fld id="{B5A0B3B4-F971-4AD3-B530-DE860EFC07D2}" type="slidenum">
              <a:rPr lang="fi-FI" smtClean="0"/>
              <a:pPr/>
              <a:t>‹#›</a:t>
            </a:fld>
            <a:endParaRPr lang="fi-FI" dirty="0"/>
          </a:p>
        </p:txBody>
      </p:sp>
    </p:spTree>
    <p:extLst>
      <p:ext uri="{BB962C8B-B14F-4D97-AF65-F5344CB8AC3E}">
        <p14:creationId xmlns:p14="http://schemas.microsoft.com/office/powerpoint/2010/main" val="4248243881"/>
      </p:ext>
    </p:extLst>
  </p:cSld>
  <p:clrMap bg1="lt1" tx1="dk1" bg2="lt2" tx2="dk2" accent1="accent1" accent2="accent2" accent3="accent3" accent4="accent4" accent5="accent5" accent6="accent6" hlink="hlink" folHlink="folHlink"/>
  <p:hf/>
  <p:notesStyle>
    <a:lvl1pPr marL="0" algn="l" defTabSz="679871" rtl="0" eaLnBrk="1" latinLnBrk="0" hangingPunct="1">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339932" algn="l" defTabSz="679871" rtl="0" eaLnBrk="1" latinLnBrk="0" hangingPunct="1">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679871" algn="l" defTabSz="679871" rtl="0" eaLnBrk="1" latinLnBrk="0" hangingPunct="1">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019807" algn="l" defTabSz="679871" rtl="0" eaLnBrk="1" latinLnBrk="0" hangingPunct="1">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1359744" algn="l" defTabSz="679871" rtl="0" eaLnBrk="1" latinLnBrk="0" hangingPunct="1">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1699681" algn="l" defTabSz="679871" rtl="0" eaLnBrk="1" latinLnBrk="0" hangingPunct="1">
      <a:defRPr sz="893" kern="1200">
        <a:solidFill>
          <a:schemeClr val="tx1"/>
        </a:solidFill>
        <a:latin typeface="+mn-lt"/>
        <a:ea typeface="+mn-ea"/>
        <a:cs typeface="+mn-cs"/>
      </a:defRPr>
    </a:lvl6pPr>
    <a:lvl7pPr marL="2039614" algn="l" defTabSz="679871" rtl="0" eaLnBrk="1" latinLnBrk="0" hangingPunct="1">
      <a:defRPr sz="893" kern="1200">
        <a:solidFill>
          <a:schemeClr val="tx1"/>
        </a:solidFill>
        <a:latin typeface="+mn-lt"/>
        <a:ea typeface="+mn-ea"/>
        <a:cs typeface="+mn-cs"/>
      </a:defRPr>
    </a:lvl7pPr>
    <a:lvl8pPr marL="2379548" algn="l" defTabSz="679871" rtl="0" eaLnBrk="1" latinLnBrk="0" hangingPunct="1">
      <a:defRPr sz="893" kern="1200">
        <a:solidFill>
          <a:schemeClr val="tx1"/>
        </a:solidFill>
        <a:latin typeface="+mn-lt"/>
        <a:ea typeface="+mn-ea"/>
        <a:cs typeface="+mn-cs"/>
      </a:defRPr>
    </a:lvl8pPr>
    <a:lvl9pPr marL="2719486" algn="l" defTabSz="679871" rtl="0" eaLnBrk="1" latinLnBrk="0" hangingPunct="1">
      <a:defRPr sz="893"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Alatunnisteen paikkamerkki 3"/>
          <p:cNvSpPr>
            <a:spLocks noGrp="1"/>
          </p:cNvSpPr>
          <p:nvPr>
            <p:ph type="ftr" sz="quarter" idx="10"/>
          </p:nvPr>
        </p:nvSpPr>
        <p:spPr/>
        <p:txBody>
          <a:bodyPr/>
          <a:lstStyle/>
          <a:p>
            <a:r>
              <a:rPr lang="fi-FI"/>
              <a:t>Meriteollisuus | Finnish Marine Industries</a:t>
            </a:r>
            <a:endParaRPr lang="fi-FI" dirty="0"/>
          </a:p>
        </p:txBody>
      </p:sp>
      <p:sp>
        <p:nvSpPr>
          <p:cNvPr id="5" name="Dian numeron paikkamerkki 4"/>
          <p:cNvSpPr>
            <a:spLocks noGrp="1"/>
          </p:cNvSpPr>
          <p:nvPr>
            <p:ph type="sldNum" sz="quarter" idx="11"/>
          </p:nvPr>
        </p:nvSpPr>
        <p:spPr/>
        <p:txBody>
          <a:bodyPr/>
          <a:lstStyle/>
          <a:p>
            <a:fld id="{B5A0B3B4-F971-4AD3-B530-DE860EFC07D2}" type="slidenum">
              <a:rPr lang="fi-FI" smtClean="0"/>
              <a:pPr/>
              <a:t>81</a:t>
            </a:fld>
            <a:endParaRPr lang="fi-FI" dirty="0"/>
          </a:p>
        </p:txBody>
      </p:sp>
    </p:spTree>
    <p:extLst>
      <p:ext uri="{BB962C8B-B14F-4D97-AF65-F5344CB8AC3E}">
        <p14:creationId xmlns:p14="http://schemas.microsoft.com/office/powerpoint/2010/main" val="41026306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en-GB" dirty="0"/>
          </a:p>
        </p:txBody>
      </p:sp>
      <p:sp>
        <p:nvSpPr>
          <p:cNvPr id="4" name="Alatunnisteen paikkamerkki 3"/>
          <p:cNvSpPr>
            <a:spLocks noGrp="1"/>
          </p:cNvSpPr>
          <p:nvPr>
            <p:ph type="ftr" sz="quarter" idx="10"/>
          </p:nvPr>
        </p:nvSpPr>
        <p:spPr/>
        <p:txBody>
          <a:bodyPr/>
          <a:lstStyle/>
          <a:p>
            <a:r>
              <a:rPr lang="fi-FI">
                <a:solidFill>
                  <a:prstClr val="black"/>
                </a:solidFill>
              </a:rPr>
              <a:t>Teknologiateollisuus</a:t>
            </a:r>
            <a:endParaRPr lang="fi-FI" dirty="0">
              <a:solidFill>
                <a:prstClr val="black"/>
              </a:solidFill>
            </a:endParaRPr>
          </a:p>
        </p:txBody>
      </p:sp>
      <p:sp>
        <p:nvSpPr>
          <p:cNvPr id="5" name="Dian numeron paikkamerkki 4"/>
          <p:cNvSpPr>
            <a:spLocks noGrp="1"/>
          </p:cNvSpPr>
          <p:nvPr>
            <p:ph type="sldNum" sz="quarter" idx="11"/>
          </p:nvPr>
        </p:nvSpPr>
        <p:spPr/>
        <p:txBody>
          <a:bodyPr/>
          <a:lstStyle/>
          <a:p>
            <a:fld id="{B5A0B3B4-F971-4AD3-B530-DE860EFC07D2}" type="slidenum">
              <a:rPr lang="fi-FI" smtClean="0">
                <a:solidFill>
                  <a:prstClr val="black"/>
                </a:solidFill>
              </a:rPr>
              <a:pPr/>
              <a:t>96</a:t>
            </a:fld>
            <a:endParaRPr lang="fi-FI" dirty="0">
              <a:solidFill>
                <a:prstClr val="black"/>
              </a:solidFill>
            </a:endParaRPr>
          </a:p>
        </p:txBody>
      </p:sp>
    </p:spTree>
    <p:extLst>
      <p:ext uri="{BB962C8B-B14F-4D97-AF65-F5344CB8AC3E}">
        <p14:creationId xmlns:p14="http://schemas.microsoft.com/office/powerpoint/2010/main" val="35733511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en-GB" dirty="0"/>
          </a:p>
        </p:txBody>
      </p:sp>
      <p:sp>
        <p:nvSpPr>
          <p:cNvPr id="4" name="Alatunnisteen paikkamerkki 3"/>
          <p:cNvSpPr>
            <a:spLocks noGrp="1"/>
          </p:cNvSpPr>
          <p:nvPr>
            <p:ph type="ftr" sz="quarter" idx="10"/>
          </p:nvPr>
        </p:nvSpPr>
        <p:spPr/>
        <p:txBody>
          <a:bodyPr/>
          <a:lstStyle/>
          <a:p>
            <a:r>
              <a:rPr lang="fi-FI"/>
              <a:t>Teknologiateollisuus</a:t>
            </a:r>
            <a:endParaRPr lang="fi-FI" dirty="0"/>
          </a:p>
        </p:txBody>
      </p:sp>
      <p:sp>
        <p:nvSpPr>
          <p:cNvPr id="5" name="Dian numeron paikkamerkki 4"/>
          <p:cNvSpPr>
            <a:spLocks noGrp="1"/>
          </p:cNvSpPr>
          <p:nvPr>
            <p:ph type="sldNum" sz="quarter" idx="11"/>
          </p:nvPr>
        </p:nvSpPr>
        <p:spPr/>
        <p:txBody>
          <a:bodyPr/>
          <a:lstStyle/>
          <a:p>
            <a:fld id="{B5A0B3B4-F971-4AD3-B530-DE860EFC07D2}" type="slidenum">
              <a:rPr lang="fi-FI" smtClean="0"/>
              <a:pPr/>
              <a:t>97</a:t>
            </a:fld>
            <a:endParaRPr lang="fi-FI" dirty="0"/>
          </a:p>
        </p:txBody>
      </p:sp>
    </p:spTree>
    <p:extLst>
      <p:ext uri="{BB962C8B-B14F-4D97-AF65-F5344CB8AC3E}">
        <p14:creationId xmlns:p14="http://schemas.microsoft.com/office/powerpoint/2010/main" val="28445485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en-GB" dirty="0"/>
          </a:p>
        </p:txBody>
      </p:sp>
      <p:sp>
        <p:nvSpPr>
          <p:cNvPr id="4" name="Alatunnisteen paikkamerkki 3"/>
          <p:cNvSpPr>
            <a:spLocks noGrp="1"/>
          </p:cNvSpPr>
          <p:nvPr>
            <p:ph type="ftr" sz="quarter" idx="10"/>
          </p:nvPr>
        </p:nvSpPr>
        <p:spPr/>
        <p:txBody>
          <a:bodyPr/>
          <a:lstStyle/>
          <a:p>
            <a:r>
              <a:rPr lang="fi-FI">
                <a:solidFill>
                  <a:prstClr val="black"/>
                </a:solidFill>
              </a:rPr>
              <a:t>Teknologiateollisuus</a:t>
            </a:r>
            <a:endParaRPr lang="fi-FI" dirty="0">
              <a:solidFill>
                <a:prstClr val="black"/>
              </a:solidFill>
            </a:endParaRPr>
          </a:p>
        </p:txBody>
      </p:sp>
      <p:sp>
        <p:nvSpPr>
          <p:cNvPr id="5" name="Dian numeron paikkamerkki 4"/>
          <p:cNvSpPr>
            <a:spLocks noGrp="1"/>
          </p:cNvSpPr>
          <p:nvPr>
            <p:ph type="sldNum" sz="quarter" idx="11"/>
          </p:nvPr>
        </p:nvSpPr>
        <p:spPr/>
        <p:txBody>
          <a:bodyPr/>
          <a:lstStyle/>
          <a:p>
            <a:fld id="{B5A0B3B4-F971-4AD3-B530-DE860EFC07D2}" type="slidenum">
              <a:rPr lang="fi-FI" smtClean="0">
                <a:solidFill>
                  <a:prstClr val="black"/>
                </a:solidFill>
              </a:rPr>
              <a:pPr/>
              <a:t>98</a:t>
            </a:fld>
            <a:endParaRPr lang="fi-FI" dirty="0">
              <a:solidFill>
                <a:prstClr val="black"/>
              </a:solidFill>
            </a:endParaRPr>
          </a:p>
        </p:txBody>
      </p:sp>
    </p:spTree>
    <p:extLst>
      <p:ext uri="{BB962C8B-B14F-4D97-AF65-F5344CB8AC3E}">
        <p14:creationId xmlns:p14="http://schemas.microsoft.com/office/powerpoint/2010/main" val="9201716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en-GB" dirty="0"/>
          </a:p>
        </p:txBody>
      </p:sp>
      <p:sp>
        <p:nvSpPr>
          <p:cNvPr id="4" name="Alatunnisteen paikkamerkki 3"/>
          <p:cNvSpPr>
            <a:spLocks noGrp="1"/>
          </p:cNvSpPr>
          <p:nvPr>
            <p:ph type="ftr" sz="quarter" idx="10"/>
          </p:nvPr>
        </p:nvSpPr>
        <p:spPr/>
        <p:txBody>
          <a:bodyPr/>
          <a:lstStyle/>
          <a:p>
            <a:r>
              <a:rPr lang="fi-FI">
                <a:solidFill>
                  <a:prstClr val="black"/>
                </a:solidFill>
              </a:rPr>
              <a:t>Teknologiateollisuus</a:t>
            </a:r>
            <a:endParaRPr lang="fi-FI" dirty="0">
              <a:solidFill>
                <a:prstClr val="black"/>
              </a:solidFill>
            </a:endParaRPr>
          </a:p>
        </p:txBody>
      </p:sp>
      <p:sp>
        <p:nvSpPr>
          <p:cNvPr id="5" name="Dian numeron paikkamerkki 4"/>
          <p:cNvSpPr>
            <a:spLocks noGrp="1"/>
          </p:cNvSpPr>
          <p:nvPr>
            <p:ph type="sldNum" sz="quarter" idx="11"/>
          </p:nvPr>
        </p:nvSpPr>
        <p:spPr/>
        <p:txBody>
          <a:bodyPr/>
          <a:lstStyle/>
          <a:p>
            <a:fld id="{B5A0B3B4-F971-4AD3-B530-DE860EFC07D2}" type="slidenum">
              <a:rPr lang="fi-FI" smtClean="0">
                <a:solidFill>
                  <a:prstClr val="black"/>
                </a:solidFill>
              </a:rPr>
              <a:pPr/>
              <a:t>102</a:t>
            </a:fld>
            <a:endParaRPr lang="fi-FI" dirty="0">
              <a:solidFill>
                <a:prstClr val="black"/>
              </a:solidFill>
            </a:endParaRPr>
          </a:p>
        </p:txBody>
      </p:sp>
    </p:spTree>
    <p:extLst>
      <p:ext uri="{BB962C8B-B14F-4D97-AF65-F5344CB8AC3E}">
        <p14:creationId xmlns:p14="http://schemas.microsoft.com/office/powerpoint/2010/main" val="9455254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en-GB" dirty="0"/>
          </a:p>
        </p:txBody>
      </p:sp>
      <p:sp>
        <p:nvSpPr>
          <p:cNvPr id="4" name="Alatunnisteen paikkamerkki 3"/>
          <p:cNvSpPr>
            <a:spLocks noGrp="1"/>
          </p:cNvSpPr>
          <p:nvPr>
            <p:ph type="ftr"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fi-FI" sz="1800" b="0" i="0" u="none" strike="noStrike" kern="0" cap="none" spc="0" normalizeH="0" baseline="0" noProof="0">
                <a:ln>
                  <a:noFill/>
                </a:ln>
                <a:solidFill>
                  <a:sysClr val="windowText" lastClr="000000"/>
                </a:solidFill>
                <a:effectLst/>
                <a:uLnTx/>
                <a:uFillTx/>
              </a:rPr>
              <a:t>Teknologiateollisuus</a:t>
            </a:r>
            <a:endParaRPr kumimoji="0" lang="fi-FI" sz="1800" b="0" i="0" u="none" strike="noStrike" kern="0" cap="none" spc="0" normalizeH="0" baseline="0" noProof="0" dirty="0">
              <a:ln>
                <a:noFill/>
              </a:ln>
              <a:solidFill>
                <a:sysClr val="windowText" lastClr="000000"/>
              </a:solidFill>
              <a:effectLst/>
              <a:uLnTx/>
              <a:uFillTx/>
            </a:endParaRPr>
          </a:p>
        </p:txBody>
      </p:sp>
      <p:sp>
        <p:nvSpPr>
          <p:cNvPr id="5" name="Dian numeron paikkamerkki 4"/>
          <p:cNvSpPr>
            <a:spLocks noGrp="1"/>
          </p:cNvSpPr>
          <p:nvPr>
            <p:ph type="sldNum" sz="quarter" idx="1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B5A0B3B4-F971-4AD3-B530-DE860EFC07D2}" type="slidenum">
              <a:rPr kumimoji="0" lang="fi-FI"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105</a:t>
            </a:fld>
            <a:endParaRPr kumimoji="0" lang="fi-FI"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383571581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4.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4.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4.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4.xml"/></Relationships>
</file>

<file path=ppt/slideLayouts/_rels/slideLayout10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4.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4.xml"/></Relationships>
</file>

<file path=ppt/slideLayouts/_rels/slideLayout11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4.xml"/></Relationships>
</file>

<file path=ppt/slideLayouts/_rels/slideLayout11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4.xml"/></Relationships>
</file>

<file path=ppt/slideLayouts/_rels/slideLayout11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4.xml"/></Relationships>
</file>

<file path=ppt/slideLayouts/_rels/slideLayout11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4.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5.xml"/></Relationships>
</file>

<file path=ppt/slideLayouts/_rels/slideLayout11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5.xml"/></Relationships>
</file>

<file path=ppt/slideLayouts/_rels/slideLayout11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5.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5.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5.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5.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5.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5.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5.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5.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5.xml"/></Relationships>
</file>

<file path=ppt/slideLayouts/_rels/slideLayout13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5.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5.xml"/></Relationships>
</file>

<file path=ppt/slideLayouts/_rels/slideLayout14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5.xml"/></Relationships>
</file>

<file path=ppt/slideLayouts/_rels/slideLayout14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5.xml"/></Relationships>
</file>

<file path=ppt/slideLayouts/_rels/slideLayout14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5.xml"/></Relationships>
</file>

<file path=ppt/slideLayouts/_rels/slideLayout14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5.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6.xml"/></Relationships>
</file>

<file path=ppt/slideLayouts/_rels/slideLayout14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6.xml"/></Relationships>
</file>

<file path=ppt/slideLayouts/_rels/slideLayout14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6.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6.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6.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6.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6.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6.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6.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6.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6.xml"/></Relationships>
</file>

<file path=ppt/slideLayouts/_rels/slideLayout16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6.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6.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7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6.xml"/></Relationships>
</file>

<file path=ppt/slideLayouts/_rels/slideLayout17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6.xml"/></Relationships>
</file>

<file path=ppt/slideLayouts/_rels/slideLayout17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6.xml"/></Relationships>
</file>

<file path=ppt/slideLayouts/_rels/slideLayout17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6.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7.xml"/></Relationships>
</file>

<file path=ppt/slideLayouts/_rels/slideLayout17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7.xml"/></Relationships>
</file>

<file path=ppt/slideLayouts/_rels/slideLayout17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7.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7.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7.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7.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7.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7.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9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7.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9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7.xml"/></Relationships>
</file>

<file path=ppt/slideLayouts/_rels/slideLayout19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7.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9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7.xml"/></Relationships>
</file>

<file path=ppt/slideLayouts/_rels/slideLayout19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7.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0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7.xml"/></Relationships>
</file>

<file path=ppt/slideLayouts/_rels/slideLayout20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7.xml"/></Relationships>
</file>

<file path=ppt/slideLayouts/_rels/slideLayout20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7.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0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8.xml"/></Relationships>
</file>

<file path=ppt/slideLayouts/_rels/slideLayout20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8.xml"/></Relationships>
</file>

<file path=ppt/slideLayouts/_rels/slideLayout20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8.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0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8.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8.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1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8.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1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8.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1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8.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1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8.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8.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2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8.xml"/></Relationships>
</file>

<file path=ppt/slideLayouts/_rels/slideLayout22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8.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2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8.xml"/></Relationships>
</file>

<file path=ppt/slideLayouts/_rels/slideLayout22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8.xml"/></Relationships>
</file>

<file path=ppt/slideLayouts/_rels/slideLayout22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8.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8.xml"/></Relationships>
</file>

<file path=ppt/slideLayouts/_rels/slideLayout23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8.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3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9.xml"/></Relationships>
</file>

<file path=ppt/slideLayouts/_rels/slideLayout23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9.xml"/></Relationships>
</file>

<file path=ppt/slideLayouts/_rels/slideLayout23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9.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3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9.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3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9.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4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9.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4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9.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4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9.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4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9.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4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9.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5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9.xml"/></Relationships>
</file>

<file path=ppt/slideLayouts/_rels/slideLayout25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9.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5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9.xml"/></Relationships>
</file>

<file path=ppt/slideLayouts/_rels/slideLayout25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9.xml"/></Relationships>
</file>

<file path=ppt/slideLayouts/_rels/slideLayout25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9.xml"/></Relationships>
</file>

<file path=ppt/slideLayouts/_rels/slideLayout25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9.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6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9.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6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0.xml"/></Relationships>
</file>

<file path=ppt/slideLayouts/_rels/slideLayout26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0.xml"/></Relationships>
</file>

<file path=ppt/slideLayouts/_rels/slideLayout26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0.xml"/></Relationships>
</file>

<file path=ppt/slideLayouts/_rels/slideLayout26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6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0.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6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0.xml"/></Relationships>
</file>

<file path=ppt/slideLayouts/_rels/slideLayout26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7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0.xml"/></Relationships>
</file>

<file path=ppt/slideLayouts/_rels/slideLayout27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7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0.xml"/></Relationships>
</file>

<file path=ppt/slideLayouts/_rels/slideLayout27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7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0.xml"/></Relationships>
</file>

<file path=ppt/slideLayouts/_rels/slideLayout27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7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0.xml"/></Relationships>
</file>

<file path=ppt/slideLayouts/_rels/slideLayout27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7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0.xml"/></Relationships>
</file>

<file path=ppt/slideLayouts/_rels/slideLayout27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8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0.xml"/></Relationships>
</file>

<file path=ppt/slideLayouts/_rels/slideLayout28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0.xml"/></Relationships>
</file>

<file path=ppt/slideLayouts/_rels/slideLayout28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8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8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8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0.xml"/></Relationships>
</file>

<file path=ppt/slideLayouts/_rels/slideLayout28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0.xml"/></Relationships>
</file>

<file path=ppt/slideLayouts/_rels/slideLayout28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0.xml"/></Relationships>
</file>

<file path=ppt/slideLayouts/_rels/slideLayout28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0.xml"/></Relationships>
</file>

<file path=ppt/slideLayouts/_rels/slideLayout28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0.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9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1.xml"/></Relationships>
</file>

<file path=ppt/slideLayouts/_rels/slideLayout29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1.xml"/></Relationships>
</file>

<file path=ppt/slideLayouts/_rels/slideLayout29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1.xml"/></Relationships>
</file>

<file path=ppt/slideLayouts/_rels/slideLayout29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9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1.xml"/></Relationships>
</file>

<file path=ppt/slideLayouts/_rels/slideLayout29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9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1.xml"/></Relationships>
</file>

<file path=ppt/slideLayouts/_rels/slideLayout29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9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30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0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1.xml"/></Relationships>
</file>

<file path=ppt/slideLayouts/_rels/slideLayout30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0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1.xml"/></Relationships>
</file>

<file path=ppt/slideLayouts/_rels/slideLayout30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0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1.xml"/></Relationships>
</file>

<file path=ppt/slideLayouts/_rels/slideLayout30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0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1.xml"/></Relationships>
</file>

<file path=ppt/slideLayouts/_rels/slideLayout30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0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3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1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1.xml"/></Relationships>
</file>

<file path=ppt/slideLayouts/_rels/slideLayout31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1.xml"/></Relationships>
</file>

<file path=ppt/slideLayouts/_rels/slideLayout31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1.xml"/></Relationships>
</file>

<file path=ppt/slideLayouts/_rels/slideLayout31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1.xml"/></Relationships>
</file>

<file path=ppt/slideLayouts/_rels/slideLayout31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1.xml"/></Relationships>
</file>

<file path=ppt/slideLayouts/_rels/slideLayout31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1.xml"/></Relationships>
</file>

<file path=ppt/slideLayouts/_rels/slideLayout31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1.xml"/></Relationships>
</file>

<file path=ppt/slideLayouts/_rels/slideLayout31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1.xml"/></Relationships>
</file>

<file path=ppt/slideLayouts/_rels/slideLayout31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3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2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1.xml"/></Relationships>
</file>

<file path=ppt/slideLayouts/_rels/slideLayout32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1.xml"/></Relationships>
</file>

<file path=ppt/slideLayouts/_rels/slideLayout32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1.xml"/></Relationships>
</file>

<file path=ppt/slideLayouts/_rels/slideLayout32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2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2.xml"/></Relationships>
</file>

<file path=ppt/slideLayouts/_rels/slideLayout32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2.xml"/></Relationships>
</file>

<file path=ppt/slideLayouts/_rels/slideLayout32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3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2.xml"/></Relationships>
</file>

<file path=ppt/slideLayouts/_rels/slideLayout3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3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2.xml"/></Relationships>
</file>

<file path=ppt/slideLayouts/_rels/slideLayout33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3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2.xml"/></Relationships>
</file>

<file path=ppt/slideLayouts/_rels/slideLayout33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3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2.xml"/></Relationships>
</file>

<file path=ppt/slideLayouts/_rels/slideLayout33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3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34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4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2.xml"/></Relationships>
</file>

<file path=ppt/slideLayouts/_rels/slideLayout34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4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2.xml"/></Relationships>
</file>

<file path=ppt/slideLayouts/_rels/slideLayout34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4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2.xml"/></Relationships>
</file>

<file path=ppt/slideLayouts/_rels/slideLayout34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2.xml"/></Relationships>
</file>

<file path=ppt/slideLayouts/_rels/slideLayout34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4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4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2.xml"/></Relationships>
</file>

<file path=ppt/slideLayouts/_rels/slideLayout35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2.xml"/></Relationships>
</file>

<file path=ppt/slideLayouts/_rels/slideLayout35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2.xml"/></Relationships>
</file>

<file path=ppt/slideLayouts/_rels/slideLayout35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2.xml"/></Relationships>
</file>

<file path=ppt/slideLayouts/_rels/slideLayout35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2.xml"/></Relationships>
</file>

<file path=ppt/slideLayouts/_rels/slideLayout35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4.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4.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4.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4.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4.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4.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Logodia">
    <p:bg>
      <p:bgPr>
        <a:solidFill>
          <a:srgbClr val="000000"/>
        </a:solidFill>
        <a:effectLst/>
      </p:bgPr>
    </p:bg>
    <p:spTree>
      <p:nvGrpSpPr>
        <p:cNvPr id="1" name=""/>
        <p:cNvGrpSpPr/>
        <p:nvPr/>
      </p:nvGrpSpPr>
      <p:grpSpPr>
        <a:xfrm>
          <a:off x="0" y="0"/>
          <a:ext cx="0" cy="0"/>
          <a:chOff x="0" y="0"/>
          <a:chExt cx="0" cy="0"/>
        </a:xfrm>
      </p:grpSpPr>
      <p:pic>
        <p:nvPicPr>
          <p:cNvPr id="21" name="Kuva 20"/>
          <p:cNvPicPr>
            <a:picLocks noChangeAspect="1"/>
          </p:cNvPicPr>
          <p:nvPr userDrawn="1"/>
        </p:nvPicPr>
        <p:blipFill>
          <a:blip r:embed="rId2"/>
          <a:stretch>
            <a:fillRect/>
          </a:stretch>
        </p:blipFill>
        <p:spPr>
          <a:xfrm>
            <a:off x="2072269" y="1966957"/>
            <a:ext cx="4730093" cy="1172552"/>
          </a:xfrm>
          <a:prstGeom prst="rect">
            <a:avLst/>
          </a:prstGeom>
        </p:spPr>
      </p:pic>
    </p:spTree>
    <p:extLst>
      <p:ext uri="{BB962C8B-B14F-4D97-AF65-F5344CB8AC3E}">
        <p14:creationId xmlns:p14="http://schemas.microsoft.com/office/powerpoint/2010/main" val="1151411044"/>
      </p:ext>
    </p:extLst>
  </p:cSld>
  <p:clrMapOvr>
    <a:masterClrMapping/>
  </p:clrMapOvr>
  <p:transitio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violetti">
    <p:bg>
      <p:bgPr>
        <a:solidFill>
          <a:srgbClr val="8A0FA6"/>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04B4512B-9268-4DA6-A4DE-9BAC66E0AE0F}" type="datetime1">
              <a:rPr lang="fi-FI" smtClean="0"/>
              <a:t>12.4.2017</a:t>
            </a:fld>
            <a:endParaRPr lang="fi-FI" dirty="0"/>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t>Teknologiateollisuus</a:t>
            </a:r>
            <a:endParaRPr lang="fi-FI" dirty="0"/>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3762622885"/>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Väliotsikkodia - mandariini">
    <p:bg>
      <p:bgPr>
        <a:solidFill>
          <a:srgbClr val="FF805C"/>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A05A29F8-3631-43D8-937B-CB2D984A1FF3}" type="datetime1">
              <a:rPr lang="fi-FI" smtClean="0">
                <a:solidFill>
                  <a:srgbClr val="FFFFFF"/>
                </a:solidFill>
              </a:rPr>
              <a:pPr/>
              <a:t>12.4.2017</a:t>
            </a:fld>
            <a:endParaRPr lang="fi-FI" dirty="0">
              <a:solidFill>
                <a:srgbClr val="FFFFFF"/>
              </a:solidFill>
            </a:endParaRPr>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3970316091"/>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mandariini">
    <p:bg>
      <p:bgPr>
        <a:solidFill>
          <a:srgbClr val="FF805C"/>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5A1FFB15-5351-4C69-B4D2-8C0154A2BCAF}" type="datetime1">
              <a:rPr lang="fi-FI" smtClean="0">
                <a:solidFill>
                  <a:srgbClr val="FFFFFF"/>
                </a:solidFill>
              </a:rPr>
              <a:pPr/>
              <a:t>12.4.2017</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733117625"/>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Väliotsikkodia - omena">
    <p:bg>
      <p:bgPr>
        <a:solidFill>
          <a:srgbClr val="85E869"/>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AB4C9FC2-AB49-4BC7-8E34-F35776C6F0E4}" type="datetime1">
              <a:rPr lang="fi-FI" smtClean="0">
                <a:solidFill>
                  <a:srgbClr val="FFFFFF"/>
                </a:solidFill>
              </a:rPr>
              <a:pPr/>
              <a:t>12.4.2017</a:t>
            </a:fld>
            <a:endParaRPr lang="fi-FI" dirty="0">
              <a:solidFill>
                <a:srgbClr val="FFFFFF"/>
              </a:solidFill>
            </a:endParaRPr>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2637342668"/>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omena">
    <p:bg>
      <p:bgPr>
        <a:solidFill>
          <a:srgbClr val="85E869"/>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BFD90D18-063C-4F97-88EB-7B998FCF1C84}" type="datetime1">
              <a:rPr lang="fi-FI" smtClean="0">
                <a:solidFill>
                  <a:srgbClr val="FFFFFF"/>
                </a:solidFill>
              </a:rPr>
              <a:pPr/>
              <a:t>12.4.2017</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7" name="Tekstin paikkamerkki 2"/>
          <p:cNvSpPr>
            <a:spLocks noGrp="1"/>
          </p:cNvSpPr>
          <p:nvPr>
            <p:ph idx="21"/>
          </p:nvPr>
        </p:nvSpPr>
        <p:spPr>
          <a:xfrm>
            <a:off x="1072800" y="1585225"/>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1772680699"/>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Väliotsikkodia - sitruuna">
    <p:bg>
      <p:bgPr>
        <a:solidFill>
          <a:srgbClr val="FFFF00"/>
        </a:solidFill>
        <a:effectLst/>
      </p:bgPr>
    </p:bg>
    <p:spTree>
      <p:nvGrpSpPr>
        <p:cNvPr id="1" name=""/>
        <p:cNvGrpSpPr/>
        <p:nvPr/>
      </p:nvGrpSpPr>
      <p:grpSpPr>
        <a:xfrm>
          <a:off x="0" y="0"/>
          <a:ext cx="0" cy="0"/>
          <a:chOff x="0" y="0"/>
          <a:chExt cx="0" cy="0"/>
        </a:xfrm>
      </p:grpSpPr>
      <p:pic>
        <p:nvPicPr>
          <p:cNvPr id="9" name="Kuva 8"/>
          <p:cNvPicPr>
            <a:picLocks noChangeAspect="1"/>
          </p:cNvPicPr>
          <p:nvPr userDrawn="1"/>
        </p:nvPicPr>
        <p:blipFill>
          <a:blip r:embed="rId2"/>
          <a:stretch>
            <a:fillRect/>
          </a:stretch>
        </p:blipFill>
        <p:spPr>
          <a:xfrm>
            <a:off x="8335624" y="368923"/>
            <a:ext cx="437056" cy="437032"/>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rgbClr val="000000"/>
                </a:solidFill>
              </a:defRPr>
            </a:lvl1pPr>
          </a:lstStyle>
          <a:p>
            <a:fld id="{6FCB6B90-8271-4E8F-82C1-E646FBB48A2E}" type="slidenum">
              <a:rPr lang="fi-FI" smtClean="0"/>
              <a:pPr/>
              <a:t>‹#›</a:t>
            </a:fld>
            <a:endParaRPr lang="fi-FI" dirty="0"/>
          </a:p>
        </p:txBody>
      </p:sp>
      <p:sp>
        <p:nvSpPr>
          <p:cNvPr id="14" name="Päivämäärän paikkamerkki 1"/>
          <p:cNvSpPr>
            <a:spLocks noGrp="1"/>
          </p:cNvSpPr>
          <p:nvPr>
            <p:ph type="dt" sz="half" idx="10"/>
          </p:nvPr>
        </p:nvSpPr>
        <p:spPr>
          <a:xfrm>
            <a:off x="282027" y="4728047"/>
            <a:ext cx="916709" cy="164690"/>
          </a:xfrm>
        </p:spPr>
        <p:txBody>
          <a:bodyPr/>
          <a:lstStyle>
            <a:lvl1pPr>
              <a:defRPr>
                <a:solidFill>
                  <a:srgbClr val="000000"/>
                </a:solidFill>
              </a:defRPr>
            </a:lvl1pPr>
          </a:lstStyle>
          <a:p>
            <a:fld id="{0F905F96-8735-44CC-A79D-9FF4592D6200}" type="datetime1">
              <a:rPr lang="fi-FI" smtClean="0"/>
              <a:pPr/>
              <a:t>12.4.2017</a:t>
            </a:fld>
            <a:endParaRPr lang="fi-FI" dirty="0"/>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rgbClr val="000000"/>
                </a:solidFill>
              </a:defRPr>
            </a:lvl1pPr>
          </a:lstStyle>
          <a:p>
            <a:r>
              <a:rPr lang="fi-FI"/>
              <a:t>Teknologiateollisuus</a:t>
            </a:r>
            <a:endParaRPr lang="fi-FI" dirty="0"/>
          </a:p>
        </p:txBody>
      </p:sp>
    </p:spTree>
    <p:extLst>
      <p:ext uri="{BB962C8B-B14F-4D97-AF65-F5344CB8AC3E}">
        <p14:creationId xmlns:p14="http://schemas.microsoft.com/office/powerpoint/2010/main" val="2300990179"/>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sitruuna">
    <p:bg>
      <p:bgPr>
        <a:solidFill>
          <a:srgbClr val="FFFF00"/>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rgbClr val="000000"/>
                </a:solidFill>
              </a:defRPr>
            </a:lvl1pPr>
          </a:lstStyle>
          <a:p>
            <a:fld id="{4D1D5393-FFB8-4AFB-965F-DF835FFEFFC2}" type="datetime1">
              <a:rPr lang="fi-FI" smtClean="0"/>
              <a:pPr/>
              <a:t>12.4.2017</a:t>
            </a:fld>
            <a:endParaRPr lang="fi-FI" dirty="0"/>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rgbClr val="000000"/>
                </a:solidFill>
              </a:defRPr>
            </a:lvl1pPr>
          </a:lstStyle>
          <a:p>
            <a:r>
              <a:rPr lang="fi-FI"/>
              <a:t>Teknologiateollisuus</a:t>
            </a:r>
            <a:endParaRPr lang="fi-FI" dirty="0"/>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buSzPct val="125000"/>
              <a:defRPr sz="1300" baseline="0">
                <a:solidFill>
                  <a:srgbClr val="000000"/>
                </a:solidFill>
              </a:defRPr>
            </a:lvl2pPr>
            <a:lvl3pPr indent="-158400">
              <a:buSzPct val="125000"/>
              <a:defRPr sz="1100">
                <a:solidFill>
                  <a:srgbClr val="000000"/>
                </a:solidFill>
              </a:defRPr>
            </a:lvl3pPr>
            <a:lvl4pPr indent="-158400">
              <a:buSzPct val="125000"/>
              <a:defRPr sz="100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2890148447"/>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Sisältödia tekstille">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15" name="Päivämäärän paikkamerkki 1"/>
          <p:cNvSpPr>
            <a:spLocks noGrp="1"/>
          </p:cNvSpPr>
          <p:nvPr>
            <p:ph type="dt" sz="half" idx="10"/>
          </p:nvPr>
        </p:nvSpPr>
        <p:spPr>
          <a:xfrm>
            <a:off x="282027" y="4728047"/>
            <a:ext cx="916709" cy="164690"/>
          </a:xfrm>
        </p:spPr>
        <p:txBody>
          <a:bodyPr/>
          <a:lstStyle/>
          <a:p>
            <a:fld id="{1F9AB61F-25F5-4BAC-AFD2-7CF6AA8759C3}" type="datetime1">
              <a:rPr lang="fi-FI" smtClean="0">
                <a:solidFill>
                  <a:srgbClr val="29282E"/>
                </a:solidFill>
              </a:rPr>
              <a:pPr/>
              <a:t>12.4.2017</a:t>
            </a:fld>
            <a:endParaRPr lang="fi-FI" dirty="0">
              <a:solidFill>
                <a:srgbClr val="29282E"/>
              </a:solidFill>
            </a:endParaRPr>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9"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
        <p:nvSpPr>
          <p:cNvPr id="21" name="Tekstin paikkamerkki 2"/>
          <p:cNvSpPr>
            <a:spLocks noGrp="1"/>
          </p:cNvSpPr>
          <p:nvPr>
            <p:ph idx="19"/>
          </p:nvPr>
        </p:nvSpPr>
        <p:spPr>
          <a:xfrm>
            <a:off x="1072800" y="1582404"/>
            <a:ext cx="7171200" cy="2894345"/>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050">
                <a:solidFill>
                  <a:srgbClr val="000000"/>
                </a:solidFill>
              </a:defRPr>
            </a:lvl3pPr>
            <a:lvl4pPr indent="-158400">
              <a:lnSpc>
                <a:spcPts val="1800"/>
              </a:lnSpc>
              <a:spcBef>
                <a:spcPts val="200"/>
              </a:spcBef>
              <a:spcAft>
                <a:spcPts val="200"/>
              </a:spcAft>
              <a:buSzPct val="125000"/>
              <a:defRPr sz="105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22" name="Tekstin paikkamerkki 28"/>
          <p:cNvSpPr>
            <a:spLocks noGrp="1"/>
          </p:cNvSpPr>
          <p:nvPr>
            <p:ph type="body" sz="quarter" idx="20" hasCustomPrompt="1"/>
          </p:nvPr>
        </p:nvSpPr>
        <p:spPr>
          <a:xfrm>
            <a:off x="1072800" y="1102950"/>
            <a:ext cx="7171200"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Tree>
    <p:extLst>
      <p:ext uri="{BB962C8B-B14F-4D97-AF65-F5344CB8AC3E}">
        <p14:creationId xmlns:p14="http://schemas.microsoft.com/office/powerpoint/2010/main" val="2115078420"/>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Sisältödia tekstille 2-palstaa">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15" name="Päivämäärän paikkamerkki 1"/>
          <p:cNvSpPr>
            <a:spLocks noGrp="1"/>
          </p:cNvSpPr>
          <p:nvPr>
            <p:ph type="dt" sz="half" idx="10"/>
          </p:nvPr>
        </p:nvSpPr>
        <p:spPr>
          <a:xfrm>
            <a:off x="282027" y="4728047"/>
            <a:ext cx="916709" cy="164690"/>
          </a:xfrm>
        </p:spPr>
        <p:txBody>
          <a:bodyPr/>
          <a:lstStyle/>
          <a:p>
            <a:fld id="{4E9C680B-B035-4481-9C89-9B8DCFA07DE9}" type="datetime1">
              <a:rPr lang="fi-FI" smtClean="0">
                <a:solidFill>
                  <a:srgbClr val="29282E"/>
                </a:solidFill>
              </a:rPr>
              <a:pPr/>
              <a:t>12.4.2017</a:t>
            </a:fld>
            <a:endParaRPr lang="fi-FI" dirty="0">
              <a:solidFill>
                <a:srgbClr val="29282E"/>
              </a:solidFill>
            </a:endParaRPr>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9"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
        <p:nvSpPr>
          <p:cNvPr id="11" name="Tekstin paikkamerkki 2"/>
          <p:cNvSpPr>
            <a:spLocks noGrp="1"/>
          </p:cNvSpPr>
          <p:nvPr>
            <p:ph idx="1"/>
          </p:nvPr>
        </p:nvSpPr>
        <p:spPr>
          <a:xfrm>
            <a:off x="4449254" y="1565735"/>
            <a:ext cx="3499200" cy="2894345"/>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050">
                <a:solidFill>
                  <a:srgbClr val="000000"/>
                </a:solidFill>
              </a:defRPr>
            </a:lvl3pPr>
            <a:lvl4pPr indent="-158400">
              <a:lnSpc>
                <a:spcPts val="1800"/>
              </a:lnSpc>
              <a:spcBef>
                <a:spcPts val="200"/>
              </a:spcBef>
              <a:spcAft>
                <a:spcPts val="200"/>
              </a:spcAft>
              <a:buSzPct val="125000"/>
              <a:defRPr sz="105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12" name="Tekstin paikkamerkki 28"/>
          <p:cNvSpPr>
            <a:spLocks noGrp="1"/>
          </p:cNvSpPr>
          <p:nvPr>
            <p:ph type="body" sz="quarter" idx="17" hasCustomPrompt="1"/>
          </p:nvPr>
        </p:nvSpPr>
        <p:spPr>
          <a:xfrm>
            <a:off x="1072800" y="1102950"/>
            <a:ext cx="7171200"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28" name="Tekstin paikkamerkki 2"/>
          <p:cNvSpPr>
            <a:spLocks noGrp="1"/>
          </p:cNvSpPr>
          <p:nvPr>
            <p:ph idx="19"/>
          </p:nvPr>
        </p:nvSpPr>
        <p:spPr>
          <a:xfrm>
            <a:off x="1072800" y="1582404"/>
            <a:ext cx="3499200" cy="2894345"/>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050">
                <a:solidFill>
                  <a:srgbClr val="000000"/>
                </a:solidFill>
              </a:defRPr>
            </a:lvl3pPr>
            <a:lvl4pPr indent="-158400">
              <a:lnSpc>
                <a:spcPts val="1800"/>
              </a:lnSpc>
              <a:spcBef>
                <a:spcPts val="200"/>
              </a:spcBef>
              <a:spcAft>
                <a:spcPts val="200"/>
              </a:spcAft>
              <a:buSzPct val="125000"/>
              <a:defRPr sz="105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Tree>
    <p:extLst>
      <p:ext uri="{BB962C8B-B14F-4D97-AF65-F5344CB8AC3E}">
        <p14:creationId xmlns:p14="http://schemas.microsoft.com/office/powerpoint/2010/main" val="1030688531"/>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Sisältödia tekstille ja kuvalle A">
    <p:spTree>
      <p:nvGrpSpPr>
        <p:cNvPr id="1" name=""/>
        <p:cNvGrpSpPr/>
        <p:nvPr/>
      </p:nvGrpSpPr>
      <p:grpSpPr>
        <a:xfrm>
          <a:off x="0" y="0"/>
          <a:ext cx="0" cy="0"/>
          <a:chOff x="0" y="0"/>
          <a:chExt cx="0" cy="0"/>
        </a:xfrm>
      </p:grpSpPr>
      <p:sp>
        <p:nvSpPr>
          <p:cNvPr id="15" name="Päivämäärän paikkamerkki 1"/>
          <p:cNvSpPr>
            <a:spLocks noGrp="1"/>
          </p:cNvSpPr>
          <p:nvPr>
            <p:ph type="dt" sz="half" idx="10"/>
          </p:nvPr>
        </p:nvSpPr>
        <p:spPr>
          <a:xfrm>
            <a:off x="282027" y="4728047"/>
            <a:ext cx="916709" cy="164690"/>
          </a:xfrm>
        </p:spPr>
        <p:txBody>
          <a:bodyPr/>
          <a:lstStyle/>
          <a:p>
            <a:fld id="{26EC10B7-6068-4592-8DF6-C21B5E169149}" type="datetime1">
              <a:rPr lang="fi-FI" smtClean="0">
                <a:solidFill>
                  <a:srgbClr val="29282E"/>
                </a:solidFill>
              </a:rPr>
              <a:pPr/>
              <a:t>12.4.2017</a:t>
            </a:fld>
            <a:endParaRPr lang="fi-FI" dirty="0">
              <a:solidFill>
                <a:srgbClr val="29282E"/>
              </a:solidFill>
            </a:endParaRPr>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8" name="Tekstin paikkamerkki 2"/>
          <p:cNvSpPr>
            <a:spLocks noGrp="1"/>
          </p:cNvSpPr>
          <p:nvPr>
            <p:ph idx="19"/>
          </p:nvPr>
        </p:nvSpPr>
        <p:spPr>
          <a:xfrm>
            <a:off x="1072800" y="1584553"/>
            <a:ext cx="55296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100">
                <a:solidFill>
                  <a:srgbClr val="000000"/>
                </a:solidFill>
              </a:defRPr>
            </a:lvl3pPr>
            <a:lvl4pPr indent="-158400">
              <a:lnSpc>
                <a:spcPts val="1800"/>
              </a:lnSpc>
              <a:spcBef>
                <a:spcPts val="200"/>
              </a:spcBef>
              <a:spcAft>
                <a:spcPts val="200"/>
              </a:spcAft>
              <a:buSzPct val="125000"/>
              <a:defRPr sz="100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9" name="Tekstin paikkamerkki 28"/>
          <p:cNvSpPr>
            <a:spLocks noGrp="1"/>
          </p:cNvSpPr>
          <p:nvPr>
            <p:ph type="body" sz="quarter" idx="21" hasCustomPrompt="1"/>
          </p:nvPr>
        </p:nvSpPr>
        <p:spPr>
          <a:xfrm>
            <a:off x="1072800" y="1104452"/>
            <a:ext cx="5529600" cy="365682"/>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0" name="Kuvan paikkamerkki 6"/>
          <p:cNvSpPr>
            <a:spLocks noGrp="1"/>
          </p:cNvSpPr>
          <p:nvPr>
            <p:ph type="pic" sz="quarter" idx="20"/>
          </p:nvPr>
        </p:nvSpPr>
        <p:spPr>
          <a:xfrm>
            <a:off x="6775200" y="0"/>
            <a:ext cx="2368805"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endParaRPr lang="fi-FI" dirty="0"/>
          </a:p>
        </p:txBody>
      </p:sp>
      <p:sp>
        <p:nvSpPr>
          <p:cNvPr id="12"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Tree>
    <p:extLst>
      <p:ext uri="{BB962C8B-B14F-4D97-AF65-F5344CB8AC3E}">
        <p14:creationId xmlns:p14="http://schemas.microsoft.com/office/powerpoint/2010/main" val="591831966"/>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Sisältödia tekstille ja kuvalle B">
    <p:spTree>
      <p:nvGrpSpPr>
        <p:cNvPr id="1" name=""/>
        <p:cNvGrpSpPr/>
        <p:nvPr/>
      </p:nvGrpSpPr>
      <p:grpSpPr>
        <a:xfrm>
          <a:off x="0" y="0"/>
          <a:ext cx="0" cy="0"/>
          <a:chOff x="0" y="0"/>
          <a:chExt cx="0" cy="0"/>
        </a:xfrm>
      </p:grpSpPr>
      <p:sp>
        <p:nvSpPr>
          <p:cNvPr id="15" name="Päivämäärän paikkamerkki 1"/>
          <p:cNvSpPr>
            <a:spLocks noGrp="1"/>
          </p:cNvSpPr>
          <p:nvPr>
            <p:ph type="dt" sz="half" idx="10"/>
          </p:nvPr>
        </p:nvSpPr>
        <p:spPr>
          <a:xfrm>
            <a:off x="282027" y="4728047"/>
            <a:ext cx="916709" cy="164690"/>
          </a:xfrm>
        </p:spPr>
        <p:txBody>
          <a:bodyPr/>
          <a:lstStyle/>
          <a:p>
            <a:fld id="{B470C21F-BEA7-4001-A59E-ED99F75C48EF}" type="datetime1">
              <a:rPr lang="fi-FI" smtClean="0">
                <a:solidFill>
                  <a:srgbClr val="29282E"/>
                </a:solidFill>
              </a:rPr>
              <a:pPr/>
              <a:t>12.4.2017</a:t>
            </a:fld>
            <a:endParaRPr lang="fi-FI" dirty="0">
              <a:solidFill>
                <a:srgbClr val="29282E"/>
              </a:solidFill>
            </a:endParaRPr>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19" name="Kuvan paikkamerkki 6"/>
          <p:cNvSpPr>
            <a:spLocks noGrp="1"/>
          </p:cNvSpPr>
          <p:nvPr>
            <p:ph type="pic" sz="quarter" idx="20"/>
          </p:nvPr>
        </p:nvSpPr>
        <p:spPr>
          <a:xfrm>
            <a:off x="5090400" y="0"/>
            <a:ext cx="4053606"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endParaRPr lang="fi-FI" dirty="0"/>
          </a:p>
        </p:txBody>
      </p:sp>
      <p:sp>
        <p:nvSpPr>
          <p:cNvPr id="8" name="Tekstin paikkamerkki 2"/>
          <p:cNvSpPr>
            <a:spLocks noGrp="1"/>
          </p:cNvSpPr>
          <p:nvPr>
            <p:ph idx="19"/>
          </p:nvPr>
        </p:nvSpPr>
        <p:spPr>
          <a:xfrm>
            <a:off x="1072800" y="1584554"/>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0"/>
              </a:spcBef>
              <a:spcAft>
                <a:spcPts val="7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100">
                <a:solidFill>
                  <a:srgbClr val="000000"/>
                </a:solidFill>
              </a:defRPr>
            </a:lvl3pPr>
            <a:lvl4pPr indent="-158400">
              <a:lnSpc>
                <a:spcPts val="1800"/>
              </a:lnSpc>
              <a:spcBef>
                <a:spcPts val="200"/>
              </a:spcBef>
              <a:spcAft>
                <a:spcPts val="200"/>
              </a:spcAft>
              <a:buSzPct val="125000"/>
              <a:defRPr sz="100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9" name="Tekstin paikkamerkki 28"/>
          <p:cNvSpPr>
            <a:spLocks noGrp="1"/>
          </p:cNvSpPr>
          <p:nvPr>
            <p:ph type="body" sz="quarter" idx="21" hasCustomPrompt="1"/>
          </p:nvPr>
        </p:nvSpPr>
        <p:spPr>
          <a:xfrm>
            <a:off x="1072800" y="1104452"/>
            <a:ext cx="3844800" cy="365682"/>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
        <p:nvSpPr>
          <p:cNvPr id="10"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Tree>
    <p:extLst>
      <p:ext uri="{BB962C8B-B14F-4D97-AF65-F5344CB8AC3E}">
        <p14:creationId xmlns:p14="http://schemas.microsoft.com/office/powerpoint/2010/main" val="3499790736"/>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Väliotsikkodia - pinkki">
    <p:bg>
      <p:bgPr>
        <a:solidFill>
          <a:srgbClr val="FF00B8"/>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4"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5"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pPr/>
              <a:t>‹#›</a:t>
            </a:fld>
            <a:endParaRPr lang="fi-FI" dirty="0"/>
          </a:p>
        </p:txBody>
      </p:sp>
      <p:sp>
        <p:nvSpPr>
          <p:cNvPr id="17"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FAF34066-C849-43D6-AD11-EC5B4E0FCE81}" type="datetime1">
              <a:rPr lang="fi-FI" smtClean="0"/>
              <a:t>12.4.2017</a:t>
            </a:fld>
            <a:endParaRPr lang="fi-FI" dirty="0"/>
          </a:p>
        </p:txBody>
      </p:sp>
      <p:sp>
        <p:nvSpPr>
          <p:cNvPr id="18"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t>Teknologiateollisuus</a:t>
            </a:r>
            <a:endParaRPr lang="fi-FI" dirty="0"/>
          </a:p>
        </p:txBody>
      </p:sp>
    </p:spTree>
    <p:extLst>
      <p:ext uri="{BB962C8B-B14F-4D97-AF65-F5344CB8AC3E}">
        <p14:creationId xmlns:p14="http://schemas.microsoft.com/office/powerpoint/2010/main" val="2080886621"/>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Sisältödia pelkälle kuvalle">
    <p:spTree>
      <p:nvGrpSpPr>
        <p:cNvPr id="1" name=""/>
        <p:cNvGrpSpPr/>
        <p:nvPr/>
      </p:nvGrpSpPr>
      <p:grpSpPr>
        <a:xfrm>
          <a:off x="0" y="0"/>
          <a:ext cx="0" cy="0"/>
          <a:chOff x="0" y="0"/>
          <a:chExt cx="0" cy="0"/>
        </a:xfrm>
      </p:grpSpPr>
      <p:sp>
        <p:nvSpPr>
          <p:cNvPr id="19" name="Kuvan paikkamerkki 6"/>
          <p:cNvSpPr>
            <a:spLocks noGrp="1"/>
          </p:cNvSpPr>
          <p:nvPr>
            <p:ph type="pic" sz="quarter" idx="20"/>
          </p:nvPr>
        </p:nvSpPr>
        <p:spPr>
          <a:xfrm>
            <a:off x="0" y="0"/>
            <a:ext cx="9144005"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endParaRPr lang="fi-FI" dirty="0"/>
          </a:p>
        </p:txBody>
      </p:sp>
    </p:spTree>
    <p:extLst>
      <p:ext uri="{BB962C8B-B14F-4D97-AF65-F5344CB8AC3E}">
        <p14:creationId xmlns:p14="http://schemas.microsoft.com/office/powerpoint/2010/main" val="2257491164"/>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Sisältödia taulukoille">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9"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
        <p:nvSpPr>
          <p:cNvPr id="11" name="Tekstin paikkamerkki 2"/>
          <p:cNvSpPr>
            <a:spLocks noGrp="1"/>
          </p:cNvSpPr>
          <p:nvPr>
            <p:ph type="body" sz="quarter" idx="23" hasCustomPrompt="1"/>
          </p:nvPr>
        </p:nvSpPr>
        <p:spPr>
          <a:xfrm>
            <a:off x="2334682" y="4727574"/>
            <a:ext cx="2971717" cy="165163"/>
          </a:xfrm>
        </p:spPr>
        <p:txBody>
          <a:bodyPr>
            <a:noAutofit/>
          </a:bodyPr>
          <a:lstStyle>
            <a:lvl1pPr marL="0" indent="0">
              <a:lnSpc>
                <a:spcPct val="100000"/>
              </a:lnSpc>
              <a:spcBef>
                <a:spcPts val="0"/>
              </a:spcBef>
              <a:spcAft>
                <a:spcPts val="0"/>
              </a:spcAft>
              <a:buFontTx/>
              <a:buNone/>
              <a:defRPr sz="700" spc="0" baseline="0"/>
            </a:lvl1pPr>
          </a:lstStyle>
          <a:p>
            <a:pPr lvl="0"/>
            <a:r>
              <a:rPr lang="fi-FI" dirty="0"/>
              <a:t>Lähde tähän</a:t>
            </a:r>
          </a:p>
        </p:txBody>
      </p:sp>
      <p:sp>
        <p:nvSpPr>
          <p:cNvPr id="19" name="Tekstin paikkamerkki 28"/>
          <p:cNvSpPr>
            <a:spLocks noGrp="1"/>
          </p:cNvSpPr>
          <p:nvPr>
            <p:ph type="body" sz="quarter" idx="21" hasCustomPrompt="1"/>
          </p:nvPr>
        </p:nvSpPr>
        <p:spPr>
          <a:xfrm>
            <a:off x="1072799" y="1102950"/>
            <a:ext cx="6868801"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20" name="Sisällön paikkamerkki 4"/>
          <p:cNvSpPr>
            <a:spLocks noGrp="1"/>
          </p:cNvSpPr>
          <p:nvPr>
            <p:ph sz="quarter" idx="17"/>
          </p:nvPr>
        </p:nvSpPr>
        <p:spPr>
          <a:xfrm>
            <a:off x="1201739" y="1584200"/>
            <a:ext cx="6739862" cy="3010469"/>
          </a:xfrm>
        </p:spPr>
        <p:txBody>
          <a:bodyPr/>
          <a:lstStyle>
            <a:lvl1pPr marL="241200" indent="-212400">
              <a:buFont typeface="Arial" panose="020B0604020202020204" pitchFamily="34" charset="0"/>
              <a:buChar char="•"/>
              <a:defRPr/>
            </a:lvl1pPr>
            <a:lvl2pPr marL="471332" indent="0">
              <a:lnSpc>
                <a:spcPts val="1800"/>
              </a:lnSpc>
              <a:spcBef>
                <a:spcPts val="200"/>
              </a:spcBef>
              <a:spcAft>
                <a:spcPts val="200"/>
              </a:spcAft>
              <a:buFontTx/>
              <a:buNone/>
              <a:defRPr/>
            </a:lvl2pPr>
            <a:lvl3pPr marL="786191" indent="0">
              <a:lnSpc>
                <a:spcPts val="1800"/>
              </a:lnSpc>
              <a:spcBef>
                <a:spcPts val="200"/>
              </a:spcBef>
              <a:spcAft>
                <a:spcPts val="200"/>
              </a:spcAft>
              <a:buFontTx/>
              <a:buNone/>
              <a:defRPr/>
            </a:lvl3pPr>
            <a:lvl4pPr marL="1109451" indent="0">
              <a:lnSpc>
                <a:spcPts val="1800"/>
              </a:lnSpc>
              <a:spcBef>
                <a:spcPts val="200"/>
              </a:spcBef>
              <a:spcAft>
                <a:spcPts val="200"/>
              </a:spcAft>
              <a:buFontTx/>
              <a:buNone/>
              <a:defRPr/>
            </a:lvl4pPr>
          </a:lstStyle>
          <a:p>
            <a:pPr lvl="0"/>
            <a:r>
              <a:rPr lang="fi-FI"/>
              <a:t>Muokkaa tekstin perustyylejä napsauttamalla</a:t>
            </a:r>
          </a:p>
        </p:txBody>
      </p:sp>
      <p:sp>
        <p:nvSpPr>
          <p:cNvPr id="2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25" name="Päivämäärän paikkamerkki 1"/>
          <p:cNvSpPr>
            <a:spLocks noGrp="1"/>
          </p:cNvSpPr>
          <p:nvPr>
            <p:ph type="dt" sz="half" idx="10"/>
          </p:nvPr>
        </p:nvSpPr>
        <p:spPr>
          <a:xfrm>
            <a:off x="282027" y="4728047"/>
            <a:ext cx="916709" cy="164690"/>
          </a:xfrm>
        </p:spPr>
        <p:txBody>
          <a:bodyPr/>
          <a:lstStyle/>
          <a:p>
            <a:fld id="{C26F1C2C-1F3D-4324-8DB1-2B3A728EB293}" type="datetime1">
              <a:rPr lang="fi-FI" smtClean="0">
                <a:solidFill>
                  <a:srgbClr val="29282E"/>
                </a:solidFill>
              </a:rPr>
              <a:pPr/>
              <a:t>12.4.2017</a:t>
            </a:fld>
            <a:endParaRPr lang="fi-FI" dirty="0">
              <a:solidFill>
                <a:srgbClr val="29282E"/>
              </a:solidFill>
            </a:endParaRPr>
          </a:p>
        </p:txBody>
      </p:sp>
      <p:sp>
        <p:nvSpPr>
          <p:cNvPr id="26"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Tree>
    <p:extLst>
      <p:ext uri="{BB962C8B-B14F-4D97-AF65-F5344CB8AC3E}">
        <p14:creationId xmlns:p14="http://schemas.microsoft.com/office/powerpoint/2010/main" val="985044977"/>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Sisältödia tekstille ja taulukolle">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7"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18" name="Päivämäärän paikkamerkki 1"/>
          <p:cNvSpPr>
            <a:spLocks noGrp="1"/>
          </p:cNvSpPr>
          <p:nvPr>
            <p:ph type="dt" sz="half" idx="10"/>
          </p:nvPr>
        </p:nvSpPr>
        <p:spPr>
          <a:xfrm>
            <a:off x="282027" y="4728047"/>
            <a:ext cx="916709" cy="164690"/>
          </a:xfrm>
        </p:spPr>
        <p:txBody>
          <a:bodyPr/>
          <a:lstStyle/>
          <a:p>
            <a:fld id="{00B1868B-515C-4A84-A79A-DDEC623D6CDB}" type="datetime1">
              <a:rPr lang="fi-FI" smtClean="0">
                <a:solidFill>
                  <a:srgbClr val="29282E"/>
                </a:solidFill>
              </a:rPr>
              <a:pPr/>
              <a:t>12.4.2017</a:t>
            </a:fld>
            <a:endParaRPr lang="fi-FI" dirty="0">
              <a:solidFill>
                <a:srgbClr val="29282E"/>
              </a:solidFill>
            </a:endParaRPr>
          </a:p>
        </p:txBody>
      </p:sp>
      <p:sp>
        <p:nvSpPr>
          <p:cNvPr id="19"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16" name="Tekstin paikkamerkki 2"/>
          <p:cNvSpPr>
            <a:spLocks noGrp="1"/>
          </p:cNvSpPr>
          <p:nvPr>
            <p:ph type="body" sz="quarter" idx="18" hasCustomPrompt="1"/>
          </p:nvPr>
        </p:nvSpPr>
        <p:spPr>
          <a:xfrm>
            <a:off x="2334682" y="4727574"/>
            <a:ext cx="2971717" cy="165163"/>
          </a:xfrm>
        </p:spPr>
        <p:txBody>
          <a:bodyPr>
            <a:noAutofit/>
          </a:bodyPr>
          <a:lstStyle>
            <a:lvl1pPr marL="0" indent="0">
              <a:lnSpc>
                <a:spcPct val="100000"/>
              </a:lnSpc>
              <a:spcBef>
                <a:spcPts val="0"/>
              </a:spcBef>
              <a:spcAft>
                <a:spcPts val="0"/>
              </a:spcAft>
              <a:buFontTx/>
              <a:buNone/>
              <a:defRPr sz="700" spc="0" baseline="0"/>
            </a:lvl1pPr>
          </a:lstStyle>
          <a:p>
            <a:pPr lvl="0"/>
            <a:r>
              <a:rPr lang="fi-FI" dirty="0"/>
              <a:t>Lähde tähän</a:t>
            </a:r>
          </a:p>
        </p:txBody>
      </p:sp>
      <p:sp>
        <p:nvSpPr>
          <p:cNvPr id="9" name="Tekstin paikkamerkki 28"/>
          <p:cNvSpPr>
            <a:spLocks noGrp="1"/>
          </p:cNvSpPr>
          <p:nvPr>
            <p:ph type="body" sz="quarter" idx="21" hasCustomPrompt="1"/>
          </p:nvPr>
        </p:nvSpPr>
        <p:spPr>
          <a:xfrm>
            <a:off x="1072799" y="1102950"/>
            <a:ext cx="6868801"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1" name="Tekstin paikkamerkki 3"/>
          <p:cNvSpPr>
            <a:spLocks noGrp="1"/>
          </p:cNvSpPr>
          <p:nvPr>
            <p:ph type="body" sz="quarter" idx="22"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
        <p:nvSpPr>
          <p:cNvPr id="13" name="Sisällön paikkamerkki 4"/>
          <p:cNvSpPr>
            <a:spLocks noGrp="1"/>
          </p:cNvSpPr>
          <p:nvPr>
            <p:ph sz="quarter" idx="23" hasCustomPrompt="1"/>
          </p:nvPr>
        </p:nvSpPr>
        <p:spPr>
          <a:xfrm>
            <a:off x="4572001" y="1584200"/>
            <a:ext cx="3369600" cy="2892550"/>
          </a:xfrm>
        </p:spPr>
        <p:txBody>
          <a:bodyPr/>
          <a:lstStyle>
            <a:lvl1pPr marL="0" indent="0">
              <a:buFontTx/>
              <a:buNone/>
              <a:defRPr/>
            </a:lvl1pPr>
            <a:lvl2pPr marL="471332" indent="0">
              <a:lnSpc>
                <a:spcPts val="1800"/>
              </a:lnSpc>
              <a:spcBef>
                <a:spcPts val="200"/>
              </a:spcBef>
              <a:spcAft>
                <a:spcPts val="200"/>
              </a:spcAft>
              <a:buFontTx/>
              <a:buNone/>
              <a:defRPr/>
            </a:lvl2pPr>
            <a:lvl3pPr marL="786191" indent="0">
              <a:lnSpc>
                <a:spcPts val="1800"/>
              </a:lnSpc>
              <a:spcBef>
                <a:spcPts val="200"/>
              </a:spcBef>
              <a:spcAft>
                <a:spcPts val="200"/>
              </a:spcAft>
              <a:buFontTx/>
              <a:buNone/>
              <a:defRPr/>
            </a:lvl3pPr>
            <a:lvl4pPr marL="1109451" indent="0">
              <a:lnSpc>
                <a:spcPts val="1800"/>
              </a:lnSpc>
              <a:spcBef>
                <a:spcPts val="200"/>
              </a:spcBef>
              <a:spcAft>
                <a:spcPts val="200"/>
              </a:spcAft>
              <a:buFontTx/>
              <a:buNone/>
              <a:defRPr/>
            </a:lvl4pPr>
          </a:lstStyle>
          <a:p>
            <a:pPr lvl="0"/>
            <a:r>
              <a:rPr lang="fi-FI" dirty="0"/>
              <a:t>Lisää objekti</a:t>
            </a:r>
          </a:p>
        </p:txBody>
      </p:sp>
      <p:sp>
        <p:nvSpPr>
          <p:cNvPr id="12" name="Tekstin paikkamerkki 2"/>
          <p:cNvSpPr>
            <a:spLocks noGrp="1"/>
          </p:cNvSpPr>
          <p:nvPr>
            <p:ph idx="19"/>
          </p:nvPr>
        </p:nvSpPr>
        <p:spPr>
          <a:xfrm>
            <a:off x="1072800" y="1582404"/>
            <a:ext cx="3499200" cy="2894345"/>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050">
                <a:solidFill>
                  <a:srgbClr val="000000"/>
                </a:solidFill>
              </a:defRPr>
            </a:lvl3pPr>
            <a:lvl4pPr indent="-158400">
              <a:lnSpc>
                <a:spcPts val="1800"/>
              </a:lnSpc>
              <a:spcBef>
                <a:spcPts val="200"/>
              </a:spcBef>
              <a:spcAft>
                <a:spcPts val="200"/>
              </a:spcAft>
              <a:buSzPct val="125000"/>
              <a:defRPr sz="105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Tree>
    <p:extLst>
      <p:ext uri="{BB962C8B-B14F-4D97-AF65-F5344CB8AC3E}">
        <p14:creationId xmlns:p14="http://schemas.microsoft.com/office/powerpoint/2010/main" val="3801651309"/>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Sisältödia isoille taulukoille">
    <p:spTree>
      <p:nvGrpSpPr>
        <p:cNvPr id="1" name=""/>
        <p:cNvGrpSpPr/>
        <p:nvPr/>
      </p:nvGrpSpPr>
      <p:grpSpPr>
        <a:xfrm>
          <a:off x="0" y="0"/>
          <a:ext cx="0" cy="0"/>
          <a:chOff x="0" y="0"/>
          <a:chExt cx="0" cy="0"/>
        </a:xfrm>
      </p:grpSpPr>
      <p:sp>
        <p:nvSpPr>
          <p:cNvPr id="30" name="Tekstin paikkamerkki 28"/>
          <p:cNvSpPr>
            <a:spLocks noGrp="1"/>
          </p:cNvSpPr>
          <p:nvPr>
            <p:ph type="body" sz="quarter" idx="15" hasCustomPrompt="1"/>
          </p:nvPr>
        </p:nvSpPr>
        <p:spPr>
          <a:xfrm>
            <a:off x="252000" y="282150"/>
            <a:ext cx="7992000" cy="648000"/>
          </a:xfrm>
          <a:prstGeom prst="rect">
            <a:avLst/>
          </a:prstGeom>
        </p:spPr>
        <p:txBody>
          <a:bodyPr/>
          <a:lstStyle>
            <a:lvl1pPr marL="14400" indent="0">
              <a:lnSpc>
                <a:spcPts val="2700"/>
              </a:lnSpc>
              <a:spcAft>
                <a:spcPts val="0"/>
              </a:spcAft>
              <a:buFontTx/>
              <a:buNone/>
              <a:defRPr sz="2200" b="1">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7"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18" name="Päivämäärän paikkamerkki 1"/>
          <p:cNvSpPr>
            <a:spLocks noGrp="1"/>
          </p:cNvSpPr>
          <p:nvPr>
            <p:ph type="dt" sz="half" idx="10"/>
          </p:nvPr>
        </p:nvSpPr>
        <p:spPr>
          <a:xfrm>
            <a:off x="282027" y="4728047"/>
            <a:ext cx="916709" cy="164690"/>
          </a:xfrm>
        </p:spPr>
        <p:txBody>
          <a:bodyPr/>
          <a:lstStyle/>
          <a:p>
            <a:fld id="{E70C97DB-DA9C-4CFA-B970-B8599B25F3E4}" type="datetime1">
              <a:rPr lang="fi-FI" smtClean="0">
                <a:solidFill>
                  <a:srgbClr val="29282E"/>
                </a:solidFill>
              </a:rPr>
              <a:pPr/>
              <a:t>12.4.2017</a:t>
            </a:fld>
            <a:endParaRPr lang="fi-FI" dirty="0">
              <a:solidFill>
                <a:srgbClr val="29282E"/>
              </a:solidFill>
            </a:endParaRPr>
          </a:p>
        </p:txBody>
      </p:sp>
      <p:sp>
        <p:nvSpPr>
          <p:cNvPr id="19"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5" name="Sisällön paikkamerkki 4"/>
          <p:cNvSpPr>
            <a:spLocks noGrp="1"/>
          </p:cNvSpPr>
          <p:nvPr>
            <p:ph sz="quarter" idx="17"/>
          </p:nvPr>
        </p:nvSpPr>
        <p:spPr>
          <a:xfrm>
            <a:off x="381000" y="1103313"/>
            <a:ext cx="8391525" cy="3541712"/>
          </a:xfrm>
        </p:spPr>
        <p:txBody>
          <a:bodyPr/>
          <a:lstStyle>
            <a:lvl1pPr marL="0" indent="0">
              <a:buFontTx/>
              <a:buNone/>
              <a:defRPr/>
            </a:lvl1pPr>
            <a:lvl2pPr marL="471332" indent="0">
              <a:lnSpc>
                <a:spcPts val="1800"/>
              </a:lnSpc>
              <a:spcBef>
                <a:spcPts val="200"/>
              </a:spcBef>
              <a:spcAft>
                <a:spcPts val="200"/>
              </a:spcAft>
              <a:buFontTx/>
              <a:buNone/>
              <a:defRPr/>
            </a:lvl2pPr>
            <a:lvl3pPr marL="786191" indent="0">
              <a:lnSpc>
                <a:spcPts val="1800"/>
              </a:lnSpc>
              <a:spcBef>
                <a:spcPts val="200"/>
              </a:spcBef>
              <a:spcAft>
                <a:spcPts val="200"/>
              </a:spcAft>
              <a:buFontTx/>
              <a:buNone/>
              <a:defRPr/>
            </a:lvl3pPr>
            <a:lvl4pPr marL="1109451" indent="0">
              <a:lnSpc>
                <a:spcPts val="1800"/>
              </a:lnSpc>
              <a:spcBef>
                <a:spcPts val="200"/>
              </a:spcBef>
              <a:spcAft>
                <a:spcPts val="200"/>
              </a:spcAft>
              <a:buFontTx/>
              <a:buNone/>
              <a:defRPr/>
            </a:lvl4pPr>
          </a:lstStyle>
          <a:p>
            <a:pPr lvl="0"/>
            <a:r>
              <a:rPr lang="fi-FI"/>
              <a:t>Muokkaa tekstin perustyylejä napsauttamalla</a:t>
            </a:r>
          </a:p>
        </p:txBody>
      </p:sp>
      <p:sp>
        <p:nvSpPr>
          <p:cNvPr id="16" name="Tekstin paikkamerkki 2"/>
          <p:cNvSpPr>
            <a:spLocks noGrp="1"/>
          </p:cNvSpPr>
          <p:nvPr>
            <p:ph type="body" sz="quarter" idx="18" hasCustomPrompt="1"/>
          </p:nvPr>
        </p:nvSpPr>
        <p:spPr>
          <a:xfrm>
            <a:off x="2334682" y="4727574"/>
            <a:ext cx="2971717" cy="165163"/>
          </a:xfrm>
        </p:spPr>
        <p:txBody>
          <a:bodyPr>
            <a:noAutofit/>
          </a:bodyPr>
          <a:lstStyle>
            <a:lvl1pPr marL="0" indent="0">
              <a:lnSpc>
                <a:spcPct val="100000"/>
              </a:lnSpc>
              <a:spcBef>
                <a:spcPts val="0"/>
              </a:spcBef>
              <a:spcAft>
                <a:spcPts val="0"/>
              </a:spcAft>
              <a:buFontTx/>
              <a:buNone/>
              <a:defRPr sz="700" spc="0" baseline="0"/>
            </a:lvl1pPr>
          </a:lstStyle>
          <a:p>
            <a:pPr lvl="0"/>
            <a:r>
              <a:rPr lang="fi-FI" dirty="0"/>
              <a:t>Lähde tähän</a:t>
            </a:r>
          </a:p>
        </p:txBody>
      </p:sp>
    </p:spTree>
    <p:extLst>
      <p:ext uri="{BB962C8B-B14F-4D97-AF65-F5344CB8AC3E}">
        <p14:creationId xmlns:p14="http://schemas.microsoft.com/office/powerpoint/2010/main" val="2310375974"/>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Tyhjä dia">
    <p:spTree>
      <p:nvGrpSpPr>
        <p:cNvPr id="1" name=""/>
        <p:cNvGrpSpPr/>
        <p:nvPr/>
      </p:nvGrpSpPr>
      <p:grpSpPr>
        <a:xfrm>
          <a:off x="0" y="0"/>
          <a:ext cx="0" cy="0"/>
          <a:chOff x="0" y="0"/>
          <a:chExt cx="0" cy="0"/>
        </a:xfrm>
      </p:grpSpPr>
      <p:pic>
        <p:nvPicPr>
          <p:cNvPr id="2" name="Kuva 1"/>
          <p:cNvPicPr>
            <a:picLocks noChangeAspect="1"/>
          </p:cNvPicPr>
          <p:nvPr userDrawn="1"/>
        </p:nvPicPr>
        <p:blipFill>
          <a:blip r:embed="rId2"/>
          <a:stretch>
            <a:fillRect/>
          </a:stretch>
        </p:blipFill>
        <p:spPr>
          <a:xfrm>
            <a:off x="8335624" y="368923"/>
            <a:ext cx="437056" cy="437032"/>
          </a:xfrm>
          <a:prstGeom prst="rect">
            <a:avLst/>
          </a:prstGeom>
        </p:spPr>
      </p:pic>
      <p:sp>
        <p:nvSpPr>
          <p:cNvPr id="3"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4" name="Päivämäärän paikkamerkki 1"/>
          <p:cNvSpPr>
            <a:spLocks noGrp="1"/>
          </p:cNvSpPr>
          <p:nvPr>
            <p:ph type="dt" sz="half" idx="10"/>
          </p:nvPr>
        </p:nvSpPr>
        <p:spPr>
          <a:xfrm>
            <a:off x="282027" y="4728047"/>
            <a:ext cx="916709" cy="164690"/>
          </a:xfrm>
        </p:spPr>
        <p:txBody>
          <a:bodyPr/>
          <a:lstStyle/>
          <a:p>
            <a:fld id="{E70C97DB-DA9C-4CFA-B970-B8599B25F3E4}" type="datetime1">
              <a:rPr lang="fi-FI" smtClean="0">
                <a:solidFill>
                  <a:srgbClr val="29282E"/>
                </a:solidFill>
              </a:rPr>
              <a:pPr/>
              <a:t>12.4.2017</a:t>
            </a:fld>
            <a:endParaRPr lang="fi-FI" dirty="0">
              <a:solidFill>
                <a:srgbClr val="29282E"/>
              </a:solidFill>
            </a:endParaRPr>
          </a:p>
        </p:txBody>
      </p:sp>
      <p:sp>
        <p:nvSpPr>
          <p:cNvPr id="5"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7" name="Tekstin paikkamerkki 3"/>
          <p:cNvSpPr>
            <a:spLocks noGrp="1"/>
          </p:cNvSpPr>
          <p:nvPr>
            <p:ph type="body" sz="quarter" idx="22"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Tree>
    <p:extLst>
      <p:ext uri="{BB962C8B-B14F-4D97-AF65-F5344CB8AC3E}">
        <p14:creationId xmlns:p14="http://schemas.microsoft.com/office/powerpoint/2010/main" val="2013356872"/>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Väliotsikkodia - valkoinen">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15" name="Päivämäärän paikkamerkki 1"/>
          <p:cNvSpPr>
            <a:spLocks noGrp="1"/>
          </p:cNvSpPr>
          <p:nvPr>
            <p:ph type="dt" sz="half" idx="10"/>
          </p:nvPr>
        </p:nvSpPr>
        <p:spPr>
          <a:xfrm>
            <a:off x="282027" y="4728047"/>
            <a:ext cx="916709" cy="164690"/>
          </a:xfrm>
        </p:spPr>
        <p:txBody>
          <a:bodyPr/>
          <a:lstStyle/>
          <a:p>
            <a:fld id="{8D9E7F89-CFBC-40A6-849E-791F2CE17670}" type="datetime1">
              <a:rPr lang="fi-FI" smtClean="0">
                <a:solidFill>
                  <a:srgbClr val="29282E"/>
                </a:solidFill>
              </a:rPr>
              <a:pPr/>
              <a:t>12.4.2017</a:t>
            </a:fld>
            <a:endParaRPr lang="fi-FI" dirty="0">
              <a:solidFill>
                <a:srgbClr val="29282E"/>
              </a:solidFill>
            </a:endParaRPr>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11" name="Tekstin paikkamerkki 28"/>
          <p:cNvSpPr>
            <a:spLocks noGrp="1"/>
          </p:cNvSpPr>
          <p:nvPr>
            <p:ph type="body" sz="quarter" idx="22" hasCustomPrompt="1"/>
          </p:nvPr>
        </p:nvSpPr>
        <p:spPr>
          <a:xfrm>
            <a:off x="1072800" y="1913747"/>
            <a:ext cx="7171200" cy="1176411"/>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Tree>
    <p:extLst>
      <p:ext uri="{BB962C8B-B14F-4D97-AF65-F5344CB8AC3E}">
        <p14:creationId xmlns:p14="http://schemas.microsoft.com/office/powerpoint/2010/main" val="135880822"/>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valkoinen">
    <p:bg>
      <p:bgPr>
        <a:solidFill>
          <a:schemeClr val="bg1"/>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rgbClr val="000000"/>
                </a:solidFill>
              </a:defRPr>
            </a:lvl1pPr>
          </a:lstStyle>
          <a:p>
            <a:fld id="{4D1D5393-FFB8-4AFB-965F-DF835FFEFFC2}" type="datetime1">
              <a:rPr lang="fi-FI" smtClean="0"/>
              <a:pPr/>
              <a:t>12.4.2017</a:t>
            </a:fld>
            <a:endParaRPr lang="fi-FI" dirty="0"/>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rgbClr val="000000"/>
                </a:solidFill>
              </a:defRPr>
            </a:lvl1pPr>
          </a:lstStyle>
          <a:p>
            <a:r>
              <a:rPr lang="fi-FI"/>
              <a:t>Teknologiateollisuus</a:t>
            </a:r>
            <a:endParaRPr lang="fi-FI" dirty="0"/>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buSzPct val="125000"/>
              <a:defRPr sz="1300" baseline="0">
                <a:solidFill>
                  <a:srgbClr val="000000"/>
                </a:solidFill>
              </a:defRPr>
            </a:lvl2pPr>
            <a:lvl3pPr indent="-158400">
              <a:buSzPct val="125000"/>
              <a:defRPr sz="1100">
                <a:solidFill>
                  <a:srgbClr val="000000"/>
                </a:solidFill>
              </a:defRPr>
            </a:lvl3pPr>
            <a:lvl4pPr indent="-158400">
              <a:buSzPct val="125000"/>
              <a:defRPr sz="100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1314121995"/>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Logodia">
    <p:bg>
      <p:bgPr>
        <a:solidFill>
          <a:srgbClr val="000000"/>
        </a:solidFill>
        <a:effectLst/>
      </p:bgPr>
    </p:bg>
    <p:spTree>
      <p:nvGrpSpPr>
        <p:cNvPr id="1" name=""/>
        <p:cNvGrpSpPr/>
        <p:nvPr/>
      </p:nvGrpSpPr>
      <p:grpSpPr>
        <a:xfrm>
          <a:off x="0" y="0"/>
          <a:ext cx="0" cy="0"/>
          <a:chOff x="0" y="0"/>
          <a:chExt cx="0" cy="0"/>
        </a:xfrm>
      </p:grpSpPr>
      <p:pic>
        <p:nvPicPr>
          <p:cNvPr id="21" name="Kuva 20"/>
          <p:cNvPicPr>
            <a:picLocks noChangeAspect="1"/>
          </p:cNvPicPr>
          <p:nvPr userDrawn="1"/>
        </p:nvPicPr>
        <p:blipFill>
          <a:blip r:embed="rId2"/>
          <a:stretch>
            <a:fillRect/>
          </a:stretch>
        </p:blipFill>
        <p:spPr>
          <a:xfrm>
            <a:off x="2072269" y="1966957"/>
            <a:ext cx="4730093" cy="1172552"/>
          </a:xfrm>
          <a:prstGeom prst="rect">
            <a:avLst/>
          </a:prstGeom>
        </p:spPr>
      </p:pic>
    </p:spTree>
    <p:extLst>
      <p:ext uri="{BB962C8B-B14F-4D97-AF65-F5344CB8AC3E}">
        <p14:creationId xmlns:p14="http://schemas.microsoft.com/office/powerpoint/2010/main" val="3557395493"/>
      </p:ext>
    </p:extLst>
  </p:cSld>
  <p:clrMapOvr>
    <a:masterClrMapping/>
  </p:clrMapOvr>
  <p:transition spd="med">
    <p:fade/>
  </p:transition>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Otsikkodia">
    <p:bg>
      <p:bgPr>
        <a:solidFill>
          <a:srgbClr val="000000"/>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9" name="Tekstin paikkamerkki 28"/>
          <p:cNvSpPr>
            <a:spLocks noGrp="1"/>
          </p:cNvSpPr>
          <p:nvPr>
            <p:ph type="body" sz="quarter" idx="15" hasCustomPrompt="1"/>
          </p:nvPr>
        </p:nvSpPr>
        <p:spPr>
          <a:xfrm>
            <a:off x="1072800" y="1881898"/>
            <a:ext cx="6977283" cy="1165268"/>
          </a:xfrm>
          <a:prstGeom prst="rect">
            <a:avLst/>
          </a:prstGeom>
        </p:spPr>
        <p:txBody>
          <a:bodyPr>
            <a:normAutofit/>
          </a:bodyPr>
          <a:lstStyle>
            <a:lvl1pPr marL="10800" indent="0">
              <a:lnSpc>
                <a:spcPct val="100000"/>
              </a:lnSpc>
              <a:spcBef>
                <a:spcPts val="0"/>
              </a:spcBef>
              <a:spcAft>
                <a:spcPts val="0"/>
              </a:spcAft>
              <a:buFontTx/>
              <a:buNone/>
              <a:defRPr sz="26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pääotsikkoa </a:t>
            </a:r>
            <a:r>
              <a:rPr lang="fi-FI" dirty="0" err="1"/>
              <a:t>napsautt</a:t>
            </a:r>
            <a:r>
              <a:rPr lang="fi-FI" dirty="0"/>
              <a:t>.</a:t>
            </a:r>
          </a:p>
        </p:txBody>
      </p:sp>
      <p:sp>
        <p:nvSpPr>
          <p:cNvPr id="10"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2"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F553C366-6A2C-43B9-A437-B827E0484441}" type="datetime1">
              <a:rPr lang="fi-FI" smtClean="0">
                <a:solidFill>
                  <a:srgbClr val="FFFFFF"/>
                </a:solidFill>
              </a:rPr>
              <a:pPr/>
              <a:t>12.4.2017</a:t>
            </a:fld>
            <a:endParaRPr lang="fi-FI" dirty="0">
              <a:solidFill>
                <a:srgbClr val="FFFFFF"/>
              </a:solidFill>
            </a:endParaRPr>
          </a:p>
        </p:txBody>
      </p:sp>
      <p:sp>
        <p:nvSpPr>
          <p:cNvPr id="14"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863773669"/>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Väliotsikkodia - turkoosi">
    <p:bg>
      <p:bgPr>
        <a:solidFill>
          <a:srgbClr val="0ACFCF"/>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9"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0"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2"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FBD49F65-936D-47C1-B476-B10D0AC9DEC4}" type="datetime1">
              <a:rPr lang="fi-FI" smtClean="0">
                <a:solidFill>
                  <a:srgbClr val="FFFFFF"/>
                </a:solidFill>
              </a:rPr>
              <a:pPr/>
              <a:t>12.4.2017</a:t>
            </a:fld>
            <a:endParaRPr lang="fi-FI" dirty="0">
              <a:solidFill>
                <a:srgbClr val="FFFFFF"/>
              </a:solidFill>
            </a:endParaRPr>
          </a:p>
        </p:txBody>
      </p:sp>
      <p:sp>
        <p:nvSpPr>
          <p:cNvPr id="14"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1007381687"/>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pinkki">
    <p:bg>
      <p:bgPr>
        <a:solidFill>
          <a:srgbClr val="FF00B8"/>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91DAFD31-6E2D-43E4-B45F-A91916303127}" type="datetime1">
              <a:rPr lang="fi-FI" smtClean="0"/>
              <a:t>12.4.2017</a:t>
            </a:fld>
            <a:endParaRPr lang="fi-FI" dirty="0"/>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t>Teknologiateollisuus</a:t>
            </a:r>
            <a:endParaRPr lang="fi-FI" dirty="0"/>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4150421713"/>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turkoosi">
    <p:bg>
      <p:bgPr>
        <a:solidFill>
          <a:srgbClr val="0ACFCF"/>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8E114E9B-AF34-462B-9107-FB4A4FE20955}" type="datetime1">
              <a:rPr lang="fi-FI" smtClean="0">
                <a:solidFill>
                  <a:srgbClr val="FFFFFF"/>
                </a:solidFill>
              </a:rPr>
              <a:pPr/>
              <a:t>12.4.2017</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7" name="Tekstin paikkamerkki 2"/>
          <p:cNvSpPr>
            <a:spLocks noGrp="1"/>
          </p:cNvSpPr>
          <p:nvPr>
            <p:ph idx="21"/>
          </p:nvPr>
        </p:nvSpPr>
        <p:spPr>
          <a:xfrm>
            <a:off x="1072800" y="1583052"/>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3769062917"/>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Väliotsikkodia - petroli">
    <p:bg>
      <p:bgPr>
        <a:solidFill>
          <a:srgbClr val="0F78B2"/>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F7D0C29F-D373-4791-88C9-86C29F06AD83}" type="datetime1">
              <a:rPr lang="fi-FI" smtClean="0">
                <a:solidFill>
                  <a:srgbClr val="FFFFFF"/>
                </a:solidFill>
              </a:rPr>
              <a:pPr/>
              <a:t>12.4.2017</a:t>
            </a:fld>
            <a:endParaRPr lang="fi-FI" dirty="0">
              <a:solidFill>
                <a:srgbClr val="FFFFFF"/>
              </a:solidFill>
            </a:endParaRPr>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268935572"/>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petroli">
    <p:bg>
      <p:bgPr>
        <a:solidFill>
          <a:srgbClr val="0F78B2"/>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5C870B0A-5FAA-48CC-9422-68AAC5A5CADB}" type="datetime1">
              <a:rPr lang="fi-FI" smtClean="0">
                <a:solidFill>
                  <a:srgbClr val="FFFFFF"/>
                </a:solidFill>
              </a:rPr>
              <a:pPr/>
              <a:t>12.4.2017</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11" name="Tekstin paikkamerkki 2"/>
          <p:cNvSpPr>
            <a:spLocks noGrp="1"/>
          </p:cNvSpPr>
          <p:nvPr>
            <p:ph idx="21"/>
          </p:nvPr>
        </p:nvSpPr>
        <p:spPr>
          <a:xfrm>
            <a:off x="1072800" y="1584884"/>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12"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2315646657"/>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Väliotsikkodia - sininen">
    <p:bg>
      <p:bgPr>
        <a:solidFill>
          <a:srgbClr val="141F94"/>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33A50D0A-99B9-48FE-8B08-047EE10ADBDA}" type="datetime1">
              <a:rPr lang="fi-FI" smtClean="0">
                <a:solidFill>
                  <a:srgbClr val="FFFFFF"/>
                </a:solidFill>
              </a:rPr>
              <a:pPr/>
              <a:t>12.4.2017</a:t>
            </a:fld>
            <a:endParaRPr lang="fi-FI" dirty="0">
              <a:solidFill>
                <a:srgbClr val="FFFFFF"/>
              </a:solidFill>
            </a:endParaRPr>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3737143931"/>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sininen">
    <p:bg>
      <p:bgPr>
        <a:solidFill>
          <a:srgbClr val="141F94"/>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71EF2A4B-BD6C-442B-B37A-933F3A2F5101}" type="datetime1">
              <a:rPr lang="fi-FI" smtClean="0">
                <a:solidFill>
                  <a:srgbClr val="FFFFFF"/>
                </a:solidFill>
              </a:rPr>
              <a:pPr/>
              <a:t>12.4.2017</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2606769400"/>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Väliotsikkodia - violetti">
    <p:bg>
      <p:bgPr>
        <a:solidFill>
          <a:srgbClr val="8A0FA6"/>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9AA3CBEF-2865-4434-A020-1FAA7DCEF42D}" type="datetime1">
              <a:rPr lang="fi-FI" smtClean="0">
                <a:solidFill>
                  <a:srgbClr val="FFFFFF"/>
                </a:solidFill>
              </a:rPr>
              <a:pPr/>
              <a:t>12.4.2017</a:t>
            </a:fld>
            <a:endParaRPr lang="fi-FI" dirty="0">
              <a:solidFill>
                <a:srgbClr val="FFFFFF"/>
              </a:solidFill>
            </a:endParaRPr>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3301521082"/>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violetti">
    <p:bg>
      <p:bgPr>
        <a:solidFill>
          <a:srgbClr val="8A0FA6"/>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04B4512B-9268-4DA6-A4DE-9BAC66E0AE0F}" type="datetime1">
              <a:rPr lang="fi-FI" smtClean="0">
                <a:solidFill>
                  <a:srgbClr val="FFFFFF"/>
                </a:solidFill>
              </a:rPr>
              <a:pPr/>
              <a:t>12.4.2017</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2394872231"/>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Väliotsikkodia - pinkki">
    <p:bg>
      <p:bgPr>
        <a:solidFill>
          <a:srgbClr val="FF00B8"/>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4"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5"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7"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FAF34066-C849-43D6-AD11-EC5B4E0FCE81}" type="datetime1">
              <a:rPr lang="fi-FI" smtClean="0">
                <a:solidFill>
                  <a:srgbClr val="FFFFFF"/>
                </a:solidFill>
              </a:rPr>
              <a:pPr/>
              <a:t>12.4.2017</a:t>
            </a:fld>
            <a:endParaRPr lang="fi-FI" dirty="0">
              <a:solidFill>
                <a:srgbClr val="FFFFFF"/>
              </a:solidFill>
            </a:endParaRPr>
          </a:p>
        </p:txBody>
      </p:sp>
      <p:sp>
        <p:nvSpPr>
          <p:cNvPr id="18"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1689231602"/>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pinkki">
    <p:bg>
      <p:bgPr>
        <a:solidFill>
          <a:srgbClr val="FF00B8"/>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91DAFD31-6E2D-43E4-B45F-A91916303127}" type="datetime1">
              <a:rPr lang="fi-FI" smtClean="0">
                <a:solidFill>
                  <a:srgbClr val="FFFFFF"/>
                </a:solidFill>
              </a:rPr>
              <a:pPr/>
              <a:t>12.4.2017</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2749973535"/>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Väliotsikkodia - mandariini">
    <p:bg>
      <p:bgPr>
        <a:solidFill>
          <a:srgbClr val="FF805C"/>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A05A29F8-3631-43D8-937B-CB2D984A1FF3}" type="datetime1">
              <a:rPr lang="fi-FI" smtClean="0">
                <a:solidFill>
                  <a:srgbClr val="FFFFFF"/>
                </a:solidFill>
              </a:rPr>
              <a:pPr/>
              <a:t>12.4.2017</a:t>
            </a:fld>
            <a:endParaRPr lang="fi-FI" dirty="0">
              <a:solidFill>
                <a:srgbClr val="FFFFFF"/>
              </a:solidFill>
            </a:endParaRPr>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3604577276"/>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Väliotsikkodia - mandariini">
    <p:bg>
      <p:bgPr>
        <a:solidFill>
          <a:srgbClr val="FF805C"/>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pPr/>
              <a:t>‹#›</a:t>
            </a:fld>
            <a:endParaRPr lang="fi-FI" dirty="0"/>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A05A29F8-3631-43D8-937B-CB2D984A1FF3}" type="datetime1">
              <a:rPr lang="fi-FI" smtClean="0"/>
              <a:t>12.4.2017</a:t>
            </a:fld>
            <a:endParaRPr lang="fi-FI" dirty="0"/>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t>Teknologiateollisuus</a:t>
            </a:r>
            <a:endParaRPr lang="fi-FI" dirty="0"/>
          </a:p>
        </p:txBody>
      </p:sp>
    </p:spTree>
    <p:extLst>
      <p:ext uri="{BB962C8B-B14F-4D97-AF65-F5344CB8AC3E}">
        <p14:creationId xmlns:p14="http://schemas.microsoft.com/office/powerpoint/2010/main" val="641818466"/>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mandariini">
    <p:bg>
      <p:bgPr>
        <a:solidFill>
          <a:srgbClr val="FF805C"/>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5A1FFB15-5351-4C69-B4D2-8C0154A2BCAF}" type="datetime1">
              <a:rPr lang="fi-FI" smtClean="0">
                <a:solidFill>
                  <a:srgbClr val="FFFFFF"/>
                </a:solidFill>
              </a:rPr>
              <a:pPr/>
              <a:t>12.4.2017</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940932445"/>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Väliotsikkodia - omena">
    <p:bg>
      <p:bgPr>
        <a:solidFill>
          <a:srgbClr val="85E869"/>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AB4C9FC2-AB49-4BC7-8E34-F35776C6F0E4}" type="datetime1">
              <a:rPr lang="fi-FI" smtClean="0">
                <a:solidFill>
                  <a:srgbClr val="FFFFFF"/>
                </a:solidFill>
              </a:rPr>
              <a:pPr/>
              <a:t>12.4.2017</a:t>
            </a:fld>
            <a:endParaRPr lang="fi-FI" dirty="0">
              <a:solidFill>
                <a:srgbClr val="FFFFFF"/>
              </a:solidFill>
            </a:endParaRPr>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2787382733"/>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omena">
    <p:bg>
      <p:bgPr>
        <a:solidFill>
          <a:srgbClr val="85E869"/>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BFD90D18-063C-4F97-88EB-7B998FCF1C84}" type="datetime1">
              <a:rPr lang="fi-FI" smtClean="0">
                <a:solidFill>
                  <a:srgbClr val="FFFFFF"/>
                </a:solidFill>
              </a:rPr>
              <a:pPr/>
              <a:t>12.4.2017</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7" name="Tekstin paikkamerkki 2"/>
          <p:cNvSpPr>
            <a:spLocks noGrp="1"/>
          </p:cNvSpPr>
          <p:nvPr>
            <p:ph idx="21"/>
          </p:nvPr>
        </p:nvSpPr>
        <p:spPr>
          <a:xfrm>
            <a:off x="1072800" y="1585225"/>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2121502151"/>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Väliotsikkodia - sitruuna">
    <p:bg>
      <p:bgPr>
        <a:solidFill>
          <a:srgbClr val="FFFF00"/>
        </a:solidFill>
        <a:effectLst/>
      </p:bgPr>
    </p:bg>
    <p:spTree>
      <p:nvGrpSpPr>
        <p:cNvPr id="1" name=""/>
        <p:cNvGrpSpPr/>
        <p:nvPr/>
      </p:nvGrpSpPr>
      <p:grpSpPr>
        <a:xfrm>
          <a:off x="0" y="0"/>
          <a:ext cx="0" cy="0"/>
          <a:chOff x="0" y="0"/>
          <a:chExt cx="0" cy="0"/>
        </a:xfrm>
      </p:grpSpPr>
      <p:pic>
        <p:nvPicPr>
          <p:cNvPr id="9" name="Kuva 8"/>
          <p:cNvPicPr>
            <a:picLocks noChangeAspect="1"/>
          </p:cNvPicPr>
          <p:nvPr userDrawn="1"/>
        </p:nvPicPr>
        <p:blipFill>
          <a:blip r:embed="rId2"/>
          <a:stretch>
            <a:fillRect/>
          </a:stretch>
        </p:blipFill>
        <p:spPr>
          <a:xfrm>
            <a:off x="8335624" y="368923"/>
            <a:ext cx="437056" cy="437032"/>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rgbClr val="000000"/>
                </a:solidFill>
              </a:defRPr>
            </a:lvl1pPr>
          </a:lstStyle>
          <a:p>
            <a:fld id="{6FCB6B90-8271-4E8F-82C1-E646FBB48A2E}" type="slidenum">
              <a:rPr lang="fi-FI" smtClean="0"/>
              <a:pPr/>
              <a:t>‹#›</a:t>
            </a:fld>
            <a:endParaRPr lang="fi-FI" dirty="0"/>
          </a:p>
        </p:txBody>
      </p:sp>
      <p:sp>
        <p:nvSpPr>
          <p:cNvPr id="14" name="Päivämäärän paikkamerkki 1"/>
          <p:cNvSpPr>
            <a:spLocks noGrp="1"/>
          </p:cNvSpPr>
          <p:nvPr>
            <p:ph type="dt" sz="half" idx="10"/>
          </p:nvPr>
        </p:nvSpPr>
        <p:spPr>
          <a:xfrm>
            <a:off x="282027" y="4728047"/>
            <a:ext cx="916709" cy="164690"/>
          </a:xfrm>
        </p:spPr>
        <p:txBody>
          <a:bodyPr/>
          <a:lstStyle>
            <a:lvl1pPr>
              <a:defRPr>
                <a:solidFill>
                  <a:srgbClr val="000000"/>
                </a:solidFill>
              </a:defRPr>
            </a:lvl1pPr>
          </a:lstStyle>
          <a:p>
            <a:fld id="{0F905F96-8735-44CC-A79D-9FF4592D6200}" type="datetime1">
              <a:rPr lang="fi-FI" smtClean="0"/>
              <a:pPr/>
              <a:t>12.4.2017</a:t>
            </a:fld>
            <a:endParaRPr lang="fi-FI" dirty="0"/>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rgbClr val="000000"/>
                </a:solidFill>
              </a:defRPr>
            </a:lvl1pPr>
          </a:lstStyle>
          <a:p>
            <a:r>
              <a:rPr lang="fi-FI"/>
              <a:t>Teknologiateollisuus</a:t>
            </a:r>
            <a:endParaRPr lang="fi-FI" dirty="0"/>
          </a:p>
        </p:txBody>
      </p:sp>
    </p:spTree>
    <p:extLst>
      <p:ext uri="{BB962C8B-B14F-4D97-AF65-F5344CB8AC3E}">
        <p14:creationId xmlns:p14="http://schemas.microsoft.com/office/powerpoint/2010/main" val="151816866"/>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sitruuna">
    <p:bg>
      <p:bgPr>
        <a:solidFill>
          <a:srgbClr val="FFFF00"/>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rgbClr val="000000"/>
                </a:solidFill>
              </a:defRPr>
            </a:lvl1pPr>
          </a:lstStyle>
          <a:p>
            <a:fld id="{4D1D5393-FFB8-4AFB-965F-DF835FFEFFC2}" type="datetime1">
              <a:rPr lang="fi-FI" smtClean="0"/>
              <a:pPr/>
              <a:t>12.4.2017</a:t>
            </a:fld>
            <a:endParaRPr lang="fi-FI" dirty="0"/>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rgbClr val="000000"/>
                </a:solidFill>
              </a:defRPr>
            </a:lvl1pPr>
          </a:lstStyle>
          <a:p>
            <a:r>
              <a:rPr lang="fi-FI"/>
              <a:t>Teknologiateollisuus</a:t>
            </a:r>
            <a:endParaRPr lang="fi-FI" dirty="0"/>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buSzPct val="125000"/>
              <a:defRPr sz="1300" baseline="0">
                <a:solidFill>
                  <a:srgbClr val="000000"/>
                </a:solidFill>
              </a:defRPr>
            </a:lvl2pPr>
            <a:lvl3pPr indent="-158400">
              <a:buSzPct val="125000"/>
              <a:defRPr sz="1100">
                <a:solidFill>
                  <a:srgbClr val="000000"/>
                </a:solidFill>
              </a:defRPr>
            </a:lvl3pPr>
            <a:lvl4pPr indent="-158400">
              <a:buSzPct val="125000"/>
              <a:defRPr sz="100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1252524176"/>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Sisältödia tekstille">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15" name="Päivämäärän paikkamerkki 1"/>
          <p:cNvSpPr>
            <a:spLocks noGrp="1"/>
          </p:cNvSpPr>
          <p:nvPr>
            <p:ph type="dt" sz="half" idx="10"/>
          </p:nvPr>
        </p:nvSpPr>
        <p:spPr>
          <a:xfrm>
            <a:off x="282027" y="4728047"/>
            <a:ext cx="916709" cy="164690"/>
          </a:xfrm>
        </p:spPr>
        <p:txBody>
          <a:bodyPr/>
          <a:lstStyle/>
          <a:p>
            <a:fld id="{1F9AB61F-25F5-4BAC-AFD2-7CF6AA8759C3}" type="datetime1">
              <a:rPr lang="fi-FI" smtClean="0">
                <a:solidFill>
                  <a:srgbClr val="29282E"/>
                </a:solidFill>
              </a:rPr>
              <a:pPr/>
              <a:t>12.4.2017</a:t>
            </a:fld>
            <a:endParaRPr lang="fi-FI" dirty="0">
              <a:solidFill>
                <a:srgbClr val="29282E"/>
              </a:solidFill>
            </a:endParaRPr>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9"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
        <p:nvSpPr>
          <p:cNvPr id="21" name="Tekstin paikkamerkki 2"/>
          <p:cNvSpPr>
            <a:spLocks noGrp="1"/>
          </p:cNvSpPr>
          <p:nvPr>
            <p:ph idx="19"/>
          </p:nvPr>
        </p:nvSpPr>
        <p:spPr>
          <a:xfrm>
            <a:off x="1072800" y="1582404"/>
            <a:ext cx="7171200" cy="2894345"/>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050">
                <a:solidFill>
                  <a:srgbClr val="000000"/>
                </a:solidFill>
              </a:defRPr>
            </a:lvl3pPr>
            <a:lvl4pPr indent="-158400">
              <a:lnSpc>
                <a:spcPts val="1800"/>
              </a:lnSpc>
              <a:spcBef>
                <a:spcPts val="200"/>
              </a:spcBef>
              <a:spcAft>
                <a:spcPts val="200"/>
              </a:spcAft>
              <a:buSzPct val="125000"/>
              <a:defRPr sz="105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22" name="Tekstin paikkamerkki 28"/>
          <p:cNvSpPr>
            <a:spLocks noGrp="1"/>
          </p:cNvSpPr>
          <p:nvPr>
            <p:ph type="body" sz="quarter" idx="20" hasCustomPrompt="1"/>
          </p:nvPr>
        </p:nvSpPr>
        <p:spPr>
          <a:xfrm>
            <a:off x="1072800" y="1102950"/>
            <a:ext cx="7171200"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Tree>
    <p:extLst>
      <p:ext uri="{BB962C8B-B14F-4D97-AF65-F5344CB8AC3E}">
        <p14:creationId xmlns:p14="http://schemas.microsoft.com/office/powerpoint/2010/main" val="3279019677"/>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Sisältödia tekstille 2-palstaa">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15" name="Päivämäärän paikkamerkki 1"/>
          <p:cNvSpPr>
            <a:spLocks noGrp="1"/>
          </p:cNvSpPr>
          <p:nvPr>
            <p:ph type="dt" sz="half" idx="10"/>
          </p:nvPr>
        </p:nvSpPr>
        <p:spPr>
          <a:xfrm>
            <a:off x="282027" y="4728047"/>
            <a:ext cx="916709" cy="164690"/>
          </a:xfrm>
        </p:spPr>
        <p:txBody>
          <a:bodyPr/>
          <a:lstStyle/>
          <a:p>
            <a:fld id="{4E9C680B-B035-4481-9C89-9B8DCFA07DE9}" type="datetime1">
              <a:rPr lang="fi-FI" smtClean="0">
                <a:solidFill>
                  <a:srgbClr val="29282E"/>
                </a:solidFill>
              </a:rPr>
              <a:pPr/>
              <a:t>12.4.2017</a:t>
            </a:fld>
            <a:endParaRPr lang="fi-FI" dirty="0">
              <a:solidFill>
                <a:srgbClr val="29282E"/>
              </a:solidFill>
            </a:endParaRPr>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9"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
        <p:nvSpPr>
          <p:cNvPr id="11" name="Tekstin paikkamerkki 2"/>
          <p:cNvSpPr>
            <a:spLocks noGrp="1"/>
          </p:cNvSpPr>
          <p:nvPr>
            <p:ph idx="1"/>
          </p:nvPr>
        </p:nvSpPr>
        <p:spPr>
          <a:xfrm>
            <a:off x="4449254" y="1565735"/>
            <a:ext cx="3499200" cy="2894345"/>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050">
                <a:solidFill>
                  <a:srgbClr val="000000"/>
                </a:solidFill>
              </a:defRPr>
            </a:lvl3pPr>
            <a:lvl4pPr indent="-158400">
              <a:lnSpc>
                <a:spcPts val="1800"/>
              </a:lnSpc>
              <a:spcBef>
                <a:spcPts val="200"/>
              </a:spcBef>
              <a:spcAft>
                <a:spcPts val="200"/>
              </a:spcAft>
              <a:buSzPct val="125000"/>
              <a:defRPr sz="105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12" name="Tekstin paikkamerkki 28"/>
          <p:cNvSpPr>
            <a:spLocks noGrp="1"/>
          </p:cNvSpPr>
          <p:nvPr>
            <p:ph type="body" sz="quarter" idx="17" hasCustomPrompt="1"/>
          </p:nvPr>
        </p:nvSpPr>
        <p:spPr>
          <a:xfrm>
            <a:off x="1072800" y="1102950"/>
            <a:ext cx="7171200"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28" name="Tekstin paikkamerkki 2"/>
          <p:cNvSpPr>
            <a:spLocks noGrp="1"/>
          </p:cNvSpPr>
          <p:nvPr>
            <p:ph idx="19"/>
          </p:nvPr>
        </p:nvSpPr>
        <p:spPr>
          <a:xfrm>
            <a:off x="1072800" y="1582404"/>
            <a:ext cx="3499200" cy="2894345"/>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050">
                <a:solidFill>
                  <a:srgbClr val="000000"/>
                </a:solidFill>
              </a:defRPr>
            </a:lvl3pPr>
            <a:lvl4pPr indent="-158400">
              <a:lnSpc>
                <a:spcPts val="1800"/>
              </a:lnSpc>
              <a:spcBef>
                <a:spcPts val="200"/>
              </a:spcBef>
              <a:spcAft>
                <a:spcPts val="200"/>
              </a:spcAft>
              <a:buSzPct val="125000"/>
              <a:defRPr sz="105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Tree>
    <p:extLst>
      <p:ext uri="{BB962C8B-B14F-4D97-AF65-F5344CB8AC3E}">
        <p14:creationId xmlns:p14="http://schemas.microsoft.com/office/powerpoint/2010/main" val="4152286331"/>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Sisältödia tekstille ja kuvalle A">
    <p:spTree>
      <p:nvGrpSpPr>
        <p:cNvPr id="1" name=""/>
        <p:cNvGrpSpPr/>
        <p:nvPr/>
      </p:nvGrpSpPr>
      <p:grpSpPr>
        <a:xfrm>
          <a:off x="0" y="0"/>
          <a:ext cx="0" cy="0"/>
          <a:chOff x="0" y="0"/>
          <a:chExt cx="0" cy="0"/>
        </a:xfrm>
      </p:grpSpPr>
      <p:sp>
        <p:nvSpPr>
          <p:cNvPr id="15" name="Päivämäärän paikkamerkki 1"/>
          <p:cNvSpPr>
            <a:spLocks noGrp="1"/>
          </p:cNvSpPr>
          <p:nvPr>
            <p:ph type="dt" sz="half" idx="10"/>
          </p:nvPr>
        </p:nvSpPr>
        <p:spPr>
          <a:xfrm>
            <a:off x="282027" y="4728047"/>
            <a:ext cx="916709" cy="164690"/>
          </a:xfrm>
        </p:spPr>
        <p:txBody>
          <a:bodyPr/>
          <a:lstStyle/>
          <a:p>
            <a:fld id="{26EC10B7-6068-4592-8DF6-C21B5E169149}" type="datetime1">
              <a:rPr lang="fi-FI" smtClean="0">
                <a:solidFill>
                  <a:srgbClr val="29282E"/>
                </a:solidFill>
              </a:rPr>
              <a:pPr/>
              <a:t>12.4.2017</a:t>
            </a:fld>
            <a:endParaRPr lang="fi-FI" dirty="0">
              <a:solidFill>
                <a:srgbClr val="29282E"/>
              </a:solidFill>
            </a:endParaRPr>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8" name="Tekstin paikkamerkki 2"/>
          <p:cNvSpPr>
            <a:spLocks noGrp="1"/>
          </p:cNvSpPr>
          <p:nvPr>
            <p:ph idx="19"/>
          </p:nvPr>
        </p:nvSpPr>
        <p:spPr>
          <a:xfrm>
            <a:off x="1072800" y="1584553"/>
            <a:ext cx="55296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100">
                <a:solidFill>
                  <a:srgbClr val="000000"/>
                </a:solidFill>
              </a:defRPr>
            </a:lvl3pPr>
            <a:lvl4pPr indent="-158400">
              <a:lnSpc>
                <a:spcPts val="1800"/>
              </a:lnSpc>
              <a:spcBef>
                <a:spcPts val="200"/>
              </a:spcBef>
              <a:spcAft>
                <a:spcPts val="200"/>
              </a:spcAft>
              <a:buSzPct val="125000"/>
              <a:defRPr sz="100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9" name="Tekstin paikkamerkki 28"/>
          <p:cNvSpPr>
            <a:spLocks noGrp="1"/>
          </p:cNvSpPr>
          <p:nvPr>
            <p:ph type="body" sz="quarter" idx="21" hasCustomPrompt="1"/>
          </p:nvPr>
        </p:nvSpPr>
        <p:spPr>
          <a:xfrm>
            <a:off x="1072800" y="1104452"/>
            <a:ext cx="5529600" cy="365682"/>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0" name="Kuvan paikkamerkki 6"/>
          <p:cNvSpPr>
            <a:spLocks noGrp="1"/>
          </p:cNvSpPr>
          <p:nvPr>
            <p:ph type="pic" sz="quarter" idx="20"/>
          </p:nvPr>
        </p:nvSpPr>
        <p:spPr>
          <a:xfrm>
            <a:off x="6775200" y="0"/>
            <a:ext cx="2368805"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endParaRPr lang="fi-FI" dirty="0"/>
          </a:p>
        </p:txBody>
      </p:sp>
      <p:sp>
        <p:nvSpPr>
          <p:cNvPr id="12"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Tree>
    <p:extLst>
      <p:ext uri="{BB962C8B-B14F-4D97-AF65-F5344CB8AC3E}">
        <p14:creationId xmlns:p14="http://schemas.microsoft.com/office/powerpoint/2010/main" val="2435191499"/>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Sisältödia tekstille ja kuvalle B">
    <p:spTree>
      <p:nvGrpSpPr>
        <p:cNvPr id="1" name=""/>
        <p:cNvGrpSpPr/>
        <p:nvPr/>
      </p:nvGrpSpPr>
      <p:grpSpPr>
        <a:xfrm>
          <a:off x="0" y="0"/>
          <a:ext cx="0" cy="0"/>
          <a:chOff x="0" y="0"/>
          <a:chExt cx="0" cy="0"/>
        </a:xfrm>
      </p:grpSpPr>
      <p:sp>
        <p:nvSpPr>
          <p:cNvPr id="15" name="Päivämäärän paikkamerkki 1"/>
          <p:cNvSpPr>
            <a:spLocks noGrp="1"/>
          </p:cNvSpPr>
          <p:nvPr>
            <p:ph type="dt" sz="half" idx="10"/>
          </p:nvPr>
        </p:nvSpPr>
        <p:spPr>
          <a:xfrm>
            <a:off x="282027" y="4728047"/>
            <a:ext cx="916709" cy="164690"/>
          </a:xfrm>
        </p:spPr>
        <p:txBody>
          <a:bodyPr/>
          <a:lstStyle/>
          <a:p>
            <a:fld id="{B470C21F-BEA7-4001-A59E-ED99F75C48EF}" type="datetime1">
              <a:rPr lang="fi-FI" smtClean="0">
                <a:solidFill>
                  <a:srgbClr val="29282E"/>
                </a:solidFill>
              </a:rPr>
              <a:pPr/>
              <a:t>12.4.2017</a:t>
            </a:fld>
            <a:endParaRPr lang="fi-FI" dirty="0">
              <a:solidFill>
                <a:srgbClr val="29282E"/>
              </a:solidFill>
            </a:endParaRPr>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19" name="Kuvan paikkamerkki 6"/>
          <p:cNvSpPr>
            <a:spLocks noGrp="1"/>
          </p:cNvSpPr>
          <p:nvPr>
            <p:ph type="pic" sz="quarter" idx="20"/>
          </p:nvPr>
        </p:nvSpPr>
        <p:spPr>
          <a:xfrm>
            <a:off x="5090400" y="0"/>
            <a:ext cx="4053606"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endParaRPr lang="fi-FI" dirty="0"/>
          </a:p>
        </p:txBody>
      </p:sp>
      <p:sp>
        <p:nvSpPr>
          <p:cNvPr id="8" name="Tekstin paikkamerkki 2"/>
          <p:cNvSpPr>
            <a:spLocks noGrp="1"/>
          </p:cNvSpPr>
          <p:nvPr>
            <p:ph idx="19"/>
          </p:nvPr>
        </p:nvSpPr>
        <p:spPr>
          <a:xfrm>
            <a:off x="1072800" y="1584554"/>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0"/>
              </a:spcBef>
              <a:spcAft>
                <a:spcPts val="7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100">
                <a:solidFill>
                  <a:srgbClr val="000000"/>
                </a:solidFill>
              </a:defRPr>
            </a:lvl3pPr>
            <a:lvl4pPr indent="-158400">
              <a:lnSpc>
                <a:spcPts val="1800"/>
              </a:lnSpc>
              <a:spcBef>
                <a:spcPts val="200"/>
              </a:spcBef>
              <a:spcAft>
                <a:spcPts val="200"/>
              </a:spcAft>
              <a:buSzPct val="125000"/>
              <a:defRPr sz="100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9" name="Tekstin paikkamerkki 28"/>
          <p:cNvSpPr>
            <a:spLocks noGrp="1"/>
          </p:cNvSpPr>
          <p:nvPr>
            <p:ph type="body" sz="quarter" idx="21" hasCustomPrompt="1"/>
          </p:nvPr>
        </p:nvSpPr>
        <p:spPr>
          <a:xfrm>
            <a:off x="1072800" y="1104452"/>
            <a:ext cx="3844800" cy="365682"/>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
        <p:nvSpPr>
          <p:cNvPr id="10"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Tree>
    <p:extLst>
      <p:ext uri="{BB962C8B-B14F-4D97-AF65-F5344CB8AC3E}">
        <p14:creationId xmlns:p14="http://schemas.microsoft.com/office/powerpoint/2010/main" val="722175701"/>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Sisältödia pelkälle kuvalle">
    <p:spTree>
      <p:nvGrpSpPr>
        <p:cNvPr id="1" name=""/>
        <p:cNvGrpSpPr/>
        <p:nvPr/>
      </p:nvGrpSpPr>
      <p:grpSpPr>
        <a:xfrm>
          <a:off x="0" y="0"/>
          <a:ext cx="0" cy="0"/>
          <a:chOff x="0" y="0"/>
          <a:chExt cx="0" cy="0"/>
        </a:xfrm>
      </p:grpSpPr>
      <p:sp>
        <p:nvSpPr>
          <p:cNvPr id="19" name="Kuvan paikkamerkki 6"/>
          <p:cNvSpPr>
            <a:spLocks noGrp="1"/>
          </p:cNvSpPr>
          <p:nvPr>
            <p:ph type="pic" sz="quarter" idx="20"/>
          </p:nvPr>
        </p:nvSpPr>
        <p:spPr>
          <a:xfrm>
            <a:off x="0" y="0"/>
            <a:ext cx="9144005"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endParaRPr lang="fi-FI" dirty="0"/>
          </a:p>
        </p:txBody>
      </p:sp>
    </p:spTree>
    <p:extLst>
      <p:ext uri="{BB962C8B-B14F-4D97-AF65-F5344CB8AC3E}">
        <p14:creationId xmlns:p14="http://schemas.microsoft.com/office/powerpoint/2010/main" val="3912464618"/>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mandariini">
    <p:bg>
      <p:bgPr>
        <a:solidFill>
          <a:srgbClr val="FF805C"/>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5A1FFB15-5351-4C69-B4D2-8C0154A2BCAF}" type="datetime1">
              <a:rPr lang="fi-FI" smtClean="0"/>
              <a:t>12.4.2017</a:t>
            </a:fld>
            <a:endParaRPr lang="fi-FI" dirty="0"/>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t>Teknologiateollisuus</a:t>
            </a:r>
            <a:endParaRPr lang="fi-FI" dirty="0"/>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417453004"/>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Sisältödia taulukoille">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9"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
        <p:nvSpPr>
          <p:cNvPr id="11" name="Tekstin paikkamerkki 2"/>
          <p:cNvSpPr>
            <a:spLocks noGrp="1"/>
          </p:cNvSpPr>
          <p:nvPr>
            <p:ph type="body" sz="quarter" idx="23" hasCustomPrompt="1"/>
          </p:nvPr>
        </p:nvSpPr>
        <p:spPr>
          <a:xfrm>
            <a:off x="2334682" y="4727574"/>
            <a:ext cx="2971717" cy="165163"/>
          </a:xfrm>
        </p:spPr>
        <p:txBody>
          <a:bodyPr>
            <a:noAutofit/>
          </a:bodyPr>
          <a:lstStyle>
            <a:lvl1pPr marL="0" indent="0">
              <a:lnSpc>
                <a:spcPct val="100000"/>
              </a:lnSpc>
              <a:spcBef>
                <a:spcPts val="0"/>
              </a:spcBef>
              <a:spcAft>
                <a:spcPts val="0"/>
              </a:spcAft>
              <a:buFontTx/>
              <a:buNone/>
              <a:defRPr sz="700" spc="0" baseline="0"/>
            </a:lvl1pPr>
          </a:lstStyle>
          <a:p>
            <a:pPr lvl="0"/>
            <a:r>
              <a:rPr lang="fi-FI" dirty="0"/>
              <a:t>Lähde tähän</a:t>
            </a:r>
          </a:p>
        </p:txBody>
      </p:sp>
      <p:sp>
        <p:nvSpPr>
          <p:cNvPr id="19" name="Tekstin paikkamerkki 28"/>
          <p:cNvSpPr>
            <a:spLocks noGrp="1"/>
          </p:cNvSpPr>
          <p:nvPr>
            <p:ph type="body" sz="quarter" idx="21" hasCustomPrompt="1"/>
          </p:nvPr>
        </p:nvSpPr>
        <p:spPr>
          <a:xfrm>
            <a:off x="1072799" y="1102950"/>
            <a:ext cx="6868801"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20" name="Sisällön paikkamerkki 4"/>
          <p:cNvSpPr>
            <a:spLocks noGrp="1"/>
          </p:cNvSpPr>
          <p:nvPr>
            <p:ph sz="quarter" idx="17"/>
          </p:nvPr>
        </p:nvSpPr>
        <p:spPr>
          <a:xfrm>
            <a:off x="1201739" y="1584200"/>
            <a:ext cx="6739862" cy="3010469"/>
          </a:xfrm>
        </p:spPr>
        <p:txBody>
          <a:bodyPr/>
          <a:lstStyle>
            <a:lvl1pPr marL="241200" indent="-212400">
              <a:buFont typeface="Arial" panose="020B0604020202020204" pitchFamily="34" charset="0"/>
              <a:buChar char="•"/>
              <a:defRPr/>
            </a:lvl1pPr>
            <a:lvl2pPr marL="471332" indent="0">
              <a:lnSpc>
                <a:spcPts val="1800"/>
              </a:lnSpc>
              <a:spcBef>
                <a:spcPts val="200"/>
              </a:spcBef>
              <a:spcAft>
                <a:spcPts val="200"/>
              </a:spcAft>
              <a:buFontTx/>
              <a:buNone/>
              <a:defRPr/>
            </a:lvl2pPr>
            <a:lvl3pPr marL="786191" indent="0">
              <a:lnSpc>
                <a:spcPts val="1800"/>
              </a:lnSpc>
              <a:spcBef>
                <a:spcPts val="200"/>
              </a:spcBef>
              <a:spcAft>
                <a:spcPts val="200"/>
              </a:spcAft>
              <a:buFontTx/>
              <a:buNone/>
              <a:defRPr/>
            </a:lvl3pPr>
            <a:lvl4pPr marL="1109451" indent="0">
              <a:lnSpc>
                <a:spcPts val="1800"/>
              </a:lnSpc>
              <a:spcBef>
                <a:spcPts val="200"/>
              </a:spcBef>
              <a:spcAft>
                <a:spcPts val="200"/>
              </a:spcAft>
              <a:buFontTx/>
              <a:buNone/>
              <a:defRPr/>
            </a:lvl4pPr>
          </a:lstStyle>
          <a:p>
            <a:pPr lvl="0"/>
            <a:r>
              <a:rPr lang="fi-FI"/>
              <a:t>Muokkaa tekstin perustyylejä napsauttamalla</a:t>
            </a:r>
          </a:p>
        </p:txBody>
      </p:sp>
      <p:sp>
        <p:nvSpPr>
          <p:cNvPr id="2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25" name="Päivämäärän paikkamerkki 1"/>
          <p:cNvSpPr>
            <a:spLocks noGrp="1"/>
          </p:cNvSpPr>
          <p:nvPr>
            <p:ph type="dt" sz="half" idx="10"/>
          </p:nvPr>
        </p:nvSpPr>
        <p:spPr>
          <a:xfrm>
            <a:off x="282027" y="4728047"/>
            <a:ext cx="916709" cy="164690"/>
          </a:xfrm>
        </p:spPr>
        <p:txBody>
          <a:bodyPr/>
          <a:lstStyle/>
          <a:p>
            <a:fld id="{C26F1C2C-1F3D-4324-8DB1-2B3A728EB293}" type="datetime1">
              <a:rPr lang="fi-FI" smtClean="0">
                <a:solidFill>
                  <a:srgbClr val="29282E"/>
                </a:solidFill>
              </a:rPr>
              <a:pPr/>
              <a:t>12.4.2017</a:t>
            </a:fld>
            <a:endParaRPr lang="fi-FI" dirty="0">
              <a:solidFill>
                <a:srgbClr val="29282E"/>
              </a:solidFill>
            </a:endParaRPr>
          </a:p>
        </p:txBody>
      </p:sp>
      <p:sp>
        <p:nvSpPr>
          <p:cNvPr id="26"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Tree>
    <p:extLst>
      <p:ext uri="{BB962C8B-B14F-4D97-AF65-F5344CB8AC3E}">
        <p14:creationId xmlns:p14="http://schemas.microsoft.com/office/powerpoint/2010/main" val="1559118247"/>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Sisältödia tekstille ja taulukolle">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7"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18" name="Päivämäärän paikkamerkki 1"/>
          <p:cNvSpPr>
            <a:spLocks noGrp="1"/>
          </p:cNvSpPr>
          <p:nvPr>
            <p:ph type="dt" sz="half" idx="10"/>
          </p:nvPr>
        </p:nvSpPr>
        <p:spPr>
          <a:xfrm>
            <a:off x="282027" y="4728047"/>
            <a:ext cx="916709" cy="164690"/>
          </a:xfrm>
        </p:spPr>
        <p:txBody>
          <a:bodyPr/>
          <a:lstStyle/>
          <a:p>
            <a:fld id="{00B1868B-515C-4A84-A79A-DDEC623D6CDB}" type="datetime1">
              <a:rPr lang="fi-FI" smtClean="0">
                <a:solidFill>
                  <a:srgbClr val="29282E"/>
                </a:solidFill>
              </a:rPr>
              <a:pPr/>
              <a:t>12.4.2017</a:t>
            </a:fld>
            <a:endParaRPr lang="fi-FI" dirty="0">
              <a:solidFill>
                <a:srgbClr val="29282E"/>
              </a:solidFill>
            </a:endParaRPr>
          </a:p>
        </p:txBody>
      </p:sp>
      <p:sp>
        <p:nvSpPr>
          <p:cNvPr id="19"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16" name="Tekstin paikkamerkki 2"/>
          <p:cNvSpPr>
            <a:spLocks noGrp="1"/>
          </p:cNvSpPr>
          <p:nvPr>
            <p:ph type="body" sz="quarter" idx="18" hasCustomPrompt="1"/>
          </p:nvPr>
        </p:nvSpPr>
        <p:spPr>
          <a:xfrm>
            <a:off x="2334682" y="4727574"/>
            <a:ext cx="2971717" cy="165163"/>
          </a:xfrm>
        </p:spPr>
        <p:txBody>
          <a:bodyPr>
            <a:noAutofit/>
          </a:bodyPr>
          <a:lstStyle>
            <a:lvl1pPr marL="0" indent="0">
              <a:lnSpc>
                <a:spcPct val="100000"/>
              </a:lnSpc>
              <a:spcBef>
                <a:spcPts val="0"/>
              </a:spcBef>
              <a:spcAft>
                <a:spcPts val="0"/>
              </a:spcAft>
              <a:buFontTx/>
              <a:buNone/>
              <a:defRPr sz="700" spc="0" baseline="0"/>
            </a:lvl1pPr>
          </a:lstStyle>
          <a:p>
            <a:pPr lvl="0"/>
            <a:r>
              <a:rPr lang="fi-FI" dirty="0"/>
              <a:t>Lähde tähän</a:t>
            </a:r>
          </a:p>
        </p:txBody>
      </p:sp>
      <p:sp>
        <p:nvSpPr>
          <p:cNvPr id="9" name="Tekstin paikkamerkki 28"/>
          <p:cNvSpPr>
            <a:spLocks noGrp="1"/>
          </p:cNvSpPr>
          <p:nvPr>
            <p:ph type="body" sz="quarter" idx="21" hasCustomPrompt="1"/>
          </p:nvPr>
        </p:nvSpPr>
        <p:spPr>
          <a:xfrm>
            <a:off x="1072799" y="1102950"/>
            <a:ext cx="6868801"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1" name="Tekstin paikkamerkki 3"/>
          <p:cNvSpPr>
            <a:spLocks noGrp="1"/>
          </p:cNvSpPr>
          <p:nvPr>
            <p:ph type="body" sz="quarter" idx="22"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
        <p:nvSpPr>
          <p:cNvPr id="13" name="Sisällön paikkamerkki 4"/>
          <p:cNvSpPr>
            <a:spLocks noGrp="1"/>
          </p:cNvSpPr>
          <p:nvPr>
            <p:ph sz="quarter" idx="23" hasCustomPrompt="1"/>
          </p:nvPr>
        </p:nvSpPr>
        <p:spPr>
          <a:xfrm>
            <a:off x="4572001" y="1584200"/>
            <a:ext cx="3369600" cy="2892550"/>
          </a:xfrm>
        </p:spPr>
        <p:txBody>
          <a:bodyPr/>
          <a:lstStyle>
            <a:lvl1pPr marL="0" indent="0">
              <a:buFontTx/>
              <a:buNone/>
              <a:defRPr/>
            </a:lvl1pPr>
            <a:lvl2pPr marL="471332" indent="0">
              <a:lnSpc>
                <a:spcPts val="1800"/>
              </a:lnSpc>
              <a:spcBef>
                <a:spcPts val="200"/>
              </a:spcBef>
              <a:spcAft>
                <a:spcPts val="200"/>
              </a:spcAft>
              <a:buFontTx/>
              <a:buNone/>
              <a:defRPr/>
            </a:lvl2pPr>
            <a:lvl3pPr marL="786191" indent="0">
              <a:lnSpc>
                <a:spcPts val="1800"/>
              </a:lnSpc>
              <a:spcBef>
                <a:spcPts val="200"/>
              </a:spcBef>
              <a:spcAft>
                <a:spcPts val="200"/>
              </a:spcAft>
              <a:buFontTx/>
              <a:buNone/>
              <a:defRPr/>
            </a:lvl3pPr>
            <a:lvl4pPr marL="1109451" indent="0">
              <a:lnSpc>
                <a:spcPts val="1800"/>
              </a:lnSpc>
              <a:spcBef>
                <a:spcPts val="200"/>
              </a:spcBef>
              <a:spcAft>
                <a:spcPts val="200"/>
              </a:spcAft>
              <a:buFontTx/>
              <a:buNone/>
              <a:defRPr/>
            </a:lvl4pPr>
          </a:lstStyle>
          <a:p>
            <a:pPr lvl="0"/>
            <a:r>
              <a:rPr lang="fi-FI" dirty="0"/>
              <a:t>Lisää objekti</a:t>
            </a:r>
          </a:p>
        </p:txBody>
      </p:sp>
      <p:sp>
        <p:nvSpPr>
          <p:cNvPr id="12" name="Tekstin paikkamerkki 2"/>
          <p:cNvSpPr>
            <a:spLocks noGrp="1"/>
          </p:cNvSpPr>
          <p:nvPr>
            <p:ph idx="19"/>
          </p:nvPr>
        </p:nvSpPr>
        <p:spPr>
          <a:xfrm>
            <a:off x="1072800" y="1582404"/>
            <a:ext cx="3499200" cy="2894345"/>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050">
                <a:solidFill>
                  <a:srgbClr val="000000"/>
                </a:solidFill>
              </a:defRPr>
            </a:lvl3pPr>
            <a:lvl4pPr indent="-158400">
              <a:lnSpc>
                <a:spcPts val="1800"/>
              </a:lnSpc>
              <a:spcBef>
                <a:spcPts val="200"/>
              </a:spcBef>
              <a:spcAft>
                <a:spcPts val="200"/>
              </a:spcAft>
              <a:buSzPct val="125000"/>
              <a:defRPr sz="105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Tree>
    <p:extLst>
      <p:ext uri="{BB962C8B-B14F-4D97-AF65-F5344CB8AC3E}">
        <p14:creationId xmlns:p14="http://schemas.microsoft.com/office/powerpoint/2010/main" val="336878216"/>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Sisältödia isoille taulukoille">
    <p:spTree>
      <p:nvGrpSpPr>
        <p:cNvPr id="1" name=""/>
        <p:cNvGrpSpPr/>
        <p:nvPr/>
      </p:nvGrpSpPr>
      <p:grpSpPr>
        <a:xfrm>
          <a:off x="0" y="0"/>
          <a:ext cx="0" cy="0"/>
          <a:chOff x="0" y="0"/>
          <a:chExt cx="0" cy="0"/>
        </a:xfrm>
      </p:grpSpPr>
      <p:sp>
        <p:nvSpPr>
          <p:cNvPr id="30" name="Tekstin paikkamerkki 28"/>
          <p:cNvSpPr>
            <a:spLocks noGrp="1"/>
          </p:cNvSpPr>
          <p:nvPr>
            <p:ph type="body" sz="quarter" idx="15" hasCustomPrompt="1"/>
          </p:nvPr>
        </p:nvSpPr>
        <p:spPr>
          <a:xfrm>
            <a:off x="252000" y="282150"/>
            <a:ext cx="7992000" cy="648000"/>
          </a:xfrm>
          <a:prstGeom prst="rect">
            <a:avLst/>
          </a:prstGeom>
        </p:spPr>
        <p:txBody>
          <a:bodyPr/>
          <a:lstStyle>
            <a:lvl1pPr marL="14400" indent="0">
              <a:lnSpc>
                <a:spcPts val="2700"/>
              </a:lnSpc>
              <a:spcAft>
                <a:spcPts val="0"/>
              </a:spcAft>
              <a:buFontTx/>
              <a:buNone/>
              <a:defRPr sz="2200" b="1">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7"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18" name="Päivämäärän paikkamerkki 1"/>
          <p:cNvSpPr>
            <a:spLocks noGrp="1"/>
          </p:cNvSpPr>
          <p:nvPr>
            <p:ph type="dt" sz="half" idx="10"/>
          </p:nvPr>
        </p:nvSpPr>
        <p:spPr>
          <a:xfrm>
            <a:off x="282027" y="4728047"/>
            <a:ext cx="916709" cy="164690"/>
          </a:xfrm>
        </p:spPr>
        <p:txBody>
          <a:bodyPr/>
          <a:lstStyle/>
          <a:p>
            <a:fld id="{E70C97DB-DA9C-4CFA-B970-B8599B25F3E4}" type="datetime1">
              <a:rPr lang="fi-FI" smtClean="0">
                <a:solidFill>
                  <a:srgbClr val="29282E"/>
                </a:solidFill>
              </a:rPr>
              <a:pPr/>
              <a:t>12.4.2017</a:t>
            </a:fld>
            <a:endParaRPr lang="fi-FI" dirty="0">
              <a:solidFill>
                <a:srgbClr val="29282E"/>
              </a:solidFill>
            </a:endParaRPr>
          </a:p>
        </p:txBody>
      </p:sp>
      <p:sp>
        <p:nvSpPr>
          <p:cNvPr id="19"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5" name="Sisällön paikkamerkki 4"/>
          <p:cNvSpPr>
            <a:spLocks noGrp="1"/>
          </p:cNvSpPr>
          <p:nvPr>
            <p:ph sz="quarter" idx="17"/>
          </p:nvPr>
        </p:nvSpPr>
        <p:spPr>
          <a:xfrm>
            <a:off x="381000" y="1103313"/>
            <a:ext cx="8391525" cy="3541712"/>
          </a:xfrm>
        </p:spPr>
        <p:txBody>
          <a:bodyPr/>
          <a:lstStyle>
            <a:lvl1pPr marL="0" indent="0">
              <a:buFontTx/>
              <a:buNone/>
              <a:defRPr/>
            </a:lvl1pPr>
            <a:lvl2pPr marL="471332" indent="0">
              <a:lnSpc>
                <a:spcPts val="1800"/>
              </a:lnSpc>
              <a:spcBef>
                <a:spcPts val="200"/>
              </a:spcBef>
              <a:spcAft>
                <a:spcPts val="200"/>
              </a:spcAft>
              <a:buFontTx/>
              <a:buNone/>
              <a:defRPr/>
            </a:lvl2pPr>
            <a:lvl3pPr marL="786191" indent="0">
              <a:lnSpc>
                <a:spcPts val="1800"/>
              </a:lnSpc>
              <a:spcBef>
                <a:spcPts val="200"/>
              </a:spcBef>
              <a:spcAft>
                <a:spcPts val="200"/>
              </a:spcAft>
              <a:buFontTx/>
              <a:buNone/>
              <a:defRPr/>
            </a:lvl3pPr>
            <a:lvl4pPr marL="1109451" indent="0">
              <a:lnSpc>
                <a:spcPts val="1800"/>
              </a:lnSpc>
              <a:spcBef>
                <a:spcPts val="200"/>
              </a:spcBef>
              <a:spcAft>
                <a:spcPts val="200"/>
              </a:spcAft>
              <a:buFontTx/>
              <a:buNone/>
              <a:defRPr/>
            </a:lvl4pPr>
          </a:lstStyle>
          <a:p>
            <a:pPr lvl="0"/>
            <a:r>
              <a:rPr lang="fi-FI"/>
              <a:t>Muokkaa tekstin perustyylejä napsauttamalla</a:t>
            </a:r>
          </a:p>
        </p:txBody>
      </p:sp>
      <p:sp>
        <p:nvSpPr>
          <p:cNvPr id="16" name="Tekstin paikkamerkki 2"/>
          <p:cNvSpPr>
            <a:spLocks noGrp="1"/>
          </p:cNvSpPr>
          <p:nvPr>
            <p:ph type="body" sz="quarter" idx="18" hasCustomPrompt="1"/>
          </p:nvPr>
        </p:nvSpPr>
        <p:spPr>
          <a:xfrm>
            <a:off x="2334682" y="4727574"/>
            <a:ext cx="2971717" cy="165163"/>
          </a:xfrm>
        </p:spPr>
        <p:txBody>
          <a:bodyPr>
            <a:noAutofit/>
          </a:bodyPr>
          <a:lstStyle>
            <a:lvl1pPr marL="0" indent="0">
              <a:lnSpc>
                <a:spcPct val="100000"/>
              </a:lnSpc>
              <a:spcBef>
                <a:spcPts val="0"/>
              </a:spcBef>
              <a:spcAft>
                <a:spcPts val="0"/>
              </a:spcAft>
              <a:buFontTx/>
              <a:buNone/>
              <a:defRPr sz="700" spc="0" baseline="0"/>
            </a:lvl1pPr>
          </a:lstStyle>
          <a:p>
            <a:pPr lvl="0"/>
            <a:r>
              <a:rPr lang="fi-FI" dirty="0"/>
              <a:t>Lähde tähän</a:t>
            </a:r>
          </a:p>
        </p:txBody>
      </p:sp>
    </p:spTree>
    <p:extLst>
      <p:ext uri="{BB962C8B-B14F-4D97-AF65-F5344CB8AC3E}">
        <p14:creationId xmlns:p14="http://schemas.microsoft.com/office/powerpoint/2010/main" val="1093334073"/>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Tyhjä dia">
    <p:spTree>
      <p:nvGrpSpPr>
        <p:cNvPr id="1" name=""/>
        <p:cNvGrpSpPr/>
        <p:nvPr/>
      </p:nvGrpSpPr>
      <p:grpSpPr>
        <a:xfrm>
          <a:off x="0" y="0"/>
          <a:ext cx="0" cy="0"/>
          <a:chOff x="0" y="0"/>
          <a:chExt cx="0" cy="0"/>
        </a:xfrm>
      </p:grpSpPr>
      <p:pic>
        <p:nvPicPr>
          <p:cNvPr id="2" name="Kuva 1"/>
          <p:cNvPicPr>
            <a:picLocks noChangeAspect="1"/>
          </p:cNvPicPr>
          <p:nvPr userDrawn="1"/>
        </p:nvPicPr>
        <p:blipFill>
          <a:blip r:embed="rId2"/>
          <a:stretch>
            <a:fillRect/>
          </a:stretch>
        </p:blipFill>
        <p:spPr>
          <a:xfrm>
            <a:off x="8335624" y="368923"/>
            <a:ext cx="437056" cy="437032"/>
          </a:xfrm>
          <a:prstGeom prst="rect">
            <a:avLst/>
          </a:prstGeom>
        </p:spPr>
      </p:pic>
      <p:sp>
        <p:nvSpPr>
          <p:cNvPr id="3"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4" name="Päivämäärän paikkamerkki 1"/>
          <p:cNvSpPr>
            <a:spLocks noGrp="1"/>
          </p:cNvSpPr>
          <p:nvPr>
            <p:ph type="dt" sz="half" idx="10"/>
          </p:nvPr>
        </p:nvSpPr>
        <p:spPr>
          <a:xfrm>
            <a:off x="282027" y="4728047"/>
            <a:ext cx="916709" cy="164690"/>
          </a:xfrm>
        </p:spPr>
        <p:txBody>
          <a:bodyPr/>
          <a:lstStyle/>
          <a:p>
            <a:fld id="{E70C97DB-DA9C-4CFA-B970-B8599B25F3E4}" type="datetime1">
              <a:rPr lang="fi-FI" smtClean="0">
                <a:solidFill>
                  <a:srgbClr val="29282E"/>
                </a:solidFill>
              </a:rPr>
              <a:pPr/>
              <a:t>12.4.2017</a:t>
            </a:fld>
            <a:endParaRPr lang="fi-FI" dirty="0">
              <a:solidFill>
                <a:srgbClr val="29282E"/>
              </a:solidFill>
            </a:endParaRPr>
          </a:p>
        </p:txBody>
      </p:sp>
      <p:sp>
        <p:nvSpPr>
          <p:cNvPr id="5"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7" name="Tekstin paikkamerkki 3"/>
          <p:cNvSpPr>
            <a:spLocks noGrp="1"/>
          </p:cNvSpPr>
          <p:nvPr>
            <p:ph type="body" sz="quarter" idx="22"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Tree>
    <p:extLst>
      <p:ext uri="{BB962C8B-B14F-4D97-AF65-F5344CB8AC3E}">
        <p14:creationId xmlns:p14="http://schemas.microsoft.com/office/powerpoint/2010/main" val="2315837463"/>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Väliotsikkodia - valkoinen">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15" name="Päivämäärän paikkamerkki 1"/>
          <p:cNvSpPr>
            <a:spLocks noGrp="1"/>
          </p:cNvSpPr>
          <p:nvPr>
            <p:ph type="dt" sz="half" idx="10"/>
          </p:nvPr>
        </p:nvSpPr>
        <p:spPr>
          <a:xfrm>
            <a:off x="282027" y="4728047"/>
            <a:ext cx="916709" cy="164690"/>
          </a:xfrm>
        </p:spPr>
        <p:txBody>
          <a:bodyPr/>
          <a:lstStyle/>
          <a:p>
            <a:fld id="{8D9E7F89-CFBC-40A6-849E-791F2CE17670}" type="datetime1">
              <a:rPr lang="fi-FI" smtClean="0">
                <a:solidFill>
                  <a:srgbClr val="29282E"/>
                </a:solidFill>
              </a:rPr>
              <a:pPr/>
              <a:t>12.4.2017</a:t>
            </a:fld>
            <a:endParaRPr lang="fi-FI" dirty="0">
              <a:solidFill>
                <a:srgbClr val="29282E"/>
              </a:solidFill>
            </a:endParaRPr>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11" name="Tekstin paikkamerkki 28"/>
          <p:cNvSpPr>
            <a:spLocks noGrp="1"/>
          </p:cNvSpPr>
          <p:nvPr>
            <p:ph type="body" sz="quarter" idx="22" hasCustomPrompt="1"/>
          </p:nvPr>
        </p:nvSpPr>
        <p:spPr>
          <a:xfrm>
            <a:off x="1072800" y="1913747"/>
            <a:ext cx="7171200" cy="1176411"/>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Tree>
    <p:extLst>
      <p:ext uri="{BB962C8B-B14F-4D97-AF65-F5344CB8AC3E}">
        <p14:creationId xmlns:p14="http://schemas.microsoft.com/office/powerpoint/2010/main" val="35735392"/>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valkoinen">
    <p:bg>
      <p:bgPr>
        <a:solidFill>
          <a:schemeClr val="bg1"/>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rgbClr val="000000"/>
                </a:solidFill>
              </a:defRPr>
            </a:lvl1pPr>
          </a:lstStyle>
          <a:p>
            <a:fld id="{4D1D5393-FFB8-4AFB-965F-DF835FFEFFC2}" type="datetime1">
              <a:rPr lang="fi-FI" smtClean="0"/>
              <a:pPr/>
              <a:t>12.4.2017</a:t>
            </a:fld>
            <a:endParaRPr lang="fi-FI" dirty="0"/>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rgbClr val="000000"/>
                </a:solidFill>
              </a:defRPr>
            </a:lvl1pPr>
          </a:lstStyle>
          <a:p>
            <a:r>
              <a:rPr lang="fi-FI"/>
              <a:t>Teknologiateollisuus</a:t>
            </a:r>
            <a:endParaRPr lang="fi-FI" dirty="0"/>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buSzPct val="125000"/>
              <a:defRPr sz="1300" baseline="0">
                <a:solidFill>
                  <a:srgbClr val="000000"/>
                </a:solidFill>
              </a:defRPr>
            </a:lvl2pPr>
            <a:lvl3pPr indent="-158400">
              <a:buSzPct val="125000"/>
              <a:defRPr sz="1100">
                <a:solidFill>
                  <a:srgbClr val="000000"/>
                </a:solidFill>
              </a:defRPr>
            </a:lvl3pPr>
            <a:lvl4pPr indent="-158400">
              <a:buSzPct val="125000"/>
              <a:defRPr sz="100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4247251719"/>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userDrawn="1">
  <p:cSld name="Logodia">
    <p:bg>
      <p:bgPr>
        <a:solidFill>
          <a:srgbClr val="000000"/>
        </a:solidFill>
        <a:effectLst/>
      </p:bgPr>
    </p:bg>
    <p:spTree>
      <p:nvGrpSpPr>
        <p:cNvPr id="1" name=""/>
        <p:cNvGrpSpPr/>
        <p:nvPr/>
      </p:nvGrpSpPr>
      <p:grpSpPr>
        <a:xfrm>
          <a:off x="0" y="0"/>
          <a:ext cx="0" cy="0"/>
          <a:chOff x="0" y="0"/>
          <a:chExt cx="0" cy="0"/>
        </a:xfrm>
      </p:grpSpPr>
      <p:pic>
        <p:nvPicPr>
          <p:cNvPr id="21" name="Kuva 20"/>
          <p:cNvPicPr>
            <a:picLocks noChangeAspect="1"/>
          </p:cNvPicPr>
          <p:nvPr userDrawn="1"/>
        </p:nvPicPr>
        <p:blipFill>
          <a:blip r:embed="rId2"/>
          <a:stretch>
            <a:fillRect/>
          </a:stretch>
        </p:blipFill>
        <p:spPr>
          <a:xfrm>
            <a:off x="2072269" y="1966957"/>
            <a:ext cx="4730093" cy="1172552"/>
          </a:xfrm>
          <a:prstGeom prst="rect">
            <a:avLst/>
          </a:prstGeom>
        </p:spPr>
      </p:pic>
    </p:spTree>
    <p:extLst>
      <p:ext uri="{BB962C8B-B14F-4D97-AF65-F5344CB8AC3E}">
        <p14:creationId xmlns:p14="http://schemas.microsoft.com/office/powerpoint/2010/main" val="2857246091"/>
      </p:ext>
    </p:extLst>
  </p:cSld>
  <p:clrMapOvr>
    <a:masterClrMapping/>
  </p:clrMapOvr>
  <p:transition spd="med">
    <p:fade/>
  </p:transition>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userDrawn="1">
  <p:cSld name="Otsikkodia">
    <p:bg>
      <p:bgPr>
        <a:solidFill>
          <a:srgbClr val="000000"/>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9" name="Tekstin paikkamerkki 28"/>
          <p:cNvSpPr>
            <a:spLocks noGrp="1"/>
          </p:cNvSpPr>
          <p:nvPr>
            <p:ph type="body" sz="quarter" idx="15" hasCustomPrompt="1"/>
          </p:nvPr>
        </p:nvSpPr>
        <p:spPr>
          <a:xfrm>
            <a:off x="1072800" y="1881898"/>
            <a:ext cx="6977283" cy="1165268"/>
          </a:xfrm>
          <a:prstGeom prst="rect">
            <a:avLst/>
          </a:prstGeom>
        </p:spPr>
        <p:txBody>
          <a:bodyPr>
            <a:normAutofit/>
          </a:bodyPr>
          <a:lstStyle>
            <a:lvl1pPr marL="10800" indent="0">
              <a:lnSpc>
                <a:spcPct val="100000"/>
              </a:lnSpc>
              <a:spcBef>
                <a:spcPts val="0"/>
              </a:spcBef>
              <a:spcAft>
                <a:spcPts val="0"/>
              </a:spcAft>
              <a:buFontTx/>
              <a:buNone/>
              <a:defRPr sz="26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pääotsikkoa </a:t>
            </a:r>
            <a:r>
              <a:rPr lang="fi-FI" dirty="0" err="1"/>
              <a:t>napsautt</a:t>
            </a:r>
            <a:r>
              <a:rPr lang="fi-FI" dirty="0"/>
              <a:t>.</a:t>
            </a:r>
          </a:p>
        </p:txBody>
      </p:sp>
      <p:sp>
        <p:nvSpPr>
          <p:cNvPr id="10"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2"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F553C366-6A2C-43B9-A437-B827E0484441}" type="datetime1">
              <a:rPr lang="fi-FI" smtClean="0">
                <a:solidFill>
                  <a:srgbClr val="FFFFFF"/>
                </a:solidFill>
              </a:rPr>
              <a:pPr/>
              <a:t>12.4.2017</a:t>
            </a:fld>
            <a:endParaRPr lang="fi-FI" dirty="0">
              <a:solidFill>
                <a:srgbClr val="FFFFFF"/>
              </a:solidFill>
            </a:endParaRPr>
          </a:p>
        </p:txBody>
      </p:sp>
      <p:sp>
        <p:nvSpPr>
          <p:cNvPr id="14"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4112748791"/>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userDrawn="1">
  <p:cSld name="Väliotsikkodia - turkoosi">
    <p:bg>
      <p:bgPr>
        <a:solidFill>
          <a:srgbClr val="0ACFCF"/>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9"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0"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2"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FBD49F65-936D-47C1-B476-B10D0AC9DEC4}" type="datetime1">
              <a:rPr lang="fi-FI" smtClean="0">
                <a:solidFill>
                  <a:srgbClr val="FFFFFF"/>
                </a:solidFill>
              </a:rPr>
              <a:pPr/>
              <a:t>12.4.2017</a:t>
            </a:fld>
            <a:endParaRPr lang="fi-FI" dirty="0">
              <a:solidFill>
                <a:srgbClr val="FFFFFF"/>
              </a:solidFill>
            </a:endParaRPr>
          </a:p>
        </p:txBody>
      </p:sp>
      <p:sp>
        <p:nvSpPr>
          <p:cNvPr id="14"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3573251765"/>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turkoosi">
    <p:bg>
      <p:bgPr>
        <a:solidFill>
          <a:srgbClr val="0ACFCF"/>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8E114E9B-AF34-462B-9107-FB4A4FE20955}" type="datetime1">
              <a:rPr lang="fi-FI" smtClean="0">
                <a:solidFill>
                  <a:srgbClr val="FFFFFF"/>
                </a:solidFill>
              </a:rPr>
              <a:pPr/>
              <a:t>12.4.2017</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7" name="Tekstin paikkamerkki 2"/>
          <p:cNvSpPr>
            <a:spLocks noGrp="1"/>
          </p:cNvSpPr>
          <p:nvPr>
            <p:ph idx="21"/>
          </p:nvPr>
        </p:nvSpPr>
        <p:spPr>
          <a:xfrm>
            <a:off x="1072800" y="1583052"/>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1157718103"/>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Väliotsikkodia - omena">
    <p:bg>
      <p:bgPr>
        <a:solidFill>
          <a:srgbClr val="85E869"/>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pPr/>
              <a:t>‹#›</a:t>
            </a:fld>
            <a:endParaRPr lang="fi-FI" dirty="0"/>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AB4C9FC2-AB49-4BC7-8E34-F35776C6F0E4}" type="datetime1">
              <a:rPr lang="fi-FI" smtClean="0"/>
              <a:t>12.4.2017</a:t>
            </a:fld>
            <a:endParaRPr lang="fi-FI" dirty="0"/>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t>Teknologiateollisuus</a:t>
            </a:r>
            <a:endParaRPr lang="fi-FI" dirty="0"/>
          </a:p>
        </p:txBody>
      </p:sp>
    </p:spTree>
    <p:extLst>
      <p:ext uri="{BB962C8B-B14F-4D97-AF65-F5344CB8AC3E}">
        <p14:creationId xmlns:p14="http://schemas.microsoft.com/office/powerpoint/2010/main" val="1667850046"/>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userDrawn="1">
  <p:cSld name="Väliotsikkodia - petroli">
    <p:bg>
      <p:bgPr>
        <a:solidFill>
          <a:srgbClr val="0F78B2"/>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F7D0C29F-D373-4791-88C9-86C29F06AD83}" type="datetime1">
              <a:rPr lang="fi-FI" smtClean="0">
                <a:solidFill>
                  <a:srgbClr val="FFFFFF"/>
                </a:solidFill>
              </a:rPr>
              <a:pPr/>
              <a:t>12.4.2017</a:t>
            </a:fld>
            <a:endParaRPr lang="fi-FI" dirty="0">
              <a:solidFill>
                <a:srgbClr val="FFFFFF"/>
              </a:solidFill>
            </a:endParaRPr>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2611279057"/>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petroli">
    <p:bg>
      <p:bgPr>
        <a:solidFill>
          <a:srgbClr val="0F78B2"/>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5C870B0A-5FAA-48CC-9422-68AAC5A5CADB}" type="datetime1">
              <a:rPr lang="fi-FI" smtClean="0">
                <a:solidFill>
                  <a:srgbClr val="FFFFFF"/>
                </a:solidFill>
              </a:rPr>
              <a:pPr/>
              <a:t>12.4.2017</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11" name="Tekstin paikkamerkki 2"/>
          <p:cNvSpPr>
            <a:spLocks noGrp="1"/>
          </p:cNvSpPr>
          <p:nvPr>
            <p:ph idx="21"/>
          </p:nvPr>
        </p:nvSpPr>
        <p:spPr>
          <a:xfrm>
            <a:off x="1072800" y="1584884"/>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12"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3125258488"/>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userDrawn="1">
  <p:cSld name="Väliotsikkodia - sininen">
    <p:bg>
      <p:bgPr>
        <a:solidFill>
          <a:srgbClr val="141F94"/>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33A50D0A-99B9-48FE-8B08-047EE10ADBDA}" type="datetime1">
              <a:rPr lang="fi-FI" smtClean="0">
                <a:solidFill>
                  <a:srgbClr val="FFFFFF"/>
                </a:solidFill>
              </a:rPr>
              <a:pPr/>
              <a:t>12.4.2017</a:t>
            </a:fld>
            <a:endParaRPr lang="fi-FI" dirty="0">
              <a:solidFill>
                <a:srgbClr val="FFFFFF"/>
              </a:solidFill>
            </a:endParaRPr>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1767248699"/>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sininen">
    <p:bg>
      <p:bgPr>
        <a:solidFill>
          <a:srgbClr val="141F94"/>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71EF2A4B-BD6C-442B-B37A-933F3A2F5101}" type="datetime1">
              <a:rPr lang="fi-FI" smtClean="0">
                <a:solidFill>
                  <a:srgbClr val="FFFFFF"/>
                </a:solidFill>
              </a:rPr>
              <a:pPr/>
              <a:t>12.4.2017</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3965762068"/>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userDrawn="1">
  <p:cSld name="Väliotsikkodia - violetti">
    <p:bg>
      <p:bgPr>
        <a:solidFill>
          <a:srgbClr val="8A0FA6"/>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9AA3CBEF-2865-4434-A020-1FAA7DCEF42D}" type="datetime1">
              <a:rPr lang="fi-FI" smtClean="0">
                <a:solidFill>
                  <a:srgbClr val="FFFFFF"/>
                </a:solidFill>
              </a:rPr>
              <a:pPr/>
              <a:t>12.4.2017</a:t>
            </a:fld>
            <a:endParaRPr lang="fi-FI" dirty="0">
              <a:solidFill>
                <a:srgbClr val="FFFFFF"/>
              </a:solidFill>
            </a:endParaRPr>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468738311"/>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55.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violetti">
    <p:bg>
      <p:bgPr>
        <a:solidFill>
          <a:srgbClr val="8A0FA6"/>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04B4512B-9268-4DA6-A4DE-9BAC66E0AE0F}" type="datetime1">
              <a:rPr lang="fi-FI" smtClean="0">
                <a:solidFill>
                  <a:srgbClr val="FFFFFF"/>
                </a:solidFill>
              </a:rPr>
              <a:pPr/>
              <a:t>12.4.2017</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145881543"/>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userDrawn="1">
  <p:cSld name="Väliotsikkodia - pinkki">
    <p:bg>
      <p:bgPr>
        <a:solidFill>
          <a:srgbClr val="FF00B8"/>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4"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5"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7"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FAF34066-C849-43D6-AD11-EC5B4E0FCE81}" type="datetime1">
              <a:rPr lang="fi-FI" smtClean="0">
                <a:solidFill>
                  <a:srgbClr val="FFFFFF"/>
                </a:solidFill>
              </a:rPr>
              <a:pPr/>
              <a:t>12.4.2017</a:t>
            </a:fld>
            <a:endParaRPr lang="fi-FI" dirty="0">
              <a:solidFill>
                <a:srgbClr val="FFFFFF"/>
              </a:solidFill>
            </a:endParaRPr>
          </a:p>
        </p:txBody>
      </p:sp>
      <p:sp>
        <p:nvSpPr>
          <p:cNvPr id="18"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1730924564"/>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pinkki">
    <p:bg>
      <p:bgPr>
        <a:solidFill>
          <a:srgbClr val="FF00B8"/>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91DAFD31-6E2D-43E4-B45F-A91916303127}" type="datetime1">
              <a:rPr lang="fi-FI" smtClean="0">
                <a:solidFill>
                  <a:srgbClr val="FFFFFF"/>
                </a:solidFill>
              </a:rPr>
              <a:pPr/>
              <a:t>12.4.2017</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926414119"/>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userDrawn="1">
  <p:cSld name="Väliotsikkodia - mandariini">
    <p:bg>
      <p:bgPr>
        <a:solidFill>
          <a:srgbClr val="FF805C"/>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A05A29F8-3631-43D8-937B-CB2D984A1FF3}" type="datetime1">
              <a:rPr lang="fi-FI" smtClean="0">
                <a:solidFill>
                  <a:srgbClr val="FFFFFF"/>
                </a:solidFill>
              </a:rPr>
              <a:pPr/>
              <a:t>12.4.2017</a:t>
            </a:fld>
            <a:endParaRPr lang="fi-FI" dirty="0">
              <a:solidFill>
                <a:srgbClr val="FFFFFF"/>
              </a:solidFill>
            </a:endParaRPr>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1241044124"/>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mandariini">
    <p:bg>
      <p:bgPr>
        <a:solidFill>
          <a:srgbClr val="FF805C"/>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5A1FFB15-5351-4C69-B4D2-8C0154A2BCAF}" type="datetime1">
              <a:rPr lang="fi-FI" smtClean="0">
                <a:solidFill>
                  <a:srgbClr val="FFFFFF"/>
                </a:solidFill>
              </a:rPr>
              <a:pPr/>
              <a:t>12.4.2017</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4063038752"/>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omena">
    <p:bg>
      <p:bgPr>
        <a:solidFill>
          <a:srgbClr val="85E869"/>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BFD90D18-063C-4F97-88EB-7B998FCF1C84}" type="datetime1">
              <a:rPr lang="fi-FI" smtClean="0"/>
              <a:t>12.4.2017</a:t>
            </a:fld>
            <a:endParaRPr lang="fi-FI" dirty="0"/>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t>Teknologiateollisuus</a:t>
            </a:r>
            <a:endParaRPr lang="fi-FI" dirty="0"/>
          </a:p>
        </p:txBody>
      </p:sp>
      <p:sp>
        <p:nvSpPr>
          <p:cNvPr id="7" name="Tekstin paikkamerkki 2"/>
          <p:cNvSpPr>
            <a:spLocks noGrp="1"/>
          </p:cNvSpPr>
          <p:nvPr>
            <p:ph idx="21"/>
          </p:nvPr>
        </p:nvSpPr>
        <p:spPr>
          <a:xfrm>
            <a:off x="1072800" y="1585225"/>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639826258"/>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60.xml><?xml version="1.0" encoding="utf-8"?>
<p:sldLayout xmlns:a="http://schemas.openxmlformats.org/drawingml/2006/main" xmlns:r="http://schemas.openxmlformats.org/officeDocument/2006/relationships" xmlns:p="http://schemas.openxmlformats.org/presentationml/2006/main" preserve="1" userDrawn="1">
  <p:cSld name="Väliotsikkodia - omena">
    <p:bg>
      <p:bgPr>
        <a:solidFill>
          <a:srgbClr val="85E869"/>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AB4C9FC2-AB49-4BC7-8E34-F35776C6F0E4}" type="datetime1">
              <a:rPr lang="fi-FI" smtClean="0">
                <a:solidFill>
                  <a:srgbClr val="FFFFFF"/>
                </a:solidFill>
              </a:rPr>
              <a:pPr/>
              <a:t>12.4.2017</a:t>
            </a:fld>
            <a:endParaRPr lang="fi-FI" dirty="0">
              <a:solidFill>
                <a:srgbClr val="FFFFFF"/>
              </a:solidFill>
            </a:endParaRPr>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86128648"/>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61.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omena">
    <p:bg>
      <p:bgPr>
        <a:solidFill>
          <a:srgbClr val="85E869"/>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BFD90D18-063C-4F97-88EB-7B998FCF1C84}" type="datetime1">
              <a:rPr lang="fi-FI" smtClean="0">
                <a:solidFill>
                  <a:srgbClr val="FFFFFF"/>
                </a:solidFill>
              </a:rPr>
              <a:pPr/>
              <a:t>12.4.2017</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7" name="Tekstin paikkamerkki 2"/>
          <p:cNvSpPr>
            <a:spLocks noGrp="1"/>
          </p:cNvSpPr>
          <p:nvPr>
            <p:ph idx="21"/>
          </p:nvPr>
        </p:nvSpPr>
        <p:spPr>
          <a:xfrm>
            <a:off x="1072800" y="1585225"/>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642676855"/>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62.xml><?xml version="1.0" encoding="utf-8"?>
<p:sldLayout xmlns:a="http://schemas.openxmlformats.org/drawingml/2006/main" xmlns:r="http://schemas.openxmlformats.org/officeDocument/2006/relationships" xmlns:p="http://schemas.openxmlformats.org/presentationml/2006/main" preserve="1" userDrawn="1">
  <p:cSld name="Väliotsikkodia - sitruuna">
    <p:bg>
      <p:bgPr>
        <a:solidFill>
          <a:srgbClr val="FFFF00"/>
        </a:solidFill>
        <a:effectLst/>
      </p:bgPr>
    </p:bg>
    <p:spTree>
      <p:nvGrpSpPr>
        <p:cNvPr id="1" name=""/>
        <p:cNvGrpSpPr/>
        <p:nvPr/>
      </p:nvGrpSpPr>
      <p:grpSpPr>
        <a:xfrm>
          <a:off x="0" y="0"/>
          <a:ext cx="0" cy="0"/>
          <a:chOff x="0" y="0"/>
          <a:chExt cx="0" cy="0"/>
        </a:xfrm>
      </p:grpSpPr>
      <p:pic>
        <p:nvPicPr>
          <p:cNvPr id="9" name="Kuva 8"/>
          <p:cNvPicPr>
            <a:picLocks noChangeAspect="1"/>
          </p:cNvPicPr>
          <p:nvPr userDrawn="1"/>
        </p:nvPicPr>
        <p:blipFill>
          <a:blip r:embed="rId2"/>
          <a:stretch>
            <a:fillRect/>
          </a:stretch>
        </p:blipFill>
        <p:spPr>
          <a:xfrm>
            <a:off x="8335624" y="368923"/>
            <a:ext cx="437056" cy="437032"/>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rgbClr val="000000"/>
                </a:solidFill>
              </a:defRPr>
            </a:lvl1pPr>
          </a:lstStyle>
          <a:p>
            <a:fld id="{6FCB6B90-8271-4E8F-82C1-E646FBB48A2E}" type="slidenum">
              <a:rPr lang="fi-FI" smtClean="0"/>
              <a:pPr/>
              <a:t>‹#›</a:t>
            </a:fld>
            <a:endParaRPr lang="fi-FI" dirty="0"/>
          </a:p>
        </p:txBody>
      </p:sp>
      <p:sp>
        <p:nvSpPr>
          <p:cNvPr id="14" name="Päivämäärän paikkamerkki 1"/>
          <p:cNvSpPr>
            <a:spLocks noGrp="1"/>
          </p:cNvSpPr>
          <p:nvPr>
            <p:ph type="dt" sz="half" idx="10"/>
          </p:nvPr>
        </p:nvSpPr>
        <p:spPr>
          <a:xfrm>
            <a:off x="282027" y="4728047"/>
            <a:ext cx="916709" cy="164690"/>
          </a:xfrm>
        </p:spPr>
        <p:txBody>
          <a:bodyPr/>
          <a:lstStyle>
            <a:lvl1pPr>
              <a:defRPr>
                <a:solidFill>
                  <a:srgbClr val="000000"/>
                </a:solidFill>
              </a:defRPr>
            </a:lvl1pPr>
          </a:lstStyle>
          <a:p>
            <a:fld id="{0F905F96-8735-44CC-A79D-9FF4592D6200}" type="datetime1">
              <a:rPr lang="fi-FI" smtClean="0"/>
              <a:pPr/>
              <a:t>12.4.2017</a:t>
            </a:fld>
            <a:endParaRPr lang="fi-FI" dirty="0"/>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rgbClr val="000000"/>
                </a:solidFill>
              </a:defRPr>
            </a:lvl1pPr>
          </a:lstStyle>
          <a:p>
            <a:r>
              <a:rPr lang="fi-FI"/>
              <a:t>Teknologiateollisuus</a:t>
            </a:r>
            <a:endParaRPr lang="fi-FI" dirty="0"/>
          </a:p>
        </p:txBody>
      </p:sp>
    </p:spTree>
    <p:extLst>
      <p:ext uri="{BB962C8B-B14F-4D97-AF65-F5344CB8AC3E}">
        <p14:creationId xmlns:p14="http://schemas.microsoft.com/office/powerpoint/2010/main" val="2604895828"/>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63.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sitruuna">
    <p:bg>
      <p:bgPr>
        <a:solidFill>
          <a:srgbClr val="FFFF00"/>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rgbClr val="000000"/>
                </a:solidFill>
              </a:defRPr>
            </a:lvl1pPr>
          </a:lstStyle>
          <a:p>
            <a:fld id="{4D1D5393-FFB8-4AFB-965F-DF835FFEFFC2}" type="datetime1">
              <a:rPr lang="fi-FI" smtClean="0"/>
              <a:pPr/>
              <a:t>12.4.2017</a:t>
            </a:fld>
            <a:endParaRPr lang="fi-FI" dirty="0"/>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rgbClr val="000000"/>
                </a:solidFill>
              </a:defRPr>
            </a:lvl1pPr>
          </a:lstStyle>
          <a:p>
            <a:r>
              <a:rPr lang="fi-FI"/>
              <a:t>Teknologiateollisuus</a:t>
            </a:r>
            <a:endParaRPr lang="fi-FI" dirty="0"/>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buSzPct val="125000"/>
              <a:defRPr sz="1300" baseline="0">
                <a:solidFill>
                  <a:srgbClr val="000000"/>
                </a:solidFill>
              </a:defRPr>
            </a:lvl2pPr>
            <a:lvl3pPr indent="-158400">
              <a:buSzPct val="125000"/>
              <a:defRPr sz="1100">
                <a:solidFill>
                  <a:srgbClr val="000000"/>
                </a:solidFill>
              </a:defRPr>
            </a:lvl3pPr>
            <a:lvl4pPr indent="-158400">
              <a:buSzPct val="125000"/>
              <a:defRPr sz="100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2450161745"/>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64.xml><?xml version="1.0" encoding="utf-8"?>
<p:sldLayout xmlns:a="http://schemas.openxmlformats.org/drawingml/2006/main" xmlns:r="http://schemas.openxmlformats.org/officeDocument/2006/relationships" xmlns:p="http://schemas.openxmlformats.org/presentationml/2006/main" preserve="1" userDrawn="1">
  <p:cSld name="Sisältödia tekstille">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15" name="Päivämäärän paikkamerkki 1"/>
          <p:cNvSpPr>
            <a:spLocks noGrp="1"/>
          </p:cNvSpPr>
          <p:nvPr>
            <p:ph type="dt" sz="half" idx="10"/>
          </p:nvPr>
        </p:nvSpPr>
        <p:spPr>
          <a:xfrm>
            <a:off x="282027" y="4728047"/>
            <a:ext cx="916709" cy="164690"/>
          </a:xfrm>
        </p:spPr>
        <p:txBody>
          <a:bodyPr/>
          <a:lstStyle/>
          <a:p>
            <a:fld id="{1F9AB61F-25F5-4BAC-AFD2-7CF6AA8759C3}" type="datetime1">
              <a:rPr lang="fi-FI" smtClean="0">
                <a:solidFill>
                  <a:srgbClr val="29282E"/>
                </a:solidFill>
              </a:rPr>
              <a:pPr/>
              <a:t>12.4.2017</a:t>
            </a:fld>
            <a:endParaRPr lang="fi-FI" dirty="0">
              <a:solidFill>
                <a:srgbClr val="29282E"/>
              </a:solidFill>
            </a:endParaRPr>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9"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
        <p:nvSpPr>
          <p:cNvPr id="21" name="Tekstin paikkamerkki 2"/>
          <p:cNvSpPr>
            <a:spLocks noGrp="1"/>
          </p:cNvSpPr>
          <p:nvPr>
            <p:ph idx="19"/>
          </p:nvPr>
        </p:nvSpPr>
        <p:spPr>
          <a:xfrm>
            <a:off x="1072800" y="1582404"/>
            <a:ext cx="7171200" cy="2894345"/>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050">
                <a:solidFill>
                  <a:srgbClr val="000000"/>
                </a:solidFill>
              </a:defRPr>
            </a:lvl3pPr>
            <a:lvl4pPr indent="-158400">
              <a:lnSpc>
                <a:spcPts val="1800"/>
              </a:lnSpc>
              <a:spcBef>
                <a:spcPts val="200"/>
              </a:spcBef>
              <a:spcAft>
                <a:spcPts val="200"/>
              </a:spcAft>
              <a:buSzPct val="125000"/>
              <a:defRPr sz="105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22" name="Tekstin paikkamerkki 28"/>
          <p:cNvSpPr>
            <a:spLocks noGrp="1"/>
          </p:cNvSpPr>
          <p:nvPr>
            <p:ph type="body" sz="quarter" idx="20" hasCustomPrompt="1"/>
          </p:nvPr>
        </p:nvSpPr>
        <p:spPr>
          <a:xfrm>
            <a:off x="1072800" y="1102950"/>
            <a:ext cx="7171200"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Tree>
    <p:extLst>
      <p:ext uri="{BB962C8B-B14F-4D97-AF65-F5344CB8AC3E}">
        <p14:creationId xmlns:p14="http://schemas.microsoft.com/office/powerpoint/2010/main" val="3505620606"/>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65.xml><?xml version="1.0" encoding="utf-8"?>
<p:sldLayout xmlns:a="http://schemas.openxmlformats.org/drawingml/2006/main" xmlns:r="http://schemas.openxmlformats.org/officeDocument/2006/relationships" xmlns:p="http://schemas.openxmlformats.org/presentationml/2006/main" preserve="1" userDrawn="1">
  <p:cSld name="Sisältödia tekstille 2-palstaa">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15" name="Päivämäärän paikkamerkki 1"/>
          <p:cNvSpPr>
            <a:spLocks noGrp="1"/>
          </p:cNvSpPr>
          <p:nvPr>
            <p:ph type="dt" sz="half" idx="10"/>
          </p:nvPr>
        </p:nvSpPr>
        <p:spPr>
          <a:xfrm>
            <a:off x="282027" y="4728047"/>
            <a:ext cx="916709" cy="164690"/>
          </a:xfrm>
        </p:spPr>
        <p:txBody>
          <a:bodyPr/>
          <a:lstStyle/>
          <a:p>
            <a:fld id="{4E9C680B-B035-4481-9C89-9B8DCFA07DE9}" type="datetime1">
              <a:rPr lang="fi-FI" smtClean="0">
                <a:solidFill>
                  <a:srgbClr val="29282E"/>
                </a:solidFill>
              </a:rPr>
              <a:pPr/>
              <a:t>12.4.2017</a:t>
            </a:fld>
            <a:endParaRPr lang="fi-FI" dirty="0">
              <a:solidFill>
                <a:srgbClr val="29282E"/>
              </a:solidFill>
            </a:endParaRPr>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9"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
        <p:nvSpPr>
          <p:cNvPr id="11" name="Tekstin paikkamerkki 2"/>
          <p:cNvSpPr>
            <a:spLocks noGrp="1"/>
          </p:cNvSpPr>
          <p:nvPr>
            <p:ph idx="1"/>
          </p:nvPr>
        </p:nvSpPr>
        <p:spPr>
          <a:xfrm>
            <a:off x="4449254" y="1565735"/>
            <a:ext cx="3499200" cy="2894345"/>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050">
                <a:solidFill>
                  <a:srgbClr val="000000"/>
                </a:solidFill>
              </a:defRPr>
            </a:lvl3pPr>
            <a:lvl4pPr indent="-158400">
              <a:lnSpc>
                <a:spcPts val="1800"/>
              </a:lnSpc>
              <a:spcBef>
                <a:spcPts val="200"/>
              </a:spcBef>
              <a:spcAft>
                <a:spcPts val="200"/>
              </a:spcAft>
              <a:buSzPct val="125000"/>
              <a:defRPr sz="105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12" name="Tekstin paikkamerkki 28"/>
          <p:cNvSpPr>
            <a:spLocks noGrp="1"/>
          </p:cNvSpPr>
          <p:nvPr>
            <p:ph type="body" sz="quarter" idx="17" hasCustomPrompt="1"/>
          </p:nvPr>
        </p:nvSpPr>
        <p:spPr>
          <a:xfrm>
            <a:off x="1072800" y="1102950"/>
            <a:ext cx="7171200"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28" name="Tekstin paikkamerkki 2"/>
          <p:cNvSpPr>
            <a:spLocks noGrp="1"/>
          </p:cNvSpPr>
          <p:nvPr>
            <p:ph idx="19"/>
          </p:nvPr>
        </p:nvSpPr>
        <p:spPr>
          <a:xfrm>
            <a:off x="1072800" y="1582404"/>
            <a:ext cx="3499200" cy="2894345"/>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050">
                <a:solidFill>
                  <a:srgbClr val="000000"/>
                </a:solidFill>
              </a:defRPr>
            </a:lvl3pPr>
            <a:lvl4pPr indent="-158400">
              <a:lnSpc>
                <a:spcPts val="1800"/>
              </a:lnSpc>
              <a:spcBef>
                <a:spcPts val="200"/>
              </a:spcBef>
              <a:spcAft>
                <a:spcPts val="200"/>
              </a:spcAft>
              <a:buSzPct val="125000"/>
              <a:defRPr sz="105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Tree>
    <p:extLst>
      <p:ext uri="{BB962C8B-B14F-4D97-AF65-F5344CB8AC3E}">
        <p14:creationId xmlns:p14="http://schemas.microsoft.com/office/powerpoint/2010/main" val="2175464120"/>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66.xml><?xml version="1.0" encoding="utf-8"?>
<p:sldLayout xmlns:a="http://schemas.openxmlformats.org/drawingml/2006/main" xmlns:r="http://schemas.openxmlformats.org/officeDocument/2006/relationships" xmlns:p="http://schemas.openxmlformats.org/presentationml/2006/main" preserve="1" userDrawn="1">
  <p:cSld name="Sisältödia tekstille ja kuvalle A">
    <p:spTree>
      <p:nvGrpSpPr>
        <p:cNvPr id="1" name=""/>
        <p:cNvGrpSpPr/>
        <p:nvPr/>
      </p:nvGrpSpPr>
      <p:grpSpPr>
        <a:xfrm>
          <a:off x="0" y="0"/>
          <a:ext cx="0" cy="0"/>
          <a:chOff x="0" y="0"/>
          <a:chExt cx="0" cy="0"/>
        </a:xfrm>
      </p:grpSpPr>
      <p:sp>
        <p:nvSpPr>
          <p:cNvPr id="15" name="Päivämäärän paikkamerkki 1"/>
          <p:cNvSpPr>
            <a:spLocks noGrp="1"/>
          </p:cNvSpPr>
          <p:nvPr>
            <p:ph type="dt" sz="half" idx="10"/>
          </p:nvPr>
        </p:nvSpPr>
        <p:spPr>
          <a:xfrm>
            <a:off x="282027" y="4728047"/>
            <a:ext cx="916709" cy="164690"/>
          </a:xfrm>
        </p:spPr>
        <p:txBody>
          <a:bodyPr/>
          <a:lstStyle/>
          <a:p>
            <a:fld id="{26EC10B7-6068-4592-8DF6-C21B5E169149}" type="datetime1">
              <a:rPr lang="fi-FI" smtClean="0">
                <a:solidFill>
                  <a:srgbClr val="29282E"/>
                </a:solidFill>
              </a:rPr>
              <a:pPr/>
              <a:t>12.4.2017</a:t>
            </a:fld>
            <a:endParaRPr lang="fi-FI" dirty="0">
              <a:solidFill>
                <a:srgbClr val="29282E"/>
              </a:solidFill>
            </a:endParaRPr>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8" name="Tekstin paikkamerkki 2"/>
          <p:cNvSpPr>
            <a:spLocks noGrp="1"/>
          </p:cNvSpPr>
          <p:nvPr>
            <p:ph idx="19"/>
          </p:nvPr>
        </p:nvSpPr>
        <p:spPr>
          <a:xfrm>
            <a:off x="1072800" y="1584553"/>
            <a:ext cx="55296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100">
                <a:solidFill>
                  <a:srgbClr val="000000"/>
                </a:solidFill>
              </a:defRPr>
            </a:lvl3pPr>
            <a:lvl4pPr indent="-158400">
              <a:lnSpc>
                <a:spcPts val="1800"/>
              </a:lnSpc>
              <a:spcBef>
                <a:spcPts val="200"/>
              </a:spcBef>
              <a:spcAft>
                <a:spcPts val="200"/>
              </a:spcAft>
              <a:buSzPct val="125000"/>
              <a:defRPr sz="100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9" name="Tekstin paikkamerkki 28"/>
          <p:cNvSpPr>
            <a:spLocks noGrp="1"/>
          </p:cNvSpPr>
          <p:nvPr>
            <p:ph type="body" sz="quarter" idx="21" hasCustomPrompt="1"/>
          </p:nvPr>
        </p:nvSpPr>
        <p:spPr>
          <a:xfrm>
            <a:off x="1072800" y="1104452"/>
            <a:ext cx="5529600" cy="365682"/>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0" name="Kuvan paikkamerkki 6"/>
          <p:cNvSpPr>
            <a:spLocks noGrp="1"/>
          </p:cNvSpPr>
          <p:nvPr>
            <p:ph type="pic" sz="quarter" idx="20"/>
          </p:nvPr>
        </p:nvSpPr>
        <p:spPr>
          <a:xfrm>
            <a:off x="6775200" y="0"/>
            <a:ext cx="2368805"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endParaRPr lang="fi-FI" dirty="0"/>
          </a:p>
        </p:txBody>
      </p:sp>
      <p:sp>
        <p:nvSpPr>
          <p:cNvPr id="12"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Tree>
    <p:extLst>
      <p:ext uri="{BB962C8B-B14F-4D97-AF65-F5344CB8AC3E}">
        <p14:creationId xmlns:p14="http://schemas.microsoft.com/office/powerpoint/2010/main" val="654489101"/>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67.xml><?xml version="1.0" encoding="utf-8"?>
<p:sldLayout xmlns:a="http://schemas.openxmlformats.org/drawingml/2006/main" xmlns:r="http://schemas.openxmlformats.org/officeDocument/2006/relationships" xmlns:p="http://schemas.openxmlformats.org/presentationml/2006/main" preserve="1" userDrawn="1">
  <p:cSld name="Sisältödia tekstille ja kuvalle B">
    <p:spTree>
      <p:nvGrpSpPr>
        <p:cNvPr id="1" name=""/>
        <p:cNvGrpSpPr/>
        <p:nvPr/>
      </p:nvGrpSpPr>
      <p:grpSpPr>
        <a:xfrm>
          <a:off x="0" y="0"/>
          <a:ext cx="0" cy="0"/>
          <a:chOff x="0" y="0"/>
          <a:chExt cx="0" cy="0"/>
        </a:xfrm>
      </p:grpSpPr>
      <p:sp>
        <p:nvSpPr>
          <p:cNvPr id="15" name="Päivämäärän paikkamerkki 1"/>
          <p:cNvSpPr>
            <a:spLocks noGrp="1"/>
          </p:cNvSpPr>
          <p:nvPr>
            <p:ph type="dt" sz="half" idx="10"/>
          </p:nvPr>
        </p:nvSpPr>
        <p:spPr>
          <a:xfrm>
            <a:off x="282027" y="4728047"/>
            <a:ext cx="916709" cy="164690"/>
          </a:xfrm>
        </p:spPr>
        <p:txBody>
          <a:bodyPr/>
          <a:lstStyle/>
          <a:p>
            <a:fld id="{B470C21F-BEA7-4001-A59E-ED99F75C48EF}" type="datetime1">
              <a:rPr lang="fi-FI" smtClean="0">
                <a:solidFill>
                  <a:srgbClr val="29282E"/>
                </a:solidFill>
              </a:rPr>
              <a:pPr/>
              <a:t>12.4.2017</a:t>
            </a:fld>
            <a:endParaRPr lang="fi-FI" dirty="0">
              <a:solidFill>
                <a:srgbClr val="29282E"/>
              </a:solidFill>
            </a:endParaRPr>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19" name="Kuvan paikkamerkki 6"/>
          <p:cNvSpPr>
            <a:spLocks noGrp="1"/>
          </p:cNvSpPr>
          <p:nvPr>
            <p:ph type="pic" sz="quarter" idx="20"/>
          </p:nvPr>
        </p:nvSpPr>
        <p:spPr>
          <a:xfrm>
            <a:off x="5090400" y="0"/>
            <a:ext cx="4053606"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endParaRPr lang="fi-FI" dirty="0"/>
          </a:p>
        </p:txBody>
      </p:sp>
      <p:sp>
        <p:nvSpPr>
          <p:cNvPr id="8" name="Tekstin paikkamerkki 2"/>
          <p:cNvSpPr>
            <a:spLocks noGrp="1"/>
          </p:cNvSpPr>
          <p:nvPr>
            <p:ph idx="19"/>
          </p:nvPr>
        </p:nvSpPr>
        <p:spPr>
          <a:xfrm>
            <a:off x="1072800" y="1584554"/>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0"/>
              </a:spcBef>
              <a:spcAft>
                <a:spcPts val="7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100">
                <a:solidFill>
                  <a:srgbClr val="000000"/>
                </a:solidFill>
              </a:defRPr>
            </a:lvl3pPr>
            <a:lvl4pPr indent="-158400">
              <a:lnSpc>
                <a:spcPts val="1800"/>
              </a:lnSpc>
              <a:spcBef>
                <a:spcPts val="200"/>
              </a:spcBef>
              <a:spcAft>
                <a:spcPts val="200"/>
              </a:spcAft>
              <a:buSzPct val="125000"/>
              <a:defRPr sz="100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9" name="Tekstin paikkamerkki 28"/>
          <p:cNvSpPr>
            <a:spLocks noGrp="1"/>
          </p:cNvSpPr>
          <p:nvPr>
            <p:ph type="body" sz="quarter" idx="21" hasCustomPrompt="1"/>
          </p:nvPr>
        </p:nvSpPr>
        <p:spPr>
          <a:xfrm>
            <a:off x="1072800" y="1104452"/>
            <a:ext cx="3844800" cy="365682"/>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
        <p:nvSpPr>
          <p:cNvPr id="10"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Tree>
    <p:extLst>
      <p:ext uri="{BB962C8B-B14F-4D97-AF65-F5344CB8AC3E}">
        <p14:creationId xmlns:p14="http://schemas.microsoft.com/office/powerpoint/2010/main" val="1765933977"/>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68.xml><?xml version="1.0" encoding="utf-8"?>
<p:sldLayout xmlns:a="http://schemas.openxmlformats.org/drawingml/2006/main" xmlns:r="http://schemas.openxmlformats.org/officeDocument/2006/relationships" xmlns:p="http://schemas.openxmlformats.org/presentationml/2006/main" preserve="1" userDrawn="1">
  <p:cSld name="Sisältödia pelkälle kuvalle">
    <p:spTree>
      <p:nvGrpSpPr>
        <p:cNvPr id="1" name=""/>
        <p:cNvGrpSpPr/>
        <p:nvPr/>
      </p:nvGrpSpPr>
      <p:grpSpPr>
        <a:xfrm>
          <a:off x="0" y="0"/>
          <a:ext cx="0" cy="0"/>
          <a:chOff x="0" y="0"/>
          <a:chExt cx="0" cy="0"/>
        </a:xfrm>
      </p:grpSpPr>
      <p:sp>
        <p:nvSpPr>
          <p:cNvPr id="19" name="Kuvan paikkamerkki 6"/>
          <p:cNvSpPr>
            <a:spLocks noGrp="1"/>
          </p:cNvSpPr>
          <p:nvPr>
            <p:ph type="pic" sz="quarter" idx="20"/>
          </p:nvPr>
        </p:nvSpPr>
        <p:spPr>
          <a:xfrm>
            <a:off x="0" y="0"/>
            <a:ext cx="9144005"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endParaRPr lang="fi-FI" dirty="0"/>
          </a:p>
        </p:txBody>
      </p:sp>
    </p:spTree>
    <p:extLst>
      <p:ext uri="{BB962C8B-B14F-4D97-AF65-F5344CB8AC3E}">
        <p14:creationId xmlns:p14="http://schemas.microsoft.com/office/powerpoint/2010/main" val="2186927370"/>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69.xml><?xml version="1.0" encoding="utf-8"?>
<p:sldLayout xmlns:a="http://schemas.openxmlformats.org/drawingml/2006/main" xmlns:r="http://schemas.openxmlformats.org/officeDocument/2006/relationships" xmlns:p="http://schemas.openxmlformats.org/presentationml/2006/main" preserve="1" userDrawn="1">
  <p:cSld name="Sisältödia taulukoille">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9"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
        <p:nvSpPr>
          <p:cNvPr id="11" name="Tekstin paikkamerkki 2"/>
          <p:cNvSpPr>
            <a:spLocks noGrp="1"/>
          </p:cNvSpPr>
          <p:nvPr>
            <p:ph type="body" sz="quarter" idx="23" hasCustomPrompt="1"/>
          </p:nvPr>
        </p:nvSpPr>
        <p:spPr>
          <a:xfrm>
            <a:off x="2334682" y="4727574"/>
            <a:ext cx="2971717" cy="165163"/>
          </a:xfrm>
        </p:spPr>
        <p:txBody>
          <a:bodyPr>
            <a:noAutofit/>
          </a:bodyPr>
          <a:lstStyle>
            <a:lvl1pPr marL="0" indent="0">
              <a:lnSpc>
                <a:spcPct val="100000"/>
              </a:lnSpc>
              <a:spcBef>
                <a:spcPts val="0"/>
              </a:spcBef>
              <a:spcAft>
                <a:spcPts val="0"/>
              </a:spcAft>
              <a:buFontTx/>
              <a:buNone/>
              <a:defRPr sz="700" spc="0" baseline="0"/>
            </a:lvl1pPr>
          </a:lstStyle>
          <a:p>
            <a:pPr lvl="0"/>
            <a:r>
              <a:rPr lang="fi-FI" dirty="0"/>
              <a:t>Lähde tähän</a:t>
            </a:r>
          </a:p>
        </p:txBody>
      </p:sp>
      <p:sp>
        <p:nvSpPr>
          <p:cNvPr id="19" name="Tekstin paikkamerkki 28"/>
          <p:cNvSpPr>
            <a:spLocks noGrp="1"/>
          </p:cNvSpPr>
          <p:nvPr>
            <p:ph type="body" sz="quarter" idx="21" hasCustomPrompt="1"/>
          </p:nvPr>
        </p:nvSpPr>
        <p:spPr>
          <a:xfrm>
            <a:off x="1072799" y="1102950"/>
            <a:ext cx="6868801"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20" name="Sisällön paikkamerkki 4"/>
          <p:cNvSpPr>
            <a:spLocks noGrp="1"/>
          </p:cNvSpPr>
          <p:nvPr>
            <p:ph sz="quarter" idx="17"/>
          </p:nvPr>
        </p:nvSpPr>
        <p:spPr>
          <a:xfrm>
            <a:off x="1201739" y="1584200"/>
            <a:ext cx="6739862" cy="3010469"/>
          </a:xfrm>
        </p:spPr>
        <p:txBody>
          <a:bodyPr/>
          <a:lstStyle>
            <a:lvl1pPr marL="241200" indent="-212400">
              <a:buFont typeface="Arial" panose="020B0604020202020204" pitchFamily="34" charset="0"/>
              <a:buChar char="•"/>
              <a:defRPr/>
            </a:lvl1pPr>
            <a:lvl2pPr marL="471332" indent="0">
              <a:lnSpc>
                <a:spcPts val="1800"/>
              </a:lnSpc>
              <a:spcBef>
                <a:spcPts val="200"/>
              </a:spcBef>
              <a:spcAft>
                <a:spcPts val="200"/>
              </a:spcAft>
              <a:buFontTx/>
              <a:buNone/>
              <a:defRPr/>
            </a:lvl2pPr>
            <a:lvl3pPr marL="786191" indent="0">
              <a:lnSpc>
                <a:spcPts val="1800"/>
              </a:lnSpc>
              <a:spcBef>
                <a:spcPts val="200"/>
              </a:spcBef>
              <a:spcAft>
                <a:spcPts val="200"/>
              </a:spcAft>
              <a:buFontTx/>
              <a:buNone/>
              <a:defRPr/>
            </a:lvl3pPr>
            <a:lvl4pPr marL="1109451" indent="0">
              <a:lnSpc>
                <a:spcPts val="1800"/>
              </a:lnSpc>
              <a:spcBef>
                <a:spcPts val="200"/>
              </a:spcBef>
              <a:spcAft>
                <a:spcPts val="200"/>
              </a:spcAft>
              <a:buFontTx/>
              <a:buNone/>
              <a:defRPr/>
            </a:lvl4pPr>
          </a:lstStyle>
          <a:p>
            <a:pPr lvl="0"/>
            <a:r>
              <a:rPr lang="fi-FI"/>
              <a:t>Muokkaa tekstin perustyylejä napsauttamalla</a:t>
            </a:r>
          </a:p>
        </p:txBody>
      </p:sp>
      <p:sp>
        <p:nvSpPr>
          <p:cNvPr id="2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25" name="Päivämäärän paikkamerkki 1"/>
          <p:cNvSpPr>
            <a:spLocks noGrp="1"/>
          </p:cNvSpPr>
          <p:nvPr>
            <p:ph type="dt" sz="half" idx="10"/>
          </p:nvPr>
        </p:nvSpPr>
        <p:spPr>
          <a:xfrm>
            <a:off x="282027" y="4728047"/>
            <a:ext cx="916709" cy="164690"/>
          </a:xfrm>
        </p:spPr>
        <p:txBody>
          <a:bodyPr/>
          <a:lstStyle/>
          <a:p>
            <a:fld id="{C26F1C2C-1F3D-4324-8DB1-2B3A728EB293}" type="datetime1">
              <a:rPr lang="fi-FI" smtClean="0">
                <a:solidFill>
                  <a:srgbClr val="29282E"/>
                </a:solidFill>
              </a:rPr>
              <a:pPr/>
              <a:t>12.4.2017</a:t>
            </a:fld>
            <a:endParaRPr lang="fi-FI" dirty="0">
              <a:solidFill>
                <a:srgbClr val="29282E"/>
              </a:solidFill>
            </a:endParaRPr>
          </a:p>
        </p:txBody>
      </p:sp>
      <p:sp>
        <p:nvSpPr>
          <p:cNvPr id="26"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Tree>
    <p:extLst>
      <p:ext uri="{BB962C8B-B14F-4D97-AF65-F5344CB8AC3E}">
        <p14:creationId xmlns:p14="http://schemas.microsoft.com/office/powerpoint/2010/main" val="1551407600"/>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Väliotsikkodia - sitruuna">
    <p:bg>
      <p:bgPr>
        <a:solidFill>
          <a:srgbClr val="FFFF00"/>
        </a:solidFill>
        <a:effectLst/>
      </p:bgPr>
    </p:bg>
    <p:spTree>
      <p:nvGrpSpPr>
        <p:cNvPr id="1" name=""/>
        <p:cNvGrpSpPr/>
        <p:nvPr/>
      </p:nvGrpSpPr>
      <p:grpSpPr>
        <a:xfrm>
          <a:off x="0" y="0"/>
          <a:ext cx="0" cy="0"/>
          <a:chOff x="0" y="0"/>
          <a:chExt cx="0" cy="0"/>
        </a:xfrm>
      </p:grpSpPr>
      <p:pic>
        <p:nvPicPr>
          <p:cNvPr id="9" name="Kuva 8"/>
          <p:cNvPicPr>
            <a:picLocks noChangeAspect="1"/>
          </p:cNvPicPr>
          <p:nvPr userDrawn="1"/>
        </p:nvPicPr>
        <p:blipFill>
          <a:blip r:embed="rId2"/>
          <a:stretch>
            <a:fillRect/>
          </a:stretch>
        </p:blipFill>
        <p:spPr>
          <a:xfrm>
            <a:off x="8335624" y="368923"/>
            <a:ext cx="437056" cy="437032"/>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rgbClr val="000000"/>
                </a:solidFill>
              </a:defRPr>
            </a:lvl1pPr>
          </a:lstStyle>
          <a:p>
            <a:fld id="{6FCB6B90-8271-4E8F-82C1-E646FBB48A2E}" type="slidenum">
              <a:rPr lang="fi-FI" smtClean="0"/>
              <a:pPr/>
              <a:t>‹#›</a:t>
            </a:fld>
            <a:endParaRPr lang="fi-FI" dirty="0"/>
          </a:p>
        </p:txBody>
      </p:sp>
      <p:sp>
        <p:nvSpPr>
          <p:cNvPr id="14" name="Päivämäärän paikkamerkki 1"/>
          <p:cNvSpPr>
            <a:spLocks noGrp="1"/>
          </p:cNvSpPr>
          <p:nvPr>
            <p:ph type="dt" sz="half" idx="10"/>
          </p:nvPr>
        </p:nvSpPr>
        <p:spPr>
          <a:xfrm>
            <a:off x="282027" y="4728047"/>
            <a:ext cx="916709" cy="164690"/>
          </a:xfrm>
        </p:spPr>
        <p:txBody>
          <a:bodyPr/>
          <a:lstStyle>
            <a:lvl1pPr>
              <a:defRPr>
                <a:solidFill>
                  <a:srgbClr val="000000"/>
                </a:solidFill>
              </a:defRPr>
            </a:lvl1pPr>
          </a:lstStyle>
          <a:p>
            <a:fld id="{0F905F96-8735-44CC-A79D-9FF4592D6200}" type="datetime1">
              <a:rPr lang="fi-FI" smtClean="0"/>
              <a:t>12.4.2017</a:t>
            </a:fld>
            <a:endParaRPr lang="fi-FI" dirty="0"/>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rgbClr val="000000"/>
                </a:solidFill>
              </a:defRPr>
            </a:lvl1pPr>
          </a:lstStyle>
          <a:p>
            <a:r>
              <a:rPr lang="fi-FI"/>
              <a:t>Teknologiateollisuus</a:t>
            </a:r>
            <a:endParaRPr lang="fi-FI" dirty="0"/>
          </a:p>
        </p:txBody>
      </p:sp>
    </p:spTree>
    <p:extLst>
      <p:ext uri="{BB962C8B-B14F-4D97-AF65-F5344CB8AC3E}">
        <p14:creationId xmlns:p14="http://schemas.microsoft.com/office/powerpoint/2010/main" val="549499557"/>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70.xml><?xml version="1.0" encoding="utf-8"?>
<p:sldLayout xmlns:a="http://schemas.openxmlformats.org/drawingml/2006/main" xmlns:r="http://schemas.openxmlformats.org/officeDocument/2006/relationships" xmlns:p="http://schemas.openxmlformats.org/presentationml/2006/main" preserve="1" userDrawn="1">
  <p:cSld name="Sisältödia tekstille ja taulukolle">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7"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18" name="Päivämäärän paikkamerkki 1"/>
          <p:cNvSpPr>
            <a:spLocks noGrp="1"/>
          </p:cNvSpPr>
          <p:nvPr>
            <p:ph type="dt" sz="half" idx="10"/>
          </p:nvPr>
        </p:nvSpPr>
        <p:spPr>
          <a:xfrm>
            <a:off x="282027" y="4728047"/>
            <a:ext cx="916709" cy="164690"/>
          </a:xfrm>
        </p:spPr>
        <p:txBody>
          <a:bodyPr/>
          <a:lstStyle/>
          <a:p>
            <a:fld id="{00B1868B-515C-4A84-A79A-DDEC623D6CDB}" type="datetime1">
              <a:rPr lang="fi-FI" smtClean="0">
                <a:solidFill>
                  <a:srgbClr val="29282E"/>
                </a:solidFill>
              </a:rPr>
              <a:pPr/>
              <a:t>12.4.2017</a:t>
            </a:fld>
            <a:endParaRPr lang="fi-FI" dirty="0">
              <a:solidFill>
                <a:srgbClr val="29282E"/>
              </a:solidFill>
            </a:endParaRPr>
          </a:p>
        </p:txBody>
      </p:sp>
      <p:sp>
        <p:nvSpPr>
          <p:cNvPr id="19"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16" name="Tekstin paikkamerkki 2"/>
          <p:cNvSpPr>
            <a:spLocks noGrp="1"/>
          </p:cNvSpPr>
          <p:nvPr>
            <p:ph type="body" sz="quarter" idx="18" hasCustomPrompt="1"/>
          </p:nvPr>
        </p:nvSpPr>
        <p:spPr>
          <a:xfrm>
            <a:off x="2334682" y="4727574"/>
            <a:ext cx="2971717" cy="165163"/>
          </a:xfrm>
        </p:spPr>
        <p:txBody>
          <a:bodyPr>
            <a:noAutofit/>
          </a:bodyPr>
          <a:lstStyle>
            <a:lvl1pPr marL="0" indent="0">
              <a:lnSpc>
                <a:spcPct val="100000"/>
              </a:lnSpc>
              <a:spcBef>
                <a:spcPts val="0"/>
              </a:spcBef>
              <a:spcAft>
                <a:spcPts val="0"/>
              </a:spcAft>
              <a:buFontTx/>
              <a:buNone/>
              <a:defRPr sz="700" spc="0" baseline="0"/>
            </a:lvl1pPr>
          </a:lstStyle>
          <a:p>
            <a:pPr lvl="0"/>
            <a:r>
              <a:rPr lang="fi-FI" dirty="0"/>
              <a:t>Lähde tähän</a:t>
            </a:r>
          </a:p>
        </p:txBody>
      </p:sp>
      <p:sp>
        <p:nvSpPr>
          <p:cNvPr id="9" name="Tekstin paikkamerkki 28"/>
          <p:cNvSpPr>
            <a:spLocks noGrp="1"/>
          </p:cNvSpPr>
          <p:nvPr>
            <p:ph type="body" sz="quarter" idx="21" hasCustomPrompt="1"/>
          </p:nvPr>
        </p:nvSpPr>
        <p:spPr>
          <a:xfrm>
            <a:off x="1072799" y="1102950"/>
            <a:ext cx="6868801"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1" name="Tekstin paikkamerkki 3"/>
          <p:cNvSpPr>
            <a:spLocks noGrp="1"/>
          </p:cNvSpPr>
          <p:nvPr>
            <p:ph type="body" sz="quarter" idx="22"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
        <p:nvSpPr>
          <p:cNvPr id="13" name="Sisällön paikkamerkki 4"/>
          <p:cNvSpPr>
            <a:spLocks noGrp="1"/>
          </p:cNvSpPr>
          <p:nvPr>
            <p:ph sz="quarter" idx="23" hasCustomPrompt="1"/>
          </p:nvPr>
        </p:nvSpPr>
        <p:spPr>
          <a:xfrm>
            <a:off x="4572001" y="1584200"/>
            <a:ext cx="3369600" cy="2892550"/>
          </a:xfrm>
        </p:spPr>
        <p:txBody>
          <a:bodyPr/>
          <a:lstStyle>
            <a:lvl1pPr marL="0" indent="0">
              <a:buFontTx/>
              <a:buNone/>
              <a:defRPr/>
            </a:lvl1pPr>
            <a:lvl2pPr marL="471332" indent="0">
              <a:lnSpc>
                <a:spcPts val="1800"/>
              </a:lnSpc>
              <a:spcBef>
                <a:spcPts val="200"/>
              </a:spcBef>
              <a:spcAft>
                <a:spcPts val="200"/>
              </a:spcAft>
              <a:buFontTx/>
              <a:buNone/>
              <a:defRPr/>
            </a:lvl2pPr>
            <a:lvl3pPr marL="786191" indent="0">
              <a:lnSpc>
                <a:spcPts val="1800"/>
              </a:lnSpc>
              <a:spcBef>
                <a:spcPts val="200"/>
              </a:spcBef>
              <a:spcAft>
                <a:spcPts val="200"/>
              </a:spcAft>
              <a:buFontTx/>
              <a:buNone/>
              <a:defRPr/>
            </a:lvl3pPr>
            <a:lvl4pPr marL="1109451" indent="0">
              <a:lnSpc>
                <a:spcPts val="1800"/>
              </a:lnSpc>
              <a:spcBef>
                <a:spcPts val="200"/>
              </a:spcBef>
              <a:spcAft>
                <a:spcPts val="200"/>
              </a:spcAft>
              <a:buFontTx/>
              <a:buNone/>
              <a:defRPr/>
            </a:lvl4pPr>
          </a:lstStyle>
          <a:p>
            <a:pPr lvl="0"/>
            <a:r>
              <a:rPr lang="fi-FI" dirty="0"/>
              <a:t>Lisää objekti</a:t>
            </a:r>
          </a:p>
        </p:txBody>
      </p:sp>
      <p:sp>
        <p:nvSpPr>
          <p:cNvPr id="12" name="Tekstin paikkamerkki 2"/>
          <p:cNvSpPr>
            <a:spLocks noGrp="1"/>
          </p:cNvSpPr>
          <p:nvPr>
            <p:ph idx="19"/>
          </p:nvPr>
        </p:nvSpPr>
        <p:spPr>
          <a:xfrm>
            <a:off x="1072800" y="1582404"/>
            <a:ext cx="3499200" cy="2894345"/>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050">
                <a:solidFill>
                  <a:srgbClr val="000000"/>
                </a:solidFill>
              </a:defRPr>
            </a:lvl3pPr>
            <a:lvl4pPr indent="-158400">
              <a:lnSpc>
                <a:spcPts val="1800"/>
              </a:lnSpc>
              <a:spcBef>
                <a:spcPts val="200"/>
              </a:spcBef>
              <a:spcAft>
                <a:spcPts val="200"/>
              </a:spcAft>
              <a:buSzPct val="125000"/>
              <a:defRPr sz="105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Tree>
    <p:extLst>
      <p:ext uri="{BB962C8B-B14F-4D97-AF65-F5344CB8AC3E}">
        <p14:creationId xmlns:p14="http://schemas.microsoft.com/office/powerpoint/2010/main" val="407723823"/>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71.xml><?xml version="1.0" encoding="utf-8"?>
<p:sldLayout xmlns:a="http://schemas.openxmlformats.org/drawingml/2006/main" xmlns:r="http://schemas.openxmlformats.org/officeDocument/2006/relationships" xmlns:p="http://schemas.openxmlformats.org/presentationml/2006/main" preserve="1" userDrawn="1">
  <p:cSld name="Sisältödia isoille taulukoille">
    <p:spTree>
      <p:nvGrpSpPr>
        <p:cNvPr id="1" name=""/>
        <p:cNvGrpSpPr/>
        <p:nvPr/>
      </p:nvGrpSpPr>
      <p:grpSpPr>
        <a:xfrm>
          <a:off x="0" y="0"/>
          <a:ext cx="0" cy="0"/>
          <a:chOff x="0" y="0"/>
          <a:chExt cx="0" cy="0"/>
        </a:xfrm>
      </p:grpSpPr>
      <p:sp>
        <p:nvSpPr>
          <p:cNvPr id="30" name="Tekstin paikkamerkki 28"/>
          <p:cNvSpPr>
            <a:spLocks noGrp="1"/>
          </p:cNvSpPr>
          <p:nvPr>
            <p:ph type="body" sz="quarter" idx="15" hasCustomPrompt="1"/>
          </p:nvPr>
        </p:nvSpPr>
        <p:spPr>
          <a:xfrm>
            <a:off x="252000" y="282150"/>
            <a:ext cx="7992000" cy="648000"/>
          </a:xfrm>
          <a:prstGeom prst="rect">
            <a:avLst/>
          </a:prstGeom>
        </p:spPr>
        <p:txBody>
          <a:bodyPr/>
          <a:lstStyle>
            <a:lvl1pPr marL="14400" indent="0">
              <a:lnSpc>
                <a:spcPts val="2700"/>
              </a:lnSpc>
              <a:spcAft>
                <a:spcPts val="0"/>
              </a:spcAft>
              <a:buFontTx/>
              <a:buNone/>
              <a:defRPr sz="2200" b="1">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7"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18" name="Päivämäärän paikkamerkki 1"/>
          <p:cNvSpPr>
            <a:spLocks noGrp="1"/>
          </p:cNvSpPr>
          <p:nvPr>
            <p:ph type="dt" sz="half" idx="10"/>
          </p:nvPr>
        </p:nvSpPr>
        <p:spPr>
          <a:xfrm>
            <a:off x="282027" y="4728047"/>
            <a:ext cx="916709" cy="164690"/>
          </a:xfrm>
        </p:spPr>
        <p:txBody>
          <a:bodyPr/>
          <a:lstStyle/>
          <a:p>
            <a:fld id="{E70C97DB-DA9C-4CFA-B970-B8599B25F3E4}" type="datetime1">
              <a:rPr lang="fi-FI" smtClean="0">
                <a:solidFill>
                  <a:srgbClr val="29282E"/>
                </a:solidFill>
              </a:rPr>
              <a:pPr/>
              <a:t>12.4.2017</a:t>
            </a:fld>
            <a:endParaRPr lang="fi-FI" dirty="0">
              <a:solidFill>
                <a:srgbClr val="29282E"/>
              </a:solidFill>
            </a:endParaRPr>
          </a:p>
        </p:txBody>
      </p:sp>
      <p:sp>
        <p:nvSpPr>
          <p:cNvPr id="19"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5" name="Sisällön paikkamerkki 4"/>
          <p:cNvSpPr>
            <a:spLocks noGrp="1"/>
          </p:cNvSpPr>
          <p:nvPr>
            <p:ph sz="quarter" idx="17"/>
          </p:nvPr>
        </p:nvSpPr>
        <p:spPr>
          <a:xfrm>
            <a:off x="381000" y="1103313"/>
            <a:ext cx="8391525" cy="3541712"/>
          </a:xfrm>
        </p:spPr>
        <p:txBody>
          <a:bodyPr/>
          <a:lstStyle>
            <a:lvl1pPr marL="0" indent="0">
              <a:buFontTx/>
              <a:buNone/>
              <a:defRPr/>
            </a:lvl1pPr>
            <a:lvl2pPr marL="471332" indent="0">
              <a:lnSpc>
                <a:spcPts val="1800"/>
              </a:lnSpc>
              <a:spcBef>
                <a:spcPts val="200"/>
              </a:spcBef>
              <a:spcAft>
                <a:spcPts val="200"/>
              </a:spcAft>
              <a:buFontTx/>
              <a:buNone/>
              <a:defRPr/>
            </a:lvl2pPr>
            <a:lvl3pPr marL="786191" indent="0">
              <a:lnSpc>
                <a:spcPts val="1800"/>
              </a:lnSpc>
              <a:spcBef>
                <a:spcPts val="200"/>
              </a:spcBef>
              <a:spcAft>
                <a:spcPts val="200"/>
              </a:spcAft>
              <a:buFontTx/>
              <a:buNone/>
              <a:defRPr/>
            </a:lvl3pPr>
            <a:lvl4pPr marL="1109451" indent="0">
              <a:lnSpc>
                <a:spcPts val="1800"/>
              </a:lnSpc>
              <a:spcBef>
                <a:spcPts val="200"/>
              </a:spcBef>
              <a:spcAft>
                <a:spcPts val="200"/>
              </a:spcAft>
              <a:buFontTx/>
              <a:buNone/>
              <a:defRPr/>
            </a:lvl4pPr>
          </a:lstStyle>
          <a:p>
            <a:pPr lvl="0"/>
            <a:r>
              <a:rPr lang="fi-FI"/>
              <a:t>Muokkaa tekstin perustyylejä napsauttamalla</a:t>
            </a:r>
          </a:p>
        </p:txBody>
      </p:sp>
      <p:sp>
        <p:nvSpPr>
          <p:cNvPr id="16" name="Tekstin paikkamerkki 2"/>
          <p:cNvSpPr>
            <a:spLocks noGrp="1"/>
          </p:cNvSpPr>
          <p:nvPr>
            <p:ph type="body" sz="quarter" idx="18" hasCustomPrompt="1"/>
          </p:nvPr>
        </p:nvSpPr>
        <p:spPr>
          <a:xfrm>
            <a:off x="2334682" y="4727574"/>
            <a:ext cx="2971717" cy="165163"/>
          </a:xfrm>
        </p:spPr>
        <p:txBody>
          <a:bodyPr>
            <a:noAutofit/>
          </a:bodyPr>
          <a:lstStyle>
            <a:lvl1pPr marL="0" indent="0">
              <a:lnSpc>
                <a:spcPct val="100000"/>
              </a:lnSpc>
              <a:spcBef>
                <a:spcPts val="0"/>
              </a:spcBef>
              <a:spcAft>
                <a:spcPts val="0"/>
              </a:spcAft>
              <a:buFontTx/>
              <a:buNone/>
              <a:defRPr sz="700" spc="0" baseline="0"/>
            </a:lvl1pPr>
          </a:lstStyle>
          <a:p>
            <a:pPr lvl="0"/>
            <a:r>
              <a:rPr lang="fi-FI" dirty="0"/>
              <a:t>Lähde tähän</a:t>
            </a:r>
          </a:p>
        </p:txBody>
      </p:sp>
    </p:spTree>
    <p:extLst>
      <p:ext uri="{BB962C8B-B14F-4D97-AF65-F5344CB8AC3E}">
        <p14:creationId xmlns:p14="http://schemas.microsoft.com/office/powerpoint/2010/main" val="2644335529"/>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72.xml><?xml version="1.0" encoding="utf-8"?>
<p:sldLayout xmlns:a="http://schemas.openxmlformats.org/drawingml/2006/main" xmlns:r="http://schemas.openxmlformats.org/officeDocument/2006/relationships" xmlns:p="http://schemas.openxmlformats.org/presentationml/2006/main" preserve="1" userDrawn="1">
  <p:cSld name="Tyhjä dia">
    <p:spTree>
      <p:nvGrpSpPr>
        <p:cNvPr id="1" name=""/>
        <p:cNvGrpSpPr/>
        <p:nvPr/>
      </p:nvGrpSpPr>
      <p:grpSpPr>
        <a:xfrm>
          <a:off x="0" y="0"/>
          <a:ext cx="0" cy="0"/>
          <a:chOff x="0" y="0"/>
          <a:chExt cx="0" cy="0"/>
        </a:xfrm>
      </p:grpSpPr>
      <p:pic>
        <p:nvPicPr>
          <p:cNvPr id="2" name="Kuva 1"/>
          <p:cNvPicPr>
            <a:picLocks noChangeAspect="1"/>
          </p:cNvPicPr>
          <p:nvPr userDrawn="1"/>
        </p:nvPicPr>
        <p:blipFill>
          <a:blip r:embed="rId2"/>
          <a:stretch>
            <a:fillRect/>
          </a:stretch>
        </p:blipFill>
        <p:spPr>
          <a:xfrm>
            <a:off x="8335624" y="368923"/>
            <a:ext cx="437056" cy="437032"/>
          </a:xfrm>
          <a:prstGeom prst="rect">
            <a:avLst/>
          </a:prstGeom>
        </p:spPr>
      </p:pic>
      <p:sp>
        <p:nvSpPr>
          <p:cNvPr id="3"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4" name="Päivämäärän paikkamerkki 1"/>
          <p:cNvSpPr>
            <a:spLocks noGrp="1"/>
          </p:cNvSpPr>
          <p:nvPr>
            <p:ph type="dt" sz="half" idx="10"/>
          </p:nvPr>
        </p:nvSpPr>
        <p:spPr>
          <a:xfrm>
            <a:off x="282027" y="4728047"/>
            <a:ext cx="916709" cy="164690"/>
          </a:xfrm>
        </p:spPr>
        <p:txBody>
          <a:bodyPr/>
          <a:lstStyle/>
          <a:p>
            <a:fld id="{E70C97DB-DA9C-4CFA-B970-B8599B25F3E4}" type="datetime1">
              <a:rPr lang="fi-FI" smtClean="0">
                <a:solidFill>
                  <a:srgbClr val="29282E"/>
                </a:solidFill>
              </a:rPr>
              <a:pPr/>
              <a:t>12.4.2017</a:t>
            </a:fld>
            <a:endParaRPr lang="fi-FI" dirty="0">
              <a:solidFill>
                <a:srgbClr val="29282E"/>
              </a:solidFill>
            </a:endParaRPr>
          </a:p>
        </p:txBody>
      </p:sp>
      <p:sp>
        <p:nvSpPr>
          <p:cNvPr id="5"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7" name="Tekstin paikkamerkki 3"/>
          <p:cNvSpPr>
            <a:spLocks noGrp="1"/>
          </p:cNvSpPr>
          <p:nvPr>
            <p:ph type="body" sz="quarter" idx="22"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Tree>
    <p:extLst>
      <p:ext uri="{BB962C8B-B14F-4D97-AF65-F5344CB8AC3E}">
        <p14:creationId xmlns:p14="http://schemas.microsoft.com/office/powerpoint/2010/main" val="442467795"/>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73.xml><?xml version="1.0" encoding="utf-8"?>
<p:sldLayout xmlns:a="http://schemas.openxmlformats.org/drawingml/2006/main" xmlns:r="http://schemas.openxmlformats.org/officeDocument/2006/relationships" xmlns:p="http://schemas.openxmlformats.org/presentationml/2006/main" preserve="1" userDrawn="1">
  <p:cSld name="Väliotsikkodia - valkoinen">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15" name="Päivämäärän paikkamerkki 1"/>
          <p:cNvSpPr>
            <a:spLocks noGrp="1"/>
          </p:cNvSpPr>
          <p:nvPr>
            <p:ph type="dt" sz="half" idx="10"/>
          </p:nvPr>
        </p:nvSpPr>
        <p:spPr>
          <a:xfrm>
            <a:off x="282027" y="4728047"/>
            <a:ext cx="916709" cy="164690"/>
          </a:xfrm>
        </p:spPr>
        <p:txBody>
          <a:bodyPr/>
          <a:lstStyle/>
          <a:p>
            <a:fld id="{8D9E7F89-CFBC-40A6-849E-791F2CE17670}" type="datetime1">
              <a:rPr lang="fi-FI" smtClean="0">
                <a:solidFill>
                  <a:srgbClr val="29282E"/>
                </a:solidFill>
              </a:rPr>
              <a:pPr/>
              <a:t>12.4.2017</a:t>
            </a:fld>
            <a:endParaRPr lang="fi-FI" dirty="0">
              <a:solidFill>
                <a:srgbClr val="29282E"/>
              </a:solidFill>
            </a:endParaRPr>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11" name="Tekstin paikkamerkki 28"/>
          <p:cNvSpPr>
            <a:spLocks noGrp="1"/>
          </p:cNvSpPr>
          <p:nvPr>
            <p:ph type="body" sz="quarter" idx="22" hasCustomPrompt="1"/>
          </p:nvPr>
        </p:nvSpPr>
        <p:spPr>
          <a:xfrm>
            <a:off x="1072800" y="1913747"/>
            <a:ext cx="7171200" cy="1176411"/>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Tree>
    <p:extLst>
      <p:ext uri="{BB962C8B-B14F-4D97-AF65-F5344CB8AC3E}">
        <p14:creationId xmlns:p14="http://schemas.microsoft.com/office/powerpoint/2010/main" val="2059601855"/>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74.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valkoinen">
    <p:bg>
      <p:bgPr>
        <a:solidFill>
          <a:schemeClr val="bg1"/>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rgbClr val="000000"/>
                </a:solidFill>
              </a:defRPr>
            </a:lvl1pPr>
          </a:lstStyle>
          <a:p>
            <a:fld id="{4D1D5393-FFB8-4AFB-965F-DF835FFEFFC2}" type="datetime1">
              <a:rPr lang="fi-FI" smtClean="0"/>
              <a:pPr/>
              <a:t>12.4.2017</a:t>
            </a:fld>
            <a:endParaRPr lang="fi-FI" dirty="0"/>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rgbClr val="000000"/>
                </a:solidFill>
              </a:defRPr>
            </a:lvl1pPr>
          </a:lstStyle>
          <a:p>
            <a:r>
              <a:rPr lang="fi-FI"/>
              <a:t>Teknologiateollisuus</a:t>
            </a:r>
            <a:endParaRPr lang="fi-FI" dirty="0"/>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buSzPct val="125000"/>
              <a:defRPr sz="1300" baseline="0">
                <a:solidFill>
                  <a:srgbClr val="000000"/>
                </a:solidFill>
              </a:defRPr>
            </a:lvl2pPr>
            <a:lvl3pPr indent="-158400">
              <a:buSzPct val="125000"/>
              <a:defRPr sz="1100">
                <a:solidFill>
                  <a:srgbClr val="000000"/>
                </a:solidFill>
              </a:defRPr>
            </a:lvl3pPr>
            <a:lvl4pPr indent="-158400">
              <a:buSzPct val="125000"/>
              <a:defRPr sz="100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763228288"/>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75.xml><?xml version="1.0" encoding="utf-8"?>
<p:sldLayout xmlns:a="http://schemas.openxmlformats.org/drawingml/2006/main" xmlns:r="http://schemas.openxmlformats.org/officeDocument/2006/relationships" xmlns:p="http://schemas.openxmlformats.org/presentationml/2006/main" preserve="1" userDrawn="1">
  <p:cSld name="Logodia">
    <p:bg>
      <p:bgPr>
        <a:solidFill>
          <a:srgbClr val="000000"/>
        </a:solidFill>
        <a:effectLst/>
      </p:bgPr>
    </p:bg>
    <p:spTree>
      <p:nvGrpSpPr>
        <p:cNvPr id="1" name=""/>
        <p:cNvGrpSpPr/>
        <p:nvPr/>
      </p:nvGrpSpPr>
      <p:grpSpPr>
        <a:xfrm>
          <a:off x="0" y="0"/>
          <a:ext cx="0" cy="0"/>
          <a:chOff x="0" y="0"/>
          <a:chExt cx="0" cy="0"/>
        </a:xfrm>
      </p:grpSpPr>
      <p:pic>
        <p:nvPicPr>
          <p:cNvPr id="21" name="Kuva 20"/>
          <p:cNvPicPr>
            <a:picLocks noChangeAspect="1"/>
          </p:cNvPicPr>
          <p:nvPr userDrawn="1"/>
        </p:nvPicPr>
        <p:blipFill>
          <a:blip r:embed="rId2"/>
          <a:stretch>
            <a:fillRect/>
          </a:stretch>
        </p:blipFill>
        <p:spPr>
          <a:xfrm>
            <a:off x="2072269" y="1966957"/>
            <a:ext cx="4730093" cy="1172552"/>
          </a:xfrm>
          <a:prstGeom prst="rect">
            <a:avLst/>
          </a:prstGeom>
        </p:spPr>
      </p:pic>
    </p:spTree>
    <p:extLst>
      <p:ext uri="{BB962C8B-B14F-4D97-AF65-F5344CB8AC3E}">
        <p14:creationId xmlns:p14="http://schemas.microsoft.com/office/powerpoint/2010/main" val="3487337002"/>
      </p:ext>
    </p:extLst>
  </p:cSld>
  <p:clrMapOvr>
    <a:masterClrMapping/>
  </p:clrMapOvr>
  <p:transition spd="med">
    <p:fade/>
  </p:transition>
</p:sldLayout>
</file>

<file path=ppt/slideLayouts/slideLayout176.xml><?xml version="1.0" encoding="utf-8"?>
<p:sldLayout xmlns:a="http://schemas.openxmlformats.org/drawingml/2006/main" xmlns:r="http://schemas.openxmlformats.org/officeDocument/2006/relationships" xmlns:p="http://schemas.openxmlformats.org/presentationml/2006/main" preserve="1" userDrawn="1">
  <p:cSld name="Otsikkodia">
    <p:bg>
      <p:bgPr>
        <a:solidFill>
          <a:srgbClr val="000000"/>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9" name="Tekstin paikkamerkki 28"/>
          <p:cNvSpPr>
            <a:spLocks noGrp="1"/>
          </p:cNvSpPr>
          <p:nvPr>
            <p:ph type="body" sz="quarter" idx="15" hasCustomPrompt="1"/>
          </p:nvPr>
        </p:nvSpPr>
        <p:spPr>
          <a:xfrm>
            <a:off x="1072800" y="1881898"/>
            <a:ext cx="6977283" cy="1165268"/>
          </a:xfrm>
          <a:prstGeom prst="rect">
            <a:avLst/>
          </a:prstGeom>
        </p:spPr>
        <p:txBody>
          <a:bodyPr>
            <a:normAutofit/>
          </a:bodyPr>
          <a:lstStyle>
            <a:lvl1pPr marL="10800" indent="0">
              <a:lnSpc>
                <a:spcPct val="100000"/>
              </a:lnSpc>
              <a:spcBef>
                <a:spcPts val="0"/>
              </a:spcBef>
              <a:spcAft>
                <a:spcPts val="0"/>
              </a:spcAft>
              <a:buFontTx/>
              <a:buNone/>
              <a:defRPr sz="26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pääotsikkoa </a:t>
            </a:r>
            <a:r>
              <a:rPr lang="fi-FI" dirty="0" err="1"/>
              <a:t>napsautt</a:t>
            </a:r>
            <a:r>
              <a:rPr lang="fi-FI" dirty="0"/>
              <a:t>.</a:t>
            </a:r>
          </a:p>
        </p:txBody>
      </p:sp>
      <p:sp>
        <p:nvSpPr>
          <p:cNvPr id="10"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2"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F553C366-6A2C-43B9-A437-B827E0484441}" type="datetime1">
              <a:rPr lang="fi-FI" smtClean="0">
                <a:solidFill>
                  <a:srgbClr val="FFFFFF"/>
                </a:solidFill>
              </a:rPr>
              <a:pPr/>
              <a:t>12.4.2017</a:t>
            </a:fld>
            <a:endParaRPr lang="fi-FI" dirty="0">
              <a:solidFill>
                <a:srgbClr val="FFFFFF"/>
              </a:solidFill>
            </a:endParaRPr>
          </a:p>
        </p:txBody>
      </p:sp>
      <p:sp>
        <p:nvSpPr>
          <p:cNvPr id="14"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759967263"/>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77.xml><?xml version="1.0" encoding="utf-8"?>
<p:sldLayout xmlns:a="http://schemas.openxmlformats.org/drawingml/2006/main" xmlns:r="http://schemas.openxmlformats.org/officeDocument/2006/relationships" xmlns:p="http://schemas.openxmlformats.org/presentationml/2006/main" preserve="1" userDrawn="1">
  <p:cSld name="Väliotsikkodia - turkoosi">
    <p:bg>
      <p:bgPr>
        <a:solidFill>
          <a:srgbClr val="0ACFCF"/>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9"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0"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2"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FBD49F65-936D-47C1-B476-B10D0AC9DEC4}" type="datetime1">
              <a:rPr lang="fi-FI" smtClean="0">
                <a:solidFill>
                  <a:srgbClr val="FFFFFF"/>
                </a:solidFill>
              </a:rPr>
              <a:pPr/>
              <a:t>12.4.2017</a:t>
            </a:fld>
            <a:endParaRPr lang="fi-FI" dirty="0">
              <a:solidFill>
                <a:srgbClr val="FFFFFF"/>
              </a:solidFill>
            </a:endParaRPr>
          </a:p>
        </p:txBody>
      </p:sp>
      <p:sp>
        <p:nvSpPr>
          <p:cNvPr id="14"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1850848827"/>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78.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turkoosi">
    <p:bg>
      <p:bgPr>
        <a:solidFill>
          <a:srgbClr val="0ACFCF"/>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8E114E9B-AF34-462B-9107-FB4A4FE20955}" type="datetime1">
              <a:rPr lang="fi-FI" smtClean="0">
                <a:solidFill>
                  <a:srgbClr val="FFFFFF"/>
                </a:solidFill>
              </a:rPr>
              <a:pPr/>
              <a:t>12.4.2017</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7" name="Tekstin paikkamerkki 2"/>
          <p:cNvSpPr>
            <a:spLocks noGrp="1"/>
          </p:cNvSpPr>
          <p:nvPr>
            <p:ph idx="21"/>
          </p:nvPr>
        </p:nvSpPr>
        <p:spPr>
          <a:xfrm>
            <a:off x="1072800" y="1583052"/>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1668052012"/>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79.xml><?xml version="1.0" encoding="utf-8"?>
<p:sldLayout xmlns:a="http://schemas.openxmlformats.org/drawingml/2006/main" xmlns:r="http://schemas.openxmlformats.org/officeDocument/2006/relationships" xmlns:p="http://schemas.openxmlformats.org/presentationml/2006/main" preserve="1" userDrawn="1">
  <p:cSld name="Väliotsikkodia - petroli">
    <p:bg>
      <p:bgPr>
        <a:solidFill>
          <a:srgbClr val="0F78B2"/>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F7D0C29F-D373-4791-88C9-86C29F06AD83}" type="datetime1">
              <a:rPr lang="fi-FI" smtClean="0">
                <a:solidFill>
                  <a:srgbClr val="FFFFFF"/>
                </a:solidFill>
              </a:rPr>
              <a:pPr/>
              <a:t>12.4.2017</a:t>
            </a:fld>
            <a:endParaRPr lang="fi-FI" dirty="0">
              <a:solidFill>
                <a:srgbClr val="FFFFFF"/>
              </a:solidFill>
            </a:endParaRPr>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3663712350"/>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sitruuna">
    <p:bg>
      <p:bgPr>
        <a:solidFill>
          <a:srgbClr val="FFFF00"/>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rgbClr val="000000"/>
                </a:solidFill>
              </a:defRPr>
            </a:lvl1pPr>
          </a:lstStyle>
          <a:p>
            <a:fld id="{4D1D5393-FFB8-4AFB-965F-DF835FFEFFC2}" type="datetime1">
              <a:rPr lang="fi-FI" smtClean="0"/>
              <a:t>12.4.2017</a:t>
            </a:fld>
            <a:endParaRPr lang="fi-FI" dirty="0"/>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rgbClr val="000000"/>
                </a:solidFill>
              </a:defRPr>
            </a:lvl1pPr>
          </a:lstStyle>
          <a:p>
            <a:r>
              <a:rPr lang="fi-FI"/>
              <a:t>Teknologiateollisuus</a:t>
            </a:r>
            <a:endParaRPr lang="fi-FI" dirty="0"/>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buSzPct val="125000"/>
              <a:defRPr sz="1300" baseline="0">
                <a:solidFill>
                  <a:srgbClr val="000000"/>
                </a:solidFill>
              </a:defRPr>
            </a:lvl2pPr>
            <a:lvl3pPr indent="-158400">
              <a:buSzPct val="125000"/>
              <a:defRPr sz="1100">
                <a:solidFill>
                  <a:srgbClr val="000000"/>
                </a:solidFill>
              </a:defRPr>
            </a:lvl3pPr>
            <a:lvl4pPr indent="-158400">
              <a:buSzPct val="125000"/>
              <a:defRPr sz="100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1897754279"/>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80.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petroli">
    <p:bg>
      <p:bgPr>
        <a:solidFill>
          <a:srgbClr val="0F78B2"/>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5C870B0A-5FAA-48CC-9422-68AAC5A5CADB}" type="datetime1">
              <a:rPr lang="fi-FI" smtClean="0">
                <a:solidFill>
                  <a:srgbClr val="FFFFFF"/>
                </a:solidFill>
              </a:rPr>
              <a:pPr/>
              <a:t>12.4.2017</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11" name="Tekstin paikkamerkki 2"/>
          <p:cNvSpPr>
            <a:spLocks noGrp="1"/>
          </p:cNvSpPr>
          <p:nvPr>
            <p:ph idx="21"/>
          </p:nvPr>
        </p:nvSpPr>
        <p:spPr>
          <a:xfrm>
            <a:off x="1072800" y="1584884"/>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12"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2339344086"/>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81.xml><?xml version="1.0" encoding="utf-8"?>
<p:sldLayout xmlns:a="http://schemas.openxmlformats.org/drawingml/2006/main" xmlns:r="http://schemas.openxmlformats.org/officeDocument/2006/relationships" xmlns:p="http://schemas.openxmlformats.org/presentationml/2006/main" preserve="1" userDrawn="1">
  <p:cSld name="Väliotsikkodia - sininen">
    <p:bg>
      <p:bgPr>
        <a:solidFill>
          <a:srgbClr val="141F94"/>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33A50D0A-99B9-48FE-8B08-047EE10ADBDA}" type="datetime1">
              <a:rPr lang="fi-FI" smtClean="0">
                <a:solidFill>
                  <a:srgbClr val="FFFFFF"/>
                </a:solidFill>
              </a:rPr>
              <a:pPr/>
              <a:t>12.4.2017</a:t>
            </a:fld>
            <a:endParaRPr lang="fi-FI" dirty="0">
              <a:solidFill>
                <a:srgbClr val="FFFFFF"/>
              </a:solidFill>
            </a:endParaRPr>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274262937"/>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82.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sininen">
    <p:bg>
      <p:bgPr>
        <a:solidFill>
          <a:srgbClr val="141F94"/>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71EF2A4B-BD6C-442B-B37A-933F3A2F5101}" type="datetime1">
              <a:rPr lang="fi-FI" smtClean="0">
                <a:solidFill>
                  <a:srgbClr val="FFFFFF"/>
                </a:solidFill>
              </a:rPr>
              <a:pPr/>
              <a:t>12.4.2017</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2519765013"/>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83.xml><?xml version="1.0" encoding="utf-8"?>
<p:sldLayout xmlns:a="http://schemas.openxmlformats.org/drawingml/2006/main" xmlns:r="http://schemas.openxmlformats.org/officeDocument/2006/relationships" xmlns:p="http://schemas.openxmlformats.org/presentationml/2006/main" preserve="1" userDrawn="1">
  <p:cSld name="Väliotsikkodia - violetti">
    <p:bg>
      <p:bgPr>
        <a:solidFill>
          <a:srgbClr val="8A0FA6"/>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9AA3CBEF-2865-4434-A020-1FAA7DCEF42D}" type="datetime1">
              <a:rPr lang="fi-FI" smtClean="0">
                <a:solidFill>
                  <a:srgbClr val="FFFFFF"/>
                </a:solidFill>
              </a:rPr>
              <a:pPr/>
              <a:t>12.4.2017</a:t>
            </a:fld>
            <a:endParaRPr lang="fi-FI" dirty="0">
              <a:solidFill>
                <a:srgbClr val="FFFFFF"/>
              </a:solidFill>
            </a:endParaRPr>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254101657"/>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84.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violetti">
    <p:bg>
      <p:bgPr>
        <a:solidFill>
          <a:srgbClr val="8A0FA6"/>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04B4512B-9268-4DA6-A4DE-9BAC66E0AE0F}" type="datetime1">
              <a:rPr lang="fi-FI" smtClean="0">
                <a:solidFill>
                  <a:srgbClr val="FFFFFF"/>
                </a:solidFill>
              </a:rPr>
              <a:pPr/>
              <a:t>12.4.2017</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3626207466"/>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85.xml><?xml version="1.0" encoding="utf-8"?>
<p:sldLayout xmlns:a="http://schemas.openxmlformats.org/drawingml/2006/main" xmlns:r="http://schemas.openxmlformats.org/officeDocument/2006/relationships" xmlns:p="http://schemas.openxmlformats.org/presentationml/2006/main" preserve="1" userDrawn="1">
  <p:cSld name="Väliotsikkodia - pinkki">
    <p:bg>
      <p:bgPr>
        <a:solidFill>
          <a:srgbClr val="FF00B8"/>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4"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5"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7"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FAF34066-C849-43D6-AD11-EC5B4E0FCE81}" type="datetime1">
              <a:rPr lang="fi-FI" smtClean="0">
                <a:solidFill>
                  <a:srgbClr val="FFFFFF"/>
                </a:solidFill>
              </a:rPr>
              <a:pPr/>
              <a:t>12.4.2017</a:t>
            </a:fld>
            <a:endParaRPr lang="fi-FI" dirty="0">
              <a:solidFill>
                <a:srgbClr val="FFFFFF"/>
              </a:solidFill>
            </a:endParaRPr>
          </a:p>
        </p:txBody>
      </p:sp>
      <p:sp>
        <p:nvSpPr>
          <p:cNvPr id="18"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4231220443"/>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86.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pinkki">
    <p:bg>
      <p:bgPr>
        <a:solidFill>
          <a:srgbClr val="FF00B8"/>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91DAFD31-6E2D-43E4-B45F-A91916303127}" type="datetime1">
              <a:rPr lang="fi-FI" smtClean="0">
                <a:solidFill>
                  <a:srgbClr val="FFFFFF"/>
                </a:solidFill>
              </a:rPr>
              <a:pPr/>
              <a:t>12.4.2017</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887286294"/>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87.xml><?xml version="1.0" encoding="utf-8"?>
<p:sldLayout xmlns:a="http://schemas.openxmlformats.org/drawingml/2006/main" xmlns:r="http://schemas.openxmlformats.org/officeDocument/2006/relationships" xmlns:p="http://schemas.openxmlformats.org/presentationml/2006/main" preserve="1" userDrawn="1">
  <p:cSld name="Väliotsikkodia - mandariini">
    <p:bg>
      <p:bgPr>
        <a:solidFill>
          <a:srgbClr val="FF805C"/>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A05A29F8-3631-43D8-937B-CB2D984A1FF3}" type="datetime1">
              <a:rPr lang="fi-FI" smtClean="0">
                <a:solidFill>
                  <a:srgbClr val="FFFFFF"/>
                </a:solidFill>
              </a:rPr>
              <a:pPr/>
              <a:t>12.4.2017</a:t>
            </a:fld>
            <a:endParaRPr lang="fi-FI" dirty="0">
              <a:solidFill>
                <a:srgbClr val="FFFFFF"/>
              </a:solidFill>
            </a:endParaRPr>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1321049453"/>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88.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mandariini">
    <p:bg>
      <p:bgPr>
        <a:solidFill>
          <a:srgbClr val="FF805C"/>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5A1FFB15-5351-4C69-B4D2-8C0154A2BCAF}" type="datetime1">
              <a:rPr lang="fi-FI" smtClean="0">
                <a:solidFill>
                  <a:srgbClr val="FFFFFF"/>
                </a:solidFill>
              </a:rPr>
              <a:pPr/>
              <a:t>12.4.2017</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2313314696"/>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89.xml><?xml version="1.0" encoding="utf-8"?>
<p:sldLayout xmlns:a="http://schemas.openxmlformats.org/drawingml/2006/main" xmlns:r="http://schemas.openxmlformats.org/officeDocument/2006/relationships" xmlns:p="http://schemas.openxmlformats.org/presentationml/2006/main" preserve="1" userDrawn="1">
  <p:cSld name="Väliotsikkodia - omena">
    <p:bg>
      <p:bgPr>
        <a:solidFill>
          <a:srgbClr val="85E869"/>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AB4C9FC2-AB49-4BC7-8E34-F35776C6F0E4}" type="datetime1">
              <a:rPr lang="fi-FI" smtClean="0">
                <a:solidFill>
                  <a:srgbClr val="FFFFFF"/>
                </a:solidFill>
              </a:rPr>
              <a:pPr/>
              <a:t>12.4.2017</a:t>
            </a:fld>
            <a:endParaRPr lang="fi-FI" dirty="0">
              <a:solidFill>
                <a:srgbClr val="FFFFFF"/>
              </a:solidFill>
            </a:endParaRPr>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1385194774"/>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isältödia tekstille">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pPr/>
              <a:t>‹#›</a:t>
            </a:fld>
            <a:endParaRPr lang="fi-FI" dirty="0"/>
          </a:p>
        </p:txBody>
      </p:sp>
      <p:sp>
        <p:nvSpPr>
          <p:cNvPr id="15" name="Päivämäärän paikkamerkki 1"/>
          <p:cNvSpPr>
            <a:spLocks noGrp="1"/>
          </p:cNvSpPr>
          <p:nvPr>
            <p:ph type="dt" sz="half" idx="10"/>
          </p:nvPr>
        </p:nvSpPr>
        <p:spPr>
          <a:xfrm>
            <a:off x="282027" y="4728047"/>
            <a:ext cx="916709" cy="164690"/>
          </a:xfrm>
        </p:spPr>
        <p:txBody>
          <a:bodyPr/>
          <a:lstStyle/>
          <a:p>
            <a:fld id="{1F9AB61F-25F5-4BAC-AFD2-7CF6AA8759C3}" type="datetime1">
              <a:rPr lang="fi-FI" smtClean="0"/>
              <a:t>12.4.2017</a:t>
            </a:fld>
            <a:endParaRPr lang="fi-FI" dirty="0"/>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t>Teknologiateollisuus</a:t>
            </a:r>
          </a:p>
        </p:txBody>
      </p:sp>
      <p:sp>
        <p:nvSpPr>
          <p:cNvPr id="9"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
        <p:nvSpPr>
          <p:cNvPr id="21" name="Tekstin paikkamerkki 2"/>
          <p:cNvSpPr>
            <a:spLocks noGrp="1"/>
          </p:cNvSpPr>
          <p:nvPr>
            <p:ph idx="19"/>
          </p:nvPr>
        </p:nvSpPr>
        <p:spPr>
          <a:xfrm>
            <a:off x="1072800" y="1582404"/>
            <a:ext cx="7171200" cy="2894345"/>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050">
                <a:solidFill>
                  <a:srgbClr val="000000"/>
                </a:solidFill>
              </a:defRPr>
            </a:lvl3pPr>
            <a:lvl4pPr indent="-158400">
              <a:lnSpc>
                <a:spcPts val="1800"/>
              </a:lnSpc>
              <a:spcBef>
                <a:spcPts val="200"/>
              </a:spcBef>
              <a:spcAft>
                <a:spcPts val="200"/>
              </a:spcAft>
              <a:buSzPct val="125000"/>
              <a:defRPr sz="105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22" name="Tekstin paikkamerkki 28"/>
          <p:cNvSpPr>
            <a:spLocks noGrp="1"/>
          </p:cNvSpPr>
          <p:nvPr>
            <p:ph type="body" sz="quarter" idx="20" hasCustomPrompt="1"/>
          </p:nvPr>
        </p:nvSpPr>
        <p:spPr>
          <a:xfrm>
            <a:off x="1072800" y="1102950"/>
            <a:ext cx="7171200"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Tree>
    <p:extLst>
      <p:ext uri="{BB962C8B-B14F-4D97-AF65-F5344CB8AC3E}">
        <p14:creationId xmlns:p14="http://schemas.microsoft.com/office/powerpoint/2010/main" val="63290165"/>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90.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omena">
    <p:bg>
      <p:bgPr>
        <a:solidFill>
          <a:srgbClr val="85E869"/>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BFD90D18-063C-4F97-88EB-7B998FCF1C84}" type="datetime1">
              <a:rPr lang="fi-FI" smtClean="0">
                <a:solidFill>
                  <a:srgbClr val="FFFFFF"/>
                </a:solidFill>
              </a:rPr>
              <a:pPr/>
              <a:t>12.4.2017</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7" name="Tekstin paikkamerkki 2"/>
          <p:cNvSpPr>
            <a:spLocks noGrp="1"/>
          </p:cNvSpPr>
          <p:nvPr>
            <p:ph idx="21"/>
          </p:nvPr>
        </p:nvSpPr>
        <p:spPr>
          <a:xfrm>
            <a:off x="1072800" y="1585225"/>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2042725573"/>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91.xml><?xml version="1.0" encoding="utf-8"?>
<p:sldLayout xmlns:a="http://schemas.openxmlformats.org/drawingml/2006/main" xmlns:r="http://schemas.openxmlformats.org/officeDocument/2006/relationships" xmlns:p="http://schemas.openxmlformats.org/presentationml/2006/main" preserve="1" userDrawn="1">
  <p:cSld name="Väliotsikkodia - sitruuna">
    <p:bg>
      <p:bgPr>
        <a:solidFill>
          <a:srgbClr val="FFFF00"/>
        </a:solidFill>
        <a:effectLst/>
      </p:bgPr>
    </p:bg>
    <p:spTree>
      <p:nvGrpSpPr>
        <p:cNvPr id="1" name=""/>
        <p:cNvGrpSpPr/>
        <p:nvPr/>
      </p:nvGrpSpPr>
      <p:grpSpPr>
        <a:xfrm>
          <a:off x="0" y="0"/>
          <a:ext cx="0" cy="0"/>
          <a:chOff x="0" y="0"/>
          <a:chExt cx="0" cy="0"/>
        </a:xfrm>
      </p:grpSpPr>
      <p:pic>
        <p:nvPicPr>
          <p:cNvPr id="9" name="Kuva 8"/>
          <p:cNvPicPr>
            <a:picLocks noChangeAspect="1"/>
          </p:cNvPicPr>
          <p:nvPr userDrawn="1"/>
        </p:nvPicPr>
        <p:blipFill>
          <a:blip r:embed="rId2"/>
          <a:stretch>
            <a:fillRect/>
          </a:stretch>
        </p:blipFill>
        <p:spPr>
          <a:xfrm>
            <a:off x="8335624" y="368923"/>
            <a:ext cx="437056" cy="437032"/>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rgbClr val="000000"/>
                </a:solidFill>
              </a:defRPr>
            </a:lvl1pPr>
          </a:lstStyle>
          <a:p>
            <a:fld id="{6FCB6B90-8271-4E8F-82C1-E646FBB48A2E}" type="slidenum">
              <a:rPr lang="fi-FI" smtClean="0"/>
              <a:pPr/>
              <a:t>‹#›</a:t>
            </a:fld>
            <a:endParaRPr lang="fi-FI" dirty="0"/>
          </a:p>
        </p:txBody>
      </p:sp>
      <p:sp>
        <p:nvSpPr>
          <p:cNvPr id="14" name="Päivämäärän paikkamerkki 1"/>
          <p:cNvSpPr>
            <a:spLocks noGrp="1"/>
          </p:cNvSpPr>
          <p:nvPr>
            <p:ph type="dt" sz="half" idx="10"/>
          </p:nvPr>
        </p:nvSpPr>
        <p:spPr>
          <a:xfrm>
            <a:off x="282027" y="4728047"/>
            <a:ext cx="916709" cy="164690"/>
          </a:xfrm>
        </p:spPr>
        <p:txBody>
          <a:bodyPr/>
          <a:lstStyle>
            <a:lvl1pPr>
              <a:defRPr>
                <a:solidFill>
                  <a:srgbClr val="000000"/>
                </a:solidFill>
              </a:defRPr>
            </a:lvl1pPr>
          </a:lstStyle>
          <a:p>
            <a:fld id="{0F905F96-8735-44CC-A79D-9FF4592D6200}" type="datetime1">
              <a:rPr lang="fi-FI" smtClean="0"/>
              <a:pPr/>
              <a:t>12.4.2017</a:t>
            </a:fld>
            <a:endParaRPr lang="fi-FI" dirty="0"/>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rgbClr val="000000"/>
                </a:solidFill>
              </a:defRPr>
            </a:lvl1pPr>
          </a:lstStyle>
          <a:p>
            <a:r>
              <a:rPr lang="fi-FI"/>
              <a:t>Teknologiateollisuus</a:t>
            </a:r>
            <a:endParaRPr lang="fi-FI" dirty="0"/>
          </a:p>
        </p:txBody>
      </p:sp>
    </p:spTree>
    <p:extLst>
      <p:ext uri="{BB962C8B-B14F-4D97-AF65-F5344CB8AC3E}">
        <p14:creationId xmlns:p14="http://schemas.microsoft.com/office/powerpoint/2010/main" val="1665526335"/>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92.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sitruuna">
    <p:bg>
      <p:bgPr>
        <a:solidFill>
          <a:srgbClr val="FFFF00"/>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rgbClr val="000000"/>
                </a:solidFill>
              </a:defRPr>
            </a:lvl1pPr>
          </a:lstStyle>
          <a:p>
            <a:fld id="{4D1D5393-FFB8-4AFB-965F-DF835FFEFFC2}" type="datetime1">
              <a:rPr lang="fi-FI" smtClean="0"/>
              <a:pPr/>
              <a:t>12.4.2017</a:t>
            </a:fld>
            <a:endParaRPr lang="fi-FI" dirty="0"/>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rgbClr val="000000"/>
                </a:solidFill>
              </a:defRPr>
            </a:lvl1pPr>
          </a:lstStyle>
          <a:p>
            <a:r>
              <a:rPr lang="fi-FI"/>
              <a:t>Teknologiateollisuus</a:t>
            </a:r>
            <a:endParaRPr lang="fi-FI" dirty="0"/>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buSzPct val="125000"/>
              <a:defRPr sz="1300" baseline="0">
                <a:solidFill>
                  <a:srgbClr val="000000"/>
                </a:solidFill>
              </a:defRPr>
            </a:lvl2pPr>
            <a:lvl3pPr indent="-158400">
              <a:buSzPct val="125000"/>
              <a:defRPr sz="1100">
                <a:solidFill>
                  <a:srgbClr val="000000"/>
                </a:solidFill>
              </a:defRPr>
            </a:lvl3pPr>
            <a:lvl4pPr indent="-158400">
              <a:buSzPct val="125000"/>
              <a:defRPr sz="100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3795754573"/>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93.xml><?xml version="1.0" encoding="utf-8"?>
<p:sldLayout xmlns:a="http://schemas.openxmlformats.org/drawingml/2006/main" xmlns:r="http://schemas.openxmlformats.org/officeDocument/2006/relationships" xmlns:p="http://schemas.openxmlformats.org/presentationml/2006/main" preserve="1" userDrawn="1">
  <p:cSld name="Sisältödia tekstille">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15" name="Päivämäärän paikkamerkki 1"/>
          <p:cNvSpPr>
            <a:spLocks noGrp="1"/>
          </p:cNvSpPr>
          <p:nvPr>
            <p:ph type="dt" sz="half" idx="10"/>
          </p:nvPr>
        </p:nvSpPr>
        <p:spPr>
          <a:xfrm>
            <a:off x="282027" y="4728047"/>
            <a:ext cx="916709" cy="164690"/>
          </a:xfrm>
        </p:spPr>
        <p:txBody>
          <a:bodyPr/>
          <a:lstStyle/>
          <a:p>
            <a:fld id="{1F9AB61F-25F5-4BAC-AFD2-7CF6AA8759C3}" type="datetime1">
              <a:rPr lang="fi-FI" smtClean="0">
                <a:solidFill>
                  <a:srgbClr val="29282E"/>
                </a:solidFill>
              </a:rPr>
              <a:pPr/>
              <a:t>12.4.2017</a:t>
            </a:fld>
            <a:endParaRPr lang="fi-FI" dirty="0">
              <a:solidFill>
                <a:srgbClr val="29282E"/>
              </a:solidFill>
            </a:endParaRPr>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9"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
        <p:nvSpPr>
          <p:cNvPr id="21" name="Tekstin paikkamerkki 2"/>
          <p:cNvSpPr>
            <a:spLocks noGrp="1"/>
          </p:cNvSpPr>
          <p:nvPr>
            <p:ph idx="19"/>
          </p:nvPr>
        </p:nvSpPr>
        <p:spPr>
          <a:xfrm>
            <a:off x="1072800" y="1582404"/>
            <a:ext cx="7171200" cy="2894345"/>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050">
                <a:solidFill>
                  <a:srgbClr val="000000"/>
                </a:solidFill>
              </a:defRPr>
            </a:lvl3pPr>
            <a:lvl4pPr indent="-158400">
              <a:lnSpc>
                <a:spcPts val="1800"/>
              </a:lnSpc>
              <a:spcBef>
                <a:spcPts val="200"/>
              </a:spcBef>
              <a:spcAft>
                <a:spcPts val="200"/>
              </a:spcAft>
              <a:buSzPct val="125000"/>
              <a:defRPr sz="105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22" name="Tekstin paikkamerkki 28"/>
          <p:cNvSpPr>
            <a:spLocks noGrp="1"/>
          </p:cNvSpPr>
          <p:nvPr>
            <p:ph type="body" sz="quarter" idx="20" hasCustomPrompt="1"/>
          </p:nvPr>
        </p:nvSpPr>
        <p:spPr>
          <a:xfrm>
            <a:off x="1072800" y="1102950"/>
            <a:ext cx="7171200"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Tree>
    <p:extLst>
      <p:ext uri="{BB962C8B-B14F-4D97-AF65-F5344CB8AC3E}">
        <p14:creationId xmlns:p14="http://schemas.microsoft.com/office/powerpoint/2010/main" val="2368682427"/>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94.xml><?xml version="1.0" encoding="utf-8"?>
<p:sldLayout xmlns:a="http://schemas.openxmlformats.org/drawingml/2006/main" xmlns:r="http://schemas.openxmlformats.org/officeDocument/2006/relationships" xmlns:p="http://schemas.openxmlformats.org/presentationml/2006/main" preserve="1" userDrawn="1">
  <p:cSld name="Sisältödia tekstille 2-palstaa">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15" name="Päivämäärän paikkamerkki 1"/>
          <p:cNvSpPr>
            <a:spLocks noGrp="1"/>
          </p:cNvSpPr>
          <p:nvPr>
            <p:ph type="dt" sz="half" idx="10"/>
          </p:nvPr>
        </p:nvSpPr>
        <p:spPr>
          <a:xfrm>
            <a:off x="282027" y="4728047"/>
            <a:ext cx="916709" cy="164690"/>
          </a:xfrm>
        </p:spPr>
        <p:txBody>
          <a:bodyPr/>
          <a:lstStyle/>
          <a:p>
            <a:fld id="{4E9C680B-B035-4481-9C89-9B8DCFA07DE9}" type="datetime1">
              <a:rPr lang="fi-FI" smtClean="0">
                <a:solidFill>
                  <a:srgbClr val="29282E"/>
                </a:solidFill>
              </a:rPr>
              <a:pPr/>
              <a:t>12.4.2017</a:t>
            </a:fld>
            <a:endParaRPr lang="fi-FI" dirty="0">
              <a:solidFill>
                <a:srgbClr val="29282E"/>
              </a:solidFill>
            </a:endParaRPr>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9"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
        <p:nvSpPr>
          <p:cNvPr id="11" name="Tekstin paikkamerkki 2"/>
          <p:cNvSpPr>
            <a:spLocks noGrp="1"/>
          </p:cNvSpPr>
          <p:nvPr>
            <p:ph idx="1"/>
          </p:nvPr>
        </p:nvSpPr>
        <p:spPr>
          <a:xfrm>
            <a:off x="4449254" y="1565735"/>
            <a:ext cx="3499200" cy="2894345"/>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050">
                <a:solidFill>
                  <a:srgbClr val="000000"/>
                </a:solidFill>
              </a:defRPr>
            </a:lvl3pPr>
            <a:lvl4pPr indent="-158400">
              <a:lnSpc>
                <a:spcPts val="1800"/>
              </a:lnSpc>
              <a:spcBef>
                <a:spcPts val="200"/>
              </a:spcBef>
              <a:spcAft>
                <a:spcPts val="200"/>
              </a:spcAft>
              <a:buSzPct val="125000"/>
              <a:defRPr sz="105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12" name="Tekstin paikkamerkki 28"/>
          <p:cNvSpPr>
            <a:spLocks noGrp="1"/>
          </p:cNvSpPr>
          <p:nvPr>
            <p:ph type="body" sz="quarter" idx="17" hasCustomPrompt="1"/>
          </p:nvPr>
        </p:nvSpPr>
        <p:spPr>
          <a:xfrm>
            <a:off x="1072800" y="1102950"/>
            <a:ext cx="7171200"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28" name="Tekstin paikkamerkki 2"/>
          <p:cNvSpPr>
            <a:spLocks noGrp="1"/>
          </p:cNvSpPr>
          <p:nvPr>
            <p:ph idx="19"/>
          </p:nvPr>
        </p:nvSpPr>
        <p:spPr>
          <a:xfrm>
            <a:off x="1072800" y="1582404"/>
            <a:ext cx="3499200" cy="2894345"/>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050">
                <a:solidFill>
                  <a:srgbClr val="000000"/>
                </a:solidFill>
              </a:defRPr>
            </a:lvl3pPr>
            <a:lvl4pPr indent="-158400">
              <a:lnSpc>
                <a:spcPts val="1800"/>
              </a:lnSpc>
              <a:spcBef>
                <a:spcPts val="200"/>
              </a:spcBef>
              <a:spcAft>
                <a:spcPts val="200"/>
              </a:spcAft>
              <a:buSzPct val="125000"/>
              <a:defRPr sz="105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Tree>
    <p:extLst>
      <p:ext uri="{BB962C8B-B14F-4D97-AF65-F5344CB8AC3E}">
        <p14:creationId xmlns:p14="http://schemas.microsoft.com/office/powerpoint/2010/main" val="537548445"/>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95.xml><?xml version="1.0" encoding="utf-8"?>
<p:sldLayout xmlns:a="http://schemas.openxmlformats.org/drawingml/2006/main" xmlns:r="http://schemas.openxmlformats.org/officeDocument/2006/relationships" xmlns:p="http://schemas.openxmlformats.org/presentationml/2006/main" preserve="1" userDrawn="1">
  <p:cSld name="Sisältödia tekstille ja kuvalle A">
    <p:spTree>
      <p:nvGrpSpPr>
        <p:cNvPr id="1" name=""/>
        <p:cNvGrpSpPr/>
        <p:nvPr/>
      </p:nvGrpSpPr>
      <p:grpSpPr>
        <a:xfrm>
          <a:off x="0" y="0"/>
          <a:ext cx="0" cy="0"/>
          <a:chOff x="0" y="0"/>
          <a:chExt cx="0" cy="0"/>
        </a:xfrm>
      </p:grpSpPr>
      <p:sp>
        <p:nvSpPr>
          <p:cNvPr id="15" name="Päivämäärän paikkamerkki 1"/>
          <p:cNvSpPr>
            <a:spLocks noGrp="1"/>
          </p:cNvSpPr>
          <p:nvPr>
            <p:ph type="dt" sz="half" idx="10"/>
          </p:nvPr>
        </p:nvSpPr>
        <p:spPr>
          <a:xfrm>
            <a:off x="282027" y="4728047"/>
            <a:ext cx="916709" cy="164690"/>
          </a:xfrm>
        </p:spPr>
        <p:txBody>
          <a:bodyPr/>
          <a:lstStyle/>
          <a:p>
            <a:fld id="{26EC10B7-6068-4592-8DF6-C21B5E169149}" type="datetime1">
              <a:rPr lang="fi-FI" smtClean="0">
                <a:solidFill>
                  <a:srgbClr val="29282E"/>
                </a:solidFill>
              </a:rPr>
              <a:pPr/>
              <a:t>12.4.2017</a:t>
            </a:fld>
            <a:endParaRPr lang="fi-FI" dirty="0">
              <a:solidFill>
                <a:srgbClr val="29282E"/>
              </a:solidFill>
            </a:endParaRPr>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8" name="Tekstin paikkamerkki 2"/>
          <p:cNvSpPr>
            <a:spLocks noGrp="1"/>
          </p:cNvSpPr>
          <p:nvPr>
            <p:ph idx="19"/>
          </p:nvPr>
        </p:nvSpPr>
        <p:spPr>
          <a:xfrm>
            <a:off x="1072800" y="1584553"/>
            <a:ext cx="55296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100">
                <a:solidFill>
                  <a:srgbClr val="000000"/>
                </a:solidFill>
              </a:defRPr>
            </a:lvl3pPr>
            <a:lvl4pPr indent="-158400">
              <a:lnSpc>
                <a:spcPts val="1800"/>
              </a:lnSpc>
              <a:spcBef>
                <a:spcPts val="200"/>
              </a:spcBef>
              <a:spcAft>
                <a:spcPts val="200"/>
              </a:spcAft>
              <a:buSzPct val="125000"/>
              <a:defRPr sz="100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9" name="Tekstin paikkamerkki 28"/>
          <p:cNvSpPr>
            <a:spLocks noGrp="1"/>
          </p:cNvSpPr>
          <p:nvPr>
            <p:ph type="body" sz="quarter" idx="21" hasCustomPrompt="1"/>
          </p:nvPr>
        </p:nvSpPr>
        <p:spPr>
          <a:xfrm>
            <a:off x="1072800" y="1104452"/>
            <a:ext cx="5529600" cy="365682"/>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0" name="Kuvan paikkamerkki 6"/>
          <p:cNvSpPr>
            <a:spLocks noGrp="1"/>
          </p:cNvSpPr>
          <p:nvPr>
            <p:ph type="pic" sz="quarter" idx="20"/>
          </p:nvPr>
        </p:nvSpPr>
        <p:spPr>
          <a:xfrm>
            <a:off x="6775200" y="0"/>
            <a:ext cx="2368805"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endParaRPr lang="fi-FI" dirty="0"/>
          </a:p>
        </p:txBody>
      </p:sp>
      <p:sp>
        <p:nvSpPr>
          <p:cNvPr id="12"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Tree>
    <p:extLst>
      <p:ext uri="{BB962C8B-B14F-4D97-AF65-F5344CB8AC3E}">
        <p14:creationId xmlns:p14="http://schemas.microsoft.com/office/powerpoint/2010/main" val="874106345"/>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96.xml><?xml version="1.0" encoding="utf-8"?>
<p:sldLayout xmlns:a="http://schemas.openxmlformats.org/drawingml/2006/main" xmlns:r="http://schemas.openxmlformats.org/officeDocument/2006/relationships" xmlns:p="http://schemas.openxmlformats.org/presentationml/2006/main" preserve="1" userDrawn="1">
  <p:cSld name="Sisältödia tekstille ja kuvalle B">
    <p:spTree>
      <p:nvGrpSpPr>
        <p:cNvPr id="1" name=""/>
        <p:cNvGrpSpPr/>
        <p:nvPr/>
      </p:nvGrpSpPr>
      <p:grpSpPr>
        <a:xfrm>
          <a:off x="0" y="0"/>
          <a:ext cx="0" cy="0"/>
          <a:chOff x="0" y="0"/>
          <a:chExt cx="0" cy="0"/>
        </a:xfrm>
      </p:grpSpPr>
      <p:sp>
        <p:nvSpPr>
          <p:cNvPr id="15" name="Päivämäärän paikkamerkki 1"/>
          <p:cNvSpPr>
            <a:spLocks noGrp="1"/>
          </p:cNvSpPr>
          <p:nvPr>
            <p:ph type="dt" sz="half" idx="10"/>
          </p:nvPr>
        </p:nvSpPr>
        <p:spPr>
          <a:xfrm>
            <a:off x="282027" y="4728047"/>
            <a:ext cx="916709" cy="164690"/>
          </a:xfrm>
        </p:spPr>
        <p:txBody>
          <a:bodyPr/>
          <a:lstStyle/>
          <a:p>
            <a:fld id="{B470C21F-BEA7-4001-A59E-ED99F75C48EF}" type="datetime1">
              <a:rPr lang="fi-FI" smtClean="0">
                <a:solidFill>
                  <a:srgbClr val="29282E"/>
                </a:solidFill>
              </a:rPr>
              <a:pPr/>
              <a:t>12.4.2017</a:t>
            </a:fld>
            <a:endParaRPr lang="fi-FI" dirty="0">
              <a:solidFill>
                <a:srgbClr val="29282E"/>
              </a:solidFill>
            </a:endParaRPr>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19" name="Kuvan paikkamerkki 6"/>
          <p:cNvSpPr>
            <a:spLocks noGrp="1"/>
          </p:cNvSpPr>
          <p:nvPr>
            <p:ph type="pic" sz="quarter" idx="20"/>
          </p:nvPr>
        </p:nvSpPr>
        <p:spPr>
          <a:xfrm>
            <a:off x="5090400" y="0"/>
            <a:ext cx="4053606"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endParaRPr lang="fi-FI" dirty="0"/>
          </a:p>
        </p:txBody>
      </p:sp>
      <p:sp>
        <p:nvSpPr>
          <p:cNvPr id="8" name="Tekstin paikkamerkki 2"/>
          <p:cNvSpPr>
            <a:spLocks noGrp="1"/>
          </p:cNvSpPr>
          <p:nvPr>
            <p:ph idx="19"/>
          </p:nvPr>
        </p:nvSpPr>
        <p:spPr>
          <a:xfrm>
            <a:off x="1072800" y="1584554"/>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0"/>
              </a:spcBef>
              <a:spcAft>
                <a:spcPts val="7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100">
                <a:solidFill>
                  <a:srgbClr val="000000"/>
                </a:solidFill>
              </a:defRPr>
            </a:lvl3pPr>
            <a:lvl4pPr indent="-158400">
              <a:lnSpc>
                <a:spcPts val="1800"/>
              </a:lnSpc>
              <a:spcBef>
                <a:spcPts val="200"/>
              </a:spcBef>
              <a:spcAft>
                <a:spcPts val="200"/>
              </a:spcAft>
              <a:buSzPct val="125000"/>
              <a:defRPr sz="100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9" name="Tekstin paikkamerkki 28"/>
          <p:cNvSpPr>
            <a:spLocks noGrp="1"/>
          </p:cNvSpPr>
          <p:nvPr>
            <p:ph type="body" sz="quarter" idx="21" hasCustomPrompt="1"/>
          </p:nvPr>
        </p:nvSpPr>
        <p:spPr>
          <a:xfrm>
            <a:off x="1072800" y="1104452"/>
            <a:ext cx="3844800" cy="365682"/>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
        <p:nvSpPr>
          <p:cNvPr id="10"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Tree>
    <p:extLst>
      <p:ext uri="{BB962C8B-B14F-4D97-AF65-F5344CB8AC3E}">
        <p14:creationId xmlns:p14="http://schemas.microsoft.com/office/powerpoint/2010/main" val="662633996"/>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97.xml><?xml version="1.0" encoding="utf-8"?>
<p:sldLayout xmlns:a="http://schemas.openxmlformats.org/drawingml/2006/main" xmlns:r="http://schemas.openxmlformats.org/officeDocument/2006/relationships" xmlns:p="http://schemas.openxmlformats.org/presentationml/2006/main" preserve="1" userDrawn="1">
  <p:cSld name="Sisältödia pelkälle kuvalle">
    <p:spTree>
      <p:nvGrpSpPr>
        <p:cNvPr id="1" name=""/>
        <p:cNvGrpSpPr/>
        <p:nvPr/>
      </p:nvGrpSpPr>
      <p:grpSpPr>
        <a:xfrm>
          <a:off x="0" y="0"/>
          <a:ext cx="0" cy="0"/>
          <a:chOff x="0" y="0"/>
          <a:chExt cx="0" cy="0"/>
        </a:xfrm>
      </p:grpSpPr>
      <p:sp>
        <p:nvSpPr>
          <p:cNvPr id="19" name="Kuvan paikkamerkki 6"/>
          <p:cNvSpPr>
            <a:spLocks noGrp="1"/>
          </p:cNvSpPr>
          <p:nvPr>
            <p:ph type="pic" sz="quarter" idx="20"/>
          </p:nvPr>
        </p:nvSpPr>
        <p:spPr>
          <a:xfrm>
            <a:off x="0" y="0"/>
            <a:ext cx="9144005"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endParaRPr lang="fi-FI" dirty="0"/>
          </a:p>
        </p:txBody>
      </p:sp>
    </p:spTree>
    <p:extLst>
      <p:ext uri="{BB962C8B-B14F-4D97-AF65-F5344CB8AC3E}">
        <p14:creationId xmlns:p14="http://schemas.microsoft.com/office/powerpoint/2010/main" val="2043431834"/>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98.xml><?xml version="1.0" encoding="utf-8"?>
<p:sldLayout xmlns:a="http://schemas.openxmlformats.org/drawingml/2006/main" xmlns:r="http://schemas.openxmlformats.org/officeDocument/2006/relationships" xmlns:p="http://schemas.openxmlformats.org/presentationml/2006/main" preserve="1" userDrawn="1">
  <p:cSld name="Sisältödia taulukoille">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9"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
        <p:nvSpPr>
          <p:cNvPr id="11" name="Tekstin paikkamerkki 2"/>
          <p:cNvSpPr>
            <a:spLocks noGrp="1"/>
          </p:cNvSpPr>
          <p:nvPr>
            <p:ph type="body" sz="quarter" idx="23" hasCustomPrompt="1"/>
          </p:nvPr>
        </p:nvSpPr>
        <p:spPr>
          <a:xfrm>
            <a:off x="2334682" y="4727574"/>
            <a:ext cx="2971717" cy="165163"/>
          </a:xfrm>
        </p:spPr>
        <p:txBody>
          <a:bodyPr>
            <a:noAutofit/>
          </a:bodyPr>
          <a:lstStyle>
            <a:lvl1pPr marL="0" indent="0">
              <a:lnSpc>
                <a:spcPct val="100000"/>
              </a:lnSpc>
              <a:spcBef>
                <a:spcPts val="0"/>
              </a:spcBef>
              <a:spcAft>
                <a:spcPts val="0"/>
              </a:spcAft>
              <a:buFontTx/>
              <a:buNone/>
              <a:defRPr sz="700" spc="0" baseline="0"/>
            </a:lvl1pPr>
          </a:lstStyle>
          <a:p>
            <a:pPr lvl="0"/>
            <a:r>
              <a:rPr lang="fi-FI" dirty="0"/>
              <a:t>Lähde tähän</a:t>
            </a:r>
          </a:p>
        </p:txBody>
      </p:sp>
      <p:sp>
        <p:nvSpPr>
          <p:cNvPr id="19" name="Tekstin paikkamerkki 28"/>
          <p:cNvSpPr>
            <a:spLocks noGrp="1"/>
          </p:cNvSpPr>
          <p:nvPr>
            <p:ph type="body" sz="quarter" idx="21" hasCustomPrompt="1"/>
          </p:nvPr>
        </p:nvSpPr>
        <p:spPr>
          <a:xfrm>
            <a:off x="1072799" y="1102950"/>
            <a:ext cx="6868801"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20" name="Sisällön paikkamerkki 4"/>
          <p:cNvSpPr>
            <a:spLocks noGrp="1"/>
          </p:cNvSpPr>
          <p:nvPr>
            <p:ph sz="quarter" idx="17"/>
          </p:nvPr>
        </p:nvSpPr>
        <p:spPr>
          <a:xfrm>
            <a:off x="1201739" y="1584200"/>
            <a:ext cx="6739862" cy="3010469"/>
          </a:xfrm>
        </p:spPr>
        <p:txBody>
          <a:bodyPr/>
          <a:lstStyle>
            <a:lvl1pPr marL="241200" indent="-212400">
              <a:buFont typeface="Arial" panose="020B0604020202020204" pitchFamily="34" charset="0"/>
              <a:buChar char="•"/>
              <a:defRPr/>
            </a:lvl1pPr>
            <a:lvl2pPr marL="471332" indent="0">
              <a:lnSpc>
                <a:spcPts val="1800"/>
              </a:lnSpc>
              <a:spcBef>
                <a:spcPts val="200"/>
              </a:spcBef>
              <a:spcAft>
                <a:spcPts val="200"/>
              </a:spcAft>
              <a:buFontTx/>
              <a:buNone/>
              <a:defRPr/>
            </a:lvl2pPr>
            <a:lvl3pPr marL="786191" indent="0">
              <a:lnSpc>
                <a:spcPts val="1800"/>
              </a:lnSpc>
              <a:spcBef>
                <a:spcPts val="200"/>
              </a:spcBef>
              <a:spcAft>
                <a:spcPts val="200"/>
              </a:spcAft>
              <a:buFontTx/>
              <a:buNone/>
              <a:defRPr/>
            </a:lvl3pPr>
            <a:lvl4pPr marL="1109451" indent="0">
              <a:lnSpc>
                <a:spcPts val="1800"/>
              </a:lnSpc>
              <a:spcBef>
                <a:spcPts val="200"/>
              </a:spcBef>
              <a:spcAft>
                <a:spcPts val="200"/>
              </a:spcAft>
              <a:buFontTx/>
              <a:buNone/>
              <a:defRPr/>
            </a:lvl4pPr>
          </a:lstStyle>
          <a:p>
            <a:pPr lvl="0"/>
            <a:r>
              <a:rPr lang="fi-FI"/>
              <a:t>Muokkaa tekstin perustyylejä napsauttamalla</a:t>
            </a:r>
          </a:p>
        </p:txBody>
      </p:sp>
      <p:sp>
        <p:nvSpPr>
          <p:cNvPr id="2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25" name="Päivämäärän paikkamerkki 1"/>
          <p:cNvSpPr>
            <a:spLocks noGrp="1"/>
          </p:cNvSpPr>
          <p:nvPr>
            <p:ph type="dt" sz="half" idx="10"/>
          </p:nvPr>
        </p:nvSpPr>
        <p:spPr>
          <a:xfrm>
            <a:off x="282027" y="4728047"/>
            <a:ext cx="916709" cy="164690"/>
          </a:xfrm>
        </p:spPr>
        <p:txBody>
          <a:bodyPr/>
          <a:lstStyle/>
          <a:p>
            <a:fld id="{C26F1C2C-1F3D-4324-8DB1-2B3A728EB293}" type="datetime1">
              <a:rPr lang="fi-FI" smtClean="0">
                <a:solidFill>
                  <a:srgbClr val="29282E"/>
                </a:solidFill>
              </a:rPr>
              <a:pPr/>
              <a:t>12.4.2017</a:t>
            </a:fld>
            <a:endParaRPr lang="fi-FI" dirty="0">
              <a:solidFill>
                <a:srgbClr val="29282E"/>
              </a:solidFill>
            </a:endParaRPr>
          </a:p>
        </p:txBody>
      </p:sp>
      <p:sp>
        <p:nvSpPr>
          <p:cNvPr id="26"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Tree>
    <p:extLst>
      <p:ext uri="{BB962C8B-B14F-4D97-AF65-F5344CB8AC3E}">
        <p14:creationId xmlns:p14="http://schemas.microsoft.com/office/powerpoint/2010/main" val="123252050"/>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199.xml><?xml version="1.0" encoding="utf-8"?>
<p:sldLayout xmlns:a="http://schemas.openxmlformats.org/drawingml/2006/main" xmlns:r="http://schemas.openxmlformats.org/officeDocument/2006/relationships" xmlns:p="http://schemas.openxmlformats.org/presentationml/2006/main" preserve="1" userDrawn="1">
  <p:cSld name="Sisältödia tekstille ja taulukolle">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7"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18" name="Päivämäärän paikkamerkki 1"/>
          <p:cNvSpPr>
            <a:spLocks noGrp="1"/>
          </p:cNvSpPr>
          <p:nvPr>
            <p:ph type="dt" sz="half" idx="10"/>
          </p:nvPr>
        </p:nvSpPr>
        <p:spPr>
          <a:xfrm>
            <a:off x="282027" y="4728047"/>
            <a:ext cx="916709" cy="164690"/>
          </a:xfrm>
        </p:spPr>
        <p:txBody>
          <a:bodyPr/>
          <a:lstStyle/>
          <a:p>
            <a:fld id="{00B1868B-515C-4A84-A79A-DDEC623D6CDB}" type="datetime1">
              <a:rPr lang="fi-FI" smtClean="0">
                <a:solidFill>
                  <a:srgbClr val="29282E"/>
                </a:solidFill>
              </a:rPr>
              <a:pPr/>
              <a:t>12.4.2017</a:t>
            </a:fld>
            <a:endParaRPr lang="fi-FI" dirty="0">
              <a:solidFill>
                <a:srgbClr val="29282E"/>
              </a:solidFill>
            </a:endParaRPr>
          </a:p>
        </p:txBody>
      </p:sp>
      <p:sp>
        <p:nvSpPr>
          <p:cNvPr id="19"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16" name="Tekstin paikkamerkki 2"/>
          <p:cNvSpPr>
            <a:spLocks noGrp="1"/>
          </p:cNvSpPr>
          <p:nvPr>
            <p:ph type="body" sz="quarter" idx="18" hasCustomPrompt="1"/>
          </p:nvPr>
        </p:nvSpPr>
        <p:spPr>
          <a:xfrm>
            <a:off x="2334682" y="4727574"/>
            <a:ext cx="2971717" cy="165163"/>
          </a:xfrm>
        </p:spPr>
        <p:txBody>
          <a:bodyPr>
            <a:noAutofit/>
          </a:bodyPr>
          <a:lstStyle>
            <a:lvl1pPr marL="0" indent="0">
              <a:lnSpc>
                <a:spcPct val="100000"/>
              </a:lnSpc>
              <a:spcBef>
                <a:spcPts val="0"/>
              </a:spcBef>
              <a:spcAft>
                <a:spcPts val="0"/>
              </a:spcAft>
              <a:buFontTx/>
              <a:buNone/>
              <a:defRPr sz="700" spc="0" baseline="0"/>
            </a:lvl1pPr>
          </a:lstStyle>
          <a:p>
            <a:pPr lvl="0"/>
            <a:r>
              <a:rPr lang="fi-FI" dirty="0"/>
              <a:t>Lähde tähän</a:t>
            </a:r>
          </a:p>
        </p:txBody>
      </p:sp>
      <p:sp>
        <p:nvSpPr>
          <p:cNvPr id="9" name="Tekstin paikkamerkki 28"/>
          <p:cNvSpPr>
            <a:spLocks noGrp="1"/>
          </p:cNvSpPr>
          <p:nvPr>
            <p:ph type="body" sz="quarter" idx="21" hasCustomPrompt="1"/>
          </p:nvPr>
        </p:nvSpPr>
        <p:spPr>
          <a:xfrm>
            <a:off x="1072799" y="1102950"/>
            <a:ext cx="6868801"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1" name="Tekstin paikkamerkki 3"/>
          <p:cNvSpPr>
            <a:spLocks noGrp="1"/>
          </p:cNvSpPr>
          <p:nvPr>
            <p:ph type="body" sz="quarter" idx="22"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
        <p:nvSpPr>
          <p:cNvPr id="13" name="Sisällön paikkamerkki 4"/>
          <p:cNvSpPr>
            <a:spLocks noGrp="1"/>
          </p:cNvSpPr>
          <p:nvPr>
            <p:ph sz="quarter" idx="23" hasCustomPrompt="1"/>
          </p:nvPr>
        </p:nvSpPr>
        <p:spPr>
          <a:xfrm>
            <a:off x="4572001" y="1584200"/>
            <a:ext cx="3369600" cy="2892550"/>
          </a:xfrm>
        </p:spPr>
        <p:txBody>
          <a:bodyPr/>
          <a:lstStyle>
            <a:lvl1pPr marL="0" indent="0">
              <a:buFontTx/>
              <a:buNone/>
              <a:defRPr/>
            </a:lvl1pPr>
            <a:lvl2pPr marL="471332" indent="0">
              <a:lnSpc>
                <a:spcPts val="1800"/>
              </a:lnSpc>
              <a:spcBef>
                <a:spcPts val="200"/>
              </a:spcBef>
              <a:spcAft>
                <a:spcPts val="200"/>
              </a:spcAft>
              <a:buFontTx/>
              <a:buNone/>
              <a:defRPr/>
            </a:lvl2pPr>
            <a:lvl3pPr marL="786191" indent="0">
              <a:lnSpc>
                <a:spcPts val="1800"/>
              </a:lnSpc>
              <a:spcBef>
                <a:spcPts val="200"/>
              </a:spcBef>
              <a:spcAft>
                <a:spcPts val="200"/>
              </a:spcAft>
              <a:buFontTx/>
              <a:buNone/>
              <a:defRPr/>
            </a:lvl3pPr>
            <a:lvl4pPr marL="1109451" indent="0">
              <a:lnSpc>
                <a:spcPts val="1800"/>
              </a:lnSpc>
              <a:spcBef>
                <a:spcPts val="200"/>
              </a:spcBef>
              <a:spcAft>
                <a:spcPts val="200"/>
              </a:spcAft>
              <a:buFontTx/>
              <a:buNone/>
              <a:defRPr/>
            </a:lvl4pPr>
          </a:lstStyle>
          <a:p>
            <a:pPr lvl="0"/>
            <a:r>
              <a:rPr lang="fi-FI" dirty="0"/>
              <a:t>Lisää objekti</a:t>
            </a:r>
          </a:p>
        </p:txBody>
      </p:sp>
      <p:sp>
        <p:nvSpPr>
          <p:cNvPr id="12" name="Tekstin paikkamerkki 2"/>
          <p:cNvSpPr>
            <a:spLocks noGrp="1"/>
          </p:cNvSpPr>
          <p:nvPr>
            <p:ph idx="19"/>
          </p:nvPr>
        </p:nvSpPr>
        <p:spPr>
          <a:xfrm>
            <a:off x="1072800" y="1582404"/>
            <a:ext cx="3499200" cy="2894345"/>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050">
                <a:solidFill>
                  <a:srgbClr val="000000"/>
                </a:solidFill>
              </a:defRPr>
            </a:lvl3pPr>
            <a:lvl4pPr indent="-158400">
              <a:lnSpc>
                <a:spcPts val="1800"/>
              </a:lnSpc>
              <a:spcBef>
                <a:spcPts val="200"/>
              </a:spcBef>
              <a:spcAft>
                <a:spcPts val="200"/>
              </a:spcAft>
              <a:buSzPct val="125000"/>
              <a:defRPr sz="105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Tree>
    <p:extLst>
      <p:ext uri="{BB962C8B-B14F-4D97-AF65-F5344CB8AC3E}">
        <p14:creationId xmlns:p14="http://schemas.microsoft.com/office/powerpoint/2010/main" val="3298707353"/>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tsikkodia">
    <p:bg>
      <p:bgPr>
        <a:solidFill>
          <a:srgbClr val="000000"/>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9" name="Tekstin paikkamerkki 28"/>
          <p:cNvSpPr>
            <a:spLocks noGrp="1"/>
          </p:cNvSpPr>
          <p:nvPr>
            <p:ph type="body" sz="quarter" idx="15" hasCustomPrompt="1"/>
          </p:nvPr>
        </p:nvSpPr>
        <p:spPr>
          <a:xfrm>
            <a:off x="1072800" y="1881898"/>
            <a:ext cx="6977283" cy="1165268"/>
          </a:xfrm>
          <a:prstGeom prst="rect">
            <a:avLst/>
          </a:prstGeom>
        </p:spPr>
        <p:txBody>
          <a:bodyPr>
            <a:normAutofit/>
          </a:bodyPr>
          <a:lstStyle>
            <a:lvl1pPr marL="10800" indent="0">
              <a:lnSpc>
                <a:spcPct val="100000"/>
              </a:lnSpc>
              <a:spcBef>
                <a:spcPts val="0"/>
              </a:spcBef>
              <a:spcAft>
                <a:spcPts val="0"/>
              </a:spcAft>
              <a:buFontTx/>
              <a:buNone/>
              <a:defRPr sz="26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pääotsikkoa </a:t>
            </a:r>
            <a:r>
              <a:rPr lang="fi-FI" dirty="0" err="1"/>
              <a:t>napsautt</a:t>
            </a:r>
            <a:r>
              <a:rPr lang="fi-FI" dirty="0"/>
              <a:t>.</a:t>
            </a:r>
          </a:p>
        </p:txBody>
      </p:sp>
      <p:sp>
        <p:nvSpPr>
          <p:cNvPr id="10"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pPr/>
              <a:t>‹#›</a:t>
            </a:fld>
            <a:endParaRPr lang="fi-FI" dirty="0"/>
          </a:p>
        </p:txBody>
      </p:sp>
      <p:sp>
        <p:nvSpPr>
          <p:cNvPr id="12"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F553C366-6A2C-43B9-A437-B827E0484441}" type="datetime1">
              <a:rPr lang="fi-FI" smtClean="0"/>
              <a:t>12.4.2017</a:t>
            </a:fld>
            <a:endParaRPr lang="fi-FI" dirty="0"/>
          </a:p>
        </p:txBody>
      </p:sp>
      <p:sp>
        <p:nvSpPr>
          <p:cNvPr id="14"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t>Teknologiateollisuus</a:t>
            </a:r>
            <a:endParaRPr lang="fi-FI" dirty="0"/>
          </a:p>
        </p:txBody>
      </p:sp>
    </p:spTree>
    <p:extLst>
      <p:ext uri="{BB962C8B-B14F-4D97-AF65-F5344CB8AC3E}">
        <p14:creationId xmlns:p14="http://schemas.microsoft.com/office/powerpoint/2010/main" val="1540390374"/>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isältödia tekstille 2-palstaa">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pPr/>
              <a:t>‹#›</a:t>
            </a:fld>
            <a:endParaRPr lang="fi-FI" dirty="0"/>
          </a:p>
        </p:txBody>
      </p:sp>
      <p:sp>
        <p:nvSpPr>
          <p:cNvPr id="15" name="Päivämäärän paikkamerkki 1"/>
          <p:cNvSpPr>
            <a:spLocks noGrp="1"/>
          </p:cNvSpPr>
          <p:nvPr>
            <p:ph type="dt" sz="half" idx="10"/>
          </p:nvPr>
        </p:nvSpPr>
        <p:spPr>
          <a:xfrm>
            <a:off x="282027" y="4728047"/>
            <a:ext cx="916709" cy="164690"/>
          </a:xfrm>
        </p:spPr>
        <p:txBody>
          <a:bodyPr/>
          <a:lstStyle/>
          <a:p>
            <a:fld id="{4E9C680B-B035-4481-9C89-9B8DCFA07DE9}" type="datetime1">
              <a:rPr lang="fi-FI" smtClean="0"/>
              <a:t>12.4.2017</a:t>
            </a:fld>
            <a:endParaRPr lang="fi-FI" dirty="0"/>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t>Teknologiateollisuus</a:t>
            </a:r>
          </a:p>
        </p:txBody>
      </p:sp>
      <p:sp>
        <p:nvSpPr>
          <p:cNvPr id="9"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
        <p:nvSpPr>
          <p:cNvPr id="11" name="Tekstin paikkamerkki 2"/>
          <p:cNvSpPr>
            <a:spLocks noGrp="1"/>
          </p:cNvSpPr>
          <p:nvPr>
            <p:ph idx="1"/>
          </p:nvPr>
        </p:nvSpPr>
        <p:spPr>
          <a:xfrm>
            <a:off x="4449254" y="1565735"/>
            <a:ext cx="3499200" cy="2894345"/>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050">
                <a:solidFill>
                  <a:srgbClr val="000000"/>
                </a:solidFill>
              </a:defRPr>
            </a:lvl3pPr>
            <a:lvl4pPr indent="-158400">
              <a:lnSpc>
                <a:spcPts val="1800"/>
              </a:lnSpc>
              <a:spcBef>
                <a:spcPts val="200"/>
              </a:spcBef>
              <a:spcAft>
                <a:spcPts val="200"/>
              </a:spcAft>
              <a:buSzPct val="125000"/>
              <a:defRPr sz="105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12" name="Tekstin paikkamerkki 28"/>
          <p:cNvSpPr>
            <a:spLocks noGrp="1"/>
          </p:cNvSpPr>
          <p:nvPr>
            <p:ph type="body" sz="quarter" idx="17" hasCustomPrompt="1"/>
          </p:nvPr>
        </p:nvSpPr>
        <p:spPr>
          <a:xfrm>
            <a:off x="1072800" y="1102950"/>
            <a:ext cx="7171200"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28" name="Tekstin paikkamerkki 2"/>
          <p:cNvSpPr>
            <a:spLocks noGrp="1"/>
          </p:cNvSpPr>
          <p:nvPr>
            <p:ph idx="19"/>
          </p:nvPr>
        </p:nvSpPr>
        <p:spPr>
          <a:xfrm>
            <a:off x="1072800" y="1582404"/>
            <a:ext cx="3499200" cy="2894345"/>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050">
                <a:solidFill>
                  <a:srgbClr val="000000"/>
                </a:solidFill>
              </a:defRPr>
            </a:lvl3pPr>
            <a:lvl4pPr indent="-158400">
              <a:lnSpc>
                <a:spcPts val="1800"/>
              </a:lnSpc>
              <a:spcBef>
                <a:spcPts val="200"/>
              </a:spcBef>
              <a:spcAft>
                <a:spcPts val="200"/>
              </a:spcAft>
              <a:buSzPct val="125000"/>
              <a:defRPr sz="105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Tree>
    <p:extLst>
      <p:ext uri="{BB962C8B-B14F-4D97-AF65-F5344CB8AC3E}">
        <p14:creationId xmlns:p14="http://schemas.microsoft.com/office/powerpoint/2010/main" val="2535803264"/>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00.xml><?xml version="1.0" encoding="utf-8"?>
<p:sldLayout xmlns:a="http://schemas.openxmlformats.org/drawingml/2006/main" xmlns:r="http://schemas.openxmlformats.org/officeDocument/2006/relationships" xmlns:p="http://schemas.openxmlformats.org/presentationml/2006/main" preserve="1" userDrawn="1">
  <p:cSld name="Sisältödia isoille taulukoille">
    <p:spTree>
      <p:nvGrpSpPr>
        <p:cNvPr id="1" name=""/>
        <p:cNvGrpSpPr/>
        <p:nvPr/>
      </p:nvGrpSpPr>
      <p:grpSpPr>
        <a:xfrm>
          <a:off x="0" y="0"/>
          <a:ext cx="0" cy="0"/>
          <a:chOff x="0" y="0"/>
          <a:chExt cx="0" cy="0"/>
        </a:xfrm>
      </p:grpSpPr>
      <p:sp>
        <p:nvSpPr>
          <p:cNvPr id="30" name="Tekstin paikkamerkki 28"/>
          <p:cNvSpPr>
            <a:spLocks noGrp="1"/>
          </p:cNvSpPr>
          <p:nvPr>
            <p:ph type="body" sz="quarter" idx="15" hasCustomPrompt="1"/>
          </p:nvPr>
        </p:nvSpPr>
        <p:spPr>
          <a:xfrm>
            <a:off x="252000" y="282150"/>
            <a:ext cx="7992000" cy="648000"/>
          </a:xfrm>
          <a:prstGeom prst="rect">
            <a:avLst/>
          </a:prstGeom>
        </p:spPr>
        <p:txBody>
          <a:bodyPr/>
          <a:lstStyle>
            <a:lvl1pPr marL="14400" indent="0">
              <a:lnSpc>
                <a:spcPts val="2700"/>
              </a:lnSpc>
              <a:spcAft>
                <a:spcPts val="0"/>
              </a:spcAft>
              <a:buFontTx/>
              <a:buNone/>
              <a:defRPr sz="2200" b="1">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7"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18" name="Päivämäärän paikkamerkki 1"/>
          <p:cNvSpPr>
            <a:spLocks noGrp="1"/>
          </p:cNvSpPr>
          <p:nvPr>
            <p:ph type="dt" sz="half" idx="10"/>
          </p:nvPr>
        </p:nvSpPr>
        <p:spPr>
          <a:xfrm>
            <a:off x="282027" y="4728047"/>
            <a:ext cx="916709" cy="164690"/>
          </a:xfrm>
        </p:spPr>
        <p:txBody>
          <a:bodyPr/>
          <a:lstStyle/>
          <a:p>
            <a:fld id="{E70C97DB-DA9C-4CFA-B970-B8599B25F3E4}" type="datetime1">
              <a:rPr lang="fi-FI" smtClean="0">
                <a:solidFill>
                  <a:srgbClr val="29282E"/>
                </a:solidFill>
              </a:rPr>
              <a:pPr/>
              <a:t>12.4.2017</a:t>
            </a:fld>
            <a:endParaRPr lang="fi-FI" dirty="0">
              <a:solidFill>
                <a:srgbClr val="29282E"/>
              </a:solidFill>
            </a:endParaRPr>
          </a:p>
        </p:txBody>
      </p:sp>
      <p:sp>
        <p:nvSpPr>
          <p:cNvPr id="19"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5" name="Sisällön paikkamerkki 4"/>
          <p:cNvSpPr>
            <a:spLocks noGrp="1"/>
          </p:cNvSpPr>
          <p:nvPr>
            <p:ph sz="quarter" idx="17"/>
          </p:nvPr>
        </p:nvSpPr>
        <p:spPr>
          <a:xfrm>
            <a:off x="381000" y="1103313"/>
            <a:ext cx="8391525" cy="3541712"/>
          </a:xfrm>
        </p:spPr>
        <p:txBody>
          <a:bodyPr/>
          <a:lstStyle>
            <a:lvl1pPr marL="0" indent="0">
              <a:buFontTx/>
              <a:buNone/>
              <a:defRPr/>
            </a:lvl1pPr>
            <a:lvl2pPr marL="471332" indent="0">
              <a:lnSpc>
                <a:spcPts val="1800"/>
              </a:lnSpc>
              <a:spcBef>
                <a:spcPts val="200"/>
              </a:spcBef>
              <a:spcAft>
                <a:spcPts val="200"/>
              </a:spcAft>
              <a:buFontTx/>
              <a:buNone/>
              <a:defRPr/>
            </a:lvl2pPr>
            <a:lvl3pPr marL="786191" indent="0">
              <a:lnSpc>
                <a:spcPts val="1800"/>
              </a:lnSpc>
              <a:spcBef>
                <a:spcPts val="200"/>
              </a:spcBef>
              <a:spcAft>
                <a:spcPts val="200"/>
              </a:spcAft>
              <a:buFontTx/>
              <a:buNone/>
              <a:defRPr/>
            </a:lvl3pPr>
            <a:lvl4pPr marL="1109451" indent="0">
              <a:lnSpc>
                <a:spcPts val="1800"/>
              </a:lnSpc>
              <a:spcBef>
                <a:spcPts val="200"/>
              </a:spcBef>
              <a:spcAft>
                <a:spcPts val="200"/>
              </a:spcAft>
              <a:buFontTx/>
              <a:buNone/>
              <a:defRPr/>
            </a:lvl4pPr>
          </a:lstStyle>
          <a:p>
            <a:pPr lvl="0"/>
            <a:r>
              <a:rPr lang="fi-FI"/>
              <a:t>Muokkaa tekstin perustyylejä napsauttamalla</a:t>
            </a:r>
          </a:p>
        </p:txBody>
      </p:sp>
      <p:sp>
        <p:nvSpPr>
          <p:cNvPr id="16" name="Tekstin paikkamerkki 2"/>
          <p:cNvSpPr>
            <a:spLocks noGrp="1"/>
          </p:cNvSpPr>
          <p:nvPr>
            <p:ph type="body" sz="quarter" idx="18" hasCustomPrompt="1"/>
          </p:nvPr>
        </p:nvSpPr>
        <p:spPr>
          <a:xfrm>
            <a:off x="2334682" y="4727574"/>
            <a:ext cx="2971717" cy="165163"/>
          </a:xfrm>
        </p:spPr>
        <p:txBody>
          <a:bodyPr>
            <a:noAutofit/>
          </a:bodyPr>
          <a:lstStyle>
            <a:lvl1pPr marL="0" indent="0">
              <a:lnSpc>
                <a:spcPct val="100000"/>
              </a:lnSpc>
              <a:spcBef>
                <a:spcPts val="0"/>
              </a:spcBef>
              <a:spcAft>
                <a:spcPts val="0"/>
              </a:spcAft>
              <a:buFontTx/>
              <a:buNone/>
              <a:defRPr sz="700" spc="0" baseline="0"/>
            </a:lvl1pPr>
          </a:lstStyle>
          <a:p>
            <a:pPr lvl="0"/>
            <a:r>
              <a:rPr lang="fi-FI" dirty="0"/>
              <a:t>Lähde tähän</a:t>
            </a:r>
          </a:p>
        </p:txBody>
      </p:sp>
    </p:spTree>
    <p:extLst>
      <p:ext uri="{BB962C8B-B14F-4D97-AF65-F5344CB8AC3E}">
        <p14:creationId xmlns:p14="http://schemas.microsoft.com/office/powerpoint/2010/main" val="3863710825"/>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01.xml><?xml version="1.0" encoding="utf-8"?>
<p:sldLayout xmlns:a="http://schemas.openxmlformats.org/drawingml/2006/main" xmlns:r="http://schemas.openxmlformats.org/officeDocument/2006/relationships" xmlns:p="http://schemas.openxmlformats.org/presentationml/2006/main" preserve="1" userDrawn="1">
  <p:cSld name="Tyhjä dia">
    <p:spTree>
      <p:nvGrpSpPr>
        <p:cNvPr id="1" name=""/>
        <p:cNvGrpSpPr/>
        <p:nvPr/>
      </p:nvGrpSpPr>
      <p:grpSpPr>
        <a:xfrm>
          <a:off x="0" y="0"/>
          <a:ext cx="0" cy="0"/>
          <a:chOff x="0" y="0"/>
          <a:chExt cx="0" cy="0"/>
        </a:xfrm>
      </p:grpSpPr>
      <p:pic>
        <p:nvPicPr>
          <p:cNvPr id="2" name="Kuva 1"/>
          <p:cNvPicPr>
            <a:picLocks noChangeAspect="1"/>
          </p:cNvPicPr>
          <p:nvPr userDrawn="1"/>
        </p:nvPicPr>
        <p:blipFill>
          <a:blip r:embed="rId2"/>
          <a:stretch>
            <a:fillRect/>
          </a:stretch>
        </p:blipFill>
        <p:spPr>
          <a:xfrm>
            <a:off x="8335624" y="368923"/>
            <a:ext cx="437056" cy="437032"/>
          </a:xfrm>
          <a:prstGeom prst="rect">
            <a:avLst/>
          </a:prstGeom>
        </p:spPr>
      </p:pic>
      <p:sp>
        <p:nvSpPr>
          <p:cNvPr id="3"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4" name="Päivämäärän paikkamerkki 1"/>
          <p:cNvSpPr>
            <a:spLocks noGrp="1"/>
          </p:cNvSpPr>
          <p:nvPr>
            <p:ph type="dt" sz="half" idx="10"/>
          </p:nvPr>
        </p:nvSpPr>
        <p:spPr>
          <a:xfrm>
            <a:off x="282027" y="4728047"/>
            <a:ext cx="916709" cy="164690"/>
          </a:xfrm>
        </p:spPr>
        <p:txBody>
          <a:bodyPr/>
          <a:lstStyle/>
          <a:p>
            <a:fld id="{E70C97DB-DA9C-4CFA-B970-B8599B25F3E4}" type="datetime1">
              <a:rPr lang="fi-FI" smtClean="0">
                <a:solidFill>
                  <a:srgbClr val="29282E"/>
                </a:solidFill>
              </a:rPr>
              <a:pPr/>
              <a:t>12.4.2017</a:t>
            </a:fld>
            <a:endParaRPr lang="fi-FI" dirty="0">
              <a:solidFill>
                <a:srgbClr val="29282E"/>
              </a:solidFill>
            </a:endParaRPr>
          </a:p>
        </p:txBody>
      </p:sp>
      <p:sp>
        <p:nvSpPr>
          <p:cNvPr id="5"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7" name="Tekstin paikkamerkki 3"/>
          <p:cNvSpPr>
            <a:spLocks noGrp="1"/>
          </p:cNvSpPr>
          <p:nvPr>
            <p:ph type="body" sz="quarter" idx="22"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Tree>
    <p:extLst>
      <p:ext uri="{BB962C8B-B14F-4D97-AF65-F5344CB8AC3E}">
        <p14:creationId xmlns:p14="http://schemas.microsoft.com/office/powerpoint/2010/main" val="2281215804"/>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02.xml><?xml version="1.0" encoding="utf-8"?>
<p:sldLayout xmlns:a="http://schemas.openxmlformats.org/drawingml/2006/main" xmlns:r="http://schemas.openxmlformats.org/officeDocument/2006/relationships" xmlns:p="http://schemas.openxmlformats.org/presentationml/2006/main" preserve="1" userDrawn="1">
  <p:cSld name="Väliotsikkodia - valkoinen">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15" name="Päivämäärän paikkamerkki 1"/>
          <p:cNvSpPr>
            <a:spLocks noGrp="1"/>
          </p:cNvSpPr>
          <p:nvPr>
            <p:ph type="dt" sz="half" idx="10"/>
          </p:nvPr>
        </p:nvSpPr>
        <p:spPr>
          <a:xfrm>
            <a:off x="282027" y="4728047"/>
            <a:ext cx="916709" cy="164690"/>
          </a:xfrm>
        </p:spPr>
        <p:txBody>
          <a:bodyPr/>
          <a:lstStyle/>
          <a:p>
            <a:fld id="{8D9E7F89-CFBC-40A6-849E-791F2CE17670}" type="datetime1">
              <a:rPr lang="fi-FI" smtClean="0">
                <a:solidFill>
                  <a:srgbClr val="29282E"/>
                </a:solidFill>
              </a:rPr>
              <a:pPr/>
              <a:t>12.4.2017</a:t>
            </a:fld>
            <a:endParaRPr lang="fi-FI" dirty="0">
              <a:solidFill>
                <a:srgbClr val="29282E"/>
              </a:solidFill>
            </a:endParaRPr>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11" name="Tekstin paikkamerkki 28"/>
          <p:cNvSpPr>
            <a:spLocks noGrp="1"/>
          </p:cNvSpPr>
          <p:nvPr>
            <p:ph type="body" sz="quarter" idx="22" hasCustomPrompt="1"/>
          </p:nvPr>
        </p:nvSpPr>
        <p:spPr>
          <a:xfrm>
            <a:off x="1072800" y="1913747"/>
            <a:ext cx="7171200" cy="1176411"/>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Tree>
    <p:extLst>
      <p:ext uri="{BB962C8B-B14F-4D97-AF65-F5344CB8AC3E}">
        <p14:creationId xmlns:p14="http://schemas.microsoft.com/office/powerpoint/2010/main" val="101796399"/>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03.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valkoinen">
    <p:bg>
      <p:bgPr>
        <a:solidFill>
          <a:schemeClr val="bg1"/>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rgbClr val="000000"/>
                </a:solidFill>
              </a:defRPr>
            </a:lvl1pPr>
          </a:lstStyle>
          <a:p>
            <a:fld id="{4D1D5393-FFB8-4AFB-965F-DF835FFEFFC2}" type="datetime1">
              <a:rPr lang="fi-FI" smtClean="0"/>
              <a:pPr/>
              <a:t>12.4.2017</a:t>
            </a:fld>
            <a:endParaRPr lang="fi-FI" dirty="0"/>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rgbClr val="000000"/>
                </a:solidFill>
              </a:defRPr>
            </a:lvl1pPr>
          </a:lstStyle>
          <a:p>
            <a:r>
              <a:rPr lang="fi-FI"/>
              <a:t>Teknologiateollisuus</a:t>
            </a:r>
            <a:endParaRPr lang="fi-FI" dirty="0"/>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buSzPct val="125000"/>
              <a:defRPr sz="1300" baseline="0">
                <a:solidFill>
                  <a:srgbClr val="000000"/>
                </a:solidFill>
              </a:defRPr>
            </a:lvl2pPr>
            <a:lvl3pPr indent="-158400">
              <a:buSzPct val="125000"/>
              <a:defRPr sz="1100">
                <a:solidFill>
                  <a:srgbClr val="000000"/>
                </a:solidFill>
              </a:defRPr>
            </a:lvl3pPr>
            <a:lvl4pPr indent="-158400">
              <a:buSzPct val="125000"/>
              <a:defRPr sz="100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3826356037"/>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04.xml><?xml version="1.0" encoding="utf-8"?>
<p:sldLayout xmlns:a="http://schemas.openxmlformats.org/drawingml/2006/main" xmlns:r="http://schemas.openxmlformats.org/officeDocument/2006/relationships" xmlns:p="http://schemas.openxmlformats.org/presentationml/2006/main" preserve="1" userDrawn="1">
  <p:cSld name="Logodia">
    <p:bg>
      <p:bgPr>
        <a:solidFill>
          <a:srgbClr val="000000"/>
        </a:solidFill>
        <a:effectLst/>
      </p:bgPr>
    </p:bg>
    <p:spTree>
      <p:nvGrpSpPr>
        <p:cNvPr id="1" name=""/>
        <p:cNvGrpSpPr/>
        <p:nvPr/>
      </p:nvGrpSpPr>
      <p:grpSpPr>
        <a:xfrm>
          <a:off x="0" y="0"/>
          <a:ext cx="0" cy="0"/>
          <a:chOff x="0" y="0"/>
          <a:chExt cx="0" cy="0"/>
        </a:xfrm>
      </p:grpSpPr>
      <p:pic>
        <p:nvPicPr>
          <p:cNvPr id="21" name="Kuva 20"/>
          <p:cNvPicPr>
            <a:picLocks noChangeAspect="1"/>
          </p:cNvPicPr>
          <p:nvPr userDrawn="1"/>
        </p:nvPicPr>
        <p:blipFill>
          <a:blip r:embed="rId2"/>
          <a:stretch>
            <a:fillRect/>
          </a:stretch>
        </p:blipFill>
        <p:spPr>
          <a:xfrm>
            <a:off x="2072269" y="1966957"/>
            <a:ext cx="4730093" cy="1172552"/>
          </a:xfrm>
          <a:prstGeom prst="rect">
            <a:avLst/>
          </a:prstGeom>
        </p:spPr>
      </p:pic>
    </p:spTree>
    <p:extLst>
      <p:ext uri="{BB962C8B-B14F-4D97-AF65-F5344CB8AC3E}">
        <p14:creationId xmlns:p14="http://schemas.microsoft.com/office/powerpoint/2010/main" val="302089652"/>
      </p:ext>
    </p:extLst>
  </p:cSld>
  <p:clrMapOvr>
    <a:masterClrMapping/>
  </p:clrMapOvr>
  <p:transition spd="med">
    <p:fade/>
  </p:transition>
</p:sldLayout>
</file>

<file path=ppt/slideLayouts/slideLayout205.xml><?xml version="1.0" encoding="utf-8"?>
<p:sldLayout xmlns:a="http://schemas.openxmlformats.org/drawingml/2006/main" xmlns:r="http://schemas.openxmlformats.org/officeDocument/2006/relationships" xmlns:p="http://schemas.openxmlformats.org/presentationml/2006/main" preserve="1" userDrawn="1">
  <p:cSld name="Otsikkodia">
    <p:bg>
      <p:bgPr>
        <a:solidFill>
          <a:srgbClr val="000000"/>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9" name="Tekstin paikkamerkki 28"/>
          <p:cNvSpPr>
            <a:spLocks noGrp="1"/>
          </p:cNvSpPr>
          <p:nvPr>
            <p:ph type="body" sz="quarter" idx="15" hasCustomPrompt="1"/>
          </p:nvPr>
        </p:nvSpPr>
        <p:spPr>
          <a:xfrm>
            <a:off x="1072800" y="1881898"/>
            <a:ext cx="6977283" cy="1165268"/>
          </a:xfrm>
          <a:prstGeom prst="rect">
            <a:avLst/>
          </a:prstGeom>
        </p:spPr>
        <p:txBody>
          <a:bodyPr>
            <a:normAutofit/>
          </a:bodyPr>
          <a:lstStyle>
            <a:lvl1pPr marL="10800" indent="0">
              <a:lnSpc>
                <a:spcPct val="100000"/>
              </a:lnSpc>
              <a:spcBef>
                <a:spcPts val="0"/>
              </a:spcBef>
              <a:spcAft>
                <a:spcPts val="0"/>
              </a:spcAft>
              <a:buFontTx/>
              <a:buNone/>
              <a:defRPr sz="26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pääotsikkoa </a:t>
            </a:r>
            <a:r>
              <a:rPr lang="fi-FI" dirty="0" err="1"/>
              <a:t>napsautt</a:t>
            </a:r>
            <a:r>
              <a:rPr lang="fi-FI" dirty="0"/>
              <a:t>.</a:t>
            </a:r>
          </a:p>
        </p:txBody>
      </p:sp>
      <p:sp>
        <p:nvSpPr>
          <p:cNvPr id="10"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2"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F553C366-6A2C-43B9-A437-B827E0484441}" type="datetime1">
              <a:rPr lang="fi-FI" smtClean="0">
                <a:solidFill>
                  <a:srgbClr val="FFFFFF"/>
                </a:solidFill>
              </a:rPr>
              <a:pPr/>
              <a:t>12.4.2017</a:t>
            </a:fld>
            <a:endParaRPr lang="fi-FI" dirty="0">
              <a:solidFill>
                <a:srgbClr val="FFFFFF"/>
              </a:solidFill>
            </a:endParaRPr>
          </a:p>
        </p:txBody>
      </p:sp>
      <p:sp>
        <p:nvSpPr>
          <p:cNvPr id="14"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2969888710"/>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06.xml><?xml version="1.0" encoding="utf-8"?>
<p:sldLayout xmlns:a="http://schemas.openxmlformats.org/drawingml/2006/main" xmlns:r="http://schemas.openxmlformats.org/officeDocument/2006/relationships" xmlns:p="http://schemas.openxmlformats.org/presentationml/2006/main" preserve="1" userDrawn="1">
  <p:cSld name="Väliotsikkodia - turkoosi">
    <p:bg>
      <p:bgPr>
        <a:solidFill>
          <a:srgbClr val="0ACFCF"/>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9"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0"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2"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FBD49F65-936D-47C1-B476-B10D0AC9DEC4}" type="datetime1">
              <a:rPr lang="fi-FI" smtClean="0">
                <a:solidFill>
                  <a:srgbClr val="FFFFFF"/>
                </a:solidFill>
              </a:rPr>
              <a:pPr/>
              <a:t>12.4.2017</a:t>
            </a:fld>
            <a:endParaRPr lang="fi-FI" dirty="0">
              <a:solidFill>
                <a:srgbClr val="FFFFFF"/>
              </a:solidFill>
            </a:endParaRPr>
          </a:p>
        </p:txBody>
      </p:sp>
      <p:sp>
        <p:nvSpPr>
          <p:cNvPr id="14"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3755758195"/>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07.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turkoosi">
    <p:bg>
      <p:bgPr>
        <a:solidFill>
          <a:srgbClr val="0ACFCF"/>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8E114E9B-AF34-462B-9107-FB4A4FE20955}" type="datetime1">
              <a:rPr lang="fi-FI" smtClean="0">
                <a:solidFill>
                  <a:srgbClr val="FFFFFF"/>
                </a:solidFill>
              </a:rPr>
              <a:pPr/>
              <a:t>12.4.2017</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7" name="Tekstin paikkamerkki 2"/>
          <p:cNvSpPr>
            <a:spLocks noGrp="1"/>
          </p:cNvSpPr>
          <p:nvPr>
            <p:ph idx="21"/>
          </p:nvPr>
        </p:nvSpPr>
        <p:spPr>
          <a:xfrm>
            <a:off x="1072800" y="1583052"/>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1334528480"/>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08.xml><?xml version="1.0" encoding="utf-8"?>
<p:sldLayout xmlns:a="http://schemas.openxmlformats.org/drawingml/2006/main" xmlns:r="http://schemas.openxmlformats.org/officeDocument/2006/relationships" xmlns:p="http://schemas.openxmlformats.org/presentationml/2006/main" preserve="1" userDrawn="1">
  <p:cSld name="Väliotsikkodia - petroli">
    <p:bg>
      <p:bgPr>
        <a:solidFill>
          <a:srgbClr val="0F78B2"/>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F7D0C29F-D373-4791-88C9-86C29F06AD83}" type="datetime1">
              <a:rPr lang="fi-FI" smtClean="0">
                <a:solidFill>
                  <a:srgbClr val="FFFFFF"/>
                </a:solidFill>
              </a:rPr>
              <a:pPr/>
              <a:t>12.4.2017</a:t>
            </a:fld>
            <a:endParaRPr lang="fi-FI" dirty="0">
              <a:solidFill>
                <a:srgbClr val="FFFFFF"/>
              </a:solidFill>
            </a:endParaRPr>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1585299243"/>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09.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petroli">
    <p:bg>
      <p:bgPr>
        <a:solidFill>
          <a:srgbClr val="0F78B2"/>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5C870B0A-5FAA-48CC-9422-68AAC5A5CADB}" type="datetime1">
              <a:rPr lang="fi-FI" smtClean="0">
                <a:solidFill>
                  <a:srgbClr val="FFFFFF"/>
                </a:solidFill>
              </a:rPr>
              <a:pPr/>
              <a:t>12.4.2017</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11" name="Tekstin paikkamerkki 2"/>
          <p:cNvSpPr>
            <a:spLocks noGrp="1"/>
          </p:cNvSpPr>
          <p:nvPr>
            <p:ph idx="21"/>
          </p:nvPr>
        </p:nvSpPr>
        <p:spPr>
          <a:xfrm>
            <a:off x="1072800" y="1584884"/>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12"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1336145804"/>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isältödia tekstille ja kuvalle A">
    <p:spTree>
      <p:nvGrpSpPr>
        <p:cNvPr id="1" name=""/>
        <p:cNvGrpSpPr/>
        <p:nvPr/>
      </p:nvGrpSpPr>
      <p:grpSpPr>
        <a:xfrm>
          <a:off x="0" y="0"/>
          <a:ext cx="0" cy="0"/>
          <a:chOff x="0" y="0"/>
          <a:chExt cx="0" cy="0"/>
        </a:xfrm>
      </p:grpSpPr>
      <p:sp>
        <p:nvSpPr>
          <p:cNvPr id="15" name="Päivämäärän paikkamerkki 1"/>
          <p:cNvSpPr>
            <a:spLocks noGrp="1"/>
          </p:cNvSpPr>
          <p:nvPr>
            <p:ph type="dt" sz="half" idx="10"/>
          </p:nvPr>
        </p:nvSpPr>
        <p:spPr>
          <a:xfrm>
            <a:off x="282027" y="4728047"/>
            <a:ext cx="916709" cy="164690"/>
          </a:xfrm>
        </p:spPr>
        <p:txBody>
          <a:bodyPr/>
          <a:lstStyle/>
          <a:p>
            <a:fld id="{26EC10B7-6068-4592-8DF6-C21B5E169149}" type="datetime1">
              <a:rPr lang="fi-FI" smtClean="0"/>
              <a:t>12.4.2017</a:t>
            </a:fld>
            <a:endParaRPr lang="fi-FI" dirty="0"/>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t>Teknologiateollisuus</a:t>
            </a:r>
          </a:p>
        </p:txBody>
      </p:sp>
      <p:sp>
        <p:nvSpPr>
          <p:cNvPr id="8" name="Tekstin paikkamerkki 2"/>
          <p:cNvSpPr>
            <a:spLocks noGrp="1"/>
          </p:cNvSpPr>
          <p:nvPr>
            <p:ph idx="19"/>
          </p:nvPr>
        </p:nvSpPr>
        <p:spPr>
          <a:xfrm>
            <a:off x="1072800" y="1584553"/>
            <a:ext cx="55296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100">
                <a:solidFill>
                  <a:srgbClr val="000000"/>
                </a:solidFill>
              </a:defRPr>
            </a:lvl3pPr>
            <a:lvl4pPr indent="-158400">
              <a:lnSpc>
                <a:spcPts val="1800"/>
              </a:lnSpc>
              <a:spcBef>
                <a:spcPts val="200"/>
              </a:spcBef>
              <a:spcAft>
                <a:spcPts val="200"/>
              </a:spcAft>
              <a:buSzPct val="125000"/>
              <a:defRPr sz="100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9" name="Tekstin paikkamerkki 28"/>
          <p:cNvSpPr>
            <a:spLocks noGrp="1"/>
          </p:cNvSpPr>
          <p:nvPr>
            <p:ph type="body" sz="quarter" idx="21" hasCustomPrompt="1"/>
          </p:nvPr>
        </p:nvSpPr>
        <p:spPr>
          <a:xfrm>
            <a:off x="1072800" y="1104452"/>
            <a:ext cx="5529600" cy="365682"/>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0" name="Kuvan paikkamerkki 6"/>
          <p:cNvSpPr>
            <a:spLocks noGrp="1"/>
          </p:cNvSpPr>
          <p:nvPr>
            <p:ph type="pic" sz="quarter" idx="20"/>
          </p:nvPr>
        </p:nvSpPr>
        <p:spPr>
          <a:xfrm>
            <a:off x="6775200" y="0"/>
            <a:ext cx="2368805"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endParaRPr lang="fi-FI" dirty="0"/>
          </a:p>
        </p:txBody>
      </p:sp>
      <p:sp>
        <p:nvSpPr>
          <p:cNvPr id="12"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Tree>
    <p:extLst>
      <p:ext uri="{BB962C8B-B14F-4D97-AF65-F5344CB8AC3E}">
        <p14:creationId xmlns:p14="http://schemas.microsoft.com/office/powerpoint/2010/main" val="785668406"/>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10.xml><?xml version="1.0" encoding="utf-8"?>
<p:sldLayout xmlns:a="http://schemas.openxmlformats.org/drawingml/2006/main" xmlns:r="http://schemas.openxmlformats.org/officeDocument/2006/relationships" xmlns:p="http://schemas.openxmlformats.org/presentationml/2006/main" preserve="1" userDrawn="1">
  <p:cSld name="Väliotsikkodia - sininen">
    <p:bg>
      <p:bgPr>
        <a:solidFill>
          <a:srgbClr val="141F94"/>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33A50D0A-99B9-48FE-8B08-047EE10ADBDA}" type="datetime1">
              <a:rPr lang="fi-FI" smtClean="0">
                <a:solidFill>
                  <a:srgbClr val="FFFFFF"/>
                </a:solidFill>
              </a:rPr>
              <a:pPr/>
              <a:t>12.4.2017</a:t>
            </a:fld>
            <a:endParaRPr lang="fi-FI" dirty="0">
              <a:solidFill>
                <a:srgbClr val="FFFFFF"/>
              </a:solidFill>
            </a:endParaRPr>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4086490999"/>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11.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sininen">
    <p:bg>
      <p:bgPr>
        <a:solidFill>
          <a:srgbClr val="141F94"/>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71EF2A4B-BD6C-442B-B37A-933F3A2F5101}" type="datetime1">
              <a:rPr lang="fi-FI" smtClean="0">
                <a:solidFill>
                  <a:srgbClr val="FFFFFF"/>
                </a:solidFill>
              </a:rPr>
              <a:pPr/>
              <a:t>12.4.2017</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1032268697"/>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12.xml><?xml version="1.0" encoding="utf-8"?>
<p:sldLayout xmlns:a="http://schemas.openxmlformats.org/drawingml/2006/main" xmlns:r="http://schemas.openxmlformats.org/officeDocument/2006/relationships" xmlns:p="http://schemas.openxmlformats.org/presentationml/2006/main" preserve="1" userDrawn="1">
  <p:cSld name="Väliotsikkodia - violetti">
    <p:bg>
      <p:bgPr>
        <a:solidFill>
          <a:srgbClr val="8A0FA6"/>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9AA3CBEF-2865-4434-A020-1FAA7DCEF42D}" type="datetime1">
              <a:rPr lang="fi-FI" smtClean="0">
                <a:solidFill>
                  <a:srgbClr val="FFFFFF"/>
                </a:solidFill>
              </a:rPr>
              <a:pPr/>
              <a:t>12.4.2017</a:t>
            </a:fld>
            <a:endParaRPr lang="fi-FI" dirty="0">
              <a:solidFill>
                <a:srgbClr val="FFFFFF"/>
              </a:solidFill>
            </a:endParaRPr>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67387419"/>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13.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violetti">
    <p:bg>
      <p:bgPr>
        <a:solidFill>
          <a:srgbClr val="8A0FA6"/>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04B4512B-9268-4DA6-A4DE-9BAC66E0AE0F}" type="datetime1">
              <a:rPr lang="fi-FI" smtClean="0">
                <a:solidFill>
                  <a:srgbClr val="FFFFFF"/>
                </a:solidFill>
              </a:rPr>
              <a:pPr/>
              <a:t>12.4.2017</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1648036384"/>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14.xml><?xml version="1.0" encoding="utf-8"?>
<p:sldLayout xmlns:a="http://schemas.openxmlformats.org/drawingml/2006/main" xmlns:r="http://schemas.openxmlformats.org/officeDocument/2006/relationships" xmlns:p="http://schemas.openxmlformats.org/presentationml/2006/main" preserve="1" userDrawn="1">
  <p:cSld name="Väliotsikkodia - pinkki">
    <p:bg>
      <p:bgPr>
        <a:solidFill>
          <a:srgbClr val="FF00B8"/>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4"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5"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7"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FAF34066-C849-43D6-AD11-EC5B4E0FCE81}" type="datetime1">
              <a:rPr lang="fi-FI" smtClean="0">
                <a:solidFill>
                  <a:srgbClr val="FFFFFF"/>
                </a:solidFill>
              </a:rPr>
              <a:pPr/>
              <a:t>12.4.2017</a:t>
            </a:fld>
            <a:endParaRPr lang="fi-FI" dirty="0">
              <a:solidFill>
                <a:srgbClr val="FFFFFF"/>
              </a:solidFill>
            </a:endParaRPr>
          </a:p>
        </p:txBody>
      </p:sp>
      <p:sp>
        <p:nvSpPr>
          <p:cNvPr id="18"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2298156586"/>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15.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pinkki">
    <p:bg>
      <p:bgPr>
        <a:solidFill>
          <a:srgbClr val="FF00B8"/>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91DAFD31-6E2D-43E4-B45F-A91916303127}" type="datetime1">
              <a:rPr lang="fi-FI" smtClean="0">
                <a:solidFill>
                  <a:srgbClr val="FFFFFF"/>
                </a:solidFill>
              </a:rPr>
              <a:pPr/>
              <a:t>12.4.2017</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1851280555"/>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16.xml><?xml version="1.0" encoding="utf-8"?>
<p:sldLayout xmlns:a="http://schemas.openxmlformats.org/drawingml/2006/main" xmlns:r="http://schemas.openxmlformats.org/officeDocument/2006/relationships" xmlns:p="http://schemas.openxmlformats.org/presentationml/2006/main" preserve="1" userDrawn="1">
  <p:cSld name="Väliotsikkodia - mandariini">
    <p:bg>
      <p:bgPr>
        <a:solidFill>
          <a:srgbClr val="FF805C"/>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A05A29F8-3631-43D8-937B-CB2D984A1FF3}" type="datetime1">
              <a:rPr lang="fi-FI" smtClean="0">
                <a:solidFill>
                  <a:srgbClr val="FFFFFF"/>
                </a:solidFill>
              </a:rPr>
              <a:pPr/>
              <a:t>12.4.2017</a:t>
            </a:fld>
            <a:endParaRPr lang="fi-FI" dirty="0">
              <a:solidFill>
                <a:srgbClr val="FFFFFF"/>
              </a:solidFill>
            </a:endParaRPr>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1378544690"/>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17.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mandariini">
    <p:bg>
      <p:bgPr>
        <a:solidFill>
          <a:srgbClr val="FF805C"/>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5A1FFB15-5351-4C69-B4D2-8C0154A2BCAF}" type="datetime1">
              <a:rPr lang="fi-FI" smtClean="0">
                <a:solidFill>
                  <a:srgbClr val="FFFFFF"/>
                </a:solidFill>
              </a:rPr>
              <a:pPr/>
              <a:t>12.4.2017</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3061974718"/>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18.xml><?xml version="1.0" encoding="utf-8"?>
<p:sldLayout xmlns:a="http://schemas.openxmlformats.org/drawingml/2006/main" xmlns:r="http://schemas.openxmlformats.org/officeDocument/2006/relationships" xmlns:p="http://schemas.openxmlformats.org/presentationml/2006/main" preserve="1" userDrawn="1">
  <p:cSld name="Väliotsikkodia - omena">
    <p:bg>
      <p:bgPr>
        <a:solidFill>
          <a:srgbClr val="85E869"/>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AB4C9FC2-AB49-4BC7-8E34-F35776C6F0E4}" type="datetime1">
              <a:rPr lang="fi-FI" smtClean="0">
                <a:solidFill>
                  <a:srgbClr val="FFFFFF"/>
                </a:solidFill>
              </a:rPr>
              <a:pPr/>
              <a:t>12.4.2017</a:t>
            </a:fld>
            <a:endParaRPr lang="fi-FI" dirty="0">
              <a:solidFill>
                <a:srgbClr val="FFFFFF"/>
              </a:solidFill>
            </a:endParaRPr>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2387227275"/>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19.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omena">
    <p:bg>
      <p:bgPr>
        <a:solidFill>
          <a:srgbClr val="85E869"/>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BFD90D18-063C-4F97-88EB-7B998FCF1C84}" type="datetime1">
              <a:rPr lang="fi-FI" smtClean="0">
                <a:solidFill>
                  <a:srgbClr val="FFFFFF"/>
                </a:solidFill>
              </a:rPr>
              <a:pPr/>
              <a:t>12.4.2017</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7" name="Tekstin paikkamerkki 2"/>
          <p:cNvSpPr>
            <a:spLocks noGrp="1"/>
          </p:cNvSpPr>
          <p:nvPr>
            <p:ph idx="21"/>
          </p:nvPr>
        </p:nvSpPr>
        <p:spPr>
          <a:xfrm>
            <a:off x="1072800" y="1585225"/>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3329991756"/>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isältödia tekstille ja kuvalle B">
    <p:spTree>
      <p:nvGrpSpPr>
        <p:cNvPr id="1" name=""/>
        <p:cNvGrpSpPr/>
        <p:nvPr/>
      </p:nvGrpSpPr>
      <p:grpSpPr>
        <a:xfrm>
          <a:off x="0" y="0"/>
          <a:ext cx="0" cy="0"/>
          <a:chOff x="0" y="0"/>
          <a:chExt cx="0" cy="0"/>
        </a:xfrm>
      </p:grpSpPr>
      <p:sp>
        <p:nvSpPr>
          <p:cNvPr id="15" name="Päivämäärän paikkamerkki 1"/>
          <p:cNvSpPr>
            <a:spLocks noGrp="1"/>
          </p:cNvSpPr>
          <p:nvPr>
            <p:ph type="dt" sz="half" idx="10"/>
          </p:nvPr>
        </p:nvSpPr>
        <p:spPr>
          <a:xfrm>
            <a:off x="282027" y="4728047"/>
            <a:ext cx="916709" cy="164690"/>
          </a:xfrm>
        </p:spPr>
        <p:txBody>
          <a:bodyPr/>
          <a:lstStyle/>
          <a:p>
            <a:fld id="{B470C21F-BEA7-4001-A59E-ED99F75C48EF}" type="datetime1">
              <a:rPr lang="fi-FI" smtClean="0"/>
              <a:t>12.4.2017</a:t>
            </a:fld>
            <a:endParaRPr lang="fi-FI" dirty="0"/>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t>Teknologiateollisuus</a:t>
            </a:r>
          </a:p>
        </p:txBody>
      </p:sp>
      <p:sp>
        <p:nvSpPr>
          <p:cNvPr id="19" name="Kuvan paikkamerkki 6"/>
          <p:cNvSpPr>
            <a:spLocks noGrp="1"/>
          </p:cNvSpPr>
          <p:nvPr>
            <p:ph type="pic" sz="quarter" idx="20"/>
          </p:nvPr>
        </p:nvSpPr>
        <p:spPr>
          <a:xfrm>
            <a:off x="5090400" y="0"/>
            <a:ext cx="4053606"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endParaRPr lang="fi-FI" dirty="0"/>
          </a:p>
        </p:txBody>
      </p:sp>
      <p:sp>
        <p:nvSpPr>
          <p:cNvPr id="8" name="Tekstin paikkamerkki 2"/>
          <p:cNvSpPr>
            <a:spLocks noGrp="1"/>
          </p:cNvSpPr>
          <p:nvPr>
            <p:ph idx="19"/>
          </p:nvPr>
        </p:nvSpPr>
        <p:spPr>
          <a:xfrm>
            <a:off x="1072800" y="1584554"/>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0"/>
              </a:spcBef>
              <a:spcAft>
                <a:spcPts val="7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100">
                <a:solidFill>
                  <a:srgbClr val="000000"/>
                </a:solidFill>
              </a:defRPr>
            </a:lvl3pPr>
            <a:lvl4pPr indent="-158400">
              <a:lnSpc>
                <a:spcPts val="1800"/>
              </a:lnSpc>
              <a:spcBef>
                <a:spcPts val="200"/>
              </a:spcBef>
              <a:spcAft>
                <a:spcPts val="200"/>
              </a:spcAft>
              <a:buSzPct val="125000"/>
              <a:defRPr sz="100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9" name="Tekstin paikkamerkki 28"/>
          <p:cNvSpPr>
            <a:spLocks noGrp="1"/>
          </p:cNvSpPr>
          <p:nvPr>
            <p:ph type="body" sz="quarter" idx="21" hasCustomPrompt="1"/>
          </p:nvPr>
        </p:nvSpPr>
        <p:spPr>
          <a:xfrm>
            <a:off x="1072800" y="1104452"/>
            <a:ext cx="3844800" cy="365682"/>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
        <p:nvSpPr>
          <p:cNvPr id="10"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Tree>
    <p:extLst>
      <p:ext uri="{BB962C8B-B14F-4D97-AF65-F5344CB8AC3E}">
        <p14:creationId xmlns:p14="http://schemas.microsoft.com/office/powerpoint/2010/main" val="3032161638"/>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20.xml><?xml version="1.0" encoding="utf-8"?>
<p:sldLayout xmlns:a="http://schemas.openxmlformats.org/drawingml/2006/main" xmlns:r="http://schemas.openxmlformats.org/officeDocument/2006/relationships" xmlns:p="http://schemas.openxmlformats.org/presentationml/2006/main" preserve="1" userDrawn="1">
  <p:cSld name="Väliotsikkodia - sitruuna">
    <p:bg>
      <p:bgPr>
        <a:solidFill>
          <a:srgbClr val="FFFF00"/>
        </a:solidFill>
        <a:effectLst/>
      </p:bgPr>
    </p:bg>
    <p:spTree>
      <p:nvGrpSpPr>
        <p:cNvPr id="1" name=""/>
        <p:cNvGrpSpPr/>
        <p:nvPr/>
      </p:nvGrpSpPr>
      <p:grpSpPr>
        <a:xfrm>
          <a:off x="0" y="0"/>
          <a:ext cx="0" cy="0"/>
          <a:chOff x="0" y="0"/>
          <a:chExt cx="0" cy="0"/>
        </a:xfrm>
      </p:grpSpPr>
      <p:pic>
        <p:nvPicPr>
          <p:cNvPr id="9" name="Kuva 8"/>
          <p:cNvPicPr>
            <a:picLocks noChangeAspect="1"/>
          </p:cNvPicPr>
          <p:nvPr userDrawn="1"/>
        </p:nvPicPr>
        <p:blipFill>
          <a:blip r:embed="rId2"/>
          <a:stretch>
            <a:fillRect/>
          </a:stretch>
        </p:blipFill>
        <p:spPr>
          <a:xfrm>
            <a:off x="8335624" y="368923"/>
            <a:ext cx="437056" cy="437032"/>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rgbClr val="000000"/>
                </a:solidFill>
              </a:defRPr>
            </a:lvl1pPr>
          </a:lstStyle>
          <a:p>
            <a:fld id="{6FCB6B90-8271-4E8F-82C1-E646FBB48A2E}" type="slidenum">
              <a:rPr lang="fi-FI" smtClean="0"/>
              <a:pPr/>
              <a:t>‹#›</a:t>
            </a:fld>
            <a:endParaRPr lang="fi-FI" dirty="0"/>
          </a:p>
        </p:txBody>
      </p:sp>
      <p:sp>
        <p:nvSpPr>
          <p:cNvPr id="14" name="Päivämäärän paikkamerkki 1"/>
          <p:cNvSpPr>
            <a:spLocks noGrp="1"/>
          </p:cNvSpPr>
          <p:nvPr>
            <p:ph type="dt" sz="half" idx="10"/>
          </p:nvPr>
        </p:nvSpPr>
        <p:spPr>
          <a:xfrm>
            <a:off x="282027" y="4728047"/>
            <a:ext cx="916709" cy="164690"/>
          </a:xfrm>
        </p:spPr>
        <p:txBody>
          <a:bodyPr/>
          <a:lstStyle>
            <a:lvl1pPr>
              <a:defRPr>
                <a:solidFill>
                  <a:srgbClr val="000000"/>
                </a:solidFill>
              </a:defRPr>
            </a:lvl1pPr>
          </a:lstStyle>
          <a:p>
            <a:fld id="{0F905F96-8735-44CC-A79D-9FF4592D6200}" type="datetime1">
              <a:rPr lang="fi-FI" smtClean="0"/>
              <a:pPr/>
              <a:t>12.4.2017</a:t>
            </a:fld>
            <a:endParaRPr lang="fi-FI" dirty="0"/>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rgbClr val="000000"/>
                </a:solidFill>
              </a:defRPr>
            </a:lvl1pPr>
          </a:lstStyle>
          <a:p>
            <a:r>
              <a:rPr lang="fi-FI"/>
              <a:t>Teknologiateollisuus</a:t>
            </a:r>
            <a:endParaRPr lang="fi-FI" dirty="0"/>
          </a:p>
        </p:txBody>
      </p:sp>
    </p:spTree>
    <p:extLst>
      <p:ext uri="{BB962C8B-B14F-4D97-AF65-F5344CB8AC3E}">
        <p14:creationId xmlns:p14="http://schemas.microsoft.com/office/powerpoint/2010/main" val="2714369200"/>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21.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sitruuna">
    <p:bg>
      <p:bgPr>
        <a:solidFill>
          <a:srgbClr val="FFFF00"/>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rgbClr val="000000"/>
                </a:solidFill>
              </a:defRPr>
            </a:lvl1pPr>
          </a:lstStyle>
          <a:p>
            <a:fld id="{4D1D5393-FFB8-4AFB-965F-DF835FFEFFC2}" type="datetime1">
              <a:rPr lang="fi-FI" smtClean="0"/>
              <a:pPr/>
              <a:t>12.4.2017</a:t>
            </a:fld>
            <a:endParaRPr lang="fi-FI" dirty="0"/>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rgbClr val="000000"/>
                </a:solidFill>
              </a:defRPr>
            </a:lvl1pPr>
          </a:lstStyle>
          <a:p>
            <a:r>
              <a:rPr lang="fi-FI"/>
              <a:t>Teknologiateollisuus</a:t>
            </a:r>
            <a:endParaRPr lang="fi-FI" dirty="0"/>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buSzPct val="125000"/>
              <a:defRPr sz="1300" baseline="0">
                <a:solidFill>
                  <a:srgbClr val="000000"/>
                </a:solidFill>
              </a:defRPr>
            </a:lvl2pPr>
            <a:lvl3pPr indent="-158400">
              <a:buSzPct val="125000"/>
              <a:defRPr sz="1100">
                <a:solidFill>
                  <a:srgbClr val="000000"/>
                </a:solidFill>
              </a:defRPr>
            </a:lvl3pPr>
            <a:lvl4pPr indent="-158400">
              <a:buSzPct val="125000"/>
              <a:defRPr sz="100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1420415756"/>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22.xml><?xml version="1.0" encoding="utf-8"?>
<p:sldLayout xmlns:a="http://schemas.openxmlformats.org/drawingml/2006/main" xmlns:r="http://schemas.openxmlformats.org/officeDocument/2006/relationships" xmlns:p="http://schemas.openxmlformats.org/presentationml/2006/main" preserve="1" userDrawn="1">
  <p:cSld name="Sisältödia tekstille">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15" name="Päivämäärän paikkamerkki 1"/>
          <p:cNvSpPr>
            <a:spLocks noGrp="1"/>
          </p:cNvSpPr>
          <p:nvPr>
            <p:ph type="dt" sz="half" idx="10"/>
          </p:nvPr>
        </p:nvSpPr>
        <p:spPr>
          <a:xfrm>
            <a:off x="282027" y="4728047"/>
            <a:ext cx="916709" cy="164690"/>
          </a:xfrm>
        </p:spPr>
        <p:txBody>
          <a:bodyPr/>
          <a:lstStyle/>
          <a:p>
            <a:fld id="{1F9AB61F-25F5-4BAC-AFD2-7CF6AA8759C3}" type="datetime1">
              <a:rPr lang="fi-FI" smtClean="0">
                <a:solidFill>
                  <a:srgbClr val="29282E"/>
                </a:solidFill>
              </a:rPr>
              <a:pPr/>
              <a:t>12.4.2017</a:t>
            </a:fld>
            <a:endParaRPr lang="fi-FI" dirty="0">
              <a:solidFill>
                <a:srgbClr val="29282E"/>
              </a:solidFill>
            </a:endParaRPr>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9"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
        <p:nvSpPr>
          <p:cNvPr id="21" name="Tekstin paikkamerkki 2"/>
          <p:cNvSpPr>
            <a:spLocks noGrp="1"/>
          </p:cNvSpPr>
          <p:nvPr>
            <p:ph idx="19"/>
          </p:nvPr>
        </p:nvSpPr>
        <p:spPr>
          <a:xfrm>
            <a:off x="1072800" y="1582404"/>
            <a:ext cx="7171200" cy="2894345"/>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050">
                <a:solidFill>
                  <a:srgbClr val="000000"/>
                </a:solidFill>
              </a:defRPr>
            </a:lvl3pPr>
            <a:lvl4pPr indent="-158400">
              <a:lnSpc>
                <a:spcPts val="1800"/>
              </a:lnSpc>
              <a:spcBef>
                <a:spcPts val="200"/>
              </a:spcBef>
              <a:spcAft>
                <a:spcPts val="200"/>
              </a:spcAft>
              <a:buSzPct val="125000"/>
              <a:defRPr sz="105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22" name="Tekstin paikkamerkki 28"/>
          <p:cNvSpPr>
            <a:spLocks noGrp="1"/>
          </p:cNvSpPr>
          <p:nvPr>
            <p:ph type="body" sz="quarter" idx="20" hasCustomPrompt="1"/>
          </p:nvPr>
        </p:nvSpPr>
        <p:spPr>
          <a:xfrm>
            <a:off x="1072800" y="1102950"/>
            <a:ext cx="7171200"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Tree>
    <p:extLst>
      <p:ext uri="{BB962C8B-B14F-4D97-AF65-F5344CB8AC3E}">
        <p14:creationId xmlns:p14="http://schemas.microsoft.com/office/powerpoint/2010/main" val="2986914037"/>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23.xml><?xml version="1.0" encoding="utf-8"?>
<p:sldLayout xmlns:a="http://schemas.openxmlformats.org/drawingml/2006/main" xmlns:r="http://schemas.openxmlformats.org/officeDocument/2006/relationships" xmlns:p="http://schemas.openxmlformats.org/presentationml/2006/main" preserve="1" userDrawn="1">
  <p:cSld name="Sisältödia tekstille 2-palstaa">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15" name="Päivämäärän paikkamerkki 1"/>
          <p:cNvSpPr>
            <a:spLocks noGrp="1"/>
          </p:cNvSpPr>
          <p:nvPr>
            <p:ph type="dt" sz="half" idx="10"/>
          </p:nvPr>
        </p:nvSpPr>
        <p:spPr>
          <a:xfrm>
            <a:off x="282027" y="4728047"/>
            <a:ext cx="916709" cy="164690"/>
          </a:xfrm>
        </p:spPr>
        <p:txBody>
          <a:bodyPr/>
          <a:lstStyle/>
          <a:p>
            <a:fld id="{4E9C680B-B035-4481-9C89-9B8DCFA07DE9}" type="datetime1">
              <a:rPr lang="fi-FI" smtClean="0">
                <a:solidFill>
                  <a:srgbClr val="29282E"/>
                </a:solidFill>
              </a:rPr>
              <a:pPr/>
              <a:t>12.4.2017</a:t>
            </a:fld>
            <a:endParaRPr lang="fi-FI" dirty="0">
              <a:solidFill>
                <a:srgbClr val="29282E"/>
              </a:solidFill>
            </a:endParaRPr>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9"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
        <p:nvSpPr>
          <p:cNvPr id="11" name="Tekstin paikkamerkki 2"/>
          <p:cNvSpPr>
            <a:spLocks noGrp="1"/>
          </p:cNvSpPr>
          <p:nvPr>
            <p:ph idx="1"/>
          </p:nvPr>
        </p:nvSpPr>
        <p:spPr>
          <a:xfrm>
            <a:off x="4449254" y="1565735"/>
            <a:ext cx="3499200" cy="2894345"/>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050">
                <a:solidFill>
                  <a:srgbClr val="000000"/>
                </a:solidFill>
              </a:defRPr>
            </a:lvl3pPr>
            <a:lvl4pPr indent="-158400">
              <a:lnSpc>
                <a:spcPts val="1800"/>
              </a:lnSpc>
              <a:spcBef>
                <a:spcPts val="200"/>
              </a:spcBef>
              <a:spcAft>
                <a:spcPts val="200"/>
              </a:spcAft>
              <a:buSzPct val="125000"/>
              <a:defRPr sz="105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12" name="Tekstin paikkamerkki 28"/>
          <p:cNvSpPr>
            <a:spLocks noGrp="1"/>
          </p:cNvSpPr>
          <p:nvPr>
            <p:ph type="body" sz="quarter" idx="17" hasCustomPrompt="1"/>
          </p:nvPr>
        </p:nvSpPr>
        <p:spPr>
          <a:xfrm>
            <a:off x="1072800" y="1102950"/>
            <a:ext cx="7171200"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28" name="Tekstin paikkamerkki 2"/>
          <p:cNvSpPr>
            <a:spLocks noGrp="1"/>
          </p:cNvSpPr>
          <p:nvPr>
            <p:ph idx="19"/>
          </p:nvPr>
        </p:nvSpPr>
        <p:spPr>
          <a:xfrm>
            <a:off x="1072800" y="1582404"/>
            <a:ext cx="3499200" cy="2894345"/>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050">
                <a:solidFill>
                  <a:srgbClr val="000000"/>
                </a:solidFill>
              </a:defRPr>
            </a:lvl3pPr>
            <a:lvl4pPr indent="-158400">
              <a:lnSpc>
                <a:spcPts val="1800"/>
              </a:lnSpc>
              <a:spcBef>
                <a:spcPts val="200"/>
              </a:spcBef>
              <a:spcAft>
                <a:spcPts val="200"/>
              </a:spcAft>
              <a:buSzPct val="125000"/>
              <a:defRPr sz="105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Tree>
    <p:extLst>
      <p:ext uri="{BB962C8B-B14F-4D97-AF65-F5344CB8AC3E}">
        <p14:creationId xmlns:p14="http://schemas.microsoft.com/office/powerpoint/2010/main" val="1464461470"/>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24.xml><?xml version="1.0" encoding="utf-8"?>
<p:sldLayout xmlns:a="http://schemas.openxmlformats.org/drawingml/2006/main" xmlns:r="http://schemas.openxmlformats.org/officeDocument/2006/relationships" xmlns:p="http://schemas.openxmlformats.org/presentationml/2006/main" preserve="1" userDrawn="1">
  <p:cSld name="Sisältödia tekstille ja kuvalle A">
    <p:spTree>
      <p:nvGrpSpPr>
        <p:cNvPr id="1" name=""/>
        <p:cNvGrpSpPr/>
        <p:nvPr/>
      </p:nvGrpSpPr>
      <p:grpSpPr>
        <a:xfrm>
          <a:off x="0" y="0"/>
          <a:ext cx="0" cy="0"/>
          <a:chOff x="0" y="0"/>
          <a:chExt cx="0" cy="0"/>
        </a:xfrm>
      </p:grpSpPr>
      <p:sp>
        <p:nvSpPr>
          <p:cNvPr id="15" name="Päivämäärän paikkamerkki 1"/>
          <p:cNvSpPr>
            <a:spLocks noGrp="1"/>
          </p:cNvSpPr>
          <p:nvPr>
            <p:ph type="dt" sz="half" idx="10"/>
          </p:nvPr>
        </p:nvSpPr>
        <p:spPr>
          <a:xfrm>
            <a:off x="282027" y="4728047"/>
            <a:ext cx="916709" cy="164690"/>
          </a:xfrm>
        </p:spPr>
        <p:txBody>
          <a:bodyPr/>
          <a:lstStyle/>
          <a:p>
            <a:fld id="{26EC10B7-6068-4592-8DF6-C21B5E169149}" type="datetime1">
              <a:rPr lang="fi-FI" smtClean="0">
                <a:solidFill>
                  <a:srgbClr val="29282E"/>
                </a:solidFill>
              </a:rPr>
              <a:pPr/>
              <a:t>12.4.2017</a:t>
            </a:fld>
            <a:endParaRPr lang="fi-FI" dirty="0">
              <a:solidFill>
                <a:srgbClr val="29282E"/>
              </a:solidFill>
            </a:endParaRPr>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8" name="Tekstin paikkamerkki 2"/>
          <p:cNvSpPr>
            <a:spLocks noGrp="1"/>
          </p:cNvSpPr>
          <p:nvPr>
            <p:ph idx="19"/>
          </p:nvPr>
        </p:nvSpPr>
        <p:spPr>
          <a:xfrm>
            <a:off x="1072800" y="1584553"/>
            <a:ext cx="55296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100">
                <a:solidFill>
                  <a:srgbClr val="000000"/>
                </a:solidFill>
              </a:defRPr>
            </a:lvl3pPr>
            <a:lvl4pPr indent="-158400">
              <a:lnSpc>
                <a:spcPts val="1800"/>
              </a:lnSpc>
              <a:spcBef>
                <a:spcPts val="200"/>
              </a:spcBef>
              <a:spcAft>
                <a:spcPts val="200"/>
              </a:spcAft>
              <a:buSzPct val="125000"/>
              <a:defRPr sz="100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9" name="Tekstin paikkamerkki 28"/>
          <p:cNvSpPr>
            <a:spLocks noGrp="1"/>
          </p:cNvSpPr>
          <p:nvPr>
            <p:ph type="body" sz="quarter" idx="21" hasCustomPrompt="1"/>
          </p:nvPr>
        </p:nvSpPr>
        <p:spPr>
          <a:xfrm>
            <a:off x="1072800" y="1104452"/>
            <a:ext cx="5529600" cy="365682"/>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0" name="Kuvan paikkamerkki 6"/>
          <p:cNvSpPr>
            <a:spLocks noGrp="1"/>
          </p:cNvSpPr>
          <p:nvPr>
            <p:ph type="pic" sz="quarter" idx="20"/>
          </p:nvPr>
        </p:nvSpPr>
        <p:spPr>
          <a:xfrm>
            <a:off x="6775200" y="0"/>
            <a:ext cx="2368805"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endParaRPr lang="fi-FI" dirty="0"/>
          </a:p>
        </p:txBody>
      </p:sp>
      <p:sp>
        <p:nvSpPr>
          <p:cNvPr id="12"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Tree>
    <p:extLst>
      <p:ext uri="{BB962C8B-B14F-4D97-AF65-F5344CB8AC3E}">
        <p14:creationId xmlns:p14="http://schemas.microsoft.com/office/powerpoint/2010/main" val="1102585504"/>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25.xml><?xml version="1.0" encoding="utf-8"?>
<p:sldLayout xmlns:a="http://schemas.openxmlformats.org/drawingml/2006/main" xmlns:r="http://schemas.openxmlformats.org/officeDocument/2006/relationships" xmlns:p="http://schemas.openxmlformats.org/presentationml/2006/main" preserve="1" userDrawn="1">
  <p:cSld name="Sisältödia tekstille ja kuvalle B">
    <p:spTree>
      <p:nvGrpSpPr>
        <p:cNvPr id="1" name=""/>
        <p:cNvGrpSpPr/>
        <p:nvPr/>
      </p:nvGrpSpPr>
      <p:grpSpPr>
        <a:xfrm>
          <a:off x="0" y="0"/>
          <a:ext cx="0" cy="0"/>
          <a:chOff x="0" y="0"/>
          <a:chExt cx="0" cy="0"/>
        </a:xfrm>
      </p:grpSpPr>
      <p:sp>
        <p:nvSpPr>
          <p:cNvPr id="15" name="Päivämäärän paikkamerkki 1"/>
          <p:cNvSpPr>
            <a:spLocks noGrp="1"/>
          </p:cNvSpPr>
          <p:nvPr>
            <p:ph type="dt" sz="half" idx="10"/>
          </p:nvPr>
        </p:nvSpPr>
        <p:spPr>
          <a:xfrm>
            <a:off x="282027" y="4728047"/>
            <a:ext cx="916709" cy="164690"/>
          </a:xfrm>
        </p:spPr>
        <p:txBody>
          <a:bodyPr/>
          <a:lstStyle/>
          <a:p>
            <a:fld id="{B470C21F-BEA7-4001-A59E-ED99F75C48EF}" type="datetime1">
              <a:rPr lang="fi-FI" smtClean="0">
                <a:solidFill>
                  <a:srgbClr val="29282E"/>
                </a:solidFill>
              </a:rPr>
              <a:pPr/>
              <a:t>12.4.2017</a:t>
            </a:fld>
            <a:endParaRPr lang="fi-FI" dirty="0">
              <a:solidFill>
                <a:srgbClr val="29282E"/>
              </a:solidFill>
            </a:endParaRPr>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19" name="Kuvan paikkamerkki 6"/>
          <p:cNvSpPr>
            <a:spLocks noGrp="1"/>
          </p:cNvSpPr>
          <p:nvPr>
            <p:ph type="pic" sz="quarter" idx="20"/>
          </p:nvPr>
        </p:nvSpPr>
        <p:spPr>
          <a:xfrm>
            <a:off x="5090400" y="0"/>
            <a:ext cx="4053606"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endParaRPr lang="fi-FI" dirty="0"/>
          </a:p>
        </p:txBody>
      </p:sp>
      <p:sp>
        <p:nvSpPr>
          <p:cNvPr id="8" name="Tekstin paikkamerkki 2"/>
          <p:cNvSpPr>
            <a:spLocks noGrp="1"/>
          </p:cNvSpPr>
          <p:nvPr>
            <p:ph idx="19"/>
          </p:nvPr>
        </p:nvSpPr>
        <p:spPr>
          <a:xfrm>
            <a:off x="1072800" y="1584554"/>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0"/>
              </a:spcBef>
              <a:spcAft>
                <a:spcPts val="7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100">
                <a:solidFill>
                  <a:srgbClr val="000000"/>
                </a:solidFill>
              </a:defRPr>
            </a:lvl3pPr>
            <a:lvl4pPr indent="-158400">
              <a:lnSpc>
                <a:spcPts val="1800"/>
              </a:lnSpc>
              <a:spcBef>
                <a:spcPts val="200"/>
              </a:spcBef>
              <a:spcAft>
                <a:spcPts val="200"/>
              </a:spcAft>
              <a:buSzPct val="125000"/>
              <a:defRPr sz="100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9" name="Tekstin paikkamerkki 28"/>
          <p:cNvSpPr>
            <a:spLocks noGrp="1"/>
          </p:cNvSpPr>
          <p:nvPr>
            <p:ph type="body" sz="quarter" idx="21" hasCustomPrompt="1"/>
          </p:nvPr>
        </p:nvSpPr>
        <p:spPr>
          <a:xfrm>
            <a:off x="1072800" y="1104452"/>
            <a:ext cx="3844800" cy="365682"/>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
        <p:nvSpPr>
          <p:cNvPr id="10"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Tree>
    <p:extLst>
      <p:ext uri="{BB962C8B-B14F-4D97-AF65-F5344CB8AC3E}">
        <p14:creationId xmlns:p14="http://schemas.microsoft.com/office/powerpoint/2010/main" val="318479422"/>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26.xml><?xml version="1.0" encoding="utf-8"?>
<p:sldLayout xmlns:a="http://schemas.openxmlformats.org/drawingml/2006/main" xmlns:r="http://schemas.openxmlformats.org/officeDocument/2006/relationships" xmlns:p="http://schemas.openxmlformats.org/presentationml/2006/main" preserve="1" userDrawn="1">
  <p:cSld name="Sisältödia pelkälle kuvalle">
    <p:spTree>
      <p:nvGrpSpPr>
        <p:cNvPr id="1" name=""/>
        <p:cNvGrpSpPr/>
        <p:nvPr/>
      </p:nvGrpSpPr>
      <p:grpSpPr>
        <a:xfrm>
          <a:off x="0" y="0"/>
          <a:ext cx="0" cy="0"/>
          <a:chOff x="0" y="0"/>
          <a:chExt cx="0" cy="0"/>
        </a:xfrm>
      </p:grpSpPr>
      <p:sp>
        <p:nvSpPr>
          <p:cNvPr id="19" name="Kuvan paikkamerkki 6"/>
          <p:cNvSpPr>
            <a:spLocks noGrp="1"/>
          </p:cNvSpPr>
          <p:nvPr>
            <p:ph type="pic" sz="quarter" idx="20"/>
          </p:nvPr>
        </p:nvSpPr>
        <p:spPr>
          <a:xfrm>
            <a:off x="0" y="0"/>
            <a:ext cx="9144005"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endParaRPr lang="fi-FI" dirty="0"/>
          </a:p>
        </p:txBody>
      </p:sp>
    </p:spTree>
    <p:extLst>
      <p:ext uri="{BB962C8B-B14F-4D97-AF65-F5344CB8AC3E}">
        <p14:creationId xmlns:p14="http://schemas.microsoft.com/office/powerpoint/2010/main" val="1846693623"/>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27.xml><?xml version="1.0" encoding="utf-8"?>
<p:sldLayout xmlns:a="http://schemas.openxmlformats.org/drawingml/2006/main" xmlns:r="http://schemas.openxmlformats.org/officeDocument/2006/relationships" xmlns:p="http://schemas.openxmlformats.org/presentationml/2006/main" preserve="1" userDrawn="1">
  <p:cSld name="Sisältödia taulukoille">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9"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
        <p:nvSpPr>
          <p:cNvPr id="11" name="Tekstin paikkamerkki 2"/>
          <p:cNvSpPr>
            <a:spLocks noGrp="1"/>
          </p:cNvSpPr>
          <p:nvPr>
            <p:ph type="body" sz="quarter" idx="23" hasCustomPrompt="1"/>
          </p:nvPr>
        </p:nvSpPr>
        <p:spPr>
          <a:xfrm>
            <a:off x="2334682" y="4727574"/>
            <a:ext cx="2971717" cy="165163"/>
          </a:xfrm>
        </p:spPr>
        <p:txBody>
          <a:bodyPr>
            <a:noAutofit/>
          </a:bodyPr>
          <a:lstStyle>
            <a:lvl1pPr marL="0" indent="0">
              <a:lnSpc>
                <a:spcPct val="100000"/>
              </a:lnSpc>
              <a:spcBef>
                <a:spcPts val="0"/>
              </a:spcBef>
              <a:spcAft>
                <a:spcPts val="0"/>
              </a:spcAft>
              <a:buFontTx/>
              <a:buNone/>
              <a:defRPr sz="700" spc="0" baseline="0"/>
            </a:lvl1pPr>
          </a:lstStyle>
          <a:p>
            <a:pPr lvl="0"/>
            <a:r>
              <a:rPr lang="fi-FI" dirty="0"/>
              <a:t>Lähde tähän</a:t>
            </a:r>
          </a:p>
        </p:txBody>
      </p:sp>
      <p:sp>
        <p:nvSpPr>
          <p:cNvPr id="19" name="Tekstin paikkamerkki 28"/>
          <p:cNvSpPr>
            <a:spLocks noGrp="1"/>
          </p:cNvSpPr>
          <p:nvPr>
            <p:ph type="body" sz="quarter" idx="21" hasCustomPrompt="1"/>
          </p:nvPr>
        </p:nvSpPr>
        <p:spPr>
          <a:xfrm>
            <a:off x="1072799" y="1102950"/>
            <a:ext cx="6868801"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20" name="Sisällön paikkamerkki 4"/>
          <p:cNvSpPr>
            <a:spLocks noGrp="1"/>
          </p:cNvSpPr>
          <p:nvPr>
            <p:ph sz="quarter" idx="17"/>
          </p:nvPr>
        </p:nvSpPr>
        <p:spPr>
          <a:xfrm>
            <a:off x="1201739" y="1584200"/>
            <a:ext cx="6739862" cy="3010469"/>
          </a:xfrm>
        </p:spPr>
        <p:txBody>
          <a:bodyPr/>
          <a:lstStyle>
            <a:lvl1pPr marL="241200" indent="-212400">
              <a:buFont typeface="Arial" panose="020B0604020202020204" pitchFamily="34" charset="0"/>
              <a:buChar char="•"/>
              <a:defRPr/>
            </a:lvl1pPr>
            <a:lvl2pPr marL="471332" indent="0">
              <a:lnSpc>
                <a:spcPts val="1800"/>
              </a:lnSpc>
              <a:spcBef>
                <a:spcPts val="200"/>
              </a:spcBef>
              <a:spcAft>
                <a:spcPts val="200"/>
              </a:spcAft>
              <a:buFontTx/>
              <a:buNone/>
              <a:defRPr/>
            </a:lvl2pPr>
            <a:lvl3pPr marL="786191" indent="0">
              <a:lnSpc>
                <a:spcPts val="1800"/>
              </a:lnSpc>
              <a:spcBef>
                <a:spcPts val="200"/>
              </a:spcBef>
              <a:spcAft>
                <a:spcPts val="200"/>
              </a:spcAft>
              <a:buFontTx/>
              <a:buNone/>
              <a:defRPr/>
            </a:lvl3pPr>
            <a:lvl4pPr marL="1109451" indent="0">
              <a:lnSpc>
                <a:spcPts val="1800"/>
              </a:lnSpc>
              <a:spcBef>
                <a:spcPts val="200"/>
              </a:spcBef>
              <a:spcAft>
                <a:spcPts val="200"/>
              </a:spcAft>
              <a:buFontTx/>
              <a:buNone/>
              <a:defRPr/>
            </a:lvl4pPr>
          </a:lstStyle>
          <a:p>
            <a:pPr lvl="0"/>
            <a:r>
              <a:rPr lang="fi-FI"/>
              <a:t>Muokkaa tekstin perustyylejä napsauttamalla</a:t>
            </a:r>
          </a:p>
        </p:txBody>
      </p:sp>
      <p:sp>
        <p:nvSpPr>
          <p:cNvPr id="2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25" name="Päivämäärän paikkamerkki 1"/>
          <p:cNvSpPr>
            <a:spLocks noGrp="1"/>
          </p:cNvSpPr>
          <p:nvPr>
            <p:ph type="dt" sz="half" idx="10"/>
          </p:nvPr>
        </p:nvSpPr>
        <p:spPr>
          <a:xfrm>
            <a:off x="282027" y="4728047"/>
            <a:ext cx="916709" cy="164690"/>
          </a:xfrm>
        </p:spPr>
        <p:txBody>
          <a:bodyPr/>
          <a:lstStyle/>
          <a:p>
            <a:fld id="{C26F1C2C-1F3D-4324-8DB1-2B3A728EB293}" type="datetime1">
              <a:rPr lang="fi-FI" smtClean="0">
                <a:solidFill>
                  <a:srgbClr val="29282E"/>
                </a:solidFill>
              </a:rPr>
              <a:pPr/>
              <a:t>12.4.2017</a:t>
            </a:fld>
            <a:endParaRPr lang="fi-FI" dirty="0">
              <a:solidFill>
                <a:srgbClr val="29282E"/>
              </a:solidFill>
            </a:endParaRPr>
          </a:p>
        </p:txBody>
      </p:sp>
      <p:sp>
        <p:nvSpPr>
          <p:cNvPr id="26"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Tree>
    <p:extLst>
      <p:ext uri="{BB962C8B-B14F-4D97-AF65-F5344CB8AC3E}">
        <p14:creationId xmlns:p14="http://schemas.microsoft.com/office/powerpoint/2010/main" val="2971888884"/>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28.xml><?xml version="1.0" encoding="utf-8"?>
<p:sldLayout xmlns:a="http://schemas.openxmlformats.org/drawingml/2006/main" xmlns:r="http://schemas.openxmlformats.org/officeDocument/2006/relationships" xmlns:p="http://schemas.openxmlformats.org/presentationml/2006/main" preserve="1" userDrawn="1">
  <p:cSld name="Sisältödia tekstille ja taulukolle">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7"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18" name="Päivämäärän paikkamerkki 1"/>
          <p:cNvSpPr>
            <a:spLocks noGrp="1"/>
          </p:cNvSpPr>
          <p:nvPr>
            <p:ph type="dt" sz="half" idx="10"/>
          </p:nvPr>
        </p:nvSpPr>
        <p:spPr>
          <a:xfrm>
            <a:off x="282027" y="4728047"/>
            <a:ext cx="916709" cy="164690"/>
          </a:xfrm>
        </p:spPr>
        <p:txBody>
          <a:bodyPr/>
          <a:lstStyle/>
          <a:p>
            <a:fld id="{00B1868B-515C-4A84-A79A-DDEC623D6CDB}" type="datetime1">
              <a:rPr lang="fi-FI" smtClean="0">
                <a:solidFill>
                  <a:srgbClr val="29282E"/>
                </a:solidFill>
              </a:rPr>
              <a:pPr/>
              <a:t>12.4.2017</a:t>
            </a:fld>
            <a:endParaRPr lang="fi-FI" dirty="0">
              <a:solidFill>
                <a:srgbClr val="29282E"/>
              </a:solidFill>
            </a:endParaRPr>
          </a:p>
        </p:txBody>
      </p:sp>
      <p:sp>
        <p:nvSpPr>
          <p:cNvPr id="19"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16" name="Tekstin paikkamerkki 2"/>
          <p:cNvSpPr>
            <a:spLocks noGrp="1"/>
          </p:cNvSpPr>
          <p:nvPr>
            <p:ph type="body" sz="quarter" idx="18" hasCustomPrompt="1"/>
          </p:nvPr>
        </p:nvSpPr>
        <p:spPr>
          <a:xfrm>
            <a:off x="2334682" y="4727574"/>
            <a:ext cx="2971717" cy="165163"/>
          </a:xfrm>
        </p:spPr>
        <p:txBody>
          <a:bodyPr>
            <a:noAutofit/>
          </a:bodyPr>
          <a:lstStyle>
            <a:lvl1pPr marL="0" indent="0">
              <a:lnSpc>
                <a:spcPct val="100000"/>
              </a:lnSpc>
              <a:spcBef>
                <a:spcPts val="0"/>
              </a:spcBef>
              <a:spcAft>
                <a:spcPts val="0"/>
              </a:spcAft>
              <a:buFontTx/>
              <a:buNone/>
              <a:defRPr sz="700" spc="0" baseline="0"/>
            </a:lvl1pPr>
          </a:lstStyle>
          <a:p>
            <a:pPr lvl="0"/>
            <a:r>
              <a:rPr lang="fi-FI" dirty="0"/>
              <a:t>Lähde tähän</a:t>
            </a:r>
          </a:p>
        </p:txBody>
      </p:sp>
      <p:sp>
        <p:nvSpPr>
          <p:cNvPr id="9" name="Tekstin paikkamerkki 28"/>
          <p:cNvSpPr>
            <a:spLocks noGrp="1"/>
          </p:cNvSpPr>
          <p:nvPr>
            <p:ph type="body" sz="quarter" idx="21" hasCustomPrompt="1"/>
          </p:nvPr>
        </p:nvSpPr>
        <p:spPr>
          <a:xfrm>
            <a:off x="1072799" y="1102950"/>
            <a:ext cx="6868801"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1" name="Tekstin paikkamerkki 3"/>
          <p:cNvSpPr>
            <a:spLocks noGrp="1"/>
          </p:cNvSpPr>
          <p:nvPr>
            <p:ph type="body" sz="quarter" idx="22"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
        <p:nvSpPr>
          <p:cNvPr id="13" name="Sisällön paikkamerkki 4"/>
          <p:cNvSpPr>
            <a:spLocks noGrp="1"/>
          </p:cNvSpPr>
          <p:nvPr>
            <p:ph sz="quarter" idx="23" hasCustomPrompt="1"/>
          </p:nvPr>
        </p:nvSpPr>
        <p:spPr>
          <a:xfrm>
            <a:off x="4572001" y="1584200"/>
            <a:ext cx="3369600" cy="2892550"/>
          </a:xfrm>
        </p:spPr>
        <p:txBody>
          <a:bodyPr/>
          <a:lstStyle>
            <a:lvl1pPr marL="0" indent="0">
              <a:buFontTx/>
              <a:buNone/>
              <a:defRPr/>
            </a:lvl1pPr>
            <a:lvl2pPr marL="471332" indent="0">
              <a:lnSpc>
                <a:spcPts val="1800"/>
              </a:lnSpc>
              <a:spcBef>
                <a:spcPts val="200"/>
              </a:spcBef>
              <a:spcAft>
                <a:spcPts val="200"/>
              </a:spcAft>
              <a:buFontTx/>
              <a:buNone/>
              <a:defRPr/>
            </a:lvl2pPr>
            <a:lvl3pPr marL="786191" indent="0">
              <a:lnSpc>
                <a:spcPts val="1800"/>
              </a:lnSpc>
              <a:spcBef>
                <a:spcPts val="200"/>
              </a:spcBef>
              <a:spcAft>
                <a:spcPts val="200"/>
              </a:spcAft>
              <a:buFontTx/>
              <a:buNone/>
              <a:defRPr/>
            </a:lvl3pPr>
            <a:lvl4pPr marL="1109451" indent="0">
              <a:lnSpc>
                <a:spcPts val="1800"/>
              </a:lnSpc>
              <a:spcBef>
                <a:spcPts val="200"/>
              </a:spcBef>
              <a:spcAft>
                <a:spcPts val="200"/>
              </a:spcAft>
              <a:buFontTx/>
              <a:buNone/>
              <a:defRPr/>
            </a:lvl4pPr>
          </a:lstStyle>
          <a:p>
            <a:pPr lvl="0"/>
            <a:r>
              <a:rPr lang="fi-FI" dirty="0"/>
              <a:t>Lisää objekti</a:t>
            </a:r>
          </a:p>
        </p:txBody>
      </p:sp>
      <p:sp>
        <p:nvSpPr>
          <p:cNvPr id="12" name="Tekstin paikkamerkki 2"/>
          <p:cNvSpPr>
            <a:spLocks noGrp="1"/>
          </p:cNvSpPr>
          <p:nvPr>
            <p:ph idx="19"/>
          </p:nvPr>
        </p:nvSpPr>
        <p:spPr>
          <a:xfrm>
            <a:off x="1072800" y="1582404"/>
            <a:ext cx="3499200" cy="2894345"/>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050">
                <a:solidFill>
                  <a:srgbClr val="000000"/>
                </a:solidFill>
              </a:defRPr>
            </a:lvl3pPr>
            <a:lvl4pPr indent="-158400">
              <a:lnSpc>
                <a:spcPts val="1800"/>
              </a:lnSpc>
              <a:spcBef>
                <a:spcPts val="200"/>
              </a:spcBef>
              <a:spcAft>
                <a:spcPts val="200"/>
              </a:spcAft>
              <a:buSzPct val="125000"/>
              <a:defRPr sz="105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Tree>
    <p:extLst>
      <p:ext uri="{BB962C8B-B14F-4D97-AF65-F5344CB8AC3E}">
        <p14:creationId xmlns:p14="http://schemas.microsoft.com/office/powerpoint/2010/main" val="4286495000"/>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29.xml><?xml version="1.0" encoding="utf-8"?>
<p:sldLayout xmlns:a="http://schemas.openxmlformats.org/drawingml/2006/main" xmlns:r="http://schemas.openxmlformats.org/officeDocument/2006/relationships" xmlns:p="http://schemas.openxmlformats.org/presentationml/2006/main" preserve="1" userDrawn="1">
  <p:cSld name="Sisältödia isoille taulukoille">
    <p:spTree>
      <p:nvGrpSpPr>
        <p:cNvPr id="1" name=""/>
        <p:cNvGrpSpPr/>
        <p:nvPr/>
      </p:nvGrpSpPr>
      <p:grpSpPr>
        <a:xfrm>
          <a:off x="0" y="0"/>
          <a:ext cx="0" cy="0"/>
          <a:chOff x="0" y="0"/>
          <a:chExt cx="0" cy="0"/>
        </a:xfrm>
      </p:grpSpPr>
      <p:sp>
        <p:nvSpPr>
          <p:cNvPr id="30" name="Tekstin paikkamerkki 28"/>
          <p:cNvSpPr>
            <a:spLocks noGrp="1"/>
          </p:cNvSpPr>
          <p:nvPr>
            <p:ph type="body" sz="quarter" idx="15" hasCustomPrompt="1"/>
          </p:nvPr>
        </p:nvSpPr>
        <p:spPr>
          <a:xfrm>
            <a:off x="252000" y="282150"/>
            <a:ext cx="7992000" cy="648000"/>
          </a:xfrm>
          <a:prstGeom prst="rect">
            <a:avLst/>
          </a:prstGeom>
        </p:spPr>
        <p:txBody>
          <a:bodyPr/>
          <a:lstStyle>
            <a:lvl1pPr marL="14400" indent="0">
              <a:lnSpc>
                <a:spcPts val="2700"/>
              </a:lnSpc>
              <a:spcAft>
                <a:spcPts val="0"/>
              </a:spcAft>
              <a:buFontTx/>
              <a:buNone/>
              <a:defRPr sz="2200" b="1">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7"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18" name="Päivämäärän paikkamerkki 1"/>
          <p:cNvSpPr>
            <a:spLocks noGrp="1"/>
          </p:cNvSpPr>
          <p:nvPr>
            <p:ph type="dt" sz="half" idx="10"/>
          </p:nvPr>
        </p:nvSpPr>
        <p:spPr>
          <a:xfrm>
            <a:off x="282027" y="4728047"/>
            <a:ext cx="916709" cy="164690"/>
          </a:xfrm>
        </p:spPr>
        <p:txBody>
          <a:bodyPr/>
          <a:lstStyle/>
          <a:p>
            <a:fld id="{E70C97DB-DA9C-4CFA-B970-B8599B25F3E4}" type="datetime1">
              <a:rPr lang="fi-FI" smtClean="0">
                <a:solidFill>
                  <a:srgbClr val="29282E"/>
                </a:solidFill>
              </a:rPr>
              <a:pPr/>
              <a:t>12.4.2017</a:t>
            </a:fld>
            <a:endParaRPr lang="fi-FI" dirty="0">
              <a:solidFill>
                <a:srgbClr val="29282E"/>
              </a:solidFill>
            </a:endParaRPr>
          </a:p>
        </p:txBody>
      </p:sp>
      <p:sp>
        <p:nvSpPr>
          <p:cNvPr id="19"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5" name="Sisällön paikkamerkki 4"/>
          <p:cNvSpPr>
            <a:spLocks noGrp="1"/>
          </p:cNvSpPr>
          <p:nvPr>
            <p:ph sz="quarter" idx="17"/>
          </p:nvPr>
        </p:nvSpPr>
        <p:spPr>
          <a:xfrm>
            <a:off x="381000" y="1103313"/>
            <a:ext cx="8391525" cy="3541712"/>
          </a:xfrm>
        </p:spPr>
        <p:txBody>
          <a:bodyPr/>
          <a:lstStyle>
            <a:lvl1pPr marL="0" indent="0">
              <a:buFontTx/>
              <a:buNone/>
              <a:defRPr/>
            </a:lvl1pPr>
            <a:lvl2pPr marL="471332" indent="0">
              <a:lnSpc>
                <a:spcPts val="1800"/>
              </a:lnSpc>
              <a:spcBef>
                <a:spcPts val="200"/>
              </a:spcBef>
              <a:spcAft>
                <a:spcPts val="200"/>
              </a:spcAft>
              <a:buFontTx/>
              <a:buNone/>
              <a:defRPr/>
            </a:lvl2pPr>
            <a:lvl3pPr marL="786191" indent="0">
              <a:lnSpc>
                <a:spcPts val="1800"/>
              </a:lnSpc>
              <a:spcBef>
                <a:spcPts val="200"/>
              </a:spcBef>
              <a:spcAft>
                <a:spcPts val="200"/>
              </a:spcAft>
              <a:buFontTx/>
              <a:buNone/>
              <a:defRPr/>
            </a:lvl3pPr>
            <a:lvl4pPr marL="1109451" indent="0">
              <a:lnSpc>
                <a:spcPts val="1800"/>
              </a:lnSpc>
              <a:spcBef>
                <a:spcPts val="200"/>
              </a:spcBef>
              <a:spcAft>
                <a:spcPts val="200"/>
              </a:spcAft>
              <a:buFontTx/>
              <a:buNone/>
              <a:defRPr/>
            </a:lvl4pPr>
          </a:lstStyle>
          <a:p>
            <a:pPr lvl="0"/>
            <a:r>
              <a:rPr lang="fi-FI"/>
              <a:t>Muokkaa tekstin perustyylejä napsauttamalla</a:t>
            </a:r>
          </a:p>
        </p:txBody>
      </p:sp>
      <p:sp>
        <p:nvSpPr>
          <p:cNvPr id="16" name="Tekstin paikkamerkki 2"/>
          <p:cNvSpPr>
            <a:spLocks noGrp="1"/>
          </p:cNvSpPr>
          <p:nvPr>
            <p:ph type="body" sz="quarter" idx="18" hasCustomPrompt="1"/>
          </p:nvPr>
        </p:nvSpPr>
        <p:spPr>
          <a:xfrm>
            <a:off x="2334682" y="4727574"/>
            <a:ext cx="2971717" cy="165163"/>
          </a:xfrm>
        </p:spPr>
        <p:txBody>
          <a:bodyPr>
            <a:noAutofit/>
          </a:bodyPr>
          <a:lstStyle>
            <a:lvl1pPr marL="0" indent="0">
              <a:lnSpc>
                <a:spcPct val="100000"/>
              </a:lnSpc>
              <a:spcBef>
                <a:spcPts val="0"/>
              </a:spcBef>
              <a:spcAft>
                <a:spcPts val="0"/>
              </a:spcAft>
              <a:buFontTx/>
              <a:buNone/>
              <a:defRPr sz="700" spc="0" baseline="0"/>
            </a:lvl1pPr>
          </a:lstStyle>
          <a:p>
            <a:pPr lvl="0"/>
            <a:r>
              <a:rPr lang="fi-FI" dirty="0"/>
              <a:t>Lähde tähän</a:t>
            </a:r>
          </a:p>
        </p:txBody>
      </p:sp>
    </p:spTree>
    <p:extLst>
      <p:ext uri="{BB962C8B-B14F-4D97-AF65-F5344CB8AC3E}">
        <p14:creationId xmlns:p14="http://schemas.microsoft.com/office/powerpoint/2010/main" val="122409466"/>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isältödia pelkälle kuvalle">
    <p:spTree>
      <p:nvGrpSpPr>
        <p:cNvPr id="1" name=""/>
        <p:cNvGrpSpPr/>
        <p:nvPr/>
      </p:nvGrpSpPr>
      <p:grpSpPr>
        <a:xfrm>
          <a:off x="0" y="0"/>
          <a:ext cx="0" cy="0"/>
          <a:chOff x="0" y="0"/>
          <a:chExt cx="0" cy="0"/>
        </a:xfrm>
      </p:grpSpPr>
      <p:sp>
        <p:nvSpPr>
          <p:cNvPr id="19" name="Kuvan paikkamerkki 6"/>
          <p:cNvSpPr>
            <a:spLocks noGrp="1"/>
          </p:cNvSpPr>
          <p:nvPr>
            <p:ph type="pic" sz="quarter" idx="20"/>
          </p:nvPr>
        </p:nvSpPr>
        <p:spPr>
          <a:xfrm>
            <a:off x="0" y="0"/>
            <a:ext cx="9144005"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endParaRPr lang="fi-FI" dirty="0"/>
          </a:p>
        </p:txBody>
      </p:sp>
    </p:spTree>
    <p:extLst>
      <p:ext uri="{BB962C8B-B14F-4D97-AF65-F5344CB8AC3E}">
        <p14:creationId xmlns:p14="http://schemas.microsoft.com/office/powerpoint/2010/main" val="964117059"/>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30.xml><?xml version="1.0" encoding="utf-8"?>
<p:sldLayout xmlns:a="http://schemas.openxmlformats.org/drawingml/2006/main" xmlns:r="http://schemas.openxmlformats.org/officeDocument/2006/relationships" xmlns:p="http://schemas.openxmlformats.org/presentationml/2006/main" preserve="1" userDrawn="1">
  <p:cSld name="Tyhjä dia">
    <p:spTree>
      <p:nvGrpSpPr>
        <p:cNvPr id="1" name=""/>
        <p:cNvGrpSpPr/>
        <p:nvPr/>
      </p:nvGrpSpPr>
      <p:grpSpPr>
        <a:xfrm>
          <a:off x="0" y="0"/>
          <a:ext cx="0" cy="0"/>
          <a:chOff x="0" y="0"/>
          <a:chExt cx="0" cy="0"/>
        </a:xfrm>
      </p:grpSpPr>
      <p:pic>
        <p:nvPicPr>
          <p:cNvPr id="2" name="Kuva 1"/>
          <p:cNvPicPr>
            <a:picLocks noChangeAspect="1"/>
          </p:cNvPicPr>
          <p:nvPr userDrawn="1"/>
        </p:nvPicPr>
        <p:blipFill>
          <a:blip r:embed="rId2"/>
          <a:stretch>
            <a:fillRect/>
          </a:stretch>
        </p:blipFill>
        <p:spPr>
          <a:xfrm>
            <a:off x="8335624" y="368923"/>
            <a:ext cx="437056" cy="437032"/>
          </a:xfrm>
          <a:prstGeom prst="rect">
            <a:avLst/>
          </a:prstGeom>
        </p:spPr>
      </p:pic>
      <p:sp>
        <p:nvSpPr>
          <p:cNvPr id="3"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4" name="Päivämäärän paikkamerkki 1"/>
          <p:cNvSpPr>
            <a:spLocks noGrp="1"/>
          </p:cNvSpPr>
          <p:nvPr>
            <p:ph type="dt" sz="half" idx="10"/>
          </p:nvPr>
        </p:nvSpPr>
        <p:spPr>
          <a:xfrm>
            <a:off x="282027" y="4728047"/>
            <a:ext cx="916709" cy="164690"/>
          </a:xfrm>
        </p:spPr>
        <p:txBody>
          <a:bodyPr/>
          <a:lstStyle/>
          <a:p>
            <a:fld id="{E70C97DB-DA9C-4CFA-B970-B8599B25F3E4}" type="datetime1">
              <a:rPr lang="fi-FI" smtClean="0">
                <a:solidFill>
                  <a:srgbClr val="29282E"/>
                </a:solidFill>
              </a:rPr>
              <a:pPr/>
              <a:t>12.4.2017</a:t>
            </a:fld>
            <a:endParaRPr lang="fi-FI" dirty="0">
              <a:solidFill>
                <a:srgbClr val="29282E"/>
              </a:solidFill>
            </a:endParaRPr>
          </a:p>
        </p:txBody>
      </p:sp>
      <p:sp>
        <p:nvSpPr>
          <p:cNvPr id="5"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7" name="Tekstin paikkamerkki 3"/>
          <p:cNvSpPr>
            <a:spLocks noGrp="1"/>
          </p:cNvSpPr>
          <p:nvPr>
            <p:ph type="body" sz="quarter" idx="22"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Tree>
    <p:extLst>
      <p:ext uri="{BB962C8B-B14F-4D97-AF65-F5344CB8AC3E}">
        <p14:creationId xmlns:p14="http://schemas.microsoft.com/office/powerpoint/2010/main" val="1839973435"/>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31.xml><?xml version="1.0" encoding="utf-8"?>
<p:sldLayout xmlns:a="http://schemas.openxmlformats.org/drawingml/2006/main" xmlns:r="http://schemas.openxmlformats.org/officeDocument/2006/relationships" xmlns:p="http://schemas.openxmlformats.org/presentationml/2006/main" preserve="1" userDrawn="1">
  <p:cSld name="Väliotsikkodia - valkoinen">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15" name="Päivämäärän paikkamerkki 1"/>
          <p:cNvSpPr>
            <a:spLocks noGrp="1"/>
          </p:cNvSpPr>
          <p:nvPr>
            <p:ph type="dt" sz="half" idx="10"/>
          </p:nvPr>
        </p:nvSpPr>
        <p:spPr>
          <a:xfrm>
            <a:off x="282027" y="4728047"/>
            <a:ext cx="916709" cy="164690"/>
          </a:xfrm>
        </p:spPr>
        <p:txBody>
          <a:bodyPr/>
          <a:lstStyle/>
          <a:p>
            <a:fld id="{8D9E7F89-CFBC-40A6-849E-791F2CE17670}" type="datetime1">
              <a:rPr lang="fi-FI" smtClean="0">
                <a:solidFill>
                  <a:srgbClr val="29282E"/>
                </a:solidFill>
              </a:rPr>
              <a:pPr/>
              <a:t>12.4.2017</a:t>
            </a:fld>
            <a:endParaRPr lang="fi-FI" dirty="0">
              <a:solidFill>
                <a:srgbClr val="29282E"/>
              </a:solidFill>
            </a:endParaRPr>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11" name="Tekstin paikkamerkki 28"/>
          <p:cNvSpPr>
            <a:spLocks noGrp="1"/>
          </p:cNvSpPr>
          <p:nvPr>
            <p:ph type="body" sz="quarter" idx="22" hasCustomPrompt="1"/>
          </p:nvPr>
        </p:nvSpPr>
        <p:spPr>
          <a:xfrm>
            <a:off x="1072800" y="1913747"/>
            <a:ext cx="7171200" cy="1176411"/>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Tree>
    <p:extLst>
      <p:ext uri="{BB962C8B-B14F-4D97-AF65-F5344CB8AC3E}">
        <p14:creationId xmlns:p14="http://schemas.microsoft.com/office/powerpoint/2010/main" val="1455450201"/>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32.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valkoinen">
    <p:bg>
      <p:bgPr>
        <a:solidFill>
          <a:schemeClr val="bg1"/>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rgbClr val="000000"/>
                </a:solidFill>
              </a:defRPr>
            </a:lvl1pPr>
          </a:lstStyle>
          <a:p>
            <a:fld id="{4D1D5393-FFB8-4AFB-965F-DF835FFEFFC2}" type="datetime1">
              <a:rPr lang="fi-FI" smtClean="0"/>
              <a:pPr/>
              <a:t>12.4.2017</a:t>
            </a:fld>
            <a:endParaRPr lang="fi-FI" dirty="0"/>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rgbClr val="000000"/>
                </a:solidFill>
              </a:defRPr>
            </a:lvl1pPr>
          </a:lstStyle>
          <a:p>
            <a:r>
              <a:rPr lang="fi-FI"/>
              <a:t>Teknologiateollisuus</a:t>
            </a:r>
            <a:endParaRPr lang="fi-FI" dirty="0"/>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buSzPct val="125000"/>
              <a:defRPr sz="1300" baseline="0">
                <a:solidFill>
                  <a:srgbClr val="000000"/>
                </a:solidFill>
              </a:defRPr>
            </a:lvl2pPr>
            <a:lvl3pPr indent="-158400">
              <a:buSzPct val="125000"/>
              <a:defRPr sz="1100">
                <a:solidFill>
                  <a:srgbClr val="000000"/>
                </a:solidFill>
              </a:defRPr>
            </a:lvl3pPr>
            <a:lvl4pPr indent="-158400">
              <a:buSzPct val="125000"/>
              <a:defRPr sz="100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2536713582"/>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33.xml><?xml version="1.0" encoding="utf-8"?>
<p:sldLayout xmlns:a="http://schemas.openxmlformats.org/drawingml/2006/main" xmlns:r="http://schemas.openxmlformats.org/officeDocument/2006/relationships" xmlns:p="http://schemas.openxmlformats.org/presentationml/2006/main" preserve="1" userDrawn="1">
  <p:cSld name="Logodia">
    <p:bg>
      <p:bgPr>
        <a:solidFill>
          <a:srgbClr val="000000"/>
        </a:solidFill>
        <a:effectLst/>
      </p:bgPr>
    </p:bg>
    <p:spTree>
      <p:nvGrpSpPr>
        <p:cNvPr id="1" name=""/>
        <p:cNvGrpSpPr/>
        <p:nvPr/>
      </p:nvGrpSpPr>
      <p:grpSpPr>
        <a:xfrm>
          <a:off x="0" y="0"/>
          <a:ext cx="0" cy="0"/>
          <a:chOff x="0" y="0"/>
          <a:chExt cx="0" cy="0"/>
        </a:xfrm>
      </p:grpSpPr>
      <p:pic>
        <p:nvPicPr>
          <p:cNvPr id="21" name="Kuva 20"/>
          <p:cNvPicPr>
            <a:picLocks noChangeAspect="1"/>
          </p:cNvPicPr>
          <p:nvPr userDrawn="1"/>
        </p:nvPicPr>
        <p:blipFill>
          <a:blip r:embed="rId2"/>
          <a:stretch>
            <a:fillRect/>
          </a:stretch>
        </p:blipFill>
        <p:spPr>
          <a:xfrm>
            <a:off x="2072269" y="1966957"/>
            <a:ext cx="4730093" cy="1172552"/>
          </a:xfrm>
          <a:prstGeom prst="rect">
            <a:avLst/>
          </a:prstGeom>
        </p:spPr>
      </p:pic>
    </p:spTree>
    <p:extLst>
      <p:ext uri="{BB962C8B-B14F-4D97-AF65-F5344CB8AC3E}">
        <p14:creationId xmlns:p14="http://schemas.microsoft.com/office/powerpoint/2010/main" val="729699259"/>
      </p:ext>
    </p:extLst>
  </p:cSld>
  <p:clrMapOvr>
    <a:masterClrMapping/>
  </p:clrMapOvr>
  <p:transition spd="med">
    <p:fade/>
  </p:transition>
</p:sldLayout>
</file>

<file path=ppt/slideLayouts/slideLayout234.xml><?xml version="1.0" encoding="utf-8"?>
<p:sldLayout xmlns:a="http://schemas.openxmlformats.org/drawingml/2006/main" xmlns:r="http://schemas.openxmlformats.org/officeDocument/2006/relationships" xmlns:p="http://schemas.openxmlformats.org/presentationml/2006/main" preserve="1" userDrawn="1">
  <p:cSld name="Otsikkodia">
    <p:bg>
      <p:bgPr>
        <a:solidFill>
          <a:srgbClr val="000000"/>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9" name="Tekstin paikkamerkki 28"/>
          <p:cNvSpPr>
            <a:spLocks noGrp="1"/>
          </p:cNvSpPr>
          <p:nvPr>
            <p:ph type="body" sz="quarter" idx="15" hasCustomPrompt="1"/>
          </p:nvPr>
        </p:nvSpPr>
        <p:spPr>
          <a:xfrm>
            <a:off x="1072800" y="1881898"/>
            <a:ext cx="6977283" cy="1165268"/>
          </a:xfrm>
          <a:prstGeom prst="rect">
            <a:avLst/>
          </a:prstGeom>
        </p:spPr>
        <p:txBody>
          <a:bodyPr>
            <a:normAutofit/>
          </a:bodyPr>
          <a:lstStyle>
            <a:lvl1pPr marL="10800" indent="0">
              <a:lnSpc>
                <a:spcPct val="100000"/>
              </a:lnSpc>
              <a:spcBef>
                <a:spcPts val="0"/>
              </a:spcBef>
              <a:spcAft>
                <a:spcPts val="0"/>
              </a:spcAft>
              <a:buFontTx/>
              <a:buNone/>
              <a:defRPr sz="26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pääotsikkoa </a:t>
            </a:r>
            <a:r>
              <a:rPr lang="fi-FI" dirty="0" err="1"/>
              <a:t>napsautt</a:t>
            </a:r>
            <a:r>
              <a:rPr lang="fi-FI" dirty="0"/>
              <a:t>.</a:t>
            </a:r>
          </a:p>
        </p:txBody>
      </p:sp>
      <p:sp>
        <p:nvSpPr>
          <p:cNvPr id="10"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2"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F553C366-6A2C-43B9-A437-B827E0484441}" type="datetime1">
              <a:rPr lang="fi-FI" smtClean="0">
                <a:solidFill>
                  <a:srgbClr val="FFFFFF"/>
                </a:solidFill>
              </a:rPr>
              <a:pPr/>
              <a:t>12.4.2017</a:t>
            </a:fld>
            <a:endParaRPr lang="fi-FI" dirty="0">
              <a:solidFill>
                <a:srgbClr val="FFFFFF"/>
              </a:solidFill>
            </a:endParaRPr>
          </a:p>
        </p:txBody>
      </p:sp>
      <p:sp>
        <p:nvSpPr>
          <p:cNvPr id="14"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1677711479"/>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35.xml><?xml version="1.0" encoding="utf-8"?>
<p:sldLayout xmlns:a="http://schemas.openxmlformats.org/drawingml/2006/main" xmlns:r="http://schemas.openxmlformats.org/officeDocument/2006/relationships" xmlns:p="http://schemas.openxmlformats.org/presentationml/2006/main" preserve="1" userDrawn="1">
  <p:cSld name="Väliotsikkodia - turkoosi">
    <p:bg>
      <p:bgPr>
        <a:solidFill>
          <a:srgbClr val="0ACFCF"/>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9"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0"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2"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FBD49F65-936D-47C1-B476-B10D0AC9DEC4}" type="datetime1">
              <a:rPr lang="fi-FI" smtClean="0">
                <a:solidFill>
                  <a:srgbClr val="FFFFFF"/>
                </a:solidFill>
              </a:rPr>
              <a:pPr/>
              <a:t>12.4.2017</a:t>
            </a:fld>
            <a:endParaRPr lang="fi-FI" dirty="0">
              <a:solidFill>
                <a:srgbClr val="FFFFFF"/>
              </a:solidFill>
            </a:endParaRPr>
          </a:p>
        </p:txBody>
      </p:sp>
      <p:sp>
        <p:nvSpPr>
          <p:cNvPr id="14"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2785539987"/>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36.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turkoosi">
    <p:bg>
      <p:bgPr>
        <a:solidFill>
          <a:srgbClr val="0ACFCF"/>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8E114E9B-AF34-462B-9107-FB4A4FE20955}" type="datetime1">
              <a:rPr lang="fi-FI" smtClean="0">
                <a:solidFill>
                  <a:srgbClr val="FFFFFF"/>
                </a:solidFill>
              </a:rPr>
              <a:pPr/>
              <a:t>12.4.2017</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7" name="Tekstin paikkamerkki 2"/>
          <p:cNvSpPr>
            <a:spLocks noGrp="1"/>
          </p:cNvSpPr>
          <p:nvPr>
            <p:ph idx="21"/>
          </p:nvPr>
        </p:nvSpPr>
        <p:spPr>
          <a:xfrm>
            <a:off x="1072800" y="1583052"/>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1566290224"/>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37.xml><?xml version="1.0" encoding="utf-8"?>
<p:sldLayout xmlns:a="http://schemas.openxmlformats.org/drawingml/2006/main" xmlns:r="http://schemas.openxmlformats.org/officeDocument/2006/relationships" xmlns:p="http://schemas.openxmlformats.org/presentationml/2006/main" preserve="1" userDrawn="1">
  <p:cSld name="Väliotsikkodia - petroli">
    <p:bg>
      <p:bgPr>
        <a:solidFill>
          <a:srgbClr val="0F78B2"/>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F7D0C29F-D373-4791-88C9-86C29F06AD83}" type="datetime1">
              <a:rPr lang="fi-FI" smtClean="0">
                <a:solidFill>
                  <a:srgbClr val="FFFFFF"/>
                </a:solidFill>
              </a:rPr>
              <a:pPr/>
              <a:t>12.4.2017</a:t>
            </a:fld>
            <a:endParaRPr lang="fi-FI" dirty="0">
              <a:solidFill>
                <a:srgbClr val="FFFFFF"/>
              </a:solidFill>
            </a:endParaRPr>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2082901594"/>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38.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petroli">
    <p:bg>
      <p:bgPr>
        <a:solidFill>
          <a:srgbClr val="0F78B2"/>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5C870B0A-5FAA-48CC-9422-68AAC5A5CADB}" type="datetime1">
              <a:rPr lang="fi-FI" smtClean="0">
                <a:solidFill>
                  <a:srgbClr val="FFFFFF"/>
                </a:solidFill>
              </a:rPr>
              <a:pPr/>
              <a:t>12.4.2017</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11" name="Tekstin paikkamerkki 2"/>
          <p:cNvSpPr>
            <a:spLocks noGrp="1"/>
          </p:cNvSpPr>
          <p:nvPr>
            <p:ph idx="21"/>
          </p:nvPr>
        </p:nvSpPr>
        <p:spPr>
          <a:xfrm>
            <a:off x="1072800" y="1584884"/>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12"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931322930"/>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39.xml><?xml version="1.0" encoding="utf-8"?>
<p:sldLayout xmlns:a="http://schemas.openxmlformats.org/drawingml/2006/main" xmlns:r="http://schemas.openxmlformats.org/officeDocument/2006/relationships" xmlns:p="http://schemas.openxmlformats.org/presentationml/2006/main" preserve="1" userDrawn="1">
  <p:cSld name="Väliotsikkodia - sininen">
    <p:bg>
      <p:bgPr>
        <a:solidFill>
          <a:srgbClr val="141F94"/>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33A50D0A-99B9-48FE-8B08-047EE10ADBDA}" type="datetime1">
              <a:rPr lang="fi-FI" smtClean="0">
                <a:solidFill>
                  <a:srgbClr val="FFFFFF"/>
                </a:solidFill>
              </a:rPr>
              <a:pPr/>
              <a:t>12.4.2017</a:t>
            </a:fld>
            <a:endParaRPr lang="fi-FI" dirty="0">
              <a:solidFill>
                <a:srgbClr val="FFFFFF"/>
              </a:solidFill>
            </a:endParaRPr>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718789044"/>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isältödia taulukoille">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9"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
        <p:nvSpPr>
          <p:cNvPr id="11" name="Tekstin paikkamerkki 2"/>
          <p:cNvSpPr>
            <a:spLocks noGrp="1"/>
          </p:cNvSpPr>
          <p:nvPr>
            <p:ph type="body" sz="quarter" idx="23" hasCustomPrompt="1"/>
          </p:nvPr>
        </p:nvSpPr>
        <p:spPr>
          <a:xfrm>
            <a:off x="2334682" y="4727574"/>
            <a:ext cx="2971717" cy="165163"/>
          </a:xfrm>
        </p:spPr>
        <p:txBody>
          <a:bodyPr>
            <a:noAutofit/>
          </a:bodyPr>
          <a:lstStyle>
            <a:lvl1pPr marL="0" indent="0">
              <a:lnSpc>
                <a:spcPct val="100000"/>
              </a:lnSpc>
              <a:spcBef>
                <a:spcPts val="0"/>
              </a:spcBef>
              <a:spcAft>
                <a:spcPts val="0"/>
              </a:spcAft>
              <a:buFontTx/>
              <a:buNone/>
              <a:defRPr sz="700" spc="0" baseline="0"/>
            </a:lvl1pPr>
          </a:lstStyle>
          <a:p>
            <a:pPr lvl="0"/>
            <a:r>
              <a:rPr lang="fi-FI" dirty="0"/>
              <a:t>Lähde tähän</a:t>
            </a:r>
          </a:p>
        </p:txBody>
      </p:sp>
      <p:sp>
        <p:nvSpPr>
          <p:cNvPr id="19" name="Tekstin paikkamerkki 28"/>
          <p:cNvSpPr>
            <a:spLocks noGrp="1"/>
          </p:cNvSpPr>
          <p:nvPr>
            <p:ph type="body" sz="quarter" idx="21" hasCustomPrompt="1"/>
          </p:nvPr>
        </p:nvSpPr>
        <p:spPr>
          <a:xfrm>
            <a:off x="1072799" y="1102950"/>
            <a:ext cx="6868801"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20" name="Sisällön paikkamerkki 4"/>
          <p:cNvSpPr>
            <a:spLocks noGrp="1"/>
          </p:cNvSpPr>
          <p:nvPr>
            <p:ph sz="quarter" idx="17"/>
          </p:nvPr>
        </p:nvSpPr>
        <p:spPr>
          <a:xfrm>
            <a:off x="1201739" y="1584200"/>
            <a:ext cx="6739862" cy="3010469"/>
          </a:xfrm>
        </p:spPr>
        <p:txBody>
          <a:bodyPr/>
          <a:lstStyle>
            <a:lvl1pPr marL="241200" indent="-212400">
              <a:buFont typeface="Arial" panose="020B0604020202020204" pitchFamily="34" charset="0"/>
              <a:buChar char="•"/>
              <a:defRPr/>
            </a:lvl1pPr>
            <a:lvl2pPr marL="471332" indent="0">
              <a:lnSpc>
                <a:spcPts val="1800"/>
              </a:lnSpc>
              <a:spcBef>
                <a:spcPts val="200"/>
              </a:spcBef>
              <a:spcAft>
                <a:spcPts val="200"/>
              </a:spcAft>
              <a:buFontTx/>
              <a:buNone/>
              <a:defRPr/>
            </a:lvl2pPr>
            <a:lvl3pPr marL="786191" indent="0">
              <a:lnSpc>
                <a:spcPts val="1800"/>
              </a:lnSpc>
              <a:spcBef>
                <a:spcPts val="200"/>
              </a:spcBef>
              <a:spcAft>
                <a:spcPts val="200"/>
              </a:spcAft>
              <a:buFontTx/>
              <a:buNone/>
              <a:defRPr/>
            </a:lvl3pPr>
            <a:lvl4pPr marL="1109451" indent="0">
              <a:lnSpc>
                <a:spcPts val="1800"/>
              </a:lnSpc>
              <a:spcBef>
                <a:spcPts val="200"/>
              </a:spcBef>
              <a:spcAft>
                <a:spcPts val="200"/>
              </a:spcAft>
              <a:buFontTx/>
              <a:buNone/>
              <a:defRPr/>
            </a:lvl4pPr>
          </a:lstStyle>
          <a:p>
            <a:pPr lvl="0"/>
            <a:r>
              <a:rPr lang="fi-FI"/>
              <a:t>Muokkaa tekstin perustyylejä napsauttamalla</a:t>
            </a:r>
          </a:p>
        </p:txBody>
      </p:sp>
      <p:sp>
        <p:nvSpPr>
          <p:cNvPr id="2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pPr/>
              <a:t>‹#›</a:t>
            </a:fld>
            <a:endParaRPr lang="fi-FI" dirty="0"/>
          </a:p>
        </p:txBody>
      </p:sp>
      <p:sp>
        <p:nvSpPr>
          <p:cNvPr id="25" name="Päivämäärän paikkamerkki 1"/>
          <p:cNvSpPr>
            <a:spLocks noGrp="1"/>
          </p:cNvSpPr>
          <p:nvPr>
            <p:ph type="dt" sz="half" idx="10"/>
          </p:nvPr>
        </p:nvSpPr>
        <p:spPr>
          <a:xfrm>
            <a:off x="282027" y="4728047"/>
            <a:ext cx="916709" cy="164690"/>
          </a:xfrm>
        </p:spPr>
        <p:txBody>
          <a:bodyPr/>
          <a:lstStyle/>
          <a:p>
            <a:fld id="{C26F1C2C-1F3D-4324-8DB1-2B3A728EB293}" type="datetime1">
              <a:rPr lang="fi-FI" smtClean="0"/>
              <a:t>12.4.2017</a:t>
            </a:fld>
            <a:endParaRPr lang="fi-FI" dirty="0"/>
          </a:p>
        </p:txBody>
      </p:sp>
      <p:sp>
        <p:nvSpPr>
          <p:cNvPr id="26" name="Alatunnisteen paikkamerkki 2"/>
          <p:cNvSpPr>
            <a:spLocks noGrp="1"/>
          </p:cNvSpPr>
          <p:nvPr>
            <p:ph type="ftr" sz="quarter" idx="11"/>
          </p:nvPr>
        </p:nvSpPr>
        <p:spPr>
          <a:xfrm>
            <a:off x="1111510" y="4728047"/>
            <a:ext cx="1295891" cy="164690"/>
          </a:xfrm>
        </p:spPr>
        <p:txBody>
          <a:bodyPr/>
          <a:lstStyle/>
          <a:p>
            <a:r>
              <a:rPr lang="fi-FI" dirty="0"/>
              <a:t>Teknologiateollisuus</a:t>
            </a:r>
          </a:p>
        </p:txBody>
      </p:sp>
    </p:spTree>
    <p:extLst>
      <p:ext uri="{BB962C8B-B14F-4D97-AF65-F5344CB8AC3E}">
        <p14:creationId xmlns:p14="http://schemas.microsoft.com/office/powerpoint/2010/main" val="875942832"/>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40.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sininen">
    <p:bg>
      <p:bgPr>
        <a:solidFill>
          <a:srgbClr val="141F94"/>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71EF2A4B-BD6C-442B-B37A-933F3A2F5101}" type="datetime1">
              <a:rPr lang="fi-FI" smtClean="0">
                <a:solidFill>
                  <a:srgbClr val="FFFFFF"/>
                </a:solidFill>
              </a:rPr>
              <a:pPr/>
              <a:t>12.4.2017</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1365779806"/>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41.xml><?xml version="1.0" encoding="utf-8"?>
<p:sldLayout xmlns:a="http://schemas.openxmlformats.org/drawingml/2006/main" xmlns:r="http://schemas.openxmlformats.org/officeDocument/2006/relationships" xmlns:p="http://schemas.openxmlformats.org/presentationml/2006/main" preserve="1" userDrawn="1">
  <p:cSld name="Väliotsikkodia - violetti">
    <p:bg>
      <p:bgPr>
        <a:solidFill>
          <a:srgbClr val="8A0FA6"/>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9AA3CBEF-2865-4434-A020-1FAA7DCEF42D}" type="datetime1">
              <a:rPr lang="fi-FI" smtClean="0">
                <a:solidFill>
                  <a:srgbClr val="FFFFFF"/>
                </a:solidFill>
              </a:rPr>
              <a:pPr/>
              <a:t>12.4.2017</a:t>
            </a:fld>
            <a:endParaRPr lang="fi-FI" dirty="0">
              <a:solidFill>
                <a:srgbClr val="FFFFFF"/>
              </a:solidFill>
            </a:endParaRPr>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3979633702"/>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42.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violetti">
    <p:bg>
      <p:bgPr>
        <a:solidFill>
          <a:srgbClr val="8A0FA6"/>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04B4512B-9268-4DA6-A4DE-9BAC66E0AE0F}" type="datetime1">
              <a:rPr lang="fi-FI" smtClean="0">
                <a:solidFill>
                  <a:srgbClr val="FFFFFF"/>
                </a:solidFill>
              </a:rPr>
              <a:pPr/>
              <a:t>12.4.2017</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2986075988"/>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43.xml><?xml version="1.0" encoding="utf-8"?>
<p:sldLayout xmlns:a="http://schemas.openxmlformats.org/drawingml/2006/main" xmlns:r="http://schemas.openxmlformats.org/officeDocument/2006/relationships" xmlns:p="http://schemas.openxmlformats.org/presentationml/2006/main" preserve="1" userDrawn="1">
  <p:cSld name="Väliotsikkodia - pinkki">
    <p:bg>
      <p:bgPr>
        <a:solidFill>
          <a:srgbClr val="FF00B8"/>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4"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5"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7"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FAF34066-C849-43D6-AD11-EC5B4E0FCE81}" type="datetime1">
              <a:rPr lang="fi-FI" smtClean="0">
                <a:solidFill>
                  <a:srgbClr val="FFFFFF"/>
                </a:solidFill>
              </a:rPr>
              <a:pPr/>
              <a:t>12.4.2017</a:t>
            </a:fld>
            <a:endParaRPr lang="fi-FI" dirty="0">
              <a:solidFill>
                <a:srgbClr val="FFFFFF"/>
              </a:solidFill>
            </a:endParaRPr>
          </a:p>
        </p:txBody>
      </p:sp>
      <p:sp>
        <p:nvSpPr>
          <p:cNvPr id="18"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2261010754"/>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44.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pinkki">
    <p:bg>
      <p:bgPr>
        <a:solidFill>
          <a:srgbClr val="FF00B8"/>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91DAFD31-6E2D-43E4-B45F-A91916303127}" type="datetime1">
              <a:rPr lang="fi-FI" smtClean="0">
                <a:solidFill>
                  <a:srgbClr val="FFFFFF"/>
                </a:solidFill>
              </a:rPr>
              <a:pPr/>
              <a:t>12.4.2017</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859340508"/>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45.xml><?xml version="1.0" encoding="utf-8"?>
<p:sldLayout xmlns:a="http://schemas.openxmlformats.org/drawingml/2006/main" xmlns:r="http://schemas.openxmlformats.org/officeDocument/2006/relationships" xmlns:p="http://schemas.openxmlformats.org/presentationml/2006/main" preserve="1" userDrawn="1">
  <p:cSld name="Väliotsikkodia - mandariini">
    <p:bg>
      <p:bgPr>
        <a:solidFill>
          <a:srgbClr val="FF805C"/>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A05A29F8-3631-43D8-937B-CB2D984A1FF3}" type="datetime1">
              <a:rPr lang="fi-FI" smtClean="0">
                <a:solidFill>
                  <a:srgbClr val="FFFFFF"/>
                </a:solidFill>
              </a:rPr>
              <a:pPr/>
              <a:t>12.4.2017</a:t>
            </a:fld>
            <a:endParaRPr lang="fi-FI" dirty="0">
              <a:solidFill>
                <a:srgbClr val="FFFFFF"/>
              </a:solidFill>
            </a:endParaRPr>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3720119051"/>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46.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mandariini">
    <p:bg>
      <p:bgPr>
        <a:solidFill>
          <a:srgbClr val="FF805C"/>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5A1FFB15-5351-4C69-B4D2-8C0154A2BCAF}" type="datetime1">
              <a:rPr lang="fi-FI" smtClean="0">
                <a:solidFill>
                  <a:srgbClr val="FFFFFF"/>
                </a:solidFill>
              </a:rPr>
              <a:pPr/>
              <a:t>12.4.2017</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336755714"/>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47.xml><?xml version="1.0" encoding="utf-8"?>
<p:sldLayout xmlns:a="http://schemas.openxmlformats.org/drawingml/2006/main" xmlns:r="http://schemas.openxmlformats.org/officeDocument/2006/relationships" xmlns:p="http://schemas.openxmlformats.org/presentationml/2006/main" preserve="1" userDrawn="1">
  <p:cSld name="Väliotsikkodia - omena">
    <p:bg>
      <p:bgPr>
        <a:solidFill>
          <a:srgbClr val="85E869"/>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AB4C9FC2-AB49-4BC7-8E34-F35776C6F0E4}" type="datetime1">
              <a:rPr lang="fi-FI" smtClean="0">
                <a:solidFill>
                  <a:srgbClr val="FFFFFF"/>
                </a:solidFill>
              </a:rPr>
              <a:pPr/>
              <a:t>12.4.2017</a:t>
            </a:fld>
            <a:endParaRPr lang="fi-FI" dirty="0">
              <a:solidFill>
                <a:srgbClr val="FFFFFF"/>
              </a:solidFill>
            </a:endParaRPr>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179622073"/>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48.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omena">
    <p:bg>
      <p:bgPr>
        <a:solidFill>
          <a:srgbClr val="85E869"/>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BFD90D18-063C-4F97-88EB-7B998FCF1C84}" type="datetime1">
              <a:rPr lang="fi-FI" smtClean="0">
                <a:solidFill>
                  <a:srgbClr val="FFFFFF"/>
                </a:solidFill>
              </a:rPr>
              <a:pPr/>
              <a:t>12.4.2017</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7" name="Tekstin paikkamerkki 2"/>
          <p:cNvSpPr>
            <a:spLocks noGrp="1"/>
          </p:cNvSpPr>
          <p:nvPr>
            <p:ph idx="21"/>
          </p:nvPr>
        </p:nvSpPr>
        <p:spPr>
          <a:xfrm>
            <a:off x="1072800" y="1585225"/>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3831705835"/>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49.xml><?xml version="1.0" encoding="utf-8"?>
<p:sldLayout xmlns:a="http://schemas.openxmlformats.org/drawingml/2006/main" xmlns:r="http://schemas.openxmlformats.org/officeDocument/2006/relationships" xmlns:p="http://schemas.openxmlformats.org/presentationml/2006/main" preserve="1" userDrawn="1">
  <p:cSld name="Väliotsikkodia - sitruuna">
    <p:bg>
      <p:bgPr>
        <a:solidFill>
          <a:srgbClr val="FFFF00"/>
        </a:solidFill>
        <a:effectLst/>
      </p:bgPr>
    </p:bg>
    <p:spTree>
      <p:nvGrpSpPr>
        <p:cNvPr id="1" name=""/>
        <p:cNvGrpSpPr/>
        <p:nvPr/>
      </p:nvGrpSpPr>
      <p:grpSpPr>
        <a:xfrm>
          <a:off x="0" y="0"/>
          <a:ext cx="0" cy="0"/>
          <a:chOff x="0" y="0"/>
          <a:chExt cx="0" cy="0"/>
        </a:xfrm>
      </p:grpSpPr>
      <p:pic>
        <p:nvPicPr>
          <p:cNvPr id="9" name="Kuva 8"/>
          <p:cNvPicPr>
            <a:picLocks noChangeAspect="1"/>
          </p:cNvPicPr>
          <p:nvPr userDrawn="1"/>
        </p:nvPicPr>
        <p:blipFill>
          <a:blip r:embed="rId2"/>
          <a:stretch>
            <a:fillRect/>
          </a:stretch>
        </p:blipFill>
        <p:spPr>
          <a:xfrm>
            <a:off x="8335624" y="368923"/>
            <a:ext cx="437056" cy="437032"/>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rgbClr val="000000"/>
                </a:solidFill>
              </a:defRPr>
            </a:lvl1pPr>
          </a:lstStyle>
          <a:p>
            <a:fld id="{6FCB6B90-8271-4E8F-82C1-E646FBB48A2E}" type="slidenum">
              <a:rPr lang="fi-FI" smtClean="0"/>
              <a:pPr/>
              <a:t>‹#›</a:t>
            </a:fld>
            <a:endParaRPr lang="fi-FI" dirty="0"/>
          </a:p>
        </p:txBody>
      </p:sp>
      <p:sp>
        <p:nvSpPr>
          <p:cNvPr id="14" name="Päivämäärän paikkamerkki 1"/>
          <p:cNvSpPr>
            <a:spLocks noGrp="1"/>
          </p:cNvSpPr>
          <p:nvPr>
            <p:ph type="dt" sz="half" idx="10"/>
          </p:nvPr>
        </p:nvSpPr>
        <p:spPr>
          <a:xfrm>
            <a:off x="282027" y="4728047"/>
            <a:ext cx="916709" cy="164690"/>
          </a:xfrm>
        </p:spPr>
        <p:txBody>
          <a:bodyPr/>
          <a:lstStyle>
            <a:lvl1pPr>
              <a:defRPr>
                <a:solidFill>
                  <a:srgbClr val="000000"/>
                </a:solidFill>
              </a:defRPr>
            </a:lvl1pPr>
          </a:lstStyle>
          <a:p>
            <a:fld id="{0F905F96-8735-44CC-A79D-9FF4592D6200}" type="datetime1">
              <a:rPr lang="fi-FI" smtClean="0"/>
              <a:pPr/>
              <a:t>12.4.2017</a:t>
            </a:fld>
            <a:endParaRPr lang="fi-FI" dirty="0"/>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rgbClr val="000000"/>
                </a:solidFill>
              </a:defRPr>
            </a:lvl1pPr>
          </a:lstStyle>
          <a:p>
            <a:r>
              <a:rPr lang="fi-FI"/>
              <a:t>Teknologiateollisuus</a:t>
            </a:r>
            <a:endParaRPr lang="fi-FI" dirty="0"/>
          </a:p>
        </p:txBody>
      </p:sp>
    </p:spTree>
    <p:extLst>
      <p:ext uri="{BB962C8B-B14F-4D97-AF65-F5344CB8AC3E}">
        <p14:creationId xmlns:p14="http://schemas.microsoft.com/office/powerpoint/2010/main" val="4008252372"/>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isältödia tekstille ja taulukolle">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7"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pPr/>
              <a:t>‹#›</a:t>
            </a:fld>
            <a:endParaRPr lang="fi-FI" dirty="0"/>
          </a:p>
        </p:txBody>
      </p:sp>
      <p:sp>
        <p:nvSpPr>
          <p:cNvPr id="18" name="Päivämäärän paikkamerkki 1"/>
          <p:cNvSpPr>
            <a:spLocks noGrp="1"/>
          </p:cNvSpPr>
          <p:nvPr>
            <p:ph type="dt" sz="half" idx="10"/>
          </p:nvPr>
        </p:nvSpPr>
        <p:spPr>
          <a:xfrm>
            <a:off x="282027" y="4728047"/>
            <a:ext cx="916709" cy="164690"/>
          </a:xfrm>
        </p:spPr>
        <p:txBody>
          <a:bodyPr/>
          <a:lstStyle/>
          <a:p>
            <a:fld id="{00B1868B-515C-4A84-A79A-DDEC623D6CDB}" type="datetime1">
              <a:rPr lang="fi-FI" smtClean="0"/>
              <a:t>12.4.2017</a:t>
            </a:fld>
            <a:endParaRPr lang="fi-FI" dirty="0"/>
          </a:p>
        </p:txBody>
      </p:sp>
      <p:sp>
        <p:nvSpPr>
          <p:cNvPr id="19" name="Alatunnisteen paikkamerkki 2"/>
          <p:cNvSpPr>
            <a:spLocks noGrp="1"/>
          </p:cNvSpPr>
          <p:nvPr>
            <p:ph type="ftr" sz="quarter" idx="11"/>
          </p:nvPr>
        </p:nvSpPr>
        <p:spPr>
          <a:xfrm>
            <a:off x="1111510" y="4728047"/>
            <a:ext cx="1295891" cy="164690"/>
          </a:xfrm>
        </p:spPr>
        <p:txBody>
          <a:bodyPr/>
          <a:lstStyle/>
          <a:p>
            <a:r>
              <a:rPr lang="fi-FI" dirty="0"/>
              <a:t>Teknologiateollisuus</a:t>
            </a:r>
          </a:p>
        </p:txBody>
      </p:sp>
      <p:sp>
        <p:nvSpPr>
          <p:cNvPr id="16" name="Tekstin paikkamerkki 2"/>
          <p:cNvSpPr>
            <a:spLocks noGrp="1"/>
          </p:cNvSpPr>
          <p:nvPr>
            <p:ph type="body" sz="quarter" idx="18" hasCustomPrompt="1"/>
          </p:nvPr>
        </p:nvSpPr>
        <p:spPr>
          <a:xfrm>
            <a:off x="2334682" y="4727574"/>
            <a:ext cx="2971717" cy="165163"/>
          </a:xfrm>
        </p:spPr>
        <p:txBody>
          <a:bodyPr>
            <a:noAutofit/>
          </a:bodyPr>
          <a:lstStyle>
            <a:lvl1pPr marL="0" indent="0">
              <a:lnSpc>
                <a:spcPct val="100000"/>
              </a:lnSpc>
              <a:spcBef>
                <a:spcPts val="0"/>
              </a:spcBef>
              <a:spcAft>
                <a:spcPts val="0"/>
              </a:spcAft>
              <a:buFontTx/>
              <a:buNone/>
              <a:defRPr sz="700" spc="0" baseline="0"/>
            </a:lvl1pPr>
          </a:lstStyle>
          <a:p>
            <a:pPr lvl="0"/>
            <a:r>
              <a:rPr lang="fi-FI" dirty="0"/>
              <a:t>Lähde tähän</a:t>
            </a:r>
          </a:p>
        </p:txBody>
      </p:sp>
      <p:sp>
        <p:nvSpPr>
          <p:cNvPr id="9" name="Tekstin paikkamerkki 28"/>
          <p:cNvSpPr>
            <a:spLocks noGrp="1"/>
          </p:cNvSpPr>
          <p:nvPr>
            <p:ph type="body" sz="quarter" idx="21" hasCustomPrompt="1"/>
          </p:nvPr>
        </p:nvSpPr>
        <p:spPr>
          <a:xfrm>
            <a:off x="1072799" y="1102950"/>
            <a:ext cx="6868801"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1" name="Tekstin paikkamerkki 3"/>
          <p:cNvSpPr>
            <a:spLocks noGrp="1"/>
          </p:cNvSpPr>
          <p:nvPr>
            <p:ph type="body" sz="quarter" idx="22"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
        <p:nvSpPr>
          <p:cNvPr id="13" name="Sisällön paikkamerkki 4"/>
          <p:cNvSpPr>
            <a:spLocks noGrp="1"/>
          </p:cNvSpPr>
          <p:nvPr>
            <p:ph sz="quarter" idx="23" hasCustomPrompt="1"/>
          </p:nvPr>
        </p:nvSpPr>
        <p:spPr>
          <a:xfrm>
            <a:off x="4572001" y="1584200"/>
            <a:ext cx="3369600" cy="2892550"/>
          </a:xfrm>
        </p:spPr>
        <p:txBody>
          <a:bodyPr/>
          <a:lstStyle>
            <a:lvl1pPr marL="0" indent="0">
              <a:buFontTx/>
              <a:buNone/>
              <a:defRPr/>
            </a:lvl1pPr>
            <a:lvl2pPr marL="471332" indent="0">
              <a:lnSpc>
                <a:spcPts val="1800"/>
              </a:lnSpc>
              <a:spcBef>
                <a:spcPts val="200"/>
              </a:spcBef>
              <a:spcAft>
                <a:spcPts val="200"/>
              </a:spcAft>
              <a:buFontTx/>
              <a:buNone/>
              <a:defRPr/>
            </a:lvl2pPr>
            <a:lvl3pPr marL="786191" indent="0">
              <a:lnSpc>
                <a:spcPts val="1800"/>
              </a:lnSpc>
              <a:spcBef>
                <a:spcPts val="200"/>
              </a:spcBef>
              <a:spcAft>
                <a:spcPts val="200"/>
              </a:spcAft>
              <a:buFontTx/>
              <a:buNone/>
              <a:defRPr/>
            </a:lvl3pPr>
            <a:lvl4pPr marL="1109451" indent="0">
              <a:lnSpc>
                <a:spcPts val="1800"/>
              </a:lnSpc>
              <a:spcBef>
                <a:spcPts val="200"/>
              </a:spcBef>
              <a:spcAft>
                <a:spcPts val="200"/>
              </a:spcAft>
              <a:buFontTx/>
              <a:buNone/>
              <a:defRPr/>
            </a:lvl4pPr>
          </a:lstStyle>
          <a:p>
            <a:pPr lvl="0"/>
            <a:r>
              <a:rPr lang="fi-FI" dirty="0"/>
              <a:t>Lisää objekti</a:t>
            </a:r>
          </a:p>
        </p:txBody>
      </p:sp>
      <p:sp>
        <p:nvSpPr>
          <p:cNvPr id="12" name="Tekstin paikkamerkki 2"/>
          <p:cNvSpPr>
            <a:spLocks noGrp="1"/>
          </p:cNvSpPr>
          <p:nvPr>
            <p:ph idx="19"/>
          </p:nvPr>
        </p:nvSpPr>
        <p:spPr>
          <a:xfrm>
            <a:off x="1072800" y="1582404"/>
            <a:ext cx="3499200" cy="2894345"/>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050">
                <a:solidFill>
                  <a:srgbClr val="000000"/>
                </a:solidFill>
              </a:defRPr>
            </a:lvl3pPr>
            <a:lvl4pPr indent="-158400">
              <a:lnSpc>
                <a:spcPts val="1800"/>
              </a:lnSpc>
              <a:spcBef>
                <a:spcPts val="200"/>
              </a:spcBef>
              <a:spcAft>
                <a:spcPts val="200"/>
              </a:spcAft>
              <a:buSzPct val="125000"/>
              <a:defRPr sz="105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Tree>
    <p:extLst>
      <p:ext uri="{BB962C8B-B14F-4D97-AF65-F5344CB8AC3E}">
        <p14:creationId xmlns:p14="http://schemas.microsoft.com/office/powerpoint/2010/main" val="2687386369"/>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50.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sitruuna">
    <p:bg>
      <p:bgPr>
        <a:solidFill>
          <a:srgbClr val="FFFF00"/>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rgbClr val="000000"/>
                </a:solidFill>
              </a:defRPr>
            </a:lvl1pPr>
          </a:lstStyle>
          <a:p>
            <a:fld id="{4D1D5393-FFB8-4AFB-965F-DF835FFEFFC2}" type="datetime1">
              <a:rPr lang="fi-FI" smtClean="0"/>
              <a:pPr/>
              <a:t>12.4.2017</a:t>
            </a:fld>
            <a:endParaRPr lang="fi-FI" dirty="0"/>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rgbClr val="000000"/>
                </a:solidFill>
              </a:defRPr>
            </a:lvl1pPr>
          </a:lstStyle>
          <a:p>
            <a:r>
              <a:rPr lang="fi-FI"/>
              <a:t>Teknologiateollisuus</a:t>
            </a:r>
            <a:endParaRPr lang="fi-FI" dirty="0"/>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buSzPct val="125000"/>
              <a:defRPr sz="1300" baseline="0">
                <a:solidFill>
                  <a:srgbClr val="000000"/>
                </a:solidFill>
              </a:defRPr>
            </a:lvl2pPr>
            <a:lvl3pPr indent="-158400">
              <a:buSzPct val="125000"/>
              <a:defRPr sz="1100">
                <a:solidFill>
                  <a:srgbClr val="000000"/>
                </a:solidFill>
              </a:defRPr>
            </a:lvl3pPr>
            <a:lvl4pPr indent="-158400">
              <a:buSzPct val="125000"/>
              <a:defRPr sz="100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2838990740"/>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51.xml><?xml version="1.0" encoding="utf-8"?>
<p:sldLayout xmlns:a="http://schemas.openxmlformats.org/drawingml/2006/main" xmlns:r="http://schemas.openxmlformats.org/officeDocument/2006/relationships" xmlns:p="http://schemas.openxmlformats.org/presentationml/2006/main" preserve="1" userDrawn="1">
  <p:cSld name="Sisältödia tekstille">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15" name="Päivämäärän paikkamerkki 1"/>
          <p:cNvSpPr>
            <a:spLocks noGrp="1"/>
          </p:cNvSpPr>
          <p:nvPr>
            <p:ph type="dt" sz="half" idx="10"/>
          </p:nvPr>
        </p:nvSpPr>
        <p:spPr>
          <a:xfrm>
            <a:off x="282027" y="4728047"/>
            <a:ext cx="916709" cy="164690"/>
          </a:xfrm>
        </p:spPr>
        <p:txBody>
          <a:bodyPr/>
          <a:lstStyle/>
          <a:p>
            <a:fld id="{1F9AB61F-25F5-4BAC-AFD2-7CF6AA8759C3}" type="datetime1">
              <a:rPr lang="fi-FI" smtClean="0">
                <a:solidFill>
                  <a:srgbClr val="29282E"/>
                </a:solidFill>
              </a:rPr>
              <a:pPr/>
              <a:t>12.4.2017</a:t>
            </a:fld>
            <a:endParaRPr lang="fi-FI" dirty="0">
              <a:solidFill>
                <a:srgbClr val="29282E"/>
              </a:solidFill>
            </a:endParaRPr>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9"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
        <p:nvSpPr>
          <p:cNvPr id="21" name="Tekstin paikkamerkki 2"/>
          <p:cNvSpPr>
            <a:spLocks noGrp="1"/>
          </p:cNvSpPr>
          <p:nvPr>
            <p:ph idx="19"/>
          </p:nvPr>
        </p:nvSpPr>
        <p:spPr>
          <a:xfrm>
            <a:off x="1072800" y="1582404"/>
            <a:ext cx="7171200" cy="2894345"/>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050">
                <a:solidFill>
                  <a:srgbClr val="000000"/>
                </a:solidFill>
              </a:defRPr>
            </a:lvl3pPr>
            <a:lvl4pPr indent="-158400">
              <a:lnSpc>
                <a:spcPts val="1800"/>
              </a:lnSpc>
              <a:spcBef>
                <a:spcPts val="200"/>
              </a:spcBef>
              <a:spcAft>
                <a:spcPts val="200"/>
              </a:spcAft>
              <a:buSzPct val="125000"/>
              <a:defRPr sz="105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22" name="Tekstin paikkamerkki 28"/>
          <p:cNvSpPr>
            <a:spLocks noGrp="1"/>
          </p:cNvSpPr>
          <p:nvPr>
            <p:ph type="body" sz="quarter" idx="20" hasCustomPrompt="1"/>
          </p:nvPr>
        </p:nvSpPr>
        <p:spPr>
          <a:xfrm>
            <a:off x="1072800" y="1102950"/>
            <a:ext cx="7171200"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Tree>
    <p:extLst>
      <p:ext uri="{BB962C8B-B14F-4D97-AF65-F5344CB8AC3E}">
        <p14:creationId xmlns:p14="http://schemas.microsoft.com/office/powerpoint/2010/main" val="3276512532"/>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52.xml><?xml version="1.0" encoding="utf-8"?>
<p:sldLayout xmlns:a="http://schemas.openxmlformats.org/drawingml/2006/main" xmlns:r="http://schemas.openxmlformats.org/officeDocument/2006/relationships" xmlns:p="http://schemas.openxmlformats.org/presentationml/2006/main" preserve="1" userDrawn="1">
  <p:cSld name="Sisältödia tekstille 2-palstaa">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15" name="Päivämäärän paikkamerkki 1"/>
          <p:cNvSpPr>
            <a:spLocks noGrp="1"/>
          </p:cNvSpPr>
          <p:nvPr>
            <p:ph type="dt" sz="half" idx="10"/>
          </p:nvPr>
        </p:nvSpPr>
        <p:spPr>
          <a:xfrm>
            <a:off x="282027" y="4728047"/>
            <a:ext cx="916709" cy="164690"/>
          </a:xfrm>
        </p:spPr>
        <p:txBody>
          <a:bodyPr/>
          <a:lstStyle/>
          <a:p>
            <a:fld id="{4E9C680B-B035-4481-9C89-9B8DCFA07DE9}" type="datetime1">
              <a:rPr lang="fi-FI" smtClean="0">
                <a:solidFill>
                  <a:srgbClr val="29282E"/>
                </a:solidFill>
              </a:rPr>
              <a:pPr/>
              <a:t>12.4.2017</a:t>
            </a:fld>
            <a:endParaRPr lang="fi-FI" dirty="0">
              <a:solidFill>
                <a:srgbClr val="29282E"/>
              </a:solidFill>
            </a:endParaRPr>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9"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
        <p:nvSpPr>
          <p:cNvPr id="11" name="Tekstin paikkamerkki 2"/>
          <p:cNvSpPr>
            <a:spLocks noGrp="1"/>
          </p:cNvSpPr>
          <p:nvPr>
            <p:ph idx="1"/>
          </p:nvPr>
        </p:nvSpPr>
        <p:spPr>
          <a:xfrm>
            <a:off x="4449254" y="1565735"/>
            <a:ext cx="3499200" cy="2894345"/>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050">
                <a:solidFill>
                  <a:srgbClr val="000000"/>
                </a:solidFill>
              </a:defRPr>
            </a:lvl3pPr>
            <a:lvl4pPr indent="-158400">
              <a:lnSpc>
                <a:spcPts val="1800"/>
              </a:lnSpc>
              <a:spcBef>
                <a:spcPts val="200"/>
              </a:spcBef>
              <a:spcAft>
                <a:spcPts val="200"/>
              </a:spcAft>
              <a:buSzPct val="125000"/>
              <a:defRPr sz="105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12" name="Tekstin paikkamerkki 28"/>
          <p:cNvSpPr>
            <a:spLocks noGrp="1"/>
          </p:cNvSpPr>
          <p:nvPr>
            <p:ph type="body" sz="quarter" idx="17" hasCustomPrompt="1"/>
          </p:nvPr>
        </p:nvSpPr>
        <p:spPr>
          <a:xfrm>
            <a:off x="1072800" y="1102950"/>
            <a:ext cx="7171200"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28" name="Tekstin paikkamerkki 2"/>
          <p:cNvSpPr>
            <a:spLocks noGrp="1"/>
          </p:cNvSpPr>
          <p:nvPr>
            <p:ph idx="19"/>
          </p:nvPr>
        </p:nvSpPr>
        <p:spPr>
          <a:xfrm>
            <a:off x="1072800" y="1582404"/>
            <a:ext cx="3499200" cy="2894345"/>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050">
                <a:solidFill>
                  <a:srgbClr val="000000"/>
                </a:solidFill>
              </a:defRPr>
            </a:lvl3pPr>
            <a:lvl4pPr indent="-158400">
              <a:lnSpc>
                <a:spcPts val="1800"/>
              </a:lnSpc>
              <a:spcBef>
                <a:spcPts val="200"/>
              </a:spcBef>
              <a:spcAft>
                <a:spcPts val="200"/>
              </a:spcAft>
              <a:buSzPct val="125000"/>
              <a:defRPr sz="105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Tree>
    <p:extLst>
      <p:ext uri="{BB962C8B-B14F-4D97-AF65-F5344CB8AC3E}">
        <p14:creationId xmlns:p14="http://schemas.microsoft.com/office/powerpoint/2010/main" val="627032592"/>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53.xml><?xml version="1.0" encoding="utf-8"?>
<p:sldLayout xmlns:a="http://schemas.openxmlformats.org/drawingml/2006/main" xmlns:r="http://schemas.openxmlformats.org/officeDocument/2006/relationships" xmlns:p="http://schemas.openxmlformats.org/presentationml/2006/main" preserve="1" userDrawn="1">
  <p:cSld name="Sisältödia tekstille ja kuvalle A">
    <p:spTree>
      <p:nvGrpSpPr>
        <p:cNvPr id="1" name=""/>
        <p:cNvGrpSpPr/>
        <p:nvPr/>
      </p:nvGrpSpPr>
      <p:grpSpPr>
        <a:xfrm>
          <a:off x="0" y="0"/>
          <a:ext cx="0" cy="0"/>
          <a:chOff x="0" y="0"/>
          <a:chExt cx="0" cy="0"/>
        </a:xfrm>
      </p:grpSpPr>
      <p:sp>
        <p:nvSpPr>
          <p:cNvPr id="15" name="Päivämäärän paikkamerkki 1"/>
          <p:cNvSpPr>
            <a:spLocks noGrp="1"/>
          </p:cNvSpPr>
          <p:nvPr>
            <p:ph type="dt" sz="half" idx="10"/>
          </p:nvPr>
        </p:nvSpPr>
        <p:spPr>
          <a:xfrm>
            <a:off x="282027" y="4728047"/>
            <a:ext cx="916709" cy="164690"/>
          </a:xfrm>
        </p:spPr>
        <p:txBody>
          <a:bodyPr/>
          <a:lstStyle/>
          <a:p>
            <a:fld id="{26EC10B7-6068-4592-8DF6-C21B5E169149}" type="datetime1">
              <a:rPr lang="fi-FI" smtClean="0">
                <a:solidFill>
                  <a:srgbClr val="29282E"/>
                </a:solidFill>
              </a:rPr>
              <a:pPr/>
              <a:t>12.4.2017</a:t>
            </a:fld>
            <a:endParaRPr lang="fi-FI" dirty="0">
              <a:solidFill>
                <a:srgbClr val="29282E"/>
              </a:solidFill>
            </a:endParaRPr>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8" name="Tekstin paikkamerkki 2"/>
          <p:cNvSpPr>
            <a:spLocks noGrp="1"/>
          </p:cNvSpPr>
          <p:nvPr>
            <p:ph idx="19"/>
          </p:nvPr>
        </p:nvSpPr>
        <p:spPr>
          <a:xfrm>
            <a:off x="1072800" y="1584553"/>
            <a:ext cx="55296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100">
                <a:solidFill>
                  <a:srgbClr val="000000"/>
                </a:solidFill>
              </a:defRPr>
            </a:lvl3pPr>
            <a:lvl4pPr indent="-158400">
              <a:lnSpc>
                <a:spcPts val="1800"/>
              </a:lnSpc>
              <a:spcBef>
                <a:spcPts val="200"/>
              </a:spcBef>
              <a:spcAft>
                <a:spcPts val="200"/>
              </a:spcAft>
              <a:buSzPct val="125000"/>
              <a:defRPr sz="100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9" name="Tekstin paikkamerkki 28"/>
          <p:cNvSpPr>
            <a:spLocks noGrp="1"/>
          </p:cNvSpPr>
          <p:nvPr>
            <p:ph type="body" sz="quarter" idx="21" hasCustomPrompt="1"/>
          </p:nvPr>
        </p:nvSpPr>
        <p:spPr>
          <a:xfrm>
            <a:off x="1072800" y="1104452"/>
            <a:ext cx="5529600" cy="365682"/>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0" name="Kuvan paikkamerkki 6"/>
          <p:cNvSpPr>
            <a:spLocks noGrp="1"/>
          </p:cNvSpPr>
          <p:nvPr>
            <p:ph type="pic" sz="quarter" idx="20"/>
          </p:nvPr>
        </p:nvSpPr>
        <p:spPr>
          <a:xfrm>
            <a:off x="6775200" y="0"/>
            <a:ext cx="2368805"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endParaRPr lang="fi-FI" dirty="0"/>
          </a:p>
        </p:txBody>
      </p:sp>
      <p:sp>
        <p:nvSpPr>
          <p:cNvPr id="12"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Tree>
    <p:extLst>
      <p:ext uri="{BB962C8B-B14F-4D97-AF65-F5344CB8AC3E}">
        <p14:creationId xmlns:p14="http://schemas.microsoft.com/office/powerpoint/2010/main" val="5300566"/>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54.xml><?xml version="1.0" encoding="utf-8"?>
<p:sldLayout xmlns:a="http://schemas.openxmlformats.org/drawingml/2006/main" xmlns:r="http://schemas.openxmlformats.org/officeDocument/2006/relationships" xmlns:p="http://schemas.openxmlformats.org/presentationml/2006/main" preserve="1" userDrawn="1">
  <p:cSld name="Sisältödia tekstille ja kuvalle B">
    <p:spTree>
      <p:nvGrpSpPr>
        <p:cNvPr id="1" name=""/>
        <p:cNvGrpSpPr/>
        <p:nvPr/>
      </p:nvGrpSpPr>
      <p:grpSpPr>
        <a:xfrm>
          <a:off x="0" y="0"/>
          <a:ext cx="0" cy="0"/>
          <a:chOff x="0" y="0"/>
          <a:chExt cx="0" cy="0"/>
        </a:xfrm>
      </p:grpSpPr>
      <p:sp>
        <p:nvSpPr>
          <p:cNvPr id="15" name="Päivämäärän paikkamerkki 1"/>
          <p:cNvSpPr>
            <a:spLocks noGrp="1"/>
          </p:cNvSpPr>
          <p:nvPr>
            <p:ph type="dt" sz="half" idx="10"/>
          </p:nvPr>
        </p:nvSpPr>
        <p:spPr>
          <a:xfrm>
            <a:off x="282027" y="4728047"/>
            <a:ext cx="916709" cy="164690"/>
          </a:xfrm>
        </p:spPr>
        <p:txBody>
          <a:bodyPr/>
          <a:lstStyle/>
          <a:p>
            <a:fld id="{B470C21F-BEA7-4001-A59E-ED99F75C48EF}" type="datetime1">
              <a:rPr lang="fi-FI" smtClean="0">
                <a:solidFill>
                  <a:srgbClr val="29282E"/>
                </a:solidFill>
              </a:rPr>
              <a:pPr/>
              <a:t>12.4.2017</a:t>
            </a:fld>
            <a:endParaRPr lang="fi-FI" dirty="0">
              <a:solidFill>
                <a:srgbClr val="29282E"/>
              </a:solidFill>
            </a:endParaRPr>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19" name="Kuvan paikkamerkki 6"/>
          <p:cNvSpPr>
            <a:spLocks noGrp="1"/>
          </p:cNvSpPr>
          <p:nvPr>
            <p:ph type="pic" sz="quarter" idx="20"/>
          </p:nvPr>
        </p:nvSpPr>
        <p:spPr>
          <a:xfrm>
            <a:off x="5090400" y="0"/>
            <a:ext cx="4053606"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endParaRPr lang="fi-FI" dirty="0"/>
          </a:p>
        </p:txBody>
      </p:sp>
      <p:sp>
        <p:nvSpPr>
          <p:cNvPr id="8" name="Tekstin paikkamerkki 2"/>
          <p:cNvSpPr>
            <a:spLocks noGrp="1"/>
          </p:cNvSpPr>
          <p:nvPr>
            <p:ph idx="19"/>
          </p:nvPr>
        </p:nvSpPr>
        <p:spPr>
          <a:xfrm>
            <a:off x="1072800" y="1584554"/>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0"/>
              </a:spcBef>
              <a:spcAft>
                <a:spcPts val="7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100">
                <a:solidFill>
                  <a:srgbClr val="000000"/>
                </a:solidFill>
              </a:defRPr>
            </a:lvl3pPr>
            <a:lvl4pPr indent="-158400">
              <a:lnSpc>
                <a:spcPts val="1800"/>
              </a:lnSpc>
              <a:spcBef>
                <a:spcPts val="200"/>
              </a:spcBef>
              <a:spcAft>
                <a:spcPts val="200"/>
              </a:spcAft>
              <a:buSzPct val="125000"/>
              <a:defRPr sz="100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9" name="Tekstin paikkamerkki 28"/>
          <p:cNvSpPr>
            <a:spLocks noGrp="1"/>
          </p:cNvSpPr>
          <p:nvPr>
            <p:ph type="body" sz="quarter" idx="21" hasCustomPrompt="1"/>
          </p:nvPr>
        </p:nvSpPr>
        <p:spPr>
          <a:xfrm>
            <a:off x="1072800" y="1104452"/>
            <a:ext cx="3844800" cy="365682"/>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
        <p:nvSpPr>
          <p:cNvPr id="10"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Tree>
    <p:extLst>
      <p:ext uri="{BB962C8B-B14F-4D97-AF65-F5344CB8AC3E}">
        <p14:creationId xmlns:p14="http://schemas.microsoft.com/office/powerpoint/2010/main" val="4034815679"/>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55.xml><?xml version="1.0" encoding="utf-8"?>
<p:sldLayout xmlns:a="http://schemas.openxmlformats.org/drawingml/2006/main" xmlns:r="http://schemas.openxmlformats.org/officeDocument/2006/relationships" xmlns:p="http://schemas.openxmlformats.org/presentationml/2006/main" preserve="1" userDrawn="1">
  <p:cSld name="Sisältödia pelkälle kuvalle">
    <p:spTree>
      <p:nvGrpSpPr>
        <p:cNvPr id="1" name=""/>
        <p:cNvGrpSpPr/>
        <p:nvPr/>
      </p:nvGrpSpPr>
      <p:grpSpPr>
        <a:xfrm>
          <a:off x="0" y="0"/>
          <a:ext cx="0" cy="0"/>
          <a:chOff x="0" y="0"/>
          <a:chExt cx="0" cy="0"/>
        </a:xfrm>
      </p:grpSpPr>
      <p:sp>
        <p:nvSpPr>
          <p:cNvPr id="19" name="Kuvan paikkamerkki 6"/>
          <p:cNvSpPr>
            <a:spLocks noGrp="1"/>
          </p:cNvSpPr>
          <p:nvPr>
            <p:ph type="pic" sz="quarter" idx="20"/>
          </p:nvPr>
        </p:nvSpPr>
        <p:spPr>
          <a:xfrm>
            <a:off x="0" y="0"/>
            <a:ext cx="9144005"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endParaRPr lang="fi-FI" dirty="0"/>
          </a:p>
        </p:txBody>
      </p:sp>
    </p:spTree>
    <p:extLst>
      <p:ext uri="{BB962C8B-B14F-4D97-AF65-F5344CB8AC3E}">
        <p14:creationId xmlns:p14="http://schemas.microsoft.com/office/powerpoint/2010/main" val="2781575567"/>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56.xml><?xml version="1.0" encoding="utf-8"?>
<p:sldLayout xmlns:a="http://schemas.openxmlformats.org/drawingml/2006/main" xmlns:r="http://schemas.openxmlformats.org/officeDocument/2006/relationships" xmlns:p="http://schemas.openxmlformats.org/presentationml/2006/main" preserve="1" userDrawn="1">
  <p:cSld name="Sisältödia taulukoille">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9"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
        <p:nvSpPr>
          <p:cNvPr id="11" name="Tekstin paikkamerkki 2"/>
          <p:cNvSpPr>
            <a:spLocks noGrp="1"/>
          </p:cNvSpPr>
          <p:nvPr>
            <p:ph type="body" sz="quarter" idx="23" hasCustomPrompt="1"/>
          </p:nvPr>
        </p:nvSpPr>
        <p:spPr>
          <a:xfrm>
            <a:off x="2334682" y="4727574"/>
            <a:ext cx="2971717" cy="165163"/>
          </a:xfrm>
        </p:spPr>
        <p:txBody>
          <a:bodyPr>
            <a:noAutofit/>
          </a:bodyPr>
          <a:lstStyle>
            <a:lvl1pPr marL="0" indent="0">
              <a:lnSpc>
                <a:spcPct val="100000"/>
              </a:lnSpc>
              <a:spcBef>
                <a:spcPts val="0"/>
              </a:spcBef>
              <a:spcAft>
                <a:spcPts val="0"/>
              </a:spcAft>
              <a:buFontTx/>
              <a:buNone/>
              <a:defRPr sz="700" spc="0" baseline="0"/>
            </a:lvl1pPr>
          </a:lstStyle>
          <a:p>
            <a:pPr lvl="0"/>
            <a:r>
              <a:rPr lang="fi-FI" dirty="0"/>
              <a:t>Lähde tähän</a:t>
            </a:r>
          </a:p>
        </p:txBody>
      </p:sp>
      <p:sp>
        <p:nvSpPr>
          <p:cNvPr id="19" name="Tekstin paikkamerkki 28"/>
          <p:cNvSpPr>
            <a:spLocks noGrp="1"/>
          </p:cNvSpPr>
          <p:nvPr>
            <p:ph type="body" sz="quarter" idx="21" hasCustomPrompt="1"/>
          </p:nvPr>
        </p:nvSpPr>
        <p:spPr>
          <a:xfrm>
            <a:off x="1072799" y="1102950"/>
            <a:ext cx="6868801"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20" name="Sisällön paikkamerkki 4"/>
          <p:cNvSpPr>
            <a:spLocks noGrp="1"/>
          </p:cNvSpPr>
          <p:nvPr>
            <p:ph sz="quarter" idx="17"/>
          </p:nvPr>
        </p:nvSpPr>
        <p:spPr>
          <a:xfrm>
            <a:off x="1201739" y="1584200"/>
            <a:ext cx="6739862" cy="3010469"/>
          </a:xfrm>
        </p:spPr>
        <p:txBody>
          <a:bodyPr/>
          <a:lstStyle>
            <a:lvl1pPr marL="241200" indent="-212400">
              <a:buFont typeface="Arial" panose="020B0604020202020204" pitchFamily="34" charset="0"/>
              <a:buChar char="•"/>
              <a:defRPr/>
            </a:lvl1pPr>
            <a:lvl2pPr marL="471332" indent="0">
              <a:lnSpc>
                <a:spcPts val="1800"/>
              </a:lnSpc>
              <a:spcBef>
                <a:spcPts val="200"/>
              </a:spcBef>
              <a:spcAft>
                <a:spcPts val="200"/>
              </a:spcAft>
              <a:buFontTx/>
              <a:buNone/>
              <a:defRPr/>
            </a:lvl2pPr>
            <a:lvl3pPr marL="786191" indent="0">
              <a:lnSpc>
                <a:spcPts val="1800"/>
              </a:lnSpc>
              <a:spcBef>
                <a:spcPts val="200"/>
              </a:spcBef>
              <a:spcAft>
                <a:spcPts val="200"/>
              </a:spcAft>
              <a:buFontTx/>
              <a:buNone/>
              <a:defRPr/>
            </a:lvl3pPr>
            <a:lvl4pPr marL="1109451" indent="0">
              <a:lnSpc>
                <a:spcPts val="1800"/>
              </a:lnSpc>
              <a:spcBef>
                <a:spcPts val="200"/>
              </a:spcBef>
              <a:spcAft>
                <a:spcPts val="200"/>
              </a:spcAft>
              <a:buFontTx/>
              <a:buNone/>
              <a:defRPr/>
            </a:lvl4pPr>
          </a:lstStyle>
          <a:p>
            <a:pPr lvl="0"/>
            <a:r>
              <a:rPr lang="fi-FI"/>
              <a:t>Muokkaa tekstin perustyylejä napsauttamalla</a:t>
            </a:r>
          </a:p>
        </p:txBody>
      </p:sp>
      <p:sp>
        <p:nvSpPr>
          <p:cNvPr id="2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25" name="Päivämäärän paikkamerkki 1"/>
          <p:cNvSpPr>
            <a:spLocks noGrp="1"/>
          </p:cNvSpPr>
          <p:nvPr>
            <p:ph type="dt" sz="half" idx="10"/>
          </p:nvPr>
        </p:nvSpPr>
        <p:spPr>
          <a:xfrm>
            <a:off x="282027" y="4728047"/>
            <a:ext cx="916709" cy="164690"/>
          </a:xfrm>
        </p:spPr>
        <p:txBody>
          <a:bodyPr/>
          <a:lstStyle/>
          <a:p>
            <a:fld id="{C26F1C2C-1F3D-4324-8DB1-2B3A728EB293}" type="datetime1">
              <a:rPr lang="fi-FI" smtClean="0">
                <a:solidFill>
                  <a:srgbClr val="29282E"/>
                </a:solidFill>
              </a:rPr>
              <a:pPr/>
              <a:t>12.4.2017</a:t>
            </a:fld>
            <a:endParaRPr lang="fi-FI" dirty="0">
              <a:solidFill>
                <a:srgbClr val="29282E"/>
              </a:solidFill>
            </a:endParaRPr>
          </a:p>
        </p:txBody>
      </p:sp>
      <p:sp>
        <p:nvSpPr>
          <p:cNvPr id="26"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Tree>
    <p:extLst>
      <p:ext uri="{BB962C8B-B14F-4D97-AF65-F5344CB8AC3E}">
        <p14:creationId xmlns:p14="http://schemas.microsoft.com/office/powerpoint/2010/main" val="1447820806"/>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57.xml><?xml version="1.0" encoding="utf-8"?>
<p:sldLayout xmlns:a="http://schemas.openxmlformats.org/drawingml/2006/main" xmlns:r="http://schemas.openxmlformats.org/officeDocument/2006/relationships" xmlns:p="http://schemas.openxmlformats.org/presentationml/2006/main" preserve="1" userDrawn="1">
  <p:cSld name="Sisältödia tekstille ja taulukolle">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7"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18" name="Päivämäärän paikkamerkki 1"/>
          <p:cNvSpPr>
            <a:spLocks noGrp="1"/>
          </p:cNvSpPr>
          <p:nvPr>
            <p:ph type="dt" sz="half" idx="10"/>
          </p:nvPr>
        </p:nvSpPr>
        <p:spPr>
          <a:xfrm>
            <a:off x="282027" y="4728047"/>
            <a:ext cx="916709" cy="164690"/>
          </a:xfrm>
        </p:spPr>
        <p:txBody>
          <a:bodyPr/>
          <a:lstStyle/>
          <a:p>
            <a:fld id="{00B1868B-515C-4A84-A79A-DDEC623D6CDB}" type="datetime1">
              <a:rPr lang="fi-FI" smtClean="0">
                <a:solidFill>
                  <a:srgbClr val="29282E"/>
                </a:solidFill>
              </a:rPr>
              <a:pPr/>
              <a:t>12.4.2017</a:t>
            </a:fld>
            <a:endParaRPr lang="fi-FI" dirty="0">
              <a:solidFill>
                <a:srgbClr val="29282E"/>
              </a:solidFill>
            </a:endParaRPr>
          </a:p>
        </p:txBody>
      </p:sp>
      <p:sp>
        <p:nvSpPr>
          <p:cNvPr id="19"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16" name="Tekstin paikkamerkki 2"/>
          <p:cNvSpPr>
            <a:spLocks noGrp="1"/>
          </p:cNvSpPr>
          <p:nvPr>
            <p:ph type="body" sz="quarter" idx="18" hasCustomPrompt="1"/>
          </p:nvPr>
        </p:nvSpPr>
        <p:spPr>
          <a:xfrm>
            <a:off x="2334682" y="4727574"/>
            <a:ext cx="2971717" cy="165163"/>
          </a:xfrm>
        </p:spPr>
        <p:txBody>
          <a:bodyPr>
            <a:noAutofit/>
          </a:bodyPr>
          <a:lstStyle>
            <a:lvl1pPr marL="0" indent="0">
              <a:lnSpc>
                <a:spcPct val="100000"/>
              </a:lnSpc>
              <a:spcBef>
                <a:spcPts val="0"/>
              </a:spcBef>
              <a:spcAft>
                <a:spcPts val="0"/>
              </a:spcAft>
              <a:buFontTx/>
              <a:buNone/>
              <a:defRPr sz="700" spc="0" baseline="0"/>
            </a:lvl1pPr>
          </a:lstStyle>
          <a:p>
            <a:pPr lvl="0"/>
            <a:r>
              <a:rPr lang="fi-FI" dirty="0"/>
              <a:t>Lähde tähän</a:t>
            </a:r>
          </a:p>
        </p:txBody>
      </p:sp>
      <p:sp>
        <p:nvSpPr>
          <p:cNvPr id="9" name="Tekstin paikkamerkki 28"/>
          <p:cNvSpPr>
            <a:spLocks noGrp="1"/>
          </p:cNvSpPr>
          <p:nvPr>
            <p:ph type="body" sz="quarter" idx="21" hasCustomPrompt="1"/>
          </p:nvPr>
        </p:nvSpPr>
        <p:spPr>
          <a:xfrm>
            <a:off x="1072799" y="1102950"/>
            <a:ext cx="6868801"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1" name="Tekstin paikkamerkki 3"/>
          <p:cNvSpPr>
            <a:spLocks noGrp="1"/>
          </p:cNvSpPr>
          <p:nvPr>
            <p:ph type="body" sz="quarter" idx="22"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
        <p:nvSpPr>
          <p:cNvPr id="13" name="Sisällön paikkamerkki 4"/>
          <p:cNvSpPr>
            <a:spLocks noGrp="1"/>
          </p:cNvSpPr>
          <p:nvPr>
            <p:ph sz="quarter" idx="23" hasCustomPrompt="1"/>
          </p:nvPr>
        </p:nvSpPr>
        <p:spPr>
          <a:xfrm>
            <a:off x="4572001" y="1584200"/>
            <a:ext cx="3369600" cy="2892550"/>
          </a:xfrm>
        </p:spPr>
        <p:txBody>
          <a:bodyPr/>
          <a:lstStyle>
            <a:lvl1pPr marL="0" indent="0">
              <a:buFontTx/>
              <a:buNone/>
              <a:defRPr/>
            </a:lvl1pPr>
            <a:lvl2pPr marL="471332" indent="0">
              <a:lnSpc>
                <a:spcPts val="1800"/>
              </a:lnSpc>
              <a:spcBef>
                <a:spcPts val="200"/>
              </a:spcBef>
              <a:spcAft>
                <a:spcPts val="200"/>
              </a:spcAft>
              <a:buFontTx/>
              <a:buNone/>
              <a:defRPr/>
            </a:lvl2pPr>
            <a:lvl3pPr marL="786191" indent="0">
              <a:lnSpc>
                <a:spcPts val="1800"/>
              </a:lnSpc>
              <a:spcBef>
                <a:spcPts val="200"/>
              </a:spcBef>
              <a:spcAft>
                <a:spcPts val="200"/>
              </a:spcAft>
              <a:buFontTx/>
              <a:buNone/>
              <a:defRPr/>
            </a:lvl3pPr>
            <a:lvl4pPr marL="1109451" indent="0">
              <a:lnSpc>
                <a:spcPts val="1800"/>
              </a:lnSpc>
              <a:spcBef>
                <a:spcPts val="200"/>
              </a:spcBef>
              <a:spcAft>
                <a:spcPts val="200"/>
              </a:spcAft>
              <a:buFontTx/>
              <a:buNone/>
              <a:defRPr/>
            </a:lvl4pPr>
          </a:lstStyle>
          <a:p>
            <a:pPr lvl="0"/>
            <a:r>
              <a:rPr lang="fi-FI" dirty="0"/>
              <a:t>Lisää objekti</a:t>
            </a:r>
          </a:p>
        </p:txBody>
      </p:sp>
      <p:sp>
        <p:nvSpPr>
          <p:cNvPr id="12" name="Tekstin paikkamerkki 2"/>
          <p:cNvSpPr>
            <a:spLocks noGrp="1"/>
          </p:cNvSpPr>
          <p:nvPr>
            <p:ph idx="19"/>
          </p:nvPr>
        </p:nvSpPr>
        <p:spPr>
          <a:xfrm>
            <a:off x="1072800" y="1582404"/>
            <a:ext cx="3499200" cy="2894345"/>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050">
                <a:solidFill>
                  <a:srgbClr val="000000"/>
                </a:solidFill>
              </a:defRPr>
            </a:lvl3pPr>
            <a:lvl4pPr indent="-158400">
              <a:lnSpc>
                <a:spcPts val="1800"/>
              </a:lnSpc>
              <a:spcBef>
                <a:spcPts val="200"/>
              </a:spcBef>
              <a:spcAft>
                <a:spcPts val="200"/>
              </a:spcAft>
              <a:buSzPct val="125000"/>
              <a:defRPr sz="105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Tree>
    <p:extLst>
      <p:ext uri="{BB962C8B-B14F-4D97-AF65-F5344CB8AC3E}">
        <p14:creationId xmlns:p14="http://schemas.microsoft.com/office/powerpoint/2010/main" val="1281439102"/>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58.xml><?xml version="1.0" encoding="utf-8"?>
<p:sldLayout xmlns:a="http://schemas.openxmlformats.org/drawingml/2006/main" xmlns:r="http://schemas.openxmlformats.org/officeDocument/2006/relationships" xmlns:p="http://schemas.openxmlformats.org/presentationml/2006/main" preserve="1" userDrawn="1">
  <p:cSld name="Sisältödia isoille taulukoille">
    <p:spTree>
      <p:nvGrpSpPr>
        <p:cNvPr id="1" name=""/>
        <p:cNvGrpSpPr/>
        <p:nvPr/>
      </p:nvGrpSpPr>
      <p:grpSpPr>
        <a:xfrm>
          <a:off x="0" y="0"/>
          <a:ext cx="0" cy="0"/>
          <a:chOff x="0" y="0"/>
          <a:chExt cx="0" cy="0"/>
        </a:xfrm>
      </p:grpSpPr>
      <p:sp>
        <p:nvSpPr>
          <p:cNvPr id="30" name="Tekstin paikkamerkki 28"/>
          <p:cNvSpPr>
            <a:spLocks noGrp="1"/>
          </p:cNvSpPr>
          <p:nvPr>
            <p:ph type="body" sz="quarter" idx="15" hasCustomPrompt="1"/>
          </p:nvPr>
        </p:nvSpPr>
        <p:spPr>
          <a:xfrm>
            <a:off x="252000" y="282150"/>
            <a:ext cx="7992000" cy="648000"/>
          </a:xfrm>
          <a:prstGeom prst="rect">
            <a:avLst/>
          </a:prstGeom>
        </p:spPr>
        <p:txBody>
          <a:bodyPr/>
          <a:lstStyle>
            <a:lvl1pPr marL="14400" indent="0">
              <a:lnSpc>
                <a:spcPts val="2700"/>
              </a:lnSpc>
              <a:spcAft>
                <a:spcPts val="0"/>
              </a:spcAft>
              <a:buFontTx/>
              <a:buNone/>
              <a:defRPr sz="2200" b="1">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7"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18" name="Päivämäärän paikkamerkki 1"/>
          <p:cNvSpPr>
            <a:spLocks noGrp="1"/>
          </p:cNvSpPr>
          <p:nvPr>
            <p:ph type="dt" sz="half" idx="10"/>
          </p:nvPr>
        </p:nvSpPr>
        <p:spPr>
          <a:xfrm>
            <a:off x="282027" y="4728047"/>
            <a:ext cx="916709" cy="164690"/>
          </a:xfrm>
        </p:spPr>
        <p:txBody>
          <a:bodyPr/>
          <a:lstStyle/>
          <a:p>
            <a:fld id="{E70C97DB-DA9C-4CFA-B970-B8599B25F3E4}" type="datetime1">
              <a:rPr lang="fi-FI" smtClean="0">
                <a:solidFill>
                  <a:srgbClr val="29282E"/>
                </a:solidFill>
              </a:rPr>
              <a:pPr/>
              <a:t>12.4.2017</a:t>
            </a:fld>
            <a:endParaRPr lang="fi-FI" dirty="0">
              <a:solidFill>
                <a:srgbClr val="29282E"/>
              </a:solidFill>
            </a:endParaRPr>
          </a:p>
        </p:txBody>
      </p:sp>
      <p:sp>
        <p:nvSpPr>
          <p:cNvPr id="19"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5" name="Sisällön paikkamerkki 4"/>
          <p:cNvSpPr>
            <a:spLocks noGrp="1"/>
          </p:cNvSpPr>
          <p:nvPr>
            <p:ph sz="quarter" idx="17"/>
          </p:nvPr>
        </p:nvSpPr>
        <p:spPr>
          <a:xfrm>
            <a:off x="381000" y="1103313"/>
            <a:ext cx="8391525" cy="3541712"/>
          </a:xfrm>
        </p:spPr>
        <p:txBody>
          <a:bodyPr/>
          <a:lstStyle>
            <a:lvl1pPr marL="0" indent="0">
              <a:buFontTx/>
              <a:buNone/>
              <a:defRPr/>
            </a:lvl1pPr>
            <a:lvl2pPr marL="471332" indent="0">
              <a:lnSpc>
                <a:spcPts val="1800"/>
              </a:lnSpc>
              <a:spcBef>
                <a:spcPts val="200"/>
              </a:spcBef>
              <a:spcAft>
                <a:spcPts val="200"/>
              </a:spcAft>
              <a:buFontTx/>
              <a:buNone/>
              <a:defRPr/>
            </a:lvl2pPr>
            <a:lvl3pPr marL="786191" indent="0">
              <a:lnSpc>
                <a:spcPts val="1800"/>
              </a:lnSpc>
              <a:spcBef>
                <a:spcPts val="200"/>
              </a:spcBef>
              <a:spcAft>
                <a:spcPts val="200"/>
              </a:spcAft>
              <a:buFontTx/>
              <a:buNone/>
              <a:defRPr/>
            </a:lvl3pPr>
            <a:lvl4pPr marL="1109451" indent="0">
              <a:lnSpc>
                <a:spcPts val="1800"/>
              </a:lnSpc>
              <a:spcBef>
                <a:spcPts val="200"/>
              </a:spcBef>
              <a:spcAft>
                <a:spcPts val="200"/>
              </a:spcAft>
              <a:buFontTx/>
              <a:buNone/>
              <a:defRPr/>
            </a:lvl4pPr>
          </a:lstStyle>
          <a:p>
            <a:pPr lvl="0"/>
            <a:r>
              <a:rPr lang="fi-FI"/>
              <a:t>Muokkaa tekstin perustyylejä napsauttamalla</a:t>
            </a:r>
          </a:p>
        </p:txBody>
      </p:sp>
      <p:sp>
        <p:nvSpPr>
          <p:cNvPr id="16" name="Tekstin paikkamerkki 2"/>
          <p:cNvSpPr>
            <a:spLocks noGrp="1"/>
          </p:cNvSpPr>
          <p:nvPr>
            <p:ph type="body" sz="quarter" idx="18" hasCustomPrompt="1"/>
          </p:nvPr>
        </p:nvSpPr>
        <p:spPr>
          <a:xfrm>
            <a:off x="2334682" y="4727574"/>
            <a:ext cx="2971717" cy="165163"/>
          </a:xfrm>
        </p:spPr>
        <p:txBody>
          <a:bodyPr>
            <a:noAutofit/>
          </a:bodyPr>
          <a:lstStyle>
            <a:lvl1pPr marL="0" indent="0">
              <a:lnSpc>
                <a:spcPct val="100000"/>
              </a:lnSpc>
              <a:spcBef>
                <a:spcPts val="0"/>
              </a:spcBef>
              <a:spcAft>
                <a:spcPts val="0"/>
              </a:spcAft>
              <a:buFontTx/>
              <a:buNone/>
              <a:defRPr sz="700" spc="0" baseline="0"/>
            </a:lvl1pPr>
          </a:lstStyle>
          <a:p>
            <a:pPr lvl="0"/>
            <a:r>
              <a:rPr lang="fi-FI" dirty="0"/>
              <a:t>Lähde tähän</a:t>
            </a:r>
          </a:p>
        </p:txBody>
      </p:sp>
    </p:spTree>
    <p:extLst>
      <p:ext uri="{BB962C8B-B14F-4D97-AF65-F5344CB8AC3E}">
        <p14:creationId xmlns:p14="http://schemas.microsoft.com/office/powerpoint/2010/main" val="3696994293"/>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59.xml><?xml version="1.0" encoding="utf-8"?>
<p:sldLayout xmlns:a="http://schemas.openxmlformats.org/drawingml/2006/main" xmlns:r="http://schemas.openxmlformats.org/officeDocument/2006/relationships" xmlns:p="http://schemas.openxmlformats.org/presentationml/2006/main" preserve="1" userDrawn="1">
  <p:cSld name="Tyhjä dia">
    <p:spTree>
      <p:nvGrpSpPr>
        <p:cNvPr id="1" name=""/>
        <p:cNvGrpSpPr/>
        <p:nvPr/>
      </p:nvGrpSpPr>
      <p:grpSpPr>
        <a:xfrm>
          <a:off x="0" y="0"/>
          <a:ext cx="0" cy="0"/>
          <a:chOff x="0" y="0"/>
          <a:chExt cx="0" cy="0"/>
        </a:xfrm>
      </p:grpSpPr>
      <p:pic>
        <p:nvPicPr>
          <p:cNvPr id="2" name="Kuva 1"/>
          <p:cNvPicPr>
            <a:picLocks noChangeAspect="1"/>
          </p:cNvPicPr>
          <p:nvPr userDrawn="1"/>
        </p:nvPicPr>
        <p:blipFill>
          <a:blip r:embed="rId2"/>
          <a:stretch>
            <a:fillRect/>
          </a:stretch>
        </p:blipFill>
        <p:spPr>
          <a:xfrm>
            <a:off x="8335624" y="368923"/>
            <a:ext cx="437056" cy="437032"/>
          </a:xfrm>
          <a:prstGeom prst="rect">
            <a:avLst/>
          </a:prstGeom>
        </p:spPr>
      </p:pic>
      <p:sp>
        <p:nvSpPr>
          <p:cNvPr id="3"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4" name="Päivämäärän paikkamerkki 1"/>
          <p:cNvSpPr>
            <a:spLocks noGrp="1"/>
          </p:cNvSpPr>
          <p:nvPr>
            <p:ph type="dt" sz="half" idx="10"/>
          </p:nvPr>
        </p:nvSpPr>
        <p:spPr>
          <a:xfrm>
            <a:off x="282027" y="4728047"/>
            <a:ext cx="916709" cy="164690"/>
          </a:xfrm>
        </p:spPr>
        <p:txBody>
          <a:bodyPr/>
          <a:lstStyle/>
          <a:p>
            <a:fld id="{E70C97DB-DA9C-4CFA-B970-B8599B25F3E4}" type="datetime1">
              <a:rPr lang="fi-FI" smtClean="0">
                <a:solidFill>
                  <a:srgbClr val="29282E"/>
                </a:solidFill>
              </a:rPr>
              <a:pPr/>
              <a:t>12.4.2017</a:t>
            </a:fld>
            <a:endParaRPr lang="fi-FI" dirty="0">
              <a:solidFill>
                <a:srgbClr val="29282E"/>
              </a:solidFill>
            </a:endParaRPr>
          </a:p>
        </p:txBody>
      </p:sp>
      <p:sp>
        <p:nvSpPr>
          <p:cNvPr id="5"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7" name="Tekstin paikkamerkki 3"/>
          <p:cNvSpPr>
            <a:spLocks noGrp="1"/>
          </p:cNvSpPr>
          <p:nvPr>
            <p:ph type="body" sz="quarter" idx="22"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Tree>
    <p:extLst>
      <p:ext uri="{BB962C8B-B14F-4D97-AF65-F5344CB8AC3E}">
        <p14:creationId xmlns:p14="http://schemas.microsoft.com/office/powerpoint/2010/main" val="1670244124"/>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isältödia isoille taulukoille">
    <p:spTree>
      <p:nvGrpSpPr>
        <p:cNvPr id="1" name=""/>
        <p:cNvGrpSpPr/>
        <p:nvPr/>
      </p:nvGrpSpPr>
      <p:grpSpPr>
        <a:xfrm>
          <a:off x="0" y="0"/>
          <a:ext cx="0" cy="0"/>
          <a:chOff x="0" y="0"/>
          <a:chExt cx="0" cy="0"/>
        </a:xfrm>
      </p:grpSpPr>
      <p:sp>
        <p:nvSpPr>
          <p:cNvPr id="30" name="Tekstin paikkamerkki 28"/>
          <p:cNvSpPr>
            <a:spLocks noGrp="1"/>
          </p:cNvSpPr>
          <p:nvPr>
            <p:ph type="body" sz="quarter" idx="15" hasCustomPrompt="1"/>
          </p:nvPr>
        </p:nvSpPr>
        <p:spPr>
          <a:xfrm>
            <a:off x="252000" y="282150"/>
            <a:ext cx="7992000" cy="648000"/>
          </a:xfrm>
          <a:prstGeom prst="rect">
            <a:avLst/>
          </a:prstGeom>
        </p:spPr>
        <p:txBody>
          <a:bodyPr/>
          <a:lstStyle>
            <a:lvl1pPr marL="14400" indent="0">
              <a:lnSpc>
                <a:spcPts val="2700"/>
              </a:lnSpc>
              <a:spcAft>
                <a:spcPts val="0"/>
              </a:spcAft>
              <a:buFontTx/>
              <a:buNone/>
              <a:defRPr sz="2200" b="1">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7"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pPr/>
              <a:t>‹#›</a:t>
            </a:fld>
            <a:endParaRPr lang="fi-FI" dirty="0"/>
          </a:p>
        </p:txBody>
      </p:sp>
      <p:sp>
        <p:nvSpPr>
          <p:cNvPr id="18" name="Päivämäärän paikkamerkki 1"/>
          <p:cNvSpPr>
            <a:spLocks noGrp="1"/>
          </p:cNvSpPr>
          <p:nvPr>
            <p:ph type="dt" sz="half" idx="10"/>
          </p:nvPr>
        </p:nvSpPr>
        <p:spPr>
          <a:xfrm>
            <a:off x="282027" y="4728047"/>
            <a:ext cx="916709" cy="164690"/>
          </a:xfrm>
        </p:spPr>
        <p:txBody>
          <a:bodyPr/>
          <a:lstStyle/>
          <a:p>
            <a:fld id="{E70C97DB-DA9C-4CFA-B970-B8599B25F3E4}" type="datetime1">
              <a:rPr lang="fi-FI" smtClean="0"/>
              <a:t>12.4.2017</a:t>
            </a:fld>
            <a:endParaRPr lang="fi-FI" dirty="0"/>
          </a:p>
        </p:txBody>
      </p:sp>
      <p:sp>
        <p:nvSpPr>
          <p:cNvPr id="19" name="Alatunnisteen paikkamerkki 2"/>
          <p:cNvSpPr>
            <a:spLocks noGrp="1"/>
          </p:cNvSpPr>
          <p:nvPr>
            <p:ph type="ftr" sz="quarter" idx="11"/>
          </p:nvPr>
        </p:nvSpPr>
        <p:spPr>
          <a:xfrm>
            <a:off x="1111510" y="4728047"/>
            <a:ext cx="1295891" cy="164690"/>
          </a:xfrm>
        </p:spPr>
        <p:txBody>
          <a:bodyPr/>
          <a:lstStyle/>
          <a:p>
            <a:r>
              <a:rPr lang="fi-FI" dirty="0"/>
              <a:t>Teknologiateollisuus</a:t>
            </a:r>
          </a:p>
        </p:txBody>
      </p:sp>
      <p:sp>
        <p:nvSpPr>
          <p:cNvPr id="5" name="Sisällön paikkamerkki 4"/>
          <p:cNvSpPr>
            <a:spLocks noGrp="1"/>
          </p:cNvSpPr>
          <p:nvPr>
            <p:ph sz="quarter" idx="17"/>
          </p:nvPr>
        </p:nvSpPr>
        <p:spPr>
          <a:xfrm>
            <a:off x="381000" y="1103313"/>
            <a:ext cx="8391525" cy="3541712"/>
          </a:xfrm>
        </p:spPr>
        <p:txBody>
          <a:bodyPr/>
          <a:lstStyle>
            <a:lvl1pPr marL="0" indent="0">
              <a:buFontTx/>
              <a:buNone/>
              <a:defRPr/>
            </a:lvl1pPr>
            <a:lvl2pPr marL="471332" indent="0">
              <a:lnSpc>
                <a:spcPts val="1800"/>
              </a:lnSpc>
              <a:spcBef>
                <a:spcPts val="200"/>
              </a:spcBef>
              <a:spcAft>
                <a:spcPts val="200"/>
              </a:spcAft>
              <a:buFontTx/>
              <a:buNone/>
              <a:defRPr/>
            </a:lvl2pPr>
            <a:lvl3pPr marL="786191" indent="0">
              <a:lnSpc>
                <a:spcPts val="1800"/>
              </a:lnSpc>
              <a:spcBef>
                <a:spcPts val="200"/>
              </a:spcBef>
              <a:spcAft>
                <a:spcPts val="200"/>
              </a:spcAft>
              <a:buFontTx/>
              <a:buNone/>
              <a:defRPr/>
            </a:lvl3pPr>
            <a:lvl4pPr marL="1109451" indent="0">
              <a:lnSpc>
                <a:spcPts val="1800"/>
              </a:lnSpc>
              <a:spcBef>
                <a:spcPts val="200"/>
              </a:spcBef>
              <a:spcAft>
                <a:spcPts val="200"/>
              </a:spcAft>
              <a:buFontTx/>
              <a:buNone/>
              <a:defRPr/>
            </a:lvl4pPr>
          </a:lstStyle>
          <a:p>
            <a:pPr lvl="0"/>
            <a:r>
              <a:rPr lang="fi-FI"/>
              <a:t>Muokkaa tekstin perustyylejä napsauttamalla</a:t>
            </a:r>
          </a:p>
        </p:txBody>
      </p:sp>
      <p:sp>
        <p:nvSpPr>
          <p:cNvPr id="16" name="Tekstin paikkamerkki 2"/>
          <p:cNvSpPr>
            <a:spLocks noGrp="1"/>
          </p:cNvSpPr>
          <p:nvPr>
            <p:ph type="body" sz="quarter" idx="18" hasCustomPrompt="1"/>
          </p:nvPr>
        </p:nvSpPr>
        <p:spPr>
          <a:xfrm>
            <a:off x="2334682" y="4727574"/>
            <a:ext cx="2971717" cy="165163"/>
          </a:xfrm>
        </p:spPr>
        <p:txBody>
          <a:bodyPr>
            <a:noAutofit/>
          </a:bodyPr>
          <a:lstStyle>
            <a:lvl1pPr marL="0" indent="0">
              <a:lnSpc>
                <a:spcPct val="100000"/>
              </a:lnSpc>
              <a:spcBef>
                <a:spcPts val="0"/>
              </a:spcBef>
              <a:spcAft>
                <a:spcPts val="0"/>
              </a:spcAft>
              <a:buFontTx/>
              <a:buNone/>
              <a:defRPr sz="700" spc="0" baseline="0"/>
            </a:lvl1pPr>
          </a:lstStyle>
          <a:p>
            <a:pPr lvl="0"/>
            <a:r>
              <a:rPr lang="fi-FI" dirty="0"/>
              <a:t>Lähde tähän</a:t>
            </a:r>
          </a:p>
        </p:txBody>
      </p:sp>
    </p:spTree>
    <p:extLst>
      <p:ext uri="{BB962C8B-B14F-4D97-AF65-F5344CB8AC3E}">
        <p14:creationId xmlns:p14="http://schemas.microsoft.com/office/powerpoint/2010/main" val="1067460176"/>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60.xml><?xml version="1.0" encoding="utf-8"?>
<p:sldLayout xmlns:a="http://schemas.openxmlformats.org/drawingml/2006/main" xmlns:r="http://schemas.openxmlformats.org/officeDocument/2006/relationships" xmlns:p="http://schemas.openxmlformats.org/presentationml/2006/main" preserve="1" userDrawn="1">
  <p:cSld name="Väliotsikkodia - valkoinen">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15" name="Päivämäärän paikkamerkki 1"/>
          <p:cNvSpPr>
            <a:spLocks noGrp="1"/>
          </p:cNvSpPr>
          <p:nvPr>
            <p:ph type="dt" sz="half" idx="10"/>
          </p:nvPr>
        </p:nvSpPr>
        <p:spPr>
          <a:xfrm>
            <a:off x="282027" y="4728047"/>
            <a:ext cx="916709" cy="164690"/>
          </a:xfrm>
        </p:spPr>
        <p:txBody>
          <a:bodyPr/>
          <a:lstStyle/>
          <a:p>
            <a:fld id="{8D9E7F89-CFBC-40A6-849E-791F2CE17670}" type="datetime1">
              <a:rPr lang="fi-FI" smtClean="0">
                <a:solidFill>
                  <a:srgbClr val="29282E"/>
                </a:solidFill>
              </a:rPr>
              <a:pPr/>
              <a:t>12.4.2017</a:t>
            </a:fld>
            <a:endParaRPr lang="fi-FI" dirty="0">
              <a:solidFill>
                <a:srgbClr val="29282E"/>
              </a:solidFill>
            </a:endParaRPr>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11" name="Tekstin paikkamerkki 28"/>
          <p:cNvSpPr>
            <a:spLocks noGrp="1"/>
          </p:cNvSpPr>
          <p:nvPr>
            <p:ph type="body" sz="quarter" idx="22" hasCustomPrompt="1"/>
          </p:nvPr>
        </p:nvSpPr>
        <p:spPr>
          <a:xfrm>
            <a:off x="1072800" y="1913747"/>
            <a:ext cx="7171200" cy="1176411"/>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Tree>
    <p:extLst>
      <p:ext uri="{BB962C8B-B14F-4D97-AF65-F5344CB8AC3E}">
        <p14:creationId xmlns:p14="http://schemas.microsoft.com/office/powerpoint/2010/main" val="2542325789"/>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61.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valkoinen">
    <p:bg>
      <p:bgPr>
        <a:solidFill>
          <a:schemeClr val="bg1"/>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rgbClr val="000000"/>
                </a:solidFill>
              </a:defRPr>
            </a:lvl1pPr>
          </a:lstStyle>
          <a:p>
            <a:fld id="{4D1D5393-FFB8-4AFB-965F-DF835FFEFFC2}" type="datetime1">
              <a:rPr lang="fi-FI" smtClean="0"/>
              <a:pPr/>
              <a:t>12.4.2017</a:t>
            </a:fld>
            <a:endParaRPr lang="fi-FI" dirty="0"/>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rgbClr val="000000"/>
                </a:solidFill>
              </a:defRPr>
            </a:lvl1pPr>
          </a:lstStyle>
          <a:p>
            <a:r>
              <a:rPr lang="fi-FI"/>
              <a:t>Teknologiateollisuus</a:t>
            </a:r>
            <a:endParaRPr lang="fi-FI" dirty="0"/>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buSzPct val="125000"/>
              <a:defRPr sz="1300" baseline="0">
                <a:solidFill>
                  <a:srgbClr val="000000"/>
                </a:solidFill>
              </a:defRPr>
            </a:lvl2pPr>
            <a:lvl3pPr indent="-158400">
              <a:buSzPct val="125000"/>
              <a:defRPr sz="1100">
                <a:solidFill>
                  <a:srgbClr val="000000"/>
                </a:solidFill>
              </a:defRPr>
            </a:lvl3pPr>
            <a:lvl4pPr indent="-158400">
              <a:buSzPct val="125000"/>
              <a:defRPr sz="100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1407867025"/>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62.xml><?xml version="1.0" encoding="utf-8"?>
<p:sldLayout xmlns:a="http://schemas.openxmlformats.org/drawingml/2006/main" xmlns:r="http://schemas.openxmlformats.org/officeDocument/2006/relationships" xmlns:p="http://schemas.openxmlformats.org/presentationml/2006/main" preserve="1" userDrawn="1">
  <p:cSld name="Logodia">
    <p:bg>
      <p:bgPr>
        <a:solidFill>
          <a:srgbClr val="000000"/>
        </a:solidFill>
        <a:effectLst/>
      </p:bgPr>
    </p:bg>
    <p:spTree>
      <p:nvGrpSpPr>
        <p:cNvPr id="1" name=""/>
        <p:cNvGrpSpPr/>
        <p:nvPr/>
      </p:nvGrpSpPr>
      <p:grpSpPr>
        <a:xfrm>
          <a:off x="0" y="0"/>
          <a:ext cx="0" cy="0"/>
          <a:chOff x="0" y="0"/>
          <a:chExt cx="0" cy="0"/>
        </a:xfrm>
      </p:grpSpPr>
      <p:pic>
        <p:nvPicPr>
          <p:cNvPr id="21" name="Kuva 20"/>
          <p:cNvPicPr>
            <a:picLocks noChangeAspect="1"/>
          </p:cNvPicPr>
          <p:nvPr userDrawn="1"/>
        </p:nvPicPr>
        <p:blipFill>
          <a:blip r:embed="rId2"/>
          <a:stretch>
            <a:fillRect/>
          </a:stretch>
        </p:blipFill>
        <p:spPr>
          <a:xfrm>
            <a:off x="2072269" y="1966957"/>
            <a:ext cx="4730093" cy="1172552"/>
          </a:xfrm>
          <a:prstGeom prst="rect">
            <a:avLst/>
          </a:prstGeom>
        </p:spPr>
      </p:pic>
    </p:spTree>
    <p:extLst>
      <p:ext uri="{BB962C8B-B14F-4D97-AF65-F5344CB8AC3E}">
        <p14:creationId xmlns:p14="http://schemas.microsoft.com/office/powerpoint/2010/main" val="1991849593"/>
      </p:ext>
    </p:extLst>
  </p:cSld>
  <p:clrMapOvr>
    <a:masterClrMapping/>
  </p:clrMapOvr>
  <p:transition spd="med">
    <p:fade/>
  </p:transition>
</p:sldLayout>
</file>

<file path=ppt/slideLayouts/slideLayout263.xml><?xml version="1.0" encoding="utf-8"?>
<p:sldLayout xmlns:a="http://schemas.openxmlformats.org/drawingml/2006/main" xmlns:r="http://schemas.openxmlformats.org/officeDocument/2006/relationships" xmlns:p="http://schemas.openxmlformats.org/presentationml/2006/main" preserve="1" userDrawn="1">
  <p:cSld name="Otsikkodia">
    <p:bg>
      <p:bgPr>
        <a:solidFill>
          <a:srgbClr val="000000"/>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9" name="Tekstin paikkamerkki 28"/>
          <p:cNvSpPr>
            <a:spLocks noGrp="1"/>
          </p:cNvSpPr>
          <p:nvPr>
            <p:ph type="body" sz="quarter" idx="15" hasCustomPrompt="1"/>
          </p:nvPr>
        </p:nvSpPr>
        <p:spPr>
          <a:xfrm>
            <a:off x="1072800" y="1881898"/>
            <a:ext cx="6977283" cy="1165268"/>
          </a:xfrm>
          <a:prstGeom prst="rect">
            <a:avLst/>
          </a:prstGeom>
        </p:spPr>
        <p:txBody>
          <a:bodyPr>
            <a:normAutofit/>
          </a:bodyPr>
          <a:lstStyle>
            <a:lvl1pPr marL="10800" indent="0">
              <a:lnSpc>
                <a:spcPct val="100000"/>
              </a:lnSpc>
              <a:spcBef>
                <a:spcPts val="0"/>
              </a:spcBef>
              <a:spcAft>
                <a:spcPts val="0"/>
              </a:spcAft>
              <a:buFontTx/>
              <a:buNone/>
              <a:defRPr sz="26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pääotsikkoa </a:t>
            </a:r>
            <a:r>
              <a:rPr lang="fi-FI" dirty="0" err="1"/>
              <a:t>napsautt</a:t>
            </a:r>
            <a:r>
              <a:rPr lang="fi-FI" dirty="0"/>
              <a:t>.</a:t>
            </a:r>
          </a:p>
        </p:txBody>
      </p:sp>
      <p:sp>
        <p:nvSpPr>
          <p:cNvPr id="10"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2"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F553C366-6A2C-43B9-A437-B827E0484441}" type="datetime1">
              <a:rPr lang="fi-FI" smtClean="0">
                <a:solidFill>
                  <a:srgbClr val="FFFFFF"/>
                </a:solidFill>
              </a:rPr>
              <a:pPr/>
              <a:t>12.4.2017</a:t>
            </a:fld>
            <a:endParaRPr lang="fi-FI" dirty="0">
              <a:solidFill>
                <a:srgbClr val="FFFFFF"/>
              </a:solidFill>
            </a:endParaRPr>
          </a:p>
        </p:txBody>
      </p:sp>
      <p:sp>
        <p:nvSpPr>
          <p:cNvPr id="14"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1436568838"/>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64.xml><?xml version="1.0" encoding="utf-8"?>
<p:sldLayout xmlns:a="http://schemas.openxmlformats.org/drawingml/2006/main" xmlns:r="http://schemas.openxmlformats.org/officeDocument/2006/relationships" xmlns:p="http://schemas.openxmlformats.org/presentationml/2006/main" preserve="1" userDrawn="1">
  <p:cSld name="Väliotsikkodia - turkoosi">
    <p:bg>
      <p:bgPr>
        <a:solidFill>
          <a:srgbClr val="0ACFCF"/>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9"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0"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2"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FBD49F65-936D-47C1-B476-B10D0AC9DEC4}" type="datetime1">
              <a:rPr lang="fi-FI" smtClean="0">
                <a:solidFill>
                  <a:srgbClr val="FFFFFF"/>
                </a:solidFill>
              </a:rPr>
              <a:pPr/>
              <a:t>12.4.2017</a:t>
            </a:fld>
            <a:endParaRPr lang="fi-FI" dirty="0">
              <a:solidFill>
                <a:srgbClr val="FFFFFF"/>
              </a:solidFill>
            </a:endParaRPr>
          </a:p>
        </p:txBody>
      </p:sp>
      <p:sp>
        <p:nvSpPr>
          <p:cNvPr id="14"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2694655373"/>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65.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turkoosi">
    <p:bg>
      <p:bgPr>
        <a:solidFill>
          <a:srgbClr val="0ACFCF"/>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8E114E9B-AF34-462B-9107-FB4A4FE20955}" type="datetime1">
              <a:rPr lang="fi-FI" smtClean="0">
                <a:solidFill>
                  <a:srgbClr val="FFFFFF"/>
                </a:solidFill>
              </a:rPr>
              <a:pPr/>
              <a:t>12.4.2017</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7" name="Tekstin paikkamerkki 2"/>
          <p:cNvSpPr>
            <a:spLocks noGrp="1"/>
          </p:cNvSpPr>
          <p:nvPr>
            <p:ph idx="21"/>
          </p:nvPr>
        </p:nvSpPr>
        <p:spPr>
          <a:xfrm>
            <a:off x="1072800" y="1583052"/>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2922392270"/>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66.xml><?xml version="1.0" encoding="utf-8"?>
<p:sldLayout xmlns:a="http://schemas.openxmlformats.org/drawingml/2006/main" xmlns:r="http://schemas.openxmlformats.org/officeDocument/2006/relationships" xmlns:p="http://schemas.openxmlformats.org/presentationml/2006/main" preserve="1" userDrawn="1">
  <p:cSld name="Väliotsikkodia - petroli">
    <p:bg>
      <p:bgPr>
        <a:solidFill>
          <a:srgbClr val="0F78B2"/>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F7D0C29F-D373-4791-88C9-86C29F06AD83}" type="datetime1">
              <a:rPr lang="fi-FI" smtClean="0">
                <a:solidFill>
                  <a:srgbClr val="FFFFFF"/>
                </a:solidFill>
              </a:rPr>
              <a:pPr/>
              <a:t>12.4.2017</a:t>
            </a:fld>
            <a:endParaRPr lang="fi-FI" dirty="0">
              <a:solidFill>
                <a:srgbClr val="FFFFFF"/>
              </a:solidFill>
            </a:endParaRPr>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879518007"/>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67.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petroli">
    <p:bg>
      <p:bgPr>
        <a:solidFill>
          <a:srgbClr val="0F78B2"/>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5C870B0A-5FAA-48CC-9422-68AAC5A5CADB}" type="datetime1">
              <a:rPr lang="fi-FI" smtClean="0">
                <a:solidFill>
                  <a:srgbClr val="FFFFFF"/>
                </a:solidFill>
              </a:rPr>
              <a:pPr/>
              <a:t>12.4.2017</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11" name="Tekstin paikkamerkki 2"/>
          <p:cNvSpPr>
            <a:spLocks noGrp="1"/>
          </p:cNvSpPr>
          <p:nvPr>
            <p:ph idx="21"/>
          </p:nvPr>
        </p:nvSpPr>
        <p:spPr>
          <a:xfrm>
            <a:off x="1072800" y="1584884"/>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12"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1782125226"/>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68.xml><?xml version="1.0" encoding="utf-8"?>
<p:sldLayout xmlns:a="http://schemas.openxmlformats.org/drawingml/2006/main" xmlns:r="http://schemas.openxmlformats.org/officeDocument/2006/relationships" xmlns:p="http://schemas.openxmlformats.org/presentationml/2006/main" preserve="1" userDrawn="1">
  <p:cSld name="Väliotsikkodia - sininen">
    <p:bg>
      <p:bgPr>
        <a:solidFill>
          <a:srgbClr val="141F94"/>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33A50D0A-99B9-48FE-8B08-047EE10ADBDA}" type="datetime1">
              <a:rPr lang="fi-FI" smtClean="0">
                <a:solidFill>
                  <a:srgbClr val="FFFFFF"/>
                </a:solidFill>
              </a:rPr>
              <a:pPr/>
              <a:t>12.4.2017</a:t>
            </a:fld>
            <a:endParaRPr lang="fi-FI" dirty="0">
              <a:solidFill>
                <a:srgbClr val="FFFFFF"/>
              </a:solidFill>
            </a:endParaRPr>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2761031629"/>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69.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sininen">
    <p:bg>
      <p:bgPr>
        <a:solidFill>
          <a:srgbClr val="141F94"/>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71EF2A4B-BD6C-442B-B37A-933F3A2F5101}" type="datetime1">
              <a:rPr lang="fi-FI" smtClean="0">
                <a:solidFill>
                  <a:srgbClr val="FFFFFF"/>
                </a:solidFill>
              </a:rPr>
              <a:pPr/>
              <a:t>12.4.2017</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4126426929"/>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yhjä dia">
    <p:spTree>
      <p:nvGrpSpPr>
        <p:cNvPr id="1" name=""/>
        <p:cNvGrpSpPr/>
        <p:nvPr/>
      </p:nvGrpSpPr>
      <p:grpSpPr>
        <a:xfrm>
          <a:off x="0" y="0"/>
          <a:ext cx="0" cy="0"/>
          <a:chOff x="0" y="0"/>
          <a:chExt cx="0" cy="0"/>
        </a:xfrm>
      </p:grpSpPr>
      <p:pic>
        <p:nvPicPr>
          <p:cNvPr id="2" name="Kuva 1"/>
          <p:cNvPicPr>
            <a:picLocks noChangeAspect="1"/>
          </p:cNvPicPr>
          <p:nvPr userDrawn="1"/>
        </p:nvPicPr>
        <p:blipFill>
          <a:blip r:embed="rId2"/>
          <a:stretch>
            <a:fillRect/>
          </a:stretch>
        </p:blipFill>
        <p:spPr>
          <a:xfrm>
            <a:off x="8335624" y="368923"/>
            <a:ext cx="437056" cy="437032"/>
          </a:xfrm>
          <a:prstGeom prst="rect">
            <a:avLst/>
          </a:prstGeom>
        </p:spPr>
      </p:pic>
      <p:sp>
        <p:nvSpPr>
          <p:cNvPr id="3"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pPr/>
              <a:t>‹#›</a:t>
            </a:fld>
            <a:endParaRPr lang="fi-FI" dirty="0"/>
          </a:p>
        </p:txBody>
      </p:sp>
      <p:sp>
        <p:nvSpPr>
          <p:cNvPr id="4" name="Päivämäärän paikkamerkki 1"/>
          <p:cNvSpPr>
            <a:spLocks noGrp="1"/>
          </p:cNvSpPr>
          <p:nvPr>
            <p:ph type="dt" sz="half" idx="10"/>
          </p:nvPr>
        </p:nvSpPr>
        <p:spPr>
          <a:xfrm>
            <a:off x="282027" y="4728047"/>
            <a:ext cx="916709" cy="164690"/>
          </a:xfrm>
        </p:spPr>
        <p:txBody>
          <a:bodyPr/>
          <a:lstStyle/>
          <a:p>
            <a:fld id="{E70C97DB-DA9C-4CFA-B970-B8599B25F3E4}" type="datetime1">
              <a:rPr lang="fi-FI" smtClean="0"/>
              <a:t>12.4.2017</a:t>
            </a:fld>
            <a:endParaRPr lang="fi-FI" dirty="0"/>
          </a:p>
        </p:txBody>
      </p:sp>
      <p:sp>
        <p:nvSpPr>
          <p:cNvPr id="5" name="Alatunnisteen paikkamerkki 2"/>
          <p:cNvSpPr>
            <a:spLocks noGrp="1"/>
          </p:cNvSpPr>
          <p:nvPr>
            <p:ph type="ftr" sz="quarter" idx="11"/>
          </p:nvPr>
        </p:nvSpPr>
        <p:spPr>
          <a:xfrm>
            <a:off x="1111510" y="4728047"/>
            <a:ext cx="1295891" cy="164690"/>
          </a:xfrm>
        </p:spPr>
        <p:txBody>
          <a:bodyPr/>
          <a:lstStyle/>
          <a:p>
            <a:r>
              <a:rPr lang="fi-FI" dirty="0"/>
              <a:t>Teknologiateollisuus</a:t>
            </a:r>
          </a:p>
        </p:txBody>
      </p:sp>
    </p:spTree>
    <p:extLst>
      <p:ext uri="{BB962C8B-B14F-4D97-AF65-F5344CB8AC3E}">
        <p14:creationId xmlns:p14="http://schemas.microsoft.com/office/powerpoint/2010/main" val="3583285883"/>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70.xml><?xml version="1.0" encoding="utf-8"?>
<p:sldLayout xmlns:a="http://schemas.openxmlformats.org/drawingml/2006/main" xmlns:r="http://schemas.openxmlformats.org/officeDocument/2006/relationships" xmlns:p="http://schemas.openxmlformats.org/presentationml/2006/main" preserve="1" userDrawn="1">
  <p:cSld name="Väliotsikkodia - violetti">
    <p:bg>
      <p:bgPr>
        <a:solidFill>
          <a:srgbClr val="8A0FA6"/>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9AA3CBEF-2865-4434-A020-1FAA7DCEF42D}" type="datetime1">
              <a:rPr lang="fi-FI" smtClean="0">
                <a:solidFill>
                  <a:srgbClr val="FFFFFF"/>
                </a:solidFill>
              </a:rPr>
              <a:pPr/>
              <a:t>12.4.2017</a:t>
            </a:fld>
            <a:endParaRPr lang="fi-FI" dirty="0">
              <a:solidFill>
                <a:srgbClr val="FFFFFF"/>
              </a:solidFill>
            </a:endParaRPr>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2433077406"/>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71.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violetti">
    <p:bg>
      <p:bgPr>
        <a:solidFill>
          <a:srgbClr val="8A0FA6"/>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04B4512B-9268-4DA6-A4DE-9BAC66E0AE0F}" type="datetime1">
              <a:rPr lang="fi-FI" smtClean="0">
                <a:solidFill>
                  <a:srgbClr val="FFFFFF"/>
                </a:solidFill>
              </a:rPr>
              <a:pPr/>
              <a:t>12.4.2017</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786865031"/>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72.xml><?xml version="1.0" encoding="utf-8"?>
<p:sldLayout xmlns:a="http://schemas.openxmlformats.org/drawingml/2006/main" xmlns:r="http://schemas.openxmlformats.org/officeDocument/2006/relationships" xmlns:p="http://schemas.openxmlformats.org/presentationml/2006/main" preserve="1" userDrawn="1">
  <p:cSld name="Väliotsikkodia - pinkki">
    <p:bg>
      <p:bgPr>
        <a:solidFill>
          <a:srgbClr val="FF00B8"/>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4"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5"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7"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FAF34066-C849-43D6-AD11-EC5B4E0FCE81}" type="datetime1">
              <a:rPr lang="fi-FI" smtClean="0">
                <a:solidFill>
                  <a:srgbClr val="FFFFFF"/>
                </a:solidFill>
              </a:rPr>
              <a:pPr/>
              <a:t>12.4.2017</a:t>
            </a:fld>
            <a:endParaRPr lang="fi-FI" dirty="0">
              <a:solidFill>
                <a:srgbClr val="FFFFFF"/>
              </a:solidFill>
            </a:endParaRPr>
          </a:p>
        </p:txBody>
      </p:sp>
      <p:sp>
        <p:nvSpPr>
          <p:cNvPr id="18"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1873694395"/>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73.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pinkki">
    <p:bg>
      <p:bgPr>
        <a:solidFill>
          <a:srgbClr val="FF00B8"/>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91DAFD31-6E2D-43E4-B45F-A91916303127}" type="datetime1">
              <a:rPr lang="fi-FI" smtClean="0">
                <a:solidFill>
                  <a:srgbClr val="FFFFFF"/>
                </a:solidFill>
              </a:rPr>
              <a:pPr/>
              <a:t>12.4.2017</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2435571973"/>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74.xml><?xml version="1.0" encoding="utf-8"?>
<p:sldLayout xmlns:a="http://schemas.openxmlformats.org/drawingml/2006/main" xmlns:r="http://schemas.openxmlformats.org/officeDocument/2006/relationships" xmlns:p="http://schemas.openxmlformats.org/presentationml/2006/main" preserve="1" userDrawn="1">
  <p:cSld name="Väliotsikkodia - mandariini">
    <p:bg>
      <p:bgPr>
        <a:solidFill>
          <a:srgbClr val="FF805C"/>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A05A29F8-3631-43D8-937B-CB2D984A1FF3}" type="datetime1">
              <a:rPr lang="fi-FI" smtClean="0">
                <a:solidFill>
                  <a:srgbClr val="FFFFFF"/>
                </a:solidFill>
              </a:rPr>
              <a:pPr/>
              <a:t>12.4.2017</a:t>
            </a:fld>
            <a:endParaRPr lang="fi-FI" dirty="0">
              <a:solidFill>
                <a:srgbClr val="FFFFFF"/>
              </a:solidFill>
            </a:endParaRPr>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2474112558"/>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75.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mandariini">
    <p:bg>
      <p:bgPr>
        <a:solidFill>
          <a:srgbClr val="FF805C"/>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5A1FFB15-5351-4C69-B4D2-8C0154A2BCAF}" type="datetime1">
              <a:rPr lang="fi-FI" smtClean="0">
                <a:solidFill>
                  <a:srgbClr val="FFFFFF"/>
                </a:solidFill>
              </a:rPr>
              <a:pPr/>
              <a:t>12.4.2017</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1560048590"/>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76.xml><?xml version="1.0" encoding="utf-8"?>
<p:sldLayout xmlns:a="http://schemas.openxmlformats.org/drawingml/2006/main" xmlns:r="http://schemas.openxmlformats.org/officeDocument/2006/relationships" xmlns:p="http://schemas.openxmlformats.org/presentationml/2006/main" preserve="1" userDrawn="1">
  <p:cSld name="Väliotsikkodia - omena">
    <p:bg>
      <p:bgPr>
        <a:solidFill>
          <a:srgbClr val="85E869"/>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AB4C9FC2-AB49-4BC7-8E34-F35776C6F0E4}" type="datetime1">
              <a:rPr lang="fi-FI" smtClean="0">
                <a:solidFill>
                  <a:srgbClr val="FFFFFF"/>
                </a:solidFill>
              </a:rPr>
              <a:pPr/>
              <a:t>12.4.2017</a:t>
            </a:fld>
            <a:endParaRPr lang="fi-FI" dirty="0">
              <a:solidFill>
                <a:srgbClr val="FFFFFF"/>
              </a:solidFill>
            </a:endParaRPr>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719166279"/>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77.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omena">
    <p:bg>
      <p:bgPr>
        <a:solidFill>
          <a:srgbClr val="85E869"/>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BFD90D18-063C-4F97-88EB-7B998FCF1C84}" type="datetime1">
              <a:rPr lang="fi-FI" smtClean="0">
                <a:solidFill>
                  <a:srgbClr val="FFFFFF"/>
                </a:solidFill>
              </a:rPr>
              <a:pPr/>
              <a:t>12.4.2017</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7" name="Tekstin paikkamerkki 2"/>
          <p:cNvSpPr>
            <a:spLocks noGrp="1"/>
          </p:cNvSpPr>
          <p:nvPr>
            <p:ph idx="21"/>
          </p:nvPr>
        </p:nvSpPr>
        <p:spPr>
          <a:xfrm>
            <a:off x="1072800" y="1585225"/>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1602217159"/>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78.xml><?xml version="1.0" encoding="utf-8"?>
<p:sldLayout xmlns:a="http://schemas.openxmlformats.org/drawingml/2006/main" xmlns:r="http://schemas.openxmlformats.org/officeDocument/2006/relationships" xmlns:p="http://schemas.openxmlformats.org/presentationml/2006/main" preserve="1" userDrawn="1">
  <p:cSld name="Väliotsikkodia - sitruuna">
    <p:bg>
      <p:bgPr>
        <a:solidFill>
          <a:srgbClr val="FFFF00"/>
        </a:solidFill>
        <a:effectLst/>
      </p:bgPr>
    </p:bg>
    <p:spTree>
      <p:nvGrpSpPr>
        <p:cNvPr id="1" name=""/>
        <p:cNvGrpSpPr/>
        <p:nvPr/>
      </p:nvGrpSpPr>
      <p:grpSpPr>
        <a:xfrm>
          <a:off x="0" y="0"/>
          <a:ext cx="0" cy="0"/>
          <a:chOff x="0" y="0"/>
          <a:chExt cx="0" cy="0"/>
        </a:xfrm>
      </p:grpSpPr>
      <p:pic>
        <p:nvPicPr>
          <p:cNvPr id="9" name="Kuva 8"/>
          <p:cNvPicPr>
            <a:picLocks noChangeAspect="1"/>
          </p:cNvPicPr>
          <p:nvPr userDrawn="1"/>
        </p:nvPicPr>
        <p:blipFill>
          <a:blip r:embed="rId2"/>
          <a:stretch>
            <a:fillRect/>
          </a:stretch>
        </p:blipFill>
        <p:spPr>
          <a:xfrm>
            <a:off x="8335624" y="368923"/>
            <a:ext cx="437056" cy="437032"/>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rgbClr val="000000"/>
                </a:solidFill>
              </a:defRPr>
            </a:lvl1pPr>
          </a:lstStyle>
          <a:p>
            <a:fld id="{6FCB6B90-8271-4E8F-82C1-E646FBB48A2E}" type="slidenum">
              <a:rPr lang="fi-FI" smtClean="0"/>
              <a:pPr/>
              <a:t>‹#›</a:t>
            </a:fld>
            <a:endParaRPr lang="fi-FI" dirty="0"/>
          </a:p>
        </p:txBody>
      </p:sp>
      <p:sp>
        <p:nvSpPr>
          <p:cNvPr id="14" name="Päivämäärän paikkamerkki 1"/>
          <p:cNvSpPr>
            <a:spLocks noGrp="1"/>
          </p:cNvSpPr>
          <p:nvPr>
            <p:ph type="dt" sz="half" idx="10"/>
          </p:nvPr>
        </p:nvSpPr>
        <p:spPr>
          <a:xfrm>
            <a:off x="282027" y="4728047"/>
            <a:ext cx="916709" cy="164690"/>
          </a:xfrm>
        </p:spPr>
        <p:txBody>
          <a:bodyPr/>
          <a:lstStyle>
            <a:lvl1pPr>
              <a:defRPr>
                <a:solidFill>
                  <a:srgbClr val="000000"/>
                </a:solidFill>
              </a:defRPr>
            </a:lvl1pPr>
          </a:lstStyle>
          <a:p>
            <a:fld id="{0F905F96-8735-44CC-A79D-9FF4592D6200}" type="datetime1">
              <a:rPr lang="fi-FI" smtClean="0"/>
              <a:pPr/>
              <a:t>12.4.2017</a:t>
            </a:fld>
            <a:endParaRPr lang="fi-FI" dirty="0"/>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rgbClr val="000000"/>
                </a:solidFill>
              </a:defRPr>
            </a:lvl1pPr>
          </a:lstStyle>
          <a:p>
            <a:r>
              <a:rPr lang="fi-FI"/>
              <a:t>Teknologiateollisuus</a:t>
            </a:r>
            <a:endParaRPr lang="fi-FI" dirty="0"/>
          </a:p>
        </p:txBody>
      </p:sp>
    </p:spTree>
    <p:extLst>
      <p:ext uri="{BB962C8B-B14F-4D97-AF65-F5344CB8AC3E}">
        <p14:creationId xmlns:p14="http://schemas.microsoft.com/office/powerpoint/2010/main" val="2104471651"/>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79.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sitruuna">
    <p:bg>
      <p:bgPr>
        <a:solidFill>
          <a:srgbClr val="FFFF00"/>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rgbClr val="000000"/>
                </a:solidFill>
              </a:defRPr>
            </a:lvl1pPr>
          </a:lstStyle>
          <a:p>
            <a:fld id="{4D1D5393-FFB8-4AFB-965F-DF835FFEFFC2}" type="datetime1">
              <a:rPr lang="fi-FI" smtClean="0"/>
              <a:pPr/>
              <a:t>12.4.2017</a:t>
            </a:fld>
            <a:endParaRPr lang="fi-FI" dirty="0"/>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rgbClr val="000000"/>
                </a:solidFill>
              </a:defRPr>
            </a:lvl1pPr>
          </a:lstStyle>
          <a:p>
            <a:r>
              <a:rPr lang="fi-FI"/>
              <a:t>Teknologiateollisuus</a:t>
            </a:r>
            <a:endParaRPr lang="fi-FI" dirty="0"/>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buSzPct val="125000"/>
              <a:defRPr sz="1300" baseline="0">
                <a:solidFill>
                  <a:srgbClr val="000000"/>
                </a:solidFill>
              </a:defRPr>
            </a:lvl2pPr>
            <a:lvl3pPr indent="-158400">
              <a:buSzPct val="125000"/>
              <a:defRPr sz="1100">
                <a:solidFill>
                  <a:srgbClr val="000000"/>
                </a:solidFill>
              </a:defRPr>
            </a:lvl3pPr>
            <a:lvl4pPr indent="-158400">
              <a:buSzPct val="125000"/>
              <a:defRPr sz="100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1406318813"/>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Väliotsikkodia - valkoinen">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pPr/>
              <a:t>‹#›</a:t>
            </a:fld>
            <a:endParaRPr lang="fi-FI" dirty="0"/>
          </a:p>
        </p:txBody>
      </p:sp>
      <p:sp>
        <p:nvSpPr>
          <p:cNvPr id="15" name="Päivämäärän paikkamerkki 1"/>
          <p:cNvSpPr>
            <a:spLocks noGrp="1"/>
          </p:cNvSpPr>
          <p:nvPr>
            <p:ph type="dt" sz="half" idx="10"/>
          </p:nvPr>
        </p:nvSpPr>
        <p:spPr>
          <a:xfrm>
            <a:off x="282027" y="4728047"/>
            <a:ext cx="916709" cy="164690"/>
          </a:xfrm>
        </p:spPr>
        <p:txBody>
          <a:bodyPr/>
          <a:lstStyle/>
          <a:p>
            <a:fld id="{8D9E7F89-CFBC-40A6-849E-791F2CE17670}" type="datetime1">
              <a:rPr lang="fi-FI" smtClean="0"/>
              <a:t>12.4.2017</a:t>
            </a:fld>
            <a:endParaRPr lang="fi-FI" dirty="0"/>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t>Teknologiateollisuus</a:t>
            </a:r>
          </a:p>
        </p:txBody>
      </p:sp>
      <p:sp>
        <p:nvSpPr>
          <p:cNvPr id="11" name="Tekstin paikkamerkki 28"/>
          <p:cNvSpPr>
            <a:spLocks noGrp="1"/>
          </p:cNvSpPr>
          <p:nvPr>
            <p:ph type="body" sz="quarter" idx="22" hasCustomPrompt="1"/>
          </p:nvPr>
        </p:nvSpPr>
        <p:spPr>
          <a:xfrm>
            <a:off x="1072800" y="1913747"/>
            <a:ext cx="7171200" cy="1176411"/>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Tree>
    <p:extLst>
      <p:ext uri="{BB962C8B-B14F-4D97-AF65-F5344CB8AC3E}">
        <p14:creationId xmlns:p14="http://schemas.microsoft.com/office/powerpoint/2010/main" val="2207341520"/>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80.xml><?xml version="1.0" encoding="utf-8"?>
<p:sldLayout xmlns:a="http://schemas.openxmlformats.org/drawingml/2006/main" xmlns:r="http://schemas.openxmlformats.org/officeDocument/2006/relationships" xmlns:p="http://schemas.openxmlformats.org/presentationml/2006/main" preserve="1" userDrawn="1">
  <p:cSld name="Sisältödia tekstille">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15" name="Päivämäärän paikkamerkki 1"/>
          <p:cNvSpPr>
            <a:spLocks noGrp="1"/>
          </p:cNvSpPr>
          <p:nvPr>
            <p:ph type="dt" sz="half" idx="10"/>
          </p:nvPr>
        </p:nvSpPr>
        <p:spPr>
          <a:xfrm>
            <a:off x="282027" y="4728047"/>
            <a:ext cx="916709" cy="164690"/>
          </a:xfrm>
        </p:spPr>
        <p:txBody>
          <a:bodyPr/>
          <a:lstStyle/>
          <a:p>
            <a:fld id="{1F9AB61F-25F5-4BAC-AFD2-7CF6AA8759C3}" type="datetime1">
              <a:rPr lang="fi-FI" smtClean="0">
                <a:solidFill>
                  <a:srgbClr val="29282E"/>
                </a:solidFill>
              </a:rPr>
              <a:pPr/>
              <a:t>12.4.2017</a:t>
            </a:fld>
            <a:endParaRPr lang="fi-FI" dirty="0">
              <a:solidFill>
                <a:srgbClr val="29282E"/>
              </a:solidFill>
            </a:endParaRPr>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9"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
        <p:nvSpPr>
          <p:cNvPr id="21" name="Tekstin paikkamerkki 2"/>
          <p:cNvSpPr>
            <a:spLocks noGrp="1"/>
          </p:cNvSpPr>
          <p:nvPr>
            <p:ph idx="19"/>
          </p:nvPr>
        </p:nvSpPr>
        <p:spPr>
          <a:xfrm>
            <a:off x="1072800" y="1582404"/>
            <a:ext cx="7171200" cy="2894345"/>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050">
                <a:solidFill>
                  <a:srgbClr val="000000"/>
                </a:solidFill>
              </a:defRPr>
            </a:lvl3pPr>
            <a:lvl4pPr indent="-158400">
              <a:lnSpc>
                <a:spcPts val="1800"/>
              </a:lnSpc>
              <a:spcBef>
                <a:spcPts val="200"/>
              </a:spcBef>
              <a:spcAft>
                <a:spcPts val="200"/>
              </a:spcAft>
              <a:buSzPct val="125000"/>
              <a:defRPr sz="105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22" name="Tekstin paikkamerkki 28"/>
          <p:cNvSpPr>
            <a:spLocks noGrp="1"/>
          </p:cNvSpPr>
          <p:nvPr>
            <p:ph type="body" sz="quarter" idx="20" hasCustomPrompt="1"/>
          </p:nvPr>
        </p:nvSpPr>
        <p:spPr>
          <a:xfrm>
            <a:off x="1072800" y="1102950"/>
            <a:ext cx="7171200"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Tree>
    <p:extLst>
      <p:ext uri="{BB962C8B-B14F-4D97-AF65-F5344CB8AC3E}">
        <p14:creationId xmlns:p14="http://schemas.microsoft.com/office/powerpoint/2010/main" val="2046355270"/>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81.xml><?xml version="1.0" encoding="utf-8"?>
<p:sldLayout xmlns:a="http://schemas.openxmlformats.org/drawingml/2006/main" xmlns:r="http://schemas.openxmlformats.org/officeDocument/2006/relationships" xmlns:p="http://schemas.openxmlformats.org/presentationml/2006/main" preserve="1" userDrawn="1">
  <p:cSld name="Sisältödia tekstille 2-palstaa">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15" name="Päivämäärän paikkamerkki 1"/>
          <p:cNvSpPr>
            <a:spLocks noGrp="1"/>
          </p:cNvSpPr>
          <p:nvPr>
            <p:ph type="dt" sz="half" idx="10"/>
          </p:nvPr>
        </p:nvSpPr>
        <p:spPr>
          <a:xfrm>
            <a:off x="282027" y="4728047"/>
            <a:ext cx="916709" cy="164690"/>
          </a:xfrm>
        </p:spPr>
        <p:txBody>
          <a:bodyPr/>
          <a:lstStyle/>
          <a:p>
            <a:fld id="{4E9C680B-B035-4481-9C89-9B8DCFA07DE9}" type="datetime1">
              <a:rPr lang="fi-FI" smtClean="0">
                <a:solidFill>
                  <a:srgbClr val="29282E"/>
                </a:solidFill>
              </a:rPr>
              <a:pPr/>
              <a:t>12.4.2017</a:t>
            </a:fld>
            <a:endParaRPr lang="fi-FI" dirty="0">
              <a:solidFill>
                <a:srgbClr val="29282E"/>
              </a:solidFill>
            </a:endParaRPr>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9"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
        <p:nvSpPr>
          <p:cNvPr id="11" name="Tekstin paikkamerkki 2"/>
          <p:cNvSpPr>
            <a:spLocks noGrp="1"/>
          </p:cNvSpPr>
          <p:nvPr>
            <p:ph idx="1"/>
          </p:nvPr>
        </p:nvSpPr>
        <p:spPr>
          <a:xfrm>
            <a:off x="4449254" y="1565735"/>
            <a:ext cx="3499200" cy="2894345"/>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050">
                <a:solidFill>
                  <a:srgbClr val="000000"/>
                </a:solidFill>
              </a:defRPr>
            </a:lvl3pPr>
            <a:lvl4pPr indent="-158400">
              <a:lnSpc>
                <a:spcPts val="1800"/>
              </a:lnSpc>
              <a:spcBef>
                <a:spcPts val="200"/>
              </a:spcBef>
              <a:spcAft>
                <a:spcPts val="200"/>
              </a:spcAft>
              <a:buSzPct val="125000"/>
              <a:defRPr sz="105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12" name="Tekstin paikkamerkki 28"/>
          <p:cNvSpPr>
            <a:spLocks noGrp="1"/>
          </p:cNvSpPr>
          <p:nvPr>
            <p:ph type="body" sz="quarter" idx="17" hasCustomPrompt="1"/>
          </p:nvPr>
        </p:nvSpPr>
        <p:spPr>
          <a:xfrm>
            <a:off x="1072800" y="1102950"/>
            <a:ext cx="7171200"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28" name="Tekstin paikkamerkki 2"/>
          <p:cNvSpPr>
            <a:spLocks noGrp="1"/>
          </p:cNvSpPr>
          <p:nvPr>
            <p:ph idx="19"/>
          </p:nvPr>
        </p:nvSpPr>
        <p:spPr>
          <a:xfrm>
            <a:off x="1072800" y="1582404"/>
            <a:ext cx="3499200" cy="2894345"/>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050">
                <a:solidFill>
                  <a:srgbClr val="000000"/>
                </a:solidFill>
              </a:defRPr>
            </a:lvl3pPr>
            <a:lvl4pPr indent="-158400">
              <a:lnSpc>
                <a:spcPts val="1800"/>
              </a:lnSpc>
              <a:spcBef>
                <a:spcPts val="200"/>
              </a:spcBef>
              <a:spcAft>
                <a:spcPts val="200"/>
              </a:spcAft>
              <a:buSzPct val="125000"/>
              <a:defRPr sz="105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Tree>
    <p:extLst>
      <p:ext uri="{BB962C8B-B14F-4D97-AF65-F5344CB8AC3E}">
        <p14:creationId xmlns:p14="http://schemas.microsoft.com/office/powerpoint/2010/main" val="1154833408"/>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82.xml><?xml version="1.0" encoding="utf-8"?>
<p:sldLayout xmlns:a="http://schemas.openxmlformats.org/drawingml/2006/main" xmlns:r="http://schemas.openxmlformats.org/officeDocument/2006/relationships" xmlns:p="http://schemas.openxmlformats.org/presentationml/2006/main" preserve="1" userDrawn="1">
  <p:cSld name="Sisältödia tekstille ja kuvalle A">
    <p:spTree>
      <p:nvGrpSpPr>
        <p:cNvPr id="1" name=""/>
        <p:cNvGrpSpPr/>
        <p:nvPr/>
      </p:nvGrpSpPr>
      <p:grpSpPr>
        <a:xfrm>
          <a:off x="0" y="0"/>
          <a:ext cx="0" cy="0"/>
          <a:chOff x="0" y="0"/>
          <a:chExt cx="0" cy="0"/>
        </a:xfrm>
      </p:grpSpPr>
      <p:sp>
        <p:nvSpPr>
          <p:cNvPr id="15" name="Päivämäärän paikkamerkki 1"/>
          <p:cNvSpPr>
            <a:spLocks noGrp="1"/>
          </p:cNvSpPr>
          <p:nvPr>
            <p:ph type="dt" sz="half" idx="10"/>
          </p:nvPr>
        </p:nvSpPr>
        <p:spPr>
          <a:xfrm>
            <a:off x="282027" y="4728047"/>
            <a:ext cx="916709" cy="164690"/>
          </a:xfrm>
        </p:spPr>
        <p:txBody>
          <a:bodyPr/>
          <a:lstStyle/>
          <a:p>
            <a:fld id="{26EC10B7-6068-4592-8DF6-C21B5E169149}" type="datetime1">
              <a:rPr lang="fi-FI" smtClean="0">
                <a:solidFill>
                  <a:srgbClr val="29282E"/>
                </a:solidFill>
              </a:rPr>
              <a:pPr/>
              <a:t>12.4.2017</a:t>
            </a:fld>
            <a:endParaRPr lang="fi-FI" dirty="0">
              <a:solidFill>
                <a:srgbClr val="29282E"/>
              </a:solidFill>
            </a:endParaRPr>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8" name="Tekstin paikkamerkki 2"/>
          <p:cNvSpPr>
            <a:spLocks noGrp="1"/>
          </p:cNvSpPr>
          <p:nvPr>
            <p:ph idx="19"/>
          </p:nvPr>
        </p:nvSpPr>
        <p:spPr>
          <a:xfrm>
            <a:off x="1072800" y="1584553"/>
            <a:ext cx="55296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100">
                <a:solidFill>
                  <a:srgbClr val="000000"/>
                </a:solidFill>
              </a:defRPr>
            </a:lvl3pPr>
            <a:lvl4pPr indent="-158400">
              <a:lnSpc>
                <a:spcPts val="1800"/>
              </a:lnSpc>
              <a:spcBef>
                <a:spcPts val="200"/>
              </a:spcBef>
              <a:spcAft>
                <a:spcPts val="200"/>
              </a:spcAft>
              <a:buSzPct val="125000"/>
              <a:defRPr sz="100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9" name="Tekstin paikkamerkki 28"/>
          <p:cNvSpPr>
            <a:spLocks noGrp="1"/>
          </p:cNvSpPr>
          <p:nvPr>
            <p:ph type="body" sz="quarter" idx="21" hasCustomPrompt="1"/>
          </p:nvPr>
        </p:nvSpPr>
        <p:spPr>
          <a:xfrm>
            <a:off x="1072800" y="1104452"/>
            <a:ext cx="5529600" cy="365682"/>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0" name="Kuvan paikkamerkki 6"/>
          <p:cNvSpPr>
            <a:spLocks noGrp="1"/>
          </p:cNvSpPr>
          <p:nvPr>
            <p:ph type="pic" sz="quarter" idx="20"/>
          </p:nvPr>
        </p:nvSpPr>
        <p:spPr>
          <a:xfrm>
            <a:off x="6775200" y="0"/>
            <a:ext cx="2368805"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endParaRPr lang="fi-FI" dirty="0"/>
          </a:p>
        </p:txBody>
      </p:sp>
      <p:sp>
        <p:nvSpPr>
          <p:cNvPr id="12"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Tree>
    <p:extLst>
      <p:ext uri="{BB962C8B-B14F-4D97-AF65-F5344CB8AC3E}">
        <p14:creationId xmlns:p14="http://schemas.microsoft.com/office/powerpoint/2010/main" val="2532902357"/>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83.xml><?xml version="1.0" encoding="utf-8"?>
<p:sldLayout xmlns:a="http://schemas.openxmlformats.org/drawingml/2006/main" xmlns:r="http://schemas.openxmlformats.org/officeDocument/2006/relationships" xmlns:p="http://schemas.openxmlformats.org/presentationml/2006/main" preserve="1" userDrawn="1">
  <p:cSld name="Sisältödia tekstille ja kuvalle B">
    <p:spTree>
      <p:nvGrpSpPr>
        <p:cNvPr id="1" name=""/>
        <p:cNvGrpSpPr/>
        <p:nvPr/>
      </p:nvGrpSpPr>
      <p:grpSpPr>
        <a:xfrm>
          <a:off x="0" y="0"/>
          <a:ext cx="0" cy="0"/>
          <a:chOff x="0" y="0"/>
          <a:chExt cx="0" cy="0"/>
        </a:xfrm>
      </p:grpSpPr>
      <p:sp>
        <p:nvSpPr>
          <p:cNvPr id="15" name="Päivämäärän paikkamerkki 1"/>
          <p:cNvSpPr>
            <a:spLocks noGrp="1"/>
          </p:cNvSpPr>
          <p:nvPr>
            <p:ph type="dt" sz="half" idx="10"/>
          </p:nvPr>
        </p:nvSpPr>
        <p:spPr>
          <a:xfrm>
            <a:off x="282027" y="4728047"/>
            <a:ext cx="916709" cy="164690"/>
          </a:xfrm>
        </p:spPr>
        <p:txBody>
          <a:bodyPr/>
          <a:lstStyle/>
          <a:p>
            <a:fld id="{B470C21F-BEA7-4001-A59E-ED99F75C48EF}" type="datetime1">
              <a:rPr lang="fi-FI" smtClean="0">
                <a:solidFill>
                  <a:srgbClr val="29282E"/>
                </a:solidFill>
              </a:rPr>
              <a:pPr/>
              <a:t>12.4.2017</a:t>
            </a:fld>
            <a:endParaRPr lang="fi-FI" dirty="0">
              <a:solidFill>
                <a:srgbClr val="29282E"/>
              </a:solidFill>
            </a:endParaRPr>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19" name="Kuvan paikkamerkki 6"/>
          <p:cNvSpPr>
            <a:spLocks noGrp="1"/>
          </p:cNvSpPr>
          <p:nvPr>
            <p:ph type="pic" sz="quarter" idx="20"/>
          </p:nvPr>
        </p:nvSpPr>
        <p:spPr>
          <a:xfrm>
            <a:off x="5090400" y="0"/>
            <a:ext cx="4053606"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endParaRPr lang="fi-FI" dirty="0"/>
          </a:p>
        </p:txBody>
      </p:sp>
      <p:sp>
        <p:nvSpPr>
          <p:cNvPr id="8" name="Tekstin paikkamerkki 2"/>
          <p:cNvSpPr>
            <a:spLocks noGrp="1"/>
          </p:cNvSpPr>
          <p:nvPr>
            <p:ph idx="19"/>
          </p:nvPr>
        </p:nvSpPr>
        <p:spPr>
          <a:xfrm>
            <a:off x="1072800" y="1584554"/>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0"/>
              </a:spcBef>
              <a:spcAft>
                <a:spcPts val="7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100">
                <a:solidFill>
                  <a:srgbClr val="000000"/>
                </a:solidFill>
              </a:defRPr>
            </a:lvl3pPr>
            <a:lvl4pPr indent="-158400">
              <a:lnSpc>
                <a:spcPts val="1800"/>
              </a:lnSpc>
              <a:spcBef>
                <a:spcPts val="200"/>
              </a:spcBef>
              <a:spcAft>
                <a:spcPts val="200"/>
              </a:spcAft>
              <a:buSzPct val="125000"/>
              <a:defRPr sz="100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9" name="Tekstin paikkamerkki 28"/>
          <p:cNvSpPr>
            <a:spLocks noGrp="1"/>
          </p:cNvSpPr>
          <p:nvPr>
            <p:ph type="body" sz="quarter" idx="21" hasCustomPrompt="1"/>
          </p:nvPr>
        </p:nvSpPr>
        <p:spPr>
          <a:xfrm>
            <a:off x="1072800" y="1104452"/>
            <a:ext cx="3844800" cy="365682"/>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
        <p:nvSpPr>
          <p:cNvPr id="10"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Tree>
    <p:extLst>
      <p:ext uri="{BB962C8B-B14F-4D97-AF65-F5344CB8AC3E}">
        <p14:creationId xmlns:p14="http://schemas.microsoft.com/office/powerpoint/2010/main" val="2493032993"/>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84.xml><?xml version="1.0" encoding="utf-8"?>
<p:sldLayout xmlns:a="http://schemas.openxmlformats.org/drawingml/2006/main" xmlns:r="http://schemas.openxmlformats.org/officeDocument/2006/relationships" xmlns:p="http://schemas.openxmlformats.org/presentationml/2006/main" preserve="1" userDrawn="1">
  <p:cSld name="Sisältödia pelkälle kuvalle">
    <p:spTree>
      <p:nvGrpSpPr>
        <p:cNvPr id="1" name=""/>
        <p:cNvGrpSpPr/>
        <p:nvPr/>
      </p:nvGrpSpPr>
      <p:grpSpPr>
        <a:xfrm>
          <a:off x="0" y="0"/>
          <a:ext cx="0" cy="0"/>
          <a:chOff x="0" y="0"/>
          <a:chExt cx="0" cy="0"/>
        </a:xfrm>
      </p:grpSpPr>
      <p:sp>
        <p:nvSpPr>
          <p:cNvPr id="19" name="Kuvan paikkamerkki 6"/>
          <p:cNvSpPr>
            <a:spLocks noGrp="1"/>
          </p:cNvSpPr>
          <p:nvPr>
            <p:ph type="pic" sz="quarter" idx="20"/>
          </p:nvPr>
        </p:nvSpPr>
        <p:spPr>
          <a:xfrm>
            <a:off x="0" y="0"/>
            <a:ext cx="9144005"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endParaRPr lang="fi-FI" dirty="0"/>
          </a:p>
        </p:txBody>
      </p:sp>
    </p:spTree>
    <p:extLst>
      <p:ext uri="{BB962C8B-B14F-4D97-AF65-F5344CB8AC3E}">
        <p14:creationId xmlns:p14="http://schemas.microsoft.com/office/powerpoint/2010/main" val="3243022194"/>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85.xml><?xml version="1.0" encoding="utf-8"?>
<p:sldLayout xmlns:a="http://schemas.openxmlformats.org/drawingml/2006/main" xmlns:r="http://schemas.openxmlformats.org/officeDocument/2006/relationships" xmlns:p="http://schemas.openxmlformats.org/presentationml/2006/main" preserve="1" userDrawn="1">
  <p:cSld name="Sisältödia taulukoille">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9"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
        <p:nvSpPr>
          <p:cNvPr id="11" name="Tekstin paikkamerkki 2"/>
          <p:cNvSpPr>
            <a:spLocks noGrp="1"/>
          </p:cNvSpPr>
          <p:nvPr>
            <p:ph type="body" sz="quarter" idx="23" hasCustomPrompt="1"/>
          </p:nvPr>
        </p:nvSpPr>
        <p:spPr>
          <a:xfrm>
            <a:off x="2334682" y="4727574"/>
            <a:ext cx="2971717" cy="165163"/>
          </a:xfrm>
        </p:spPr>
        <p:txBody>
          <a:bodyPr>
            <a:noAutofit/>
          </a:bodyPr>
          <a:lstStyle>
            <a:lvl1pPr marL="0" indent="0">
              <a:lnSpc>
                <a:spcPct val="100000"/>
              </a:lnSpc>
              <a:spcBef>
                <a:spcPts val="0"/>
              </a:spcBef>
              <a:spcAft>
                <a:spcPts val="0"/>
              </a:spcAft>
              <a:buFontTx/>
              <a:buNone/>
              <a:defRPr sz="700" spc="0" baseline="0"/>
            </a:lvl1pPr>
          </a:lstStyle>
          <a:p>
            <a:pPr lvl="0"/>
            <a:r>
              <a:rPr lang="fi-FI" dirty="0"/>
              <a:t>Lähde tähän</a:t>
            </a:r>
          </a:p>
        </p:txBody>
      </p:sp>
      <p:sp>
        <p:nvSpPr>
          <p:cNvPr id="19" name="Tekstin paikkamerkki 28"/>
          <p:cNvSpPr>
            <a:spLocks noGrp="1"/>
          </p:cNvSpPr>
          <p:nvPr>
            <p:ph type="body" sz="quarter" idx="21" hasCustomPrompt="1"/>
          </p:nvPr>
        </p:nvSpPr>
        <p:spPr>
          <a:xfrm>
            <a:off x="1072799" y="1102950"/>
            <a:ext cx="6868801"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20" name="Sisällön paikkamerkki 4"/>
          <p:cNvSpPr>
            <a:spLocks noGrp="1"/>
          </p:cNvSpPr>
          <p:nvPr>
            <p:ph sz="quarter" idx="17"/>
          </p:nvPr>
        </p:nvSpPr>
        <p:spPr>
          <a:xfrm>
            <a:off x="1201739" y="1584200"/>
            <a:ext cx="6739862" cy="3010469"/>
          </a:xfrm>
        </p:spPr>
        <p:txBody>
          <a:bodyPr/>
          <a:lstStyle>
            <a:lvl1pPr marL="241200" indent="-212400">
              <a:buFont typeface="Arial" panose="020B0604020202020204" pitchFamily="34" charset="0"/>
              <a:buChar char="•"/>
              <a:defRPr/>
            </a:lvl1pPr>
            <a:lvl2pPr marL="471332" indent="0">
              <a:lnSpc>
                <a:spcPts val="1800"/>
              </a:lnSpc>
              <a:spcBef>
                <a:spcPts val="200"/>
              </a:spcBef>
              <a:spcAft>
                <a:spcPts val="200"/>
              </a:spcAft>
              <a:buFontTx/>
              <a:buNone/>
              <a:defRPr/>
            </a:lvl2pPr>
            <a:lvl3pPr marL="786191" indent="0">
              <a:lnSpc>
                <a:spcPts val="1800"/>
              </a:lnSpc>
              <a:spcBef>
                <a:spcPts val="200"/>
              </a:spcBef>
              <a:spcAft>
                <a:spcPts val="200"/>
              </a:spcAft>
              <a:buFontTx/>
              <a:buNone/>
              <a:defRPr/>
            </a:lvl3pPr>
            <a:lvl4pPr marL="1109451" indent="0">
              <a:lnSpc>
                <a:spcPts val="1800"/>
              </a:lnSpc>
              <a:spcBef>
                <a:spcPts val="200"/>
              </a:spcBef>
              <a:spcAft>
                <a:spcPts val="200"/>
              </a:spcAft>
              <a:buFontTx/>
              <a:buNone/>
              <a:defRPr/>
            </a:lvl4pPr>
          </a:lstStyle>
          <a:p>
            <a:pPr lvl="0"/>
            <a:r>
              <a:rPr lang="fi-FI"/>
              <a:t>Muokkaa tekstin perustyylejä napsauttamalla</a:t>
            </a:r>
          </a:p>
        </p:txBody>
      </p:sp>
      <p:sp>
        <p:nvSpPr>
          <p:cNvPr id="2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25" name="Päivämäärän paikkamerkki 1"/>
          <p:cNvSpPr>
            <a:spLocks noGrp="1"/>
          </p:cNvSpPr>
          <p:nvPr>
            <p:ph type="dt" sz="half" idx="10"/>
          </p:nvPr>
        </p:nvSpPr>
        <p:spPr>
          <a:xfrm>
            <a:off x="282027" y="4728047"/>
            <a:ext cx="916709" cy="164690"/>
          </a:xfrm>
        </p:spPr>
        <p:txBody>
          <a:bodyPr/>
          <a:lstStyle/>
          <a:p>
            <a:fld id="{C26F1C2C-1F3D-4324-8DB1-2B3A728EB293}" type="datetime1">
              <a:rPr lang="fi-FI" smtClean="0">
                <a:solidFill>
                  <a:srgbClr val="29282E"/>
                </a:solidFill>
              </a:rPr>
              <a:pPr/>
              <a:t>12.4.2017</a:t>
            </a:fld>
            <a:endParaRPr lang="fi-FI" dirty="0">
              <a:solidFill>
                <a:srgbClr val="29282E"/>
              </a:solidFill>
            </a:endParaRPr>
          </a:p>
        </p:txBody>
      </p:sp>
      <p:sp>
        <p:nvSpPr>
          <p:cNvPr id="26"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Tree>
    <p:extLst>
      <p:ext uri="{BB962C8B-B14F-4D97-AF65-F5344CB8AC3E}">
        <p14:creationId xmlns:p14="http://schemas.microsoft.com/office/powerpoint/2010/main" val="2773335993"/>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86.xml><?xml version="1.0" encoding="utf-8"?>
<p:sldLayout xmlns:a="http://schemas.openxmlformats.org/drawingml/2006/main" xmlns:r="http://schemas.openxmlformats.org/officeDocument/2006/relationships" xmlns:p="http://schemas.openxmlformats.org/presentationml/2006/main" preserve="1" userDrawn="1">
  <p:cSld name="Sisältödia tekstille ja taulukolle">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7"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18" name="Päivämäärän paikkamerkki 1"/>
          <p:cNvSpPr>
            <a:spLocks noGrp="1"/>
          </p:cNvSpPr>
          <p:nvPr>
            <p:ph type="dt" sz="half" idx="10"/>
          </p:nvPr>
        </p:nvSpPr>
        <p:spPr>
          <a:xfrm>
            <a:off x="282027" y="4728047"/>
            <a:ext cx="916709" cy="164690"/>
          </a:xfrm>
        </p:spPr>
        <p:txBody>
          <a:bodyPr/>
          <a:lstStyle/>
          <a:p>
            <a:fld id="{00B1868B-515C-4A84-A79A-DDEC623D6CDB}" type="datetime1">
              <a:rPr lang="fi-FI" smtClean="0">
                <a:solidFill>
                  <a:srgbClr val="29282E"/>
                </a:solidFill>
              </a:rPr>
              <a:pPr/>
              <a:t>12.4.2017</a:t>
            </a:fld>
            <a:endParaRPr lang="fi-FI" dirty="0">
              <a:solidFill>
                <a:srgbClr val="29282E"/>
              </a:solidFill>
            </a:endParaRPr>
          </a:p>
        </p:txBody>
      </p:sp>
      <p:sp>
        <p:nvSpPr>
          <p:cNvPr id="19"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16" name="Tekstin paikkamerkki 2"/>
          <p:cNvSpPr>
            <a:spLocks noGrp="1"/>
          </p:cNvSpPr>
          <p:nvPr>
            <p:ph type="body" sz="quarter" idx="18" hasCustomPrompt="1"/>
          </p:nvPr>
        </p:nvSpPr>
        <p:spPr>
          <a:xfrm>
            <a:off x="2334682" y="4727574"/>
            <a:ext cx="2971717" cy="165163"/>
          </a:xfrm>
        </p:spPr>
        <p:txBody>
          <a:bodyPr>
            <a:noAutofit/>
          </a:bodyPr>
          <a:lstStyle>
            <a:lvl1pPr marL="0" indent="0">
              <a:lnSpc>
                <a:spcPct val="100000"/>
              </a:lnSpc>
              <a:spcBef>
                <a:spcPts val="0"/>
              </a:spcBef>
              <a:spcAft>
                <a:spcPts val="0"/>
              </a:spcAft>
              <a:buFontTx/>
              <a:buNone/>
              <a:defRPr sz="700" spc="0" baseline="0"/>
            </a:lvl1pPr>
          </a:lstStyle>
          <a:p>
            <a:pPr lvl="0"/>
            <a:r>
              <a:rPr lang="fi-FI" dirty="0"/>
              <a:t>Lähde tähän</a:t>
            </a:r>
          </a:p>
        </p:txBody>
      </p:sp>
      <p:sp>
        <p:nvSpPr>
          <p:cNvPr id="9" name="Tekstin paikkamerkki 28"/>
          <p:cNvSpPr>
            <a:spLocks noGrp="1"/>
          </p:cNvSpPr>
          <p:nvPr>
            <p:ph type="body" sz="quarter" idx="21" hasCustomPrompt="1"/>
          </p:nvPr>
        </p:nvSpPr>
        <p:spPr>
          <a:xfrm>
            <a:off x="1072799" y="1102950"/>
            <a:ext cx="6868801"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1" name="Tekstin paikkamerkki 3"/>
          <p:cNvSpPr>
            <a:spLocks noGrp="1"/>
          </p:cNvSpPr>
          <p:nvPr>
            <p:ph type="body" sz="quarter" idx="22"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
        <p:nvSpPr>
          <p:cNvPr id="13" name="Sisällön paikkamerkki 4"/>
          <p:cNvSpPr>
            <a:spLocks noGrp="1"/>
          </p:cNvSpPr>
          <p:nvPr>
            <p:ph sz="quarter" idx="23" hasCustomPrompt="1"/>
          </p:nvPr>
        </p:nvSpPr>
        <p:spPr>
          <a:xfrm>
            <a:off x="4572001" y="1584200"/>
            <a:ext cx="3369600" cy="2892550"/>
          </a:xfrm>
        </p:spPr>
        <p:txBody>
          <a:bodyPr/>
          <a:lstStyle>
            <a:lvl1pPr marL="0" indent="0">
              <a:buFontTx/>
              <a:buNone/>
              <a:defRPr/>
            </a:lvl1pPr>
            <a:lvl2pPr marL="471332" indent="0">
              <a:lnSpc>
                <a:spcPts val="1800"/>
              </a:lnSpc>
              <a:spcBef>
                <a:spcPts val="200"/>
              </a:spcBef>
              <a:spcAft>
                <a:spcPts val="200"/>
              </a:spcAft>
              <a:buFontTx/>
              <a:buNone/>
              <a:defRPr/>
            </a:lvl2pPr>
            <a:lvl3pPr marL="786191" indent="0">
              <a:lnSpc>
                <a:spcPts val="1800"/>
              </a:lnSpc>
              <a:spcBef>
                <a:spcPts val="200"/>
              </a:spcBef>
              <a:spcAft>
                <a:spcPts val="200"/>
              </a:spcAft>
              <a:buFontTx/>
              <a:buNone/>
              <a:defRPr/>
            </a:lvl3pPr>
            <a:lvl4pPr marL="1109451" indent="0">
              <a:lnSpc>
                <a:spcPts val="1800"/>
              </a:lnSpc>
              <a:spcBef>
                <a:spcPts val="200"/>
              </a:spcBef>
              <a:spcAft>
                <a:spcPts val="200"/>
              </a:spcAft>
              <a:buFontTx/>
              <a:buNone/>
              <a:defRPr/>
            </a:lvl4pPr>
          </a:lstStyle>
          <a:p>
            <a:pPr lvl="0"/>
            <a:r>
              <a:rPr lang="fi-FI" dirty="0"/>
              <a:t>Lisää objekti</a:t>
            </a:r>
          </a:p>
        </p:txBody>
      </p:sp>
      <p:sp>
        <p:nvSpPr>
          <p:cNvPr id="12" name="Tekstin paikkamerkki 2"/>
          <p:cNvSpPr>
            <a:spLocks noGrp="1"/>
          </p:cNvSpPr>
          <p:nvPr>
            <p:ph idx="19"/>
          </p:nvPr>
        </p:nvSpPr>
        <p:spPr>
          <a:xfrm>
            <a:off x="1072800" y="1582404"/>
            <a:ext cx="3499200" cy="2894345"/>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050">
                <a:solidFill>
                  <a:srgbClr val="000000"/>
                </a:solidFill>
              </a:defRPr>
            </a:lvl3pPr>
            <a:lvl4pPr indent="-158400">
              <a:lnSpc>
                <a:spcPts val="1800"/>
              </a:lnSpc>
              <a:spcBef>
                <a:spcPts val="200"/>
              </a:spcBef>
              <a:spcAft>
                <a:spcPts val="200"/>
              </a:spcAft>
              <a:buSzPct val="125000"/>
              <a:defRPr sz="105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Tree>
    <p:extLst>
      <p:ext uri="{BB962C8B-B14F-4D97-AF65-F5344CB8AC3E}">
        <p14:creationId xmlns:p14="http://schemas.microsoft.com/office/powerpoint/2010/main" val="4214169792"/>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87.xml><?xml version="1.0" encoding="utf-8"?>
<p:sldLayout xmlns:a="http://schemas.openxmlformats.org/drawingml/2006/main" xmlns:r="http://schemas.openxmlformats.org/officeDocument/2006/relationships" xmlns:p="http://schemas.openxmlformats.org/presentationml/2006/main" preserve="1" userDrawn="1">
  <p:cSld name="Sisältödia isoille taulukoille">
    <p:spTree>
      <p:nvGrpSpPr>
        <p:cNvPr id="1" name=""/>
        <p:cNvGrpSpPr/>
        <p:nvPr/>
      </p:nvGrpSpPr>
      <p:grpSpPr>
        <a:xfrm>
          <a:off x="0" y="0"/>
          <a:ext cx="0" cy="0"/>
          <a:chOff x="0" y="0"/>
          <a:chExt cx="0" cy="0"/>
        </a:xfrm>
      </p:grpSpPr>
      <p:sp>
        <p:nvSpPr>
          <p:cNvPr id="30" name="Tekstin paikkamerkki 28"/>
          <p:cNvSpPr>
            <a:spLocks noGrp="1"/>
          </p:cNvSpPr>
          <p:nvPr>
            <p:ph type="body" sz="quarter" idx="15" hasCustomPrompt="1"/>
          </p:nvPr>
        </p:nvSpPr>
        <p:spPr>
          <a:xfrm>
            <a:off x="252000" y="282150"/>
            <a:ext cx="7992000" cy="648000"/>
          </a:xfrm>
          <a:prstGeom prst="rect">
            <a:avLst/>
          </a:prstGeom>
        </p:spPr>
        <p:txBody>
          <a:bodyPr/>
          <a:lstStyle>
            <a:lvl1pPr marL="14400" indent="0">
              <a:lnSpc>
                <a:spcPts val="2700"/>
              </a:lnSpc>
              <a:spcAft>
                <a:spcPts val="0"/>
              </a:spcAft>
              <a:buFontTx/>
              <a:buNone/>
              <a:defRPr sz="2200" b="1">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7"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18" name="Päivämäärän paikkamerkki 1"/>
          <p:cNvSpPr>
            <a:spLocks noGrp="1"/>
          </p:cNvSpPr>
          <p:nvPr>
            <p:ph type="dt" sz="half" idx="10"/>
          </p:nvPr>
        </p:nvSpPr>
        <p:spPr>
          <a:xfrm>
            <a:off x="282027" y="4728047"/>
            <a:ext cx="916709" cy="164690"/>
          </a:xfrm>
        </p:spPr>
        <p:txBody>
          <a:bodyPr/>
          <a:lstStyle/>
          <a:p>
            <a:fld id="{E70C97DB-DA9C-4CFA-B970-B8599B25F3E4}" type="datetime1">
              <a:rPr lang="fi-FI" smtClean="0">
                <a:solidFill>
                  <a:srgbClr val="29282E"/>
                </a:solidFill>
              </a:rPr>
              <a:pPr/>
              <a:t>12.4.2017</a:t>
            </a:fld>
            <a:endParaRPr lang="fi-FI" dirty="0">
              <a:solidFill>
                <a:srgbClr val="29282E"/>
              </a:solidFill>
            </a:endParaRPr>
          </a:p>
        </p:txBody>
      </p:sp>
      <p:sp>
        <p:nvSpPr>
          <p:cNvPr id="19"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5" name="Sisällön paikkamerkki 4"/>
          <p:cNvSpPr>
            <a:spLocks noGrp="1"/>
          </p:cNvSpPr>
          <p:nvPr>
            <p:ph sz="quarter" idx="17"/>
          </p:nvPr>
        </p:nvSpPr>
        <p:spPr>
          <a:xfrm>
            <a:off x="381000" y="1103313"/>
            <a:ext cx="8391525" cy="3541712"/>
          </a:xfrm>
        </p:spPr>
        <p:txBody>
          <a:bodyPr/>
          <a:lstStyle>
            <a:lvl1pPr marL="0" indent="0">
              <a:buFontTx/>
              <a:buNone/>
              <a:defRPr/>
            </a:lvl1pPr>
            <a:lvl2pPr marL="471332" indent="0">
              <a:lnSpc>
                <a:spcPts val="1800"/>
              </a:lnSpc>
              <a:spcBef>
                <a:spcPts val="200"/>
              </a:spcBef>
              <a:spcAft>
                <a:spcPts val="200"/>
              </a:spcAft>
              <a:buFontTx/>
              <a:buNone/>
              <a:defRPr/>
            </a:lvl2pPr>
            <a:lvl3pPr marL="786191" indent="0">
              <a:lnSpc>
                <a:spcPts val="1800"/>
              </a:lnSpc>
              <a:spcBef>
                <a:spcPts val="200"/>
              </a:spcBef>
              <a:spcAft>
                <a:spcPts val="200"/>
              </a:spcAft>
              <a:buFontTx/>
              <a:buNone/>
              <a:defRPr/>
            </a:lvl3pPr>
            <a:lvl4pPr marL="1109451" indent="0">
              <a:lnSpc>
                <a:spcPts val="1800"/>
              </a:lnSpc>
              <a:spcBef>
                <a:spcPts val="200"/>
              </a:spcBef>
              <a:spcAft>
                <a:spcPts val="200"/>
              </a:spcAft>
              <a:buFontTx/>
              <a:buNone/>
              <a:defRPr/>
            </a:lvl4pPr>
          </a:lstStyle>
          <a:p>
            <a:pPr lvl="0"/>
            <a:r>
              <a:rPr lang="fi-FI"/>
              <a:t>Muokkaa tekstin perustyylejä napsauttamalla</a:t>
            </a:r>
          </a:p>
        </p:txBody>
      </p:sp>
      <p:sp>
        <p:nvSpPr>
          <p:cNvPr id="16" name="Tekstin paikkamerkki 2"/>
          <p:cNvSpPr>
            <a:spLocks noGrp="1"/>
          </p:cNvSpPr>
          <p:nvPr>
            <p:ph type="body" sz="quarter" idx="18" hasCustomPrompt="1"/>
          </p:nvPr>
        </p:nvSpPr>
        <p:spPr>
          <a:xfrm>
            <a:off x="2334682" y="4727574"/>
            <a:ext cx="2971717" cy="165163"/>
          </a:xfrm>
        </p:spPr>
        <p:txBody>
          <a:bodyPr>
            <a:noAutofit/>
          </a:bodyPr>
          <a:lstStyle>
            <a:lvl1pPr marL="0" indent="0">
              <a:lnSpc>
                <a:spcPct val="100000"/>
              </a:lnSpc>
              <a:spcBef>
                <a:spcPts val="0"/>
              </a:spcBef>
              <a:spcAft>
                <a:spcPts val="0"/>
              </a:spcAft>
              <a:buFontTx/>
              <a:buNone/>
              <a:defRPr sz="700" spc="0" baseline="0"/>
            </a:lvl1pPr>
          </a:lstStyle>
          <a:p>
            <a:pPr lvl="0"/>
            <a:r>
              <a:rPr lang="fi-FI" dirty="0"/>
              <a:t>Lähde tähän</a:t>
            </a:r>
          </a:p>
        </p:txBody>
      </p:sp>
    </p:spTree>
    <p:extLst>
      <p:ext uri="{BB962C8B-B14F-4D97-AF65-F5344CB8AC3E}">
        <p14:creationId xmlns:p14="http://schemas.microsoft.com/office/powerpoint/2010/main" val="3025023416"/>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88.xml><?xml version="1.0" encoding="utf-8"?>
<p:sldLayout xmlns:a="http://schemas.openxmlformats.org/drawingml/2006/main" xmlns:r="http://schemas.openxmlformats.org/officeDocument/2006/relationships" xmlns:p="http://schemas.openxmlformats.org/presentationml/2006/main" preserve="1" userDrawn="1">
  <p:cSld name="Tyhjä dia">
    <p:spTree>
      <p:nvGrpSpPr>
        <p:cNvPr id="1" name=""/>
        <p:cNvGrpSpPr/>
        <p:nvPr/>
      </p:nvGrpSpPr>
      <p:grpSpPr>
        <a:xfrm>
          <a:off x="0" y="0"/>
          <a:ext cx="0" cy="0"/>
          <a:chOff x="0" y="0"/>
          <a:chExt cx="0" cy="0"/>
        </a:xfrm>
      </p:grpSpPr>
      <p:pic>
        <p:nvPicPr>
          <p:cNvPr id="2" name="Kuva 1"/>
          <p:cNvPicPr>
            <a:picLocks noChangeAspect="1"/>
          </p:cNvPicPr>
          <p:nvPr userDrawn="1"/>
        </p:nvPicPr>
        <p:blipFill>
          <a:blip r:embed="rId2"/>
          <a:stretch>
            <a:fillRect/>
          </a:stretch>
        </p:blipFill>
        <p:spPr>
          <a:xfrm>
            <a:off x="8335624" y="368923"/>
            <a:ext cx="437056" cy="437032"/>
          </a:xfrm>
          <a:prstGeom prst="rect">
            <a:avLst/>
          </a:prstGeom>
        </p:spPr>
      </p:pic>
      <p:sp>
        <p:nvSpPr>
          <p:cNvPr id="3"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4" name="Päivämäärän paikkamerkki 1"/>
          <p:cNvSpPr>
            <a:spLocks noGrp="1"/>
          </p:cNvSpPr>
          <p:nvPr>
            <p:ph type="dt" sz="half" idx="10"/>
          </p:nvPr>
        </p:nvSpPr>
        <p:spPr>
          <a:xfrm>
            <a:off x="282027" y="4728047"/>
            <a:ext cx="916709" cy="164690"/>
          </a:xfrm>
        </p:spPr>
        <p:txBody>
          <a:bodyPr/>
          <a:lstStyle/>
          <a:p>
            <a:fld id="{E70C97DB-DA9C-4CFA-B970-B8599B25F3E4}" type="datetime1">
              <a:rPr lang="fi-FI" smtClean="0">
                <a:solidFill>
                  <a:srgbClr val="29282E"/>
                </a:solidFill>
              </a:rPr>
              <a:pPr/>
              <a:t>12.4.2017</a:t>
            </a:fld>
            <a:endParaRPr lang="fi-FI" dirty="0">
              <a:solidFill>
                <a:srgbClr val="29282E"/>
              </a:solidFill>
            </a:endParaRPr>
          </a:p>
        </p:txBody>
      </p:sp>
      <p:sp>
        <p:nvSpPr>
          <p:cNvPr id="5"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7" name="Tekstin paikkamerkki 3"/>
          <p:cNvSpPr>
            <a:spLocks noGrp="1"/>
          </p:cNvSpPr>
          <p:nvPr>
            <p:ph type="body" sz="quarter" idx="22"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Tree>
    <p:extLst>
      <p:ext uri="{BB962C8B-B14F-4D97-AF65-F5344CB8AC3E}">
        <p14:creationId xmlns:p14="http://schemas.microsoft.com/office/powerpoint/2010/main" val="3066959871"/>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89.xml><?xml version="1.0" encoding="utf-8"?>
<p:sldLayout xmlns:a="http://schemas.openxmlformats.org/drawingml/2006/main" xmlns:r="http://schemas.openxmlformats.org/officeDocument/2006/relationships" xmlns:p="http://schemas.openxmlformats.org/presentationml/2006/main" preserve="1" userDrawn="1">
  <p:cSld name="Väliotsikkodia - valkoinen">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15" name="Päivämäärän paikkamerkki 1"/>
          <p:cNvSpPr>
            <a:spLocks noGrp="1"/>
          </p:cNvSpPr>
          <p:nvPr>
            <p:ph type="dt" sz="half" idx="10"/>
          </p:nvPr>
        </p:nvSpPr>
        <p:spPr>
          <a:xfrm>
            <a:off x="282027" y="4728047"/>
            <a:ext cx="916709" cy="164690"/>
          </a:xfrm>
        </p:spPr>
        <p:txBody>
          <a:bodyPr/>
          <a:lstStyle/>
          <a:p>
            <a:fld id="{8D9E7F89-CFBC-40A6-849E-791F2CE17670}" type="datetime1">
              <a:rPr lang="fi-FI" smtClean="0">
                <a:solidFill>
                  <a:srgbClr val="29282E"/>
                </a:solidFill>
              </a:rPr>
              <a:pPr/>
              <a:t>12.4.2017</a:t>
            </a:fld>
            <a:endParaRPr lang="fi-FI" dirty="0">
              <a:solidFill>
                <a:srgbClr val="29282E"/>
              </a:solidFill>
            </a:endParaRPr>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11" name="Tekstin paikkamerkki 28"/>
          <p:cNvSpPr>
            <a:spLocks noGrp="1"/>
          </p:cNvSpPr>
          <p:nvPr>
            <p:ph type="body" sz="quarter" idx="22" hasCustomPrompt="1"/>
          </p:nvPr>
        </p:nvSpPr>
        <p:spPr>
          <a:xfrm>
            <a:off x="1072800" y="1913747"/>
            <a:ext cx="7171200" cy="1176411"/>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Tree>
    <p:extLst>
      <p:ext uri="{BB962C8B-B14F-4D97-AF65-F5344CB8AC3E}">
        <p14:creationId xmlns:p14="http://schemas.microsoft.com/office/powerpoint/2010/main" val="4136702491"/>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valkoinen">
    <p:bg>
      <p:bgPr>
        <a:solidFill>
          <a:schemeClr val="bg1"/>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rgbClr val="000000"/>
                </a:solidFill>
              </a:defRPr>
            </a:lvl1pPr>
          </a:lstStyle>
          <a:p>
            <a:fld id="{4D1D5393-FFB8-4AFB-965F-DF835FFEFFC2}" type="datetime1">
              <a:rPr lang="fi-FI" smtClean="0"/>
              <a:t>12.4.2017</a:t>
            </a:fld>
            <a:endParaRPr lang="fi-FI" dirty="0"/>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rgbClr val="000000"/>
                </a:solidFill>
              </a:defRPr>
            </a:lvl1pPr>
          </a:lstStyle>
          <a:p>
            <a:r>
              <a:rPr lang="fi-FI"/>
              <a:t>Teknologiateollisuus</a:t>
            </a:r>
            <a:endParaRPr lang="fi-FI" dirty="0"/>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buSzPct val="125000"/>
              <a:defRPr sz="1300" baseline="0">
                <a:solidFill>
                  <a:srgbClr val="000000"/>
                </a:solidFill>
              </a:defRPr>
            </a:lvl2pPr>
            <a:lvl3pPr indent="-158400">
              <a:buSzPct val="125000"/>
              <a:defRPr sz="1100">
                <a:solidFill>
                  <a:srgbClr val="000000"/>
                </a:solidFill>
              </a:defRPr>
            </a:lvl3pPr>
            <a:lvl4pPr indent="-158400">
              <a:buSzPct val="125000"/>
              <a:defRPr sz="100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1021886745"/>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90.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valkoinen">
    <p:bg>
      <p:bgPr>
        <a:solidFill>
          <a:schemeClr val="bg1"/>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rgbClr val="000000"/>
                </a:solidFill>
              </a:defRPr>
            </a:lvl1pPr>
          </a:lstStyle>
          <a:p>
            <a:fld id="{4D1D5393-FFB8-4AFB-965F-DF835FFEFFC2}" type="datetime1">
              <a:rPr lang="fi-FI" smtClean="0"/>
              <a:pPr/>
              <a:t>12.4.2017</a:t>
            </a:fld>
            <a:endParaRPr lang="fi-FI" dirty="0"/>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rgbClr val="000000"/>
                </a:solidFill>
              </a:defRPr>
            </a:lvl1pPr>
          </a:lstStyle>
          <a:p>
            <a:r>
              <a:rPr lang="fi-FI"/>
              <a:t>Teknologiateollisuus</a:t>
            </a:r>
            <a:endParaRPr lang="fi-FI" dirty="0"/>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buSzPct val="125000"/>
              <a:defRPr sz="1300" baseline="0">
                <a:solidFill>
                  <a:srgbClr val="000000"/>
                </a:solidFill>
              </a:defRPr>
            </a:lvl2pPr>
            <a:lvl3pPr indent="-158400">
              <a:buSzPct val="125000"/>
              <a:defRPr sz="1100">
                <a:solidFill>
                  <a:srgbClr val="000000"/>
                </a:solidFill>
              </a:defRPr>
            </a:lvl3pPr>
            <a:lvl4pPr indent="-158400">
              <a:buSzPct val="125000"/>
              <a:defRPr sz="100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2362964670"/>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91.xml><?xml version="1.0" encoding="utf-8"?>
<p:sldLayout xmlns:a="http://schemas.openxmlformats.org/drawingml/2006/main" xmlns:r="http://schemas.openxmlformats.org/officeDocument/2006/relationships" xmlns:p="http://schemas.openxmlformats.org/presentationml/2006/main" preserve="1" userDrawn="1">
  <p:cSld name="Logodia">
    <p:bg>
      <p:bgPr>
        <a:solidFill>
          <a:srgbClr val="000000"/>
        </a:solidFill>
        <a:effectLst/>
      </p:bgPr>
    </p:bg>
    <p:spTree>
      <p:nvGrpSpPr>
        <p:cNvPr id="1" name=""/>
        <p:cNvGrpSpPr/>
        <p:nvPr/>
      </p:nvGrpSpPr>
      <p:grpSpPr>
        <a:xfrm>
          <a:off x="0" y="0"/>
          <a:ext cx="0" cy="0"/>
          <a:chOff x="0" y="0"/>
          <a:chExt cx="0" cy="0"/>
        </a:xfrm>
      </p:grpSpPr>
      <p:pic>
        <p:nvPicPr>
          <p:cNvPr id="21" name="Kuva 20"/>
          <p:cNvPicPr>
            <a:picLocks noChangeAspect="1"/>
          </p:cNvPicPr>
          <p:nvPr userDrawn="1"/>
        </p:nvPicPr>
        <p:blipFill>
          <a:blip r:embed="rId2"/>
          <a:stretch>
            <a:fillRect/>
          </a:stretch>
        </p:blipFill>
        <p:spPr>
          <a:xfrm>
            <a:off x="2072269" y="1966957"/>
            <a:ext cx="4730093" cy="1172552"/>
          </a:xfrm>
          <a:prstGeom prst="rect">
            <a:avLst/>
          </a:prstGeom>
        </p:spPr>
      </p:pic>
    </p:spTree>
    <p:extLst>
      <p:ext uri="{BB962C8B-B14F-4D97-AF65-F5344CB8AC3E}">
        <p14:creationId xmlns:p14="http://schemas.microsoft.com/office/powerpoint/2010/main" val="2461376868"/>
      </p:ext>
    </p:extLst>
  </p:cSld>
  <p:clrMapOvr>
    <a:masterClrMapping/>
  </p:clrMapOvr>
  <p:transition spd="med">
    <p:fade/>
  </p:transition>
</p:sldLayout>
</file>

<file path=ppt/slideLayouts/slideLayout292.xml><?xml version="1.0" encoding="utf-8"?>
<p:sldLayout xmlns:a="http://schemas.openxmlformats.org/drawingml/2006/main" xmlns:r="http://schemas.openxmlformats.org/officeDocument/2006/relationships" xmlns:p="http://schemas.openxmlformats.org/presentationml/2006/main" preserve="1" userDrawn="1">
  <p:cSld name="Otsikkodia">
    <p:bg>
      <p:bgPr>
        <a:solidFill>
          <a:srgbClr val="000000"/>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9" name="Tekstin paikkamerkki 28"/>
          <p:cNvSpPr>
            <a:spLocks noGrp="1"/>
          </p:cNvSpPr>
          <p:nvPr>
            <p:ph type="body" sz="quarter" idx="15" hasCustomPrompt="1"/>
          </p:nvPr>
        </p:nvSpPr>
        <p:spPr>
          <a:xfrm>
            <a:off x="1072800" y="1881898"/>
            <a:ext cx="6977283" cy="1165268"/>
          </a:xfrm>
          <a:prstGeom prst="rect">
            <a:avLst/>
          </a:prstGeom>
        </p:spPr>
        <p:txBody>
          <a:bodyPr>
            <a:normAutofit/>
          </a:bodyPr>
          <a:lstStyle>
            <a:lvl1pPr marL="10800" indent="0">
              <a:lnSpc>
                <a:spcPct val="100000"/>
              </a:lnSpc>
              <a:spcBef>
                <a:spcPts val="0"/>
              </a:spcBef>
              <a:spcAft>
                <a:spcPts val="0"/>
              </a:spcAft>
              <a:buFontTx/>
              <a:buNone/>
              <a:defRPr sz="26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perustyyl</a:t>
            </a:r>
            <a:r>
              <a:rPr lang="fi-FI" dirty="0"/>
              <a:t>. </a:t>
            </a:r>
            <a:r>
              <a:rPr lang="fi-FI" dirty="0" err="1"/>
              <a:t>napsautt</a:t>
            </a:r>
            <a:r>
              <a:rPr lang="fi-FI" dirty="0"/>
              <a:t>.</a:t>
            </a:r>
          </a:p>
        </p:txBody>
      </p:sp>
      <p:sp>
        <p:nvSpPr>
          <p:cNvPr id="10"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2"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F553C366-6A2C-43B9-A437-B827E0484441}" type="datetime1">
              <a:rPr lang="fi-FI" smtClean="0">
                <a:solidFill>
                  <a:srgbClr val="FFFFFF"/>
                </a:solidFill>
              </a:rPr>
              <a:pPr/>
              <a:t>12.4.2017</a:t>
            </a:fld>
            <a:endParaRPr lang="fi-FI" dirty="0">
              <a:solidFill>
                <a:srgbClr val="FFFFFF"/>
              </a:solidFill>
            </a:endParaRPr>
          </a:p>
        </p:txBody>
      </p:sp>
      <p:sp>
        <p:nvSpPr>
          <p:cNvPr id="14"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2962713877"/>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93.xml><?xml version="1.0" encoding="utf-8"?>
<p:sldLayout xmlns:a="http://schemas.openxmlformats.org/drawingml/2006/main" xmlns:r="http://schemas.openxmlformats.org/officeDocument/2006/relationships" xmlns:p="http://schemas.openxmlformats.org/presentationml/2006/main" preserve="1" userDrawn="1">
  <p:cSld name="Väliotsikkodia, harmaa">
    <p:bg>
      <p:bgPr>
        <a:solidFill>
          <a:srgbClr val="333333"/>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9"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perustyyl</a:t>
            </a:r>
            <a:r>
              <a:rPr lang="fi-FI" dirty="0"/>
              <a:t>. </a:t>
            </a:r>
            <a:r>
              <a:rPr lang="fi-FI" dirty="0" err="1"/>
              <a:t>napsautt</a:t>
            </a:r>
            <a:r>
              <a:rPr lang="fi-FI" dirty="0"/>
              <a:t>.</a:t>
            </a:r>
          </a:p>
        </p:txBody>
      </p:sp>
      <p:sp>
        <p:nvSpPr>
          <p:cNvPr id="10"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2"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D7EB9EE5-8E60-4B55-81F7-0EC3004D2A6A}" type="datetime1">
              <a:rPr lang="fi-FI" smtClean="0">
                <a:solidFill>
                  <a:srgbClr val="FFFFFF"/>
                </a:solidFill>
              </a:rPr>
              <a:pPr/>
              <a:t>12.4.2017</a:t>
            </a:fld>
            <a:endParaRPr lang="fi-FI" dirty="0">
              <a:solidFill>
                <a:srgbClr val="FFFFFF"/>
              </a:solidFill>
            </a:endParaRPr>
          </a:p>
        </p:txBody>
      </p:sp>
      <p:sp>
        <p:nvSpPr>
          <p:cNvPr id="14"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2986097862"/>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94.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harmaa">
    <p:bg>
      <p:bgPr>
        <a:solidFill>
          <a:srgbClr val="333333"/>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D1D1D18E-A6DE-4566-B451-7ECCCF382FFF}" type="datetime1">
              <a:rPr lang="fi-FI" smtClean="0">
                <a:solidFill>
                  <a:srgbClr val="FFFFFF"/>
                </a:solidFill>
              </a:rPr>
              <a:pPr/>
              <a:t>12.4.2017</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7" name="Tekstin paikkamerkki 2"/>
          <p:cNvSpPr>
            <a:spLocks noGrp="1"/>
          </p:cNvSpPr>
          <p:nvPr>
            <p:ph idx="21"/>
          </p:nvPr>
        </p:nvSpPr>
        <p:spPr>
          <a:xfrm>
            <a:off x="1072800" y="1581499"/>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p:txBody>
      </p:sp>
      <p:sp>
        <p:nvSpPr>
          <p:cNvPr id="8" name="Tekstin paikkamerkki 28"/>
          <p:cNvSpPr>
            <a:spLocks noGrp="1"/>
          </p:cNvSpPr>
          <p:nvPr>
            <p:ph type="body" sz="quarter" idx="22" hasCustomPrompt="1"/>
          </p:nvPr>
        </p:nvSpPr>
        <p:spPr>
          <a:xfrm>
            <a:off x="1072800" y="1102950"/>
            <a:ext cx="3844800" cy="441959"/>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3177562697"/>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95.xml><?xml version="1.0" encoding="utf-8"?>
<p:sldLayout xmlns:a="http://schemas.openxmlformats.org/drawingml/2006/main" xmlns:r="http://schemas.openxmlformats.org/officeDocument/2006/relationships" xmlns:p="http://schemas.openxmlformats.org/presentationml/2006/main" preserve="1" userDrawn="1">
  <p:cSld name="Väliotsikkodia, turkoosi">
    <p:bg>
      <p:bgPr>
        <a:solidFill>
          <a:srgbClr val="0ACFCF"/>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9"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perustyyl</a:t>
            </a:r>
            <a:r>
              <a:rPr lang="fi-FI" dirty="0"/>
              <a:t>. </a:t>
            </a:r>
            <a:r>
              <a:rPr lang="fi-FI" dirty="0" err="1"/>
              <a:t>napsautt</a:t>
            </a:r>
            <a:r>
              <a:rPr lang="fi-FI" dirty="0"/>
              <a:t>.</a:t>
            </a:r>
          </a:p>
        </p:txBody>
      </p:sp>
      <p:sp>
        <p:nvSpPr>
          <p:cNvPr id="10"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2"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FBD49F65-936D-47C1-B476-B10D0AC9DEC4}" type="datetime1">
              <a:rPr lang="fi-FI" smtClean="0">
                <a:solidFill>
                  <a:srgbClr val="FFFFFF"/>
                </a:solidFill>
              </a:rPr>
              <a:pPr/>
              <a:t>12.4.2017</a:t>
            </a:fld>
            <a:endParaRPr lang="fi-FI" dirty="0">
              <a:solidFill>
                <a:srgbClr val="FFFFFF"/>
              </a:solidFill>
            </a:endParaRPr>
          </a:p>
        </p:txBody>
      </p:sp>
      <p:sp>
        <p:nvSpPr>
          <p:cNvPr id="14"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2031550920"/>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96.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turkoosi">
    <p:bg>
      <p:bgPr>
        <a:solidFill>
          <a:srgbClr val="0ACFCF"/>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8E114E9B-AF34-462B-9107-FB4A4FE20955}" type="datetime1">
              <a:rPr lang="fi-FI" smtClean="0">
                <a:solidFill>
                  <a:srgbClr val="FFFFFF"/>
                </a:solidFill>
              </a:rPr>
              <a:pPr/>
              <a:t>12.4.2017</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7" name="Tekstin paikkamerkki 2"/>
          <p:cNvSpPr>
            <a:spLocks noGrp="1"/>
          </p:cNvSpPr>
          <p:nvPr>
            <p:ph idx="21"/>
          </p:nvPr>
        </p:nvSpPr>
        <p:spPr>
          <a:xfrm>
            <a:off x="1072800" y="1583052"/>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p:txBody>
      </p:sp>
      <p:sp>
        <p:nvSpPr>
          <p:cNvPr id="8" name="Tekstin paikkamerkki 28"/>
          <p:cNvSpPr>
            <a:spLocks noGrp="1"/>
          </p:cNvSpPr>
          <p:nvPr>
            <p:ph type="body" sz="quarter" idx="22" hasCustomPrompt="1"/>
          </p:nvPr>
        </p:nvSpPr>
        <p:spPr>
          <a:xfrm>
            <a:off x="1072800" y="1102950"/>
            <a:ext cx="3844800" cy="441959"/>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3730734889"/>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97.xml><?xml version="1.0" encoding="utf-8"?>
<p:sldLayout xmlns:a="http://schemas.openxmlformats.org/drawingml/2006/main" xmlns:r="http://schemas.openxmlformats.org/officeDocument/2006/relationships" xmlns:p="http://schemas.openxmlformats.org/presentationml/2006/main" preserve="1" userDrawn="1">
  <p:cSld name="Väliotsikkodia, petroli">
    <p:bg>
      <p:bgPr>
        <a:solidFill>
          <a:srgbClr val="0F78B2"/>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perustyyl</a:t>
            </a:r>
            <a:r>
              <a:rPr lang="fi-FI" dirty="0"/>
              <a:t>.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F7D0C29F-D373-4791-88C9-86C29F06AD83}" type="datetime1">
              <a:rPr lang="fi-FI" smtClean="0">
                <a:solidFill>
                  <a:srgbClr val="FFFFFF"/>
                </a:solidFill>
              </a:rPr>
              <a:pPr/>
              <a:t>12.4.2017</a:t>
            </a:fld>
            <a:endParaRPr lang="fi-FI" dirty="0">
              <a:solidFill>
                <a:srgbClr val="FFFFFF"/>
              </a:solidFill>
            </a:endParaRPr>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4229927674"/>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98.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petroli">
    <p:bg>
      <p:bgPr>
        <a:solidFill>
          <a:srgbClr val="0F78B2"/>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5C870B0A-5FAA-48CC-9422-68AAC5A5CADB}" type="datetime1">
              <a:rPr lang="fi-FI" smtClean="0">
                <a:solidFill>
                  <a:srgbClr val="FFFFFF"/>
                </a:solidFill>
              </a:rPr>
              <a:pPr/>
              <a:t>12.4.2017</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11" name="Tekstin paikkamerkki 2"/>
          <p:cNvSpPr>
            <a:spLocks noGrp="1"/>
          </p:cNvSpPr>
          <p:nvPr>
            <p:ph idx="21"/>
          </p:nvPr>
        </p:nvSpPr>
        <p:spPr>
          <a:xfrm>
            <a:off x="1072800" y="1584884"/>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p:txBody>
      </p:sp>
      <p:sp>
        <p:nvSpPr>
          <p:cNvPr id="12" name="Tekstin paikkamerkki 28"/>
          <p:cNvSpPr>
            <a:spLocks noGrp="1"/>
          </p:cNvSpPr>
          <p:nvPr>
            <p:ph type="body" sz="quarter" idx="22" hasCustomPrompt="1"/>
          </p:nvPr>
        </p:nvSpPr>
        <p:spPr>
          <a:xfrm>
            <a:off x="1072800" y="1102950"/>
            <a:ext cx="3844800" cy="441959"/>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3469790370"/>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299.xml><?xml version="1.0" encoding="utf-8"?>
<p:sldLayout xmlns:a="http://schemas.openxmlformats.org/drawingml/2006/main" xmlns:r="http://schemas.openxmlformats.org/officeDocument/2006/relationships" xmlns:p="http://schemas.openxmlformats.org/presentationml/2006/main" preserve="1" userDrawn="1">
  <p:cSld name="Väliotsikkodia, sininen">
    <p:bg>
      <p:bgPr>
        <a:solidFill>
          <a:srgbClr val="141F94"/>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perustyyl</a:t>
            </a:r>
            <a:r>
              <a:rPr lang="fi-FI" dirty="0"/>
              <a:t>.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33A50D0A-99B9-48FE-8B08-047EE10ADBDA}" type="datetime1">
              <a:rPr lang="fi-FI" smtClean="0">
                <a:solidFill>
                  <a:srgbClr val="FFFFFF"/>
                </a:solidFill>
              </a:rPr>
              <a:pPr/>
              <a:t>12.4.2017</a:t>
            </a:fld>
            <a:endParaRPr lang="fi-FI" dirty="0">
              <a:solidFill>
                <a:srgbClr val="FFFFFF"/>
              </a:solidFill>
            </a:endParaRPr>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1200029604"/>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Väliotsikkodia - turkoosi">
    <p:bg>
      <p:bgPr>
        <a:solidFill>
          <a:srgbClr val="0ACFCF"/>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9"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0"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pPr/>
              <a:t>‹#›</a:t>
            </a:fld>
            <a:endParaRPr lang="fi-FI" dirty="0"/>
          </a:p>
        </p:txBody>
      </p:sp>
      <p:sp>
        <p:nvSpPr>
          <p:cNvPr id="12"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FBD49F65-936D-47C1-B476-B10D0AC9DEC4}" type="datetime1">
              <a:rPr lang="fi-FI" smtClean="0"/>
              <a:t>12.4.2017</a:t>
            </a:fld>
            <a:endParaRPr lang="fi-FI" dirty="0"/>
          </a:p>
        </p:txBody>
      </p:sp>
      <p:sp>
        <p:nvSpPr>
          <p:cNvPr id="14"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t>Teknologiateollisuus</a:t>
            </a:r>
            <a:endParaRPr lang="fi-FI" dirty="0"/>
          </a:p>
        </p:txBody>
      </p:sp>
    </p:spTree>
    <p:extLst>
      <p:ext uri="{BB962C8B-B14F-4D97-AF65-F5344CB8AC3E}">
        <p14:creationId xmlns:p14="http://schemas.microsoft.com/office/powerpoint/2010/main" val="456958868"/>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Logodia">
    <p:bg>
      <p:bgPr>
        <a:solidFill>
          <a:srgbClr val="000000"/>
        </a:solidFill>
        <a:effectLst/>
      </p:bgPr>
    </p:bg>
    <p:spTree>
      <p:nvGrpSpPr>
        <p:cNvPr id="1" name=""/>
        <p:cNvGrpSpPr/>
        <p:nvPr/>
      </p:nvGrpSpPr>
      <p:grpSpPr>
        <a:xfrm>
          <a:off x="0" y="0"/>
          <a:ext cx="0" cy="0"/>
          <a:chOff x="0" y="0"/>
          <a:chExt cx="0" cy="0"/>
        </a:xfrm>
      </p:grpSpPr>
      <p:pic>
        <p:nvPicPr>
          <p:cNvPr id="21" name="Kuva 20"/>
          <p:cNvPicPr>
            <a:picLocks noChangeAspect="1"/>
          </p:cNvPicPr>
          <p:nvPr userDrawn="1"/>
        </p:nvPicPr>
        <p:blipFill>
          <a:blip r:embed="rId2"/>
          <a:stretch>
            <a:fillRect/>
          </a:stretch>
        </p:blipFill>
        <p:spPr>
          <a:xfrm>
            <a:off x="2072269" y="1966957"/>
            <a:ext cx="4730093" cy="1172552"/>
          </a:xfrm>
          <a:prstGeom prst="rect">
            <a:avLst/>
          </a:prstGeom>
        </p:spPr>
      </p:pic>
    </p:spTree>
    <p:extLst>
      <p:ext uri="{BB962C8B-B14F-4D97-AF65-F5344CB8AC3E}">
        <p14:creationId xmlns:p14="http://schemas.microsoft.com/office/powerpoint/2010/main" val="4057202089"/>
      </p:ext>
    </p:extLst>
  </p:cSld>
  <p:clrMapOvr>
    <a:masterClrMapping/>
  </p:clrMapOvr>
  <p:transition spd="med">
    <p:fade/>
  </p:transition>
</p:sldLayout>
</file>

<file path=ppt/slideLayouts/slideLayout300.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sininen">
    <p:bg>
      <p:bgPr>
        <a:solidFill>
          <a:srgbClr val="141F94"/>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71EF2A4B-BD6C-442B-B37A-933F3A2F5101}" type="datetime1">
              <a:rPr lang="fi-FI" smtClean="0">
                <a:solidFill>
                  <a:srgbClr val="FFFFFF"/>
                </a:solidFill>
              </a:rPr>
              <a:pPr/>
              <a:t>12.4.2017</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p:txBody>
      </p:sp>
      <p:sp>
        <p:nvSpPr>
          <p:cNvPr id="8" name="Tekstin paikkamerkki 28"/>
          <p:cNvSpPr>
            <a:spLocks noGrp="1"/>
          </p:cNvSpPr>
          <p:nvPr>
            <p:ph type="body" sz="quarter" idx="22" hasCustomPrompt="1"/>
          </p:nvPr>
        </p:nvSpPr>
        <p:spPr>
          <a:xfrm>
            <a:off x="1072800" y="1102950"/>
            <a:ext cx="3844800" cy="441959"/>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2351873552"/>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301.xml><?xml version="1.0" encoding="utf-8"?>
<p:sldLayout xmlns:a="http://schemas.openxmlformats.org/drawingml/2006/main" xmlns:r="http://schemas.openxmlformats.org/officeDocument/2006/relationships" xmlns:p="http://schemas.openxmlformats.org/presentationml/2006/main" preserve="1" userDrawn="1">
  <p:cSld name="Väliotsikkodia, violetti">
    <p:bg>
      <p:bgPr>
        <a:solidFill>
          <a:srgbClr val="8A0FA6"/>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perustyyl</a:t>
            </a:r>
            <a:r>
              <a:rPr lang="fi-FI" dirty="0"/>
              <a:t>.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9AA3CBEF-2865-4434-A020-1FAA7DCEF42D}" type="datetime1">
              <a:rPr lang="fi-FI" smtClean="0">
                <a:solidFill>
                  <a:srgbClr val="FFFFFF"/>
                </a:solidFill>
              </a:rPr>
              <a:pPr/>
              <a:t>12.4.2017</a:t>
            </a:fld>
            <a:endParaRPr lang="fi-FI" dirty="0">
              <a:solidFill>
                <a:srgbClr val="FFFFFF"/>
              </a:solidFill>
            </a:endParaRPr>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2526192661"/>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302.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violetti">
    <p:bg>
      <p:bgPr>
        <a:solidFill>
          <a:srgbClr val="8A0FA6"/>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04B4512B-9268-4DA6-A4DE-9BAC66E0AE0F}" type="datetime1">
              <a:rPr lang="fi-FI" smtClean="0">
                <a:solidFill>
                  <a:srgbClr val="FFFFFF"/>
                </a:solidFill>
              </a:rPr>
              <a:pPr/>
              <a:t>12.4.2017</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p:txBody>
      </p:sp>
      <p:sp>
        <p:nvSpPr>
          <p:cNvPr id="8" name="Tekstin paikkamerkki 28"/>
          <p:cNvSpPr>
            <a:spLocks noGrp="1"/>
          </p:cNvSpPr>
          <p:nvPr>
            <p:ph type="body" sz="quarter" idx="22" hasCustomPrompt="1"/>
          </p:nvPr>
        </p:nvSpPr>
        <p:spPr>
          <a:xfrm>
            <a:off x="1072800" y="1102950"/>
            <a:ext cx="3844800" cy="441959"/>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3753821840"/>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303.xml><?xml version="1.0" encoding="utf-8"?>
<p:sldLayout xmlns:a="http://schemas.openxmlformats.org/drawingml/2006/main" xmlns:r="http://schemas.openxmlformats.org/officeDocument/2006/relationships" xmlns:p="http://schemas.openxmlformats.org/presentationml/2006/main" preserve="1" userDrawn="1">
  <p:cSld name="Väliotsikkodia, pinkki">
    <p:bg>
      <p:bgPr>
        <a:solidFill>
          <a:srgbClr val="FF00B8"/>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4"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perustyyl</a:t>
            </a:r>
            <a:r>
              <a:rPr lang="fi-FI" dirty="0"/>
              <a:t>. </a:t>
            </a:r>
            <a:r>
              <a:rPr lang="fi-FI" dirty="0" err="1"/>
              <a:t>napsautt</a:t>
            </a:r>
            <a:r>
              <a:rPr lang="fi-FI" dirty="0"/>
              <a:t>.</a:t>
            </a:r>
          </a:p>
        </p:txBody>
      </p:sp>
      <p:sp>
        <p:nvSpPr>
          <p:cNvPr id="15"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7"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FAF34066-C849-43D6-AD11-EC5B4E0FCE81}" type="datetime1">
              <a:rPr lang="fi-FI" smtClean="0">
                <a:solidFill>
                  <a:srgbClr val="FFFFFF"/>
                </a:solidFill>
              </a:rPr>
              <a:pPr/>
              <a:t>12.4.2017</a:t>
            </a:fld>
            <a:endParaRPr lang="fi-FI" dirty="0">
              <a:solidFill>
                <a:srgbClr val="FFFFFF"/>
              </a:solidFill>
            </a:endParaRPr>
          </a:p>
        </p:txBody>
      </p:sp>
      <p:sp>
        <p:nvSpPr>
          <p:cNvPr id="18"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3750396613"/>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304.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pinkki">
    <p:bg>
      <p:bgPr>
        <a:solidFill>
          <a:srgbClr val="FF00B8"/>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91DAFD31-6E2D-43E4-B45F-A91916303127}" type="datetime1">
              <a:rPr lang="fi-FI" smtClean="0">
                <a:solidFill>
                  <a:srgbClr val="FFFFFF"/>
                </a:solidFill>
              </a:rPr>
              <a:pPr/>
              <a:t>12.4.2017</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p:txBody>
      </p:sp>
      <p:sp>
        <p:nvSpPr>
          <p:cNvPr id="8" name="Tekstin paikkamerkki 28"/>
          <p:cNvSpPr>
            <a:spLocks noGrp="1"/>
          </p:cNvSpPr>
          <p:nvPr>
            <p:ph type="body" sz="quarter" idx="22" hasCustomPrompt="1"/>
          </p:nvPr>
        </p:nvSpPr>
        <p:spPr>
          <a:xfrm>
            <a:off x="1072800" y="1102950"/>
            <a:ext cx="3844800" cy="441959"/>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4114087301"/>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305.xml><?xml version="1.0" encoding="utf-8"?>
<p:sldLayout xmlns:a="http://schemas.openxmlformats.org/drawingml/2006/main" xmlns:r="http://schemas.openxmlformats.org/officeDocument/2006/relationships" xmlns:p="http://schemas.openxmlformats.org/presentationml/2006/main" preserve="1" userDrawn="1">
  <p:cSld name="Väliotsikkodia, mandariini">
    <p:bg>
      <p:bgPr>
        <a:solidFill>
          <a:srgbClr val="FF805C"/>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perustyyl</a:t>
            </a:r>
            <a:r>
              <a:rPr lang="fi-FI" dirty="0"/>
              <a:t>.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A05A29F8-3631-43D8-937B-CB2D984A1FF3}" type="datetime1">
              <a:rPr lang="fi-FI" smtClean="0">
                <a:solidFill>
                  <a:srgbClr val="FFFFFF"/>
                </a:solidFill>
              </a:rPr>
              <a:pPr/>
              <a:t>12.4.2017</a:t>
            </a:fld>
            <a:endParaRPr lang="fi-FI" dirty="0">
              <a:solidFill>
                <a:srgbClr val="FFFFFF"/>
              </a:solidFill>
            </a:endParaRPr>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3938371285"/>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306.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mandariini">
    <p:bg>
      <p:bgPr>
        <a:solidFill>
          <a:srgbClr val="FF805C"/>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5A1FFB15-5351-4C69-B4D2-8C0154A2BCAF}" type="datetime1">
              <a:rPr lang="fi-FI" smtClean="0">
                <a:solidFill>
                  <a:srgbClr val="FFFFFF"/>
                </a:solidFill>
              </a:rPr>
              <a:pPr/>
              <a:t>12.4.2017</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p:txBody>
      </p:sp>
      <p:sp>
        <p:nvSpPr>
          <p:cNvPr id="8" name="Tekstin paikkamerkki 28"/>
          <p:cNvSpPr>
            <a:spLocks noGrp="1"/>
          </p:cNvSpPr>
          <p:nvPr>
            <p:ph type="body" sz="quarter" idx="22" hasCustomPrompt="1"/>
          </p:nvPr>
        </p:nvSpPr>
        <p:spPr>
          <a:xfrm>
            <a:off x="1072800" y="1102950"/>
            <a:ext cx="3844800" cy="441959"/>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2340121194"/>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307.xml><?xml version="1.0" encoding="utf-8"?>
<p:sldLayout xmlns:a="http://schemas.openxmlformats.org/drawingml/2006/main" xmlns:r="http://schemas.openxmlformats.org/officeDocument/2006/relationships" xmlns:p="http://schemas.openxmlformats.org/presentationml/2006/main" preserve="1" userDrawn="1">
  <p:cSld name="Väliotsikkodia, omena">
    <p:bg>
      <p:bgPr>
        <a:solidFill>
          <a:srgbClr val="85E869"/>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perustyyl</a:t>
            </a:r>
            <a:r>
              <a:rPr lang="fi-FI" dirty="0"/>
              <a:t>.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AB4C9FC2-AB49-4BC7-8E34-F35776C6F0E4}" type="datetime1">
              <a:rPr lang="fi-FI" smtClean="0">
                <a:solidFill>
                  <a:srgbClr val="FFFFFF"/>
                </a:solidFill>
              </a:rPr>
              <a:pPr/>
              <a:t>12.4.2017</a:t>
            </a:fld>
            <a:endParaRPr lang="fi-FI" dirty="0">
              <a:solidFill>
                <a:srgbClr val="FFFFFF"/>
              </a:solidFill>
            </a:endParaRPr>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1471989603"/>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308.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omena">
    <p:bg>
      <p:bgPr>
        <a:solidFill>
          <a:srgbClr val="85E869"/>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BFD90D18-063C-4F97-88EB-7B998FCF1C84}" type="datetime1">
              <a:rPr lang="fi-FI" smtClean="0">
                <a:solidFill>
                  <a:srgbClr val="FFFFFF"/>
                </a:solidFill>
              </a:rPr>
              <a:pPr/>
              <a:t>12.4.2017</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7" name="Tekstin paikkamerkki 2"/>
          <p:cNvSpPr>
            <a:spLocks noGrp="1"/>
          </p:cNvSpPr>
          <p:nvPr>
            <p:ph idx="21"/>
          </p:nvPr>
        </p:nvSpPr>
        <p:spPr>
          <a:xfrm>
            <a:off x="1072800" y="1585225"/>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p:txBody>
      </p:sp>
      <p:sp>
        <p:nvSpPr>
          <p:cNvPr id="8" name="Tekstin paikkamerkki 28"/>
          <p:cNvSpPr>
            <a:spLocks noGrp="1"/>
          </p:cNvSpPr>
          <p:nvPr>
            <p:ph type="body" sz="quarter" idx="22" hasCustomPrompt="1"/>
          </p:nvPr>
        </p:nvSpPr>
        <p:spPr>
          <a:xfrm>
            <a:off x="1072800" y="1102950"/>
            <a:ext cx="3844800" cy="441959"/>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2006448472"/>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309.xml><?xml version="1.0" encoding="utf-8"?>
<p:sldLayout xmlns:a="http://schemas.openxmlformats.org/drawingml/2006/main" xmlns:r="http://schemas.openxmlformats.org/officeDocument/2006/relationships" xmlns:p="http://schemas.openxmlformats.org/presentationml/2006/main" preserve="1" userDrawn="1">
  <p:cSld name="Väliotsikkodia, sitruuna">
    <p:bg>
      <p:bgPr>
        <a:solidFill>
          <a:srgbClr val="FFFF00"/>
        </a:solidFill>
        <a:effectLst/>
      </p:bgPr>
    </p:bg>
    <p:spTree>
      <p:nvGrpSpPr>
        <p:cNvPr id="1" name=""/>
        <p:cNvGrpSpPr/>
        <p:nvPr/>
      </p:nvGrpSpPr>
      <p:grpSpPr>
        <a:xfrm>
          <a:off x="0" y="0"/>
          <a:ext cx="0" cy="0"/>
          <a:chOff x="0" y="0"/>
          <a:chExt cx="0" cy="0"/>
        </a:xfrm>
      </p:grpSpPr>
      <p:pic>
        <p:nvPicPr>
          <p:cNvPr id="9" name="Kuva 8"/>
          <p:cNvPicPr>
            <a:picLocks noChangeAspect="1"/>
          </p:cNvPicPr>
          <p:nvPr userDrawn="1"/>
        </p:nvPicPr>
        <p:blipFill>
          <a:blip r:embed="rId2"/>
          <a:stretch>
            <a:fillRect/>
          </a:stretch>
        </p:blipFill>
        <p:spPr>
          <a:xfrm>
            <a:off x="8335624" y="368923"/>
            <a:ext cx="437056" cy="437032"/>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perustyyl</a:t>
            </a:r>
            <a:r>
              <a:rPr lang="fi-FI" dirty="0"/>
              <a:t>.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rgbClr val="000000"/>
                </a:solidFill>
              </a:defRPr>
            </a:lvl1pPr>
          </a:lstStyle>
          <a:p>
            <a:fld id="{6FCB6B90-8271-4E8F-82C1-E646FBB48A2E}" type="slidenum">
              <a:rPr lang="fi-FI" smtClean="0"/>
              <a:pPr/>
              <a:t>‹#›</a:t>
            </a:fld>
            <a:endParaRPr lang="fi-FI" dirty="0"/>
          </a:p>
        </p:txBody>
      </p:sp>
      <p:sp>
        <p:nvSpPr>
          <p:cNvPr id="14" name="Päivämäärän paikkamerkki 1"/>
          <p:cNvSpPr>
            <a:spLocks noGrp="1"/>
          </p:cNvSpPr>
          <p:nvPr>
            <p:ph type="dt" sz="half" idx="10"/>
          </p:nvPr>
        </p:nvSpPr>
        <p:spPr>
          <a:xfrm>
            <a:off x="282027" y="4728047"/>
            <a:ext cx="916709" cy="164690"/>
          </a:xfrm>
        </p:spPr>
        <p:txBody>
          <a:bodyPr/>
          <a:lstStyle>
            <a:lvl1pPr>
              <a:defRPr>
                <a:solidFill>
                  <a:srgbClr val="000000"/>
                </a:solidFill>
              </a:defRPr>
            </a:lvl1pPr>
          </a:lstStyle>
          <a:p>
            <a:fld id="{0F905F96-8735-44CC-A79D-9FF4592D6200}" type="datetime1">
              <a:rPr lang="fi-FI" smtClean="0"/>
              <a:pPr/>
              <a:t>12.4.2017</a:t>
            </a:fld>
            <a:endParaRPr lang="fi-FI" dirty="0"/>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rgbClr val="000000"/>
                </a:solidFill>
              </a:defRPr>
            </a:lvl1pPr>
          </a:lstStyle>
          <a:p>
            <a:r>
              <a:rPr lang="fi-FI"/>
              <a:t>Teknologiateollisuus</a:t>
            </a:r>
            <a:endParaRPr lang="fi-FI" dirty="0"/>
          </a:p>
        </p:txBody>
      </p:sp>
    </p:spTree>
    <p:extLst>
      <p:ext uri="{BB962C8B-B14F-4D97-AF65-F5344CB8AC3E}">
        <p14:creationId xmlns:p14="http://schemas.microsoft.com/office/powerpoint/2010/main" val="1526599605"/>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Otsikkodia">
    <p:bg>
      <p:bgPr>
        <a:solidFill>
          <a:srgbClr val="000000"/>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9" name="Tekstin paikkamerkki 28"/>
          <p:cNvSpPr>
            <a:spLocks noGrp="1"/>
          </p:cNvSpPr>
          <p:nvPr>
            <p:ph type="body" sz="quarter" idx="15" hasCustomPrompt="1"/>
          </p:nvPr>
        </p:nvSpPr>
        <p:spPr>
          <a:xfrm>
            <a:off x="1072800" y="1881898"/>
            <a:ext cx="6977283" cy="1165268"/>
          </a:xfrm>
          <a:prstGeom prst="rect">
            <a:avLst/>
          </a:prstGeom>
        </p:spPr>
        <p:txBody>
          <a:bodyPr>
            <a:normAutofit/>
          </a:bodyPr>
          <a:lstStyle>
            <a:lvl1pPr marL="10800" indent="0">
              <a:lnSpc>
                <a:spcPct val="100000"/>
              </a:lnSpc>
              <a:spcBef>
                <a:spcPts val="0"/>
              </a:spcBef>
              <a:spcAft>
                <a:spcPts val="0"/>
              </a:spcAft>
              <a:buFontTx/>
              <a:buNone/>
              <a:defRPr sz="26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pääotsikkoa </a:t>
            </a:r>
            <a:r>
              <a:rPr lang="fi-FI" dirty="0" err="1"/>
              <a:t>napsautt</a:t>
            </a:r>
            <a:r>
              <a:rPr lang="fi-FI" dirty="0"/>
              <a:t>.</a:t>
            </a:r>
          </a:p>
        </p:txBody>
      </p:sp>
      <p:sp>
        <p:nvSpPr>
          <p:cNvPr id="10"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2"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F553C366-6A2C-43B9-A437-B827E0484441}" type="datetime1">
              <a:rPr lang="fi-FI" smtClean="0">
                <a:solidFill>
                  <a:srgbClr val="FFFFFF"/>
                </a:solidFill>
              </a:rPr>
              <a:pPr/>
              <a:t>12.4.2017</a:t>
            </a:fld>
            <a:endParaRPr lang="fi-FI" dirty="0">
              <a:solidFill>
                <a:srgbClr val="FFFFFF"/>
              </a:solidFill>
            </a:endParaRPr>
          </a:p>
        </p:txBody>
      </p:sp>
      <p:sp>
        <p:nvSpPr>
          <p:cNvPr id="14"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895250571"/>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310.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sitruuna">
    <p:bg>
      <p:bgPr>
        <a:solidFill>
          <a:srgbClr val="FFFF00"/>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rgbClr val="000000"/>
                </a:solidFill>
              </a:defRPr>
            </a:lvl1pPr>
          </a:lstStyle>
          <a:p>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rgbClr val="000000"/>
                </a:solidFill>
              </a:defRPr>
            </a:lvl1pPr>
          </a:lstStyle>
          <a:p>
            <a:fld id="{4D1D5393-FFB8-4AFB-965F-DF835FFEFFC2}" type="datetime1">
              <a:rPr lang="fi-FI" smtClean="0"/>
              <a:pPr/>
              <a:t>12.4.2017</a:t>
            </a:fld>
            <a:endParaRPr lang="fi-FI" dirty="0"/>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rgbClr val="000000"/>
                </a:solidFill>
              </a:defRPr>
            </a:lvl1pPr>
          </a:lstStyle>
          <a:p>
            <a:r>
              <a:rPr lang="fi-FI"/>
              <a:t>Teknologiateollisuus</a:t>
            </a:r>
            <a:endParaRPr lang="fi-FI" dirty="0"/>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buSzPct val="125000"/>
              <a:defRPr sz="1300" baseline="0">
                <a:solidFill>
                  <a:srgbClr val="000000"/>
                </a:solidFill>
              </a:defRPr>
            </a:lvl2pPr>
            <a:lvl3pPr indent="-158400">
              <a:buSzPct val="125000"/>
              <a:defRPr sz="1100">
                <a:solidFill>
                  <a:srgbClr val="000000"/>
                </a:solidFill>
              </a:defRPr>
            </a:lvl3pPr>
            <a:lvl4pPr indent="-158400">
              <a:buSzPct val="125000"/>
              <a:defRPr sz="1000">
                <a:solidFill>
                  <a:srgbClr val="000000"/>
                </a:solidFill>
              </a:defRPr>
            </a:lvl4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p:txBody>
      </p:sp>
      <p:sp>
        <p:nvSpPr>
          <p:cNvPr id="8" name="Tekstin paikkamerkki 28"/>
          <p:cNvSpPr>
            <a:spLocks noGrp="1"/>
          </p:cNvSpPr>
          <p:nvPr>
            <p:ph type="body" sz="quarter" idx="22" hasCustomPrompt="1"/>
          </p:nvPr>
        </p:nvSpPr>
        <p:spPr>
          <a:xfrm>
            <a:off x="1072800" y="1102950"/>
            <a:ext cx="3844800" cy="441959"/>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3278224611"/>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311.xml><?xml version="1.0" encoding="utf-8"?>
<p:sldLayout xmlns:a="http://schemas.openxmlformats.org/drawingml/2006/main" xmlns:r="http://schemas.openxmlformats.org/officeDocument/2006/relationships" xmlns:p="http://schemas.openxmlformats.org/presentationml/2006/main" preserve="1" userDrawn="1">
  <p:cSld name="Sisältödia tekstille A">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15" name="Päivämäärän paikkamerkki 1"/>
          <p:cNvSpPr>
            <a:spLocks noGrp="1"/>
          </p:cNvSpPr>
          <p:nvPr>
            <p:ph type="dt" sz="half" idx="10"/>
          </p:nvPr>
        </p:nvSpPr>
        <p:spPr>
          <a:xfrm>
            <a:off x="282027" y="4728047"/>
            <a:ext cx="916709" cy="164690"/>
          </a:xfrm>
        </p:spPr>
        <p:txBody>
          <a:bodyPr/>
          <a:lstStyle/>
          <a:p>
            <a:fld id="{1F9AB61F-25F5-4BAC-AFD2-7CF6AA8759C3}" type="datetime1">
              <a:rPr lang="fi-FI" smtClean="0">
                <a:solidFill>
                  <a:srgbClr val="29282E"/>
                </a:solidFill>
              </a:rPr>
              <a:pPr/>
              <a:t>12.4.2017</a:t>
            </a:fld>
            <a:endParaRPr lang="fi-FI" dirty="0">
              <a:solidFill>
                <a:srgbClr val="29282E"/>
              </a:solidFill>
            </a:endParaRPr>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9"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
        <p:nvSpPr>
          <p:cNvPr id="21" name="Tekstin paikkamerkki 2"/>
          <p:cNvSpPr>
            <a:spLocks noGrp="1"/>
          </p:cNvSpPr>
          <p:nvPr>
            <p:ph idx="19"/>
          </p:nvPr>
        </p:nvSpPr>
        <p:spPr>
          <a:xfrm>
            <a:off x="1072800" y="1582404"/>
            <a:ext cx="7171200" cy="2894345"/>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050">
                <a:solidFill>
                  <a:srgbClr val="000000"/>
                </a:solidFill>
              </a:defRPr>
            </a:lvl3pPr>
            <a:lvl4pPr indent="-158400">
              <a:lnSpc>
                <a:spcPts val="1800"/>
              </a:lnSpc>
              <a:spcBef>
                <a:spcPts val="200"/>
              </a:spcBef>
              <a:spcAft>
                <a:spcPts val="200"/>
              </a:spcAft>
              <a:buSzPct val="125000"/>
              <a:defRPr sz="1050">
                <a:solidFill>
                  <a:srgbClr val="000000"/>
                </a:solidFill>
              </a:defRPr>
            </a:lvl4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p:txBody>
      </p:sp>
      <p:sp>
        <p:nvSpPr>
          <p:cNvPr id="22" name="Tekstin paikkamerkki 28"/>
          <p:cNvSpPr>
            <a:spLocks noGrp="1"/>
          </p:cNvSpPr>
          <p:nvPr>
            <p:ph type="body" sz="quarter" idx="20" hasCustomPrompt="1"/>
          </p:nvPr>
        </p:nvSpPr>
        <p:spPr>
          <a:xfrm>
            <a:off x="1072800" y="1102950"/>
            <a:ext cx="7171200" cy="643945"/>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perustyyl</a:t>
            </a:r>
            <a:r>
              <a:rPr lang="fi-FI" dirty="0"/>
              <a:t>. </a:t>
            </a:r>
            <a:r>
              <a:rPr lang="fi-FI" dirty="0" err="1"/>
              <a:t>napsautt</a:t>
            </a:r>
            <a:r>
              <a:rPr lang="fi-FI" dirty="0"/>
              <a:t>.</a:t>
            </a:r>
          </a:p>
        </p:txBody>
      </p:sp>
    </p:spTree>
    <p:extLst>
      <p:ext uri="{BB962C8B-B14F-4D97-AF65-F5344CB8AC3E}">
        <p14:creationId xmlns:p14="http://schemas.microsoft.com/office/powerpoint/2010/main" val="2927171985"/>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312.xml><?xml version="1.0" encoding="utf-8"?>
<p:sldLayout xmlns:a="http://schemas.openxmlformats.org/drawingml/2006/main" xmlns:r="http://schemas.openxmlformats.org/officeDocument/2006/relationships" xmlns:p="http://schemas.openxmlformats.org/presentationml/2006/main" preserve="1" userDrawn="1">
  <p:cSld name="Sisältödia tekstille A 2-palstaa">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15" name="Päivämäärän paikkamerkki 1"/>
          <p:cNvSpPr>
            <a:spLocks noGrp="1"/>
          </p:cNvSpPr>
          <p:nvPr>
            <p:ph type="dt" sz="half" idx="10"/>
          </p:nvPr>
        </p:nvSpPr>
        <p:spPr>
          <a:xfrm>
            <a:off x="282027" y="4728047"/>
            <a:ext cx="916709" cy="164690"/>
          </a:xfrm>
        </p:spPr>
        <p:txBody>
          <a:bodyPr/>
          <a:lstStyle/>
          <a:p>
            <a:fld id="{4E9C680B-B035-4481-9C89-9B8DCFA07DE9}" type="datetime1">
              <a:rPr lang="fi-FI" smtClean="0">
                <a:solidFill>
                  <a:srgbClr val="29282E"/>
                </a:solidFill>
              </a:rPr>
              <a:pPr/>
              <a:t>12.4.2017</a:t>
            </a:fld>
            <a:endParaRPr lang="fi-FI" dirty="0">
              <a:solidFill>
                <a:srgbClr val="29282E"/>
              </a:solidFill>
            </a:endParaRPr>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9"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
        <p:nvSpPr>
          <p:cNvPr id="11" name="Tekstin paikkamerkki 2"/>
          <p:cNvSpPr>
            <a:spLocks noGrp="1"/>
          </p:cNvSpPr>
          <p:nvPr>
            <p:ph idx="1"/>
          </p:nvPr>
        </p:nvSpPr>
        <p:spPr>
          <a:xfrm>
            <a:off x="4449254" y="1565735"/>
            <a:ext cx="3499200" cy="2894345"/>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050">
                <a:solidFill>
                  <a:srgbClr val="000000"/>
                </a:solidFill>
              </a:defRPr>
            </a:lvl3pPr>
            <a:lvl4pPr indent="-158400">
              <a:lnSpc>
                <a:spcPts val="1800"/>
              </a:lnSpc>
              <a:spcBef>
                <a:spcPts val="200"/>
              </a:spcBef>
              <a:spcAft>
                <a:spcPts val="200"/>
              </a:spcAft>
              <a:buSzPct val="125000"/>
              <a:defRPr sz="1050">
                <a:solidFill>
                  <a:srgbClr val="000000"/>
                </a:solidFill>
              </a:defRPr>
            </a:lvl4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p:txBody>
      </p:sp>
      <p:sp>
        <p:nvSpPr>
          <p:cNvPr id="12" name="Tekstin paikkamerkki 28"/>
          <p:cNvSpPr>
            <a:spLocks noGrp="1"/>
          </p:cNvSpPr>
          <p:nvPr>
            <p:ph type="body" sz="quarter" idx="17" hasCustomPrompt="1"/>
          </p:nvPr>
        </p:nvSpPr>
        <p:spPr>
          <a:xfrm>
            <a:off x="1072800" y="1102950"/>
            <a:ext cx="7171200" cy="643945"/>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perustyyl</a:t>
            </a:r>
            <a:r>
              <a:rPr lang="fi-FI" dirty="0"/>
              <a:t>. </a:t>
            </a:r>
            <a:r>
              <a:rPr lang="fi-FI" dirty="0" err="1"/>
              <a:t>napsautt</a:t>
            </a:r>
            <a:r>
              <a:rPr lang="fi-FI" dirty="0"/>
              <a:t>.</a:t>
            </a:r>
          </a:p>
        </p:txBody>
      </p:sp>
      <p:sp>
        <p:nvSpPr>
          <p:cNvPr id="28" name="Tekstin paikkamerkki 2"/>
          <p:cNvSpPr>
            <a:spLocks noGrp="1"/>
          </p:cNvSpPr>
          <p:nvPr>
            <p:ph idx="19"/>
          </p:nvPr>
        </p:nvSpPr>
        <p:spPr>
          <a:xfrm>
            <a:off x="1072800" y="1582404"/>
            <a:ext cx="3499200" cy="2894345"/>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050">
                <a:solidFill>
                  <a:srgbClr val="000000"/>
                </a:solidFill>
              </a:defRPr>
            </a:lvl3pPr>
            <a:lvl4pPr indent="-158400">
              <a:lnSpc>
                <a:spcPts val="1800"/>
              </a:lnSpc>
              <a:spcBef>
                <a:spcPts val="200"/>
              </a:spcBef>
              <a:spcAft>
                <a:spcPts val="200"/>
              </a:spcAft>
              <a:buSzPct val="125000"/>
              <a:defRPr sz="1050">
                <a:solidFill>
                  <a:srgbClr val="000000"/>
                </a:solidFill>
              </a:defRPr>
            </a:lvl4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p:txBody>
      </p:sp>
    </p:spTree>
    <p:extLst>
      <p:ext uri="{BB962C8B-B14F-4D97-AF65-F5344CB8AC3E}">
        <p14:creationId xmlns:p14="http://schemas.microsoft.com/office/powerpoint/2010/main" val="2295259094"/>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313.xml><?xml version="1.0" encoding="utf-8"?>
<p:sldLayout xmlns:a="http://schemas.openxmlformats.org/drawingml/2006/main" xmlns:r="http://schemas.openxmlformats.org/officeDocument/2006/relationships" xmlns:p="http://schemas.openxmlformats.org/presentationml/2006/main" preserve="1" userDrawn="1">
  <p:cSld name="Sisältödia pitkälle tekstille A">
    <p:spTree>
      <p:nvGrpSpPr>
        <p:cNvPr id="1" name=""/>
        <p:cNvGrpSpPr/>
        <p:nvPr/>
      </p:nvGrpSpPr>
      <p:grpSpPr>
        <a:xfrm>
          <a:off x="0" y="0"/>
          <a:ext cx="0" cy="0"/>
          <a:chOff x="0" y="0"/>
          <a:chExt cx="0" cy="0"/>
        </a:xfrm>
      </p:grpSpPr>
      <p:pic>
        <p:nvPicPr>
          <p:cNvPr id="9" name="Kuva 8"/>
          <p:cNvPicPr>
            <a:picLocks noChangeAspect="1"/>
          </p:cNvPicPr>
          <p:nvPr userDrawn="1"/>
        </p:nvPicPr>
        <p:blipFill>
          <a:blip r:embed="rId2"/>
          <a:stretch>
            <a:fillRect/>
          </a:stretch>
        </p:blipFill>
        <p:spPr>
          <a:xfrm>
            <a:off x="8335624" y="368923"/>
            <a:ext cx="437056" cy="437032"/>
          </a:xfrm>
          <a:prstGeom prst="rect">
            <a:avLst/>
          </a:prstGeom>
        </p:spPr>
      </p:pic>
      <p:sp>
        <p:nvSpPr>
          <p:cNvPr id="25"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26" name="Päivämäärän paikkamerkki 1"/>
          <p:cNvSpPr>
            <a:spLocks noGrp="1"/>
          </p:cNvSpPr>
          <p:nvPr>
            <p:ph type="dt" sz="half" idx="10"/>
          </p:nvPr>
        </p:nvSpPr>
        <p:spPr>
          <a:xfrm>
            <a:off x="282027" y="4728047"/>
            <a:ext cx="916709" cy="164690"/>
          </a:xfrm>
        </p:spPr>
        <p:txBody>
          <a:bodyPr/>
          <a:lstStyle/>
          <a:p>
            <a:fld id="{93A86DDE-F10A-4777-A106-D941CAA23B60}" type="datetime1">
              <a:rPr lang="fi-FI" smtClean="0">
                <a:solidFill>
                  <a:srgbClr val="29282E"/>
                </a:solidFill>
              </a:rPr>
              <a:pPr/>
              <a:t>12.4.2017</a:t>
            </a:fld>
            <a:endParaRPr lang="fi-FI" dirty="0">
              <a:solidFill>
                <a:srgbClr val="29282E"/>
              </a:solidFill>
            </a:endParaRPr>
          </a:p>
        </p:txBody>
      </p:sp>
      <p:sp>
        <p:nvSpPr>
          <p:cNvPr id="27"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13" name="Tekstin paikkamerkki 2"/>
          <p:cNvSpPr>
            <a:spLocks noGrp="1"/>
          </p:cNvSpPr>
          <p:nvPr>
            <p:ph idx="1"/>
          </p:nvPr>
        </p:nvSpPr>
        <p:spPr>
          <a:xfrm>
            <a:off x="1072800" y="1582403"/>
            <a:ext cx="7171200" cy="2894197"/>
          </a:xfrm>
          <a:prstGeom prst="rect">
            <a:avLst/>
          </a:prstGeom>
        </p:spPr>
        <p:txBody>
          <a:bodyPr vert="horz" lIns="91440" tIns="45720" rIns="91440" bIns="45720" rtlCol="0">
            <a:normAutofit/>
          </a:bodyPr>
          <a:lstStyle>
            <a:lvl1pPr marL="21600" marR="0" indent="0" algn="l" defTabSz="806052" rtl="0" eaLnBrk="1" fontAlgn="auto" latinLnBrk="0" hangingPunct="1">
              <a:lnSpc>
                <a:spcPts val="2000"/>
              </a:lnSpc>
              <a:spcBef>
                <a:spcPts val="400"/>
              </a:spcBef>
              <a:spcAft>
                <a:spcPts val="300"/>
              </a:spcAft>
              <a:buClrTx/>
              <a:buSzPct val="150000"/>
              <a:buFont typeface="Arial" panose="020B0604020202020204" pitchFamily="34" charset="0"/>
              <a:buNone/>
              <a:tabLst/>
              <a:defRPr sz="1600">
                <a:solidFill>
                  <a:srgbClr val="000000"/>
                </a:solidFill>
              </a:defRPr>
            </a:lvl1pPr>
            <a:lvl2pPr marL="471332" indent="0">
              <a:lnSpc>
                <a:spcPts val="1800"/>
              </a:lnSpc>
              <a:spcBef>
                <a:spcPts val="200"/>
              </a:spcBef>
              <a:spcAft>
                <a:spcPts val="200"/>
              </a:spcAft>
              <a:buNone/>
              <a:defRPr sz="1300" baseline="0">
                <a:solidFill>
                  <a:srgbClr val="000000"/>
                </a:solidFill>
              </a:defRPr>
            </a:lvl2pPr>
            <a:lvl3pPr marL="786191" indent="0">
              <a:lnSpc>
                <a:spcPts val="1800"/>
              </a:lnSpc>
              <a:spcBef>
                <a:spcPts val="200"/>
              </a:spcBef>
              <a:spcAft>
                <a:spcPts val="200"/>
              </a:spcAft>
              <a:buNone/>
              <a:defRPr sz="1050">
                <a:solidFill>
                  <a:srgbClr val="000000"/>
                </a:solidFill>
              </a:defRPr>
            </a:lvl3pPr>
            <a:lvl4pPr marL="1109451" indent="0">
              <a:lnSpc>
                <a:spcPts val="1800"/>
              </a:lnSpc>
              <a:spcBef>
                <a:spcPts val="200"/>
              </a:spcBef>
              <a:spcAft>
                <a:spcPts val="200"/>
              </a:spcAft>
              <a:buNone/>
              <a:defRPr sz="1050">
                <a:solidFill>
                  <a:srgbClr val="000000"/>
                </a:solidFill>
              </a:defRPr>
            </a:lvl4pPr>
          </a:lstStyle>
          <a:p>
            <a:pPr lvl="0"/>
            <a:r>
              <a:rPr lang="fi-FI" dirty="0"/>
              <a:t>Muokkaa tekstin perustyylejä napsauttamalla</a:t>
            </a:r>
          </a:p>
        </p:txBody>
      </p:sp>
      <p:sp>
        <p:nvSpPr>
          <p:cNvPr id="16" name="Tekstin paikkamerkki 28"/>
          <p:cNvSpPr>
            <a:spLocks noGrp="1"/>
          </p:cNvSpPr>
          <p:nvPr>
            <p:ph type="body" sz="quarter" idx="17" hasCustomPrompt="1"/>
          </p:nvPr>
        </p:nvSpPr>
        <p:spPr>
          <a:xfrm>
            <a:off x="1072800" y="1102950"/>
            <a:ext cx="7171200" cy="643945"/>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perustyyl</a:t>
            </a:r>
            <a:r>
              <a:rPr lang="fi-FI" dirty="0"/>
              <a:t>. </a:t>
            </a:r>
            <a:r>
              <a:rPr lang="fi-FI" dirty="0" err="1"/>
              <a:t>napsautt</a:t>
            </a:r>
            <a:r>
              <a:rPr lang="fi-FI" dirty="0"/>
              <a:t>.</a:t>
            </a:r>
          </a:p>
        </p:txBody>
      </p:sp>
      <p:sp>
        <p:nvSpPr>
          <p:cNvPr id="10"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Tree>
    <p:extLst>
      <p:ext uri="{BB962C8B-B14F-4D97-AF65-F5344CB8AC3E}">
        <p14:creationId xmlns:p14="http://schemas.microsoft.com/office/powerpoint/2010/main" val="2659337067"/>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314.xml><?xml version="1.0" encoding="utf-8"?>
<p:sldLayout xmlns:a="http://schemas.openxmlformats.org/drawingml/2006/main" xmlns:r="http://schemas.openxmlformats.org/officeDocument/2006/relationships" xmlns:p="http://schemas.openxmlformats.org/presentationml/2006/main" preserve="1" userDrawn="1">
  <p:cSld name="Sisältödia tekstille B">
    <p:spTree>
      <p:nvGrpSpPr>
        <p:cNvPr id="1" name=""/>
        <p:cNvGrpSpPr/>
        <p:nvPr/>
      </p:nvGrpSpPr>
      <p:grpSpPr>
        <a:xfrm>
          <a:off x="0" y="0"/>
          <a:ext cx="0" cy="0"/>
          <a:chOff x="0" y="0"/>
          <a:chExt cx="0" cy="0"/>
        </a:xfrm>
      </p:grpSpPr>
      <p:sp>
        <p:nvSpPr>
          <p:cNvPr id="21" name="Tekstin paikkamerkki 2"/>
          <p:cNvSpPr>
            <a:spLocks noGrp="1"/>
          </p:cNvSpPr>
          <p:nvPr>
            <p:ph idx="19"/>
          </p:nvPr>
        </p:nvSpPr>
        <p:spPr>
          <a:xfrm>
            <a:off x="1072800" y="1785521"/>
            <a:ext cx="71712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100">
                <a:solidFill>
                  <a:srgbClr val="000000"/>
                </a:solidFill>
              </a:defRPr>
            </a:lvl3pPr>
            <a:lvl4pPr indent="-158400">
              <a:lnSpc>
                <a:spcPts val="1800"/>
              </a:lnSpc>
              <a:spcBef>
                <a:spcPts val="200"/>
              </a:spcBef>
              <a:spcAft>
                <a:spcPts val="200"/>
              </a:spcAft>
              <a:buSzPct val="125000"/>
              <a:defRPr sz="1000">
                <a:solidFill>
                  <a:srgbClr val="000000"/>
                </a:solidFill>
              </a:defRPr>
            </a:lvl4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p:txBody>
      </p:sp>
      <p:sp>
        <p:nvSpPr>
          <p:cNvPr id="22" name="Tekstin paikkamerkki 28"/>
          <p:cNvSpPr>
            <a:spLocks noGrp="1"/>
          </p:cNvSpPr>
          <p:nvPr>
            <p:ph type="body" sz="quarter" idx="20" hasCustomPrompt="1"/>
          </p:nvPr>
        </p:nvSpPr>
        <p:spPr>
          <a:xfrm>
            <a:off x="1072800" y="1305418"/>
            <a:ext cx="7171200" cy="446765"/>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perustyyl</a:t>
            </a:r>
            <a:r>
              <a:rPr lang="fi-FI" dirty="0"/>
              <a:t>. </a:t>
            </a:r>
            <a:r>
              <a:rPr lang="fi-FI" dirty="0" err="1"/>
              <a:t>napsautt</a:t>
            </a:r>
            <a:r>
              <a:rPr lang="fi-FI" dirty="0"/>
              <a:t>.</a:t>
            </a:r>
          </a:p>
        </p:txBody>
      </p:sp>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15" name="Päivämäärän paikkamerkki 1"/>
          <p:cNvSpPr>
            <a:spLocks noGrp="1"/>
          </p:cNvSpPr>
          <p:nvPr>
            <p:ph type="dt" sz="half" idx="10"/>
          </p:nvPr>
        </p:nvSpPr>
        <p:spPr>
          <a:xfrm>
            <a:off x="282027" y="4728047"/>
            <a:ext cx="916709" cy="164690"/>
          </a:xfrm>
        </p:spPr>
        <p:txBody>
          <a:bodyPr/>
          <a:lstStyle/>
          <a:p>
            <a:fld id="{5852F758-A581-4D37-BD1E-B8223EA2F0B2}" type="datetime1">
              <a:rPr lang="fi-FI" smtClean="0">
                <a:solidFill>
                  <a:srgbClr val="29282E"/>
                </a:solidFill>
              </a:rPr>
              <a:pPr/>
              <a:t>12.4.2017</a:t>
            </a:fld>
            <a:endParaRPr lang="fi-FI" dirty="0">
              <a:solidFill>
                <a:srgbClr val="29282E"/>
              </a:solidFill>
            </a:endParaRPr>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9"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Tree>
    <p:extLst>
      <p:ext uri="{BB962C8B-B14F-4D97-AF65-F5344CB8AC3E}">
        <p14:creationId xmlns:p14="http://schemas.microsoft.com/office/powerpoint/2010/main" val="2312429374"/>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315.xml><?xml version="1.0" encoding="utf-8"?>
<p:sldLayout xmlns:a="http://schemas.openxmlformats.org/drawingml/2006/main" xmlns:r="http://schemas.openxmlformats.org/officeDocument/2006/relationships" xmlns:p="http://schemas.openxmlformats.org/presentationml/2006/main" preserve="1" userDrawn="1">
  <p:cSld name="Sisältödia tekstille B 2-palstaa">
    <p:spTree>
      <p:nvGrpSpPr>
        <p:cNvPr id="1" name=""/>
        <p:cNvGrpSpPr/>
        <p:nvPr/>
      </p:nvGrpSpPr>
      <p:grpSpPr>
        <a:xfrm>
          <a:off x="0" y="0"/>
          <a:ext cx="0" cy="0"/>
          <a:chOff x="0" y="0"/>
          <a:chExt cx="0" cy="0"/>
        </a:xfrm>
      </p:grpSpPr>
      <p:sp>
        <p:nvSpPr>
          <p:cNvPr id="22" name="Tekstin paikkamerkki 28"/>
          <p:cNvSpPr>
            <a:spLocks noGrp="1"/>
          </p:cNvSpPr>
          <p:nvPr>
            <p:ph type="body" sz="quarter" idx="20" hasCustomPrompt="1"/>
          </p:nvPr>
        </p:nvSpPr>
        <p:spPr>
          <a:xfrm>
            <a:off x="1072800" y="1305418"/>
            <a:ext cx="7171200" cy="446765"/>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perustyyl</a:t>
            </a:r>
            <a:r>
              <a:rPr lang="fi-FI" dirty="0"/>
              <a:t>. </a:t>
            </a:r>
            <a:r>
              <a:rPr lang="fi-FI" dirty="0" err="1"/>
              <a:t>napsautt</a:t>
            </a:r>
            <a:r>
              <a:rPr lang="fi-FI" dirty="0"/>
              <a:t>.</a:t>
            </a:r>
          </a:p>
        </p:txBody>
      </p:sp>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15" name="Päivämäärän paikkamerkki 1"/>
          <p:cNvSpPr>
            <a:spLocks noGrp="1"/>
          </p:cNvSpPr>
          <p:nvPr>
            <p:ph type="dt" sz="half" idx="10"/>
          </p:nvPr>
        </p:nvSpPr>
        <p:spPr>
          <a:xfrm>
            <a:off x="282027" y="4728047"/>
            <a:ext cx="916709" cy="164690"/>
          </a:xfrm>
        </p:spPr>
        <p:txBody>
          <a:bodyPr/>
          <a:lstStyle/>
          <a:p>
            <a:fld id="{5852F758-A581-4D37-BD1E-B8223EA2F0B2}" type="datetime1">
              <a:rPr lang="fi-FI" smtClean="0">
                <a:solidFill>
                  <a:srgbClr val="29282E"/>
                </a:solidFill>
              </a:rPr>
              <a:pPr/>
              <a:t>12.4.2017</a:t>
            </a:fld>
            <a:endParaRPr lang="fi-FI" dirty="0">
              <a:solidFill>
                <a:srgbClr val="29282E"/>
              </a:solidFill>
            </a:endParaRPr>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9"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
        <p:nvSpPr>
          <p:cNvPr id="13" name="Tekstin paikkamerkki 2"/>
          <p:cNvSpPr>
            <a:spLocks noGrp="1"/>
          </p:cNvSpPr>
          <p:nvPr>
            <p:ph idx="1"/>
          </p:nvPr>
        </p:nvSpPr>
        <p:spPr>
          <a:xfrm>
            <a:off x="4449254" y="1752183"/>
            <a:ext cx="34992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050">
                <a:solidFill>
                  <a:srgbClr val="000000"/>
                </a:solidFill>
              </a:defRPr>
            </a:lvl3pPr>
            <a:lvl4pPr indent="-158400">
              <a:lnSpc>
                <a:spcPts val="1800"/>
              </a:lnSpc>
              <a:spcBef>
                <a:spcPts val="200"/>
              </a:spcBef>
              <a:spcAft>
                <a:spcPts val="200"/>
              </a:spcAft>
              <a:buSzPct val="125000"/>
              <a:defRPr sz="1050">
                <a:solidFill>
                  <a:srgbClr val="000000"/>
                </a:solidFill>
              </a:defRPr>
            </a:lvl4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p:txBody>
      </p:sp>
      <p:sp>
        <p:nvSpPr>
          <p:cNvPr id="16" name="Tekstin paikkamerkki 2"/>
          <p:cNvSpPr>
            <a:spLocks noGrp="1"/>
          </p:cNvSpPr>
          <p:nvPr>
            <p:ph idx="21"/>
          </p:nvPr>
        </p:nvSpPr>
        <p:spPr>
          <a:xfrm>
            <a:off x="1072800" y="1785520"/>
            <a:ext cx="34992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050">
                <a:solidFill>
                  <a:srgbClr val="000000"/>
                </a:solidFill>
              </a:defRPr>
            </a:lvl3pPr>
            <a:lvl4pPr indent="-158400">
              <a:lnSpc>
                <a:spcPts val="1800"/>
              </a:lnSpc>
              <a:spcBef>
                <a:spcPts val="200"/>
              </a:spcBef>
              <a:spcAft>
                <a:spcPts val="200"/>
              </a:spcAft>
              <a:buSzPct val="125000"/>
              <a:defRPr sz="1050">
                <a:solidFill>
                  <a:srgbClr val="000000"/>
                </a:solidFill>
              </a:defRPr>
            </a:lvl4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p:txBody>
      </p:sp>
    </p:spTree>
    <p:extLst>
      <p:ext uri="{BB962C8B-B14F-4D97-AF65-F5344CB8AC3E}">
        <p14:creationId xmlns:p14="http://schemas.microsoft.com/office/powerpoint/2010/main" val="1456685381"/>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316.xml><?xml version="1.0" encoding="utf-8"?>
<p:sldLayout xmlns:a="http://schemas.openxmlformats.org/drawingml/2006/main" xmlns:r="http://schemas.openxmlformats.org/officeDocument/2006/relationships" xmlns:p="http://schemas.openxmlformats.org/presentationml/2006/main" preserve="1" userDrawn="1">
  <p:cSld name="Sisältödia pitkälle tekstille B">
    <p:spTree>
      <p:nvGrpSpPr>
        <p:cNvPr id="1" name=""/>
        <p:cNvGrpSpPr/>
        <p:nvPr/>
      </p:nvGrpSpPr>
      <p:grpSpPr>
        <a:xfrm>
          <a:off x="0" y="0"/>
          <a:ext cx="0" cy="0"/>
          <a:chOff x="0" y="0"/>
          <a:chExt cx="0" cy="0"/>
        </a:xfrm>
      </p:grpSpPr>
      <p:sp>
        <p:nvSpPr>
          <p:cNvPr id="21" name="Tekstin paikkamerkki 2"/>
          <p:cNvSpPr>
            <a:spLocks noGrp="1"/>
          </p:cNvSpPr>
          <p:nvPr>
            <p:ph idx="19"/>
          </p:nvPr>
        </p:nvSpPr>
        <p:spPr>
          <a:xfrm>
            <a:off x="1072800" y="1785520"/>
            <a:ext cx="7171200" cy="2849967"/>
          </a:xfrm>
          <a:prstGeom prst="rect">
            <a:avLst/>
          </a:prstGeom>
        </p:spPr>
        <p:txBody>
          <a:bodyPr vert="horz" lIns="91440" tIns="45720" rIns="91440" bIns="45720" rtlCol="0">
            <a:normAutofit/>
          </a:bodyPr>
          <a:lstStyle>
            <a:lvl1pPr marL="21600" marR="0" indent="0" algn="l" defTabSz="806052" rtl="0" eaLnBrk="1" fontAlgn="auto" latinLnBrk="0" hangingPunct="1">
              <a:lnSpc>
                <a:spcPts val="2000"/>
              </a:lnSpc>
              <a:spcBef>
                <a:spcPts val="400"/>
              </a:spcBef>
              <a:spcAft>
                <a:spcPts val="300"/>
              </a:spcAft>
              <a:buClrTx/>
              <a:buSzPct val="150000"/>
              <a:buFontTx/>
              <a:buNone/>
              <a:tabLst/>
              <a:defRPr sz="1600">
                <a:solidFill>
                  <a:srgbClr val="000000"/>
                </a:solidFill>
              </a:defRPr>
            </a:lvl1pPr>
            <a:lvl2pPr marL="471332" indent="0">
              <a:lnSpc>
                <a:spcPts val="1800"/>
              </a:lnSpc>
              <a:spcBef>
                <a:spcPts val="200"/>
              </a:spcBef>
              <a:spcAft>
                <a:spcPts val="200"/>
              </a:spcAft>
              <a:buFontTx/>
              <a:buNone/>
              <a:defRPr sz="1300" baseline="0">
                <a:solidFill>
                  <a:srgbClr val="000000"/>
                </a:solidFill>
              </a:defRPr>
            </a:lvl2pPr>
            <a:lvl3pPr marL="786191" indent="0">
              <a:lnSpc>
                <a:spcPts val="1800"/>
              </a:lnSpc>
              <a:spcBef>
                <a:spcPts val="200"/>
              </a:spcBef>
              <a:spcAft>
                <a:spcPts val="200"/>
              </a:spcAft>
              <a:buFontTx/>
              <a:buNone/>
              <a:defRPr sz="1100">
                <a:solidFill>
                  <a:srgbClr val="000000"/>
                </a:solidFill>
              </a:defRPr>
            </a:lvl3pPr>
            <a:lvl4pPr marL="1109451" indent="0">
              <a:lnSpc>
                <a:spcPts val="1800"/>
              </a:lnSpc>
              <a:spcBef>
                <a:spcPts val="200"/>
              </a:spcBef>
              <a:spcAft>
                <a:spcPts val="200"/>
              </a:spcAft>
              <a:buFontTx/>
              <a:buNone/>
              <a:defRPr sz="1000">
                <a:solidFill>
                  <a:srgbClr val="000000"/>
                </a:solidFill>
              </a:defRPr>
            </a:lvl4pPr>
          </a:lstStyle>
          <a:p>
            <a:pPr lvl="0"/>
            <a:r>
              <a:rPr lang="fi-FI" dirty="0"/>
              <a:t>Muokkaa tekstin perustyylejä napsauttamalla</a:t>
            </a:r>
          </a:p>
        </p:txBody>
      </p:sp>
      <p:sp>
        <p:nvSpPr>
          <p:cNvPr id="22" name="Tekstin paikkamerkki 28"/>
          <p:cNvSpPr>
            <a:spLocks noGrp="1"/>
          </p:cNvSpPr>
          <p:nvPr>
            <p:ph type="body" sz="quarter" idx="20" hasCustomPrompt="1"/>
          </p:nvPr>
        </p:nvSpPr>
        <p:spPr>
          <a:xfrm>
            <a:off x="1072800" y="1305418"/>
            <a:ext cx="7171200" cy="446765"/>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perustyyl</a:t>
            </a:r>
            <a:r>
              <a:rPr lang="fi-FI" dirty="0"/>
              <a:t>. </a:t>
            </a:r>
            <a:r>
              <a:rPr lang="fi-FI" dirty="0" err="1"/>
              <a:t>napsautt</a:t>
            </a:r>
            <a:r>
              <a:rPr lang="fi-FI" dirty="0"/>
              <a:t>.</a:t>
            </a:r>
          </a:p>
        </p:txBody>
      </p:sp>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15" name="Päivämäärän paikkamerkki 1"/>
          <p:cNvSpPr>
            <a:spLocks noGrp="1"/>
          </p:cNvSpPr>
          <p:nvPr>
            <p:ph type="dt" sz="half" idx="10"/>
          </p:nvPr>
        </p:nvSpPr>
        <p:spPr>
          <a:xfrm>
            <a:off x="282027" y="4728047"/>
            <a:ext cx="916709" cy="164690"/>
          </a:xfrm>
        </p:spPr>
        <p:txBody>
          <a:bodyPr/>
          <a:lstStyle/>
          <a:p>
            <a:fld id="{A7BBC141-4B12-44F7-9510-FE3AC75A8978}" type="datetime1">
              <a:rPr lang="fi-FI" smtClean="0">
                <a:solidFill>
                  <a:srgbClr val="29282E"/>
                </a:solidFill>
              </a:rPr>
              <a:pPr/>
              <a:t>12.4.2017</a:t>
            </a:fld>
            <a:endParaRPr lang="fi-FI" dirty="0">
              <a:solidFill>
                <a:srgbClr val="29282E"/>
              </a:solidFill>
            </a:endParaRPr>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9"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Tree>
    <p:extLst>
      <p:ext uri="{BB962C8B-B14F-4D97-AF65-F5344CB8AC3E}">
        <p14:creationId xmlns:p14="http://schemas.microsoft.com/office/powerpoint/2010/main" val="146932890"/>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317.xml><?xml version="1.0" encoding="utf-8"?>
<p:sldLayout xmlns:a="http://schemas.openxmlformats.org/drawingml/2006/main" xmlns:r="http://schemas.openxmlformats.org/officeDocument/2006/relationships" xmlns:p="http://schemas.openxmlformats.org/presentationml/2006/main" preserve="1" userDrawn="1">
  <p:cSld name="Sisältödia tekstille C">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15" name="Päivämäärän paikkamerkki 1"/>
          <p:cNvSpPr>
            <a:spLocks noGrp="1"/>
          </p:cNvSpPr>
          <p:nvPr>
            <p:ph type="dt" sz="half" idx="10"/>
          </p:nvPr>
        </p:nvSpPr>
        <p:spPr>
          <a:xfrm>
            <a:off x="282027" y="4728047"/>
            <a:ext cx="916709" cy="164690"/>
          </a:xfrm>
        </p:spPr>
        <p:txBody>
          <a:bodyPr/>
          <a:lstStyle/>
          <a:p>
            <a:fld id="{5660C5A7-FBA6-48C0-8FFE-635451E66DD4}" type="datetime1">
              <a:rPr lang="fi-FI" smtClean="0">
                <a:solidFill>
                  <a:srgbClr val="29282E"/>
                </a:solidFill>
              </a:rPr>
              <a:pPr/>
              <a:t>12.4.2017</a:t>
            </a:fld>
            <a:endParaRPr lang="fi-FI" dirty="0">
              <a:solidFill>
                <a:srgbClr val="29282E"/>
              </a:solidFill>
            </a:endParaRPr>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9"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
        <p:nvSpPr>
          <p:cNvPr id="13" name="Tekstin paikkamerkki 2"/>
          <p:cNvSpPr>
            <a:spLocks noGrp="1"/>
          </p:cNvSpPr>
          <p:nvPr>
            <p:ph idx="21"/>
          </p:nvPr>
        </p:nvSpPr>
        <p:spPr>
          <a:xfrm>
            <a:off x="1072800" y="2006500"/>
            <a:ext cx="7171200" cy="2672188"/>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100">
                <a:solidFill>
                  <a:srgbClr val="000000"/>
                </a:solidFill>
              </a:defRPr>
            </a:lvl3pPr>
            <a:lvl4pPr indent="-158400">
              <a:lnSpc>
                <a:spcPts val="1800"/>
              </a:lnSpc>
              <a:spcBef>
                <a:spcPts val="200"/>
              </a:spcBef>
              <a:spcAft>
                <a:spcPts val="200"/>
              </a:spcAft>
              <a:buSzPct val="125000"/>
              <a:defRPr sz="1000">
                <a:solidFill>
                  <a:srgbClr val="000000"/>
                </a:solidFill>
              </a:defRPr>
            </a:lvl4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p:txBody>
      </p:sp>
      <p:sp>
        <p:nvSpPr>
          <p:cNvPr id="16" name="Tekstin paikkamerkki 28"/>
          <p:cNvSpPr>
            <a:spLocks noGrp="1"/>
          </p:cNvSpPr>
          <p:nvPr>
            <p:ph type="body" sz="quarter" idx="22" hasCustomPrompt="1"/>
          </p:nvPr>
        </p:nvSpPr>
        <p:spPr>
          <a:xfrm>
            <a:off x="1072800" y="1526398"/>
            <a:ext cx="7171200" cy="435372"/>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perustyyl</a:t>
            </a:r>
            <a:r>
              <a:rPr lang="fi-FI" dirty="0"/>
              <a:t>. </a:t>
            </a:r>
            <a:r>
              <a:rPr lang="fi-FI" dirty="0" err="1"/>
              <a:t>napsautt</a:t>
            </a:r>
            <a:r>
              <a:rPr lang="fi-FI" dirty="0"/>
              <a:t>.</a:t>
            </a:r>
          </a:p>
        </p:txBody>
      </p:sp>
    </p:spTree>
    <p:extLst>
      <p:ext uri="{BB962C8B-B14F-4D97-AF65-F5344CB8AC3E}">
        <p14:creationId xmlns:p14="http://schemas.microsoft.com/office/powerpoint/2010/main" val="149487326"/>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318.xml><?xml version="1.0" encoding="utf-8"?>
<p:sldLayout xmlns:a="http://schemas.openxmlformats.org/drawingml/2006/main" xmlns:r="http://schemas.openxmlformats.org/officeDocument/2006/relationships" xmlns:p="http://schemas.openxmlformats.org/presentationml/2006/main" preserve="1" userDrawn="1">
  <p:cSld name="Sisältödia tekstille C 2-palstaa">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15" name="Päivämäärän paikkamerkki 1"/>
          <p:cNvSpPr>
            <a:spLocks noGrp="1"/>
          </p:cNvSpPr>
          <p:nvPr>
            <p:ph type="dt" sz="half" idx="10"/>
          </p:nvPr>
        </p:nvSpPr>
        <p:spPr>
          <a:xfrm>
            <a:off x="282027" y="4728047"/>
            <a:ext cx="916709" cy="164690"/>
          </a:xfrm>
        </p:spPr>
        <p:txBody>
          <a:bodyPr/>
          <a:lstStyle/>
          <a:p>
            <a:fld id="{5660C5A7-FBA6-48C0-8FFE-635451E66DD4}" type="datetime1">
              <a:rPr lang="fi-FI" smtClean="0">
                <a:solidFill>
                  <a:srgbClr val="29282E"/>
                </a:solidFill>
              </a:rPr>
              <a:pPr/>
              <a:t>12.4.2017</a:t>
            </a:fld>
            <a:endParaRPr lang="fi-FI" dirty="0">
              <a:solidFill>
                <a:srgbClr val="29282E"/>
              </a:solidFill>
            </a:endParaRPr>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9"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
        <p:nvSpPr>
          <p:cNvPr id="16" name="Tekstin paikkamerkki 28"/>
          <p:cNvSpPr>
            <a:spLocks noGrp="1"/>
          </p:cNvSpPr>
          <p:nvPr>
            <p:ph type="body" sz="quarter" idx="22" hasCustomPrompt="1"/>
          </p:nvPr>
        </p:nvSpPr>
        <p:spPr>
          <a:xfrm>
            <a:off x="1072800" y="1526398"/>
            <a:ext cx="7171200" cy="435372"/>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perustyyl</a:t>
            </a:r>
            <a:r>
              <a:rPr lang="fi-FI" dirty="0"/>
              <a:t>. </a:t>
            </a:r>
            <a:r>
              <a:rPr lang="fi-FI" dirty="0" err="1"/>
              <a:t>napsautt</a:t>
            </a:r>
            <a:r>
              <a:rPr lang="fi-FI" dirty="0"/>
              <a:t>.</a:t>
            </a:r>
          </a:p>
        </p:txBody>
      </p:sp>
      <p:sp>
        <p:nvSpPr>
          <p:cNvPr id="18" name="Tekstin paikkamerkki 2"/>
          <p:cNvSpPr>
            <a:spLocks noGrp="1"/>
          </p:cNvSpPr>
          <p:nvPr>
            <p:ph idx="1"/>
          </p:nvPr>
        </p:nvSpPr>
        <p:spPr>
          <a:xfrm>
            <a:off x="4449254" y="1973163"/>
            <a:ext cx="3499200" cy="2672188"/>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050">
                <a:solidFill>
                  <a:srgbClr val="000000"/>
                </a:solidFill>
              </a:defRPr>
            </a:lvl3pPr>
            <a:lvl4pPr indent="-158400">
              <a:lnSpc>
                <a:spcPts val="1800"/>
              </a:lnSpc>
              <a:spcBef>
                <a:spcPts val="200"/>
              </a:spcBef>
              <a:spcAft>
                <a:spcPts val="200"/>
              </a:spcAft>
              <a:buSzPct val="125000"/>
              <a:defRPr sz="1050">
                <a:solidFill>
                  <a:srgbClr val="000000"/>
                </a:solidFill>
              </a:defRPr>
            </a:lvl4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p:txBody>
      </p:sp>
      <p:sp>
        <p:nvSpPr>
          <p:cNvPr id="19" name="Tekstin paikkamerkki 2"/>
          <p:cNvSpPr>
            <a:spLocks noGrp="1"/>
          </p:cNvSpPr>
          <p:nvPr>
            <p:ph idx="23"/>
          </p:nvPr>
        </p:nvSpPr>
        <p:spPr>
          <a:xfrm>
            <a:off x="1072800" y="2006501"/>
            <a:ext cx="3499200" cy="2672188"/>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050">
                <a:solidFill>
                  <a:srgbClr val="000000"/>
                </a:solidFill>
              </a:defRPr>
            </a:lvl3pPr>
            <a:lvl4pPr indent="-158400">
              <a:lnSpc>
                <a:spcPts val="1800"/>
              </a:lnSpc>
              <a:spcBef>
                <a:spcPts val="200"/>
              </a:spcBef>
              <a:spcAft>
                <a:spcPts val="200"/>
              </a:spcAft>
              <a:buSzPct val="125000"/>
              <a:defRPr sz="1050">
                <a:solidFill>
                  <a:srgbClr val="000000"/>
                </a:solidFill>
              </a:defRPr>
            </a:lvl4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p:txBody>
      </p:sp>
    </p:spTree>
    <p:extLst>
      <p:ext uri="{BB962C8B-B14F-4D97-AF65-F5344CB8AC3E}">
        <p14:creationId xmlns:p14="http://schemas.microsoft.com/office/powerpoint/2010/main" val="1729992125"/>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319.xml><?xml version="1.0" encoding="utf-8"?>
<p:sldLayout xmlns:a="http://schemas.openxmlformats.org/drawingml/2006/main" xmlns:r="http://schemas.openxmlformats.org/officeDocument/2006/relationships" xmlns:p="http://schemas.openxmlformats.org/presentationml/2006/main" preserve="1" userDrawn="1">
  <p:cSld name="Sisältödia pitkälle tekstille C">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15" name="Päivämäärän paikkamerkki 1"/>
          <p:cNvSpPr>
            <a:spLocks noGrp="1"/>
          </p:cNvSpPr>
          <p:nvPr>
            <p:ph type="dt" sz="half" idx="10"/>
          </p:nvPr>
        </p:nvSpPr>
        <p:spPr>
          <a:xfrm>
            <a:off x="282027" y="4728047"/>
            <a:ext cx="916709" cy="164690"/>
          </a:xfrm>
        </p:spPr>
        <p:txBody>
          <a:bodyPr/>
          <a:lstStyle/>
          <a:p>
            <a:fld id="{8D9E7F89-CFBC-40A6-849E-791F2CE17670}" type="datetime1">
              <a:rPr lang="fi-FI" smtClean="0">
                <a:solidFill>
                  <a:srgbClr val="29282E"/>
                </a:solidFill>
              </a:rPr>
              <a:pPr/>
              <a:t>12.4.2017</a:t>
            </a:fld>
            <a:endParaRPr lang="fi-FI" dirty="0">
              <a:solidFill>
                <a:srgbClr val="29282E"/>
              </a:solidFill>
            </a:endParaRPr>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9"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
        <p:nvSpPr>
          <p:cNvPr id="13" name="Tekstin paikkamerkki 2"/>
          <p:cNvSpPr>
            <a:spLocks noGrp="1"/>
          </p:cNvSpPr>
          <p:nvPr>
            <p:ph idx="21"/>
          </p:nvPr>
        </p:nvSpPr>
        <p:spPr>
          <a:xfrm>
            <a:off x="1072800" y="2006500"/>
            <a:ext cx="7171200" cy="2672188"/>
          </a:xfrm>
          <a:prstGeom prst="rect">
            <a:avLst/>
          </a:prstGeom>
        </p:spPr>
        <p:txBody>
          <a:bodyPr vert="horz" lIns="91440" tIns="45720" rIns="91440" bIns="45720" rtlCol="0">
            <a:normAutofit/>
          </a:bodyPr>
          <a:lstStyle>
            <a:lvl1pPr marL="21600" marR="0" indent="0" algn="l" defTabSz="806052" rtl="0" eaLnBrk="1" fontAlgn="auto" latinLnBrk="0" hangingPunct="1">
              <a:lnSpc>
                <a:spcPts val="2000"/>
              </a:lnSpc>
              <a:spcBef>
                <a:spcPts val="400"/>
              </a:spcBef>
              <a:spcAft>
                <a:spcPts val="300"/>
              </a:spcAft>
              <a:buClrTx/>
              <a:buSzPct val="150000"/>
              <a:buFontTx/>
              <a:buNone/>
              <a:tabLst/>
              <a:defRPr sz="1600">
                <a:solidFill>
                  <a:srgbClr val="000000"/>
                </a:solidFill>
              </a:defRPr>
            </a:lvl1pPr>
            <a:lvl2pPr indent="-158400">
              <a:lnSpc>
                <a:spcPts val="1800"/>
              </a:lnSpc>
              <a:spcBef>
                <a:spcPts val="200"/>
              </a:spcBef>
              <a:spcAft>
                <a:spcPts val="200"/>
              </a:spcAft>
              <a:defRPr sz="1300" baseline="0">
                <a:solidFill>
                  <a:srgbClr val="000000"/>
                </a:solidFill>
              </a:defRPr>
            </a:lvl2pPr>
            <a:lvl3pPr indent="-158400">
              <a:lnSpc>
                <a:spcPts val="1800"/>
              </a:lnSpc>
              <a:spcBef>
                <a:spcPts val="200"/>
              </a:spcBef>
              <a:spcAft>
                <a:spcPts val="200"/>
              </a:spcAft>
              <a:defRPr sz="1100">
                <a:solidFill>
                  <a:srgbClr val="000000"/>
                </a:solidFill>
              </a:defRPr>
            </a:lvl3pPr>
            <a:lvl4pPr indent="-158400">
              <a:lnSpc>
                <a:spcPts val="1800"/>
              </a:lnSpc>
              <a:spcBef>
                <a:spcPts val="200"/>
              </a:spcBef>
              <a:spcAft>
                <a:spcPts val="200"/>
              </a:spcAft>
              <a:defRPr sz="1000">
                <a:solidFill>
                  <a:srgbClr val="000000"/>
                </a:solidFill>
              </a:defRPr>
            </a:lvl4pPr>
          </a:lstStyle>
          <a:p>
            <a:pPr lvl="0"/>
            <a:r>
              <a:rPr lang="fi-FI" dirty="0"/>
              <a:t>Muokkaa tekstin perustyylejä napsauttamalla</a:t>
            </a:r>
          </a:p>
        </p:txBody>
      </p:sp>
      <p:sp>
        <p:nvSpPr>
          <p:cNvPr id="16" name="Tekstin paikkamerkki 28"/>
          <p:cNvSpPr>
            <a:spLocks noGrp="1"/>
          </p:cNvSpPr>
          <p:nvPr>
            <p:ph type="body" sz="quarter" idx="22" hasCustomPrompt="1"/>
          </p:nvPr>
        </p:nvSpPr>
        <p:spPr>
          <a:xfrm>
            <a:off x="1072800" y="1526398"/>
            <a:ext cx="7171200" cy="435372"/>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perustyyl</a:t>
            </a:r>
            <a:r>
              <a:rPr lang="fi-FI" dirty="0"/>
              <a:t>. </a:t>
            </a:r>
            <a:r>
              <a:rPr lang="fi-FI" dirty="0" err="1"/>
              <a:t>napsautt</a:t>
            </a:r>
            <a:r>
              <a:rPr lang="fi-FI" dirty="0"/>
              <a:t>.</a:t>
            </a:r>
          </a:p>
        </p:txBody>
      </p:sp>
    </p:spTree>
    <p:extLst>
      <p:ext uri="{BB962C8B-B14F-4D97-AF65-F5344CB8AC3E}">
        <p14:creationId xmlns:p14="http://schemas.microsoft.com/office/powerpoint/2010/main" val="31447031"/>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Väliotsikkodia - turkoosi">
    <p:bg>
      <p:bgPr>
        <a:solidFill>
          <a:srgbClr val="0ACFCF"/>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9"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0"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2"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FBD49F65-936D-47C1-B476-B10D0AC9DEC4}" type="datetime1">
              <a:rPr lang="fi-FI" smtClean="0">
                <a:solidFill>
                  <a:srgbClr val="FFFFFF"/>
                </a:solidFill>
              </a:rPr>
              <a:pPr/>
              <a:t>12.4.2017</a:t>
            </a:fld>
            <a:endParaRPr lang="fi-FI" dirty="0">
              <a:solidFill>
                <a:srgbClr val="FFFFFF"/>
              </a:solidFill>
            </a:endParaRPr>
          </a:p>
        </p:txBody>
      </p:sp>
      <p:sp>
        <p:nvSpPr>
          <p:cNvPr id="14"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978903302"/>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320.xml><?xml version="1.0" encoding="utf-8"?>
<p:sldLayout xmlns:a="http://schemas.openxmlformats.org/drawingml/2006/main" xmlns:r="http://schemas.openxmlformats.org/officeDocument/2006/relationships" xmlns:p="http://schemas.openxmlformats.org/presentationml/2006/main" preserve="1" userDrawn="1">
  <p:cSld name="Sisältödia tekstille ja kuvalle A">
    <p:spTree>
      <p:nvGrpSpPr>
        <p:cNvPr id="1" name=""/>
        <p:cNvGrpSpPr/>
        <p:nvPr/>
      </p:nvGrpSpPr>
      <p:grpSpPr>
        <a:xfrm>
          <a:off x="0" y="0"/>
          <a:ext cx="0" cy="0"/>
          <a:chOff x="0" y="0"/>
          <a:chExt cx="0" cy="0"/>
        </a:xfrm>
      </p:grpSpPr>
      <p:sp>
        <p:nvSpPr>
          <p:cNvPr id="15" name="Päivämäärän paikkamerkki 1"/>
          <p:cNvSpPr>
            <a:spLocks noGrp="1"/>
          </p:cNvSpPr>
          <p:nvPr>
            <p:ph type="dt" sz="half" idx="10"/>
          </p:nvPr>
        </p:nvSpPr>
        <p:spPr>
          <a:xfrm>
            <a:off x="282027" y="4728047"/>
            <a:ext cx="916709" cy="164690"/>
          </a:xfrm>
        </p:spPr>
        <p:txBody>
          <a:bodyPr/>
          <a:lstStyle/>
          <a:p>
            <a:fld id="{26EC10B7-6068-4592-8DF6-C21B5E169149}" type="datetime1">
              <a:rPr lang="fi-FI" smtClean="0">
                <a:solidFill>
                  <a:srgbClr val="29282E"/>
                </a:solidFill>
              </a:rPr>
              <a:pPr/>
              <a:t>12.4.2017</a:t>
            </a:fld>
            <a:endParaRPr lang="fi-FI" dirty="0">
              <a:solidFill>
                <a:srgbClr val="29282E"/>
              </a:solidFill>
            </a:endParaRPr>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8" name="Tekstin paikkamerkki 2"/>
          <p:cNvSpPr>
            <a:spLocks noGrp="1"/>
          </p:cNvSpPr>
          <p:nvPr>
            <p:ph idx="19"/>
          </p:nvPr>
        </p:nvSpPr>
        <p:spPr>
          <a:xfrm>
            <a:off x="1072800" y="1785520"/>
            <a:ext cx="55296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100">
                <a:solidFill>
                  <a:srgbClr val="000000"/>
                </a:solidFill>
              </a:defRPr>
            </a:lvl3pPr>
            <a:lvl4pPr indent="-158400">
              <a:lnSpc>
                <a:spcPts val="1800"/>
              </a:lnSpc>
              <a:spcBef>
                <a:spcPts val="200"/>
              </a:spcBef>
              <a:spcAft>
                <a:spcPts val="200"/>
              </a:spcAft>
              <a:buSzPct val="125000"/>
              <a:defRPr sz="1000">
                <a:solidFill>
                  <a:srgbClr val="000000"/>
                </a:solidFill>
              </a:defRPr>
            </a:lvl4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p:txBody>
      </p:sp>
      <p:sp>
        <p:nvSpPr>
          <p:cNvPr id="9" name="Tekstin paikkamerkki 28"/>
          <p:cNvSpPr>
            <a:spLocks noGrp="1"/>
          </p:cNvSpPr>
          <p:nvPr>
            <p:ph type="body" sz="quarter" idx="21" hasCustomPrompt="1"/>
          </p:nvPr>
        </p:nvSpPr>
        <p:spPr>
          <a:xfrm>
            <a:off x="1072800" y="1305418"/>
            <a:ext cx="5529600" cy="441959"/>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perustyyl</a:t>
            </a:r>
            <a:r>
              <a:rPr lang="fi-FI" dirty="0"/>
              <a:t>. </a:t>
            </a:r>
            <a:r>
              <a:rPr lang="fi-FI" dirty="0" err="1"/>
              <a:t>napsautt</a:t>
            </a:r>
            <a:r>
              <a:rPr lang="fi-FI" dirty="0"/>
              <a:t>.</a:t>
            </a:r>
          </a:p>
        </p:txBody>
      </p:sp>
      <p:sp>
        <p:nvSpPr>
          <p:cNvPr id="10" name="Kuvan paikkamerkki 6"/>
          <p:cNvSpPr>
            <a:spLocks noGrp="1"/>
          </p:cNvSpPr>
          <p:nvPr>
            <p:ph type="pic" sz="quarter" idx="20"/>
          </p:nvPr>
        </p:nvSpPr>
        <p:spPr>
          <a:xfrm>
            <a:off x="6775200" y="0"/>
            <a:ext cx="2368805" cy="5143500"/>
          </a:xfrm>
          <a:prstGeom prst="rect">
            <a:avLst/>
          </a:prstGeom>
        </p:spPr>
        <p:txBody>
          <a:bodyPr anchor="ctr"/>
          <a:lstStyle>
            <a:lvl1pPr marL="0" indent="0" algn="ctr">
              <a:buFontTx/>
              <a:buNone/>
              <a:defRPr sz="1500">
                <a:solidFill>
                  <a:srgbClr val="000000"/>
                </a:solidFill>
              </a:defRPr>
            </a:lvl1pPr>
          </a:lstStyle>
          <a:p>
            <a:endParaRPr lang="fi-FI" dirty="0"/>
          </a:p>
        </p:txBody>
      </p:sp>
      <p:sp>
        <p:nvSpPr>
          <p:cNvPr id="12"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Tree>
    <p:extLst>
      <p:ext uri="{BB962C8B-B14F-4D97-AF65-F5344CB8AC3E}">
        <p14:creationId xmlns:p14="http://schemas.microsoft.com/office/powerpoint/2010/main" val="3895855825"/>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321.xml><?xml version="1.0" encoding="utf-8"?>
<p:sldLayout xmlns:a="http://schemas.openxmlformats.org/drawingml/2006/main" xmlns:r="http://schemas.openxmlformats.org/officeDocument/2006/relationships" xmlns:p="http://schemas.openxmlformats.org/presentationml/2006/main" preserve="1" userDrawn="1">
  <p:cSld name="Sisältödia tekstille ja kuvalle C">
    <p:spTree>
      <p:nvGrpSpPr>
        <p:cNvPr id="1" name=""/>
        <p:cNvGrpSpPr/>
        <p:nvPr/>
      </p:nvGrpSpPr>
      <p:grpSpPr>
        <a:xfrm>
          <a:off x="0" y="0"/>
          <a:ext cx="0" cy="0"/>
          <a:chOff x="0" y="0"/>
          <a:chExt cx="0" cy="0"/>
        </a:xfrm>
      </p:grpSpPr>
      <p:sp>
        <p:nvSpPr>
          <p:cNvPr id="15" name="Päivämäärän paikkamerkki 1"/>
          <p:cNvSpPr>
            <a:spLocks noGrp="1"/>
          </p:cNvSpPr>
          <p:nvPr>
            <p:ph type="dt" sz="half" idx="10"/>
          </p:nvPr>
        </p:nvSpPr>
        <p:spPr>
          <a:xfrm>
            <a:off x="282027" y="4728047"/>
            <a:ext cx="916709" cy="164690"/>
          </a:xfrm>
        </p:spPr>
        <p:txBody>
          <a:bodyPr/>
          <a:lstStyle/>
          <a:p>
            <a:fld id="{B470C21F-BEA7-4001-A59E-ED99F75C48EF}" type="datetime1">
              <a:rPr lang="fi-FI" smtClean="0">
                <a:solidFill>
                  <a:srgbClr val="29282E"/>
                </a:solidFill>
              </a:rPr>
              <a:pPr/>
              <a:t>12.4.2017</a:t>
            </a:fld>
            <a:endParaRPr lang="fi-FI" dirty="0">
              <a:solidFill>
                <a:srgbClr val="29282E"/>
              </a:solidFill>
            </a:endParaRPr>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19" name="Kuvan paikkamerkki 6"/>
          <p:cNvSpPr>
            <a:spLocks noGrp="1"/>
          </p:cNvSpPr>
          <p:nvPr>
            <p:ph type="pic" sz="quarter" idx="20"/>
          </p:nvPr>
        </p:nvSpPr>
        <p:spPr>
          <a:xfrm>
            <a:off x="5090400" y="0"/>
            <a:ext cx="4053606" cy="5143500"/>
          </a:xfrm>
          <a:prstGeom prst="rect">
            <a:avLst/>
          </a:prstGeom>
        </p:spPr>
        <p:txBody>
          <a:bodyPr anchor="ctr"/>
          <a:lstStyle>
            <a:lvl1pPr marL="0" indent="0" algn="ctr">
              <a:buFontTx/>
              <a:buNone/>
              <a:defRPr sz="1500">
                <a:solidFill>
                  <a:srgbClr val="000000"/>
                </a:solidFill>
              </a:defRPr>
            </a:lvl1pPr>
          </a:lstStyle>
          <a:p>
            <a:endParaRPr lang="fi-FI" dirty="0"/>
          </a:p>
        </p:txBody>
      </p:sp>
      <p:sp>
        <p:nvSpPr>
          <p:cNvPr id="8" name="Tekstin paikkamerkki 2"/>
          <p:cNvSpPr>
            <a:spLocks noGrp="1"/>
          </p:cNvSpPr>
          <p:nvPr>
            <p:ph idx="19"/>
          </p:nvPr>
        </p:nvSpPr>
        <p:spPr>
          <a:xfrm>
            <a:off x="1072800" y="1785521"/>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0"/>
              </a:spcBef>
              <a:spcAft>
                <a:spcPts val="7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100">
                <a:solidFill>
                  <a:srgbClr val="000000"/>
                </a:solidFill>
              </a:defRPr>
            </a:lvl3pPr>
            <a:lvl4pPr indent="-158400">
              <a:lnSpc>
                <a:spcPts val="1800"/>
              </a:lnSpc>
              <a:spcBef>
                <a:spcPts val="200"/>
              </a:spcBef>
              <a:spcAft>
                <a:spcPts val="200"/>
              </a:spcAft>
              <a:buSzPct val="125000"/>
              <a:defRPr sz="1000">
                <a:solidFill>
                  <a:srgbClr val="000000"/>
                </a:solidFill>
              </a:defRPr>
            </a:lvl4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p:txBody>
      </p:sp>
      <p:sp>
        <p:nvSpPr>
          <p:cNvPr id="9" name="Tekstin paikkamerkki 28"/>
          <p:cNvSpPr>
            <a:spLocks noGrp="1"/>
          </p:cNvSpPr>
          <p:nvPr>
            <p:ph type="body" sz="quarter" idx="21" hasCustomPrompt="1"/>
          </p:nvPr>
        </p:nvSpPr>
        <p:spPr>
          <a:xfrm>
            <a:off x="1072800" y="1305418"/>
            <a:ext cx="3844800" cy="441959"/>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
        <p:nvSpPr>
          <p:cNvPr id="10"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Tree>
    <p:extLst>
      <p:ext uri="{BB962C8B-B14F-4D97-AF65-F5344CB8AC3E}">
        <p14:creationId xmlns:p14="http://schemas.microsoft.com/office/powerpoint/2010/main" val="1957876733"/>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322.xml><?xml version="1.0" encoding="utf-8"?>
<p:sldLayout xmlns:a="http://schemas.openxmlformats.org/drawingml/2006/main" xmlns:r="http://schemas.openxmlformats.org/officeDocument/2006/relationships" xmlns:p="http://schemas.openxmlformats.org/presentationml/2006/main" preserve="1" userDrawn="1">
  <p:cSld name="Sisältödia pelkälle kuvalle">
    <p:spTree>
      <p:nvGrpSpPr>
        <p:cNvPr id="1" name=""/>
        <p:cNvGrpSpPr/>
        <p:nvPr/>
      </p:nvGrpSpPr>
      <p:grpSpPr>
        <a:xfrm>
          <a:off x="0" y="0"/>
          <a:ext cx="0" cy="0"/>
          <a:chOff x="0" y="0"/>
          <a:chExt cx="0" cy="0"/>
        </a:xfrm>
      </p:grpSpPr>
      <p:sp>
        <p:nvSpPr>
          <p:cNvPr id="19" name="Kuvan paikkamerkki 6"/>
          <p:cNvSpPr>
            <a:spLocks noGrp="1"/>
          </p:cNvSpPr>
          <p:nvPr>
            <p:ph type="pic" sz="quarter" idx="20"/>
          </p:nvPr>
        </p:nvSpPr>
        <p:spPr>
          <a:xfrm>
            <a:off x="0" y="0"/>
            <a:ext cx="9144005" cy="5143500"/>
          </a:xfrm>
          <a:prstGeom prst="rect">
            <a:avLst/>
          </a:prstGeom>
        </p:spPr>
        <p:txBody>
          <a:bodyPr anchor="ctr"/>
          <a:lstStyle>
            <a:lvl1pPr marL="0" indent="0" algn="ctr">
              <a:buFontTx/>
              <a:buNone/>
              <a:defRPr sz="1500">
                <a:solidFill>
                  <a:srgbClr val="000000"/>
                </a:solidFill>
              </a:defRPr>
            </a:lvl1pPr>
          </a:lstStyle>
          <a:p>
            <a:endParaRPr lang="fi-FI" dirty="0"/>
          </a:p>
        </p:txBody>
      </p:sp>
    </p:spTree>
    <p:extLst>
      <p:ext uri="{BB962C8B-B14F-4D97-AF65-F5344CB8AC3E}">
        <p14:creationId xmlns:p14="http://schemas.microsoft.com/office/powerpoint/2010/main" val="1503851302"/>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323.xml><?xml version="1.0" encoding="utf-8"?>
<p:sldLayout xmlns:a="http://schemas.openxmlformats.org/drawingml/2006/main" xmlns:r="http://schemas.openxmlformats.org/officeDocument/2006/relationships" xmlns:p="http://schemas.openxmlformats.org/presentationml/2006/main" preserve="1" userDrawn="1">
  <p:cSld name="Sisältödia taulukoille">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9"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
        <p:nvSpPr>
          <p:cNvPr id="11" name="Tekstin paikkamerkki 2"/>
          <p:cNvSpPr>
            <a:spLocks noGrp="1"/>
          </p:cNvSpPr>
          <p:nvPr>
            <p:ph type="body" sz="quarter" idx="23" hasCustomPrompt="1"/>
          </p:nvPr>
        </p:nvSpPr>
        <p:spPr>
          <a:xfrm>
            <a:off x="2334682" y="4727574"/>
            <a:ext cx="2971717" cy="165163"/>
          </a:xfrm>
        </p:spPr>
        <p:txBody>
          <a:bodyPr>
            <a:noAutofit/>
          </a:bodyPr>
          <a:lstStyle>
            <a:lvl1pPr marL="0" indent="0">
              <a:lnSpc>
                <a:spcPct val="100000"/>
              </a:lnSpc>
              <a:spcBef>
                <a:spcPts val="0"/>
              </a:spcBef>
              <a:spcAft>
                <a:spcPts val="0"/>
              </a:spcAft>
              <a:buFontTx/>
              <a:buNone/>
              <a:defRPr sz="700" spc="0" baseline="0"/>
            </a:lvl1pPr>
          </a:lstStyle>
          <a:p>
            <a:pPr lvl="0"/>
            <a:r>
              <a:rPr lang="fi-FI" dirty="0"/>
              <a:t>Lähde tähän</a:t>
            </a:r>
          </a:p>
        </p:txBody>
      </p:sp>
      <p:sp>
        <p:nvSpPr>
          <p:cNvPr id="19" name="Tekstin paikkamerkki 28"/>
          <p:cNvSpPr>
            <a:spLocks noGrp="1"/>
          </p:cNvSpPr>
          <p:nvPr>
            <p:ph type="body" sz="quarter" idx="21" hasCustomPrompt="1"/>
          </p:nvPr>
        </p:nvSpPr>
        <p:spPr>
          <a:xfrm>
            <a:off x="1072799" y="1102950"/>
            <a:ext cx="6868801" cy="441959"/>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perustyyl</a:t>
            </a:r>
            <a:r>
              <a:rPr lang="fi-FI" dirty="0"/>
              <a:t>. </a:t>
            </a:r>
            <a:r>
              <a:rPr lang="fi-FI" dirty="0" err="1"/>
              <a:t>napsautt</a:t>
            </a:r>
            <a:r>
              <a:rPr lang="fi-FI" dirty="0"/>
              <a:t>.</a:t>
            </a:r>
          </a:p>
        </p:txBody>
      </p:sp>
      <p:sp>
        <p:nvSpPr>
          <p:cNvPr id="20" name="Sisällön paikkamerkki 4"/>
          <p:cNvSpPr>
            <a:spLocks noGrp="1"/>
          </p:cNvSpPr>
          <p:nvPr>
            <p:ph sz="quarter" idx="17"/>
          </p:nvPr>
        </p:nvSpPr>
        <p:spPr>
          <a:xfrm>
            <a:off x="1201739" y="1584200"/>
            <a:ext cx="6739862" cy="3010469"/>
          </a:xfrm>
        </p:spPr>
        <p:txBody>
          <a:bodyPr/>
          <a:lstStyle>
            <a:lvl1pPr marL="0" indent="0">
              <a:buFontTx/>
              <a:buNone/>
              <a:defRPr/>
            </a:lvl1pPr>
            <a:lvl2pPr marL="471332" indent="0">
              <a:lnSpc>
                <a:spcPts val="1800"/>
              </a:lnSpc>
              <a:spcBef>
                <a:spcPts val="200"/>
              </a:spcBef>
              <a:spcAft>
                <a:spcPts val="200"/>
              </a:spcAft>
              <a:buFontTx/>
              <a:buNone/>
              <a:defRPr/>
            </a:lvl2pPr>
            <a:lvl3pPr marL="786191" indent="0">
              <a:lnSpc>
                <a:spcPts val="1800"/>
              </a:lnSpc>
              <a:spcBef>
                <a:spcPts val="200"/>
              </a:spcBef>
              <a:spcAft>
                <a:spcPts val="200"/>
              </a:spcAft>
              <a:buFontTx/>
              <a:buNone/>
              <a:defRPr/>
            </a:lvl3pPr>
            <a:lvl4pPr marL="1109451" indent="0">
              <a:lnSpc>
                <a:spcPts val="1800"/>
              </a:lnSpc>
              <a:spcBef>
                <a:spcPts val="200"/>
              </a:spcBef>
              <a:spcAft>
                <a:spcPts val="200"/>
              </a:spcAft>
              <a:buFontTx/>
              <a:buNone/>
              <a:defRPr/>
            </a:lvl4pPr>
          </a:lstStyle>
          <a:p>
            <a:pPr lvl="0"/>
            <a:endParaRPr lang="fi-FI" dirty="0"/>
          </a:p>
        </p:txBody>
      </p:sp>
      <p:sp>
        <p:nvSpPr>
          <p:cNvPr id="2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25" name="Päivämäärän paikkamerkki 1"/>
          <p:cNvSpPr>
            <a:spLocks noGrp="1"/>
          </p:cNvSpPr>
          <p:nvPr>
            <p:ph type="dt" sz="half" idx="10"/>
          </p:nvPr>
        </p:nvSpPr>
        <p:spPr>
          <a:xfrm>
            <a:off x="282027" y="4728047"/>
            <a:ext cx="916709" cy="164690"/>
          </a:xfrm>
        </p:spPr>
        <p:txBody>
          <a:bodyPr/>
          <a:lstStyle/>
          <a:p>
            <a:fld id="{C26F1C2C-1F3D-4324-8DB1-2B3A728EB293}" type="datetime1">
              <a:rPr lang="fi-FI" smtClean="0">
                <a:solidFill>
                  <a:srgbClr val="29282E"/>
                </a:solidFill>
              </a:rPr>
              <a:pPr/>
              <a:t>12.4.2017</a:t>
            </a:fld>
            <a:endParaRPr lang="fi-FI" dirty="0">
              <a:solidFill>
                <a:srgbClr val="29282E"/>
              </a:solidFill>
            </a:endParaRPr>
          </a:p>
        </p:txBody>
      </p:sp>
      <p:sp>
        <p:nvSpPr>
          <p:cNvPr id="26"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Tree>
    <p:extLst>
      <p:ext uri="{BB962C8B-B14F-4D97-AF65-F5344CB8AC3E}">
        <p14:creationId xmlns:p14="http://schemas.microsoft.com/office/powerpoint/2010/main" val="3462133485"/>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324.xml><?xml version="1.0" encoding="utf-8"?>
<p:sldLayout xmlns:a="http://schemas.openxmlformats.org/drawingml/2006/main" xmlns:r="http://schemas.openxmlformats.org/officeDocument/2006/relationships" xmlns:p="http://schemas.openxmlformats.org/presentationml/2006/main" preserve="1" userDrawn="1">
  <p:cSld name="Sisältödia tekstille ja taulukolle">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7"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18" name="Päivämäärän paikkamerkki 1"/>
          <p:cNvSpPr>
            <a:spLocks noGrp="1"/>
          </p:cNvSpPr>
          <p:nvPr>
            <p:ph type="dt" sz="half" idx="10"/>
          </p:nvPr>
        </p:nvSpPr>
        <p:spPr>
          <a:xfrm>
            <a:off x="282027" y="4728047"/>
            <a:ext cx="916709" cy="164690"/>
          </a:xfrm>
        </p:spPr>
        <p:txBody>
          <a:bodyPr/>
          <a:lstStyle/>
          <a:p>
            <a:fld id="{00B1868B-515C-4A84-A79A-DDEC623D6CDB}" type="datetime1">
              <a:rPr lang="fi-FI" smtClean="0">
                <a:solidFill>
                  <a:srgbClr val="29282E"/>
                </a:solidFill>
              </a:rPr>
              <a:pPr/>
              <a:t>12.4.2017</a:t>
            </a:fld>
            <a:endParaRPr lang="fi-FI" dirty="0">
              <a:solidFill>
                <a:srgbClr val="29282E"/>
              </a:solidFill>
            </a:endParaRPr>
          </a:p>
        </p:txBody>
      </p:sp>
      <p:sp>
        <p:nvSpPr>
          <p:cNvPr id="19"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5" name="Sisällön paikkamerkki 4"/>
          <p:cNvSpPr>
            <a:spLocks noGrp="1"/>
          </p:cNvSpPr>
          <p:nvPr>
            <p:ph sz="quarter" idx="17"/>
          </p:nvPr>
        </p:nvSpPr>
        <p:spPr>
          <a:xfrm>
            <a:off x="1201739" y="1584199"/>
            <a:ext cx="3283861" cy="3010469"/>
          </a:xfrm>
        </p:spPr>
        <p:txBody>
          <a:bodyPr/>
          <a:lstStyle>
            <a:lvl1pPr marL="0" indent="0">
              <a:buFontTx/>
              <a:buNone/>
              <a:defRPr/>
            </a:lvl1pPr>
            <a:lvl2pPr marL="471332" indent="0">
              <a:lnSpc>
                <a:spcPts val="1800"/>
              </a:lnSpc>
              <a:spcBef>
                <a:spcPts val="200"/>
              </a:spcBef>
              <a:spcAft>
                <a:spcPts val="200"/>
              </a:spcAft>
              <a:buFontTx/>
              <a:buNone/>
              <a:defRPr/>
            </a:lvl2pPr>
            <a:lvl3pPr marL="786191" indent="0">
              <a:lnSpc>
                <a:spcPts val="1800"/>
              </a:lnSpc>
              <a:spcBef>
                <a:spcPts val="200"/>
              </a:spcBef>
              <a:spcAft>
                <a:spcPts val="200"/>
              </a:spcAft>
              <a:buFontTx/>
              <a:buNone/>
              <a:defRPr/>
            </a:lvl3pPr>
            <a:lvl4pPr marL="1109451" indent="0">
              <a:lnSpc>
                <a:spcPts val="1800"/>
              </a:lnSpc>
              <a:spcBef>
                <a:spcPts val="200"/>
              </a:spcBef>
              <a:spcAft>
                <a:spcPts val="200"/>
              </a:spcAft>
              <a:buFontTx/>
              <a:buNone/>
              <a:defRPr/>
            </a:lvl4pPr>
          </a:lstStyle>
          <a:p>
            <a:pPr lvl="0"/>
            <a:endParaRPr lang="fi-FI" dirty="0"/>
          </a:p>
        </p:txBody>
      </p:sp>
      <p:sp>
        <p:nvSpPr>
          <p:cNvPr id="16" name="Tekstin paikkamerkki 2"/>
          <p:cNvSpPr>
            <a:spLocks noGrp="1"/>
          </p:cNvSpPr>
          <p:nvPr>
            <p:ph type="body" sz="quarter" idx="18" hasCustomPrompt="1"/>
          </p:nvPr>
        </p:nvSpPr>
        <p:spPr>
          <a:xfrm>
            <a:off x="2334682" y="4727574"/>
            <a:ext cx="2971717" cy="165163"/>
          </a:xfrm>
        </p:spPr>
        <p:txBody>
          <a:bodyPr>
            <a:noAutofit/>
          </a:bodyPr>
          <a:lstStyle>
            <a:lvl1pPr marL="0" indent="0">
              <a:lnSpc>
                <a:spcPct val="100000"/>
              </a:lnSpc>
              <a:spcBef>
                <a:spcPts val="0"/>
              </a:spcBef>
              <a:spcAft>
                <a:spcPts val="0"/>
              </a:spcAft>
              <a:buFontTx/>
              <a:buNone/>
              <a:defRPr sz="700" spc="0" baseline="0"/>
            </a:lvl1pPr>
          </a:lstStyle>
          <a:p>
            <a:pPr lvl="0"/>
            <a:r>
              <a:rPr lang="fi-FI" dirty="0"/>
              <a:t>Lähde tähän</a:t>
            </a:r>
          </a:p>
        </p:txBody>
      </p:sp>
      <p:sp>
        <p:nvSpPr>
          <p:cNvPr id="9" name="Tekstin paikkamerkki 28"/>
          <p:cNvSpPr>
            <a:spLocks noGrp="1"/>
          </p:cNvSpPr>
          <p:nvPr>
            <p:ph type="body" sz="quarter" idx="21" hasCustomPrompt="1"/>
          </p:nvPr>
        </p:nvSpPr>
        <p:spPr>
          <a:xfrm>
            <a:off x="1072799" y="1102950"/>
            <a:ext cx="6868801" cy="441959"/>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perustyyl</a:t>
            </a:r>
            <a:r>
              <a:rPr lang="fi-FI" dirty="0"/>
              <a:t>. </a:t>
            </a:r>
            <a:r>
              <a:rPr lang="fi-FI" dirty="0" err="1"/>
              <a:t>napsautt</a:t>
            </a:r>
            <a:r>
              <a:rPr lang="fi-FI" dirty="0"/>
              <a:t>.</a:t>
            </a:r>
          </a:p>
        </p:txBody>
      </p:sp>
      <p:sp>
        <p:nvSpPr>
          <p:cNvPr id="11" name="Tekstin paikkamerkki 3"/>
          <p:cNvSpPr>
            <a:spLocks noGrp="1"/>
          </p:cNvSpPr>
          <p:nvPr>
            <p:ph type="body" sz="quarter" idx="22"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
        <p:nvSpPr>
          <p:cNvPr id="13" name="Sisällön paikkamerkki 4"/>
          <p:cNvSpPr>
            <a:spLocks noGrp="1"/>
          </p:cNvSpPr>
          <p:nvPr>
            <p:ph sz="quarter" idx="23"/>
          </p:nvPr>
        </p:nvSpPr>
        <p:spPr>
          <a:xfrm>
            <a:off x="4657739" y="1584199"/>
            <a:ext cx="3283861" cy="3010469"/>
          </a:xfrm>
        </p:spPr>
        <p:txBody>
          <a:bodyPr/>
          <a:lstStyle>
            <a:lvl1pPr marL="0" indent="0">
              <a:buFontTx/>
              <a:buNone/>
              <a:defRPr/>
            </a:lvl1pPr>
            <a:lvl2pPr marL="471332" indent="0">
              <a:lnSpc>
                <a:spcPts val="1800"/>
              </a:lnSpc>
              <a:spcBef>
                <a:spcPts val="200"/>
              </a:spcBef>
              <a:spcAft>
                <a:spcPts val="200"/>
              </a:spcAft>
              <a:buFontTx/>
              <a:buNone/>
              <a:defRPr/>
            </a:lvl2pPr>
            <a:lvl3pPr marL="786191" indent="0">
              <a:lnSpc>
                <a:spcPts val="1800"/>
              </a:lnSpc>
              <a:spcBef>
                <a:spcPts val="200"/>
              </a:spcBef>
              <a:spcAft>
                <a:spcPts val="200"/>
              </a:spcAft>
              <a:buFontTx/>
              <a:buNone/>
              <a:defRPr/>
            </a:lvl3pPr>
            <a:lvl4pPr marL="1109451" indent="0">
              <a:lnSpc>
                <a:spcPts val="1800"/>
              </a:lnSpc>
              <a:spcBef>
                <a:spcPts val="200"/>
              </a:spcBef>
              <a:spcAft>
                <a:spcPts val="200"/>
              </a:spcAft>
              <a:buFontTx/>
              <a:buNone/>
              <a:defRPr/>
            </a:lvl4pPr>
          </a:lstStyle>
          <a:p>
            <a:pPr lvl="0"/>
            <a:endParaRPr lang="fi-FI" dirty="0"/>
          </a:p>
        </p:txBody>
      </p:sp>
    </p:spTree>
    <p:extLst>
      <p:ext uri="{BB962C8B-B14F-4D97-AF65-F5344CB8AC3E}">
        <p14:creationId xmlns:p14="http://schemas.microsoft.com/office/powerpoint/2010/main" val="2757288097"/>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325.xml><?xml version="1.0" encoding="utf-8"?>
<p:sldLayout xmlns:a="http://schemas.openxmlformats.org/drawingml/2006/main" xmlns:r="http://schemas.openxmlformats.org/officeDocument/2006/relationships" xmlns:p="http://schemas.openxmlformats.org/presentationml/2006/main" preserve="1" userDrawn="1">
  <p:cSld name="Sisältödia isoille taulukoille">
    <p:spTree>
      <p:nvGrpSpPr>
        <p:cNvPr id="1" name=""/>
        <p:cNvGrpSpPr/>
        <p:nvPr/>
      </p:nvGrpSpPr>
      <p:grpSpPr>
        <a:xfrm>
          <a:off x="0" y="0"/>
          <a:ext cx="0" cy="0"/>
          <a:chOff x="0" y="0"/>
          <a:chExt cx="0" cy="0"/>
        </a:xfrm>
      </p:grpSpPr>
      <p:sp>
        <p:nvSpPr>
          <p:cNvPr id="30" name="Tekstin paikkamerkki 28"/>
          <p:cNvSpPr>
            <a:spLocks noGrp="1"/>
          </p:cNvSpPr>
          <p:nvPr>
            <p:ph type="body" sz="quarter" idx="15" hasCustomPrompt="1"/>
          </p:nvPr>
        </p:nvSpPr>
        <p:spPr>
          <a:xfrm>
            <a:off x="252000" y="282150"/>
            <a:ext cx="7992000" cy="648000"/>
          </a:xfrm>
          <a:prstGeom prst="rect">
            <a:avLst/>
          </a:prstGeom>
        </p:spPr>
        <p:txBody>
          <a:bodyPr/>
          <a:lstStyle>
            <a:lvl1pPr marL="14400" indent="0">
              <a:lnSpc>
                <a:spcPts val="2700"/>
              </a:lnSpc>
              <a:spcAft>
                <a:spcPts val="0"/>
              </a:spcAft>
              <a:buFontTx/>
              <a:buNone/>
              <a:defRPr sz="2200" b="1">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Otsikko tulee tähän</a:t>
            </a:r>
          </a:p>
        </p:txBody>
      </p:sp>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7"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18" name="Päivämäärän paikkamerkki 1"/>
          <p:cNvSpPr>
            <a:spLocks noGrp="1"/>
          </p:cNvSpPr>
          <p:nvPr>
            <p:ph type="dt" sz="half" idx="10"/>
          </p:nvPr>
        </p:nvSpPr>
        <p:spPr>
          <a:xfrm>
            <a:off x="282027" y="4728047"/>
            <a:ext cx="916709" cy="164690"/>
          </a:xfrm>
        </p:spPr>
        <p:txBody>
          <a:bodyPr/>
          <a:lstStyle/>
          <a:p>
            <a:fld id="{E70C97DB-DA9C-4CFA-B970-B8599B25F3E4}" type="datetime1">
              <a:rPr lang="fi-FI" smtClean="0">
                <a:solidFill>
                  <a:srgbClr val="29282E"/>
                </a:solidFill>
              </a:rPr>
              <a:pPr/>
              <a:t>12.4.2017</a:t>
            </a:fld>
            <a:endParaRPr lang="fi-FI" dirty="0">
              <a:solidFill>
                <a:srgbClr val="29282E"/>
              </a:solidFill>
            </a:endParaRPr>
          </a:p>
        </p:txBody>
      </p:sp>
      <p:sp>
        <p:nvSpPr>
          <p:cNvPr id="19"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5" name="Sisällön paikkamerkki 4"/>
          <p:cNvSpPr>
            <a:spLocks noGrp="1"/>
          </p:cNvSpPr>
          <p:nvPr>
            <p:ph sz="quarter" idx="17"/>
          </p:nvPr>
        </p:nvSpPr>
        <p:spPr>
          <a:xfrm>
            <a:off x="381000" y="1103313"/>
            <a:ext cx="8391525" cy="3541712"/>
          </a:xfrm>
        </p:spPr>
        <p:txBody>
          <a:bodyPr/>
          <a:lstStyle>
            <a:lvl1pPr marL="0" indent="0">
              <a:buFontTx/>
              <a:buNone/>
              <a:defRPr/>
            </a:lvl1pPr>
            <a:lvl2pPr marL="471332" indent="0">
              <a:lnSpc>
                <a:spcPts val="1800"/>
              </a:lnSpc>
              <a:spcBef>
                <a:spcPts val="200"/>
              </a:spcBef>
              <a:spcAft>
                <a:spcPts val="200"/>
              </a:spcAft>
              <a:buFontTx/>
              <a:buNone/>
              <a:defRPr/>
            </a:lvl2pPr>
            <a:lvl3pPr marL="786191" indent="0">
              <a:lnSpc>
                <a:spcPts val="1800"/>
              </a:lnSpc>
              <a:spcBef>
                <a:spcPts val="200"/>
              </a:spcBef>
              <a:spcAft>
                <a:spcPts val="200"/>
              </a:spcAft>
              <a:buFontTx/>
              <a:buNone/>
              <a:defRPr/>
            </a:lvl3pPr>
            <a:lvl4pPr marL="1109451" indent="0">
              <a:lnSpc>
                <a:spcPts val="1800"/>
              </a:lnSpc>
              <a:spcBef>
                <a:spcPts val="200"/>
              </a:spcBef>
              <a:spcAft>
                <a:spcPts val="200"/>
              </a:spcAft>
              <a:buFontTx/>
              <a:buNone/>
              <a:defRPr/>
            </a:lvl4pPr>
          </a:lstStyle>
          <a:p>
            <a:pPr lvl="0"/>
            <a:r>
              <a:rPr lang="fi-FI" dirty="0"/>
              <a:t>Muokkaa tekstin perustyylejä napsauttamalla</a:t>
            </a:r>
          </a:p>
        </p:txBody>
      </p:sp>
      <p:sp>
        <p:nvSpPr>
          <p:cNvPr id="16" name="Tekstin paikkamerkki 2"/>
          <p:cNvSpPr>
            <a:spLocks noGrp="1"/>
          </p:cNvSpPr>
          <p:nvPr>
            <p:ph type="body" sz="quarter" idx="18" hasCustomPrompt="1"/>
          </p:nvPr>
        </p:nvSpPr>
        <p:spPr>
          <a:xfrm>
            <a:off x="2334682" y="4727574"/>
            <a:ext cx="2971717" cy="165163"/>
          </a:xfrm>
        </p:spPr>
        <p:txBody>
          <a:bodyPr>
            <a:noAutofit/>
          </a:bodyPr>
          <a:lstStyle>
            <a:lvl1pPr marL="0" indent="0">
              <a:lnSpc>
                <a:spcPct val="100000"/>
              </a:lnSpc>
              <a:spcBef>
                <a:spcPts val="0"/>
              </a:spcBef>
              <a:spcAft>
                <a:spcPts val="0"/>
              </a:spcAft>
              <a:buFontTx/>
              <a:buNone/>
              <a:defRPr sz="700" spc="0" baseline="0"/>
            </a:lvl1pPr>
          </a:lstStyle>
          <a:p>
            <a:pPr lvl="0"/>
            <a:r>
              <a:rPr lang="fi-FI" dirty="0"/>
              <a:t>Lähde tähän</a:t>
            </a:r>
          </a:p>
        </p:txBody>
      </p:sp>
    </p:spTree>
    <p:extLst>
      <p:ext uri="{BB962C8B-B14F-4D97-AF65-F5344CB8AC3E}">
        <p14:creationId xmlns:p14="http://schemas.microsoft.com/office/powerpoint/2010/main" val="358809391"/>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326.xml><?xml version="1.0" encoding="utf-8"?>
<p:sldLayout xmlns:a="http://schemas.openxmlformats.org/drawingml/2006/main" xmlns:r="http://schemas.openxmlformats.org/officeDocument/2006/relationships" xmlns:p="http://schemas.openxmlformats.org/presentationml/2006/main" preserve="1" userDrawn="1">
  <p:cSld name="Tyhjä dia">
    <p:spTree>
      <p:nvGrpSpPr>
        <p:cNvPr id="1" name=""/>
        <p:cNvGrpSpPr/>
        <p:nvPr/>
      </p:nvGrpSpPr>
      <p:grpSpPr>
        <a:xfrm>
          <a:off x="0" y="0"/>
          <a:ext cx="0" cy="0"/>
          <a:chOff x="0" y="0"/>
          <a:chExt cx="0" cy="0"/>
        </a:xfrm>
      </p:grpSpPr>
    </p:spTree>
    <p:extLst>
      <p:ext uri="{BB962C8B-B14F-4D97-AF65-F5344CB8AC3E}">
        <p14:creationId xmlns:p14="http://schemas.microsoft.com/office/powerpoint/2010/main" val="1345260079"/>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327.xml><?xml version="1.0" encoding="utf-8"?>
<p:sldLayout xmlns:a="http://schemas.openxmlformats.org/drawingml/2006/main" xmlns:r="http://schemas.openxmlformats.org/officeDocument/2006/relationships" xmlns:p="http://schemas.openxmlformats.org/presentationml/2006/main" preserve="1" userDrawn="1">
  <p:cSld name="Logodia">
    <p:bg>
      <p:bgPr>
        <a:solidFill>
          <a:srgbClr val="000000"/>
        </a:solidFill>
        <a:effectLst/>
      </p:bgPr>
    </p:bg>
    <p:spTree>
      <p:nvGrpSpPr>
        <p:cNvPr id="1" name=""/>
        <p:cNvGrpSpPr/>
        <p:nvPr/>
      </p:nvGrpSpPr>
      <p:grpSpPr>
        <a:xfrm>
          <a:off x="0" y="0"/>
          <a:ext cx="0" cy="0"/>
          <a:chOff x="0" y="0"/>
          <a:chExt cx="0" cy="0"/>
        </a:xfrm>
      </p:grpSpPr>
      <p:pic>
        <p:nvPicPr>
          <p:cNvPr id="21" name="Kuva 20"/>
          <p:cNvPicPr>
            <a:picLocks noChangeAspect="1"/>
          </p:cNvPicPr>
          <p:nvPr userDrawn="1"/>
        </p:nvPicPr>
        <p:blipFill>
          <a:blip r:embed="rId2"/>
          <a:stretch>
            <a:fillRect/>
          </a:stretch>
        </p:blipFill>
        <p:spPr>
          <a:xfrm>
            <a:off x="2072269" y="1966957"/>
            <a:ext cx="4730093" cy="1172552"/>
          </a:xfrm>
          <a:prstGeom prst="rect">
            <a:avLst/>
          </a:prstGeom>
        </p:spPr>
      </p:pic>
    </p:spTree>
    <p:extLst>
      <p:ext uri="{BB962C8B-B14F-4D97-AF65-F5344CB8AC3E}">
        <p14:creationId xmlns:p14="http://schemas.microsoft.com/office/powerpoint/2010/main" val="3883795801"/>
      </p:ext>
    </p:extLst>
  </p:cSld>
  <p:clrMapOvr>
    <a:masterClrMapping/>
  </p:clrMapOvr>
  <p:transition spd="med">
    <p:fade/>
  </p:transition>
</p:sldLayout>
</file>

<file path=ppt/slideLayouts/slideLayout328.xml><?xml version="1.0" encoding="utf-8"?>
<p:sldLayout xmlns:a="http://schemas.openxmlformats.org/drawingml/2006/main" xmlns:r="http://schemas.openxmlformats.org/officeDocument/2006/relationships" xmlns:p="http://schemas.openxmlformats.org/presentationml/2006/main" preserve="1" userDrawn="1">
  <p:cSld name="Otsikkodia">
    <p:bg>
      <p:bgPr>
        <a:solidFill>
          <a:srgbClr val="000000"/>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9" name="Tekstin paikkamerkki 28"/>
          <p:cNvSpPr>
            <a:spLocks noGrp="1"/>
          </p:cNvSpPr>
          <p:nvPr>
            <p:ph type="body" sz="quarter" idx="15" hasCustomPrompt="1"/>
          </p:nvPr>
        </p:nvSpPr>
        <p:spPr>
          <a:xfrm>
            <a:off x="1072800" y="1881898"/>
            <a:ext cx="6977283" cy="1165268"/>
          </a:xfrm>
          <a:prstGeom prst="rect">
            <a:avLst/>
          </a:prstGeom>
        </p:spPr>
        <p:txBody>
          <a:bodyPr>
            <a:normAutofit/>
          </a:bodyPr>
          <a:lstStyle>
            <a:lvl1pPr marL="10800" indent="0">
              <a:lnSpc>
                <a:spcPct val="100000"/>
              </a:lnSpc>
              <a:spcBef>
                <a:spcPts val="0"/>
              </a:spcBef>
              <a:spcAft>
                <a:spcPts val="0"/>
              </a:spcAft>
              <a:buFontTx/>
              <a:buNone/>
              <a:defRPr sz="26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pääotsikkoa </a:t>
            </a:r>
            <a:r>
              <a:rPr lang="fi-FI" dirty="0" err="1"/>
              <a:t>napsautt</a:t>
            </a:r>
            <a:r>
              <a:rPr lang="fi-FI" dirty="0"/>
              <a:t>.</a:t>
            </a:r>
          </a:p>
        </p:txBody>
      </p:sp>
      <p:sp>
        <p:nvSpPr>
          <p:cNvPr id="10"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pPr/>
              <a:t>‹#›</a:t>
            </a:fld>
            <a:endParaRPr lang="fi-FI" dirty="0"/>
          </a:p>
        </p:txBody>
      </p:sp>
      <p:sp>
        <p:nvSpPr>
          <p:cNvPr id="12"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F553C366-6A2C-43B9-A437-B827E0484441}" type="datetime1">
              <a:rPr lang="fi-FI" smtClean="0"/>
              <a:t>12.4.2017</a:t>
            </a:fld>
            <a:endParaRPr lang="fi-FI" dirty="0"/>
          </a:p>
        </p:txBody>
      </p:sp>
      <p:sp>
        <p:nvSpPr>
          <p:cNvPr id="14"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t>Teknologiateollisuus</a:t>
            </a:r>
            <a:endParaRPr lang="fi-FI" dirty="0"/>
          </a:p>
        </p:txBody>
      </p:sp>
    </p:spTree>
    <p:extLst>
      <p:ext uri="{BB962C8B-B14F-4D97-AF65-F5344CB8AC3E}">
        <p14:creationId xmlns:p14="http://schemas.microsoft.com/office/powerpoint/2010/main" val="1494691909"/>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329.xml><?xml version="1.0" encoding="utf-8"?>
<p:sldLayout xmlns:a="http://schemas.openxmlformats.org/drawingml/2006/main" xmlns:r="http://schemas.openxmlformats.org/officeDocument/2006/relationships" xmlns:p="http://schemas.openxmlformats.org/presentationml/2006/main" preserve="1" userDrawn="1">
  <p:cSld name="Väliotsikkodia - turkoosi">
    <p:bg>
      <p:bgPr>
        <a:solidFill>
          <a:srgbClr val="0ACFCF"/>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9"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0"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pPr/>
              <a:t>‹#›</a:t>
            </a:fld>
            <a:endParaRPr lang="fi-FI" dirty="0"/>
          </a:p>
        </p:txBody>
      </p:sp>
      <p:sp>
        <p:nvSpPr>
          <p:cNvPr id="12"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FBD49F65-936D-47C1-B476-B10D0AC9DEC4}" type="datetime1">
              <a:rPr lang="fi-FI" smtClean="0"/>
              <a:t>12.4.2017</a:t>
            </a:fld>
            <a:endParaRPr lang="fi-FI" dirty="0"/>
          </a:p>
        </p:txBody>
      </p:sp>
      <p:sp>
        <p:nvSpPr>
          <p:cNvPr id="14"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t>Teknologiateollisuus</a:t>
            </a:r>
            <a:endParaRPr lang="fi-FI" dirty="0"/>
          </a:p>
        </p:txBody>
      </p:sp>
    </p:spTree>
    <p:extLst>
      <p:ext uri="{BB962C8B-B14F-4D97-AF65-F5344CB8AC3E}">
        <p14:creationId xmlns:p14="http://schemas.microsoft.com/office/powerpoint/2010/main" val="809917074"/>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turkoosi">
    <p:bg>
      <p:bgPr>
        <a:solidFill>
          <a:srgbClr val="0ACFCF"/>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8E114E9B-AF34-462B-9107-FB4A4FE20955}" type="datetime1">
              <a:rPr lang="fi-FI" smtClean="0">
                <a:solidFill>
                  <a:srgbClr val="FFFFFF"/>
                </a:solidFill>
              </a:rPr>
              <a:pPr/>
              <a:t>12.4.2017</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7" name="Tekstin paikkamerkki 2"/>
          <p:cNvSpPr>
            <a:spLocks noGrp="1"/>
          </p:cNvSpPr>
          <p:nvPr>
            <p:ph idx="21"/>
          </p:nvPr>
        </p:nvSpPr>
        <p:spPr>
          <a:xfrm>
            <a:off x="1072800" y="1583052"/>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4075436328"/>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330.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turkoosi">
    <p:bg>
      <p:bgPr>
        <a:solidFill>
          <a:srgbClr val="0ACFCF"/>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8E114E9B-AF34-462B-9107-FB4A4FE20955}" type="datetime1">
              <a:rPr lang="fi-FI" smtClean="0"/>
              <a:t>12.4.2017</a:t>
            </a:fld>
            <a:endParaRPr lang="fi-FI" dirty="0"/>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t>Teknologiateollisuus</a:t>
            </a:r>
            <a:endParaRPr lang="fi-FI" dirty="0"/>
          </a:p>
        </p:txBody>
      </p:sp>
      <p:sp>
        <p:nvSpPr>
          <p:cNvPr id="7" name="Tekstin paikkamerkki 2"/>
          <p:cNvSpPr>
            <a:spLocks noGrp="1"/>
          </p:cNvSpPr>
          <p:nvPr>
            <p:ph idx="21"/>
          </p:nvPr>
        </p:nvSpPr>
        <p:spPr>
          <a:xfrm>
            <a:off x="1072800" y="1583052"/>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3169385350"/>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331.xml><?xml version="1.0" encoding="utf-8"?>
<p:sldLayout xmlns:a="http://schemas.openxmlformats.org/drawingml/2006/main" xmlns:r="http://schemas.openxmlformats.org/officeDocument/2006/relationships" xmlns:p="http://schemas.openxmlformats.org/presentationml/2006/main" preserve="1" userDrawn="1">
  <p:cSld name="Väliotsikkodia - petroli">
    <p:bg>
      <p:bgPr>
        <a:solidFill>
          <a:srgbClr val="0F78B2"/>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pPr/>
              <a:t>‹#›</a:t>
            </a:fld>
            <a:endParaRPr lang="fi-FI" dirty="0"/>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F7D0C29F-D373-4791-88C9-86C29F06AD83}" type="datetime1">
              <a:rPr lang="fi-FI" smtClean="0"/>
              <a:t>12.4.2017</a:t>
            </a:fld>
            <a:endParaRPr lang="fi-FI" dirty="0"/>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t>Teknologiateollisuus</a:t>
            </a:r>
            <a:endParaRPr lang="fi-FI" dirty="0"/>
          </a:p>
        </p:txBody>
      </p:sp>
    </p:spTree>
    <p:extLst>
      <p:ext uri="{BB962C8B-B14F-4D97-AF65-F5344CB8AC3E}">
        <p14:creationId xmlns:p14="http://schemas.microsoft.com/office/powerpoint/2010/main" val="1282686866"/>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332.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petroli">
    <p:bg>
      <p:bgPr>
        <a:solidFill>
          <a:srgbClr val="0F78B2"/>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5C870B0A-5FAA-48CC-9422-68AAC5A5CADB}" type="datetime1">
              <a:rPr lang="fi-FI" smtClean="0"/>
              <a:t>12.4.2017</a:t>
            </a:fld>
            <a:endParaRPr lang="fi-FI" dirty="0"/>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t>Teknologiateollisuus</a:t>
            </a:r>
            <a:endParaRPr lang="fi-FI" dirty="0"/>
          </a:p>
        </p:txBody>
      </p:sp>
      <p:sp>
        <p:nvSpPr>
          <p:cNvPr id="11" name="Tekstin paikkamerkki 2"/>
          <p:cNvSpPr>
            <a:spLocks noGrp="1"/>
          </p:cNvSpPr>
          <p:nvPr>
            <p:ph idx="21"/>
          </p:nvPr>
        </p:nvSpPr>
        <p:spPr>
          <a:xfrm>
            <a:off x="1072800" y="1584884"/>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12"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1324806054"/>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333.xml><?xml version="1.0" encoding="utf-8"?>
<p:sldLayout xmlns:a="http://schemas.openxmlformats.org/drawingml/2006/main" xmlns:r="http://schemas.openxmlformats.org/officeDocument/2006/relationships" xmlns:p="http://schemas.openxmlformats.org/presentationml/2006/main" preserve="1" userDrawn="1">
  <p:cSld name="Väliotsikkodia - sininen">
    <p:bg>
      <p:bgPr>
        <a:solidFill>
          <a:srgbClr val="141F94"/>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pPr/>
              <a:t>‹#›</a:t>
            </a:fld>
            <a:endParaRPr lang="fi-FI" dirty="0"/>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33A50D0A-99B9-48FE-8B08-047EE10ADBDA}" type="datetime1">
              <a:rPr lang="fi-FI" smtClean="0"/>
              <a:t>12.4.2017</a:t>
            </a:fld>
            <a:endParaRPr lang="fi-FI" dirty="0"/>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t>Teknologiateollisuus</a:t>
            </a:r>
            <a:endParaRPr lang="fi-FI" dirty="0"/>
          </a:p>
        </p:txBody>
      </p:sp>
    </p:spTree>
    <p:extLst>
      <p:ext uri="{BB962C8B-B14F-4D97-AF65-F5344CB8AC3E}">
        <p14:creationId xmlns:p14="http://schemas.microsoft.com/office/powerpoint/2010/main" val="3613131258"/>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334.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sininen">
    <p:bg>
      <p:bgPr>
        <a:solidFill>
          <a:srgbClr val="141F94"/>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71EF2A4B-BD6C-442B-B37A-933F3A2F5101}" type="datetime1">
              <a:rPr lang="fi-FI" smtClean="0"/>
              <a:t>12.4.2017</a:t>
            </a:fld>
            <a:endParaRPr lang="fi-FI" dirty="0"/>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t>Teknologiateollisuus</a:t>
            </a:r>
            <a:endParaRPr lang="fi-FI" dirty="0"/>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671431850"/>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335.xml><?xml version="1.0" encoding="utf-8"?>
<p:sldLayout xmlns:a="http://schemas.openxmlformats.org/drawingml/2006/main" xmlns:r="http://schemas.openxmlformats.org/officeDocument/2006/relationships" xmlns:p="http://schemas.openxmlformats.org/presentationml/2006/main" preserve="1" userDrawn="1">
  <p:cSld name="Väliotsikkodia - violetti">
    <p:bg>
      <p:bgPr>
        <a:solidFill>
          <a:srgbClr val="8A0FA6"/>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pPr/>
              <a:t>‹#›</a:t>
            </a:fld>
            <a:endParaRPr lang="fi-FI" dirty="0"/>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9AA3CBEF-2865-4434-A020-1FAA7DCEF42D}" type="datetime1">
              <a:rPr lang="fi-FI" smtClean="0"/>
              <a:t>12.4.2017</a:t>
            </a:fld>
            <a:endParaRPr lang="fi-FI" dirty="0"/>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t>Teknologiateollisuus</a:t>
            </a:r>
            <a:endParaRPr lang="fi-FI" dirty="0"/>
          </a:p>
        </p:txBody>
      </p:sp>
    </p:spTree>
    <p:extLst>
      <p:ext uri="{BB962C8B-B14F-4D97-AF65-F5344CB8AC3E}">
        <p14:creationId xmlns:p14="http://schemas.microsoft.com/office/powerpoint/2010/main" val="1562849345"/>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336.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violetti">
    <p:bg>
      <p:bgPr>
        <a:solidFill>
          <a:srgbClr val="8A0FA6"/>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04B4512B-9268-4DA6-A4DE-9BAC66E0AE0F}" type="datetime1">
              <a:rPr lang="fi-FI" smtClean="0"/>
              <a:t>12.4.2017</a:t>
            </a:fld>
            <a:endParaRPr lang="fi-FI" dirty="0"/>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t>Teknologiateollisuus</a:t>
            </a:r>
            <a:endParaRPr lang="fi-FI" dirty="0"/>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2580251931"/>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337.xml><?xml version="1.0" encoding="utf-8"?>
<p:sldLayout xmlns:a="http://schemas.openxmlformats.org/drawingml/2006/main" xmlns:r="http://schemas.openxmlformats.org/officeDocument/2006/relationships" xmlns:p="http://schemas.openxmlformats.org/presentationml/2006/main" preserve="1" userDrawn="1">
  <p:cSld name="Väliotsikkodia - pinkki">
    <p:bg>
      <p:bgPr>
        <a:solidFill>
          <a:srgbClr val="FF00B8"/>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4"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5"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pPr/>
              <a:t>‹#›</a:t>
            </a:fld>
            <a:endParaRPr lang="fi-FI" dirty="0"/>
          </a:p>
        </p:txBody>
      </p:sp>
      <p:sp>
        <p:nvSpPr>
          <p:cNvPr id="17"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FAF34066-C849-43D6-AD11-EC5B4E0FCE81}" type="datetime1">
              <a:rPr lang="fi-FI" smtClean="0"/>
              <a:t>12.4.2017</a:t>
            </a:fld>
            <a:endParaRPr lang="fi-FI" dirty="0"/>
          </a:p>
        </p:txBody>
      </p:sp>
      <p:sp>
        <p:nvSpPr>
          <p:cNvPr id="18"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t>Teknologiateollisuus</a:t>
            </a:r>
            <a:endParaRPr lang="fi-FI" dirty="0"/>
          </a:p>
        </p:txBody>
      </p:sp>
    </p:spTree>
    <p:extLst>
      <p:ext uri="{BB962C8B-B14F-4D97-AF65-F5344CB8AC3E}">
        <p14:creationId xmlns:p14="http://schemas.microsoft.com/office/powerpoint/2010/main" val="1237789428"/>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338.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pinkki">
    <p:bg>
      <p:bgPr>
        <a:solidFill>
          <a:srgbClr val="FF00B8"/>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91DAFD31-6E2D-43E4-B45F-A91916303127}" type="datetime1">
              <a:rPr lang="fi-FI" smtClean="0"/>
              <a:t>12.4.2017</a:t>
            </a:fld>
            <a:endParaRPr lang="fi-FI" dirty="0"/>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t>Teknologiateollisuus</a:t>
            </a:r>
            <a:endParaRPr lang="fi-FI" dirty="0"/>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2943155621"/>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339.xml><?xml version="1.0" encoding="utf-8"?>
<p:sldLayout xmlns:a="http://schemas.openxmlformats.org/drawingml/2006/main" xmlns:r="http://schemas.openxmlformats.org/officeDocument/2006/relationships" xmlns:p="http://schemas.openxmlformats.org/presentationml/2006/main" preserve="1" userDrawn="1">
  <p:cSld name="Väliotsikkodia - mandariini">
    <p:bg>
      <p:bgPr>
        <a:solidFill>
          <a:srgbClr val="FF805C"/>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pPr/>
              <a:t>‹#›</a:t>
            </a:fld>
            <a:endParaRPr lang="fi-FI" dirty="0"/>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A05A29F8-3631-43D8-937B-CB2D984A1FF3}" type="datetime1">
              <a:rPr lang="fi-FI" smtClean="0"/>
              <a:t>12.4.2017</a:t>
            </a:fld>
            <a:endParaRPr lang="fi-FI" dirty="0"/>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t>Teknologiateollisuus</a:t>
            </a:r>
            <a:endParaRPr lang="fi-FI" dirty="0"/>
          </a:p>
        </p:txBody>
      </p:sp>
    </p:spTree>
    <p:extLst>
      <p:ext uri="{BB962C8B-B14F-4D97-AF65-F5344CB8AC3E}">
        <p14:creationId xmlns:p14="http://schemas.microsoft.com/office/powerpoint/2010/main" val="2174439981"/>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Väliotsikkodia - petroli">
    <p:bg>
      <p:bgPr>
        <a:solidFill>
          <a:srgbClr val="0F78B2"/>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F7D0C29F-D373-4791-88C9-86C29F06AD83}" type="datetime1">
              <a:rPr lang="fi-FI" smtClean="0">
                <a:solidFill>
                  <a:srgbClr val="FFFFFF"/>
                </a:solidFill>
              </a:rPr>
              <a:pPr/>
              <a:t>12.4.2017</a:t>
            </a:fld>
            <a:endParaRPr lang="fi-FI" dirty="0">
              <a:solidFill>
                <a:srgbClr val="FFFFFF"/>
              </a:solidFill>
            </a:endParaRPr>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1513432871"/>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340.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mandariini">
    <p:bg>
      <p:bgPr>
        <a:solidFill>
          <a:srgbClr val="FF805C"/>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5A1FFB15-5351-4C69-B4D2-8C0154A2BCAF}" type="datetime1">
              <a:rPr lang="fi-FI" smtClean="0"/>
              <a:t>12.4.2017</a:t>
            </a:fld>
            <a:endParaRPr lang="fi-FI" dirty="0"/>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t>Teknologiateollisuus</a:t>
            </a:r>
            <a:endParaRPr lang="fi-FI" dirty="0"/>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3934416344"/>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341.xml><?xml version="1.0" encoding="utf-8"?>
<p:sldLayout xmlns:a="http://schemas.openxmlformats.org/drawingml/2006/main" xmlns:r="http://schemas.openxmlformats.org/officeDocument/2006/relationships" xmlns:p="http://schemas.openxmlformats.org/presentationml/2006/main" preserve="1" userDrawn="1">
  <p:cSld name="Väliotsikkodia - omena">
    <p:bg>
      <p:bgPr>
        <a:solidFill>
          <a:srgbClr val="85E869"/>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pPr/>
              <a:t>‹#›</a:t>
            </a:fld>
            <a:endParaRPr lang="fi-FI" dirty="0"/>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AB4C9FC2-AB49-4BC7-8E34-F35776C6F0E4}" type="datetime1">
              <a:rPr lang="fi-FI" smtClean="0"/>
              <a:t>12.4.2017</a:t>
            </a:fld>
            <a:endParaRPr lang="fi-FI" dirty="0"/>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t>Teknologiateollisuus</a:t>
            </a:r>
            <a:endParaRPr lang="fi-FI" dirty="0"/>
          </a:p>
        </p:txBody>
      </p:sp>
    </p:spTree>
    <p:extLst>
      <p:ext uri="{BB962C8B-B14F-4D97-AF65-F5344CB8AC3E}">
        <p14:creationId xmlns:p14="http://schemas.microsoft.com/office/powerpoint/2010/main" val="2982046974"/>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342.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omena">
    <p:bg>
      <p:bgPr>
        <a:solidFill>
          <a:srgbClr val="85E869"/>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BFD90D18-063C-4F97-88EB-7B998FCF1C84}" type="datetime1">
              <a:rPr lang="fi-FI" smtClean="0"/>
              <a:t>12.4.2017</a:t>
            </a:fld>
            <a:endParaRPr lang="fi-FI" dirty="0"/>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t>Teknologiateollisuus</a:t>
            </a:r>
            <a:endParaRPr lang="fi-FI" dirty="0"/>
          </a:p>
        </p:txBody>
      </p:sp>
      <p:sp>
        <p:nvSpPr>
          <p:cNvPr id="7" name="Tekstin paikkamerkki 2"/>
          <p:cNvSpPr>
            <a:spLocks noGrp="1"/>
          </p:cNvSpPr>
          <p:nvPr>
            <p:ph idx="21"/>
          </p:nvPr>
        </p:nvSpPr>
        <p:spPr>
          <a:xfrm>
            <a:off x="1072800" y="1585225"/>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4144775032"/>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343.xml><?xml version="1.0" encoding="utf-8"?>
<p:sldLayout xmlns:a="http://schemas.openxmlformats.org/drawingml/2006/main" xmlns:r="http://schemas.openxmlformats.org/officeDocument/2006/relationships" xmlns:p="http://schemas.openxmlformats.org/presentationml/2006/main" preserve="1" userDrawn="1">
  <p:cSld name="Väliotsikkodia - sitruuna">
    <p:bg>
      <p:bgPr>
        <a:solidFill>
          <a:srgbClr val="FFFF00"/>
        </a:solidFill>
        <a:effectLst/>
      </p:bgPr>
    </p:bg>
    <p:spTree>
      <p:nvGrpSpPr>
        <p:cNvPr id="1" name=""/>
        <p:cNvGrpSpPr/>
        <p:nvPr/>
      </p:nvGrpSpPr>
      <p:grpSpPr>
        <a:xfrm>
          <a:off x="0" y="0"/>
          <a:ext cx="0" cy="0"/>
          <a:chOff x="0" y="0"/>
          <a:chExt cx="0" cy="0"/>
        </a:xfrm>
      </p:grpSpPr>
      <p:pic>
        <p:nvPicPr>
          <p:cNvPr id="9" name="Kuva 8"/>
          <p:cNvPicPr>
            <a:picLocks noChangeAspect="1"/>
          </p:cNvPicPr>
          <p:nvPr userDrawn="1"/>
        </p:nvPicPr>
        <p:blipFill>
          <a:blip r:embed="rId2"/>
          <a:stretch>
            <a:fillRect/>
          </a:stretch>
        </p:blipFill>
        <p:spPr>
          <a:xfrm>
            <a:off x="8335624" y="368923"/>
            <a:ext cx="437056" cy="437032"/>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rgbClr val="000000"/>
                </a:solidFill>
              </a:defRPr>
            </a:lvl1pPr>
          </a:lstStyle>
          <a:p>
            <a:fld id="{6FCB6B90-8271-4E8F-82C1-E646FBB48A2E}" type="slidenum">
              <a:rPr lang="fi-FI" smtClean="0"/>
              <a:pPr/>
              <a:t>‹#›</a:t>
            </a:fld>
            <a:endParaRPr lang="fi-FI" dirty="0"/>
          </a:p>
        </p:txBody>
      </p:sp>
      <p:sp>
        <p:nvSpPr>
          <p:cNvPr id="14" name="Päivämäärän paikkamerkki 1"/>
          <p:cNvSpPr>
            <a:spLocks noGrp="1"/>
          </p:cNvSpPr>
          <p:nvPr>
            <p:ph type="dt" sz="half" idx="10"/>
          </p:nvPr>
        </p:nvSpPr>
        <p:spPr>
          <a:xfrm>
            <a:off x="282027" y="4728047"/>
            <a:ext cx="916709" cy="164690"/>
          </a:xfrm>
        </p:spPr>
        <p:txBody>
          <a:bodyPr/>
          <a:lstStyle>
            <a:lvl1pPr>
              <a:defRPr>
                <a:solidFill>
                  <a:srgbClr val="000000"/>
                </a:solidFill>
              </a:defRPr>
            </a:lvl1pPr>
          </a:lstStyle>
          <a:p>
            <a:fld id="{0F905F96-8735-44CC-A79D-9FF4592D6200}" type="datetime1">
              <a:rPr lang="fi-FI" smtClean="0"/>
              <a:t>12.4.2017</a:t>
            </a:fld>
            <a:endParaRPr lang="fi-FI" dirty="0"/>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rgbClr val="000000"/>
                </a:solidFill>
              </a:defRPr>
            </a:lvl1pPr>
          </a:lstStyle>
          <a:p>
            <a:r>
              <a:rPr lang="fi-FI"/>
              <a:t>Teknologiateollisuus</a:t>
            </a:r>
            <a:endParaRPr lang="fi-FI" dirty="0"/>
          </a:p>
        </p:txBody>
      </p:sp>
    </p:spTree>
    <p:extLst>
      <p:ext uri="{BB962C8B-B14F-4D97-AF65-F5344CB8AC3E}">
        <p14:creationId xmlns:p14="http://schemas.microsoft.com/office/powerpoint/2010/main" val="310168203"/>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344.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sitruuna">
    <p:bg>
      <p:bgPr>
        <a:solidFill>
          <a:srgbClr val="FFFF00"/>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rgbClr val="000000"/>
                </a:solidFill>
              </a:defRPr>
            </a:lvl1pPr>
          </a:lstStyle>
          <a:p>
            <a:fld id="{4D1D5393-FFB8-4AFB-965F-DF835FFEFFC2}" type="datetime1">
              <a:rPr lang="fi-FI" smtClean="0"/>
              <a:t>12.4.2017</a:t>
            </a:fld>
            <a:endParaRPr lang="fi-FI" dirty="0"/>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rgbClr val="000000"/>
                </a:solidFill>
              </a:defRPr>
            </a:lvl1pPr>
          </a:lstStyle>
          <a:p>
            <a:r>
              <a:rPr lang="fi-FI"/>
              <a:t>Teknologiateollisuus</a:t>
            </a:r>
            <a:endParaRPr lang="fi-FI" dirty="0"/>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buSzPct val="125000"/>
              <a:defRPr sz="1300" baseline="0">
                <a:solidFill>
                  <a:srgbClr val="000000"/>
                </a:solidFill>
              </a:defRPr>
            </a:lvl2pPr>
            <a:lvl3pPr indent="-158400">
              <a:buSzPct val="125000"/>
              <a:defRPr sz="1100">
                <a:solidFill>
                  <a:srgbClr val="000000"/>
                </a:solidFill>
              </a:defRPr>
            </a:lvl3pPr>
            <a:lvl4pPr indent="-158400">
              <a:buSzPct val="125000"/>
              <a:defRPr sz="100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2996410199"/>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345.xml><?xml version="1.0" encoding="utf-8"?>
<p:sldLayout xmlns:a="http://schemas.openxmlformats.org/drawingml/2006/main" xmlns:r="http://schemas.openxmlformats.org/officeDocument/2006/relationships" xmlns:p="http://schemas.openxmlformats.org/presentationml/2006/main" preserve="1" userDrawn="1">
  <p:cSld name="Sisältödia tekstille">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pPr/>
              <a:t>‹#›</a:t>
            </a:fld>
            <a:endParaRPr lang="fi-FI" dirty="0"/>
          </a:p>
        </p:txBody>
      </p:sp>
      <p:sp>
        <p:nvSpPr>
          <p:cNvPr id="15" name="Päivämäärän paikkamerkki 1"/>
          <p:cNvSpPr>
            <a:spLocks noGrp="1"/>
          </p:cNvSpPr>
          <p:nvPr>
            <p:ph type="dt" sz="half" idx="10"/>
          </p:nvPr>
        </p:nvSpPr>
        <p:spPr>
          <a:xfrm>
            <a:off x="282027" y="4728047"/>
            <a:ext cx="916709" cy="164690"/>
          </a:xfrm>
        </p:spPr>
        <p:txBody>
          <a:bodyPr/>
          <a:lstStyle/>
          <a:p>
            <a:fld id="{1F9AB61F-25F5-4BAC-AFD2-7CF6AA8759C3}" type="datetime1">
              <a:rPr lang="fi-FI" smtClean="0"/>
              <a:t>12.4.2017</a:t>
            </a:fld>
            <a:endParaRPr lang="fi-FI" dirty="0"/>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t>Teknologiateollisuus</a:t>
            </a:r>
          </a:p>
        </p:txBody>
      </p:sp>
      <p:sp>
        <p:nvSpPr>
          <p:cNvPr id="9"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
        <p:nvSpPr>
          <p:cNvPr id="21" name="Tekstin paikkamerkki 2"/>
          <p:cNvSpPr>
            <a:spLocks noGrp="1"/>
          </p:cNvSpPr>
          <p:nvPr>
            <p:ph idx="19"/>
          </p:nvPr>
        </p:nvSpPr>
        <p:spPr>
          <a:xfrm>
            <a:off x="1072800" y="1582404"/>
            <a:ext cx="7171200" cy="2894345"/>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050">
                <a:solidFill>
                  <a:srgbClr val="000000"/>
                </a:solidFill>
              </a:defRPr>
            </a:lvl3pPr>
            <a:lvl4pPr indent="-158400">
              <a:lnSpc>
                <a:spcPts val="1800"/>
              </a:lnSpc>
              <a:spcBef>
                <a:spcPts val="200"/>
              </a:spcBef>
              <a:spcAft>
                <a:spcPts val="200"/>
              </a:spcAft>
              <a:buSzPct val="125000"/>
              <a:defRPr sz="105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22" name="Tekstin paikkamerkki 28"/>
          <p:cNvSpPr>
            <a:spLocks noGrp="1"/>
          </p:cNvSpPr>
          <p:nvPr>
            <p:ph type="body" sz="quarter" idx="20" hasCustomPrompt="1"/>
          </p:nvPr>
        </p:nvSpPr>
        <p:spPr>
          <a:xfrm>
            <a:off x="1072800" y="1102950"/>
            <a:ext cx="7171200"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Tree>
    <p:extLst>
      <p:ext uri="{BB962C8B-B14F-4D97-AF65-F5344CB8AC3E}">
        <p14:creationId xmlns:p14="http://schemas.microsoft.com/office/powerpoint/2010/main" val="1338083044"/>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346.xml><?xml version="1.0" encoding="utf-8"?>
<p:sldLayout xmlns:a="http://schemas.openxmlformats.org/drawingml/2006/main" xmlns:r="http://schemas.openxmlformats.org/officeDocument/2006/relationships" xmlns:p="http://schemas.openxmlformats.org/presentationml/2006/main" preserve="1" userDrawn="1">
  <p:cSld name="Sisältödia tekstille 2-palstaa">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pPr/>
              <a:t>‹#›</a:t>
            </a:fld>
            <a:endParaRPr lang="fi-FI" dirty="0"/>
          </a:p>
        </p:txBody>
      </p:sp>
      <p:sp>
        <p:nvSpPr>
          <p:cNvPr id="15" name="Päivämäärän paikkamerkki 1"/>
          <p:cNvSpPr>
            <a:spLocks noGrp="1"/>
          </p:cNvSpPr>
          <p:nvPr>
            <p:ph type="dt" sz="half" idx="10"/>
          </p:nvPr>
        </p:nvSpPr>
        <p:spPr>
          <a:xfrm>
            <a:off x="282027" y="4728047"/>
            <a:ext cx="916709" cy="164690"/>
          </a:xfrm>
        </p:spPr>
        <p:txBody>
          <a:bodyPr/>
          <a:lstStyle/>
          <a:p>
            <a:fld id="{4E9C680B-B035-4481-9C89-9B8DCFA07DE9}" type="datetime1">
              <a:rPr lang="fi-FI" smtClean="0"/>
              <a:t>12.4.2017</a:t>
            </a:fld>
            <a:endParaRPr lang="fi-FI" dirty="0"/>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t>Teknologiateollisuus</a:t>
            </a:r>
          </a:p>
        </p:txBody>
      </p:sp>
      <p:sp>
        <p:nvSpPr>
          <p:cNvPr id="9"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
        <p:nvSpPr>
          <p:cNvPr id="11" name="Tekstin paikkamerkki 2"/>
          <p:cNvSpPr>
            <a:spLocks noGrp="1"/>
          </p:cNvSpPr>
          <p:nvPr>
            <p:ph idx="1"/>
          </p:nvPr>
        </p:nvSpPr>
        <p:spPr>
          <a:xfrm>
            <a:off x="4449254" y="1565735"/>
            <a:ext cx="3499200" cy="2894345"/>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050">
                <a:solidFill>
                  <a:srgbClr val="000000"/>
                </a:solidFill>
              </a:defRPr>
            </a:lvl3pPr>
            <a:lvl4pPr indent="-158400">
              <a:lnSpc>
                <a:spcPts val="1800"/>
              </a:lnSpc>
              <a:spcBef>
                <a:spcPts val="200"/>
              </a:spcBef>
              <a:spcAft>
                <a:spcPts val="200"/>
              </a:spcAft>
              <a:buSzPct val="125000"/>
              <a:defRPr sz="105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12" name="Tekstin paikkamerkki 28"/>
          <p:cNvSpPr>
            <a:spLocks noGrp="1"/>
          </p:cNvSpPr>
          <p:nvPr>
            <p:ph type="body" sz="quarter" idx="17" hasCustomPrompt="1"/>
          </p:nvPr>
        </p:nvSpPr>
        <p:spPr>
          <a:xfrm>
            <a:off x="1072800" y="1102950"/>
            <a:ext cx="7171200"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28" name="Tekstin paikkamerkki 2"/>
          <p:cNvSpPr>
            <a:spLocks noGrp="1"/>
          </p:cNvSpPr>
          <p:nvPr>
            <p:ph idx="19"/>
          </p:nvPr>
        </p:nvSpPr>
        <p:spPr>
          <a:xfrm>
            <a:off x="1072800" y="1582404"/>
            <a:ext cx="3499200" cy="2894345"/>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050">
                <a:solidFill>
                  <a:srgbClr val="000000"/>
                </a:solidFill>
              </a:defRPr>
            </a:lvl3pPr>
            <a:lvl4pPr indent="-158400">
              <a:lnSpc>
                <a:spcPts val="1800"/>
              </a:lnSpc>
              <a:spcBef>
                <a:spcPts val="200"/>
              </a:spcBef>
              <a:spcAft>
                <a:spcPts val="200"/>
              </a:spcAft>
              <a:buSzPct val="125000"/>
              <a:defRPr sz="105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Tree>
    <p:extLst>
      <p:ext uri="{BB962C8B-B14F-4D97-AF65-F5344CB8AC3E}">
        <p14:creationId xmlns:p14="http://schemas.microsoft.com/office/powerpoint/2010/main" val="1533156526"/>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347.xml><?xml version="1.0" encoding="utf-8"?>
<p:sldLayout xmlns:a="http://schemas.openxmlformats.org/drawingml/2006/main" xmlns:r="http://schemas.openxmlformats.org/officeDocument/2006/relationships" xmlns:p="http://schemas.openxmlformats.org/presentationml/2006/main" preserve="1" userDrawn="1">
  <p:cSld name="Sisältödia tekstille ja kuvalle A">
    <p:spTree>
      <p:nvGrpSpPr>
        <p:cNvPr id="1" name=""/>
        <p:cNvGrpSpPr/>
        <p:nvPr/>
      </p:nvGrpSpPr>
      <p:grpSpPr>
        <a:xfrm>
          <a:off x="0" y="0"/>
          <a:ext cx="0" cy="0"/>
          <a:chOff x="0" y="0"/>
          <a:chExt cx="0" cy="0"/>
        </a:xfrm>
      </p:grpSpPr>
      <p:sp>
        <p:nvSpPr>
          <p:cNvPr id="15" name="Päivämäärän paikkamerkki 1"/>
          <p:cNvSpPr>
            <a:spLocks noGrp="1"/>
          </p:cNvSpPr>
          <p:nvPr>
            <p:ph type="dt" sz="half" idx="10"/>
          </p:nvPr>
        </p:nvSpPr>
        <p:spPr>
          <a:xfrm>
            <a:off x="282027" y="4728047"/>
            <a:ext cx="916709" cy="164690"/>
          </a:xfrm>
        </p:spPr>
        <p:txBody>
          <a:bodyPr/>
          <a:lstStyle/>
          <a:p>
            <a:fld id="{26EC10B7-6068-4592-8DF6-C21B5E169149}" type="datetime1">
              <a:rPr lang="fi-FI" smtClean="0"/>
              <a:t>12.4.2017</a:t>
            </a:fld>
            <a:endParaRPr lang="fi-FI" dirty="0"/>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t>Teknologiateollisuus</a:t>
            </a:r>
          </a:p>
        </p:txBody>
      </p:sp>
      <p:sp>
        <p:nvSpPr>
          <p:cNvPr id="8" name="Tekstin paikkamerkki 2"/>
          <p:cNvSpPr>
            <a:spLocks noGrp="1"/>
          </p:cNvSpPr>
          <p:nvPr>
            <p:ph idx="19"/>
          </p:nvPr>
        </p:nvSpPr>
        <p:spPr>
          <a:xfrm>
            <a:off x="1072800" y="1584553"/>
            <a:ext cx="55296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100">
                <a:solidFill>
                  <a:srgbClr val="000000"/>
                </a:solidFill>
              </a:defRPr>
            </a:lvl3pPr>
            <a:lvl4pPr indent="-158400">
              <a:lnSpc>
                <a:spcPts val="1800"/>
              </a:lnSpc>
              <a:spcBef>
                <a:spcPts val="200"/>
              </a:spcBef>
              <a:spcAft>
                <a:spcPts val="200"/>
              </a:spcAft>
              <a:buSzPct val="125000"/>
              <a:defRPr sz="100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9" name="Tekstin paikkamerkki 28"/>
          <p:cNvSpPr>
            <a:spLocks noGrp="1"/>
          </p:cNvSpPr>
          <p:nvPr>
            <p:ph type="body" sz="quarter" idx="21" hasCustomPrompt="1"/>
          </p:nvPr>
        </p:nvSpPr>
        <p:spPr>
          <a:xfrm>
            <a:off x="1072800" y="1104452"/>
            <a:ext cx="5529600" cy="365682"/>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0" name="Kuvan paikkamerkki 6"/>
          <p:cNvSpPr>
            <a:spLocks noGrp="1"/>
          </p:cNvSpPr>
          <p:nvPr>
            <p:ph type="pic" sz="quarter" idx="20"/>
          </p:nvPr>
        </p:nvSpPr>
        <p:spPr>
          <a:xfrm>
            <a:off x="6775200" y="0"/>
            <a:ext cx="2368805"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endParaRPr lang="fi-FI" dirty="0"/>
          </a:p>
        </p:txBody>
      </p:sp>
      <p:sp>
        <p:nvSpPr>
          <p:cNvPr id="12"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Tree>
    <p:extLst>
      <p:ext uri="{BB962C8B-B14F-4D97-AF65-F5344CB8AC3E}">
        <p14:creationId xmlns:p14="http://schemas.microsoft.com/office/powerpoint/2010/main" val="1418105052"/>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348.xml><?xml version="1.0" encoding="utf-8"?>
<p:sldLayout xmlns:a="http://schemas.openxmlformats.org/drawingml/2006/main" xmlns:r="http://schemas.openxmlformats.org/officeDocument/2006/relationships" xmlns:p="http://schemas.openxmlformats.org/presentationml/2006/main" preserve="1" userDrawn="1">
  <p:cSld name="Sisältödia tekstille ja kuvalle B">
    <p:spTree>
      <p:nvGrpSpPr>
        <p:cNvPr id="1" name=""/>
        <p:cNvGrpSpPr/>
        <p:nvPr/>
      </p:nvGrpSpPr>
      <p:grpSpPr>
        <a:xfrm>
          <a:off x="0" y="0"/>
          <a:ext cx="0" cy="0"/>
          <a:chOff x="0" y="0"/>
          <a:chExt cx="0" cy="0"/>
        </a:xfrm>
      </p:grpSpPr>
      <p:sp>
        <p:nvSpPr>
          <p:cNvPr id="15" name="Päivämäärän paikkamerkki 1"/>
          <p:cNvSpPr>
            <a:spLocks noGrp="1"/>
          </p:cNvSpPr>
          <p:nvPr>
            <p:ph type="dt" sz="half" idx="10"/>
          </p:nvPr>
        </p:nvSpPr>
        <p:spPr>
          <a:xfrm>
            <a:off x="282027" y="4728047"/>
            <a:ext cx="916709" cy="164690"/>
          </a:xfrm>
        </p:spPr>
        <p:txBody>
          <a:bodyPr/>
          <a:lstStyle/>
          <a:p>
            <a:fld id="{B470C21F-BEA7-4001-A59E-ED99F75C48EF}" type="datetime1">
              <a:rPr lang="fi-FI" smtClean="0"/>
              <a:t>12.4.2017</a:t>
            </a:fld>
            <a:endParaRPr lang="fi-FI" dirty="0"/>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t>Teknologiateollisuus</a:t>
            </a:r>
          </a:p>
        </p:txBody>
      </p:sp>
      <p:sp>
        <p:nvSpPr>
          <p:cNvPr id="19" name="Kuvan paikkamerkki 6"/>
          <p:cNvSpPr>
            <a:spLocks noGrp="1"/>
          </p:cNvSpPr>
          <p:nvPr>
            <p:ph type="pic" sz="quarter" idx="20"/>
          </p:nvPr>
        </p:nvSpPr>
        <p:spPr>
          <a:xfrm>
            <a:off x="5090400" y="0"/>
            <a:ext cx="4053606"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endParaRPr lang="fi-FI" dirty="0"/>
          </a:p>
        </p:txBody>
      </p:sp>
      <p:sp>
        <p:nvSpPr>
          <p:cNvPr id="8" name="Tekstin paikkamerkki 2"/>
          <p:cNvSpPr>
            <a:spLocks noGrp="1"/>
          </p:cNvSpPr>
          <p:nvPr>
            <p:ph idx="19"/>
          </p:nvPr>
        </p:nvSpPr>
        <p:spPr>
          <a:xfrm>
            <a:off x="1072800" y="1584554"/>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0"/>
              </a:spcBef>
              <a:spcAft>
                <a:spcPts val="7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100">
                <a:solidFill>
                  <a:srgbClr val="000000"/>
                </a:solidFill>
              </a:defRPr>
            </a:lvl3pPr>
            <a:lvl4pPr indent="-158400">
              <a:lnSpc>
                <a:spcPts val="1800"/>
              </a:lnSpc>
              <a:spcBef>
                <a:spcPts val="200"/>
              </a:spcBef>
              <a:spcAft>
                <a:spcPts val="200"/>
              </a:spcAft>
              <a:buSzPct val="125000"/>
              <a:defRPr sz="100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9" name="Tekstin paikkamerkki 28"/>
          <p:cNvSpPr>
            <a:spLocks noGrp="1"/>
          </p:cNvSpPr>
          <p:nvPr>
            <p:ph type="body" sz="quarter" idx="21" hasCustomPrompt="1"/>
          </p:nvPr>
        </p:nvSpPr>
        <p:spPr>
          <a:xfrm>
            <a:off x="1072800" y="1104452"/>
            <a:ext cx="3844800" cy="365682"/>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
        <p:nvSpPr>
          <p:cNvPr id="10"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Tree>
    <p:extLst>
      <p:ext uri="{BB962C8B-B14F-4D97-AF65-F5344CB8AC3E}">
        <p14:creationId xmlns:p14="http://schemas.microsoft.com/office/powerpoint/2010/main" val="3839558113"/>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349.xml><?xml version="1.0" encoding="utf-8"?>
<p:sldLayout xmlns:a="http://schemas.openxmlformats.org/drawingml/2006/main" xmlns:r="http://schemas.openxmlformats.org/officeDocument/2006/relationships" xmlns:p="http://schemas.openxmlformats.org/presentationml/2006/main" preserve="1" userDrawn="1">
  <p:cSld name="Sisältödia pelkälle kuvalle">
    <p:spTree>
      <p:nvGrpSpPr>
        <p:cNvPr id="1" name=""/>
        <p:cNvGrpSpPr/>
        <p:nvPr/>
      </p:nvGrpSpPr>
      <p:grpSpPr>
        <a:xfrm>
          <a:off x="0" y="0"/>
          <a:ext cx="0" cy="0"/>
          <a:chOff x="0" y="0"/>
          <a:chExt cx="0" cy="0"/>
        </a:xfrm>
      </p:grpSpPr>
      <p:sp>
        <p:nvSpPr>
          <p:cNvPr id="19" name="Kuvan paikkamerkki 6"/>
          <p:cNvSpPr>
            <a:spLocks noGrp="1"/>
          </p:cNvSpPr>
          <p:nvPr>
            <p:ph type="pic" sz="quarter" idx="20"/>
          </p:nvPr>
        </p:nvSpPr>
        <p:spPr>
          <a:xfrm>
            <a:off x="0" y="0"/>
            <a:ext cx="9144005"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endParaRPr lang="fi-FI" dirty="0"/>
          </a:p>
        </p:txBody>
      </p:sp>
    </p:spTree>
    <p:extLst>
      <p:ext uri="{BB962C8B-B14F-4D97-AF65-F5344CB8AC3E}">
        <p14:creationId xmlns:p14="http://schemas.microsoft.com/office/powerpoint/2010/main" val="592136347"/>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petroli">
    <p:bg>
      <p:bgPr>
        <a:solidFill>
          <a:srgbClr val="0F78B2"/>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5C870B0A-5FAA-48CC-9422-68AAC5A5CADB}" type="datetime1">
              <a:rPr lang="fi-FI" smtClean="0">
                <a:solidFill>
                  <a:srgbClr val="FFFFFF"/>
                </a:solidFill>
              </a:rPr>
              <a:pPr/>
              <a:t>12.4.2017</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11" name="Tekstin paikkamerkki 2"/>
          <p:cNvSpPr>
            <a:spLocks noGrp="1"/>
          </p:cNvSpPr>
          <p:nvPr>
            <p:ph idx="21"/>
          </p:nvPr>
        </p:nvSpPr>
        <p:spPr>
          <a:xfrm>
            <a:off x="1072800" y="1584884"/>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12"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2467650598"/>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350.xml><?xml version="1.0" encoding="utf-8"?>
<p:sldLayout xmlns:a="http://schemas.openxmlformats.org/drawingml/2006/main" xmlns:r="http://schemas.openxmlformats.org/officeDocument/2006/relationships" xmlns:p="http://schemas.openxmlformats.org/presentationml/2006/main" preserve="1" userDrawn="1">
  <p:cSld name="Sisältödia taulukoille">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9"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
        <p:nvSpPr>
          <p:cNvPr id="11" name="Tekstin paikkamerkki 2"/>
          <p:cNvSpPr>
            <a:spLocks noGrp="1"/>
          </p:cNvSpPr>
          <p:nvPr>
            <p:ph type="body" sz="quarter" idx="23" hasCustomPrompt="1"/>
          </p:nvPr>
        </p:nvSpPr>
        <p:spPr>
          <a:xfrm>
            <a:off x="2334682" y="4727574"/>
            <a:ext cx="2971717" cy="165163"/>
          </a:xfrm>
        </p:spPr>
        <p:txBody>
          <a:bodyPr>
            <a:noAutofit/>
          </a:bodyPr>
          <a:lstStyle>
            <a:lvl1pPr marL="0" indent="0">
              <a:lnSpc>
                <a:spcPct val="100000"/>
              </a:lnSpc>
              <a:spcBef>
                <a:spcPts val="0"/>
              </a:spcBef>
              <a:spcAft>
                <a:spcPts val="0"/>
              </a:spcAft>
              <a:buFontTx/>
              <a:buNone/>
              <a:defRPr sz="700" spc="0" baseline="0"/>
            </a:lvl1pPr>
          </a:lstStyle>
          <a:p>
            <a:pPr lvl="0"/>
            <a:r>
              <a:rPr lang="fi-FI" dirty="0"/>
              <a:t>Lähde tähän</a:t>
            </a:r>
          </a:p>
        </p:txBody>
      </p:sp>
      <p:sp>
        <p:nvSpPr>
          <p:cNvPr id="19" name="Tekstin paikkamerkki 28"/>
          <p:cNvSpPr>
            <a:spLocks noGrp="1"/>
          </p:cNvSpPr>
          <p:nvPr>
            <p:ph type="body" sz="quarter" idx="21" hasCustomPrompt="1"/>
          </p:nvPr>
        </p:nvSpPr>
        <p:spPr>
          <a:xfrm>
            <a:off x="1072799" y="1102950"/>
            <a:ext cx="6868801"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20" name="Sisällön paikkamerkki 4"/>
          <p:cNvSpPr>
            <a:spLocks noGrp="1"/>
          </p:cNvSpPr>
          <p:nvPr>
            <p:ph sz="quarter" idx="17"/>
          </p:nvPr>
        </p:nvSpPr>
        <p:spPr>
          <a:xfrm>
            <a:off x="1201739" y="1584200"/>
            <a:ext cx="6739862" cy="3010469"/>
          </a:xfrm>
        </p:spPr>
        <p:txBody>
          <a:bodyPr/>
          <a:lstStyle>
            <a:lvl1pPr marL="241200" indent="-212400">
              <a:buFont typeface="Arial" panose="020B0604020202020204" pitchFamily="34" charset="0"/>
              <a:buChar char="•"/>
              <a:defRPr/>
            </a:lvl1pPr>
            <a:lvl2pPr marL="471332" indent="0">
              <a:lnSpc>
                <a:spcPts val="1800"/>
              </a:lnSpc>
              <a:spcBef>
                <a:spcPts val="200"/>
              </a:spcBef>
              <a:spcAft>
                <a:spcPts val="200"/>
              </a:spcAft>
              <a:buFontTx/>
              <a:buNone/>
              <a:defRPr/>
            </a:lvl2pPr>
            <a:lvl3pPr marL="786191" indent="0">
              <a:lnSpc>
                <a:spcPts val="1800"/>
              </a:lnSpc>
              <a:spcBef>
                <a:spcPts val="200"/>
              </a:spcBef>
              <a:spcAft>
                <a:spcPts val="200"/>
              </a:spcAft>
              <a:buFontTx/>
              <a:buNone/>
              <a:defRPr/>
            </a:lvl3pPr>
            <a:lvl4pPr marL="1109451" indent="0">
              <a:lnSpc>
                <a:spcPts val="1800"/>
              </a:lnSpc>
              <a:spcBef>
                <a:spcPts val="200"/>
              </a:spcBef>
              <a:spcAft>
                <a:spcPts val="200"/>
              </a:spcAft>
              <a:buFontTx/>
              <a:buNone/>
              <a:defRPr/>
            </a:lvl4pPr>
          </a:lstStyle>
          <a:p>
            <a:pPr lvl="0"/>
            <a:r>
              <a:rPr lang="fi-FI"/>
              <a:t>Muokkaa tekstin perustyylejä napsauttamalla</a:t>
            </a:r>
          </a:p>
        </p:txBody>
      </p:sp>
      <p:sp>
        <p:nvSpPr>
          <p:cNvPr id="2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pPr/>
              <a:t>‹#›</a:t>
            </a:fld>
            <a:endParaRPr lang="fi-FI" dirty="0"/>
          </a:p>
        </p:txBody>
      </p:sp>
      <p:sp>
        <p:nvSpPr>
          <p:cNvPr id="25" name="Päivämäärän paikkamerkki 1"/>
          <p:cNvSpPr>
            <a:spLocks noGrp="1"/>
          </p:cNvSpPr>
          <p:nvPr>
            <p:ph type="dt" sz="half" idx="10"/>
          </p:nvPr>
        </p:nvSpPr>
        <p:spPr>
          <a:xfrm>
            <a:off x="282027" y="4728047"/>
            <a:ext cx="916709" cy="164690"/>
          </a:xfrm>
        </p:spPr>
        <p:txBody>
          <a:bodyPr/>
          <a:lstStyle/>
          <a:p>
            <a:fld id="{C26F1C2C-1F3D-4324-8DB1-2B3A728EB293}" type="datetime1">
              <a:rPr lang="fi-FI" smtClean="0"/>
              <a:t>12.4.2017</a:t>
            </a:fld>
            <a:endParaRPr lang="fi-FI" dirty="0"/>
          </a:p>
        </p:txBody>
      </p:sp>
      <p:sp>
        <p:nvSpPr>
          <p:cNvPr id="26" name="Alatunnisteen paikkamerkki 2"/>
          <p:cNvSpPr>
            <a:spLocks noGrp="1"/>
          </p:cNvSpPr>
          <p:nvPr>
            <p:ph type="ftr" sz="quarter" idx="11"/>
          </p:nvPr>
        </p:nvSpPr>
        <p:spPr>
          <a:xfrm>
            <a:off x="1111510" y="4728047"/>
            <a:ext cx="1295891" cy="164690"/>
          </a:xfrm>
        </p:spPr>
        <p:txBody>
          <a:bodyPr/>
          <a:lstStyle/>
          <a:p>
            <a:r>
              <a:rPr lang="fi-FI" dirty="0"/>
              <a:t>Teknologiateollisuus</a:t>
            </a:r>
          </a:p>
        </p:txBody>
      </p:sp>
    </p:spTree>
    <p:extLst>
      <p:ext uri="{BB962C8B-B14F-4D97-AF65-F5344CB8AC3E}">
        <p14:creationId xmlns:p14="http://schemas.microsoft.com/office/powerpoint/2010/main" val="2941913720"/>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351.xml><?xml version="1.0" encoding="utf-8"?>
<p:sldLayout xmlns:a="http://schemas.openxmlformats.org/drawingml/2006/main" xmlns:r="http://schemas.openxmlformats.org/officeDocument/2006/relationships" xmlns:p="http://schemas.openxmlformats.org/presentationml/2006/main" preserve="1" userDrawn="1">
  <p:cSld name="Sisältödia tekstille ja taulukolle">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7"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pPr/>
              <a:t>‹#›</a:t>
            </a:fld>
            <a:endParaRPr lang="fi-FI" dirty="0"/>
          </a:p>
        </p:txBody>
      </p:sp>
      <p:sp>
        <p:nvSpPr>
          <p:cNvPr id="18" name="Päivämäärän paikkamerkki 1"/>
          <p:cNvSpPr>
            <a:spLocks noGrp="1"/>
          </p:cNvSpPr>
          <p:nvPr>
            <p:ph type="dt" sz="half" idx="10"/>
          </p:nvPr>
        </p:nvSpPr>
        <p:spPr>
          <a:xfrm>
            <a:off x="282027" y="4728047"/>
            <a:ext cx="916709" cy="164690"/>
          </a:xfrm>
        </p:spPr>
        <p:txBody>
          <a:bodyPr/>
          <a:lstStyle/>
          <a:p>
            <a:fld id="{00B1868B-515C-4A84-A79A-DDEC623D6CDB}" type="datetime1">
              <a:rPr lang="fi-FI" smtClean="0"/>
              <a:t>12.4.2017</a:t>
            </a:fld>
            <a:endParaRPr lang="fi-FI" dirty="0"/>
          </a:p>
        </p:txBody>
      </p:sp>
      <p:sp>
        <p:nvSpPr>
          <p:cNvPr id="19" name="Alatunnisteen paikkamerkki 2"/>
          <p:cNvSpPr>
            <a:spLocks noGrp="1"/>
          </p:cNvSpPr>
          <p:nvPr>
            <p:ph type="ftr" sz="quarter" idx="11"/>
          </p:nvPr>
        </p:nvSpPr>
        <p:spPr>
          <a:xfrm>
            <a:off x="1111510" y="4728047"/>
            <a:ext cx="1295891" cy="164690"/>
          </a:xfrm>
        </p:spPr>
        <p:txBody>
          <a:bodyPr/>
          <a:lstStyle/>
          <a:p>
            <a:r>
              <a:rPr lang="fi-FI" dirty="0"/>
              <a:t>Teknologiateollisuus</a:t>
            </a:r>
          </a:p>
        </p:txBody>
      </p:sp>
      <p:sp>
        <p:nvSpPr>
          <p:cNvPr id="16" name="Tekstin paikkamerkki 2"/>
          <p:cNvSpPr>
            <a:spLocks noGrp="1"/>
          </p:cNvSpPr>
          <p:nvPr>
            <p:ph type="body" sz="quarter" idx="18" hasCustomPrompt="1"/>
          </p:nvPr>
        </p:nvSpPr>
        <p:spPr>
          <a:xfrm>
            <a:off x="2334682" y="4727574"/>
            <a:ext cx="2971717" cy="165163"/>
          </a:xfrm>
        </p:spPr>
        <p:txBody>
          <a:bodyPr>
            <a:noAutofit/>
          </a:bodyPr>
          <a:lstStyle>
            <a:lvl1pPr marL="0" indent="0">
              <a:lnSpc>
                <a:spcPct val="100000"/>
              </a:lnSpc>
              <a:spcBef>
                <a:spcPts val="0"/>
              </a:spcBef>
              <a:spcAft>
                <a:spcPts val="0"/>
              </a:spcAft>
              <a:buFontTx/>
              <a:buNone/>
              <a:defRPr sz="700" spc="0" baseline="0"/>
            </a:lvl1pPr>
          </a:lstStyle>
          <a:p>
            <a:pPr lvl="0"/>
            <a:r>
              <a:rPr lang="fi-FI" dirty="0"/>
              <a:t>Lähde tähän</a:t>
            </a:r>
          </a:p>
        </p:txBody>
      </p:sp>
      <p:sp>
        <p:nvSpPr>
          <p:cNvPr id="9" name="Tekstin paikkamerkki 28"/>
          <p:cNvSpPr>
            <a:spLocks noGrp="1"/>
          </p:cNvSpPr>
          <p:nvPr>
            <p:ph type="body" sz="quarter" idx="21" hasCustomPrompt="1"/>
          </p:nvPr>
        </p:nvSpPr>
        <p:spPr>
          <a:xfrm>
            <a:off x="1072799" y="1102950"/>
            <a:ext cx="6868801"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1" name="Tekstin paikkamerkki 3"/>
          <p:cNvSpPr>
            <a:spLocks noGrp="1"/>
          </p:cNvSpPr>
          <p:nvPr>
            <p:ph type="body" sz="quarter" idx="22"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
        <p:nvSpPr>
          <p:cNvPr id="13" name="Sisällön paikkamerkki 4"/>
          <p:cNvSpPr>
            <a:spLocks noGrp="1"/>
          </p:cNvSpPr>
          <p:nvPr>
            <p:ph sz="quarter" idx="23" hasCustomPrompt="1"/>
          </p:nvPr>
        </p:nvSpPr>
        <p:spPr>
          <a:xfrm>
            <a:off x="4572001" y="1584200"/>
            <a:ext cx="3369600" cy="2892550"/>
          </a:xfrm>
        </p:spPr>
        <p:txBody>
          <a:bodyPr/>
          <a:lstStyle>
            <a:lvl1pPr marL="0" indent="0">
              <a:buFontTx/>
              <a:buNone/>
              <a:defRPr/>
            </a:lvl1pPr>
            <a:lvl2pPr marL="471332" indent="0">
              <a:lnSpc>
                <a:spcPts val="1800"/>
              </a:lnSpc>
              <a:spcBef>
                <a:spcPts val="200"/>
              </a:spcBef>
              <a:spcAft>
                <a:spcPts val="200"/>
              </a:spcAft>
              <a:buFontTx/>
              <a:buNone/>
              <a:defRPr/>
            </a:lvl2pPr>
            <a:lvl3pPr marL="786191" indent="0">
              <a:lnSpc>
                <a:spcPts val="1800"/>
              </a:lnSpc>
              <a:spcBef>
                <a:spcPts val="200"/>
              </a:spcBef>
              <a:spcAft>
                <a:spcPts val="200"/>
              </a:spcAft>
              <a:buFontTx/>
              <a:buNone/>
              <a:defRPr/>
            </a:lvl3pPr>
            <a:lvl4pPr marL="1109451" indent="0">
              <a:lnSpc>
                <a:spcPts val="1800"/>
              </a:lnSpc>
              <a:spcBef>
                <a:spcPts val="200"/>
              </a:spcBef>
              <a:spcAft>
                <a:spcPts val="200"/>
              </a:spcAft>
              <a:buFontTx/>
              <a:buNone/>
              <a:defRPr/>
            </a:lvl4pPr>
          </a:lstStyle>
          <a:p>
            <a:pPr lvl="0"/>
            <a:r>
              <a:rPr lang="fi-FI" dirty="0"/>
              <a:t>Lisää objekti</a:t>
            </a:r>
          </a:p>
        </p:txBody>
      </p:sp>
      <p:sp>
        <p:nvSpPr>
          <p:cNvPr id="12" name="Tekstin paikkamerkki 2"/>
          <p:cNvSpPr>
            <a:spLocks noGrp="1"/>
          </p:cNvSpPr>
          <p:nvPr>
            <p:ph idx="19"/>
          </p:nvPr>
        </p:nvSpPr>
        <p:spPr>
          <a:xfrm>
            <a:off x="1072800" y="1582404"/>
            <a:ext cx="3499200" cy="2894345"/>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050">
                <a:solidFill>
                  <a:srgbClr val="000000"/>
                </a:solidFill>
              </a:defRPr>
            </a:lvl3pPr>
            <a:lvl4pPr indent="-158400">
              <a:lnSpc>
                <a:spcPts val="1800"/>
              </a:lnSpc>
              <a:spcBef>
                <a:spcPts val="200"/>
              </a:spcBef>
              <a:spcAft>
                <a:spcPts val="200"/>
              </a:spcAft>
              <a:buSzPct val="125000"/>
              <a:defRPr sz="105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Tree>
    <p:extLst>
      <p:ext uri="{BB962C8B-B14F-4D97-AF65-F5344CB8AC3E}">
        <p14:creationId xmlns:p14="http://schemas.microsoft.com/office/powerpoint/2010/main" val="2989641556"/>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352.xml><?xml version="1.0" encoding="utf-8"?>
<p:sldLayout xmlns:a="http://schemas.openxmlformats.org/drawingml/2006/main" xmlns:r="http://schemas.openxmlformats.org/officeDocument/2006/relationships" xmlns:p="http://schemas.openxmlformats.org/presentationml/2006/main" preserve="1" userDrawn="1">
  <p:cSld name="Sisältödia isoille taulukoille">
    <p:spTree>
      <p:nvGrpSpPr>
        <p:cNvPr id="1" name=""/>
        <p:cNvGrpSpPr/>
        <p:nvPr/>
      </p:nvGrpSpPr>
      <p:grpSpPr>
        <a:xfrm>
          <a:off x="0" y="0"/>
          <a:ext cx="0" cy="0"/>
          <a:chOff x="0" y="0"/>
          <a:chExt cx="0" cy="0"/>
        </a:xfrm>
      </p:grpSpPr>
      <p:sp>
        <p:nvSpPr>
          <p:cNvPr id="30" name="Tekstin paikkamerkki 28"/>
          <p:cNvSpPr>
            <a:spLocks noGrp="1"/>
          </p:cNvSpPr>
          <p:nvPr>
            <p:ph type="body" sz="quarter" idx="15" hasCustomPrompt="1"/>
          </p:nvPr>
        </p:nvSpPr>
        <p:spPr>
          <a:xfrm>
            <a:off x="252000" y="282150"/>
            <a:ext cx="7992000" cy="648000"/>
          </a:xfrm>
          <a:prstGeom prst="rect">
            <a:avLst/>
          </a:prstGeom>
        </p:spPr>
        <p:txBody>
          <a:bodyPr/>
          <a:lstStyle>
            <a:lvl1pPr marL="14400" indent="0">
              <a:lnSpc>
                <a:spcPts val="2700"/>
              </a:lnSpc>
              <a:spcAft>
                <a:spcPts val="0"/>
              </a:spcAft>
              <a:buFontTx/>
              <a:buNone/>
              <a:defRPr sz="2200" b="1">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7"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pPr/>
              <a:t>‹#›</a:t>
            </a:fld>
            <a:endParaRPr lang="fi-FI" dirty="0"/>
          </a:p>
        </p:txBody>
      </p:sp>
      <p:sp>
        <p:nvSpPr>
          <p:cNvPr id="18" name="Päivämäärän paikkamerkki 1"/>
          <p:cNvSpPr>
            <a:spLocks noGrp="1"/>
          </p:cNvSpPr>
          <p:nvPr>
            <p:ph type="dt" sz="half" idx="10"/>
          </p:nvPr>
        </p:nvSpPr>
        <p:spPr>
          <a:xfrm>
            <a:off x="282027" y="4728047"/>
            <a:ext cx="916709" cy="164690"/>
          </a:xfrm>
        </p:spPr>
        <p:txBody>
          <a:bodyPr/>
          <a:lstStyle/>
          <a:p>
            <a:fld id="{E70C97DB-DA9C-4CFA-B970-B8599B25F3E4}" type="datetime1">
              <a:rPr lang="fi-FI" smtClean="0"/>
              <a:t>12.4.2017</a:t>
            </a:fld>
            <a:endParaRPr lang="fi-FI" dirty="0"/>
          </a:p>
        </p:txBody>
      </p:sp>
      <p:sp>
        <p:nvSpPr>
          <p:cNvPr id="19" name="Alatunnisteen paikkamerkki 2"/>
          <p:cNvSpPr>
            <a:spLocks noGrp="1"/>
          </p:cNvSpPr>
          <p:nvPr>
            <p:ph type="ftr" sz="quarter" idx="11"/>
          </p:nvPr>
        </p:nvSpPr>
        <p:spPr>
          <a:xfrm>
            <a:off x="1111510" y="4728047"/>
            <a:ext cx="1295891" cy="164690"/>
          </a:xfrm>
        </p:spPr>
        <p:txBody>
          <a:bodyPr/>
          <a:lstStyle/>
          <a:p>
            <a:r>
              <a:rPr lang="fi-FI" dirty="0"/>
              <a:t>Teknologiateollisuus</a:t>
            </a:r>
          </a:p>
        </p:txBody>
      </p:sp>
      <p:sp>
        <p:nvSpPr>
          <p:cNvPr id="5" name="Sisällön paikkamerkki 4"/>
          <p:cNvSpPr>
            <a:spLocks noGrp="1"/>
          </p:cNvSpPr>
          <p:nvPr>
            <p:ph sz="quarter" idx="17"/>
          </p:nvPr>
        </p:nvSpPr>
        <p:spPr>
          <a:xfrm>
            <a:off x="381000" y="1103313"/>
            <a:ext cx="8391525" cy="3541712"/>
          </a:xfrm>
        </p:spPr>
        <p:txBody>
          <a:bodyPr/>
          <a:lstStyle>
            <a:lvl1pPr marL="0" indent="0">
              <a:buFontTx/>
              <a:buNone/>
              <a:defRPr/>
            </a:lvl1pPr>
            <a:lvl2pPr marL="471332" indent="0">
              <a:lnSpc>
                <a:spcPts val="1800"/>
              </a:lnSpc>
              <a:spcBef>
                <a:spcPts val="200"/>
              </a:spcBef>
              <a:spcAft>
                <a:spcPts val="200"/>
              </a:spcAft>
              <a:buFontTx/>
              <a:buNone/>
              <a:defRPr/>
            </a:lvl2pPr>
            <a:lvl3pPr marL="786191" indent="0">
              <a:lnSpc>
                <a:spcPts val="1800"/>
              </a:lnSpc>
              <a:spcBef>
                <a:spcPts val="200"/>
              </a:spcBef>
              <a:spcAft>
                <a:spcPts val="200"/>
              </a:spcAft>
              <a:buFontTx/>
              <a:buNone/>
              <a:defRPr/>
            </a:lvl3pPr>
            <a:lvl4pPr marL="1109451" indent="0">
              <a:lnSpc>
                <a:spcPts val="1800"/>
              </a:lnSpc>
              <a:spcBef>
                <a:spcPts val="200"/>
              </a:spcBef>
              <a:spcAft>
                <a:spcPts val="200"/>
              </a:spcAft>
              <a:buFontTx/>
              <a:buNone/>
              <a:defRPr/>
            </a:lvl4pPr>
          </a:lstStyle>
          <a:p>
            <a:pPr lvl="0"/>
            <a:r>
              <a:rPr lang="fi-FI"/>
              <a:t>Muokkaa tekstin perustyylejä napsauttamalla</a:t>
            </a:r>
          </a:p>
        </p:txBody>
      </p:sp>
      <p:sp>
        <p:nvSpPr>
          <p:cNvPr id="16" name="Tekstin paikkamerkki 2"/>
          <p:cNvSpPr>
            <a:spLocks noGrp="1"/>
          </p:cNvSpPr>
          <p:nvPr>
            <p:ph type="body" sz="quarter" idx="18" hasCustomPrompt="1"/>
          </p:nvPr>
        </p:nvSpPr>
        <p:spPr>
          <a:xfrm>
            <a:off x="2334682" y="4727574"/>
            <a:ext cx="2971717" cy="165163"/>
          </a:xfrm>
        </p:spPr>
        <p:txBody>
          <a:bodyPr>
            <a:noAutofit/>
          </a:bodyPr>
          <a:lstStyle>
            <a:lvl1pPr marL="0" indent="0">
              <a:lnSpc>
                <a:spcPct val="100000"/>
              </a:lnSpc>
              <a:spcBef>
                <a:spcPts val="0"/>
              </a:spcBef>
              <a:spcAft>
                <a:spcPts val="0"/>
              </a:spcAft>
              <a:buFontTx/>
              <a:buNone/>
              <a:defRPr sz="700" spc="0" baseline="0"/>
            </a:lvl1pPr>
          </a:lstStyle>
          <a:p>
            <a:pPr lvl="0"/>
            <a:r>
              <a:rPr lang="fi-FI" dirty="0"/>
              <a:t>Lähde tähän</a:t>
            </a:r>
          </a:p>
        </p:txBody>
      </p:sp>
    </p:spTree>
    <p:extLst>
      <p:ext uri="{BB962C8B-B14F-4D97-AF65-F5344CB8AC3E}">
        <p14:creationId xmlns:p14="http://schemas.microsoft.com/office/powerpoint/2010/main" val="3466434021"/>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353.xml><?xml version="1.0" encoding="utf-8"?>
<p:sldLayout xmlns:a="http://schemas.openxmlformats.org/drawingml/2006/main" xmlns:r="http://schemas.openxmlformats.org/officeDocument/2006/relationships" xmlns:p="http://schemas.openxmlformats.org/presentationml/2006/main" preserve="1" userDrawn="1">
  <p:cSld name="Tyhjä dia">
    <p:spTree>
      <p:nvGrpSpPr>
        <p:cNvPr id="1" name=""/>
        <p:cNvGrpSpPr/>
        <p:nvPr/>
      </p:nvGrpSpPr>
      <p:grpSpPr>
        <a:xfrm>
          <a:off x="0" y="0"/>
          <a:ext cx="0" cy="0"/>
          <a:chOff x="0" y="0"/>
          <a:chExt cx="0" cy="0"/>
        </a:xfrm>
      </p:grpSpPr>
      <p:pic>
        <p:nvPicPr>
          <p:cNvPr id="2" name="Kuva 1"/>
          <p:cNvPicPr>
            <a:picLocks noChangeAspect="1"/>
          </p:cNvPicPr>
          <p:nvPr userDrawn="1"/>
        </p:nvPicPr>
        <p:blipFill>
          <a:blip r:embed="rId2"/>
          <a:stretch>
            <a:fillRect/>
          </a:stretch>
        </p:blipFill>
        <p:spPr>
          <a:xfrm>
            <a:off x="8335624" y="368923"/>
            <a:ext cx="437056" cy="437032"/>
          </a:xfrm>
          <a:prstGeom prst="rect">
            <a:avLst/>
          </a:prstGeom>
        </p:spPr>
      </p:pic>
      <p:sp>
        <p:nvSpPr>
          <p:cNvPr id="3"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pPr/>
              <a:t>‹#›</a:t>
            </a:fld>
            <a:endParaRPr lang="fi-FI" dirty="0"/>
          </a:p>
        </p:txBody>
      </p:sp>
      <p:sp>
        <p:nvSpPr>
          <p:cNvPr id="4" name="Päivämäärän paikkamerkki 1"/>
          <p:cNvSpPr>
            <a:spLocks noGrp="1"/>
          </p:cNvSpPr>
          <p:nvPr>
            <p:ph type="dt" sz="half" idx="10"/>
          </p:nvPr>
        </p:nvSpPr>
        <p:spPr>
          <a:xfrm>
            <a:off x="282027" y="4728047"/>
            <a:ext cx="916709" cy="164690"/>
          </a:xfrm>
        </p:spPr>
        <p:txBody>
          <a:bodyPr/>
          <a:lstStyle/>
          <a:p>
            <a:fld id="{E70C97DB-DA9C-4CFA-B970-B8599B25F3E4}" type="datetime1">
              <a:rPr lang="fi-FI" smtClean="0"/>
              <a:t>12.4.2017</a:t>
            </a:fld>
            <a:endParaRPr lang="fi-FI" dirty="0"/>
          </a:p>
        </p:txBody>
      </p:sp>
      <p:sp>
        <p:nvSpPr>
          <p:cNvPr id="5" name="Alatunnisteen paikkamerkki 2"/>
          <p:cNvSpPr>
            <a:spLocks noGrp="1"/>
          </p:cNvSpPr>
          <p:nvPr>
            <p:ph type="ftr" sz="quarter" idx="11"/>
          </p:nvPr>
        </p:nvSpPr>
        <p:spPr>
          <a:xfrm>
            <a:off x="1111510" y="4728047"/>
            <a:ext cx="1295891" cy="164690"/>
          </a:xfrm>
        </p:spPr>
        <p:txBody>
          <a:bodyPr/>
          <a:lstStyle/>
          <a:p>
            <a:r>
              <a:rPr lang="fi-FI" dirty="0"/>
              <a:t>Teknologiateollisuus</a:t>
            </a:r>
          </a:p>
        </p:txBody>
      </p:sp>
      <p:sp>
        <p:nvSpPr>
          <p:cNvPr id="7" name="Tekstin paikkamerkki 3"/>
          <p:cNvSpPr>
            <a:spLocks noGrp="1"/>
          </p:cNvSpPr>
          <p:nvPr>
            <p:ph type="body" sz="quarter" idx="22"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Tree>
    <p:extLst>
      <p:ext uri="{BB962C8B-B14F-4D97-AF65-F5344CB8AC3E}">
        <p14:creationId xmlns:p14="http://schemas.microsoft.com/office/powerpoint/2010/main" val="3144037498"/>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354.xml><?xml version="1.0" encoding="utf-8"?>
<p:sldLayout xmlns:a="http://schemas.openxmlformats.org/drawingml/2006/main" xmlns:r="http://schemas.openxmlformats.org/officeDocument/2006/relationships" xmlns:p="http://schemas.openxmlformats.org/presentationml/2006/main" preserve="1" userDrawn="1">
  <p:cSld name="Väliotsikkodia - valkoinen">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pPr/>
              <a:t>‹#›</a:t>
            </a:fld>
            <a:endParaRPr lang="fi-FI" dirty="0"/>
          </a:p>
        </p:txBody>
      </p:sp>
      <p:sp>
        <p:nvSpPr>
          <p:cNvPr id="15" name="Päivämäärän paikkamerkki 1"/>
          <p:cNvSpPr>
            <a:spLocks noGrp="1"/>
          </p:cNvSpPr>
          <p:nvPr>
            <p:ph type="dt" sz="half" idx="10"/>
          </p:nvPr>
        </p:nvSpPr>
        <p:spPr>
          <a:xfrm>
            <a:off x="282027" y="4728047"/>
            <a:ext cx="916709" cy="164690"/>
          </a:xfrm>
        </p:spPr>
        <p:txBody>
          <a:bodyPr/>
          <a:lstStyle/>
          <a:p>
            <a:fld id="{8D9E7F89-CFBC-40A6-849E-791F2CE17670}" type="datetime1">
              <a:rPr lang="fi-FI" smtClean="0"/>
              <a:t>12.4.2017</a:t>
            </a:fld>
            <a:endParaRPr lang="fi-FI" dirty="0"/>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t>Teknologiateollisuus</a:t>
            </a:r>
          </a:p>
        </p:txBody>
      </p:sp>
      <p:sp>
        <p:nvSpPr>
          <p:cNvPr id="11" name="Tekstin paikkamerkki 28"/>
          <p:cNvSpPr>
            <a:spLocks noGrp="1"/>
          </p:cNvSpPr>
          <p:nvPr>
            <p:ph type="body" sz="quarter" idx="22" hasCustomPrompt="1"/>
          </p:nvPr>
        </p:nvSpPr>
        <p:spPr>
          <a:xfrm>
            <a:off x="1072800" y="1913747"/>
            <a:ext cx="7171200" cy="1176411"/>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Tree>
    <p:extLst>
      <p:ext uri="{BB962C8B-B14F-4D97-AF65-F5344CB8AC3E}">
        <p14:creationId xmlns:p14="http://schemas.microsoft.com/office/powerpoint/2010/main" val="1543697502"/>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355.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valkoinen">
    <p:bg>
      <p:bgPr>
        <a:solidFill>
          <a:schemeClr val="bg1"/>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rgbClr val="000000"/>
                </a:solidFill>
              </a:defRPr>
            </a:lvl1pPr>
          </a:lstStyle>
          <a:p>
            <a:fld id="{4D1D5393-FFB8-4AFB-965F-DF835FFEFFC2}" type="datetime1">
              <a:rPr lang="fi-FI" smtClean="0"/>
              <a:t>12.4.2017</a:t>
            </a:fld>
            <a:endParaRPr lang="fi-FI" dirty="0"/>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rgbClr val="000000"/>
                </a:solidFill>
              </a:defRPr>
            </a:lvl1pPr>
          </a:lstStyle>
          <a:p>
            <a:r>
              <a:rPr lang="fi-FI"/>
              <a:t>Teknologiateollisuus</a:t>
            </a:r>
            <a:endParaRPr lang="fi-FI" dirty="0"/>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buSzPct val="125000"/>
              <a:defRPr sz="1300" baseline="0">
                <a:solidFill>
                  <a:srgbClr val="000000"/>
                </a:solidFill>
              </a:defRPr>
            </a:lvl2pPr>
            <a:lvl3pPr indent="-158400">
              <a:buSzPct val="125000"/>
              <a:defRPr sz="1100">
                <a:solidFill>
                  <a:srgbClr val="000000"/>
                </a:solidFill>
              </a:defRPr>
            </a:lvl3pPr>
            <a:lvl4pPr indent="-158400">
              <a:buSzPct val="125000"/>
              <a:defRPr sz="100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3736725880"/>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Väliotsikkodia - sininen">
    <p:bg>
      <p:bgPr>
        <a:solidFill>
          <a:srgbClr val="141F94"/>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33A50D0A-99B9-48FE-8B08-047EE10ADBDA}" type="datetime1">
              <a:rPr lang="fi-FI" smtClean="0">
                <a:solidFill>
                  <a:srgbClr val="FFFFFF"/>
                </a:solidFill>
              </a:rPr>
              <a:pPr/>
              <a:t>12.4.2017</a:t>
            </a:fld>
            <a:endParaRPr lang="fi-FI" dirty="0">
              <a:solidFill>
                <a:srgbClr val="FFFFFF"/>
              </a:solidFill>
            </a:endParaRPr>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3290102363"/>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sininen">
    <p:bg>
      <p:bgPr>
        <a:solidFill>
          <a:srgbClr val="141F94"/>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71EF2A4B-BD6C-442B-B37A-933F3A2F5101}" type="datetime1">
              <a:rPr lang="fi-FI" smtClean="0">
                <a:solidFill>
                  <a:srgbClr val="FFFFFF"/>
                </a:solidFill>
              </a:rPr>
              <a:pPr/>
              <a:t>12.4.2017</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1203828839"/>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Väliotsikkodia - violetti">
    <p:bg>
      <p:bgPr>
        <a:solidFill>
          <a:srgbClr val="8A0FA6"/>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9AA3CBEF-2865-4434-A020-1FAA7DCEF42D}" type="datetime1">
              <a:rPr lang="fi-FI" smtClean="0">
                <a:solidFill>
                  <a:srgbClr val="FFFFFF"/>
                </a:solidFill>
              </a:rPr>
              <a:pPr/>
              <a:t>12.4.2017</a:t>
            </a:fld>
            <a:endParaRPr lang="fi-FI" dirty="0">
              <a:solidFill>
                <a:srgbClr val="FFFFFF"/>
              </a:solidFill>
            </a:endParaRPr>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1666314018"/>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violetti">
    <p:bg>
      <p:bgPr>
        <a:solidFill>
          <a:srgbClr val="8A0FA6"/>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04B4512B-9268-4DA6-A4DE-9BAC66E0AE0F}" type="datetime1">
              <a:rPr lang="fi-FI" smtClean="0">
                <a:solidFill>
                  <a:srgbClr val="FFFFFF"/>
                </a:solidFill>
              </a:rPr>
              <a:pPr/>
              <a:t>12.4.2017</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3838566034"/>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turkoosi">
    <p:bg>
      <p:bgPr>
        <a:solidFill>
          <a:srgbClr val="0ACFCF"/>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8E114E9B-AF34-462B-9107-FB4A4FE20955}" type="datetime1">
              <a:rPr lang="fi-FI" smtClean="0"/>
              <a:t>12.4.2017</a:t>
            </a:fld>
            <a:endParaRPr lang="fi-FI" dirty="0"/>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t>Teknologiateollisuus</a:t>
            </a:r>
            <a:endParaRPr lang="fi-FI" dirty="0"/>
          </a:p>
        </p:txBody>
      </p:sp>
      <p:sp>
        <p:nvSpPr>
          <p:cNvPr id="7" name="Tekstin paikkamerkki 2"/>
          <p:cNvSpPr>
            <a:spLocks noGrp="1"/>
          </p:cNvSpPr>
          <p:nvPr>
            <p:ph idx="21"/>
          </p:nvPr>
        </p:nvSpPr>
        <p:spPr>
          <a:xfrm>
            <a:off x="1072800" y="1583052"/>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2005528484"/>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Väliotsikkodia - pinkki">
    <p:bg>
      <p:bgPr>
        <a:solidFill>
          <a:srgbClr val="FF00B8"/>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4"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5"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7"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FAF34066-C849-43D6-AD11-EC5B4E0FCE81}" type="datetime1">
              <a:rPr lang="fi-FI" smtClean="0">
                <a:solidFill>
                  <a:srgbClr val="FFFFFF"/>
                </a:solidFill>
              </a:rPr>
              <a:pPr/>
              <a:t>12.4.2017</a:t>
            </a:fld>
            <a:endParaRPr lang="fi-FI" dirty="0">
              <a:solidFill>
                <a:srgbClr val="FFFFFF"/>
              </a:solidFill>
            </a:endParaRPr>
          </a:p>
        </p:txBody>
      </p:sp>
      <p:sp>
        <p:nvSpPr>
          <p:cNvPr id="18"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259040093"/>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pinkki">
    <p:bg>
      <p:bgPr>
        <a:solidFill>
          <a:srgbClr val="FF00B8"/>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91DAFD31-6E2D-43E4-B45F-A91916303127}" type="datetime1">
              <a:rPr lang="fi-FI" smtClean="0">
                <a:solidFill>
                  <a:srgbClr val="FFFFFF"/>
                </a:solidFill>
              </a:rPr>
              <a:pPr/>
              <a:t>12.4.2017</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3645059273"/>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Väliotsikkodia - mandariini">
    <p:bg>
      <p:bgPr>
        <a:solidFill>
          <a:srgbClr val="FF805C"/>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A05A29F8-3631-43D8-937B-CB2D984A1FF3}" type="datetime1">
              <a:rPr lang="fi-FI" smtClean="0">
                <a:solidFill>
                  <a:srgbClr val="FFFFFF"/>
                </a:solidFill>
              </a:rPr>
              <a:pPr/>
              <a:t>12.4.2017</a:t>
            </a:fld>
            <a:endParaRPr lang="fi-FI" dirty="0">
              <a:solidFill>
                <a:srgbClr val="FFFFFF"/>
              </a:solidFill>
            </a:endParaRPr>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2813926949"/>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mandariini">
    <p:bg>
      <p:bgPr>
        <a:solidFill>
          <a:srgbClr val="FF805C"/>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5A1FFB15-5351-4C69-B4D2-8C0154A2BCAF}" type="datetime1">
              <a:rPr lang="fi-FI" smtClean="0">
                <a:solidFill>
                  <a:srgbClr val="FFFFFF"/>
                </a:solidFill>
              </a:rPr>
              <a:pPr/>
              <a:t>12.4.2017</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3742171262"/>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Väliotsikkodia - omena">
    <p:bg>
      <p:bgPr>
        <a:solidFill>
          <a:srgbClr val="85E869"/>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AB4C9FC2-AB49-4BC7-8E34-F35776C6F0E4}" type="datetime1">
              <a:rPr lang="fi-FI" smtClean="0">
                <a:solidFill>
                  <a:srgbClr val="FFFFFF"/>
                </a:solidFill>
              </a:rPr>
              <a:pPr/>
              <a:t>12.4.2017</a:t>
            </a:fld>
            <a:endParaRPr lang="fi-FI" dirty="0">
              <a:solidFill>
                <a:srgbClr val="FFFFFF"/>
              </a:solidFill>
            </a:endParaRPr>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4081901289"/>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omena">
    <p:bg>
      <p:bgPr>
        <a:solidFill>
          <a:srgbClr val="85E869"/>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BFD90D18-063C-4F97-88EB-7B998FCF1C84}" type="datetime1">
              <a:rPr lang="fi-FI" smtClean="0">
                <a:solidFill>
                  <a:srgbClr val="FFFFFF"/>
                </a:solidFill>
              </a:rPr>
              <a:pPr/>
              <a:t>12.4.2017</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7" name="Tekstin paikkamerkki 2"/>
          <p:cNvSpPr>
            <a:spLocks noGrp="1"/>
          </p:cNvSpPr>
          <p:nvPr>
            <p:ph idx="21"/>
          </p:nvPr>
        </p:nvSpPr>
        <p:spPr>
          <a:xfrm>
            <a:off x="1072800" y="1585225"/>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2026109849"/>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Väliotsikkodia - sitruuna">
    <p:bg>
      <p:bgPr>
        <a:solidFill>
          <a:srgbClr val="FFFF00"/>
        </a:solidFill>
        <a:effectLst/>
      </p:bgPr>
    </p:bg>
    <p:spTree>
      <p:nvGrpSpPr>
        <p:cNvPr id="1" name=""/>
        <p:cNvGrpSpPr/>
        <p:nvPr/>
      </p:nvGrpSpPr>
      <p:grpSpPr>
        <a:xfrm>
          <a:off x="0" y="0"/>
          <a:ext cx="0" cy="0"/>
          <a:chOff x="0" y="0"/>
          <a:chExt cx="0" cy="0"/>
        </a:xfrm>
      </p:grpSpPr>
      <p:pic>
        <p:nvPicPr>
          <p:cNvPr id="9" name="Kuva 8"/>
          <p:cNvPicPr>
            <a:picLocks noChangeAspect="1"/>
          </p:cNvPicPr>
          <p:nvPr userDrawn="1"/>
        </p:nvPicPr>
        <p:blipFill>
          <a:blip r:embed="rId2"/>
          <a:stretch>
            <a:fillRect/>
          </a:stretch>
        </p:blipFill>
        <p:spPr>
          <a:xfrm>
            <a:off x="8335624" y="368923"/>
            <a:ext cx="437056" cy="437032"/>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rgbClr val="000000"/>
                </a:solidFill>
              </a:defRPr>
            </a:lvl1pPr>
          </a:lstStyle>
          <a:p>
            <a:fld id="{6FCB6B90-8271-4E8F-82C1-E646FBB48A2E}" type="slidenum">
              <a:rPr lang="fi-FI" smtClean="0"/>
              <a:pPr/>
              <a:t>‹#›</a:t>
            </a:fld>
            <a:endParaRPr lang="fi-FI" dirty="0"/>
          </a:p>
        </p:txBody>
      </p:sp>
      <p:sp>
        <p:nvSpPr>
          <p:cNvPr id="14" name="Päivämäärän paikkamerkki 1"/>
          <p:cNvSpPr>
            <a:spLocks noGrp="1"/>
          </p:cNvSpPr>
          <p:nvPr>
            <p:ph type="dt" sz="half" idx="10"/>
          </p:nvPr>
        </p:nvSpPr>
        <p:spPr>
          <a:xfrm>
            <a:off x="282027" y="4728047"/>
            <a:ext cx="916709" cy="164690"/>
          </a:xfrm>
        </p:spPr>
        <p:txBody>
          <a:bodyPr/>
          <a:lstStyle>
            <a:lvl1pPr>
              <a:defRPr>
                <a:solidFill>
                  <a:srgbClr val="000000"/>
                </a:solidFill>
              </a:defRPr>
            </a:lvl1pPr>
          </a:lstStyle>
          <a:p>
            <a:fld id="{0F905F96-8735-44CC-A79D-9FF4592D6200}" type="datetime1">
              <a:rPr lang="fi-FI" smtClean="0"/>
              <a:pPr/>
              <a:t>12.4.2017</a:t>
            </a:fld>
            <a:endParaRPr lang="fi-FI" dirty="0"/>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rgbClr val="000000"/>
                </a:solidFill>
              </a:defRPr>
            </a:lvl1pPr>
          </a:lstStyle>
          <a:p>
            <a:r>
              <a:rPr lang="fi-FI"/>
              <a:t>Teknologiateollisuus</a:t>
            </a:r>
            <a:endParaRPr lang="fi-FI" dirty="0"/>
          </a:p>
        </p:txBody>
      </p:sp>
    </p:spTree>
    <p:extLst>
      <p:ext uri="{BB962C8B-B14F-4D97-AF65-F5344CB8AC3E}">
        <p14:creationId xmlns:p14="http://schemas.microsoft.com/office/powerpoint/2010/main" val="3227447050"/>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sitruuna">
    <p:bg>
      <p:bgPr>
        <a:solidFill>
          <a:srgbClr val="FFFF00"/>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rgbClr val="000000"/>
                </a:solidFill>
              </a:defRPr>
            </a:lvl1pPr>
          </a:lstStyle>
          <a:p>
            <a:fld id="{4D1D5393-FFB8-4AFB-965F-DF835FFEFFC2}" type="datetime1">
              <a:rPr lang="fi-FI" smtClean="0"/>
              <a:pPr/>
              <a:t>12.4.2017</a:t>
            </a:fld>
            <a:endParaRPr lang="fi-FI" dirty="0"/>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rgbClr val="000000"/>
                </a:solidFill>
              </a:defRPr>
            </a:lvl1pPr>
          </a:lstStyle>
          <a:p>
            <a:r>
              <a:rPr lang="fi-FI"/>
              <a:t>Teknologiateollisuus</a:t>
            </a:r>
            <a:endParaRPr lang="fi-FI" dirty="0"/>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buSzPct val="125000"/>
              <a:defRPr sz="1300" baseline="0">
                <a:solidFill>
                  <a:srgbClr val="000000"/>
                </a:solidFill>
              </a:defRPr>
            </a:lvl2pPr>
            <a:lvl3pPr indent="-158400">
              <a:buSzPct val="125000"/>
              <a:defRPr sz="1100">
                <a:solidFill>
                  <a:srgbClr val="000000"/>
                </a:solidFill>
              </a:defRPr>
            </a:lvl3pPr>
            <a:lvl4pPr indent="-158400">
              <a:buSzPct val="125000"/>
              <a:defRPr sz="100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3229529409"/>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Sisältödia tekstille">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15" name="Päivämäärän paikkamerkki 1"/>
          <p:cNvSpPr>
            <a:spLocks noGrp="1"/>
          </p:cNvSpPr>
          <p:nvPr>
            <p:ph type="dt" sz="half" idx="10"/>
          </p:nvPr>
        </p:nvSpPr>
        <p:spPr>
          <a:xfrm>
            <a:off x="282027" y="4728047"/>
            <a:ext cx="916709" cy="164690"/>
          </a:xfrm>
        </p:spPr>
        <p:txBody>
          <a:bodyPr/>
          <a:lstStyle/>
          <a:p>
            <a:fld id="{1F9AB61F-25F5-4BAC-AFD2-7CF6AA8759C3}" type="datetime1">
              <a:rPr lang="fi-FI" smtClean="0">
                <a:solidFill>
                  <a:srgbClr val="29282E"/>
                </a:solidFill>
              </a:rPr>
              <a:pPr/>
              <a:t>12.4.2017</a:t>
            </a:fld>
            <a:endParaRPr lang="fi-FI" dirty="0">
              <a:solidFill>
                <a:srgbClr val="29282E"/>
              </a:solidFill>
            </a:endParaRPr>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9"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
        <p:nvSpPr>
          <p:cNvPr id="21" name="Tekstin paikkamerkki 2"/>
          <p:cNvSpPr>
            <a:spLocks noGrp="1"/>
          </p:cNvSpPr>
          <p:nvPr>
            <p:ph idx="19"/>
          </p:nvPr>
        </p:nvSpPr>
        <p:spPr>
          <a:xfrm>
            <a:off x="1072800" y="1582404"/>
            <a:ext cx="7171200" cy="2894345"/>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050">
                <a:solidFill>
                  <a:srgbClr val="000000"/>
                </a:solidFill>
              </a:defRPr>
            </a:lvl3pPr>
            <a:lvl4pPr indent="-158400">
              <a:lnSpc>
                <a:spcPts val="1800"/>
              </a:lnSpc>
              <a:spcBef>
                <a:spcPts val="200"/>
              </a:spcBef>
              <a:spcAft>
                <a:spcPts val="200"/>
              </a:spcAft>
              <a:buSzPct val="125000"/>
              <a:defRPr sz="105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22" name="Tekstin paikkamerkki 28"/>
          <p:cNvSpPr>
            <a:spLocks noGrp="1"/>
          </p:cNvSpPr>
          <p:nvPr>
            <p:ph type="body" sz="quarter" idx="20" hasCustomPrompt="1"/>
          </p:nvPr>
        </p:nvSpPr>
        <p:spPr>
          <a:xfrm>
            <a:off x="1072800" y="1102950"/>
            <a:ext cx="7171200"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Tree>
    <p:extLst>
      <p:ext uri="{BB962C8B-B14F-4D97-AF65-F5344CB8AC3E}">
        <p14:creationId xmlns:p14="http://schemas.microsoft.com/office/powerpoint/2010/main" val="1655795000"/>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Sisältödia tekstille 2-palstaa">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15" name="Päivämäärän paikkamerkki 1"/>
          <p:cNvSpPr>
            <a:spLocks noGrp="1"/>
          </p:cNvSpPr>
          <p:nvPr>
            <p:ph type="dt" sz="half" idx="10"/>
          </p:nvPr>
        </p:nvSpPr>
        <p:spPr>
          <a:xfrm>
            <a:off x="282027" y="4728047"/>
            <a:ext cx="916709" cy="164690"/>
          </a:xfrm>
        </p:spPr>
        <p:txBody>
          <a:bodyPr/>
          <a:lstStyle/>
          <a:p>
            <a:fld id="{4E9C680B-B035-4481-9C89-9B8DCFA07DE9}" type="datetime1">
              <a:rPr lang="fi-FI" smtClean="0">
                <a:solidFill>
                  <a:srgbClr val="29282E"/>
                </a:solidFill>
              </a:rPr>
              <a:pPr/>
              <a:t>12.4.2017</a:t>
            </a:fld>
            <a:endParaRPr lang="fi-FI" dirty="0">
              <a:solidFill>
                <a:srgbClr val="29282E"/>
              </a:solidFill>
            </a:endParaRPr>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9"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
        <p:nvSpPr>
          <p:cNvPr id="11" name="Tekstin paikkamerkki 2"/>
          <p:cNvSpPr>
            <a:spLocks noGrp="1"/>
          </p:cNvSpPr>
          <p:nvPr>
            <p:ph idx="1"/>
          </p:nvPr>
        </p:nvSpPr>
        <p:spPr>
          <a:xfrm>
            <a:off x="4449254" y="1565735"/>
            <a:ext cx="3499200" cy="2894345"/>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050">
                <a:solidFill>
                  <a:srgbClr val="000000"/>
                </a:solidFill>
              </a:defRPr>
            </a:lvl3pPr>
            <a:lvl4pPr indent="-158400">
              <a:lnSpc>
                <a:spcPts val="1800"/>
              </a:lnSpc>
              <a:spcBef>
                <a:spcPts val="200"/>
              </a:spcBef>
              <a:spcAft>
                <a:spcPts val="200"/>
              </a:spcAft>
              <a:buSzPct val="125000"/>
              <a:defRPr sz="105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12" name="Tekstin paikkamerkki 28"/>
          <p:cNvSpPr>
            <a:spLocks noGrp="1"/>
          </p:cNvSpPr>
          <p:nvPr>
            <p:ph type="body" sz="quarter" idx="17" hasCustomPrompt="1"/>
          </p:nvPr>
        </p:nvSpPr>
        <p:spPr>
          <a:xfrm>
            <a:off x="1072800" y="1102950"/>
            <a:ext cx="7171200"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28" name="Tekstin paikkamerkki 2"/>
          <p:cNvSpPr>
            <a:spLocks noGrp="1"/>
          </p:cNvSpPr>
          <p:nvPr>
            <p:ph idx="19"/>
          </p:nvPr>
        </p:nvSpPr>
        <p:spPr>
          <a:xfrm>
            <a:off x="1072800" y="1582404"/>
            <a:ext cx="3499200" cy="2894345"/>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050">
                <a:solidFill>
                  <a:srgbClr val="000000"/>
                </a:solidFill>
              </a:defRPr>
            </a:lvl3pPr>
            <a:lvl4pPr indent="-158400">
              <a:lnSpc>
                <a:spcPts val="1800"/>
              </a:lnSpc>
              <a:spcBef>
                <a:spcPts val="200"/>
              </a:spcBef>
              <a:spcAft>
                <a:spcPts val="200"/>
              </a:spcAft>
              <a:buSzPct val="125000"/>
              <a:defRPr sz="105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Tree>
    <p:extLst>
      <p:ext uri="{BB962C8B-B14F-4D97-AF65-F5344CB8AC3E}">
        <p14:creationId xmlns:p14="http://schemas.microsoft.com/office/powerpoint/2010/main" val="1273762077"/>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Väliotsikkodia - petroli">
    <p:bg>
      <p:bgPr>
        <a:solidFill>
          <a:srgbClr val="0F78B2"/>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pPr/>
              <a:t>‹#›</a:t>
            </a:fld>
            <a:endParaRPr lang="fi-FI" dirty="0"/>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F7D0C29F-D373-4791-88C9-86C29F06AD83}" type="datetime1">
              <a:rPr lang="fi-FI" smtClean="0"/>
              <a:t>12.4.2017</a:t>
            </a:fld>
            <a:endParaRPr lang="fi-FI" dirty="0"/>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t>Teknologiateollisuus</a:t>
            </a:r>
            <a:endParaRPr lang="fi-FI" dirty="0"/>
          </a:p>
        </p:txBody>
      </p:sp>
    </p:spTree>
    <p:extLst>
      <p:ext uri="{BB962C8B-B14F-4D97-AF65-F5344CB8AC3E}">
        <p14:creationId xmlns:p14="http://schemas.microsoft.com/office/powerpoint/2010/main" val="1747701072"/>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Sisältödia tekstille ja kuvalle A">
    <p:spTree>
      <p:nvGrpSpPr>
        <p:cNvPr id="1" name=""/>
        <p:cNvGrpSpPr/>
        <p:nvPr/>
      </p:nvGrpSpPr>
      <p:grpSpPr>
        <a:xfrm>
          <a:off x="0" y="0"/>
          <a:ext cx="0" cy="0"/>
          <a:chOff x="0" y="0"/>
          <a:chExt cx="0" cy="0"/>
        </a:xfrm>
      </p:grpSpPr>
      <p:sp>
        <p:nvSpPr>
          <p:cNvPr id="15" name="Päivämäärän paikkamerkki 1"/>
          <p:cNvSpPr>
            <a:spLocks noGrp="1"/>
          </p:cNvSpPr>
          <p:nvPr>
            <p:ph type="dt" sz="half" idx="10"/>
          </p:nvPr>
        </p:nvSpPr>
        <p:spPr>
          <a:xfrm>
            <a:off x="282027" y="4728047"/>
            <a:ext cx="916709" cy="164690"/>
          </a:xfrm>
        </p:spPr>
        <p:txBody>
          <a:bodyPr/>
          <a:lstStyle/>
          <a:p>
            <a:fld id="{26EC10B7-6068-4592-8DF6-C21B5E169149}" type="datetime1">
              <a:rPr lang="fi-FI" smtClean="0">
                <a:solidFill>
                  <a:srgbClr val="29282E"/>
                </a:solidFill>
              </a:rPr>
              <a:pPr/>
              <a:t>12.4.2017</a:t>
            </a:fld>
            <a:endParaRPr lang="fi-FI" dirty="0">
              <a:solidFill>
                <a:srgbClr val="29282E"/>
              </a:solidFill>
            </a:endParaRPr>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8" name="Tekstin paikkamerkki 2"/>
          <p:cNvSpPr>
            <a:spLocks noGrp="1"/>
          </p:cNvSpPr>
          <p:nvPr>
            <p:ph idx="19"/>
          </p:nvPr>
        </p:nvSpPr>
        <p:spPr>
          <a:xfrm>
            <a:off x="1072800" y="1584553"/>
            <a:ext cx="55296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100">
                <a:solidFill>
                  <a:srgbClr val="000000"/>
                </a:solidFill>
              </a:defRPr>
            </a:lvl3pPr>
            <a:lvl4pPr indent="-158400">
              <a:lnSpc>
                <a:spcPts val="1800"/>
              </a:lnSpc>
              <a:spcBef>
                <a:spcPts val="200"/>
              </a:spcBef>
              <a:spcAft>
                <a:spcPts val="200"/>
              </a:spcAft>
              <a:buSzPct val="125000"/>
              <a:defRPr sz="100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9" name="Tekstin paikkamerkki 28"/>
          <p:cNvSpPr>
            <a:spLocks noGrp="1"/>
          </p:cNvSpPr>
          <p:nvPr>
            <p:ph type="body" sz="quarter" idx="21" hasCustomPrompt="1"/>
          </p:nvPr>
        </p:nvSpPr>
        <p:spPr>
          <a:xfrm>
            <a:off x="1072800" y="1104452"/>
            <a:ext cx="5529600" cy="365682"/>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0" name="Kuvan paikkamerkki 6"/>
          <p:cNvSpPr>
            <a:spLocks noGrp="1"/>
          </p:cNvSpPr>
          <p:nvPr>
            <p:ph type="pic" sz="quarter" idx="20"/>
          </p:nvPr>
        </p:nvSpPr>
        <p:spPr>
          <a:xfrm>
            <a:off x="6775200" y="0"/>
            <a:ext cx="2368805"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endParaRPr lang="fi-FI" dirty="0"/>
          </a:p>
        </p:txBody>
      </p:sp>
      <p:sp>
        <p:nvSpPr>
          <p:cNvPr id="12"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Tree>
    <p:extLst>
      <p:ext uri="{BB962C8B-B14F-4D97-AF65-F5344CB8AC3E}">
        <p14:creationId xmlns:p14="http://schemas.microsoft.com/office/powerpoint/2010/main" val="3567738833"/>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Sisältödia tekstille ja kuvalle B">
    <p:spTree>
      <p:nvGrpSpPr>
        <p:cNvPr id="1" name=""/>
        <p:cNvGrpSpPr/>
        <p:nvPr/>
      </p:nvGrpSpPr>
      <p:grpSpPr>
        <a:xfrm>
          <a:off x="0" y="0"/>
          <a:ext cx="0" cy="0"/>
          <a:chOff x="0" y="0"/>
          <a:chExt cx="0" cy="0"/>
        </a:xfrm>
      </p:grpSpPr>
      <p:sp>
        <p:nvSpPr>
          <p:cNvPr id="15" name="Päivämäärän paikkamerkki 1"/>
          <p:cNvSpPr>
            <a:spLocks noGrp="1"/>
          </p:cNvSpPr>
          <p:nvPr>
            <p:ph type="dt" sz="half" idx="10"/>
          </p:nvPr>
        </p:nvSpPr>
        <p:spPr>
          <a:xfrm>
            <a:off x="282027" y="4728047"/>
            <a:ext cx="916709" cy="164690"/>
          </a:xfrm>
        </p:spPr>
        <p:txBody>
          <a:bodyPr/>
          <a:lstStyle/>
          <a:p>
            <a:fld id="{B470C21F-BEA7-4001-A59E-ED99F75C48EF}" type="datetime1">
              <a:rPr lang="fi-FI" smtClean="0">
                <a:solidFill>
                  <a:srgbClr val="29282E"/>
                </a:solidFill>
              </a:rPr>
              <a:pPr/>
              <a:t>12.4.2017</a:t>
            </a:fld>
            <a:endParaRPr lang="fi-FI" dirty="0">
              <a:solidFill>
                <a:srgbClr val="29282E"/>
              </a:solidFill>
            </a:endParaRPr>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19" name="Kuvan paikkamerkki 6"/>
          <p:cNvSpPr>
            <a:spLocks noGrp="1"/>
          </p:cNvSpPr>
          <p:nvPr>
            <p:ph type="pic" sz="quarter" idx="20"/>
          </p:nvPr>
        </p:nvSpPr>
        <p:spPr>
          <a:xfrm>
            <a:off x="5090400" y="0"/>
            <a:ext cx="4053606"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endParaRPr lang="fi-FI" dirty="0"/>
          </a:p>
        </p:txBody>
      </p:sp>
      <p:sp>
        <p:nvSpPr>
          <p:cNvPr id="8" name="Tekstin paikkamerkki 2"/>
          <p:cNvSpPr>
            <a:spLocks noGrp="1"/>
          </p:cNvSpPr>
          <p:nvPr>
            <p:ph idx="19"/>
          </p:nvPr>
        </p:nvSpPr>
        <p:spPr>
          <a:xfrm>
            <a:off x="1072800" y="1584554"/>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0"/>
              </a:spcBef>
              <a:spcAft>
                <a:spcPts val="7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100">
                <a:solidFill>
                  <a:srgbClr val="000000"/>
                </a:solidFill>
              </a:defRPr>
            </a:lvl3pPr>
            <a:lvl4pPr indent="-158400">
              <a:lnSpc>
                <a:spcPts val="1800"/>
              </a:lnSpc>
              <a:spcBef>
                <a:spcPts val="200"/>
              </a:spcBef>
              <a:spcAft>
                <a:spcPts val="200"/>
              </a:spcAft>
              <a:buSzPct val="125000"/>
              <a:defRPr sz="100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9" name="Tekstin paikkamerkki 28"/>
          <p:cNvSpPr>
            <a:spLocks noGrp="1"/>
          </p:cNvSpPr>
          <p:nvPr>
            <p:ph type="body" sz="quarter" idx="21" hasCustomPrompt="1"/>
          </p:nvPr>
        </p:nvSpPr>
        <p:spPr>
          <a:xfrm>
            <a:off x="1072800" y="1104452"/>
            <a:ext cx="3844800" cy="365682"/>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
        <p:nvSpPr>
          <p:cNvPr id="10"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Tree>
    <p:extLst>
      <p:ext uri="{BB962C8B-B14F-4D97-AF65-F5344CB8AC3E}">
        <p14:creationId xmlns:p14="http://schemas.microsoft.com/office/powerpoint/2010/main" val="1600516634"/>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Sisältödia pelkälle kuvalle">
    <p:spTree>
      <p:nvGrpSpPr>
        <p:cNvPr id="1" name=""/>
        <p:cNvGrpSpPr/>
        <p:nvPr/>
      </p:nvGrpSpPr>
      <p:grpSpPr>
        <a:xfrm>
          <a:off x="0" y="0"/>
          <a:ext cx="0" cy="0"/>
          <a:chOff x="0" y="0"/>
          <a:chExt cx="0" cy="0"/>
        </a:xfrm>
      </p:grpSpPr>
      <p:sp>
        <p:nvSpPr>
          <p:cNvPr id="19" name="Kuvan paikkamerkki 6"/>
          <p:cNvSpPr>
            <a:spLocks noGrp="1"/>
          </p:cNvSpPr>
          <p:nvPr>
            <p:ph type="pic" sz="quarter" idx="20"/>
          </p:nvPr>
        </p:nvSpPr>
        <p:spPr>
          <a:xfrm>
            <a:off x="0" y="0"/>
            <a:ext cx="9144005"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endParaRPr lang="fi-FI" dirty="0"/>
          </a:p>
        </p:txBody>
      </p:sp>
    </p:spTree>
    <p:extLst>
      <p:ext uri="{BB962C8B-B14F-4D97-AF65-F5344CB8AC3E}">
        <p14:creationId xmlns:p14="http://schemas.microsoft.com/office/powerpoint/2010/main" val="1003298563"/>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Sisältödia taulukoille">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9"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
        <p:nvSpPr>
          <p:cNvPr id="11" name="Tekstin paikkamerkki 2"/>
          <p:cNvSpPr>
            <a:spLocks noGrp="1"/>
          </p:cNvSpPr>
          <p:nvPr>
            <p:ph type="body" sz="quarter" idx="23" hasCustomPrompt="1"/>
          </p:nvPr>
        </p:nvSpPr>
        <p:spPr>
          <a:xfrm>
            <a:off x="2334682" y="4727574"/>
            <a:ext cx="2971717" cy="165163"/>
          </a:xfrm>
        </p:spPr>
        <p:txBody>
          <a:bodyPr>
            <a:noAutofit/>
          </a:bodyPr>
          <a:lstStyle>
            <a:lvl1pPr marL="0" indent="0">
              <a:lnSpc>
                <a:spcPct val="100000"/>
              </a:lnSpc>
              <a:spcBef>
                <a:spcPts val="0"/>
              </a:spcBef>
              <a:spcAft>
                <a:spcPts val="0"/>
              </a:spcAft>
              <a:buFontTx/>
              <a:buNone/>
              <a:defRPr sz="700" spc="0" baseline="0"/>
            </a:lvl1pPr>
          </a:lstStyle>
          <a:p>
            <a:pPr lvl="0"/>
            <a:r>
              <a:rPr lang="fi-FI" dirty="0"/>
              <a:t>Lähde tähän</a:t>
            </a:r>
          </a:p>
        </p:txBody>
      </p:sp>
      <p:sp>
        <p:nvSpPr>
          <p:cNvPr id="19" name="Tekstin paikkamerkki 28"/>
          <p:cNvSpPr>
            <a:spLocks noGrp="1"/>
          </p:cNvSpPr>
          <p:nvPr>
            <p:ph type="body" sz="quarter" idx="21" hasCustomPrompt="1"/>
          </p:nvPr>
        </p:nvSpPr>
        <p:spPr>
          <a:xfrm>
            <a:off x="1072799" y="1102950"/>
            <a:ext cx="6868801"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20" name="Sisällön paikkamerkki 4"/>
          <p:cNvSpPr>
            <a:spLocks noGrp="1"/>
          </p:cNvSpPr>
          <p:nvPr>
            <p:ph sz="quarter" idx="17"/>
          </p:nvPr>
        </p:nvSpPr>
        <p:spPr>
          <a:xfrm>
            <a:off x="1201739" y="1584200"/>
            <a:ext cx="6739862" cy="3010469"/>
          </a:xfrm>
        </p:spPr>
        <p:txBody>
          <a:bodyPr/>
          <a:lstStyle>
            <a:lvl1pPr marL="241200" indent="-212400">
              <a:buFont typeface="Arial" panose="020B0604020202020204" pitchFamily="34" charset="0"/>
              <a:buChar char="•"/>
              <a:defRPr/>
            </a:lvl1pPr>
            <a:lvl2pPr marL="471332" indent="0">
              <a:lnSpc>
                <a:spcPts val="1800"/>
              </a:lnSpc>
              <a:spcBef>
                <a:spcPts val="200"/>
              </a:spcBef>
              <a:spcAft>
                <a:spcPts val="200"/>
              </a:spcAft>
              <a:buFontTx/>
              <a:buNone/>
              <a:defRPr/>
            </a:lvl2pPr>
            <a:lvl3pPr marL="786191" indent="0">
              <a:lnSpc>
                <a:spcPts val="1800"/>
              </a:lnSpc>
              <a:spcBef>
                <a:spcPts val="200"/>
              </a:spcBef>
              <a:spcAft>
                <a:spcPts val="200"/>
              </a:spcAft>
              <a:buFontTx/>
              <a:buNone/>
              <a:defRPr/>
            </a:lvl3pPr>
            <a:lvl4pPr marL="1109451" indent="0">
              <a:lnSpc>
                <a:spcPts val="1800"/>
              </a:lnSpc>
              <a:spcBef>
                <a:spcPts val="200"/>
              </a:spcBef>
              <a:spcAft>
                <a:spcPts val="200"/>
              </a:spcAft>
              <a:buFontTx/>
              <a:buNone/>
              <a:defRPr/>
            </a:lvl4pPr>
          </a:lstStyle>
          <a:p>
            <a:pPr lvl="0"/>
            <a:r>
              <a:rPr lang="fi-FI"/>
              <a:t>Muokkaa tekstin perustyylejä napsauttamalla</a:t>
            </a:r>
          </a:p>
        </p:txBody>
      </p:sp>
      <p:sp>
        <p:nvSpPr>
          <p:cNvPr id="2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25" name="Päivämäärän paikkamerkki 1"/>
          <p:cNvSpPr>
            <a:spLocks noGrp="1"/>
          </p:cNvSpPr>
          <p:nvPr>
            <p:ph type="dt" sz="half" idx="10"/>
          </p:nvPr>
        </p:nvSpPr>
        <p:spPr>
          <a:xfrm>
            <a:off x="282027" y="4728047"/>
            <a:ext cx="916709" cy="164690"/>
          </a:xfrm>
        </p:spPr>
        <p:txBody>
          <a:bodyPr/>
          <a:lstStyle/>
          <a:p>
            <a:fld id="{C26F1C2C-1F3D-4324-8DB1-2B3A728EB293}" type="datetime1">
              <a:rPr lang="fi-FI" smtClean="0">
                <a:solidFill>
                  <a:srgbClr val="29282E"/>
                </a:solidFill>
              </a:rPr>
              <a:pPr/>
              <a:t>12.4.2017</a:t>
            </a:fld>
            <a:endParaRPr lang="fi-FI" dirty="0">
              <a:solidFill>
                <a:srgbClr val="29282E"/>
              </a:solidFill>
            </a:endParaRPr>
          </a:p>
        </p:txBody>
      </p:sp>
      <p:sp>
        <p:nvSpPr>
          <p:cNvPr id="26"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Tree>
    <p:extLst>
      <p:ext uri="{BB962C8B-B14F-4D97-AF65-F5344CB8AC3E}">
        <p14:creationId xmlns:p14="http://schemas.microsoft.com/office/powerpoint/2010/main" val="365285858"/>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Sisältödia tekstille ja taulukolle">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7"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18" name="Päivämäärän paikkamerkki 1"/>
          <p:cNvSpPr>
            <a:spLocks noGrp="1"/>
          </p:cNvSpPr>
          <p:nvPr>
            <p:ph type="dt" sz="half" idx="10"/>
          </p:nvPr>
        </p:nvSpPr>
        <p:spPr>
          <a:xfrm>
            <a:off x="282027" y="4728047"/>
            <a:ext cx="916709" cy="164690"/>
          </a:xfrm>
        </p:spPr>
        <p:txBody>
          <a:bodyPr/>
          <a:lstStyle/>
          <a:p>
            <a:fld id="{00B1868B-515C-4A84-A79A-DDEC623D6CDB}" type="datetime1">
              <a:rPr lang="fi-FI" smtClean="0">
                <a:solidFill>
                  <a:srgbClr val="29282E"/>
                </a:solidFill>
              </a:rPr>
              <a:pPr/>
              <a:t>12.4.2017</a:t>
            </a:fld>
            <a:endParaRPr lang="fi-FI" dirty="0">
              <a:solidFill>
                <a:srgbClr val="29282E"/>
              </a:solidFill>
            </a:endParaRPr>
          </a:p>
        </p:txBody>
      </p:sp>
      <p:sp>
        <p:nvSpPr>
          <p:cNvPr id="19"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16" name="Tekstin paikkamerkki 2"/>
          <p:cNvSpPr>
            <a:spLocks noGrp="1"/>
          </p:cNvSpPr>
          <p:nvPr>
            <p:ph type="body" sz="quarter" idx="18" hasCustomPrompt="1"/>
          </p:nvPr>
        </p:nvSpPr>
        <p:spPr>
          <a:xfrm>
            <a:off x="2334682" y="4727574"/>
            <a:ext cx="2971717" cy="165163"/>
          </a:xfrm>
        </p:spPr>
        <p:txBody>
          <a:bodyPr>
            <a:noAutofit/>
          </a:bodyPr>
          <a:lstStyle>
            <a:lvl1pPr marL="0" indent="0">
              <a:lnSpc>
                <a:spcPct val="100000"/>
              </a:lnSpc>
              <a:spcBef>
                <a:spcPts val="0"/>
              </a:spcBef>
              <a:spcAft>
                <a:spcPts val="0"/>
              </a:spcAft>
              <a:buFontTx/>
              <a:buNone/>
              <a:defRPr sz="700" spc="0" baseline="0"/>
            </a:lvl1pPr>
          </a:lstStyle>
          <a:p>
            <a:pPr lvl="0"/>
            <a:r>
              <a:rPr lang="fi-FI" dirty="0"/>
              <a:t>Lähde tähän</a:t>
            </a:r>
          </a:p>
        </p:txBody>
      </p:sp>
      <p:sp>
        <p:nvSpPr>
          <p:cNvPr id="9" name="Tekstin paikkamerkki 28"/>
          <p:cNvSpPr>
            <a:spLocks noGrp="1"/>
          </p:cNvSpPr>
          <p:nvPr>
            <p:ph type="body" sz="quarter" idx="21" hasCustomPrompt="1"/>
          </p:nvPr>
        </p:nvSpPr>
        <p:spPr>
          <a:xfrm>
            <a:off x="1072799" y="1102950"/>
            <a:ext cx="6868801"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1" name="Tekstin paikkamerkki 3"/>
          <p:cNvSpPr>
            <a:spLocks noGrp="1"/>
          </p:cNvSpPr>
          <p:nvPr>
            <p:ph type="body" sz="quarter" idx="22"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
        <p:nvSpPr>
          <p:cNvPr id="13" name="Sisällön paikkamerkki 4"/>
          <p:cNvSpPr>
            <a:spLocks noGrp="1"/>
          </p:cNvSpPr>
          <p:nvPr>
            <p:ph sz="quarter" idx="23" hasCustomPrompt="1"/>
          </p:nvPr>
        </p:nvSpPr>
        <p:spPr>
          <a:xfrm>
            <a:off x="4572001" y="1584200"/>
            <a:ext cx="3369600" cy="2892550"/>
          </a:xfrm>
        </p:spPr>
        <p:txBody>
          <a:bodyPr/>
          <a:lstStyle>
            <a:lvl1pPr marL="0" indent="0">
              <a:buFontTx/>
              <a:buNone/>
              <a:defRPr/>
            </a:lvl1pPr>
            <a:lvl2pPr marL="471332" indent="0">
              <a:lnSpc>
                <a:spcPts val="1800"/>
              </a:lnSpc>
              <a:spcBef>
                <a:spcPts val="200"/>
              </a:spcBef>
              <a:spcAft>
                <a:spcPts val="200"/>
              </a:spcAft>
              <a:buFontTx/>
              <a:buNone/>
              <a:defRPr/>
            </a:lvl2pPr>
            <a:lvl3pPr marL="786191" indent="0">
              <a:lnSpc>
                <a:spcPts val="1800"/>
              </a:lnSpc>
              <a:spcBef>
                <a:spcPts val="200"/>
              </a:spcBef>
              <a:spcAft>
                <a:spcPts val="200"/>
              </a:spcAft>
              <a:buFontTx/>
              <a:buNone/>
              <a:defRPr/>
            </a:lvl3pPr>
            <a:lvl4pPr marL="1109451" indent="0">
              <a:lnSpc>
                <a:spcPts val="1800"/>
              </a:lnSpc>
              <a:spcBef>
                <a:spcPts val="200"/>
              </a:spcBef>
              <a:spcAft>
                <a:spcPts val="200"/>
              </a:spcAft>
              <a:buFontTx/>
              <a:buNone/>
              <a:defRPr/>
            </a:lvl4pPr>
          </a:lstStyle>
          <a:p>
            <a:pPr lvl="0"/>
            <a:r>
              <a:rPr lang="fi-FI" dirty="0"/>
              <a:t>Lisää objekti</a:t>
            </a:r>
          </a:p>
        </p:txBody>
      </p:sp>
      <p:sp>
        <p:nvSpPr>
          <p:cNvPr id="12" name="Tekstin paikkamerkki 2"/>
          <p:cNvSpPr>
            <a:spLocks noGrp="1"/>
          </p:cNvSpPr>
          <p:nvPr>
            <p:ph idx="19"/>
          </p:nvPr>
        </p:nvSpPr>
        <p:spPr>
          <a:xfrm>
            <a:off x="1072800" y="1582404"/>
            <a:ext cx="3499200" cy="2894345"/>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050">
                <a:solidFill>
                  <a:srgbClr val="000000"/>
                </a:solidFill>
              </a:defRPr>
            </a:lvl3pPr>
            <a:lvl4pPr indent="-158400">
              <a:lnSpc>
                <a:spcPts val="1800"/>
              </a:lnSpc>
              <a:spcBef>
                <a:spcPts val="200"/>
              </a:spcBef>
              <a:spcAft>
                <a:spcPts val="200"/>
              </a:spcAft>
              <a:buSzPct val="125000"/>
              <a:defRPr sz="105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Tree>
    <p:extLst>
      <p:ext uri="{BB962C8B-B14F-4D97-AF65-F5344CB8AC3E}">
        <p14:creationId xmlns:p14="http://schemas.microsoft.com/office/powerpoint/2010/main" val="1575692169"/>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Sisältödia isoille taulukoille">
    <p:spTree>
      <p:nvGrpSpPr>
        <p:cNvPr id="1" name=""/>
        <p:cNvGrpSpPr/>
        <p:nvPr/>
      </p:nvGrpSpPr>
      <p:grpSpPr>
        <a:xfrm>
          <a:off x="0" y="0"/>
          <a:ext cx="0" cy="0"/>
          <a:chOff x="0" y="0"/>
          <a:chExt cx="0" cy="0"/>
        </a:xfrm>
      </p:grpSpPr>
      <p:sp>
        <p:nvSpPr>
          <p:cNvPr id="30" name="Tekstin paikkamerkki 28"/>
          <p:cNvSpPr>
            <a:spLocks noGrp="1"/>
          </p:cNvSpPr>
          <p:nvPr>
            <p:ph type="body" sz="quarter" idx="15" hasCustomPrompt="1"/>
          </p:nvPr>
        </p:nvSpPr>
        <p:spPr>
          <a:xfrm>
            <a:off x="252000" y="282150"/>
            <a:ext cx="7992000" cy="648000"/>
          </a:xfrm>
          <a:prstGeom prst="rect">
            <a:avLst/>
          </a:prstGeom>
        </p:spPr>
        <p:txBody>
          <a:bodyPr/>
          <a:lstStyle>
            <a:lvl1pPr marL="14400" indent="0">
              <a:lnSpc>
                <a:spcPts val="2700"/>
              </a:lnSpc>
              <a:spcAft>
                <a:spcPts val="0"/>
              </a:spcAft>
              <a:buFontTx/>
              <a:buNone/>
              <a:defRPr sz="2200" b="1">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7"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18" name="Päivämäärän paikkamerkki 1"/>
          <p:cNvSpPr>
            <a:spLocks noGrp="1"/>
          </p:cNvSpPr>
          <p:nvPr>
            <p:ph type="dt" sz="half" idx="10"/>
          </p:nvPr>
        </p:nvSpPr>
        <p:spPr>
          <a:xfrm>
            <a:off x="282027" y="4728047"/>
            <a:ext cx="916709" cy="164690"/>
          </a:xfrm>
        </p:spPr>
        <p:txBody>
          <a:bodyPr/>
          <a:lstStyle/>
          <a:p>
            <a:fld id="{E70C97DB-DA9C-4CFA-B970-B8599B25F3E4}" type="datetime1">
              <a:rPr lang="fi-FI" smtClean="0">
                <a:solidFill>
                  <a:srgbClr val="29282E"/>
                </a:solidFill>
              </a:rPr>
              <a:pPr/>
              <a:t>12.4.2017</a:t>
            </a:fld>
            <a:endParaRPr lang="fi-FI" dirty="0">
              <a:solidFill>
                <a:srgbClr val="29282E"/>
              </a:solidFill>
            </a:endParaRPr>
          </a:p>
        </p:txBody>
      </p:sp>
      <p:sp>
        <p:nvSpPr>
          <p:cNvPr id="19"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5" name="Sisällön paikkamerkki 4"/>
          <p:cNvSpPr>
            <a:spLocks noGrp="1"/>
          </p:cNvSpPr>
          <p:nvPr>
            <p:ph sz="quarter" idx="17"/>
          </p:nvPr>
        </p:nvSpPr>
        <p:spPr>
          <a:xfrm>
            <a:off x="381000" y="1103313"/>
            <a:ext cx="8391525" cy="3541712"/>
          </a:xfrm>
        </p:spPr>
        <p:txBody>
          <a:bodyPr/>
          <a:lstStyle>
            <a:lvl1pPr marL="0" indent="0">
              <a:buFontTx/>
              <a:buNone/>
              <a:defRPr/>
            </a:lvl1pPr>
            <a:lvl2pPr marL="471332" indent="0">
              <a:lnSpc>
                <a:spcPts val="1800"/>
              </a:lnSpc>
              <a:spcBef>
                <a:spcPts val="200"/>
              </a:spcBef>
              <a:spcAft>
                <a:spcPts val="200"/>
              </a:spcAft>
              <a:buFontTx/>
              <a:buNone/>
              <a:defRPr/>
            </a:lvl2pPr>
            <a:lvl3pPr marL="786191" indent="0">
              <a:lnSpc>
                <a:spcPts val="1800"/>
              </a:lnSpc>
              <a:spcBef>
                <a:spcPts val="200"/>
              </a:spcBef>
              <a:spcAft>
                <a:spcPts val="200"/>
              </a:spcAft>
              <a:buFontTx/>
              <a:buNone/>
              <a:defRPr/>
            </a:lvl3pPr>
            <a:lvl4pPr marL="1109451" indent="0">
              <a:lnSpc>
                <a:spcPts val="1800"/>
              </a:lnSpc>
              <a:spcBef>
                <a:spcPts val="200"/>
              </a:spcBef>
              <a:spcAft>
                <a:spcPts val="200"/>
              </a:spcAft>
              <a:buFontTx/>
              <a:buNone/>
              <a:defRPr/>
            </a:lvl4pPr>
          </a:lstStyle>
          <a:p>
            <a:pPr lvl="0"/>
            <a:r>
              <a:rPr lang="fi-FI"/>
              <a:t>Muokkaa tekstin perustyylejä napsauttamalla</a:t>
            </a:r>
          </a:p>
        </p:txBody>
      </p:sp>
      <p:sp>
        <p:nvSpPr>
          <p:cNvPr id="16" name="Tekstin paikkamerkki 2"/>
          <p:cNvSpPr>
            <a:spLocks noGrp="1"/>
          </p:cNvSpPr>
          <p:nvPr>
            <p:ph type="body" sz="quarter" idx="18" hasCustomPrompt="1"/>
          </p:nvPr>
        </p:nvSpPr>
        <p:spPr>
          <a:xfrm>
            <a:off x="2334682" y="4727574"/>
            <a:ext cx="2971717" cy="165163"/>
          </a:xfrm>
        </p:spPr>
        <p:txBody>
          <a:bodyPr>
            <a:noAutofit/>
          </a:bodyPr>
          <a:lstStyle>
            <a:lvl1pPr marL="0" indent="0">
              <a:lnSpc>
                <a:spcPct val="100000"/>
              </a:lnSpc>
              <a:spcBef>
                <a:spcPts val="0"/>
              </a:spcBef>
              <a:spcAft>
                <a:spcPts val="0"/>
              </a:spcAft>
              <a:buFontTx/>
              <a:buNone/>
              <a:defRPr sz="700" spc="0" baseline="0"/>
            </a:lvl1pPr>
          </a:lstStyle>
          <a:p>
            <a:pPr lvl="0"/>
            <a:r>
              <a:rPr lang="fi-FI" dirty="0"/>
              <a:t>Lähde tähän</a:t>
            </a:r>
          </a:p>
        </p:txBody>
      </p:sp>
    </p:spTree>
    <p:extLst>
      <p:ext uri="{BB962C8B-B14F-4D97-AF65-F5344CB8AC3E}">
        <p14:creationId xmlns:p14="http://schemas.microsoft.com/office/powerpoint/2010/main" val="1579174807"/>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yhjä dia">
    <p:spTree>
      <p:nvGrpSpPr>
        <p:cNvPr id="1" name=""/>
        <p:cNvGrpSpPr/>
        <p:nvPr/>
      </p:nvGrpSpPr>
      <p:grpSpPr>
        <a:xfrm>
          <a:off x="0" y="0"/>
          <a:ext cx="0" cy="0"/>
          <a:chOff x="0" y="0"/>
          <a:chExt cx="0" cy="0"/>
        </a:xfrm>
      </p:grpSpPr>
      <p:pic>
        <p:nvPicPr>
          <p:cNvPr id="2" name="Kuva 1"/>
          <p:cNvPicPr>
            <a:picLocks noChangeAspect="1"/>
          </p:cNvPicPr>
          <p:nvPr userDrawn="1"/>
        </p:nvPicPr>
        <p:blipFill>
          <a:blip r:embed="rId2"/>
          <a:stretch>
            <a:fillRect/>
          </a:stretch>
        </p:blipFill>
        <p:spPr>
          <a:xfrm>
            <a:off x="8335624" y="368923"/>
            <a:ext cx="437056" cy="437032"/>
          </a:xfrm>
          <a:prstGeom prst="rect">
            <a:avLst/>
          </a:prstGeom>
        </p:spPr>
      </p:pic>
      <p:sp>
        <p:nvSpPr>
          <p:cNvPr id="3"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4" name="Päivämäärän paikkamerkki 1"/>
          <p:cNvSpPr>
            <a:spLocks noGrp="1"/>
          </p:cNvSpPr>
          <p:nvPr>
            <p:ph type="dt" sz="half" idx="10"/>
          </p:nvPr>
        </p:nvSpPr>
        <p:spPr>
          <a:xfrm>
            <a:off x="282027" y="4728047"/>
            <a:ext cx="916709" cy="164690"/>
          </a:xfrm>
        </p:spPr>
        <p:txBody>
          <a:bodyPr/>
          <a:lstStyle/>
          <a:p>
            <a:fld id="{E70C97DB-DA9C-4CFA-B970-B8599B25F3E4}" type="datetime1">
              <a:rPr lang="fi-FI" smtClean="0">
                <a:solidFill>
                  <a:srgbClr val="29282E"/>
                </a:solidFill>
              </a:rPr>
              <a:pPr/>
              <a:t>12.4.2017</a:t>
            </a:fld>
            <a:endParaRPr lang="fi-FI" dirty="0">
              <a:solidFill>
                <a:srgbClr val="29282E"/>
              </a:solidFill>
            </a:endParaRPr>
          </a:p>
        </p:txBody>
      </p:sp>
      <p:sp>
        <p:nvSpPr>
          <p:cNvPr id="5"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Tree>
    <p:extLst>
      <p:ext uri="{BB962C8B-B14F-4D97-AF65-F5344CB8AC3E}">
        <p14:creationId xmlns:p14="http://schemas.microsoft.com/office/powerpoint/2010/main" val="2081795262"/>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Väliotsikkodia - valkoinen">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15" name="Päivämäärän paikkamerkki 1"/>
          <p:cNvSpPr>
            <a:spLocks noGrp="1"/>
          </p:cNvSpPr>
          <p:nvPr>
            <p:ph type="dt" sz="half" idx="10"/>
          </p:nvPr>
        </p:nvSpPr>
        <p:spPr>
          <a:xfrm>
            <a:off x="282027" y="4728047"/>
            <a:ext cx="916709" cy="164690"/>
          </a:xfrm>
        </p:spPr>
        <p:txBody>
          <a:bodyPr/>
          <a:lstStyle/>
          <a:p>
            <a:fld id="{8D9E7F89-CFBC-40A6-849E-791F2CE17670}" type="datetime1">
              <a:rPr lang="fi-FI" smtClean="0">
                <a:solidFill>
                  <a:srgbClr val="29282E"/>
                </a:solidFill>
              </a:rPr>
              <a:pPr/>
              <a:t>12.4.2017</a:t>
            </a:fld>
            <a:endParaRPr lang="fi-FI" dirty="0">
              <a:solidFill>
                <a:srgbClr val="29282E"/>
              </a:solidFill>
            </a:endParaRPr>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11" name="Tekstin paikkamerkki 28"/>
          <p:cNvSpPr>
            <a:spLocks noGrp="1"/>
          </p:cNvSpPr>
          <p:nvPr>
            <p:ph type="body" sz="quarter" idx="22" hasCustomPrompt="1"/>
          </p:nvPr>
        </p:nvSpPr>
        <p:spPr>
          <a:xfrm>
            <a:off x="1072800" y="1913747"/>
            <a:ext cx="7171200" cy="1176411"/>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Tree>
    <p:extLst>
      <p:ext uri="{BB962C8B-B14F-4D97-AF65-F5344CB8AC3E}">
        <p14:creationId xmlns:p14="http://schemas.microsoft.com/office/powerpoint/2010/main" val="233904680"/>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valkoinen">
    <p:bg>
      <p:bgPr>
        <a:solidFill>
          <a:schemeClr val="bg1"/>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rgbClr val="000000"/>
                </a:solidFill>
              </a:defRPr>
            </a:lvl1pPr>
          </a:lstStyle>
          <a:p>
            <a:fld id="{4D1D5393-FFB8-4AFB-965F-DF835FFEFFC2}" type="datetime1">
              <a:rPr lang="fi-FI" smtClean="0"/>
              <a:pPr/>
              <a:t>12.4.2017</a:t>
            </a:fld>
            <a:endParaRPr lang="fi-FI" dirty="0"/>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rgbClr val="000000"/>
                </a:solidFill>
              </a:defRPr>
            </a:lvl1pPr>
          </a:lstStyle>
          <a:p>
            <a:r>
              <a:rPr lang="fi-FI"/>
              <a:t>Teknologiateollisuus</a:t>
            </a:r>
            <a:endParaRPr lang="fi-FI" dirty="0"/>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buSzPct val="125000"/>
              <a:defRPr sz="1300" baseline="0">
                <a:solidFill>
                  <a:srgbClr val="000000"/>
                </a:solidFill>
              </a:defRPr>
            </a:lvl2pPr>
            <a:lvl3pPr indent="-158400">
              <a:buSzPct val="125000"/>
              <a:defRPr sz="1100">
                <a:solidFill>
                  <a:srgbClr val="000000"/>
                </a:solidFill>
              </a:defRPr>
            </a:lvl3pPr>
            <a:lvl4pPr indent="-158400">
              <a:buSzPct val="125000"/>
              <a:defRPr sz="100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476013290"/>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Logodia">
    <p:bg>
      <p:bgPr>
        <a:solidFill>
          <a:srgbClr val="000000"/>
        </a:solidFill>
        <a:effectLst/>
      </p:bgPr>
    </p:bg>
    <p:spTree>
      <p:nvGrpSpPr>
        <p:cNvPr id="1" name=""/>
        <p:cNvGrpSpPr/>
        <p:nvPr/>
      </p:nvGrpSpPr>
      <p:grpSpPr>
        <a:xfrm>
          <a:off x="0" y="0"/>
          <a:ext cx="0" cy="0"/>
          <a:chOff x="0" y="0"/>
          <a:chExt cx="0" cy="0"/>
        </a:xfrm>
      </p:grpSpPr>
      <p:pic>
        <p:nvPicPr>
          <p:cNvPr id="21" name="Kuva 20"/>
          <p:cNvPicPr>
            <a:picLocks noChangeAspect="1"/>
          </p:cNvPicPr>
          <p:nvPr userDrawn="1"/>
        </p:nvPicPr>
        <p:blipFill>
          <a:blip r:embed="rId2"/>
          <a:stretch>
            <a:fillRect/>
          </a:stretch>
        </p:blipFill>
        <p:spPr>
          <a:xfrm>
            <a:off x="2072269" y="1966957"/>
            <a:ext cx="4730093" cy="1172552"/>
          </a:xfrm>
          <a:prstGeom prst="rect">
            <a:avLst/>
          </a:prstGeom>
        </p:spPr>
      </p:pic>
    </p:spTree>
    <p:extLst>
      <p:ext uri="{BB962C8B-B14F-4D97-AF65-F5344CB8AC3E}">
        <p14:creationId xmlns:p14="http://schemas.microsoft.com/office/powerpoint/2010/main" val="1553446914"/>
      </p:ext>
    </p:extLst>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petroli">
    <p:bg>
      <p:bgPr>
        <a:solidFill>
          <a:srgbClr val="0F78B2"/>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5C870B0A-5FAA-48CC-9422-68AAC5A5CADB}" type="datetime1">
              <a:rPr lang="fi-FI" smtClean="0"/>
              <a:t>12.4.2017</a:t>
            </a:fld>
            <a:endParaRPr lang="fi-FI" dirty="0"/>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t>Teknologiateollisuus</a:t>
            </a:r>
            <a:endParaRPr lang="fi-FI" dirty="0"/>
          </a:p>
        </p:txBody>
      </p:sp>
      <p:sp>
        <p:nvSpPr>
          <p:cNvPr id="11" name="Tekstin paikkamerkki 2"/>
          <p:cNvSpPr>
            <a:spLocks noGrp="1"/>
          </p:cNvSpPr>
          <p:nvPr>
            <p:ph idx="21"/>
          </p:nvPr>
        </p:nvSpPr>
        <p:spPr>
          <a:xfrm>
            <a:off x="1072800" y="1584884"/>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12"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2647428192"/>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Otsikkodia">
    <p:bg>
      <p:bgPr>
        <a:solidFill>
          <a:srgbClr val="000000"/>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9" name="Tekstin paikkamerkki 28"/>
          <p:cNvSpPr>
            <a:spLocks noGrp="1"/>
          </p:cNvSpPr>
          <p:nvPr>
            <p:ph type="body" sz="quarter" idx="15" hasCustomPrompt="1"/>
          </p:nvPr>
        </p:nvSpPr>
        <p:spPr>
          <a:xfrm>
            <a:off x="1072800" y="1881898"/>
            <a:ext cx="6977283" cy="1165268"/>
          </a:xfrm>
          <a:prstGeom prst="rect">
            <a:avLst/>
          </a:prstGeom>
        </p:spPr>
        <p:txBody>
          <a:bodyPr>
            <a:normAutofit/>
          </a:bodyPr>
          <a:lstStyle>
            <a:lvl1pPr marL="10800" indent="0">
              <a:lnSpc>
                <a:spcPct val="100000"/>
              </a:lnSpc>
              <a:spcBef>
                <a:spcPts val="0"/>
              </a:spcBef>
              <a:spcAft>
                <a:spcPts val="0"/>
              </a:spcAft>
              <a:buFontTx/>
              <a:buNone/>
              <a:defRPr sz="26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pääotsikkoa </a:t>
            </a:r>
            <a:r>
              <a:rPr lang="fi-FI" dirty="0" err="1"/>
              <a:t>napsautt</a:t>
            </a:r>
            <a:r>
              <a:rPr lang="fi-FI" dirty="0"/>
              <a:t>.</a:t>
            </a:r>
          </a:p>
        </p:txBody>
      </p:sp>
      <p:sp>
        <p:nvSpPr>
          <p:cNvPr id="10"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2"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F553C366-6A2C-43B9-A437-B827E0484441}" type="datetime1">
              <a:rPr lang="fi-FI" smtClean="0">
                <a:solidFill>
                  <a:srgbClr val="FFFFFF"/>
                </a:solidFill>
              </a:rPr>
              <a:pPr/>
              <a:t>12.4.2017</a:t>
            </a:fld>
            <a:endParaRPr lang="fi-FI" dirty="0">
              <a:solidFill>
                <a:srgbClr val="FFFFFF"/>
              </a:solidFill>
            </a:endParaRPr>
          </a:p>
        </p:txBody>
      </p:sp>
      <p:sp>
        <p:nvSpPr>
          <p:cNvPr id="14"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1167655017"/>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Väliotsikkodia - turkoosi">
    <p:bg>
      <p:bgPr>
        <a:solidFill>
          <a:srgbClr val="0ACFCF"/>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9"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0"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2"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FBD49F65-936D-47C1-B476-B10D0AC9DEC4}" type="datetime1">
              <a:rPr lang="fi-FI" smtClean="0">
                <a:solidFill>
                  <a:srgbClr val="FFFFFF"/>
                </a:solidFill>
              </a:rPr>
              <a:pPr/>
              <a:t>12.4.2017</a:t>
            </a:fld>
            <a:endParaRPr lang="fi-FI" dirty="0">
              <a:solidFill>
                <a:srgbClr val="FFFFFF"/>
              </a:solidFill>
            </a:endParaRPr>
          </a:p>
        </p:txBody>
      </p:sp>
      <p:sp>
        <p:nvSpPr>
          <p:cNvPr id="14"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2177164655"/>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turkoosi">
    <p:bg>
      <p:bgPr>
        <a:solidFill>
          <a:srgbClr val="0ACFCF"/>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8E114E9B-AF34-462B-9107-FB4A4FE20955}" type="datetime1">
              <a:rPr lang="fi-FI" smtClean="0">
                <a:solidFill>
                  <a:srgbClr val="FFFFFF"/>
                </a:solidFill>
              </a:rPr>
              <a:pPr/>
              <a:t>12.4.2017</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7" name="Tekstin paikkamerkki 2"/>
          <p:cNvSpPr>
            <a:spLocks noGrp="1"/>
          </p:cNvSpPr>
          <p:nvPr>
            <p:ph idx="21"/>
          </p:nvPr>
        </p:nvSpPr>
        <p:spPr>
          <a:xfrm>
            <a:off x="1072800" y="1583052"/>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119483745"/>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Väliotsikkodia - petroli">
    <p:bg>
      <p:bgPr>
        <a:solidFill>
          <a:srgbClr val="0F78B2"/>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F7D0C29F-D373-4791-88C9-86C29F06AD83}" type="datetime1">
              <a:rPr lang="fi-FI" smtClean="0">
                <a:solidFill>
                  <a:srgbClr val="FFFFFF"/>
                </a:solidFill>
              </a:rPr>
              <a:pPr/>
              <a:t>12.4.2017</a:t>
            </a:fld>
            <a:endParaRPr lang="fi-FI" dirty="0">
              <a:solidFill>
                <a:srgbClr val="FFFFFF"/>
              </a:solidFill>
            </a:endParaRPr>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4169865894"/>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petroli">
    <p:bg>
      <p:bgPr>
        <a:solidFill>
          <a:srgbClr val="0F78B2"/>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5C870B0A-5FAA-48CC-9422-68AAC5A5CADB}" type="datetime1">
              <a:rPr lang="fi-FI" smtClean="0">
                <a:solidFill>
                  <a:srgbClr val="FFFFFF"/>
                </a:solidFill>
              </a:rPr>
              <a:pPr/>
              <a:t>12.4.2017</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11" name="Tekstin paikkamerkki 2"/>
          <p:cNvSpPr>
            <a:spLocks noGrp="1"/>
          </p:cNvSpPr>
          <p:nvPr>
            <p:ph idx="21"/>
          </p:nvPr>
        </p:nvSpPr>
        <p:spPr>
          <a:xfrm>
            <a:off x="1072800" y="1584884"/>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12"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1552216658"/>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Väliotsikkodia - sininen">
    <p:bg>
      <p:bgPr>
        <a:solidFill>
          <a:srgbClr val="141F94"/>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33A50D0A-99B9-48FE-8B08-047EE10ADBDA}" type="datetime1">
              <a:rPr lang="fi-FI" smtClean="0">
                <a:solidFill>
                  <a:srgbClr val="FFFFFF"/>
                </a:solidFill>
              </a:rPr>
              <a:pPr/>
              <a:t>12.4.2017</a:t>
            </a:fld>
            <a:endParaRPr lang="fi-FI" dirty="0">
              <a:solidFill>
                <a:srgbClr val="FFFFFF"/>
              </a:solidFill>
            </a:endParaRPr>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406231880"/>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sininen">
    <p:bg>
      <p:bgPr>
        <a:solidFill>
          <a:srgbClr val="141F94"/>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71EF2A4B-BD6C-442B-B37A-933F3A2F5101}" type="datetime1">
              <a:rPr lang="fi-FI" smtClean="0">
                <a:solidFill>
                  <a:srgbClr val="FFFFFF"/>
                </a:solidFill>
              </a:rPr>
              <a:pPr/>
              <a:t>12.4.2017</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1711718566"/>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Väliotsikkodia - violetti">
    <p:bg>
      <p:bgPr>
        <a:solidFill>
          <a:srgbClr val="8A0FA6"/>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9AA3CBEF-2865-4434-A020-1FAA7DCEF42D}" type="datetime1">
              <a:rPr lang="fi-FI" smtClean="0">
                <a:solidFill>
                  <a:srgbClr val="FFFFFF"/>
                </a:solidFill>
              </a:rPr>
              <a:pPr/>
              <a:t>12.4.2017</a:t>
            </a:fld>
            <a:endParaRPr lang="fi-FI" dirty="0">
              <a:solidFill>
                <a:srgbClr val="FFFFFF"/>
              </a:solidFill>
            </a:endParaRPr>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3362316993"/>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violetti">
    <p:bg>
      <p:bgPr>
        <a:solidFill>
          <a:srgbClr val="8A0FA6"/>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04B4512B-9268-4DA6-A4DE-9BAC66E0AE0F}" type="datetime1">
              <a:rPr lang="fi-FI" smtClean="0">
                <a:solidFill>
                  <a:srgbClr val="FFFFFF"/>
                </a:solidFill>
              </a:rPr>
              <a:pPr/>
              <a:t>12.4.2017</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270020295"/>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Väliotsikkodia - pinkki">
    <p:bg>
      <p:bgPr>
        <a:solidFill>
          <a:srgbClr val="FF00B8"/>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4"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5"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7"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FAF34066-C849-43D6-AD11-EC5B4E0FCE81}" type="datetime1">
              <a:rPr lang="fi-FI" smtClean="0">
                <a:solidFill>
                  <a:srgbClr val="FFFFFF"/>
                </a:solidFill>
              </a:rPr>
              <a:pPr/>
              <a:t>12.4.2017</a:t>
            </a:fld>
            <a:endParaRPr lang="fi-FI" dirty="0">
              <a:solidFill>
                <a:srgbClr val="FFFFFF"/>
              </a:solidFill>
            </a:endParaRPr>
          </a:p>
        </p:txBody>
      </p:sp>
      <p:sp>
        <p:nvSpPr>
          <p:cNvPr id="18"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71983945"/>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Väliotsikkodia - sininen">
    <p:bg>
      <p:bgPr>
        <a:solidFill>
          <a:srgbClr val="141F94"/>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pPr/>
              <a:t>‹#›</a:t>
            </a:fld>
            <a:endParaRPr lang="fi-FI" dirty="0"/>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33A50D0A-99B9-48FE-8B08-047EE10ADBDA}" type="datetime1">
              <a:rPr lang="fi-FI" smtClean="0"/>
              <a:t>12.4.2017</a:t>
            </a:fld>
            <a:endParaRPr lang="fi-FI" dirty="0"/>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t>Teknologiateollisuus</a:t>
            </a:r>
            <a:endParaRPr lang="fi-FI" dirty="0"/>
          </a:p>
        </p:txBody>
      </p:sp>
    </p:spTree>
    <p:extLst>
      <p:ext uri="{BB962C8B-B14F-4D97-AF65-F5344CB8AC3E}">
        <p14:creationId xmlns:p14="http://schemas.microsoft.com/office/powerpoint/2010/main" val="4062311651"/>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pinkki">
    <p:bg>
      <p:bgPr>
        <a:solidFill>
          <a:srgbClr val="FF00B8"/>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91DAFD31-6E2D-43E4-B45F-A91916303127}" type="datetime1">
              <a:rPr lang="fi-FI" smtClean="0">
                <a:solidFill>
                  <a:srgbClr val="FFFFFF"/>
                </a:solidFill>
              </a:rPr>
              <a:pPr/>
              <a:t>12.4.2017</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2329315049"/>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Väliotsikkodia - mandariini">
    <p:bg>
      <p:bgPr>
        <a:solidFill>
          <a:srgbClr val="FF805C"/>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A05A29F8-3631-43D8-937B-CB2D984A1FF3}" type="datetime1">
              <a:rPr lang="fi-FI" smtClean="0">
                <a:solidFill>
                  <a:srgbClr val="FFFFFF"/>
                </a:solidFill>
              </a:rPr>
              <a:pPr/>
              <a:t>12.4.2017</a:t>
            </a:fld>
            <a:endParaRPr lang="fi-FI" dirty="0">
              <a:solidFill>
                <a:srgbClr val="FFFFFF"/>
              </a:solidFill>
            </a:endParaRPr>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1957073975"/>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mandariini">
    <p:bg>
      <p:bgPr>
        <a:solidFill>
          <a:srgbClr val="FF805C"/>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5A1FFB15-5351-4C69-B4D2-8C0154A2BCAF}" type="datetime1">
              <a:rPr lang="fi-FI" smtClean="0">
                <a:solidFill>
                  <a:srgbClr val="FFFFFF"/>
                </a:solidFill>
              </a:rPr>
              <a:pPr/>
              <a:t>12.4.2017</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207431341"/>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Väliotsikkodia - omena">
    <p:bg>
      <p:bgPr>
        <a:solidFill>
          <a:srgbClr val="85E869"/>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AB4C9FC2-AB49-4BC7-8E34-F35776C6F0E4}" type="datetime1">
              <a:rPr lang="fi-FI" smtClean="0">
                <a:solidFill>
                  <a:srgbClr val="FFFFFF"/>
                </a:solidFill>
              </a:rPr>
              <a:pPr/>
              <a:t>12.4.2017</a:t>
            </a:fld>
            <a:endParaRPr lang="fi-FI" dirty="0">
              <a:solidFill>
                <a:srgbClr val="FFFFFF"/>
              </a:solidFill>
            </a:endParaRPr>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510234644"/>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omena">
    <p:bg>
      <p:bgPr>
        <a:solidFill>
          <a:srgbClr val="85E869"/>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BFD90D18-063C-4F97-88EB-7B998FCF1C84}" type="datetime1">
              <a:rPr lang="fi-FI" smtClean="0">
                <a:solidFill>
                  <a:srgbClr val="FFFFFF"/>
                </a:solidFill>
              </a:rPr>
              <a:pPr/>
              <a:t>12.4.2017</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7" name="Tekstin paikkamerkki 2"/>
          <p:cNvSpPr>
            <a:spLocks noGrp="1"/>
          </p:cNvSpPr>
          <p:nvPr>
            <p:ph idx="21"/>
          </p:nvPr>
        </p:nvSpPr>
        <p:spPr>
          <a:xfrm>
            <a:off x="1072800" y="1585225"/>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53328039"/>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Väliotsikkodia - sitruuna">
    <p:bg>
      <p:bgPr>
        <a:solidFill>
          <a:srgbClr val="FFFF00"/>
        </a:solidFill>
        <a:effectLst/>
      </p:bgPr>
    </p:bg>
    <p:spTree>
      <p:nvGrpSpPr>
        <p:cNvPr id="1" name=""/>
        <p:cNvGrpSpPr/>
        <p:nvPr/>
      </p:nvGrpSpPr>
      <p:grpSpPr>
        <a:xfrm>
          <a:off x="0" y="0"/>
          <a:ext cx="0" cy="0"/>
          <a:chOff x="0" y="0"/>
          <a:chExt cx="0" cy="0"/>
        </a:xfrm>
      </p:grpSpPr>
      <p:pic>
        <p:nvPicPr>
          <p:cNvPr id="9" name="Kuva 8"/>
          <p:cNvPicPr>
            <a:picLocks noChangeAspect="1"/>
          </p:cNvPicPr>
          <p:nvPr userDrawn="1"/>
        </p:nvPicPr>
        <p:blipFill>
          <a:blip r:embed="rId2"/>
          <a:stretch>
            <a:fillRect/>
          </a:stretch>
        </p:blipFill>
        <p:spPr>
          <a:xfrm>
            <a:off x="8335624" y="368923"/>
            <a:ext cx="437056" cy="437032"/>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rgbClr val="000000"/>
                </a:solidFill>
              </a:defRPr>
            </a:lvl1pPr>
          </a:lstStyle>
          <a:p>
            <a:fld id="{6FCB6B90-8271-4E8F-82C1-E646FBB48A2E}" type="slidenum">
              <a:rPr lang="fi-FI" smtClean="0"/>
              <a:pPr/>
              <a:t>‹#›</a:t>
            </a:fld>
            <a:endParaRPr lang="fi-FI" dirty="0"/>
          </a:p>
        </p:txBody>
      </p:sp>
      <p:sp>
        <p:nvSpPr>
          <p:cNvPr id="14" name="Päivämäärän paikkamerkki 1"/>
          <p:cNvSpPr>
            <a:spLocks noGrp="1"/>
          </p:cNvSpPr>
          <p:nvPr>
            <p:ph type="dt" sz="half" idx="10"/>
          </p:nvPr>
        </p:nvSpPr>
        <p:spPr>
          <a:xfrm>
            <a:off x="282027" y="4728047"/>
            <a:ext cx="916709" cy="164690"/>
          </a:xfrm>
        </p:spPr>
        <p:txBody>
          <a:bodyPr/>
          <a:lstStyle>
            <a:lvl1pPr>
              <a:defRPr>
                <a:solidFill>
                  <a:srgbClr val="000000"/>
                </a:solidFill>
              </a:defRPr>
            </a:lvl1pPr>
          </a:lstStyle>
          <a:p>
            <a:fld id="{0F905F96-8735-44CC-A79D-9FF4592D6200}" type="datetime1">
              <a:rPr lang="fi-FI" smtClean="0"/>
              <a:pPr/>
              <a:t>12.4.2017</a:t>
            </a:fld>
            <a:endParaRPr lang="fi-FI" dirty="0"/>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rgbClr val="000000"/>
                </a:solidFill>
              </a:defRPr>
            </a:lvl1pPr>
          </a:lstStyle>
          <a:p>
            <a:r>
              <a:rPr lang="fi-FI"/>
              <a:t>Teknologiateollisuus</a:t>
            </a:r>
            <a:endParaRPr lang="fi-FI" dirty="0"/>
          </a:p>
        </p:txBody>
      </p:sp>
    </p:spTree>
    <p:extLst>
      <p:ext uri="{BB962C8B-B14F-4D97-AF65-F5344CB8AC3E}">
        <p14:creationId xmlns:p14="http://schemas.microsoft.com/office/powerpoint/2010/main" val="1726426684"/>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sitruuna">
    <p:bg>
      <p:bgPr>
        <a:solidFill>
          <a:srgbClr val="FFFF00"/>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rgbClr val="000000"/>
                </a:solidFill>
              </a:defRPr>
            </a:lvl1pPr>
          </a:lstStyle>
          <a:p>
            <a:fld id="{4D1D5393-FFB8-4AFB-965F-DF835FFEFFC2}" type="datetime1">
              <a:rPr lang="fi-FI" smtClean="0"/>
              <a:pPr/>
              <a:t>12.4.2017</a:t>
            </a:fld>
            <a:endParaRPr lang="fi-FI" dirty="0"/>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rgbClr val="000000"/>
                </a:solidFill>
              </a:defRPr>
            </a:lvl1pPr>
          </a:lstStyle>
          <a:p>
            <a:r>
              <a:rPr lang="fi-FI"/>
              <a:t>Teknologiateollisuus</a:t>
            </a:r>
            <a:endParaRPr lang="fi-FI" dirty="0"/>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buSzPct val="125000"/>
              <a:defRPr sz="1300" baseline="0">
                <a:solidFill>
                  <a:srgbClr val="000000"/>
                </a:solidFill>
              </a:defRPr>
            </a:lvl2pPr>
            <a:lvl3pPr indent="-158400">
              <a:buSzPct val="125000"/>
              <a:defRPr sz="1100">
                <a:solidFill>
                  <a:srgbClr val="000000"/>
                </a:solidFill>
              </a:defRPr>
            </a:lvl3pPr>
            <a:lvl4pPr indent="-158400">
              <a:buSzPct val="125000"/>
              <a:defRPr sz="100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160281032"/>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Sisältödia tekstille">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15" name="Päivämäärän paikkamerkki 1"/>
          <p:cNvSpPr>
            <a:spLocks noGrp="1"/>
          </p:cNvSpPr>
          <p:nvPr>
            <p:ph type="dt" sz="half" idx="10"/>
          </p:nvPr>
        </p:nvSpPr>
        <p:spPr>
          <a:xfrm>
            <a:off x="282027" y="4728047"/>
            <a:ext cx="916709" cy="164690"/>
          </a:xfrm>
        </p:spPr>
        <p:txBody>
          <a:bodyPr/>
          <a:lstStyle/>
          <a:p>
            <a:fld id="{1F9AB61F-25F5-4BAC-AFD2-7CF6AA8759C3}" type="datetime1">
              <a:rPr lang="fi-FI" smtClean="0">
                <a:solidFill>
                  <a:srgbClr val="29282E"/>
                </a:solidFill>
              </a:rPr>
              <a:pPr/>
              <a:t>12.4.2017</a:t>
            </a:fld>
            <a:endParaRPr lang="fi-FI" dirty="0">
              <a:solidFill>
                <a:srgbClr val="29282E"/>
              </a:solidFill>
            </a:endParaRPr>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9"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
        <p:nvSpPr>
          <p:cNvPr id="21" name="Tekstin paikkamerkki 2"/>
          <p:cNvSpPr>
            <a:spLocks noGrp="1"/>
          </p:cNvSpPr>
          <p:nvPr>
            <p:ph idx="19"/>
          </p:nvPr>
        </p:nvSpPr>
        <p:spPr>
          <a:xfrm>
            <a:off x="1072800" y="1582404"/>
            <a:ext cx="7171200" cy="2894345"/>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050">
                <a:solidFill>
                  <a:srgbClr val="000000"/>
                </a:solidFill>
              </a:defRPr>
            </a:lvl3pPr>
            <a:lvl4pPr indent="-158400">
              <a:lnSpc>
                <a:spcPts val="1800"/>
              </a:lnSpc>
              <a:spcBef>
                <a:spcPts val="200"/>
              </a:spcBef>
              <a:spcAft>
                <a:spcPts val="200"/>
              </a:spcAft>
              <a:buSzPct val="125000"/>
              <a:defRPr sz="105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22" name="Tekstin paikkamerkki 28"/>
          <p:cNvSpPr>
            <a:spLocks noGrp="1"/>
          </p:cNvSpPr>
          <p:nvPr>
            <p:ph type="body" sz="quarter" idx="20" hasCustomPrompt="1"/>
          </p:nvPr>
        </p:nvSpPr>
        <p:spPr>
          <a:xfrm>
            <a:off x="1072800" y="1102950"/>
            <a:ext cx="7171200"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Tree>
    <p:extLst>
      <p:ext uri="{BB962C8B-B14F-4D97-AF65-F5344CB8AC3E}">
        <p14:creationId xmlns:p14="http://schemas.microsoft.com/office/powerpoint/2010/main" val="3174587674"/>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Sisältödia tekstille 2-palstaa">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15" name="Päivämäärän paikkamerkki 1"/>
          <p:cNvSpPr>
            <a:spLocks noGrp="1"/>
          </p:cNvSpPr>
          <p:nvPr>
            <p:ph type="dt" sz="half" idx="10"/>
          </p:nvPr>
        </p:nvSpPr>
        <p:spPr>
          <a:xfrm>
            <a:off x="282027" y="4728047"/>
            <a:ext cx="916709" cy="164690"/>
          </a:xfrm>
        </p:spPr>
        <p:txBody>
          <a:bodyPr/>
          <a:lstStyle/>
          <a:p>
            <a:fld id="{4E9C680B-B035-4481-9C89-9B8DCFA07DE9}" type="datetime1">
              <a:rPr lang="fi-FI" smtClean="0">
                <a:solidFill>
                  <a:srgbClr val="29282E"/>
                </a:solidFill>
              </a:rPr>
              <a:pPr/>
              <a:t>12.4.2017</a:t>
            </a:fld>
            <a:endParaRPr lang="fi-FI" dirty="0">
              <a:solidFill>
                <a:srgbClr val="29282E"/>
              </a:solidFill>
            </a:endParaRPr>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9"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
        <p:nvSpPr>
          <p:cNvPr id="11" name="Tekstin paikkamerkki 2"/>
          <p:cNvSpPr>
            <a:spLocks noGrp="1"/>
          </p:cNvSpPr>
          <p:nvPr>
            <p:ph idx="1"/>
          </p:nvPr>
        </p:nvSpPr>
        <p:spPr>
          <a:xfrm>
            <a:off x="4449254" y="1565735"/>
            <a:ext cx="3499200" cy="2894345"/>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050">
                <a:solidFill>
                  <a:srgbClr val="000000"/>
                </a:solidFill>
              </a:defRPr>
            </a:lvl3pPr>
            <a:lvl4pPr indent="-158400">
              <a:lnSpc>
                <a:spcPts val="1800"/>
              </a:lnSpc>
              <a:spcBef>
                <a:spcPts val="200"/>
              </a:spcBef>
              <a:spcAft>
                <a:spcPts val="200"/>
              </a:spcAft>
              <a:buSzPct val="125000"/>
              <a:defRPr sz="105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12" name="Tekstin paikkamerkki 28"/>
          <p:cNvSpPr>
            <a:spLocks noGrp="1"/>
          </p:cNvSpPr>
          <p:nvPr>
            <p:ph type="body" sz="quarter" idx="17" hasCustomPrompt="1"/>
          </p:nvPr>
        </p:nvSpPr>
        <p:spPr>
          <a:xfrm>
            <a:off x="1072800" y="1102950"/>
            <a:ext cx="7171200"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28" name="Tekstin paikkamerkki 2"/>
          <p:cNvSpPr>
            <a:spLocks noGrp="1"/>
          </p:cNvSpPr>
          <p:nvPr>
            <p:ph idx="19"/>
          </p:nvPr>
        </p:nvSpPr>
        <p:spPr>
          <a:xfrm>
            <a:off x="1072800" y="1582404"/>
            <a:ext cx="3499200" cy="2894345"/>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050">
                <a:solidFill>
                  <a:srgbClr val="000000"/>
                </a:solidFill>
              </a:defRPr>
            </a:lvl3pPr>
            <a:lvl4pPr indent="-158400">
              <a:lnSpc>
                <a:spcPts val="1800"/>
              </a:lnSpc>
              <a:spcBef>
                <a:spcPts val="200"/>
              </a:spcBef>
              <a:spcAft>
                <a:spcPts val="200"/>
              </a:spcAft>
              <a:buSzPct val="125000"/>
              <a:defRPr sz="105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Tree>
    <p:extLst>
      <p:ext uri="{BB962C8B-B14F-4D97-AF65-F5344CB8AC3E}">
        <p14:creationId xmlns:p14="http://schemas.microsoft.com/office/powerpoint/2010/main" val="4064863765"/>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Sisältödia tekstille ja kuvalle A">
    <p:spTree>
      <p:nvGrpSpPr>
        <p:cNvPr id="1" name=""/>
        <p:cNvGrpSpPr/>
        <p:nvPr/>
      </p:nvGrpSpPr>
      <p:grpSpPr>
        <a:xfrm>
          <a:off x="0" y="0"/>
          <a:ext cx="0" cy="0"/>
          <a:chOff x="0" y="0"/>
          <a:chExt cx="0" cy="0"/>
        </a:xfrm>
      </p:grpSpPr>
      <p:sp>
        <p:nvSpPr>
          <p:cNvPr id="15" name="Päivämäärän paikkamerkki 1"/>
          <p:cNvSpPr>
            <a:spLocks noGrp="1"/>
          </p:cNvSpPr>
          <p:nvPr>
            <p:ph type="dt" sz="half" idx="10"/>
          </p:nvPr>
        </p:nvSpPr>
        <p:spPr>
          <a:xfrm>
            <a:off x="282027" y="4728047"/>
            <a:ext cx="916709" cy="164690"/>
          </a:xfrm>
        </p:spPr>
        <p:txBody>
          <a:bodyPr/>
          <a:lstStyle/>
          <a:p>
            <a:fld id="{26EC10B7-6068-4592-8DF6-C21B5E169149}" type="datetime1">
              <a:rPr lang="fi-FI" smtClean="0">
                <a:solidFill>
                  <a:srgbClr val="29282E"/>
                </a:solidFill>
              </a:rPr>
              <a:pPr/>
              <a:t>12.4.2017</a:t>
            </a:fld>
            <a:endParaRPr lang="fi-FI" dirty="0">
              <a:solidFill>
                <a:srgbClr val="29282E"/>
              </a:solidFill>
            </a:endParaRPr>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8" name="Tekstin paikkamerkki 2"/>
          <p:cNvSpPr>
            <a:spLocks noGrp="1"/>
          </p:cNvSpPr>
          <p:nvPr>
            <p:ph idx="19"/>
          </p:nvPr>
        </p:nvSpPr>
        <p:spPr>
          <a:xfrm>
            <a:off x="1072800" y="1584553"/>
            <a:ext cx="55296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100">
                <a:solidFill>
                  <a:srgbClr val="000000"/>
                </a:solidFill>
              </a:defRPr>
            </a:lvl3pPr>
            <a:lvl4pPr indent="-158400">
              <a:lnSpc>
                <a:spcPts val="1800"/>
              </a:lnSpc>
              <a:spcBef>
                <a:spcPts val="200"/>
              </a:spcBef>
              <a:spcAft>
                <a:spcPts val="200"/>
              </a:spcAft>
              <a:buSzPct val="125000"/>
              <a:defRPr sz="100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9" name="Tekstin paikkamerkki 28"/>
          <p:cNvSpPr>
            <a:spLocks noGrp="1"/>
          </p:cNvSpPr>
          <p:nvPr>
            <p:ph type="body" sz="quarter" idx="21" hasCustomPrompt="1"/>
          </p:nvPr>
        </p:nvSpPr>
        <p:spPr>
          <a:xfrm>
            <a:off x="1072800" y="1104452"/>
            <a:ext cx="5529600" cy="365682"/>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0" name="Kuvan paikkamerkki 6"/>
          <p:cNvSpPr>
            <a:spLocks noGrp="1"/>
          </p:cNvSpPr>
          <p:nvPr>
            <p:ph type="pic" sz="quarter" idx="20"/>
          </p:nvPr>
        </p:nvSpPr>
        <p:spPr>
          <a:xfrm>
            <a:off x="6775200" y="0"/>
            <a:ext cx="2368805"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endParaRPr lang="fi-FI" dirty="0"/>
          </a:p>
        </p:txBody>
      </p:sp>
      <p:sp>
        <p:nvSpPr>
          <p:cNvPr id="12"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Tree>
    <p:extLst>
      <p:ext uri="{BB962C8B-B14F-4D97-AF65-F5344CB8AC3E}">
        <p14:creationId xmlns:p14="http://schemas.microsoft.com/office/powerpoint/2010/main" val="4279598586"/>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sininen">
    <p:bg>
      <p:bgPr>
        <a:solidFill>
          <a:srgbClr val="141F94"/>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71EF2A4B-BD6C-442B-B37A-933F3A2F5101}" type="datetime1">
              <a:rPr lang="fi-FI" smtClean="0"/>
              <a:t>12.4.2017</a:t>
            </a:fld>
            <a:endParaRPr lang="fi-FI" dirty="0"/>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t>Teknologiateollisuus</a:t>
            </a:r>
            <a:endParaRPr lang="fi-FI" dirty="0"/>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2781393815"/>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Sisältödia tekstille ja kuvalle B">
    <p:spTree>
      <p:nvGrpSpPr>
        <p:cNvPr id="1" name=""/>
        <p:cNvGrpSpPr/>
        <p:nvPr/>
      </p:nvGrpSpPr>
      <p:grpSpPr>
        <a:xfrm>
          <a:off x="0" y="0"/>
          <a:ext cx="0" cy="0"/>
          <a:chOff x="0" y="0"/>
          <a:chExt cx="0" cy="0"/>
        </a:xfrm>
      </p:grpSpPr>
      <p:sp>
        <p:nvSpPr>
          <p:cNvPr id="15" name="Päivämäärän paikkamerkki 1"/>
          <p:cNvSpPr>
            <a:spLocks noGrp="1"/>
          </p:cNvSpPr>
          <p:nvPr>
            <p:ph type="dt" sz="half" idx="10"/>
          </p:nvPr>
        </p:nvSpPr>
        <p:spPr>
          <a:xfrm>
            <a:off x="282027" y="4728047"/>
            <a:ext cx="916709" cy="164690"/>
          </a:xfrm>
        </p:spPr>
        <p:txBody>
          <a:bodyPr/>
          <a:lstStyle/>
          <a:p>
            <a:fld id="{B470C21F-BEA7-4001-A59E-ED99F75C48EF}" type="datetime1">
              <a:rPr lang="fi-FI" smtClean="0">
                <a:solidFill>
                  <a:srgbClr val="29282E"/>
                </a:solidFill>
              </a:rPr>
              <a:pPr/>
              <a:t>12.4.2017</a:t>
            </a:fld>
            <a:endParaRPr lang="fi-FI" dirty="0">
              <a:solidFill>
                <a:srgbClr val="29282E"/>
              </a:solidFill>
            </a:endParaRPr>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19" name="Kuvan paikkamerkki 6"/>
          <p:cNvSpPr>
            <a:spLocks noGrp="1"/>
          </p:cNvSpPr>
          <p:nvPr>
            <p:ph type="pic" sz="quarter" idx="20"/>
          </p:nvPr>
        </p:nvSpPr>
        <p:spPr>
          <a:xfrm>
            <a:off x="5090400" y="0"/>
            <a:ext cx="4053606"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endParaRPr lang="fi-FI" dirty="0"/>
          </a:p>
        </p:txBody>
      </p:sp>
      <p:sp>
        <p:nvSpPr>
          <p:cNvPr id="8" name="Tekstin paikkamerkki 2"/>
          <p:cNvSpPr>
            <a:spLocks noGrp="1"/>
          </p:cNvSpPr>
          <p:nvPr>
            <p:ph idx="19"/>
          </p:nvPr>
        </p:nvSpPr>
        <p:spPr>
          <a:xfrm>
            <a:off x="1072800" y="1584554"/>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0"/>
              </a:spcBef>
              <a:spcAft>
                <a:spcPts val="7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100">
                <a:solidFill>
                  <a:srgbClr val="000000"/>
                </a:solidFill>
              </a:defRPr>
            </a:lvl3pPr>
            <a:lvl4pPr indent="-158400">
              <a:lnSpc>
                <a:spcPts val="1800"/>
              </a:lnSpc>
              <a:spcBef>
                <a:spcPts val="200"/>
              </a:spcBef>
              <a:spcAft>
                <a:spcPts val="200"/>
              </a:spcAft>
              <a:buSzPct val="125000"/>
              <a:defRPr sz="100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9" name="Tekstin paikkamerkki 28"/>
          <p:cNvSpPr>
            <a:spLocks noGrp="1"/>
          </p:cNvSpPr>
          <p:nvPr>
            <p:ph type="body" sz="quarter" idx="21" hasCustomPrompt="1"/>
          </p:nvPr>
        </p:nvSpPr>
        <p:spPr>
          <a:xfrm>
            <a:off x="1072800" y="1104452"/>
            <a:ext cx="3844800" cy="365682"/>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
        <p:nvSpPr>
          <p:cNvPr id="10"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Tree>
    <p:extLst>
      <p:ext uri="{BB962C8B-B14F-4D97-AF65-F5344CB8AC3E}">
        <p14:creationId xmlns:p14="http://schemas.microsoft.com/office/powerpoint/2010/main" val="3868397838"/>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Sisältödia pelkälle kuvalle">
    <p:spTree>
      <p:nvGrpSpPr>
        <p:cNvPr id="1" name=""/>
        <p:cNvGrpSpPr/>
        <p:nvPr/>
      </p:nvGrpSpPr>
      <p:grpSpPr>
        <a:xfrm>
          <a:off x="0" y="0"/>
          <a:ext cx="0" cy="0"/>
          <a:chOff x="0" y="0"/>
          <a:chExt cx="0" cy="0"/>
        </a:xfrm>
      </p:grpSpPr>
      <p:sp>
        <p:nvSpPr>
          <p:cNvPr id="19" name="Kuvan paikkamerkki 6"/>
          <p:cNvSpPr>
            <a:spLocks noGrp="1"/>
          </p:cNvSpPr>
          <p:nvPr>
            <p:ph type="pic" sz="quarter" idx="20"/>
          </p:nvPr>
        </p:nvSpPr>
        <p:spPr>
          <a:xfrm>
            <a:off x="0" y="0"/>
            <a:ext cx="9144005"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endParaRPr lang="fi-FI" dirty="0"/>
          </a:p>
        </p:txBody>
      </p:sp>
    </p:spTree>
    <p:extLst>
      <p:ext uri="{BB962C8B-B14F-4D97-AF65-F5344CB8AC3E}">
        <p14:creationId xmlns:p14="http://schemas.microsoft.com/office/powerpoint/2010/main" val="2058375146"/>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Sisältödia taulukoille">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9"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
        <p:nvSpPr>
          <p:cNvPr id="11" name="Tekstin paikkamerkki 2"/>
          <p:cNvSpPr>
            <a:spLocks noGrp="1"/>
          </p:cNvSpPr>
          <p:nvPr>
            <p:ph type="body" sz="quarter" idx="23" hasCustomPrompt="1"/>
          </p:nvPr>
        </p:nvSpPr>
        <p:spPr>
          <a:xfrm>
            <a:off x="2334682" y="4727574"/>
            <a:ext cx="2971717" cy="165163"/>
          </a:xfrm>
        </p:spPr>
        <p:txBody>
          <a:bodyPr>
            <a:noAutofit/>
          </a:bodyPr>
          <a:lstStyle>
            <a:lvl1pPr marL="0" indent="0">
              <a:lnSpc>
                <a:spcPct val="100000"/>
              </a:lnSpc>
              <a:spcBef>
                <a:spcPts val="0"/>
              </a:spcBef>
              <a:spcAft>
                <a:spcPts val="0"/>
              </a:spcAft>
              <a:buFontTx/>
              <a:buNone/>
              <a:defRPr sz="700" spc="0" baseline="0"/>
            </a:lvl1pPr>
          </a:lstStyle>
          <a:p>
            <a:pPr lvl="0"/>
            <a:r>
              <a:rPr lang="fi-FI" dirty="0"/>
              <a:t>Lähde tähän</a:t>
            </a:r>
          </a:p>
        </p:txBody>
      </p:sp>
      <p:sp>
        <p:nvSpPr>
          <p:cNvPr id="19" name="Tekstin paikkamerkki 28"/>
          <p:cNvSpPr>
            <a:spLocks noGrp="1"/>
          </p:cNvSpPr>
          <p:nvPr>
            <p:ph type="body" sz="quarter" idx="21" hasCustomPrompt="1"/>
          </p:nvPr>
        </p:nvSpPr>
        <p:spPr>
          <a:xfrm>
            <a:off x="1072799" y="1102950"/>
            <a:ext cx="6868801"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20" name="Sisällön paikkamerkki 4"/>
          <p:cNvSpPr>
            <a:spLocks noGrp="1"/>
          </p:cNvSpPr>
          <p:nvPr>
            <p:ph sz="quarter" idx="17"/>
          </p:nvPr>
        </p:nvSpPr>
        <p:spPr>
          <a:xfrm>
            <a:off x="1201739" y="1584200"/>
            <a:ext cx="6739862" cy="3010469"/>
          </a:xfrm>
        </p:spPr>
        <p:txBody>
          <a:bodyPr/>
          <a:lstStyle>
            <a:lvl1pPr marL="241200" indent="-212400">
              <a:buFont typeface="Arial" panose="020B0604020202020204" pitchFamily="34" charset="0"/>
              <a:buChar char="•"/>
              <a:defRPr/>
            </a:lvl1pPr>
            <a:lvl2pPr marL="471332" indent="0">
              <a:lnSpc>
                <a:spcPts val="1800"/>
              </a:lnSpc>
              <a:spcBef>
                <a:spcPts val="200"/>
              </a:spcBef>
              <a:spcAft>
                <a:spcPts val="200"/>
              </a:spcAft>
              <a:buFontTx/>
              <a:buNone/>
              <a:defRPr/>
            </a:lvl2pPr>
            <a:lvl3pPr marL="786191" indent="0">
              <a:lnSpc>
                <a:spcPts val="1800"/>
              </a:lnSpc>
              <a:spcBef>
                <a:spcPts val="200"/>
              </a:spcBef>
              <a:spcAft>
                <a:spcPts val="200"/>
              </a:spcAft>
              <a:buFontTx/>
              <a:buNone/>
              <a:defRPr/>
            </a:lvl3pPr>
            <a:lvl4pPr marL="1109451" indent="0">
              <a:lnSpc>
                <a:spcPts val="1800"/>
              </a:lnSpc>
              <a:spcBef>
                <a:spcPts val="200"/>
              </a:spcBef>
              <a:spcAft>
                <a:spcPts val="200"/>
              </a:spcAft>
              <a:buFontTx/>
              <a:buNone/>
              <a:defRPr/>
            </a:lvl4pPr>
          </a:lstStyle>
          <a:p>
            <a:pPr lvl="0"/>
            <a:r>
              <a:rPr lang="fi-FI"/>
              <a:t>Muokkaa tekstin perustyylejä napsauttamalla</a:t>
            </a:r>
          </a:p>
        </p:txBody>
      </p:sp>
      <p:sp>
        <p:nvSpPr>
          <p:cNvPr id="2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25" name="Päivämäärän paikkamerkki 1"/>
          <p:cNvSpPr>
            <a:spLocks noGrp="1"/>
          </p:cNvSpPr>
          <p:nvPr>
            <p:ph type="dt" sz="half" idx="10"/>
          </p:nvPr>
        </p:nvSpPr>
        <p:spPr>
          <a:xfrm>
            <a:off x="282027" y="4728047"/>
            <a:ext cx="916709" cy="164690"/>
          </a:xfrm>
        </p:spPr>
        <p:txBody>
          <a:bodyPr/>
          <a:lstStyle/>
          <a:p>
            <a:fld id="{C26F1C2C-1F3D-4324-8DB1-2B3A728EB293}" type="datetime1">
              <a:rPr lang="fi-FI" smtClean="0">
                <a:solidFill>
                  <a:srgbClr val="29282E"/>
                </a:solidFill>
              </a:rPr>
              <a:pPr/>
              <a:t>12.4.2017</a:t>
            </a:fld>
            <a:endParaRPr lang="fi-FI" dirty="0">
              <a:solidFill>
                <a:srgbClr val="29282E"/>
              </a:solidFill>
            </a:endParaRPr>
          </a:p>
        </p:txBody>
      </p:sp>
      <p:sp>
        <p:nvSpPr>
          <p:cNvPr id="26"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Tree>
    <p:extLst>
      <p:ext uri="{BB962C8B-B14F-4D97-AF65-F5344CB8AC3E}">
        <p14:creationId xmlns:p14="http://schemas.microsoft.com/office/powerpoint/2010/main" val="3343603807"/>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Sisältödia tekstille ja taulukolle">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7"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18" name="Päivämäärän paikkamerkki 1"/>
          <p:cNvSpPr>
            <a:spLocks noGrp="1"/>
          </p:cNvSpPr>
          <p:nvPr>
            <p:ph type="dt" sz="half" idx="10"/>
          </p:nvPr>
        </p:nvSpPr>
        <p:spPr>
          <a:xfrm>
            <a:off x="282027" y="4728047"/>
            <a:ext cx="916709" cy="164690"/>
          </a:xfrm>
        </p:spPr>
        <p:txBody>
          <a:bodyPr/>
          <a:lstStyle/>
          <a:p>
            <a:fld id="{00B1868B-515C-4A84-A79A-DDEC623D6CDB}" type="datetime1">
              <a:rPr lang="fi-FI" smtClean="0">
                <a:solidFill>
                  <a:srgbClr val="29282E"/>
                </a:solidFill>
              </a:rPr>
              <a:pPr/>
              <a:t>12.4.2017</a:t>
            </a:fld>
            <a:endParaRPr lang="fi-FI" dirty="0">
              <a:solidFill>
                <a:srgbClr val="29282E"/>
              </a:solidFill>
            </a:endParaRPr>
          </a:p>
        </p:txBody>
      </p:sp>
      <p:sp>
        <p:nvSpPr>
          <p:cNvPr id="19"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16" name="Tekstin paikkamerkki 2"/>
          <p:cNvSpPr>
            <a:spLocks noGrp="1"/>
          </p:cNvSpPr>
          <p:nvPr>
            <p:ph type="body" sz="quarter" idx="18" hasCustomPrompt="1"/>
          </p:nvPr>
        </p:nvSpPr>
        <p:spPr>
          <a:xfrm>
            <a:off x="2334682" y="4727574"/>
            <a:ext cx="2971717" cy="165163"/>
          </a:xfrm>
        </p:spPr>
        <p:txBody>
          <a:bodyPr>
            <a:noAutofit/>
          </a:bodyPr>
          <a:lstStyle>
            <a:lvl1pPr marL="0" indent="0">
              <a:lnSpc>
                <a:spcPct val="100000"/>
              </a:lnSpc>
              <a:spcBef>
                <a:spcPts val="0"/>
              </a:spcBef>
              <a:spcAft>
                <a:spcPts val="0"/>
              </a:spcAft>
              <a:buFontTx/>
              <a:buNone/>
              <a:defRPr sz="700" spc="0" baseline="0"/>
            </a:lvl1pPr>
          </a:lstStyle>
          <a:p>
            <a:pPr lvl="0"/>
            <a:r>
              <a:rPr lang="fi-FI" dirty="0"/>
              <a:t>Lähde tähän</a:t>
            </a:r>
          </a:p>
        </p:txBody>
      </p:sp>
      <p:sp>
        <p:nvSpPr>
          <p:cNvPr id="9" name="Tekstin paikkamerkki 28"/>
          <p:cNvSpPr>
            <a:spLocks noGrp="1"/>
          </p:cNvSpPr>
          <p:nvPr>
            <p:ph type="body" sz="quarter" idx="21" hasCustomPrompt="1"/>
          </p:nvPr>
        </p:nvSpPr>
        <p:spPr>
          <a:xfrm>
            <a:off x="1072799" y="1102950"/>
            <a:ext cx="6868801"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1" name="Tekstin paikkamerkki 3"/>
          <p:cNvSpPr>
            <a:spLocks noGrp="1"/>
          </p:cNvSpPr>
          <p:nvPr>
            <p:ph type="body" sz="quarter" idx="22"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
        <p:nvSpPr>
          <p:cNvPr id="13" name="Sisällön paikkamerkki 4"/>
          <p:cNvSpPr>
            <a:spLocks noGrp="1"/>
          </p:cNvSpPr>
          <p:nvPr>
            <p:ph sz="quarter" idx="23" hasCustomPrompt="1"/>
          </p:nvPr>
        </p:nvSpPr>
        <p:spPr>
          <a:xfrm>
            <a:off x="4572001" y="1584200"/>
            <a:ext cx="3369600" cy="2892550"/>
          </a:xfrm>
        </p:spPr>
        <p:txBody>
          <a:bodyPr/>
          <a:lstStyle>
            <a:lvl1pPr marL="0" indent="0">
              <a:buFontTx/>
              <a:buNone/>
              <a:defRPr/>
            </a:lvl1pPr>
            <a:lvl2pPr marL="471332" indent="0">
              <a:lnSpc>
                <a:spcPts val="1800"/>
              </a:lnSpc>
              <a:spcBef>
                <a:spcPts val="200"/>
              </a:spcBef>
              <a:spcAft>
                <a:spcPts val="200"/>
              </a:spcAft>
              <a:buFontTx/>
              <a:buNone/>
              <a:defRPr/>
            </a:lvl2pPr>
            <a:lvl3pPr marL="786191" indent="0">
              <a:lnSpc>
                <a:spcPts val="1800"/>
              </a:lnSpc>
              <a:spcBef>
                <a:spcPts val="200"/>
              </a:spcBef>
              <a:spcAft>
                <a:spcPts val="200"/>
              </a:spcAft>
              <a:buFontTx/>
              <a:buNone/>
              <a:defRPr/>
            </a:lvl3pPr>
            <a:lvl4pPr marL="1109451" indent="0">
              <a:lnSpc>
                <a:spcPts val="1800"/>
              </a:lnSpc>
              <a:spcBef>
                <a:spcPts val="200"/>
              </a:spcBef>
              <a:spcAft>
                <a:spcPts val="200"/>
              </a:spcAft>
              <a:buFontTx/>
              <a:buNone/>
              <a:defRPr/>
            </a:lvl4pPr>
          </a:lstStyle>
          <a:p>
            <a:pPr lvl="0"/>
            <a:r>
              <a:rPr lang="fi-FI" dirty="0"/>
              <a:t>Lisää objekti</a:t>
            </a:r>
          </a:p>
        </p:txBody>
      </p:sp>
      <p:sp>
        <p:nvSpPr>
          <p:cNvPr id="12" name="Tekstin paikkamerkki 2"/>
          <p:cNvSpPr>
            <a:spLocks noGrp="1"/>
          </p:cNvSpPr>
          <p:nvPr>
            <p:ph idx="19"/>
          </p:nvPr>
        </p:nvSpPr>
        <p:spPr>
          <a:xfrm>
            <a:off x="1072800" y="1582404"/>
            <a:ext cx="3499200" cy="2894345"/>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050">
                <a:solidFill>
                  <a:srgbClr val="000000"/>
                </a:solidFill>
              </a:defRPr>
            </a:lvl3pPr>
            <a:lvl4pPr indent="-158400">
              <a:lnSpc>
                <a:spcPts val="1800"/>
              </a:lnSpc>
              <a:spcBef>
                <a:spcPts val="200"/>
              </a:spcBef>
              <a:spcAft>
                <a:spcPts val="200"/>
              </a:spcAft>
              <a:buSzPct val="125000"/>
              <a:defRPr sz="105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Tree>
    <p:extLst>
      <p:ext uri="{BB962C8B-B14F-4D97-AF65-F5344CB8AC3E}">
        <p14:creationId xmlns:p14="http://schemas.microsoft.com/office/powerpoint/2010/main" val="4179549521"/>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Sisältödia isoille taulukoille">
    <p:spTree>
      <p:nvGrpSpPr>
        <p:cNvPr id="1" name=""/>
        <p:cNvGrpSpPr/>
        <p:nvPr/>
      </p:nvGrpSpPr>
      <p:grpSpPr>
        <a:xfrm>
          <a:off x="0" y="0"/>
          <a:ext cx="0" cy="0"/>
          <a:chOff x="0" y="0"/>
          <a:chExt cx="0" cy="0"/>
        </a:xfrm>
      </p:grpSpPr>
      <p:sp>
        <p:nvSpPr>
          <p:cNvPr id="30" name="Tekstin paikkamerkki 28"/>
          <p:cNvSpPr>
            <a:spLocks noGrp="1"/>
          </p:cNvSpPr>
          <p:nvPr>
            <p:ph type="body" sz="quarter" idx="15" hasCustomPrompt="1"/>
          </p:nvPr>
        </p:nvSpPr>
        <p:spPr>
          <a:xfrm>
            <a:off x="252000" y="282150"/>
            <a:ext cx="7992000" cy="648000"/>
          </a:xfrm>
          <a:prstGeom prst="rect">
            <a:avLst/>
          </a:prstGeom>
        </p:spPr>
        <p:txBody>
          <a:bodyPr/>
          <a:lstStyle>
            <a:lvl1pPr marL="14400" indent="0">
              <a:lnSpc>
                <a:spcPts val="2700"/>
              </a:lnSpc>
              <a:spcAft>
                <a:spcPts val="0"/>
              </a:spcAft>
              <a:buFontTx/>
              <a:buNone/>
              <a:defRPr sz="2200" b="1">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7"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18" name="Päivämäärän paikkamerkki 1"/>
          <p:cNvSpPr>
            <a:spLocks noGrp="1"/>
          </p:cNvSpPr>
          <p:nvPr>
            <p:ph type="dt" sz="half" idx="10"/>
          </p:nvPr>
        </p:nvSpPr>
        <p:spPr>
          <a:xfrm>
            <a:off x="282027" y="4728047"/>
            <a:ext cx="916709" cy="164690"/>
          </a:xfrm>
        </p:spPr>
        <p:txBody>
          <a:bodyPr/>
          <a:lstStyle/>
          <a:p>
            <a:fld id="{E70C97DB-DA9C-4CFA-B970-B8599B25F3E4}" type="datetime1">
              <a:rPr lang="fi-FI" smtClean="0">
                <a:solidFill>
                  <a:srgbClr val="29282E"/>
                </a:solidFill>
              </a:rPr>
              <a:pPr/>
              <a:t>12.4.2017</a:t>
            </a:fld>
            <a:endParaRPr lang="fi-FI" dirty="0">
              <a:solidFill>
                <a:srgbClr val="29282E"/>
              </a:solidFill>
            </a:endParaRPr>
          </a:p>
        </p:txBody>
      </p:sp>
      <p:sp>
        <p:nvSpPr>
          <p:cNvPr id="19"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5" name="Sisällön paikkamerkki 4"/>
          <p:cNvSpPr>
            <a:spLocks noGrp="1"/>
          </p:cNvSpPr>
          <p:nvPr>
            <p:ph sz="quarter" idx="17"/>
          </p:nvPr>
        </p:nvSpPr>
        <p:spPr>
          <a:xfrm>
            <a:off x="381000" y="1103313"/>
            <a:ext cx="8391525" cy="3541712"/>
          </a:xfrm>
        </p:spPr>
        <p:txBody>
          <a:bodyPr/>
          <a:lstStyle>
            <a:lvl1pPr marL="0" indent="0">
              <a:buFontTx/>
              <a:buNone/>
              <a:defRPr/>
            </a:lvl1pPr>
            <a:lvl2pPr marL="471332" indent="0">
              <a:lnSpc>
                <a:spcPts val="1800"/>
              </a:lnSpc>
              <a:spcBef>
                <a:spcPts val="200"/>
              </a:spcBef>
              <a:spcAft>
                <a:spcPts val="200"/>
              </a:spcAft>
              <a:buFontTx/>
              <a:buNone/>
              <a:defRPr/>
            </a:lvl2pPr>
            <a:lvl3pPr marL="786191" indent="0">
              <a:lnSpc>
                <a:spcPts val="1800"/>
              </a:lnSpc>
              <a:spcBef>
                <a:spcPts val="200"/>
              </a:spcBef>
              <a:spcAft>
                <a:spcPts val="200"/>
              </a:spcAft>
              <a:buFontTx/>
              <a:buNone/>
              <a:defRPr/>
            </a:lvl3pPr>
            <a:lvl4pPr marL="1109451" indent="0">
              <a:lnSpc>
                <a:spcPts val="1800"/>
              </a:lnSpc>
              <a:spcBef>
                <a:spcPts val="200"/>
              </a:spcBef>
              <a:spcAft>
                <a:spcPts val="200"/>
              </a:spcAft>
              <a:buFontTx/>
              <a:buNone/>
              <a:defRPr/>
            </a:lvl4pPr>
          </a:lstStyle>
          <a:p>
            <a:pPr lvl="0"/>
            <a:r>
              <a:rPr lang="fi-FI"/>
              <a:t>Muokkaa tekstin perustyylejä napsauttamalla</a:t>
            </a:r>
          </a:p>
        </p:txBody>
      </p:sp>
      <p:sp>
        <p:nvSpPr>
          <p:cNvPr id="16" name="Tekstin paikkamerkki 2"/>
          <p:cNvSpPr>
            <a:spLocks noGrp="1"/>
          </p:cNvSpPr>
          <p:nvPr>
            <p:ph type="body" sz="quarter" idx="18" hasCustomPrompt="1"/>
          </p:nvPr>
        </p:nvSpPr>
        <p:spPr>
          <a:xfrm>
            <a:off x="2334682" y="4727574"/>
            <a:ext cx="2971717" cy="165163"/>
          </a:xfrm>
        </p:spPr>
        <p:txBody>
          <a:bodyPr>
            <a:noAutofit/>
          </a:bodyPr>
          <a:lstStyle>
            <a:lvl1pPr marL="0" indent="0">
              <a:lnSpc>
                <a:spcPct val="100000"/>
              </a:lnSpc>
              <a:spcBef>
                <a:spcPts val="0"/>
              </a:spcBef>
              <a:spcAft>
                <a:spcPts val="0"/>
              </a:spcAft>
              <a:buFontTx/>
              <a:buNone/>
              <a:defRPr sz="700" spc="0" baseline="0"/>
            </a:lvl1pPr>
          </a:lstStyle>
          <a:p>
            <a:pPr lvl="0"/>
            <a:r>
              <a:rPr lang="fi-FI" dirty="0"/>
              <a:t>Lähde tähän</a:t>
            </a:r>
          </a:p>
        </p:txBody>
      </p:sp>
    </p:spTree>
    <p:extLst>
      <p:ext uri="{BB962C8B-B14F-4D97-AF65-F5344CB8AC3E}">
        <p14:creationId xmlns:p14="http://schemas.microsoft.com/office/powerpoint/2010/main" val="1225292532"/>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Tyhjä dia">
    <p:spTree>
      <p:nvGrpSpPr>
        <p:cNvPr id="1" name=""/>
        <p:cNvGrpSpPr/>
        <p:nvPr/>
      </p:nvGrpSpPr>
      <p:grpSpPr>
        <a:xfrm>
          <a:off x="0" y="0"/>
          <a:ext cx="0" cy="0"/>
          <a:chOff x="0" y="0"/>
          <a:chExt cx="0" cy="0"/>
        </a:xfrm>
      </p:grpSpPr>
      <p:pic>
        <p:nvPicPr>
          <p:cNvPr id="2" name="Kuva 1"/>
          <p:cNvPicPr>
            <a:picLocks noChangeAspect="1"/>
          </p:cNvPicPr>
          <p:nvPr userDrawn="1"/>
        </p:nvPicPr>
        <p:blipFill>
          <a:blip r:embed="rId2"/>
          <a:stretch>
            <a:fillRect/>
          </a:stretch>
        </p:blipFill>
        <p:spPr>
          <a:xfrm>
            <a:off x="8335624" y="368923"/>
            <a:ext cx="437056" cy="437032"/>
          </a:xfrm>
          <a:prstGeom prst="rect">
            <a:avLst/>
          </a:prstGeom>
        </p:spPr>
      </p:pic>
      <p:sp>
        <p:nvSpPr>
          <p:cNvPr id="3"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4" name="Päivämäärän paikkamerkki 1"/>
          <p:cNvSpPr>
            <a:spLocks noGrp="1"/>
          </p:cNvSpPr>
          <p:nvPr>
            <p:ph type="dt" sz="half" idx="10"/>
          </p:nvPr>
        </p:nvSpPr>
        <p:spPr>
          <a:xfrm>
            <a:off x="282027" y="4728047"/>
            <a:ext cx="916709" cy="164690"/>
          </a:xfrm>
        </p:spPr>
        <p:txBody>
          <a:bodyPr/>
          <a:lstStyle/>
          <a:p>
            <a:fld id="{E70C97DB-DA9C-4CFA-B970-B8599B25F3E4}" type="datetime1">
              <a:rPr lang="fi-FI" smtClean="0">
                <a:solidFill>
                  <a:srgbClr val="29282E"/>
                </a:solidFill>
              </a:rPr>
              <a:pPr/>
              <a:t>12.4.2017</a:t>
            </a:fld>
            <a:endParaRPr lang="fi-FI" dirty="0">
              <a:solidFill>
                <a:srgbClr val="29282E"/>
              </a:solidFill>
            </a:endParaRPr>
          </a:p>
        </p:txBody>
      </p:sp>
      <p:sp>
        <p:nvSpPr>
          <p:cNvPr id="5"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7" name="Tekstin paikkamerkki 3"/>
          <p:cNvSpPr>
            <a:spLocks noGrp="1"/>
          </p:cNvSpPr>
          <p:nvPr>
            <p:ph type="body" sz="quarter" idx="22"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Tree>
    <p:extLst>
      <p:ext uri="{BB962C8B-B14F-4D97-AF65-F5344CB8AC3E}">
        <p14:creationId xmlns:p14="http://schemas.microsoft.com/office/powerpoint/2010/main" val="4280021150"/>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Väliotsikkodia - valkoinen">
    <p:spTree>
      <p:nvGrpSpPr>
        <p:cNvPr id="1" name=""/>
        <p:cNvGrpSpPr/>
        <p:nvPr/>
      </p:nvGrpSpPr>
      <p:grpSpPr>
        <a:xfrm>
          <a:off x="0" y="0"/>
          <a:ext cx="0" cy="0"/>
          <a:chOff x="0" y="0"/>
          <a:chExt cx="0" cy="0"/>
        </a:xfrm>
      </p:grpSpPr>
      <p:pic>
        <p:nvPicPr>
          <p:cNvPr id="10" name="Kuva 9"/>
          <p:cNvPicPr>
            <a:picLocks noChangeAspect="1"/>
          </p:cNvPicPr>
          <p:nvPr userDrawn="1"/>
        </p:nvPicPr>
        <p:blipFill>
          <a:blip r:embed="rId2"/>
          <a:stretch>
            <a:fillRect/>
          </a:stretch>
        </p:blipFill>
        <p:spPr>
          <a:xfrm>
            <a:off x="8335624" y="368923"/>
            <a:ext cx="437056" cy="437032"/>
          </a:xfrm>
          <a:prstGeom prst="rect">
            <a:avLst/>
          </a:prstGeom>
        </p:spPr>
      </p:pic>
      <p:sp>
        <p:nvSpPr>
          <p:cNvPr id="14" name="Dian numeron paikkamerkki 3"/>
          <p:cNvSpPr>
            <a:spLocks noGrp="1"/>
          </p:cNvSpPr>
          <p:nvPr>
            <p:ph type="sldNum" sz="quarter" idx="12"/>
          </p:nvPr>
        </p:nvSpPr>
        <p:spPr>
          <a:xfrm>
            <a:off x="8005977" y="4729407"/>
            <a:ext cx="863990" cy="165406"/>
          </a:xfrm>
          <a:prstGeom prst="rect">
            <a:avLst/>
          </a:prstGeom>
        </p:spPr>
        <p:txBody>
          <a:bodyPr/>
          <a:lstStyle>
            <a:lvl1pPr>
              <a:defRPr sz="700"/>
            </a:lvl1pPr>
          </a:lstStyle>
          <a:p>
            <a:fld id="{6FCB6B90-8271-4E8F-82C1-E646FBB48A2E}" type="slidenum">
              <a:rPr lang="fi-FI" smtClean="0">
                <a:solidFill>
                  <a:srgbClr val="29282E"/>
                </a:solidFill>
              </a:rPr>
              <a:pPr/>
              <a:t>‹#›</a:t>
            </a:fld>
            <a:endParaRPr lang="fi-FI" dirty="0">
              <a:solidFill>
                <a:srgbClr val="29282E"/>
              </a:solidFill>
            </a:endParaRPr>
          </a:p>
        </p:txBody>
      </p:sp>
      <p:sp>
        <p:nvSpPr>
          <p:cNvPr id="15" name="Päivämäärän paikkamerkki 1"/>
          <p:cNvSpPr>
            <a:spLocks noGrp="1"/>
          </p:cNvSpPr>
          <p:nvPr>
            <p:ph type="dt" sz="half" idx="10"/>
          </p:nvPr>
        </p:nvSpPr>
        <p:spPr>
          <a:xfrm>
            <a:off x="282027" y="4728047"/>
            <a:ext cx="916709" cy="164690"/>
          </a:xfrm>
        </p:spPr>
        <p:txBody>
          <a:bodyPr/>
          <a:lstStyle/>
          <a:p>
            <a:fld id="{8D9E7F89-CFBC-40A6-849E-791F2CE17670}" type="datetime1">
              <a:rPr lang="fi-FI" smtClean="0">
                <a:solidFill>
                  <a:srgbClr val="29282E"/>
                </a:solidFill>
              </a:rPr>
              <a:pPr/>
              <a:t>12.4.2017</a:t>
            </a:fld>
            <a:endParaRPr lang="fi-FI" dirty="0">
              <a:solidFill>
                <a:srgbClr val="29282E"/>
              </a:solidFill>
            </a:endParaRPr>
          </a:p>
        </p:txBody>
      </p:sp>
      <p:sp>
        <p:nvSpPr>
          <p:cNvPr id="17" name="Alatunnisteen paikkamerkki 2"/>
          <p:cNvSpPr>
            <a:spLocks noGrp="1"/>
          </p:cNvSpPr>
          <p:nvPr>
            <p:ph type="ftr" sz="quarter" idx="11"/>
          </p:nvPr>
        </p:nvSpPr>
        <p:spPr>
          <a:xfrm>
            <a:off x="1111510" y="4728047"/>
            <a:ext cx="1295891" cy="164690"/>
          </a:xfrm>
        </p:spPr>
        <p:txBody>
          <a:bodyPr/>
          <a:lstStyle/>
          <a:p>
            <a:r>
              <a:rPr lang="fi-FI" dirty="0">
                <a:solidFill>
                  <a:srgbClr val="29282E"/>
                </a:solidFill>
              </a:rPr>
              <a:t>Teknologiateollisuus</a:t>
            </a:r>
          </a:p>
        </p:txBody>
      </p:sp>
      <p:sp>
        <p:nvSpPr>
          <p:cNvPr id="11" name="Tekstin paikkamerkki 28"/>
          <p:cNvSpPr>
            <a:spLocks noGrp="1"/>
          </p:cNvSpPr>
          <p:nvPr>
            <p:ph type="body" sz="quarter" idx="22" hasCustomPrompt="1"/>
          </p:nvPr>
        </p:nvSpPr>
        <p:spPr>
          <a:xfrm>
            <a:off x="1072800" y="1913747"/>
            <a:ext cx="7171200" cy="1176411"/>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Tree>
    <p:extLst>
      <p:ext uri="{BB962C8B-B14F-4D97-AF65-F5344CB8AC3E}">
        <p14:creationId xmlns:p14="http://schemas.microsoft.com/office/powerpoint/2010/main" val="3763921028"/>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valkoinen">
    <p:bg>
      <p:bgPr>
        <a:solidFill>
          <a:schemeClr val="bg1"/>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rgbClr val="000000"/>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rgbClr val="000000"/>
                </a:solidFill>
              </a:defRPr>
            </a:lvl1pPr>
          </a:lstStyle>
          <a:p>
            <a:fld id="{4D1D5393-FFB8-4AFB-965F-DF835FFEFFC2}" type="datetime1">
              <a:rPr lang="fi-FI" smtClean="0"/>
              <a:pPr/>
              <a:t>12.4.2017</a:t>
            </a:fld>
            <a:endParaRPr lang="fi-FI" dirty="0"/>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rgbClr val="000000"/>
                </a:solidFill>
              </a:defRPr>
            </a:lvl1pPr>
          </a:lstStyle>
          <a:p>
            <a:r>
              <a:rPr lang="fi-FI"/>
              <a:t>Teknologiateollisuus</a:t>
            </a:r>
            <a:endParaRPr lang="fi-FI" dirty="0"/>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buSzPct val="125000"/>
              <a:defRPr sz="1300" baseline="0">
                <a:solidFill>
                  <a:srgbClr val="000000"/>
                </a:solidFill>
              </a:defRPr>
            </a:lvl2pPr>
            <a:lvl3pPr indent="-158400">
              <a:buSzPct val="125000"/>
              <a:defRPr sz="1100">
                <a:solidFill>
                  <a:srgbClr val="000000"/>
                </a:solidFill>
              </a:defRPr>
            </a:lvl3pPr>
            <a:lvl4pPr indent="-158400">
              <a:buSzPct val="125000"/>
              <a:defRPr sz="100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3779828360"/>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Logodia">
    <p:bg>
      <p:bgPr>
        <a:solidFill>
          <a:srgbClr val="000000"/>
        </a:solidFill>
        <a:effectLst/>
      </p:bgPr>
    </p:bg>
    <p:spTree>
      <p:nvGrpSpPr>
        <p:cNvPr id="1" name=""/>
        <p:cNvGrpSpPr/>
        <p:nvPr/>
      </p:nvGrpSpPr>
      <p:grpSpPr>
        <a:xfrm>
          <a:off x="0" y="0"/>
          <a:ext cx="0" cy="0"/>
          <a:chOff x="0" y="0"/>
          <a:chExt cx="0" cy="0"/>
        </a:xfrm>
      </p:grpSpPr>
      <p:pic>
        <p:nvPicPr>
          <p:cNvPr id="21" name="Kuva 20"/>
          <p:cNvPicPr>
            <a:picLocks noChangeAspect="1"/>
          </p:cNvPicPr>
          <p:nvPr userDrawn="1"/>
        </p:nvPicPr>
        <p:blipFill>
          <a:blip r:embed="rId2"/>
          <a:stretch>
            <a:fillRect/>
          </a:stretch>
        </p:blipFill>
        <p:spPr>
          <a:xfrm>
            <a:off x="2072269" y="1966957"/>
            <a:ext cx="4730093" cy="1172552"/>
          </a:xfrm>
          <a:prstGeom prst="rect">
            <a:avLst/>
          </a:prstGeom>
        </p:spPr>
      </p:pic>
    </p:spTree>
    <p:extLst>
      <p:ext uri="{BB962C8B-B14F-4D97-AF65-F5344CB8AC3E}">
        <p14:creationId xmlns:p14="http://schemas.microsoft.com/office/powerpoint/2010/main" val="1379210430"/>
      </p:ext>
    </p:extLst>
  </p:cSld>
  <p:clrMapOvr>
    <a:masterClrMapping/>
  </p:clrMapOvr>
  <p:transition spd="med">
    <p:fade/>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Otsikkodia">
    <p:bg>
      <p:bgPr>
        <a:solidFill>
          <a:srgbClr val="000000"/>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9" name="Tekstin paikkamerkki 28"/>
          <p:cNvSpPr>
            <a:spLocks noGrp="1"/>
          </p:cNvSpPr>
          <p:nvPr>
            <p:ph type="body" sz="quarter" idx="15" hasCustomPrompt="1"/>
          </p:nvPr>
        </p:nvSpPr>
        <p:spPr>
          <a:xfrm>
            <a:off x="1072800" y="1881898"/>
            <a:ext cx="6977283" cy="1165268"/>
          </a:xfrm>
          <a:prstGeom prst="rect">
            <a:avLst/>
          </a:prstGeom>
        </p:spPr>
        <p:txBody>
          <a:bodyPr>
            <a:normAutofit/>
          </a:bodyPr>
          <a:lstStyle>
            <a:lvl1pPr marL="10800" indent="0">
              <a:lnSpc>
                <a:spcPct val="100000"/>
              </a:lnSpc>
              <a:spcBef>
                <a:spcPts val="0"/>
              </a:spcBef>
              <a:spcAft>
                <a:spcPts val="0"/>
              </a:spcAft>
              <a:buFontTx/>
              <a:buNone/>
              <a:defRPr sz="26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pääotsikkoa </a:t>
            </a:r>
            <a:r>
              <a:rPr lang="fi-FI" dirty="0" err="1"/>
              <a:t>napsautt</a:t>
            </a:r>
            <a:r>
              <a:rPr lang="fi-FI" dirty="0"/>
              <a:t>.</a:t>
            </a:r>
          </a:p>
        </p:txBody>
      </p:sp>
      <p:sp>
        <p:nvSpPr>
          <p:cNvPr id="10"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2"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F553C366-6A2C-43B9-A437-B827E0484441}" type="datetime1">
              <a:rPr lang="fi-FI" smtClean="0">
                <a:solidFill>
                  <a:srgbClr val="FFFFFF"/>
                </a:solidFill>
              </a:rPr>
              <a:pPr/>
              <a:t>12.4.2017</a:t>
            </a:fld>
            <a:endParaRPr lang="fi-FI" dirty="0">
              <a:solidFill>
                <a:srgbClr val="FFFFFF"/>
              </a:solidFill>
            </a:endParaRPr>
          </a:p>
        </p:txBody>
      </p:sp>
      <p:sp>
        <p:nvSpPr>
          <p:cNvPr id="14"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2099572263"/>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Väliotsikkodia - violetti">
    <p:bg>
      <p:bgPr>
        <a:solidFill>
          <a:srgbClr val="8A0FA6"/>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pPr/>
              <a:t>‹#›</a:t>
            </a:fld>
            <a:endParaRPr lang="fi-FI" dirty="0"/>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9AA3CBEF-2865-4434-A020-1FAA7DCEF42D}" type="datetime1">
              <a:rPr lang="fi-FI" smtClean="0"/>
              <a:t>12.4.2017</a:t>
            </a:fld>
            <a:endParaRPr lang="fi-FI" dirty="0"/>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t>Teknologiateollisuus</a:t>
            </a:r>
            <a:endParaRPr lang="fi-FI" dirty="0"/>
          </a:p>
        </p:txBody>
      </p:sp>
    </p:spTree>
    <p:extLst>
      <p:ext uri="{BB962C8B-B14F-4D97-AF65-F5344CB8AC3E}">
        <p14:creationId xmlns:p14="http://schemas.microsoft.com/office/powerpoint/2010/main" val="330501944"/>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Väliotsikkodia - turkoosi">
    <p:bg>
      <p:bgPr>
        <a:solidFill>
          <a:srgbClr val="0ACFCF"/>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9"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0"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2"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FBD49F65-936D-47C1-B476-B10D0AC9DEC4}" type="datetime1">
              <a:rPr lang="fi-FI" smtClean="0">
                <a:solidFill>
                  <a:srgbClr val="FFFFFF"/>
                </a:solidFill>
              </a:rPr>
              <a:pPr/>
              <a:t>12.4.2017</a:t>
            </a:fld>
            <a:endParaRPr lang="fi-FI" dirty="0">
              <a:solidFill>
                <a:srgbClr val="FFFFFF"/>
              </a:solidFill>
            </a:endParaRPr>
          </a:p>
        </p:txBody>
      </p:sp>
      <p:sp>
        <p:nvSpPr>
          <p:cNvPr id="14"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1866367239"/>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turkoosi">
    <p:bg>
      <p:bgPr>
        <a:solidFill>
          <a:srgbClr val="0ACFCF"/>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8E114E9B-AF34-462B-9107-FB4A4FE20955}" type="datetime1">
              <a:rPr lang="fi-FI" smtClean="0">
                <a:solidFill>
                  <a:srgbClr val="FFFFFF"/>
                </a:solidFill>
              </a:rPr>
              <a:pPr/>
              <a:t>12.4.2017</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7" name="Tekstin paikkamerkki 2"/>
          <p:cNvSpPr>
            <a:spLocks noGrp="1"/>
          </p:cNvSpPr>
          <p:nvPr>
            <p:ph idx="21"/>
          </p:nvPr>
        </p:nvSpPr>
        <p:spPr>
          <a:xfrm>
            <a:off x="1072800" y="1583052"/>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2965065278"/>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Väliotsikkodia - petroli">
    <p:bg>
      <p:bgPr>
        <a:solidFill>
          <a:srgbClr val="0F78B2"/>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F7D0C29F-D373-4791-88C9-86C29F06AD83}" type="datetime1">
              <a:rPr lang="fi-FI" smtClean="0">
                <a:solidFill>
                  <a:srgbClr val="FFFFFF"/>
                </a:solidFill>
              </a:rPr>
              <a:pPr/>
              <a:t>12.4.2017</a:t>
            </a:fld>
            <a:endParaRPr lang="fi-FI" dirty="0">
              <a:solidFill>
                <a:srgbClr val="FFFFFF"/>
              </a:solidFill>
            </a:endParaRPr>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3481315249"/>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petroli">
    <p:bg>
      <p:bgPr>
        <a:solidFill>
          <a:srgbClr val="0F78B2"/>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5C870B0A-5FAA-48CC-9422-68AAC5A5CADB}" type="datetime1">
              <a:rPr lang="fi-FI" smtClean="0">
                <a:solidFill>
                  <a:srgbClr val="FFFFFF"/>
                </a:solidFill>
              </a:rPr>
              <a:pPr/>
              <a:t>12.4.2017</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11" name="Tekstin paikkamerkki 2"/>
          <p:cNvSpPr>
            <a:spLocks noGrp="1"/>
          </p:cNvSpPr>
          <p:nvPr>
            <p:ph idx="21"/>
          </p:nvPr>
        </p:nvSpPr>
        <p:spPr>
          <a:xfrm>
            <a:off x="1072800" y="1584884"/>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12"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3759355383"/>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Väliotsikkodia - sininen">
    <p:bg>
      <p:bgPr>
        <a:solidFill>
          <a:srgbClr val="141F94"/>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33A50D0A-99B9-48FE-8B08-047EE10ADBDA}" type="datetime1">
              <a:rPr lang="fi-FI" smtClean="0">
                <a:solidFill>
                  <a:srgbClr val="FFFFFF"/>
                </a:solidFill>
              </a:rPr>
              <a:pPr/>
              <a:t>12.4.2017</a:t>
            </a:fld>
            <a:endParaRPr lang="fi-FI" dirty="0">
              <a:solidFill>
                <a:srgbClr val="FFFFFF"/>
              </a:solidFill>
            </a:endParaRPr>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2158116245"/>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sininen">
    <p:bg>
      <p:bgPr>
        <a:solidFill>
          <a:srgbClr val="141F94"/>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71EF2A4B-BD6C-442B-B37A-933F3A2F5101}" type="datetime1">
              <a:rPr lang="fi-FI" smtClean="0">
                <a:solidFill>
                  <a:srgbClr val="FFFFFF"/>
                </a:solidFill>
              </a:rPr>
              <a:pPr/>
              <a:t>12.4.2017</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674852869"/>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Väliotsikkodia - violetti">
    <p:bg>
      <p:bgPr>
        <a:solidFill>
          <a:srgbClr val="8A0FA6"/>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9AA3CBEF-2865-4434-A020-1FAA7DCEF42D}" type="datetime1">
              <a:rPr lang="fi-FI" smtClean="0">
                <a:solidFill>
                  <a:srgbClr val="FFFFFF"/>
                </a:solidFill>
              </a:rPr>
              <a:pPr/>
              <a:t>12.4.2017</a:t>
            </a:fld>
            <a:endParaRPr lang="fi-FI" dirty="0">
              <a:solidFill>
                <a:srgbClr val="FFFFFF"/>
              </a:solidFill>
            </a:endParaRPr>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2715566642"/>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violetti">
    <p:bg>
      <p:bgPr>
        <a:solidFill>
          <a:srgbClr val="8A0FA6"/>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04B4512B-9268-4DA6-A4DE-9BAC66E0AE0F}" type="datetime1">
              <a:rPr lang="fi-FI" smtClean="0">
                <a:solidFill>
                  <a:srgbClr val="FFFFFF"/>
                </a:solidFill>
              </a:rPr>
              <a:pPr/>
              <a:t>12.4.2017</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2247565991"/>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Väliotsikkodia - pinkki">
    <p:bg>
      <p:bgPr>
        <a:solidFill>
          <a:srgbClr val="FF00B8"/>
        </a:solidFill>
        <a:effectLst/>
      </p:bgPr>
    </p:bg>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stretch>
            <a:fillRect/>
          </a:stretch>
        </p:blipFill>
        <p:spPr>
          <a:xfrm>
            <a:off x="8335004" y="370433"/>
            <a:ext cx="437200" cy="437174"/>
          </a:xfrm>
          <a:prstGeom prst="rect">
            <a:avLst/>
          </a:prstGeom>
        </p:spPr>
      </p:pic>
      <p:sp>
        <p:nvSpPr>
          <p:cNvPr id="14"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5"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solidFill>
                  <a:srgbClr val="FFFFFF"/>
                </a:solidFill>
              </a:rPr>
              <a:pPr/>
              <a:t>‹#›</a:t>
            </a:fld>
            <a:endParaRPr lang="fi-FI" dirty="0">
              <a:solidFill>
                <a:srgbClr val="FFFFFF"/>
              </a:solidFill>
            </a:endParaRPr>
          </a:p>
        </p:txBody>
      </p:sp>
      <p:sp>
        <p:nvSpPr>
          <p:cNvPr id="17"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FAF34066-C849-43D6-AD11-EC5B4E0FCE81}" type="datetime1">
              <a:rPr lang="fi-FI" smtClean="0">
                <a:solidFill>
                  <a:srgbClr val="FFFFFF"/>
                </a:solidFill>
              </a:rPr>
              <a:pPr/>
              <a:t>12.4.2017</a:t>
            </a:fld>
            <a:endParaRPr lang="fi-FI" dirty="0">
              <a:solidFill>
                <a:srgbClr val="FFFFFF"/>
              </a:solidFill>
            </a:endParaRPr>
          </a:p>
        </p:txBody>
      </p:sp>
      <p:sp>
        <p:nvSpPr>
          <p:cNvPr id="18"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3711060507"/>
      </p:ext>
    </p:extLst>
  </p:cSld>
  <p:clrMapOvr>
    <a:masterClrMapping/>
  </p:clrMapOvr>
  <p:transition spd="med">
    <p:fade/>
  </p:transition>
  <p:extLst mod="1">
    <p:ext uri="{DCECCB84-F9BA-43D5-87BE-67443E8EF086}">
      <p15:sldGuideLst xmlns:p15="http://schemas.microsoft.com/office/powerpoint/2012/main"/>
    </p:ext>
  </p:extLst>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pinkki">
    <p:bg>
      <p:bgPr>
        <a:solidFill>
          <a:srgbClr val="FF00B8"/>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0" y="0"/>
            <a:ext cx="4053605" cy="5143500"/>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9"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91DAFD31-6E2D-43E4-B45F-A91916303127}" type="datetime1">
              <a:rPr lang="fi-FI" smtClean="0">
                <a:solidFill>
                  <a:srgbClr val="FFFFFF"/>
                </a:solidFill>
              </a:rPr>
              <a:pPr/>
              <a:t>12.4.2017</a:t>
            </a:fld>
            <a:endParaRPr lang="fi-FI" dirty="0">
              <a:solidFill>
                <a:srgbClr val="FFFFFF"/>
              </a:solidFill>
            </a:endParaRPr>
          </a:p>
        </p:txBody>
      </p:sp>
      <p:sp>
        <p:nvSpPr>
          <p:cNvPr id="10"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solidFill>
                  <a:srgbClr val="FFFFFF"/>
                </a:solidFill>
              </a:rPr>
              <a:t>Teknologiateollisuus</a:t>
            </a:r>
            <a:endParaRPr lang="fi-FI" dirty="0">
              <a:solidFill>
                <a:srgbClr val="FFFFFF"/>
              </a:solidFill>
            </a:endParaRPr>
          </a:p>
        </p:txBody>
      </p:sp>
      <p:sp>
        <p:nvSpPr>
          <p:cNvPr id="7" name="Tekstin paikkamerkki 2"/>
          <p:cNvSpPr>
            <a:spLocks noGrp="1"/>
          </p:cNvSpPr>
          <p:nvPr>
            <p:ph idx="21"/>
          </p:nvPr>
        </p:nvSpPr>
        <p:spPr>
          <a:xfrm>
            <a:off x="1072800" y="1585226"/>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chemeClr val="bg1"/>
                </a:solidFill>
              </a:defRPr>
            </a:lvl1pPr>
            <a:lvl2pPr indent="-158400">
              <a:buSzPct val="125000"/>
              <a:defRPr sz="1300" baseline="0">
                <a:solidFill>
                  <a:schemeClr val="bg1"/>
                </a:solidFill>
              </a:defRPr>
            </a:lvl2pPr>
            <a:lvl3pPr indent="-158400">
              <a:buSzPct val="125000"/>
              <a:defRPr sz="1100">
                <a:solidFill>
                  <a:schemeClr val="bg1"/>
                </a:solidFill>
              </a:defRPr>
            </a:lvl3pPr>
            <a:lvl4pPr indent="-158400">
              <a:buSzPct val="125000"/>
              <a:defRPr sz="1000">
                <a:solidFill>
                  <a:schemeClr val="bg1"/>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8" name="Tekstin paikkamerkki 28"/>
          <p:cNvSpPr>
            <a:spLocks noGrp="1"/>
          </p:cNvSpPr>
          <p:nvPr>
            <p:ph type="body" sz="quarter" idx="22" hasCustomPrompt="1"/>
          </p:nvPr>
        </p:nvSpPr>
        <p:spPr>
          <a:xfrm>
            <a:off x="1072800" y="1102950"/>
            <a:ext cx="3844800" cy="367183"/>
          </a:xfrm>
          <a:prstGeom prst="rect">
            <a:avLst/>
          </a:prstGeom>
        </p:spPr>
        <p:txBody>
          <a:bodyPr/>
          <a:lstStyle>
            <a:lvl1pPr marL="14400" indent="0">
              <a:lnSpc>
                <a:spcPts val="2700"/>
              </a:lnSpc>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spTree>
    <p:extLst>
      <p:ext uri="{BB962C8B-B14F-4D97-AF65-F5344CB8AC3E}">
        <p14:creationId xmlns:p14="http://schemas.microsoft.com/office/powerpoint/2010/main" val="1168997700"/>
      </p:ext>
    </p:extLst>
  </p:cSld>
  <p:clrMapOvr>
    <a:masterClrMapping/>
  </p:clrMapOvr>
  <p:transition spd="med">
    <p:fade/>
  </p:transition>
  <p:extLst mod="1">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269.xml"/><Relationship Id="rId13" Type="http://schemas.openxmlformats.org/officeDocument/2006/relationships/slideLayout" Target="../slideLayouts/slideLayout274.xml"/><Relationship Id="rId18" Type="http://schemas.openxmlformats.org/officeDocument/2006/relationships/slideLayout" Target="../slideLayouts/slideLayout279.xml"/><Relationship Id="rId26" Type="http://schemas.openxmlformats.org/officeDocument/2006/relationships/slideLayout" Target="../slideLayouts/slideLayout287.xml"/><Relationship Id="rId3" Type="http://schemas.openxmlformats.org/officeDocument/2006/relationships/slideLayout" Target="../slideLayouts/slideLayout264.xml"/><Relationship Id="rId21" Type="http://schemas.openxmlformats.org/officeDocument/2006/relationships/slideLayout" Target="../slideLayouts/slideLayout282.xml"/><Relationship Id="rId7" Type="http://schemas.openxmlformats.org/officeDocument/2006/relationships/slideLayout" Target="../slideLayouts/slideLayout268.xml"/><Relationship Id="rId12" Type="http://schemas.openxmlformats.org/officeDocument/2006/relationships/slideLayout" Target="../slideLayouts/slideLayout273.xml"/><Relationship Id="rId17" Type="http://schemas.openxmlformats.org/officeDocument/2006/relationships/slideLayout" Target="../slideLayouts/slideLayout278.xml"/><Relationship Id="rId25" Type="http://schemas.openxmlformats.org/officeDocument/2006/relationships/slideLayout" Target="../slideLayouts/slideLayout286.xml"/><Relationship Id="rId2" Type="http://schemas.openxmlformats.org/officeDocument/2006/relationships/slideLayout" Target="../slideLayouts/slideLayout263.xml"/><Relationship Id="rId16" Type="http://schemas.openxmlformats.org/officeDocument/2006/relationships/slideLayout" Target="../slideLayouts/slideLayout277.xml"/><Relationship Id="rId20" Type="http://schemas.openxmlformats.org/officeDocument/2006/relationships/slideLayout" Target="../slideLayouts/slideLayout281.xml"/><Relationship Id="rId29" Type="http://schemas.openxmlformats.org/officeDocument/2006/relationships/slideLayout" Target="../slideLayouts/slideLayout290.xml"/><Relationship Id="rId1" Type="http://schemas.openxmlformats.org/officeDocument/2006/relationships/slideLayout" Target="../slideLayouts/slideLayout262.xml"/><Relationship Id="rId6" Type="http://schemas.openxmlformats.org/officeDocument/2006/relationships/slideLayout" Target="../slideLayouts/slideLayout267.xml"/><Relationship Id="rId11" Type="http://schemas.openxmlformats.org/officeDocument/2006/relationships/slideLayout" Target="../slideLayouts/slideLayout272.xml"/><Relationship Id="rId24" Type="http://schemas.openxmlformats.org/officeDocument/2006/relationships/slideLayout" Target="../slideLayouts/slideLayout285.xml"/><Relationship Id="rId5" Type="http://schemas.openxmlformats.org/officeDocument/2006/relationships/slideLayout" Target="../slideLayouts/slideLayout266.xml"/><Relationship Id="rId15" Type="http://schemas.openxmlformats.org/officeDocument/2006/relationships/slideLayout" Target="../slideLayouts/slideLayout276.xml"/><Relationship Id="rId23" Type="http://schemas.openxmlformats.org/officeDocument/2006/relationships/slideLayout" Target="../slideLayouts/slideLayout284.xml"/><Relationship Id="rId28" Type="http://schemas.openxmlformats.org/officeDocument/2006/relationships/slideLayout" Target="../slideLayouts/slideLayout289.xml"/><Relationship Id="rId10" Type="http://schemas.openxmlformats.org/officeDocument/2006/relationships/slideLayout" Target="../slideLayouts/slideLayout271.xml"/><Relationship Id="rId19" Type="http://schemas.openxmlformats.org/officeDocument/2006/relationships/slideLayout" Target="../slideLayouts/slideLayout280.xml"/><Relationship Id="rId4" Type="http://schemas.openxmlformats.org/officeDocument/2006/relationships/slideLayout" Target="../slideLayouts/slideLayout265.xml"/><Relationship Id="rId9" Type="http://schemas.openxmlformats.org/officeDocument/2006/relationships/slideLayout" Target="../slideLayouts/slideLayout270.xml"/><Relationship Id="rId14" Type="http://schemas.openxmlformats.org/officeDocument/2006/relationships/slideLayout" Target="../slideLayouts/slideLayout275.xml"/><Relationship Id="rId22" Type="http://schemas.openxmlformats.org/officeDocument/2006/relationships/slideLayout" Target="../slideLayouts/slideLayout283.xml"/><Relationship Id="rId27" Type="http://schemas.openxmlformats.org/officeDocument/2006/relationships/slideLayout" Target="../slideLayouts/slideLayout288.xml"/><Relationship Id="rId30" Type="http://schemas.openxmlformats.org/officeDocument/2006/relationships/theme" Target="../theme/theme1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298.xml"/><Relationship Id="rId13" Type="http://schemas.openxmlformats.org/officeDocument/2006/relationships/slideLayout" Target="../slideLayouts/slideLayout303.xml"/><Relationship Id="rId18" Type="http://schemas.openxmlformats.org/officeDocument/2006/relationships/slideLayout" Target="../slideLayouts/slideLayout308.xml"/><Relationship Id="rId26" Type="http://schemas.openxmlformats.org/officeDocument/2006/relationships/slideLayout" Target="../slideLayouts/slideLayout316.xml"/><Relationship Id="rId3" Type="http://schemas.openxmlformats.org/officeDocument/2006/relationships/slideLayout" Target="../slideLayouts/slideLayout293.xml"/><Relationship Id="rId21" Type="http://schemas.openxmlformats.org/officeDocument/2006/relationships/slideLayout" Target="../slideLayouts/slideLayout311.xml"/><Relationship Id="rId34" Type="http://schemas.openxmlformats.org/officeDocument/2006/relationships/slideLayout" Target="../slideLayouts/slideLayout324.xml"/><Relationship Id="rId7" Type="http://schemas.openxmlformats.org/officeDocument/2006/relationships/slideLayout" Target="../slideLayouts/slideLayout297.xml"/><Relationship Id="rId12" Type="http://schemas.openxmlformats.org/officeDocument/2006/relationships/slideLayout" Target="../slideLayouts/slideLayout302.xml"/><Relationship Id="rId17" Type="http://schemas.openxmlformats.org/officeDocument/2006/relationships/slideLayout" Target="../slideLayouts/slideLayout307.xml"/><Relationship Id="rId25" Type="http://schemas.openxmlformats.org/officeDocument/2006/relationships/slideLayout" Target="../slideLayouts/slideLayout315.xml"/><Relationship Id="rId33" Type="http://schemas.openxmlformats.org/officeDocument/2006/relationships/slideLayout" Target="../slideLayouts/slideLayout323.xml"/><Relationship Id="rId2" Type="http://schemas.openxmlformats.org/officeDocument/2006/relationships/slideLayout" Target="../slideLayouts/slideLayout292.xml"/><Relationship Id="rId16" Type="http://schemas.openxmlformats.org/officeDocument/2006/relationships/slideLayout" Target="../slideLayouts/slideLayout306.xml"/><Relationship Id="rId20" Type="http://schemas.openxmlformats.org/officeDocument/2006/relationships/slideLayout" Target="../slideLayouts/slideLayout310.xml"/><Relationship Id="rId29" Type="http://schemas.openxmlformats.org/officeDocument/2006/relationships/slideLayout" Target="../slideLayouts/slideLayout319.xml"/><Relationship Id="rId1" Type="http://schemas.openxmlformats.org/officeDocument/2006/relationships/slideLayout" Target="../slideLayouts/slideLayout291.xml"/><Relationship Id="rId6" Type="http://schemas.openxmlformats.org/officeDocument/2006/relationships/slideLayout" Target="../slideLayouts/slideLayout296.xml"/><Relationship Id="rId11" Type="http://schemas.openxmlformats.org/officeDocument/2006/relationships/slideLayout" Target="../slideLayouts/slideLayout301.xml"/><Relationship Id="rId24" Type="http://schemas.openxmlformats.org/officeDocument/2006/relationships/slideLayout" Target="../slideLayouts/slideLayout314.xml"/><Relationship Id="rId32" Type="http://schemas.openxmlformats.org/officeDocument/2006/relationships/slideLayout" Target="../slideLayouts/slideLayout322.xml"/><Relationship Id="rId37" Type="http://schemas.openxmlformats.org/officeDocument/2006/relationships/theme" Target="../theme/theme11.xml"/><Relationship Id="rId5" Type="http://schemas.openxmlformats.org/officeDocument/2006/relationships/slideLayout" Target="../slideLayouts/slideLayout295.xml"/><Relationship Id="rId15" Type="http://schemas.openxmlformats.org/officeDocument/2006/relationships/slideLayout" Target="../slideLayouts/slideLayout305.xml"/><Relationship Id="rId23" Type="http://schemas.openxmlformats.org/officeDocument/2006/relationships/slideLayout" Target="../slideLayouts/slideLayout313.xml"/><Relationship Id="rId28" Type="http://schemas.openxmlformats.org/officeDocument/2006/relationships/slideLayout" Target="../slideLayouts/slideLayout318.xml"/><Relationship Id="rId36" Type="http://schemas.openxmlformats.org/officeDocument/2006/relationships/slideLayout" Target="../slideLayouts/slideLayout326.xml"/><Relationship Id="rId10" Type="http://schemas.openxmlformats.org/officeDocument/2006/relationships/slideLayout" Target="../slideLayouts/slideLayout300.xml"/><Relationship Id="rId19" Type="http://schemas.openxmlformats.org/officeDocument/2006/relationships/slideLayout" Target="../slideLayouts/slideLayout309.xml"/><Relationship Id="rId31" Type="http://schemas.openxmlformats.org/officeDocument/2006/relationships/slideLayout" Target="../slideLayouts/slideLayout321.xml"/><Relationship Id="rId4" Type="http://schemas.openxmlformats.org/officeDocument/2006/relationships/slideLayout" Target="../slideLayouts/slideLayout294.xml"/><Relationship Id="rId9" Type="http://schemas.openxmlformats.org/officeDocument/2006/relationships/slideLayout" Target="../slideLayouts/slideLayout299.xml"/><Relationship Id="rId14" Type="http://schemas.openxmlformats.org/officeDocument/2006/relationships/slideLayout" Target="../slideLayouts/slideLayout304.xml"/><Relationship Id="rId22" Type="http://schemas.openxmlformats.org/officeDocument/2006/relationships/slideLayout" Target="../slideLayouts/slideLayout312.xml"/><Relationship Id="rId27" Type="http://schemas.openxmlformats.org/officeDocument/2006/relationships/slideLayout" Target="../slideLayouts/slideLayout317.xml"/><Relationship Id="rId30" Type="http://schemas.openxmlformats.org/officeDocument/2006/relationships/slideLayout" Target="../slideLayouts/slideLayout320.xml"/><Relationship Id="rId35" Type="http://schemas.openxmlformats.org/officeDocument/2006/relationships/slideLayout" Target="../slideLayouts/slideLayout325.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334.xml"/><Relationship Id="rId13" Type="http://schemas.openxmlformats.org/officeDocument/2006/relationships/slideLayout" Target="../slideLayouts/slideLayout339.xml"/><Relationship Id="rId18" Type="http://schemas.openxmlformats.org/officeDocument/2006/relationships/slideLayout" Target="../slideLayouts/slideLayout344.xml"/><Relationship Id="rId26" Type="http://schemas.openxmlformats.org/officeDocument/2006/relationships/slideLayout" Target="../slideLayouts/slideLayout352.xml"/><Relationship Id="rId3" Type="http://schemas.openxmlformats.org/officeDocument/2006/relationships/slideLayout" Target="../slideLayouts/slideLayout329.xml"/><Relationship Id="rId21" Type="http://schemas.openxmlformats.org/officeDocument/2006/relationships/slideLayout" Target="../slideLayouts/slideLayout347.xml"/><Relationship Id="rId7" Type="http://schemas.openxmlformats.org/officeDocument/2006/relationships/slideLayout" Target="../slideLayouts/slideLayout333.xml"/><Relationship Id="rId12" Type="http://schemas.openxmlformats.org/officeDocument/2006/relationships/slideLayout" Target="../slideLayouts/slideLayout338.xml"/><Relationship Id="rId17" Type="http://schemas.openxmlformats.org/officeDocument/2006/relationships/slideLayout" Target="../slideLayouts/slideLayout343.xml"/><Relationship Id="rId25" Type="http://schemas.openxmlformats.org/officeDocument/2006/relationships/slideLayout" Target="../slideLayouts/slideLayout351.xml"/><Relationship Id="rId2" Type="http://schemas.openxmlformats.org/officeDocument/2006/relationships/slideLayout" Target="../slideLayouts/slideLayout328.xml"/><Relationship Id="rId16" Type="http://schemas.openxmlformats.org/officeDocument/2006/relationships/slideLayout" Target="../slideLayouts/slideLayout342.xml"/><Relationship Id="rId20" Type="http://schemas.openxmlformats.org/officeDocument/2006/relationships/slideLayout" Target="../slideLayouts/slideLayout346.xml"/><Relationship Id="rId29" Type="http://schemas.openxmlformats.org/officeDocument/2006/relationships/slideLayout" Target="../slideLayouts/slideLayout355.xml"/><Relationship Id="rId1" Type="http://schemas.openxmlformats.org/officeDocument/2006/relationships/slideLayout" Target="../slideLayouts/slideLayout327.xml"/><Relationship Id="rId6" Type="http://schemas.openxmlformats.org/officeDocument/2006/relationships/slideLayout" Target="../slideLayouts/slideLayout332.xml"/><Relationship Id="rId11" Type="http://schemas.openxmlformats.org/officeDocument/2006/relationships/slideLayout" Target="../slideLayouts/slideLayout337.xml"/><Relationship Id="rId24" Type="http://schemas.openxmlformats.org/officeDocument/2006/relationships/slideLayout" Target="../slideLayouts/slideLayout350.xml"/><Relationship Id="rId5" Type="http://schemas.openxmlformats.org/officeDocument/2006/relationships/slideLayout" Target="../slideLayouts/slideLayout331.xml"/><Relationship Id="rId15" Type="http://schemas.openxmlformats.org/officeDocument/2006/relationships/slideLayout" Target="../slideLayouts/slideLayout341.xml"/><Relationship Id="rId23" Type="http://schemas.openxmlformats.org/officeDocument/2006/relationships/slideLayout" Target="../slideLayouts/slideLayout349.xml"/><Relationship Id="rId28" Type="http://schemas.openxmlformats.org/officeDocument/2006/relationships/slideLayout" Target="../slideLayouts/slideLayout354.xml"/><Relationship Id="rId10" Type="http://schemas.openxmlformats.org/officeDocument/2006/relationships/slideLayout" Target="../slideLayouts/slideLayout336.xml"/><Relationship Id="rId19" Type="http://schemas.openxmlformats.org/officeDocument/2006/relationships/slideLayout" Target="../slideLayouts/slideLayout345.xml"/><Relationship Id="rId4" Type="http://schemas.openxmlformats.org/officeDocument/2006/relationships/slideLayout" Target="../slideLayouts/slideLayout330.xml"/><Relationship Id="rId9" Type="http://schemas.openxmlformats.org/officeDocument/2006/relationships/slideLayout" Target="../slideLayouts/slideLayout335.xml"/><Relationship Id="rId14" Type="http://schemas.openxmlformats.org/officeDocument/2006/relationships/slideLayout" Target="../slideLayouts/slideLayout340.xml"/><Relationship Id="rId22" Type="http://schemas.openxmlformats.org/officeDocument/2006/relationships/slideLayout" Target="../slideLayouts/slideLayout348.xml"/><Relationship Id="rId27" Type="http://schemas.openxmlformats.org/officeDocument/2006/relationships/slideLayout" Target="../slideLayouts/slideLayout353.xml"/><Relationship Id="rId30" Type="http://schemas.openxmlformats.org/officeDocument/2006/relationships/theme" Target="../theme/theme1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slideLayout" Target="../slideLayouts/slideLayout42.xml"/><Relationship Id="rId18" Type="http://schemas.openxmlformats.org/officeDocument/2006/relationships/slideLayout" Target="../slideLayouts/slideLayout47.xml"/><Relationship Id="rId26" Type="http://schemas.openxmlformats.org/officeDocument/2006/relationships/slideLayout" Target="../slideLayouts/slideLayout55.xml"/><Relationship Id="rId3" Type="http://schemas.openxmlformats.org/officeDocument/2006/relationships/slideLayout" Target="../slideLayouts/slideLayout32.xml"/><Relationship Id="rId21" Type="http://schemas.openxmlformats.org/officeDocument/2006/relationships/slideLayout" Target="../slideLayouts/slideLayout50.xml"/><Relationship Id="rId7" Type="http://schemas.openxmlformats.org/officeDocument/2006/relationships/slideLayout" Target="../slideLayouts/slideLayout36.xml"/><Relationship Id="rId12" Type="http://schemas.openxmlformats.org/officeDocument/2006/relationships/slideLayout" Target="../slideLayouts/slideLayout41.xml"/><Relationship Id="rId17" Type="http://schemas.openxmlformats.org/officeDocument/2006/relationships/slideLayout" Target="../slideLayouts/slideLayout46.xml"/><Relationship Id="rId25" Type="http://schemas.openxmlformats.org/officeDocument/2006/relationships/slideLayout" Target="../slideLayouts/slideLayout54.xml"/><Relationship Id="rId2" Type="http://schemas.openxmlformats.org/officeDocument/2006/relationships/slideLayout" Target="../slideLayouts/slideLayout31.xml"/><Relationship Id="rId16" Type="http://schemas.openxmlformats.org/officeDocument/2006/relationships/slideLayout" Target="../slideLayouts/slideLayout45.xml"/><Relationship Id="rId20" Type="http://schemas.openxmlformats.org/officeDocument/2006/relationships/slideLayout" Target="../slideLayouts/slideLayout49.xml"/><Relationship Id="rId29" Type="http://schemas.openxmlformats.org/officeDocument/2006/relationships/slideLayout" Target="../slideLayouts/slideLayout58.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24" Type="http://schemas.openxmlformats.org/officeDocument/2006/relationships/slideLayout" Target="../slideLayouts/slideLayout53.xml"/><Relationship Id="rId5" Type="http://schemas.openxmlformats.org/officeDocument/2006/relationships/slideLayout" Target="../slideLayouts/slideLayout34.xml"/><Relationship Id="rId15" Type="http://schemas.openxmlformats.org/officeDocument/2006/relationships/slideLayout" Target="../slideLayouts/slideLayout44.xml"/><Relationship Id="rId23" Type="http://schemas.openxmlformats.org/officeDocument/2006/relationships/slideLayout" Target="../slideLayouts/slideLayout52.xml"/><Relationship Id="rId28" Type="http://schemas.openxmlformats.org/officeDocument/2006/relationships/slideLayout" Target="../slideLayouts/slideLayout57.xml"/><Relationship Id="rId10" Type="http://schemas.openxmlformats.org/officeDocument/2006/relationships/slideLayout" Target="../slideLayouts/slideLayout39.xml"/><Relationship Id="rId19" Type="http://schemas.openxmlformats.org/officeDocument/2006/relationships/slideLayout" Target="../slideLayouts/slideLayout48.xml"/><Relationship Id="rId4" Type="http://schemas.openxmlformats.org/officeDocument/2006/relationships/slideLayout" Target="../slideLayouts/slideLayout33.xml"/><Relationship Id="rId9" Type="http://schemas.openxmlformats.org/officeDocument/2006/relationships/slideLayout" Target="../slideLayouts/slideLayout38.xml"/><Relationship Id="rId14" Type="http://schemas.openxmlformats.org/officeDocument/2006/relationships/slideLayout" Target="../slideLayouts/slideLayout43.xml"/><Relationship Id="rId22" Type="http://schemas.openxmlformats.org/officeDocument/2006/relationships/slideLayout" Target="../slideLayouts/slideLayout51.xml"/><Relationship Id="rId27" Type="http://schemas.openxmlformats.org/officeDocument/2006/relationships/slideLayout" Target="../slideLayouts/slideLayout56.xml"/><Relationship Id="rId30"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slideLayout" Target="../slideLayouts/slideLayout71.xml"/><Relationship Id="rId18" Type="http://schemas.openxmlformats.org/officeDocument/2006/relationships/slideLayout" Target="../slideLayouts/slideLayout76.xml"/><Relationship Id="rId26" Type="http://schemas.openxmlformats.org/officeDocument/2006/relationships/slideLayout" Target="../slideLayouts/slideLayout84.xml"/><Relationship Id="rId3" Type="http://schemas.openxmlformats.org/officeDocument/2006/relationships/slideLayout" Target="../slideLayouts/slideLayout61.xml"/><Relationship Id="rId21" Type="http://schemas.openxmlformats.org/officeDocument/2006/relationships/slideLayout" Target="../slideLayouts/slideLayout79.xml"/><Relationship Id="rId7" Type="http://schemas.openxmlformats.org/officeDocument/2006/relationships/slideLayout" Target="../slideLayouts/slideLayout65.xml"/><Relationship Id="rId12" Type="http://schemas.openxmlformats.org/officeDocument/2006/relationships/slideLayout" Target="../slideLayouts/slideLayout70.xml"/><Relationship Id="rId17" Type="http://schemas.openxmlformats.org/officeDocument/2006/relationships/slideLayout" Target="../slideLayouts/slideLayout75.xml"/><Relationship Id="rId25" Type="http://schemas.openxmlformats.org/officeDocument/2006/relationships/slideLayout" Target="../slideLayouts/slideLayout83.xml"/><Relationship Id="rId2" Type="http://schemas.openxmlformats.org/officeDocument/2006/relationships/slideLayout" Target="../slideLayouts/slideLayout60.xml"/><Relationship Id="rId16" Type="http://schemas.openxmlformats.org/officeDocument/2006/relationships/slideLayout" Target="../slideLayouts/slideLayout74.xml"/><Relationship Id="rId20" Type="http://schemas.openxmlformats.org/officeDocument/2006/relationships/slideLayout" Target="../slideLayouts/slideLayout78.xml"/><Relationship Id="rId29" Type="http://schemas.openxmlformats.org/officeDocument/2006/relationships/slideLayout" Target="../slideLayouts/slideLayout87.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24" Type="http://schemas.openxmlformats.org/officeDocument/2006/relationships/slideLayout" Target="../slideLayouts/slideLayout82.xml"/><Relationship Id="rId5" Type="http://schemas.openxmlformats.org/officeDocument/2006/relationships/slideLayout" Target="../slideLayouts/slideLayout63.xml"/><Relationship Id="rId15" Type="http://schemas.openxmlformats.org/officeDocument/2006/relationships/slideLayout" Target="../slideLayouts/slideLayout73.xml"/><Relationship Id="rId23" Type="http://schemas.openxmlformats.org/officeDocument/2006/relationships/slideLayout" Target="../slideLayouts/slideLayout81.xml"/><Relationship Id="rId28" Type="http://schemas.openxmlformats.org/officeDocument/2006/relationships/slideLayout" Target="../slideLayouts/slideLayout86.xml"/><Relationship Id="rId10" Type="http://schemas.openxmlformats.org/officeDocument/2006/relationships/slideLayout" Target="../slideLayouts/slideLayout68.xml"/><Relationship Id="rId19" Type="http://schemas.openxmlformats.org/officeDocument/2006/relationships/slideLayout" Target="../slideLayouts/slideLayout77.xml"/><Relationship Id="rId4" Type="http://schemas.openxmlformats.org/officeDocument/2006/relationships/slideLayout" Target="../slideLayouts/slideLayout62.xml"/><Relationship Id="rId9" Type="http://schemas.openxmlformats.org/officeDocument/2006/relationships/slideLayout" Target="../slideLayouts/slideLayout67.xml"/><Relationship Id="rId14" Type="http://schemas.openxmlformats.org/officeDocument/2006/relationships/slideLayout" Target="../slideLayouts/slideLayout72.xml"/><Relationship Id="rId22" Type="http://schemas.openxmlformats.org/officeDocument/2006/relationships/slideLayout" Target="../slideLayouts/slideLayout80.xml"/><Relationship Id="rId27" Type="http://schemas.openxmlformats.org/officeDocument/2006/relationships/slideLayout" Target="../slideLayouts/slideLayout85.xml"/><Relationship Id="rId30"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95.xml"/><Relationship Id="rId13" Type="http://schemas.openxmlformats.org/officeDocument/2006/relationships/slideLayout" Target="../slideLayouts/slideLayout100.xml"/><Relationship Id="rId18" Type="http://schemas.openxmlformats.org/officeDocument/2006/relationships/slideLayout" Target="../slideLayouts/slideLayout105.xml"/><Relationship Id="rId26" Type="http://schemas.openxmlformats.org/officeDocument/2006/relationships/slideLayout" Target="../slideLayouts/slideLayout113.xml"/><Relationship Id="rId3" Type="http://schemas.openxmlformats.org/officeDocument/2006/relationships/slideLayout" Target="../slideLayouts/slideLayout90.xml"/><Relationship Id="rId21" Type="http://schemas.openxmlformats.org/officeDocument/2006/relationships/slideLayout" Target="../slideLayouts/slideLayout108.xml"/><Relationship Id="rId7" Type="http://schemas.openxmlformats.org/officeDocument/2006/relationships/slideLayout" Target="../slideLayouts/slideLayout94.xml"/><Relationship Id="rId12" Type="http://schemas.openxmlformats.org/officeDocument/2006/relationships/slideLayout" Target="../slideLayouts/slideLayout99.xml"/><Relationship Id="rId17" Type="http://schemas.openxmlformats.org/officeDocument/2006/relationships/slideLayout" Target="../slideLayouts/slideLayout104.xml"/><Relationship Id="rId25" Type="http://schemas.openxmlformats.org/officeDocument/2006/relationships/slideLayout" Target="../slideLayouts/slideLayout112.xml"/><Relationship Id="rId2" Type="http://schemas.openxmlformats.org/officeDocument/2006/relationships/slideLayout" Target="../slideLayouts/slideLayout89.xml"/><Relationship Id="rId16" Type="http://schemas.openxmlformats.org/officeDocument/2006/relationships/slideLayout" Target="../slideLayouts/slideLayout103.xml"/><Relationship Id="rId20" Type="http://schemas.openxmlformats.org/officeDocument/2006/relationships/slideLayout" Target="../slideLayouts/slideLayout107.xml"/><Relationship Id="rId29" Type="http://schemas.openxmlformats.org/officeDocument/2006/relationships/slideLayout" Target="../slideLayouts/slideLayout116.xml"/><Relationship Id="rId1" Type="http://schemas.openxmlformats.org/officeDocument/2006/relationships/slideLayout" Target="../slideLayouts/slideLayout88.xml"/><Relationship Id="rId6" Type="http://schemas.openxmlformats.org/officeDocument/2006/relationships/slideLayout" Target="../slideLayouts/slideLayout93.xml"/><Relationship Id="rId11" Type="http://schemas.openxmlformats.org/officeDocument/2006/relationships/slideLayout" Target="../slideLayouts/slideLayout98.xml"/><Relationship Id="rId24" Type="http://schemas.openxmlformats.org/officeDocument/2006/relationships/slideLayout" Target="../slideLayouts/slideLayout111.xml"/><Relationship Id="rId5" Type="http://schemas.openxmlformats.org/officeDocument/2006/relationships/slideLayout" Target="../slideLayouts/slideLayout92.xml"/><Relationship Id="rId15" Type="http://schemas.openxmlformats.org/officeDocument/2006/relationships/slideLayout" Target="../slideLayouts/slideLayout102.xml"/><Relationship Id="rId23" Type="http://schemas.openxmlformats.org/officeDocument/2006/relationships/slideLayout" Target="../slideLayouts/slideLayout110.xml"/><Relationship Id="rId28" Type="http://schemas.openxmlformats.org/officeDocument/2006/relationships/slideLayout" Target="../slideLayouts/slideLayout115.xml"/><Relationship Id="rId10" Type="http://schemas.openxmlformats.org/officeDocument/2006/relationships/slideLayout" Target="../slideLayouts/slideLayout97.xml"/><Relationship Id="rId19" Type="http://schemas.openxmlformats.org/officeDocument/2006/relationships/slideLayout" Target="../slideLayouts/slideLayout106.xml"/><Relationship Id="rId4" Type="http://schemas.openxmlformats.org/officeDocument/2006/relationships/slideLayout" Target="../slideLayouts/slideLayout91.xml"/><Relationship Id="rId9" Type="http://schemas.openxmlformats.org/officeDocument/2006/relationships/slideLayout" Target="../slideLayouts/slideLayout96.xml"/><Relationship Id="rId14" Type="http://schemas.openxmlformats.org/officeDocument/2006/relationships/slideLayout" Target="../slideLayouts/slideLayout101.xml"/><Relationship Id="rId22" Type="http://schemas.openxmlformats.org/officeDocument/2006/relationships/slideLayout" Target="../slideLayouts/slideLayout109.xml"/><Relationship Id="rId27" Type="http://schemas.openxmlformats.org/officeDocument/2006/relationships/slideLayout" Target="../slideLayouts/slideLayout114.xml"/><Relationship Id="rId30"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124.xml"/><Relationship Id="rId13" Type="http://schemas.openxmlformats.org/officeDocument/2006/relationships/slideLayout" Target="../slideLayouts/slideLayout129.xml"/><Relationship Id="rId18" Type="http://schemas.openxmlformats.org/officeDocument/2006/relationships/slideLayout" Target="../slideLayouts/slideLayout134.xml"/><Relationship Id="rId26" Type="http://schemas.openxmlformats.org/officeDocument/2006/relationships/slideLayout" Target="../slideLayouts/slideLayout142.xml"/><Relationship Id="rId3" Type="http://schemas.openxmlformats.org/officeDocument/2006/relationships/slideLayout" Target="../slideLayouts/slideLayout119.xml"/><Relationship Id="rId21" Type="http://schemas.openxmlformats.org/officeDocument/2006/relationships/slideLayout" Target="../slideLayouts/slideLayout137.xml"/><Relationship Id="rId7" Type="http://schemas.openxmlformats.org/officeDocument/2006/relationships/slideLayout" Target="../slideLayouts/slideLayout123.xml"/><Relationship Id="rId12" Type="http://schemas.openxmlformats.org/officeDocument/2006/relationships/slideLayout" Target="../slideLayouts/slideLayout128.xml"/><Relationship Id="rId17" Type="http://schemas.openxmlformats.org/officeDocument/2006/relationships/slideLayout" Target="../slideLayouts/slideLayout133.xml"/><Relationship Id="rId25" Type="http://schemas.openxmlformats.org/officeDocument/2006/relationships/slideLayout" Target="../slideLayouts/slideLayout141.xml"/><Relationship Id="rId2" Type="http://schemas.openxmlformats.org/officeDocument/2006/relationships/slideLayout" Target="../slideLayouts/slideLayout118.xml"/><Relationship Id="rId16" Type="http://schemas.openxmlformats.org/officeDocument/2006/relationships/slideLayout" Target="../slideLayouts/slideLayout132.xml"/><Relationship Id="rId20" Type="http://schemas.openxmlformats.org/officeDocument/2006/relationships/slideLayout" Target="../slideLayouts/slideLayout136.xml"/><Relationship Id="rId29" Type="http://schemas.openxmlformats.org/officeDocument/2006/relationships/slideLayout" Target="../slideLayouts/slideLayout145.xml"/><Relationship Id="rId1" Type="http://schemas.openxmlformats.org/officeDocument/2006/relationships/slideLayout" Target="../slideLayouts/slideLayout117.xml"/><Relationship Id="rId6" Type="http://schemas.openxmlformats.org/officeDocument/2006/relationships/slideLayout" Target="../slideLayouts/slideLayout122.xml"/><Relationship Id="rId11" Type="http://schemas.openxmlformats.org/officeDocument/2006/relationships/slideLayout" Target="../slideLayouts/slideLayout127.xml"/><Relationship Id="rId24" Type="http://schemas.openxmlformats.org/officeDocument/2006/relationships/slideLayout" Target="../slideLayouts/slideLayout140.xml"/><Relationship Id="rId5" Type="http://schemas.openxmlformats.org/officeDocument/2006/relationships/slideLayout" Target="../slideLayouts/slideLayout121.xml"/><Relationship Id="rId15" Type="http://schemas.openxmlformats.org/officeDocument/2006/relationships/slideLayout" Target="../slideLayouts/slideLayout131.xml"/><Relationship Id="rId23" Type="http://schemas.openxmlformats.org/officeDocument/2006/relationships/slideLayout" Target="../slideLayouts/slideLayout139.xml"/><Relationship Id="rId28" Type="http://schemas.openxmlformats.org/officeDocument/2006/relationships/slideLayout" Target="../slideLayouts/slideLayout144.xml"/><Relationship Id="rId10" Type="http://schemas.openxmlformats.org/officeDocument/2006/relationships/slideLayout" Target="../slideLayouts/slideLayout126.xml"/><Relationship Id="rId19" Type="http://schemas.openxmlformats.org/officeDocument/2006/relationships/slideLayout" Target="../slideLayouts/slideLayout135.xml"/><Relationship Id="rId4" Type="http://schemas.openxmlformats.org/officeDocument/2006/relationships/slideLayout" Target="../slideLayouts/slideLayout120.xml"/><Relationship Id="rId9" Type="http://schemas.openxmlformats.org/officeDocument/2006/relationships/slideLayout" Target="../slideLayouts/slideLayout125.xml"/><Relationship Id="rId14" Type="http://schemas.openxmlformats.org/officeDocument/2006/relationships/slideLayout" Target="../slideLayouts/slideLayout130.xml"/><Relationship Id="rId22" Type="http://schemas.openxmlformats.org/officeDocument/2006/relationships/slideLayout" Target="../slideLayouts/slideLayout138.xml"/><Relationship Id="rId27" Type="http://schemas.openxmlformats.org/officeDocument/2006/relationships/slideLayout" Target="../slideLayouts/slideLayout143.xml"/><Relationship Id="rId30"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153.xml"/><Relationship Id="rId13" Type="http://schemas.openxmlformats.org/officeDocument/2006/relationships/slideLayout" Target="../slideLayouts/slideLayout158.xml"/><Relationship Id="rId18" Type="http://schemas.openxmlformats.org/officeDocument/2006/relationships/slideLayout" Target="../slideLayouts/slideLayout163.xml"/><Relationship Id="rId26" Type="http://schemas.openxmlformats.org/officeDocument/2006/relationships/slideLayout" Target="../slideLayouts/slideLayout171.xml"/><Relationship Id="rId3" Type="http://schemas.openxmlformats.org/officeDocument/2006/relationships/slideLayout" Target="../slideLayouts/slideLayout148.xml"/><Relationship Id="rId21" Type="http://schemas.openxmlformats.org/officeDocument/2006/relationships/slideLayout" Target="../slideLayouts/slideLayout166.xml"/><Relationship Id="rId7" Type="http://schemas.openxmlformats.org/officeDocument/2006/relationships/slideLayout" Target="../slideLayouts/slideLayout152.xml"/><Relationship Id="rId12" Type="http://schemas.openxmlformats.org/officeDocument/2006/relationships/slideLayout" Target="../slideLayouts/slideLayout157.xml"/><Relationship Id="rId17" Type="http://schemas.openxmlformats.org/officeDocument/2006/relationships/slideLayout" Target="../slideLayouts/slideLayout162.xml"/><Relationship Id="rId25" Type="http://schemas.openxmlformats.org/officeDocument/2006/relationships/slideLayout" Target="../slideLayouts/slideLayout170.xml"/><Relationship Id="rId2" Type="http://schemas.openxmlformats.org/officeDocument/2006/relationships/slideLayout" Target="../slideLayouts/slideLayout147.xml"/><Relationship Id="rId16" Type="http://schemas.openxmlformats.org/officeDocument/2006/relationships/slideLayout" Target="../slideLayouts/slideLayout161.xml"/><Relationship Id="rId20" Type="http://schemas.openxmlformats.org/officeDocument/2006/relationships/slideLayout" Target="../slideLayouts/slideLayout165.xml"/><Relationship Id="rId29" Type="http://schemas.openxmlformats.org/officeDocument/2006/relationships/slideLayout" Target="../slideLayouts/slideLayout174.xml"/><Relationship Id="rId1" Type="http://schemas.openxmlformats.org/officeDocument/2006/relationships/slideLayout" Target="../slideLayouts/slideLayout146.xml"/><Relationship Id="rId6" Type="http://schemas.openxmlformats.org/officeDocument/2006/relationships/slideLayout" Target="../slideLayouts/slideLayout151.xml"/><Relationship Id="rId11" Type="http://schemas.openxmlformats.org/officeDocument/2006/relationships/slideLayout" Target="../slideLayouts/slideLayout156.xml"/><Relationship Id="rId24" Type="http://schemas.openxmlformats.org/officeDocument/2006/relationships/slideLayout" Target="../slideLayouts/slideLayout169.xml"/><Relationship Id="rId5" Type="http://schemas.openxmlformats.org/officeDocument/2006/relationships/slideLayout" Target="../slideLayouts/slideLayout150.xml"/><Relationship Id="rId15" Type="http://schemas.openxmlformats.org/officeDocument/2006/relationships/slideLayout" Target="../slideLayouts/slideLayout160.xml"/><Relationship Id="rId23" Type="http://schemas.openxmlformats.org/officeDocument/2006/relationships/slideLayout" Target="../slideLayouts/slideLayout168.xml"/><Relationship Id="rId28" Type="http://schemas.openxmlformats.org/officeDocument/2006/relationships/slideLayout" Target="../slideLayouts/slideLayout173.xml"/><Relationship Id="rId10" Type="http://schemas.openxmlformats.org/officeDocument/2006/relationships/slideLayout" Target="../slideLayouts/slideLayout155.xml"/><Relationship Id="rId19" Type="http://schemas.openxmlformats.org/officeDocument/2006/relationships/slideLayout" Target="../slideLayouts/slideLayout164.xml"/><Relationship Id="rId4" Type="http://schemas.openxmlformats.org/officeDocument/2006/relationships/slideLayout" Target="../slideLayouts/slideLayout149.xml"/><Relationship Id="rId9" Type="http://schemas.openxmlformats.org/officeDocument/2006/relationships/slideLayout" Target="../slideLayouts/slideLayout154.xml"/><Relationship Id="rId14" Type="http://schemas.openxmlformats.org/officeDocument/2006/relationships/slideLayout" Target="../slideLayouts/slideLayout159.xml"/><Relationship Id="rId22" Type="http://schemas.openxmlformats.org/officeDocument/2006/relationships/slideLayout" Target="../slideLayouts/slideLayout167.xml"/><Relationship Id="rId27" Type="http://schemas.openxmlformats.org/officeDocument/2006/relationships/slideLayout" Target="../slideLayouts/slideLayout172.xml"/><Relationship Id="rId30"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182.xml"/><Relationship Id="rId13" Type="http://schemas.openxmlformats.org/officeDocument/2006/relationships/slideLayout" Target="../slideLayouts/slideLayout187.xml"/><Relationship Id="rId18" Type="http://schemas.openxmlformats.org/officeDocument/2006/relationships/slideLayout" Target="../slideLayouts/slideLayout192.xml"/><Relationship Id="rId26" Type="http://schemas.openxmlformats.org/officeDocument/2006/relationships/slideLayout" Target="../slideLayouts/slideLayout200.xml"/><Relationship Id="rId3" Type="http://schemas.openxmlformats.org/officeDocument/2006/relationships/slideLayout" Target="../slideLayouts/slideLayout177.xml"/><Relationship Id="rId21" Type="http://schemas.openxmlformats.org/officeDocument/2006/relationships/slideLayout" Target="../slideLayouts/slideLayout195.xml"/><Relationship Id="rId7" Type="http://schemas.openxmlformats.org/officeDocument/2006/relationships/slideLayout" Target="../slideLayouts/slideLayout181.xml"/><Relationship Id="rId12" Type="http://schemas.openxmlformats.org/officeDocument/2006/relationships/slideLayout" Target="../slideLayouts/slideLayout186.xml"/><Relationship Id="rId17" Type="http://schemas.openxmlformats.org/officeDocument/2006/relationships/slideLayout" Target="../slideLayouts/slideLayout191.xml"/><Relationship Id="rId25" Type="http://schemas.openxmlformats.org/officeDocument/2006/relationships/slideLayout" Target="../slideLayouts/slideLayout199.xml"/><Relationship Id="rId2" Type="http://schemas.openxmlformats.org/officeDocument/2006/relationships/slideLayout" Target="../slideLayouts/slideLayout176.xml"/><Relationship Id="rId16" Type="http://schemas.openxmlformats.org/officeDocument/2006/relationships/slideLayout" Target="../slideLayouts/slideLayout190.xml"/><Relationship Id="rId20" Type="http://schemas.openxmlformats.org/officeDocument/2006/relationships/slideLayout" Target="../slideLayouts/slideLayout194.xml"/><Relationship Id="rId29" Type="http://schemas.openxmlformats.org/officeDocument/2006/relationships/slideLayout" Target="../slideLayouts/slideLayout203.xml"/><Relationship Id="rId1" Type="http://schemas.openxmlformats.org/officeDocument/2006/relationships/slideLayout" Target="../slideLayouts/slideLayout175.xml"/><Relationship Id="rId6" Type="http://schemas.openxmlformats.org/officeDocument/2006/relationships/slideLayout" Target="../slideLayouts/slideLayout180.xml"/><Relationship Id="rId11" Type="http://schemas.openxmlformats.org/officeDocument/2006/relationships/slideLayout" Target="../slideLayouts/slideLayout185.xml"/><Relationship Id="rId24" Type="http://schemas.openxmlformats.org/officeDocument/2006/relationships/slideLayout" Target="../slideLayouts/slideLayout198.xml"/><Relationship Id="rId5" Type="http://schemas.openxmlformats.org/officeDocument/2006/relationships/slideLayout" Target="../slideLayouts/slideLayout179.xml"/><Relationship Id="rId15" Type="http://schemas.openxmlformats.org/officeDocument/2006/relationships/slideLayout" Target="../slideLayouts/slideLayout189.xml"/><Relationship Id="rId23" Type="http://schemas.openxmlformats.org/officeDocument/2006/relationships/slideLayout" Target="../slideLayouts/slideLayout197.xml"/><Relationship Id="rId28" Type="http://schemas.openxmlformats.org/officeDocument/2006/relationships/slideLayout" Target="../slideLayouts/slideLayout202.xml"/><Relationship Id="rId10" Type="http://schemas.openxmlformats.org/officeDocument/2006/relationships/slideLayout" Target="../slideLayouts/slideLayout184.xml"/><Relationship Id="rId19" Type="http://schemas.openxmlformats.org/officeDocument/2006/relationships/slideLayout" Target="../slideLayouts/slideLayout193.xml"/><Relationship Id="rId4" Type="http://schemas.openxmlformats.org/officeDocument/2006/relationships/slideLayout" Target="../slideLayouts/slideLayout178.xml"/><Relationship Id="rId9" Type="http://schemas.openxmlformats.org/officeDocument/2006/relationships/slideLayout" Target="../slideLayouts/slideLayout183.xml"/><Relationship Id="rId14" Type="http://schemas.openxmlformats.org/officeDocument/2006/relationships/slideLayout" Target="../slideLayouts/slideLayout188.xml"/><Relationship Id="rId22" Type="http://schemas.openxmlformats.org/officeDocument/2006/relationships/slideLayout" Target="../slideLayouts/slideLayout196.xml"/><Relationship Id="rId27" Type="http://schemas.openxmlformats.org/officeDocument/2006/relationships/slideLayout" Target="../slideLayouts/slideLayout201.xml"/><Relationship Id="rId30"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211.xml"/><Relationship Id="rId13" Type="http://schemas.openxmlformats.org/officeDocument/2006/relationships/slideLayout" Target="../slideLayouts/slideLayout216.xml"/><Relationship Id="rId18" Type="http://schemas.openxmlformats.org/officeDocument/2006/relationships/slideLayout" Target="../slideLayouts/slideLayout221.xml"/><Relationship Id="rId26" Type="http://schemas.openxmlformats.org/officeDocument/2006/relationships/slideLayout" Target="../slideLayouts/slideLayout229.xml"/><Relationship Id="rId3" Type="http://schemas.openxmlformats.org/officeDocument/2006/relationships/slideLayout" Target="../slideLayouts/slideLayout206.xml"/><Relationship Id="rId21" Type="http://schemas.openxmlformats.org/officeDocument/2006/relationships/slideLayout" Target="../slideLayouts/slideLayout224.xml"/><Relationship Id="rId7" Type="http://schemas.openxmlformats.org/officeDocument/2006/relationships/slideLayout" Target="../slideLayouts/slideLayout210.xml"/><Relationship Id="rId12" Type="http://schemas.openxmlformats.org/officeDocument/2006/relationships/slideLayout" Target="../slideLayouts/slideLayout215.xml"/><Relationship Id="rId17" Type="http://schemas.openxmlformats.org/officeDocument/2006/relationships/slideLayout" Target="../slideLayouts/slideLayout220.xml"/><Relationship Id="rId25" Type="http://schemas.openxmlformats.org/officeDocument/2006/relationships/slideLayout" Target="../slideLayouts/slideLayout228.xml"/><Relationship Id="rId2" Type="http://schemas.openxmlformats.org/officeDocument/2006/relationships/slideLayout" Target="../slideLayouts/slideLayout205.xml"/><Relationship Id="rId16" Type="http://schemas.openxmlformats.org/officeDocument/2006/relationships/slideLayout" Target="../slideLayouts/slideLayout219.xml"/><Relationship Id="rId20" Type="http://schemas.openxmlformats.org/officeDocument/2006/relationships/slideLayout" Target="../slideLayouts/slideLayout223.xml"/><Relationship Id="rId29" Type="http://schemas.openxmlformats.org/officeDocument/2006/relationships/slideLayout" Target="../slideLayouts/slideLayout232.xml"/><Relationship Id="rId1" Type="http://schemas.openxmlformats.org/officeDocument/2006/relationships/slideLayout" Target="../slideLayouts/slideLayout204.xml"/><Relationship Id="rId6" Type="http://schemas.openxmlformats.org/officeDocument/2006/relationships/slideLayout" Target="../slideLayouts/slideLayout209.xml"/><Relationship Id="rId11" Type="http://schemas.openxmlformats.org/officeDocument/2006/relationships/slideLayout" Target="../slideLayouts/slideLayout214.xml"/><Relationship Id="rId24" Type="http://schemas.openxmlformats.org/officeDocument/2006/relationships/slideLayout" Target="../slideLayouts/slideLayout227.xml"/><Relationship Id="rId5" Type="http://schemas.openxmlformats.org/officeDocument/2006/relationships/slideLayout" Target="../slideLayouts/slideLayout208.xml"/><Relationship Id="rId15" Type="http://schemas.openxmlformats.org/officeDocument/2006/relationships/slideLayout" Target="../slideLayouts/slideLayout218.xml"/><Relationship Id="rId23" Type="http://schemas.openxmlformats.org/officeDocument/2006/relationships/slideLayout" Target="../slideLayouts/slideLayout226.xml"/><Relationship Id="rId28" Type="http://schemas.openxmlformats.org/officeDocument/2006/relationships/slideLayout" Target="../slideLayouts/slideLayout231.xml"/><Relationship Id="rId10" Type="http://schemas.openxmlformats.org/officeDocument/2006/relationships/slideLayout" Target="../slideLayouts/slideLayout213.xml"/><Relationship Id="rId19" Type="http://schemas.openxmlformats.org/officeDocument/2006/relationships/slideLayout" Target="../slideLayouts/slideLayout222.xml"/><Relationship Id="rId4" Type="http://schemas.openxmlformats.org/officeDocument/2006/relationships/slideLayout" Target="../slideLayouts/slideLayout207.xml"/><Relationship Id="rId9" Type="http://schemas.openxmlformats.org/officeDocument/2006/relationships/slideLayout" Target="../slideLayouts/slideLayout212.xml"/><Relationship Id="rId14" Type="http://schemas.openxmlformats.org/officeDocument/2006/relationships/slideLayout" Target="../slideLayouts/slideLayout217.xml"/><Relationship Id="rId22" Type="http://schemas.openxmlformats.org/officeDocument/2006/relationships/slideLayout" Target="../slideLayouts/slideLayout225.xml"/><Relationship Id="rId27" Type="http://schemas.openxmlformats.org/officeDocument/2006/relationships/slideLayout" Target="../slideLayouts/slideLayout230.xml"/><Relationship Id="rId30"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240.xml"/><Relationship Id="rId13" Type="http://schemas.openxmlformats.org/officeDocument/2006/relationships/slideLayout" Target="../slideLayouts/slideLayout245.xml"/><Relationship Id="rId18" Type="http://schemas.openxmlformats.org/officeDocument/2006/relationships/slideLayout" Target="../slideLayouts/slideLayout250.xml"/><Relationship Id="rId26" Type="http://schemas.openxmlformats.org/officeDocument/2006/relationships/slideLayout" Target="../slideLayouts/slideLayout258.xml"/><Relationship Id="rId3" Type="http://schemas.openxmlformats.org/officeDocument/2006/relationships/slideLayout" Target="../slideLayouts/slideLayout235.xml"/><Relationship Id="rId21" Type="http://schemas.openxmlformats.org/officeDocument/2006/relationships/slideLayout" Target="../slideLayouts/slideLayout253.xml"/><Relationship Id="rId7" Type="http://schemas.openxmlformats.org/officeDocument/2006/relationships/slideLayout" Target="../slideLayouts/slideLayout239.xml"/><Relationship Id="rId12" Type="http://schemas.openxmlformats.org/officeDocument/2006/relationships/slideLayout" Target="../slideLayouts/slideLayout244.xml"/><Relationship Id="rId17" Type="http://schemas.openxmlformats.org/officeDocument/2006/relationships/slideLayout" Target="../slideLayouts/slideLayout249.xml"/><Relationship Id="rId25" Type="http://schemas.openxmlformats.org/officeDocument/2006/relationships/slideLayout" Target="../slideLayouts/slideLayout257.xml"/><Relationship Id="rId2" Type="http://schemas.openxmlformats.org/officeDocument/2006/relationships/slideLayout" Target="../slideLayouts/slideLayout234.xml"/><Relationship Id="rId16" Type="http://schemas.openxmlformats.org/officeDocument/2006/relationships/slideLayout" Target="../slideLayouts/slideLayout248.xml"/><Relationship Id="rId20" Type="http://schemas.openxmlformats.org/officeDocument/2006/relationships/slideLayout" Target="../slideLayouts/slideLayout252.xml"/><Relationship Id="rId29" Type="http://schemas.openxmlformats.org/officeDocument/2006/relationships/slideLayout" Target="../slideLayouts/slideLayout261.xml"/><Relationship Id="rId1" Type="http://schemas.openxmlformats.org/officeDocument/2006/relationships/slideLayout" Target="../slideLayouts/slideLayout233.xml"/><Relationship Id="rId6" Type="http://schemas.openxmlformats.org/officeDocument/2006/relationships/slideLayout" Target="../slideLayouts/slideLayout238.xml"/><Relationship Id="rId11" Type="http://schemas.openxmlformats.org/officeDocument/2006/relationships/slideLayout" Target="../slideLayouts/slideLayout243.xml"/><Relationship Id="rId24" Type="http://schemas.openxmlformats.org/officeDocument/2006/relationships/slideLayout" Target="../slideLayouts/slideLayout256.xml"/><Relationship Id="rId5" Type="http://schemas.openxmlformats.org/officeDocument/2006/relationships/slideLayout" Target="../slideLayouts/slideLayout237.xml"/><Relationship Id="rId15" Type="http://schemas.openxmlformats.org/officeDocument/2006/relationships/slideLayout" Target="../slideLayouts/slideLayout247.xml"/><Relationship Id="rId23" Type="http://schemas.openxmlformats.org/officeDocument/2006/relationships/slideLayout" Target="../slideLayouts/slideLayout255.xml"/><Relationship Id="rId28" Type="http://schemas.openxmlformats.org/officeDocument/2006/relationships/slideLayout" Target="../slideLayouts/slideLayout260.xml"/><Relationship Id="rId10" Type="http://schemas.openxmlformats.org/officeDocument/2006/relationships/slideLayout" Target="../slideLayouts/slideLayout242.xml"/><Relationship Id="rId19" Type="http://schemas.openxmlformats.org/officeDocument/2006/relationships/slideLayout" Target="../slideLayouts/slideLayout251.xml"/><Relationship Id="rId4" Type="http://schemas.openxmlformats.org/officeDocument/2006/relationships/slideLayout" Target="../slideLayouts/slideLayout236.xml"/><Relationship Id="rId9" Type="http://schemas.openxmlformats.org/officeDocument/2006/relationships/slideLayout" Target="../slideLayouts/slideLayout241.xml"/><Relationship Id="rId14" Type="http://schemas.openxmlformats.org/officeDocument/2006/relationships/slideLayout" Target="../slideLayouts/slideLayout246.xml"/><Relationship Id="rId22" Type="http://schemas.openxmlformats.org/officeDocument/2006/relationships/slideLayout" Target="../slideLayouts/slideLayout254.xml"/><Relationship Id="rId27" Type="http://schemas.openxmlformats.org/officeDocument/2006/relationships/slideLayout" Target="../slideLayouts/slideLayout259.xml"/><Relationship Id="rId30"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Päivämäärän paikkamerkki 3"/>
          <p:cNvSpPr>
            <a:spLocks noGrp="1"/>
          </p:cNvSpPr>
          <p:nvPr>
            <p:ph type="dt" sz="half" idx="2"/>
          </p:nvPr>
        </p:nvSpPr>
        <p:spPr>
          <a:xfrm>
            <a:off x="282027" y="4728047"/>
            <a:ext cx="919711" cy="163042"/>
          </a:xfrm>
          <a:prstGeom prst="rect">
            <a:avLst/>
          </a:prstGeom>
        </p:spPr>
        <p:txBody>
          <a:bodyPr vert="horz" lIns="91440" tIns="45720" rIns="91440" bIns="45720" rtlCol="0" anchor="t"/>
          <a:lstStyle>
            <a:lvl1pPr algn="l">
              <a:defRPr sz="7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fld id="{1B16F53B-7158-4458-A0D4-1436C88C6842}" type="datetime1">
              <a:rPr lang="fi-FI" smtClean="0"/>
              <a:t>12.4.2017</a:t>
            </a:fld>
            <a:endParaRPr lang="fi-FI" dirty="0"/>
          </a:p>
        </p:txBody>
      </p:sp>
      <p:sp>
        <p:nvSpPr>
          <p:cNvPr id="8" name="Alatunnisteen paikkamerkki 4"/>
          <p:cNvSpPr>
            <a:spLocks noGrp="1"/>
          </p:cNvSpPr>
          <p:nvPr>
            <p:ph type="ftr" sz="quarter" idx="3"/>
          </p:nvPr>
        </p:nvSpPr>
        <p:spPr>
          <a:xfrm>
            <a:off x="1111307" y="4728047"/>
            <a:ext cx="1296094" cy="163042"/>
          </a:xfrm>
          <a:prstGeom prst="rect">
            <a:avLst/>
          </a:prstGeom>
        </p:spPr>
        <p:txBody>
          <a:bodyPr vert="horz" lIns="91440" tIns="45720" rIns="91440" bIns="45720" rtlCol="0" anchor="t"/>
          <a:lstStyle>
            <a:lvl1pPr algn="l">
              <a:defRPr sz="7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fi-FI" dirty="0"/>
              <a:t>Teknologiateollisuus</a:t>
            </a:r>
          </a:p>
        </p:txBody>
      </p:sp>
      <p:sp>
        <p:nvSpPr>
          <p:cNvPr id="26" name="Tekstin paikkamerkki 3"/>
          <p:cNvSpPr>
            <a:spLocks noGrp="1"/>
          </p:cNvSpPr>
          <p:nvPr>
            <p:ph type="body" idx="1"/>
          </p:nvPr>
        </p:nvSpPr>
        <p:spPr>
          <a:xfrm>
            <a:off x="1072801" y="1583532"/>
            <a:ext cx="7171199" cy="2893218"/>
          </a:xfrm>
          <a:prstGeom prst="rect">
            <a:avLst/>
          </a:prstGeom>
        </p:spPr>
        <p:txBody>
          <a:bodyPr vert="horz" lIns="91440" tIns="45720" rIns="91440" bIns="45720" rtlCol="0">
            <a:normAutofit/>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p:txBody>
      </p:sp>
      <p:sp>
        <p:nvSpPr>
          <p:cNvPr id="27" name="Otsikon paikkamerkki 2"/>
          <p:cNvSpPr>
            <a:spLocks noGrp="1"/>
          </p:cNvSpPr>
          <p:nvPr>
            <p:ph type="title"/>
          </p:nvPr>
        </p:nvSpPr>
        <p:spPr>
          <a:xfrm>
            <a:off x="1072801" y="1102950"/>
            <a:ext cx="7171199" cy="367183"/>
          </a:xfrm>
          <a:prstGeom prst="rect">
            <a:avLst/>
          </a:prstGeom>
        </p:spPr>
        <p:txBody>
          <a:bodyPr vert="horz" lIns="91440" tIns="45720" rIns="91440" bIns="45720" rtlCol="0" anchor="t">
            <a:normAutofit/>
          </a:bodyPr>
          <a:lstStyle/>
          <a:p>
            <a:r>
              <a:rPr lang="fi-FI" dirty="0"/>
              <a:t>Muokkaa </a:t>
            </a:r>
            <a:r>
              <a:rPr lang="fi-FI" dirty="0" err="1"/>
              <a:t>perustyyl</a:t>
            </a:r>
            <a:r>
              <a:rPr lang="fi-FI" dirty="0"/>
              <a:t>. </a:t>
            </a:r>
            <a:r>
              <a:rPr lang="fi-FI" dirty="0" err="1"/>
              <a:t>napsautt</a:t>
            </a:r>
            <a:r>
              <a:rPr lang="fi-FI" dirty="0"/>
              <a:t>.</a:t>
            </a:r>
          </a:p>
        </p:txBody>
      </p:sp>
      <p:sp>
        <p:nvSpPr>
          <p:cNvPr id="13" name="Dian numeron paikkamerkki 1"/>
          <p:cNvSpPr>
            <a:spLocks noGrp="1"/>
          </p:cNvSpPr>
          <p:nvPr>
            <p:ph type="sldNum" sz="quarter" idx="4"/>
          </p:nvPr>
        </p:nvSpPr>
        <p:spPr>
          <a:xfrm>
            <a:off x="8005977" y="4729163"/>
            <a:ext cx="863990" cy="166687"/>
          </a:xfrm>
          <a:prstGeom prst="rect">
            <a:avLst/>
          </a:prstGeom>
        </p:spPr>
        <p:txBody>
          <a:bodyPr vert="horz" lIns="91440" tIns="45720" rIns="91440" bIns="45720" rtlCol="0" anchor="t"/>
          <a:lstStyle>
            <a:lvl1pPr algn="r">
              <a:defRPr sz="700">
                <a:solidFill>
                  <a:schemeClr val="tx1"/>
                </a:solidFill>
              </a:defRPr>
            </a:lvl1pPr>
          </a:lstStyle>
          <a:p>
            <a:fld id="{6FCB6B90-8271-4E8F-82C1-E646FBB48A2E}" type="slidenum">
              <a:rPr lang="fi-FI" smtClean="0"/>
              <a:pPr/>
              <a:t>‹#›</a:t>
            </a:fld>
            <a:endParaRPr lang="fi-FI" dirty="0"/>
          </a:p>
        </p:txBody>
      </p:sp>
    </p:spTree>
    <p:extLst>
      <p:ext uri="{BB962C8B-B14F-4D97-AF65-F5344CB8AC3E}">
        <p14:creationId xmlns:p14="http://schemas.microsoft.com/office/powerpoint/2010/main" val="729942253"/>
      </p:ext>
    </p:extLst>
  </p:cSld>
  <p:clrMap bg1="lt1" tx1="dk1" bg2="lt2" tx2="dk2" accent1="accent1" accent2="accent2" accent3="accent3" accent4="accent4" accent5="accent5" accent6="accent6" hlink="hlink" folHlink="folHlink"/>
  <p:sldLayoutIdLst>
    <p:sldLayoutId id="2147483649" r:id="rId1"/>
    <p:sldLayoutId id="2147483701" r:id="rId2"/>
    <p:sldLayoutId id="2147483664" r:id="rId3"/>
    <p:sldLayoutId id="2147483679" r:id="rId4"/>
    <p:sldLayoutId id="2147483665" r:id="rId5"/>
    <p:sldLayoutId id="2147483681" r:id="rId6"/>
    <p:sldLayoutId id="2147483666" r:id="rId7"/>
    <p:sldLayoutId id="2147483682" r:id="rId8"/>
    <p:sldLayoutId id="2147483667" r:id="rId9"/>
    <p:sldLayoutId id="2147483683" r:id="rId10"/>
    <p:sldLayoutId id="2147483668" r:id="rId11"/>
    <p:sldLayoutId id="2147483684" r:id="rId12"/>
    <p:sldLayoutId id="2147483669" r:id="rId13"/>
    <p:sldLayoutId id="2147483685" r:id="rId14"/>
    <p:sldLayoutId id="2147483670" r:id="rId15"/>
    <p:sldLayoutId id="2147483686" r:id="rId16"/>
    <p:sldLayoutId id="2147483671" r:id="rId17"/>
    <p:sldLayoutId id="2147483687" r:id="rId18"/>
    <p:sldLayoutId id="2147483702" r:id="rId19"/>
    <p:sldLayoutId id="2147483704" r:id="rId20"/>
    <p:sldLayoutId id="2147483680" r:id="rId21"/>
    <p:sldLayoutId id="2147483674" r:id="rId22"/>
    <p:sldLayoutId id="2147483691" r:id="rId23"/>
    <p:sldLayoutId id="2147483700" r:id="rId24"/>
    <p:sldLayoutId id="2147483696" r:id="rId25"/>
    <p:sldLayoutId id="2147483673" r:id="rId26"/>
    <p:sldLayoutId id="2147483703" r:id="rId27"/>
    <p:sldLayoutId id="2147483707" r:id="rId28"/>
    <p:sldLayoutId id="2147483708" r:id="rId29"/>
  </p:sldLayoutIdLst>
  <p:transition spd="med">
    <p:fade/>
  </p:transition>
  <p:hf hdr="0"/>
  <p:txStyles>
    <p:titleStyle>
      <a:lvl1pPr marL="14400" algn="l" defTabSz="806052" rtl="0" eaLnBrk="1" latinLnBrk="0" hangingPunct="1">
        <a:lnSpc>
          <a:spcPts val="2700"/>
        </a:lnSpc>
        <a:spcBef>
          <a:spcPts val="0"/>
        </a:spcBef>
        <a:spcAft>
          <a:spcPts val="0"/>
        </a:spcAft>
        <a:buNone/>
        <a:defRPr sz="2200" b="1" kern="1200" spc="-35" baseline="0">
          <a:solidFill>
            <a:srgbClr val="000000"/>
          </a:solidFill>
          <a:latin typeface="+mj-lt"/>
          <a:ea typeface="Adobe Fan Heiti Std B" panose="020B0700000000000000" pitchFamily="34" charset="-128"/>
          <a:cs typeface="Adobe Hebrew" panose="02040503050201020203" pitchFamily="18" charset="-79"/>
        </a:defRPr>
      </a:lvl1pPr>
    </p:titleStyle>
    <p:bodyStyle>
      <a:lvl1pPr marL="234000" indent="-212400" algn="l" defTabSz="806052" rtl="0" eaLnBrk="1" latinLnBrk="0" hangingPunct="1">
        <a:lnSpc>
          <a:spcPts val="2000"/>
        </a:lnSpc>
        <a:spcBef>
          <a:spcPts val="400"/>
        </a:spcBef>
        <a:spcAft>
          <a:spcPts val="300"/>
        </a:spcAft>
        <a:buClrTx/>
        <a:buSzPct val="125000"/>
        <a:buFont typeface="Arial" panose="020B0604020202020204" pitchFamily="34" charset="0"/>
        <a:buChar char="•"/>
        <a:defRPr sz="160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629732" indent="-158400" algn="l" defTabSz="806052" rtl="0" eaLnBrk="1" latinLnBrk="0" hangingPunct="1">
        <a:lnSpc>
          <a:spcPts val="1800"/>
        </a:lnSpc>
        <a:spcBef>
          <a:spcPts val="200"/>
        </a:spcBef>
        <a:spcAft>
          <a:spcPts val="200"/>
        </a:spcAft>
        <a:buClrTx/>
        <a:buSzPct val="125000"/>
        <a:buFont typeface="Arial" pitchFamily="34" charset="0"/>
        <a:buChar char="–"/>
        <a:defRPr sz="130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944591" indent="-158400" algn="l" defTabSz="806052" rtl="0" eaLnBrk="1" latinLnBrk="0" hangingPunct="1">
        <a:lnSpc>
          <a:spcPts val="1800"/>
        </a:lnSpc>
        <a:spcBef>
          <a:spcPts val="200"/>
        </a:spcBef>
        <a:spcAft>
          <a:spcPts val="200"/>
        </a:spcAft>
        <a:buClrTx/>
        <a:buSzPct val="125000"/>
        <a:buFont typeface="Arial" panose="020B0604020202020204" pitchFamily="34" charset="0"/>
        <a:buChar char="•"/>
        <a:defRPr sz="105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267851" indent="-158400" algn="l" defTabSz="806052" rtl="0" eaLnBrk="1" latinLnBrk="0" hangingPunct="1">
        <a:lnSpc>
          <a:spcPts val="1800"/>
        </a:lnSpc>
        <a:spcBef>
          <a:spcPts val="200"/>
        </a:spcBef>
        <a:spcAft>
          <a:spcPts val="200"/>
        </a:spcAft>
        <a:buClrTx/>
        <a:buSzPct val="125000"/>
        <a:buFont typeface="Arial" pitchFamily="34" charset="0"/>
        <a:buChar char="–"/>
        <a:defRPr sz="105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1582718" indent="-158400" algn="l" defTabSz="806052" rtl="0" eaLnBrk="1" latinLnBrk="0" hangingPunct="1">
        <a:lnSpc>
          <a:spcPts val="2000"/>
        </a:lnSpc>
        <a:spcBef>
          <a:spcPts val="400"/>
        </a:spcBef>
        <a:spcAft>
          <a:spcPts val="300"/>
        </a:spcAft>
        <a:buClrTx/>
        <a:buSzPct val="125000"/>
        <a:buFont typeface="Arial" panose="020B0604020202020204" pitchFamily="34" charset="0"/>
        <a:buChar char="•"/>
        <a:defRPr sz="100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216640"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6pPr>
      <a:lvl7pPr marL="2619666"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7pPr>
      <a:lvl8pPr marL="3022694"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8pPr>
      <a:lvl9pPr marL="3425719"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9pPr>
    </p:bodyStyle>
    <p:otherStyle>
      <a:defPPr>
        <a:defRPr lang="fi-FI"/>
      </a:defPPr>
      <a:lvl1pPr marL="0" algn="l" defTabSz="806052" rtl="0" eaLnBrk="1" latinLnBrk="0" hangingPunct="1">
        <a:defRPr sz="1587" kern="1200">
          <a:solidFill>
            <a:schemeClr val="tx1"/>
          </a:solidFill>
          <a:latin typeface="+mn-lt"/>
          <a:ea typeface="+mn-ea"/>
          <a:cs typeface="+mn-cs"/>
        </a:defRPr>
      </a:lvl1pPr>
      <a:lvl2pPr marL="403025" algn="l" defTabSz="806052" rtl="0" eaLnBrk="1" latinLnBrk="0" hangingPunct="1">
        <a:defRPr sz="1587" kern="1200">
          <a:solidFill>
            <a:schemeClr val="tx1"/>
          </a:solidFill>
          <a:latin typeface="+mn-lt"/>
          <a:ea typeface="+mn-ea"/>
          <a:cs typeface="+mn-cs"/>
        </a:defRPr>
      </a:lvl2pPr>
      <a:lvl3pPr marL="806052" algn="l" defTabSz="806052" rtl="0" eaLnBrk="1" latinLnBrk="0" hangingPunct="1">
        <a:defRPr sz="1587" kern="1200">
          <a:solidFill>
            <a:schemeClr val="tx1"/>
          </a:solidFill>
          <a:latin typeface="+mn-lt"/>
          <a:ea typeface="+mn-ea"/>
          <a:cs typeface="+mn-cs"/>
        </a:defRPr>
      </a:lvl3pPr>
      <a:lvl4pPr marL="1209078" algn="l" defTabSz="806052" rtl="0" eaLnBrk="1" latinLnBrk="0" hangingPunct="1">
        <a:defRPr sz="1587" kern="1200">
          <a:solidFill>
            <a:schemeClr val="tx1"/>
          </a:solidFill>
          <a:latin typeface="+mn-lt"/>
          <a:ea typeface="+mn-ea"/>
          <a:cs typeface="+mn-cs"/>
        </a:defRPr>
      </a:lvl4pPr>
      <a:lvl5pPr marL="1612105" algn="l" defTabSz="806052" rtl="0" eaLnBrk="1" latinLnBrk="0" hangingPunct="1">
        <a:defRPr sz="1587" kern="1200">
          <a:solidFill>
            <a:schemeClr val="tx1"/>
          </a:solidFill>
          <a:latin typeface="+mn-lt"/>
          <a:ea typeface="+mn-ea"/>
          <a:cs typeface="+mn-cs"/>
        </a:defRPr>
      </a:lvl5pPr>
      <a:lvl6pPr marL="2015123" algn="l" defTabSz="806052" rtl="0" eaLnBrk="1" latinLnBrk="0" hangingPunct="1">
        <a:defRPr sz="1587" kern="1200">
          <a:solidFill>
            <a:schemeClr val="tx1"/>
          </a:solidFill>
          <a:latin typeface="+mn-lt"/>
          <a:ea typeface="+mn-ea"/>
          <a:cs typeface="+mn-cs"/>
        </a:defRPr>
      </a:lvl6pPr>
      <a:lvl7pPr marL="2418157" algn="l" defTabSz="806052" rtl="0" eaLnBrk="1" latinLnBrk="0" hangingPunct="1">
        <a:defRPr sz="1587" kern="1200">
          <a:solidFill>
            <a:schemeClr val="tx1"/>
          </a:solidFill>
          <a:latin typeface="+mn-lt"/>
          <a:ea typeface="+mn-ea"/>
          <a:cs typeface="+mn-cs"/>
        </a:defRPr>
      </a:lvl7pPr>
      <a:lvl8pPr marL="2821180" algn="l" defTabSz="806052" rtl="0" eaLnBrk="1" latinLnBrk="0" hangingPunct="1">
        <a:defRPr sz="1587" kern="1200">
          <a:solidFill>
            <a:schemeClr val="tx1"/>
          </a:solidFill>
          <a:latin typeface="+mn-lt"/>
          <a:ea typeface="+mn-ea"/>
          <a:cs typeface="+mn-cs"/>
        </a:defRPr>
      </a:lvl8pPr>
      <a:lvl9pPr marL="3224205" algn="l" defTabSz="806052" rtl="0" eaLnBrk="1" latinLnBrk="0" hangingPunct="1">
        <a:defRPr sz="1587" kern="1200">
          <a:solidFill>
            <a:schemeClr val="tx1"/>
          </a:solidFill>
          <a:latin typeface="+mn-lt"/>
          <a:ea typeface="+mn-ea"/>
          <a:cs typeface="+mn-cs"/>
        </a:defRPr>
      </a:lvl9pPr>
    </p:otherStyle>
  </p:txStyles>
  <p:extLst mod="1">
    <p:ext uri="{27BBF7A9-308A-43DC-89C8-2F10F3537804}">
      <p15:sldGuideLst xmlns:p15="http://schemas.microsoft.com/office/powerpoint/2012/main">
        <p15:guide id="20" pos="5520" userDrawn="1">
          <p15:clr>
            <a:srgbClr val="F26B43"/>
          </p15:clr>
        </p15:guide>
        <p15:guide id="22" orient="horz" pos="3062" userDrawn="1">
          <p15:clr>
            <a:srgbClr val="F26B43"/>
          </p15:clr>
        </p15:guide>
        <p15:guide id="23" orient="horz" pos="232" userDrawn="1">
          <p15:clr>
            <a:srgbClr val="F26B43"/>
          </p15:clr>
        </p15:guide>
        <p15:guide id="26" pos="240" userDrawn="1">
          <p15:clr>
            <a:srgbClr val="F26B43"/>
          </p15:clr>
        </p15:guide>
        <p15:guide id="27" pos="757" userDrawn="1">
          <p15:clr>
            <a:srgbClr val="F26B43"/>
          </p15:clr>
        </p15:guide>
      </p15:sldGuideLst>
    </p:ext>
  </p:extLst>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Päivämäärän paikkamerkki 3"/>
          <p:cNvSpPr>
            <a:spLocks noGrp="1"/>
          </p:cNvSpPr>
          <p:nvPr>
            <p:ph type="dt" sz="half" idx="2"/>
          </p:nvPr>
        </p:nvSpPr>
        <p:spPr>
          <a:xfrm>
            <a:off x="282027" y="4728047"/>
            <a:ext cx="919711" cy="163042"/>
          </a:xfrm>
          <a:prstGeom prst="rect">
            <a:avLst/>
          </a:prstGeom>
        </p:spPr>
        <p:txBody>
          <a:bodyPr vert="horz" lIns="91440" tIns="45720" rIns="91440" bIns="45720" rtlCol="0" anchor="t"/>
          <a:lstStyle>
            <a:lvl1pPr algn="l">
              <a:defRPr sz="7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fld id="{1B16F53B-7158-4458-A0D4-1436C88C6842}" type="datetime1">
              <a:rPr lang="fi-FI" smtClean="0">
                <a:solidFill>
                  <a:srgbClr val="29282E"/>
                </a:solidFill>
              </a:rPr>
              <a:pPr/>
              <a:t>12.4.2017</a:t>
            </a:fld>
            <a:endParaRPr lang="fi-FI" dirty="0">
              <a:solidFill>
                <a:srgbClr val="29282E"/>
              </a:solidFill>
            </a:endParaRPr>
          </a:p>
        </p:txBody>
      </p:sp>
      <p:sp>
        <p:nvSpPr>
          <p:cNvPr id="8" name="Alatunnisteen paikkamerkki 4"/>
          <p:cNvSpPr>
            <a:spLocks noGrp="1"/>
          </p:cNvSpPr>
          <p:nvPr>
            <p:ph type="ftr" sz="quarter" idx="3"/>
          </p:nvPr>
        </p:nvSpPr>
        <p:spPr>
          <a:xfrm>
            <a:off x="1111307" y="4728047"/>
            <a:ext cx="1296094" cy="163042"/>
          </a:xfrm>
          <a:prstGeom prst="rect">
            <a:avLst/>
          </a:prstGeom>
        </p:spPr>
        <p:txBody>
          <a:bodyPr vert="horz" lIns="91440" tIns="45720" rIns="91440" bIns="45720" rtlCol="0" anchor="t"/>
          <a:lstStyle>
            <a:lvl1pPr algn="l">
              <a:defRPr sz="7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fi-FI" dirty="0">
                <a:solidFill>
                  <a:srgbClr val="29282E"/>
                </a:solidFill>
              </a:rPr>
              <a:t>Teknologiateollisuus</a:t>
            </a:r>
          </a:p>
        </p:txBody>
      </p:sp>
      <p:sp>
        <p:nvSpPr>
          <p:cNvPr id="26" name="Tekstin paikkamerkki 3"/>
          <p:cNvSpPr>
            <a:spLocks noGrp="1"/>
          </p:cNvSpPr>
          <p:nvPr>
            <p:ph type="body" idx="1"/>
          </p:nvPr>
        </p:nvSpPr>
        <p:spPr>
          <a:xfrm>
            <a:off x="1072801" y="1583532"/>
            <a:ext cx="7171199" cy="2893218"/>
          </a:xfrm>
          <a:prstGeom prst="rect">
            <a:avLst/>
          </a:prstGeom>
        </p:spPr>
        <p:txBody>
          <a:bodyPr vert="horz" lIns="91440" tIns="45720" rIns="91440" bIns="45720" rtlCol="0">
            <a:normAutofit/>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p:txBody>
      </p:sp>
      <p:sp>
        <p:nvSpPr>
          <p:cNvPr id="27" name="Otsikon paikkamerkki 2"/>
          <p:cNvSpPr>
            <a:spLocks noGrp="1"/>
          </p:cNvSpPr>
          <p:nvPr>
            <p:ph type="title"/>
          </p:nvPr>
        </p:nvSpPr>
        <p:spPr>
          <a:xfrm>
            <a:off x="1072801" y="1102950"/>
            <a:ext cx="7171199" cy="367183"/>
          </a:xfrm>
          <a:prstGeom prst="rect">
            <a:avLst/>
          </a:prstGeom>
        </p:spPr>
        <p:txBody>
          <a:bodyPr vert="horz" lIns="91440" tIns="45720" rIns="91440" bIns="45720" rtlCol="0" anchor="t">
            <a:normAutofit/>
          </a:bodyPr>
          <a:lstStyle/>
          <a:p>
            <a:r>
              <a:rPr lang="fi-FI" dirty="0"/>
              <a:t>Muokkaa </a:t>
            </a:r>
            <a:r>
              <a:rPr lang="fi-FI" dirty="0" err="1"/>
              <a:t>perustyyl</a:t>
            </a:r>
            <a:r>
              <a:rPr lang="fi-FI" dirty="0"/>
              <a:t>. </a:t>
            </a:r>
            <a:r>
              <a:rPr lang="fi-FI" dirty="0" err="1"/>
              <a:t>napsautt</a:t>
            </a:r>
            <a:r>
              <a:rPr lang="fi-FI" dirty="0"/>
              <a:t>.</a:t>
            </a:r>
          </a:p>
        </p:txBody>
      </p:sp>
      <p:sp>
        <p:nvSpPr>
          <p:cNvPr id="13" name="Dian numeron paikkamerkki 1"/>
          <p:cNvSpPr>
            <a:spLocks noGrp="1"/>
          </p:cNvSpPr>
          <p:nvPr>
            <p:ph type="sldNum" sz="quarter" idx="4"/>
          </p:nvPr>
        </p:nvSpPr>
        <p:spPr>
          <a:xfrm>
            <a:off x="8005977" y="4729163"/>
            <a:ext cx="863990" cy="166687"/>
          </a:xfrm>
          <a:prstGeom prst="rect">
            <a:avLst/>
          </a:prstGeom>
        </p:spPr>
        <p:txBody>
          <a:bodyPr vert="horz" lIns="91440" tIns="45720" rIns="91440" bIns="45720" rtlCol="0" anchor="t"/>
          <a:lstStyle>
            <a:lvl1pPr algn="r">
              <a:defRPr sz="700">
                <a:solidFill>
                  <a:schemeClr val="tx1"/>
                </a:solidFill>
              </a:defRPr>
            </a:lvl1pPr>
          </a:lstStyle>
          <a:p>
            <a:fld id="{6FCB6B90-8271-4E8F-82C1-E646FBB48A2E}" type="slidenum">
              <a:rPr lang="fi-FI" smtClean="0">
                <a:solidFill>
                  <a:srgbClr val="29282E"/>
                </a:solidFill>
              </a:rPr>
              <a:pPr/>
              <a:t>‹#›</a:t>
            </a:fld>
            <a:endParaRPr lang="fi-FI" dirty="0">
              <a:solidFill>
                <a:srgbClr val="29282E"/>
              </a:solidFill>
            </a:endParaRPr>
          </a:p>
        </p:txBody>
      </p:sp>
    </p:spTree>
    <p:extLst>
      <p:ext uri="{BB962C8B-B14F-4D97-AF65-F5344CB8AC3E}">
        <p14:creationId xmlns:p14="http://schemas.microsoft.com/office/powerpoint/2010/main" val="1596216462"/>
      </p:ext>
    </p:extLst>
  </p:cSld>
  <p:clrMap bg1="lt1" tx1="dk1" bg2="lt2" tx2="dk2" accent1="accent1" accent2="accent2" accent3="accent3" accent4="accent4" accent5="accent5" accent6="accent6" hlink="hlink" folHlink="folHlink"/>
  <p:sldLayoutIdLst>
    <p:sldLayoutId id="2147484340" r:id="rId1"/>
    <p:sldLayoutId id="2147484341" r:id="rId2"/>
    <p:sldLayoutId id="2147484342" r:id="rId3"/>
    <p:sldLayoutId id="2147484343" r:id="rId4"/>
    <p:sldLayoutId id="2147484344" r:id="rId5"/>
    <p:sldLayoutId id="2147484345" r:id="rId6"/>
    <p:sldLayoutId id="2147484346" r:id="rId7"/>
    <p:sldLayoutId id="2147484347" r:id="rId8"/>
    <p:sldLayoutId id="2147484348" r:id="rId9"/>
    <p:sldLayoutId id="2147484349" r:id="rId10"/>
    <p:sldLayoutId id="2147484350" r:id="rId11"/>
    <p:sldLayoutId id="2147484351" r:id="rId12"/>
    <p:sldLayoutId id="2147484352" r:id="rId13"/>
    <p:sldLayoutId id="2147484353" r:id="rId14"/>
    <p:sldLayoutId id="2147484354" r:id="rId15"/>
    <p:sldLayoutId id="2147484355" r:id="rId16"/>
    <p:sldLayoutId id="2147484356" r:id="rId17"/>
    <p:sldLayoutId id="2147484357" r:id="rId18"/>
    <p:sldLayoutId id="2147484358" r:id="rId19"/>
    <p:sldLayoutId id="2147484359" r:id="rId20"/>
    <p:sldLayoutId id="2147484360" r:id="rId21"/>
    <p:sldLayoutId id="2147484361" r:id="rId22"/>
    <p:sldLayoutId id="2147484362" r:id="rId23"/>
    <p:sldLayoutId id="2147484363" r:id="rId24"/>
    <p:sldLayoutId id="2147484364" r:id="rId25"/>
    <p:sldLayoutId id="2147484365" r:id="rId26"/>
    <p:sldLayoutId id="2147484366" r:id="rId27"/>
    <p:sldLayoutId id="2147484367" r:id="rId28"/>
    <p:sldLayoutId id="2147484368" r:id="rId29"/>
  </p:sldLayoutIdLst>
  <p:transition spd="med">
    <p:fade/>
  </p:transition>
  <p:hf hdr="0"/>
  <p:txStyles>
    <p:titleStyle>
      <a:lvl1pPr marL="14400" algn="l" defTabSz="806052" rtl="0" eaLnBrk="1" latinLnBrk="0" hangingPunct="1">
        <a:lnSpc>
          <a:spcPts val="2700"/>
        </a:lnSpc>
        <a:spcBef>
          <a:spcPts val="0"/>
        </a:spcBef>
        <a:spcAft>
          <a:spcPts val="0"/>
        </a:spcAft>
        <a:buNone/>
        <a:defRPr sz="2200" b="1" kern="1200" spc="-35" baseline="0">
          <a:solidFill>
            <a:srgbClr val="000000"/>
          </a:solidFill>
          <a:latin typeface="+mj-lt"/>
          <a:ea typeface="Adobe Fan Heiti Std B" panose="020B0700000000000000" pitchFamily="34" charset="-128"/>
          <a:cs typeface="Adobe Hebrew" panose="02040503050201020203" pitchFamily="18" charset="-79"/>
        </a:defRPr>
      </a:lvl1pPr>
    </p:titleStyle>
    <p:bodyStyle>
      <a:lvl1pPr marL="234000" indent="-212400" algn="l" defTabSz="806052" rtl="0" eaLnBrk="1" latinLnBrk="0" hangingPunct="1">
        <a:lnSpc>
          <a:spcPts val="2000"/>
        </a:lnSpc>
        <a:spcBef>
          <a:spcPts val="400"/>
        </a:spcBef>
        <a:spcAft>
          <a:spcPts val="300"/>
        </a:spcAft>
        <a:buClrTx/>
        <a:buSzPct val="125000"/>
        <a:buFont typeface="Arial" panose="020B0604020202020204" pitchFamily="34" charset="0"/>
        <a:buChar char="•"/>
        <a:defRPr sz="160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629732" indent="-158400" algn="l" defTabSz="806052" rtl="0" eaLnBrk="1" latinLnBrk="0" hangingPunct="1">
        <a:lnSpc>
          <a:spcPts val="1800"/>
        </a:lnSpc>
        <a:spcBef>
          <a:spcPts val="200"/>
        </a:spcBef>
        <a:spcAft>
          <a:spcPts val="200"/>
        </a:spcAft>
        <a:buClrTx/>
        <a:buSzPct val="125000"/>
        <a:buFont typeface="Arial" pitchFamily="34" charset="0"/>
        <a:buChar char="–"/>
        <a:defRPr sz="130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944591" indent="-158400" algn="l" defTabSz="806052" rtl="0" eaLnBrk="1" latinLnBrk="0" hangingPunct="1">
        <a:lnSpc>
          <a:spcPts val="1800"/>
        </a:lnSpc>
        <a:spcBef>
          <a:spcPts val="200"/>
        </a:spcBef>
        <a:spcAft>
          <a:spcPts val="200"/>
        </a:spcAft>
        <a:buClrTx/>
        <a:buSzPct val="125000"/>
        <a:buFont typeface="Arial" panose="020B0604020202020204" pitchFamily="34" charset="0"/>
        <a:buChar char="•"/>
        <a:defRPr sz="105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267851" indent="-158400" algn="l" defTabSz="806052" rtl="0" eaLnBrk="1" latinLnBrk="0" hangingPunct="1">
        <a:lnSpc>
          <a:spcPts val="1800"/>
        </a:lnSpc>
        <a:spcBef>
          <a:spcPts val="200"/>
        </a:spcBef>
        <a:spcAft>
          <a:spcPts val="200"/>
        </a:spcAft>
        <a:buClrTx/>
        <a:buSzPct val="125000"/>
        <a:buFont typeface="Arial" pitchFamily="34" charset="0"/>
        <a:buChar char="–"/>
        <a:defRPr sz="105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1582718" indent="-158400" algn="l" defTabSz="806052" rtl="0" eaLnBrk="1" latinLnBrk="0" hangingPunct="1">
        <a:lnSpc>
          <a:spcPts val="2000"/>
        </a:lnSpc>
        <a:spcBef>
          <a:spcPts val="400"/>
        </a:spcBef>
        <a:spcAft>
          <a:spcPts val="300"/>
        </a:spcAft>
        <a:buClrTx/>
        <a:buSzPct val="125000"/>
        <a:buFont typeface="Arial" panose="020B0604020202020204" pitchFamily="34" charset="0"/>
        <a:buChar char="•"/>
        <a:defRPr sz="100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216640"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6pPr>
      <a:lvl7pPr marL="2619666"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7pPr>
      <a:lvl8pPr marL="3022694"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8pPr>
      <a:lvl9pPr marL="3425719"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9pPr>
    </p:bodyStyle>
    <p:otherStyle>
      <a:defPPr>
        <a:defRPr lang="fi-FI"/>
      </a:defPPr>
      <a:lvl1pPr marL="0" algn="l" defTabSz="806052" rtl="0" eaLnBrk="1" latinLnBrk="0" hangingPunct="1">
        <a:defRPr sz="1587" kern="1200">
          <a:solidFill>
            <a:schemeClr val="tx1"/>
          </a:solidFill>
          <a:latin typeface="+mn-lt"/>
          <a:ea typeface="+mn-ea"/>
          <a:cs typeface="+mn-cs"/>
        </a:defRPr>
      </a:lvl1pPr>
      <a:lvl2pPr marL="403025" algn="l" defTabSz="806052" rtl="0" eaLnBrk="1" latinLnBrk="0" hangingPunct="1">
        <a:defRPr sz="1587" kern="1200">
          <a:solidFill>
            <a:schemeClr val="tx1"/>
          </a:solidFill>
          <a:latin typeface="+mn-lt"/>
          <a:ea typeface="+mn-ea"/>
          <a:cs typeface="+mn-cs"/>
        </a:defRPr>
      </a:lvl2pPr>
      <a:lvl3pPr marL="806052" algn="l" defTabSz="806052" rtl="0" eaLnBrk="1" latinLnBrk="0" hangingPunct="1">
        <a:defRPr sz="1587" kern="1200">
          <a:solidFill>
            <a:schemeClr val="tx1"/>
          </a:solidFill>
          <a:latin typeface="+mn-lt"/>
          <a:ea typeface="+mn-ea"/>
          <a:cs typeface="+mn-cs"/>
        </a:defRPr>
      </a:lvl3pPr>
      <a:lvl4pPr marL="1209078" algn="l" defTabSz="806052" rtl="0" eaLnBrk="1" latinLnBrk="0" hangingPunct="1">
        <a:defRPr sz="1587" kern="1200">
          <a:solidFill>
            <a:schemeClr val="tx1"/>
          </a:solidFill>
          <a:latin typeface="+mn-lt"/>
          <a:ea typeface="+mn-ea"/>
          <a:cs typeface="+mn-cs"/>
        </a:defRPr>
      </a:lvl4pPr>
      <a:lvl5pPr marL="1612105" algn="l" defTabSz="806052" rtl="0" eaLnBrk="1" latinLnBrk="0" hangingPunct="1">
        <a:defRPr sz="1587" kern="1200">
          <a:solidFill>
            <a:schemeClr val="tx1"/>
          </a:solidFill>
          <a:latin typeface="+mn-lt"/>
          <a:ea typeface="+mn-ea"/>
          <a:cs typeface="+mn-cs"/>
        </a:defRPr>
      </a:lvl5pPr>
      <a:lvl6pPr marL="2015123" algn="l" defTabSz="806052" rtl="0" eaLnBrk="1" latinLnBrk="0" hangingPunct="1">
        <a:defRPr sz="1587" kern="1200">
          <a:solidFill>
            <a:schemeClr val="tx1"/>
          </a:solidFill>
          <a:latin typeface="+mn-lt"/>
          <a:ea typeface="+mn-ea"/>
          <a:cs typeface="+mn-cs"/>
        </a:defRPr>
      </a:lvl6pPr>
      <a:lvl7pPr marL="2418157" algn="l" defTabSz="806052" rtl="0" eaLnBrk="1" latinLnBrk="0" hangingPunct="1">
        <a:defRPr sz="1587" kern="1200">
          <a:solidFill>
            <a:schemeClr val="tx1"/>
          </a:solidFill>
          <a:latin typeface="+mn-lt"/>
          <a:ea typeface="+mn-ea"/>
          <a:cs typeface="+mn-cs"/>
        </a:defRPr>
      </a:lvl7pPr>
      <a:lvl8pPr marL="2821180" algn="l" defTabSz="806052" rtl="0" eaLnBrk="1" latinLnBrk="0" hangingPunct="1">
        <a:defRPr sz="1587" kern="1200">
          <a:solidFill>
            <a:schemeClr val="tx1"/>
          </a:solidFill>
          <a:latin typeface="+mn-lt"/>
          <a:ea typeface="+mn-ea"/>
          <a:cs typeface="+mn-cs"/>
        </a:defRPr>
      </a:lvl8pPr>
      <a:lvl9pPr marL="3224205" algn="l" defTabSz="806052" rtl="0" eaLnBrk="1" latinLnBrk="0" hangingPunct="1">
        <a:defRPr sz="1587"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5520">
          <p15:clr>
            <a:srgbClr val="F26B43"/>
          </p15:clr>
        </p15:guide>
        <p15:guide id="2" orient="horz" pos="3062">
          <p15:clr>
            <a:srgbClr val="F26B43"/>
          </p15:clr>
        </p15:guide>
        <p15:guide id="3" orient="horz" pos="232">
          <p15:clr>
            <a:srgbClr val="F26B43"/>
          </p15:clr>
        </p15:guide>
        <p15:guide id="4" pos="240">
          <p15:clr>
            <a:srgbClr val="F26B43"/>
          </p15:clr>
        </p15:guide>
        <p15:guide id="5" pos="757">
          <p15:clr>
            <a:srgbClr val="F26B43"/>
          </p15:clr>
        </p15:guide>
      </p15:sldGuideLst>
    </p:ext>
  </p:extLst>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Päivämäärän paikkamerkki 3"/>
          <p:cNvSpPr>
            <a:spLocks noGrp="1"/>
          </p:cNvSpPr>
          <p:nvPr>
            <p:ph type="dt" sz="half" idx="2"/>
          </p:nvPr>
        </p:nvSpPr>
        <p:spPr>
          <a:xfrm>
            <a:off x="282027" y="4728047"/>
            <a:ext cx="919711" cy="163042"/>
          </a:xfrm>
          <a:prstGeom prst="rect">
            <a:avLst/>
          </a:prstGeom>
        </p:spPr>
        <p:txBody>
          <a:bodyPr vert="horz" lIns="91440" tIns="45720" rIns="91440" bIns="45720" rtlCol="0" anchor="t"/>
          <a:lstStyle>
            <a:lvl1pPr algn="l">
              <a:defRPr sz="7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fld id="{1B16F53B-7158-4458-A0D4-1436C88C6842}" type="datetime1">
              <a:rPr lang="fi-FI" smtClean="0">
                <a:solidFill>
                  <a:srgbClr val="29282E"/>
                </a:solidFill>
              </a:rPr>
              <a:pPr/>
              <a:t>12.4.2017</a:t>
            </a:fld>
            <a:endParaRPr lang="fi-FI" dirty="0">
              <a:solidFill>
                <a:srgbClr val="29282E"/>
              </a:solidFill>
            </a:endParaRPr>
          </a:p>
        </p:txBody>
      </p:sp>
      <p:sp>
        <p:nvSpPr>
          <p:cNvPr id="8" name="Alatunnisteen paikkamerkki 4"/>
          <p:cNvSpPr>
            <a:spLocks noGrp="1"/>
          </p:cNvSpPr>
          <p:nvPr>
            <p:ph type="ftr" sz="quarter" idx="3"/>
          </p:nvPr>
        </p:nvSpPr>
        <p:spPr>
          <a:xfrm>
            <a:off x="1111307" y="4728047"/>
            <a:ext cx="1296094" cy="163042"/>
          </a:xfrm>
          <a:prstGeom prst="rect">
            <a:avLst/>
          </a:prstGeom>
        </p:spPr>
        <p:txBody>
          <a:bodyPr vert="horz" lIns="91440" tIns="45720" rIns="91440" bIns="45720" rtlCol="0" anchor="t"/>
          <a:lstStyle>
            <a:lvl1pPr algn="l">
              <a:defRPr sz="7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fi-FI" dirty="0">
                <a:solidFill>
                  <a:srgbClr val="29282E"/>
                </a:solidFill>
              </a:rPr>
              <a:t>Teknologiateollisuus</a:t>
            </a:r>
          </a:p>
        </p:txBody>
      </p:sp>
      <p:sp>
        <p:nvSpPr>
          <p:cNvPr id="26" name="Tekstin paikkamerkki 3"/>
          <p:cNvSpPr>
            <a:spLocks noGrp="1"/>
          </p:cNvSpPr>
          <p:nvPr>
            <p:ph type="body" idx="1"/>
          </p:nvPr>
        </p:nvSpPr>
        <p:spPr>
          <a:xfrm>
            <a:off x="1072801" y="1583532"/>
            <a:ext cx="7171199" cy="2893218"/>
          </a:xfrm>
          <a:prstGeom prst="rect">
            <a:avLst/>
          </a:prstGeom>
        </p:spPr>
        <p:txBody>
          <a:bodyPr vert="horz" lIns="91440" tIns="45720" rIns="91440" bIns="45720" rtlCol="0">
            <a:normAutofit/>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p:txBody>
      </p:sp>
      <p:sp>
        <p:nvSpPr>
          <p:cNvPr id="27" name="Otsikon paikkamerkki 2"/>
          <p:cNvSpPr>
            <a:spLocks noGrp="1"/>
          </p:cNvSpPr>
          <p:nvPr>
            <p:ph type="title"/>
          </p:nvPr>
        </p:nvSpPr>
        <p:spPr>
          <a:xfrm>
            <a:off x="1072801" y="1102950"/>
            <a:ext cx="7171199" cy="644311"/>
          </a:xfrm>
          <a:prstGeom prst="rect">
            <a:avLst/>
          </a:prstGeom>
        </p:spPr>
        <p:txBody>
          <a:bodyPr vert="horz" lIns="91440" tIns="45720" rIns="91440" bIns="45720" rtlCol="0" anchor="t">
            <a:normAutofit/>
          </a:bodyPr>
          <a:lstStyle/>
          <a:p>
            <a:r>
              <a:rPr lang="fi-FI" dirty="0"/>
              <a:t>Muokkaa </a:t>
            </a:r>
            <a:r>
              <a:rPr lang="fi-FI" dirty="0" err="1"/>
              <a:t>perustyyl</a:t>
            </a:r>
            <a:r>
              <a:rPr lang="fi-FI" dirty="0"/>
              <a:t>. </a:t>
            </a:r>
            <a:r>
              <a:rPr lang="fi-FI" dirty="0" err="1"/>
              <a:t>napsautt</a:t>
            </a:r>
            <a:r>
              <a:rPr lang="fi-FI" dirty="0"/>
              <a:t>.</a:t>
            </a:r>
          </a:p>
        </p:txBody>
      </p:sp>
      <p:sp>
        <p:nvSpPr>
          <p:cNvPr id="13" name="Dian numeron paikkamerkki 1"/>
          <p:cNvSpPr>
            <a:spLocks noGrp="1"/>
          </p:cNvSpPr>
          <p:nvPr>
            <p:ph type="sldNum" sz="quarter" idx="4"/>
          </p:nvPr>
        </p:nvSpPr>
        <p:spPr>
          <a:xfrm>
            <a:off x="8005977" y="4729163"/>
            <a:ext cx="863990" cy="166687"/>
          </a:xfrm>
          <a:prstGeom prst="rect">
            <a:avLst/>
          </a:prstGeom>
        </p:spPr>
        <p:txBody>
          <a:bodyPr vert="horz" lIns="91440" tIns="45720" rIns="91440" bIns="45720" rtlCol="0" anchor="t"/>
          <a:lstStyle>
            <a:lvl1pPr algn="r">
              <a:defRPr sz="700">
                <a:solidFill>
                  <a:schemeClr val="tx1"/>
                </a:solidFill>
              </a:defRPr>
            </a:lvl1pPr>
          </a:lstStyle>
          <a:p>
            <a:fld id="{6FCB6B90-8271-4E8F-82C1-E646FBB48A2E}" type="slidenum">
              <a:rPr lang="fi-FI" smtClean="0">
                <a:solidFill>
                  <a:srgbClr val="29282E"/>
                </a:solidFill>
              </a:rPr>
              <a:pPr/>
              <a:t>‹#›</a:t>
            </a:fld>
            <a:endParaRPr lang="fi-FI" dirty="0">
              <a:solidFill>
                <a:srgbClr val="29282E"/>
              </a:solidFill>
            </a:endParaRPr>
          </a:p>
        </p:txBody>
      </p:sp>
    </p:spTree>
    <p:extLst>
      <p:ext uri="{BB962C8B-B14F-4D97-AF65-F5344CB8AC3E}">
        <p14:creationId xmlns:p14="http://schemas.microsoft.com/office/powerpoint/2010/main" val="4258925569"/>
      </p:ext>
    </p:extLst>
  </p:cSld>
  <p:clrMap bg1="lt1" tx1="dk1" bg2="lt2" tx2="dk2" accent1="accent1" accent2="accent2" accent3="accent3" accent4="accent4" accent5="accent5" accent6="accent6" hlink="hlink" folHlink="folHlink"/>
  <p:sldLayoutIdLst>
    <p:sldLayoutId id="2147484400" r:id="rId1"/>
    <p:sldLayoutId id="2147484401" r:id="rId2"/>
    <p:sldLayoutId id="2147484402" r:id="rId3"/>
    <p:sldLayoutId id="2147484403" r:id="rId4"/>
    <p:sldLayoutId id="2147484404" r:id="rId5"/>
    <p:sldLayoutId id="2147484405" r:id="rId6"/>
    <p:sldLayoutId id="2147484406" r:id="rId7"/>
    <p:sldLayoutId id="2147484407" r:id="rId8"/>
    <p:sldLayoutId id="2147484408" r:id="rId9"/>
    <p:sldLayoutId id="2147484409" r:id="rId10"/>
    <p:sldLayoutId id="2147484410" r:id="rId11"/>
    <p:sldLayoutId id="2147484411" r:id="rId12"/>
    <p:sldLayoutId id="2147484412" r:id="rId13"/>
    <p:sldLayoutId id="2147484413" r:id="rId14"/>
    <p:sldLayoutId id="2147484414" r:id="rId15"/>
    <p:sldLayoutId id="2147484415" r:id="rId16"/>
    <p:sldLayoutId id="2147484416" r:id="rId17"/>
    <p:sldLayoutId id="2147484417" r:id="rId18"/>
    <p:sldLayoutId id="2147484418" r:id="rId19"/>
    <p:sldLayoutId id="2147484419" r:id="rId20"/>
    <p:sldLayoutId id="2147484420" r:id="rId21"/>
    <p:sldLayoutId id="2147484421" r:id="rId22"/>
    <p:sldLayoutId id="2147484422" r:id="rId23"/>
    <p:sldLayoutId id="2147484423" r:id="rId24"/>
    <p:sldLayoutId id="2147484424" r:id="rId25"/>
    <p:sldLayoutId id="2147484425" r:id="rId26"/>
    <p:sldLayoutId id="2147484426" r:id="rId27"/>
    <p:sldLayoutId id="2147484427" r:id="rId28"/>
    <p:sldLayoutId id="2147484428" r:id="rId29"/>
    <p:sldLayoutId id="2147484429" r:id="rId30"/>
    <p:sldLayoutId id="2147484430" r:id="rId31"/>
    <p:sldLayoutId id="2147484431" r:id="rId32"/>
    <p:sldLayoutId id="2147484432" r:id="rId33"/>
    <p:sldLayoutId id="2147484433" r:id="rId34"/>
    <p:sldLayoutId id="2147484434" r:id="rId35"/>
    <p:sldLayoutId id="2147484435" r:id="rId36"/>
  </p:sldLayoutIdLst>
  <p:transition spd="med">
    <p:fade/>
  </p:transition>
  <p:hf hdr="0"/>
  <p:txStyles>
    <p:titleStyle>
      <a:lvl1pPr marL="14400" algn="l" defTabSz="806052" rtl="0" eaLnBrk="1" latinLnBrk="0" hangingPunct="1">
        <a:lnSpc>
          <a:spcPts val="2700"/>
        </a:lnSpc>
        <a:spcBef>
          <a:spcPts val="0"/>
        </a:spcBef>
        <a:spcAft>
          <a:spcPts val="0"/>
        </a:spcAft>
        <a:buNone/>
        <a:defRPr sz="2200" b="1" kern="1200" spc="-35" baseline="0">
          <a:solidFill>
            <a:srgbClr val="000000"/>
          </a:solidFill>
          <a:latin typeface="+mj-lt"/>
          <a:ea typeface="Adobe Fan Heiti Std B" panose="020B0700000000000000" pitchFamily="34" charset="-128"/>
          <a:cs typeface="Adobe Hebrew" panose="02040503050201020203" pitchFamily="18" charset="-79"/>
        </a:defRPr>
      </a:lvl1pPr>
    </p:titleStyle>
    <p:bodyStyle>
      <a:lvl1pPr marL="234000" indent="-212400" algn="l" defTabSz="806052" rtl="0" eaLnBrk="1" latinLnBrk="0" hangingPunct="1">
        <a:lnSpc>
          <a:spcPts val="2000"/>
        </a:lnSpc>
        <a:spcBef>
          <a:spcPts val="400"/>
        </a:spcBef>
        <a:spcAft>
          <a:spcPts val="300"/>
        </a:spcAft>
        <a:buClrTx/>
        <a:buSzPct val="125000"/>
        <a:buFont typeface="Arial" panose="020B0604020202020204" pitchFamily="34" charset="0"/>
        <a:buChar char="•"/>
        <a:defRPr sz="160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629732" indent="-158400" algn="l" defTabSz="806052" rtl="0" eaLnBrk="1" latinLnBrk="0" hangingPunct="1">
        <a:lnSpc>
          <a:spcPts val="1800"/>
        </a:lnSpc>
        <a:spcBef>
          <a:spcPts val="200"/>
        </a:spcBef>
        <a:spcAft>
          <a:spcPts val="200"/>
        </a:spcAft>
        <a:buClrTx/>
        <a:buSzPct val="125000"/>
        <a:buFont typeface="Arial" pitchFamily="34" charset="0"/>
        <a:buChar char="–"/>
        <a:defRPr sz="130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944591" indent="-158400" algn="l" defTabSz="806052" rtl="0" eaLnBrk="1" latinLnBrk="0" hangingPunct="1">
        <a:lnSpc>
          <a:spcPts val="1800"/>
        </a:lnSpc>
        <a:spcBef>
          <a:spcPts val="200"/>
        </a:spcBef>
        <a:spcAft>
          <a:spcPts val="200"/>
        </a:spcAft>
        <a:buClrTx/>
        <a:buSzPct val="125000"/>
        <a:buFont typeface="Arial" panose="020B0604020202020204" pitchFamily="34" charset="0"/>
        <a:buChar char="•"/>
        <a:defRPr sz="105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267851" indent="-158400" algn="l" defTabSz="806052" rtl="0" eaLnBrk="1" latinLnBrk="0" hangingPunct="1">
        <a:lnSpc>
          <a:spcPts val="1800"/>
        </a:lnSpc>
        <a:spcBef>
          <a:spcPts val="200"/>
        </a:spcBef>
        <a:spcAft>
          <a:spcPts val="200"/>
        </a:spcAft>
        <a:buClrTx/>
        <a:buSzPct val="125000"/>
        <a:buFont typeface="Arial" pitchFamily="34" charset="0"/>
        <a:buChar char="–"/>
        <a:defRPr sz="105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1582718" indent="-158400" algn="l" defTabSz="806052" rtl="0" eaLnBrk="1" latinLnBrk="0" hangingPunct="1">
        <a:lnSpc>
          <a:spcPts val="2000"/>
        </a:lnSpc>
        <a:spcBef>
          <a:spcPts val="400"/>
        </a:spcBef>
        <a:spcAft>
          <a:spcPts val="300"/>
        </a:spcAft>
        <a:buClrTx/>
        <a:buSzPct val="125000"/>
        <a:buFont typeface="Arial" panose="020B0604020202020204" pitchFamily="34" charset="0"/>
        <a:buChar char="•"/>
        <a:defRPr sz="100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216640"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6pPr>
      <a:lvl7pPr marL="2619666"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7pPr>
      <a:lvl8pPr marL="3022694"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8pPr>
      <a:lvl9pPr marL="3425719"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9pPr>
    </p:bodyStyle>
    <p:otherStyle>
      <a:defPPr>
        <a:defRPr lang="fi-FI"/>
      </a:defPPr>
      <a:lvl1pPr marL="0" algn="l" defTabSz="806052" rtl="0" eaLnBrk="1" latinLnBrk="0" hangingPunct="1">
        <a:defRPr sz="1587" kern="1200">
          <a:solidFill>
            <a:schemeClr val="tx1"/>
          </a:solidFill>
          <a:latin typeface="+mn-lt"/>
          <a:ea typeface="+mn-ea"/>
          <a:cs typeface="+mn-cs"/>
        </a:defRPr>
      </a:lvl1pPr>
      <a:lvl2pPr marL="403025" algn="l" defTabSz="806052" rtl="0" eaLnBrk="1" latinLnBrk="0" hangingPunct="1">
        <a:defRPr sz="1587" kern="1200">
          <a:solidFill>
            <a:schemeClr val="tx1"/>
          </a:solidFill>
          <a:latin typeface="+mn-lt"/>
          <a:ea typeface="+mn-ea"/>
          <a:cs typeface="+mn-cs"/>
        </a:defRPr>
      </a:lvl2pPr>
      <a:lvl3pPr marL="806052" algn="l" defTabSz="806052" rtl="0" eaLnBrk="1" latinLnBrk="0" hangingPunct="1">
        <a:defRPr sz="1587" kern="1200">
          <a:solidFill>
            <a:schemeClr val="tx1"/>
          </a:solidFill>
          <a:latin typeface="+mn-lt"/>
          <a:ea typeface="+mn-ea"/>
          <a:cs typeface="+mn-cs"/>
        </a:defRPr>
      </a:lvl3pPr>
      <a:lvl4pPr marL="1209078" algn="l" defTabSz="806052" rtl="0" eaLnBrk="1" latinLnBrk="0" hangingPunct="1">
        <a:defRPr sz="1587" kern="1200">
          <a:solidFill>
            <a:schemeClr val="tx1"/>
          </a:solidFill>
          <a:latin typeface="+mn-lt"/>
          <a:ea typeface="+mn-ea"/>
          <a:cs typeface="+mn-cs"/>
        </a:defRPr>
      </a:lvl4pPr>
      <a:lvl5pPr marL="1612105" algn="l" defTabSz="806052" rtl="0" eaLnBrk="1" latinLnBrk="0" hangingPunct="1">
        <a:defRPr sz="1587" kern="1200">
          <a:solidFill>
            <a:schemeClr val="tx1"/>
          </a:solidFill>
          <a:latin typeface="+mn-lt"/>
          <a:ea typeface="+mn-ea"/>
          <a:cs typeface="+mn-cs"/>
        </a:defRPr>
      </a:lvl5pPr>
      <a:lvl6pPr marL="2015123" algn="l" defTabSz="806052" rtl="0" eaLnBrk="1" latinLnBrk="0" hangingPunct="1">
        <a:defRPr sz="1587" kern="1200">
          <a:solidFill>
            <a:schemeClr val="tx1"/>
          </a:solidFill>
          <a:latin typeface="+mn-lt"/>
          <a:ea typeface="+mn-ea"/>
          <a:cs typeface="+mn-cs"/>
        </a:defRPr>
      </a:lvl6pPr>
      <a:lvl7pPr marL="2418157" algn="l" defTabSz="806052" rtl="0" eaLnBrk="1" latinLnBrk="0" hangingPunct="1">
        <a:defRPr sz="1587" kern="1200">
          <a:solidFill>
            <a:schemeClr val="tx1"/>
          </a:solidFill>
          <a:latin typeface="+mn-lt"/>
          <a:ea typeface="+mn-ea"/>
          <a:cs typeface="+mn-cs"/>
        </a:defRPr>
      </a:lvl7pPr>
      <a:lvl8pPr marL="2821180" algn="l" defTabSz="806052" rtl="0" eaLnBrk="1" latinLnBrk="0" hangingPunct="1">
        <a:defRPr sz="1587" kern="1200">
          <a:solidFill>
            <a:schemeClr val="tx1"/>
          </a:solidFill>
          <a:latin typeface="+mn-lt"/>
          <a:ea typeface="+mn-ea"/>
          <a:cs typeface="+mn-cs"/>
        </a:defRPr>
      </a:lvl8pPr>
      <a:lvl9pPr marL="3224205" algn="l" defTabSz="806052" rtl="0" eaLnBrk="1" latinLnBrk="0" hangingPunct="1">
        <a:defRPr sz="1587"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5520">
          <p15:clr>
            <a:srgbClr val="F26B43"/>
          </p15:clr>
        </p15:guide>
        <p15:guide id="2" orient="horz" pos="3062">
          <p15:clr>
            <a:srgbClr val="F26B43"/>
          </p15:clr>
        </p15:guide>
        <p15:guide id="3" orient="horz" pos="232">
          <p15:clr>
            <a:srgbClr val="F26B43"/>
          </p15:clr>
        </p15:guide>
        <p15:guide id="4" pos="240">
          <p15:clr>
            <a:srgbClr val="F26B43"/>
          </p15:clr>
        </p15:guide>
        <p15:guide id="5" pos="757">
          <p15:clr>
            <a:srgbClr val="F26B43"/>
          </p15:clr>
        </p15:guide>
      </p15:sldGuideLst>
    </p:ext>
  </p:extLst>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Päivämäärän paikkamerkki 3"/>
          <p:cNvSpPr>
            <a:spLocks noGrp="1"/>
          </p:cNvSpPr>
          <p:nvPr>
            <p:ph type="dt" sz="half" idx="2"/>
          </p:nvPr>
        </p:nvSpPr>
        <p:spPr>
          <a:xfrm>
            <a:off x="282027" y="4728047"/>
            <a:ext cx="919711" cy="163042"/>
          </a:xfrm>
          <a:prstGeom prst="rect">
            <a:avLst/>
          </a:prstGeom>
        </p:spPr>
        <p:txBody>
          <a:bodyPr vert="horz" lIns="91440" tIns="45720" rIns="91440" bIns="45720" rtlCol="0" anchor="t"/>
          <a:lstStyle>
            <a:lvl1pPr algn="l">
              <a:defRPr sz="7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fld id="{1B16F53B-7158-4458-A0D4-1436C88C6842}" type="datetime1">
              <a:rPr lang="fi-FI" smtClean="0"/>
              <a:t>12.4.2017</a:t>
            </a:fld>
            <a:endParaRPr lang="fi-FI" dirty="0"/>
          </a:p>
        </p:txBody>
      </p:sp>
      <p:sp>
        <p:nvSpPr>
          <p:cNvPr id="8" name="Alatunnisteen paikkamerkki 4"/>
          <p:cNvSpPr>
            <a:spLocks noGrp="1"/>
          </p:cNvSpPr>
          <p:nvPr>
            <p:ph type="ftr" sz="quarter" idx="3"/>
          </p:nvPr>
        </p:nvSpPr>
        <p:spPr>
          <a:xfrm>
            <a:off x="1111307" y="4728047"/>
            <a:ext cx="1296094" cy="163042"/>
          </a:xfrm>
          <a:prstGeom prst="rect">
            <a:avLst/>
          </a:prstGeom>
        </p:spPr>
        <p:txBody>
          <a:bodyPr vert="horz" lIns="91440" tIns="45720" rIns="91440" bIns="45720" rtlCol="0" anchor="t"/>
          <a:lstStyle>
            <a:lvl1pPr algn="l">
              <a:defRPr sz="7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fi-FI" dirty="0"/>
              <a:t>Teknologiateollisuus</a:t>
            </a:r>
          </a:p>
        </p:txBody>
      </p:sp>
      <p:sp>
        <p:nvSpPr>
          <p:cNvPr id="26" name="Tekstin paikkamerkki 3"/>
          <p:cNvSpPr>
            <a:spLocks noGrp="1"/>
          </p:cNvSpPr>
          <p:nvPr>
            <p:ph type="body" idx="1"/>
          </p:nvPr>
        </p:nvSpPr>
        <p:spPr>
          <a:xfrm>
            <a:off x="1072801" y="1583532"/>
            <a:ext cx="7171199" cy="2893218"/>
          </a:xfrm>
          <a:prstGeom prst="rect">
            <a:avLst/>
          </a:prstGeom>
        </p:spPr>
        <p:txBody>
          <a:bodyPr vert="horz" lIns="91440" tIns="45720" rIns="91440" bIns="45720" rtlCol="0">
            <a:normAutofit/>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p:txBody>
      </p:sp>
      <p:sp>
        <p:nvSpPr>
          <p:cNvPr id="27" name="Otsikon paikkamerkki 2"/>
          <p:cNvSpPr>
            <a:spLocks noGrp="1"/>
          </p:cNvSpPr>
          <p:nvPr>
            <p:ph type="title"/>
          </p:nvPr>
        </p:nvSpPr>
        <p:spPr>
          <a:xfrm>
            <a:off x="1072801" y="1102950"/>
            <a:ext cx="7171199" cy="367183"/>
          </a:xfrm>
          <a:prstGeom prst="rect">
            <a:avLst/>
          </a:prstGeom>
        </p:spPr>
        <p:txBody>
          <a:bodyPr vert="horz" lIns="91440" tIns="45720" rIns="91440" bIns="45720" rtlCol="0" anchor="t">
            <a:normAutofit/>
          </a:bodyPr>
          <a:lstStyle/>
          <a:p>
            <a:r>
              <a:rPr lang="fi-FI" dirty="0"/>
              <a:t>Muokkaa </a:t>
            </a:r>
            <a:r>
              <a:rPr lang="fi-FI" dirty="0" err="1"/>
              <a:t>perustyyl</a:t>
            </a:r>
            <a:r>
              <a:rPr lang="fi-FI" dirty="0"/>
              <a:t>. </a:t>
            </a:r>
            <a:r>
              <a:rPr lang="fi-FI" dirty="0" err="1"/>
              <a:t>napsautt</a:t>
            </a:r>
            <a:r>
              <a:rPr lang="fi-FI" dirty="0"/>
              <a:t>.</a:t>
            </a:r>
          </a:p>
        </p:txBody>
      </p:sp>
      <p:sp>
        <p:nvSpPr>
          <p:cNvPr id="13" name="Dian numeron paikkamerkki 1"/>
          <p:cNvSpPr>
            <a:spLocks noGrp="1"/>
          </p:cNvSpPr>
          <p:nvPr>
            <p:ph type="sldNum" sz="quarter" idx="4"/>
          </p:nvPr>
        </p:nvSpPr>
        <p:spPr>
          <a:xfrm>
            <a:off x="8005977" y="4729163"/>
            <a:ext cx="863990" cy="166687"/>
          </a:xfrm>
          <a:prstGeom prst="rect">
            <a:avLst/>
          </a:prstGeom>
        </p:spPr>
        <p:txBody>
          <a:bodyPr vert="horz" lIns="91440" tIns="45720" rIns="91440" bIns="45720" rtlCol="0" anchor="t"/>
          <a:lstStyle>
            <a:lvl1pPr algn="r">
              <a:defRPr sz="700">
                <a:solidFill>
                  <a:schemeClr val="tx1"/>
                </a:solidFill>
              </a:defRPr>
            </a:lvl1pPr>
          </a:lstStyle>
          <a:p>
            <a:fld id="{6FCB6B90-8271-4E8F-82C1-E646FBB48A2E}" type="slidenum">
              <a:rPr lang="fi-FI" smtClean="0"/>
              <a:pPr/>
              <a:t>‹#›</a:t>
            </a:fld>
            <a:endParaRPr lang="fi-FI" dirty="0"/>
          </a:p>
        </p:txBody>
      </p:sp>
    </p:spTree>
    <p:extLst>
      <p:ext uri="{BB962C8B-B14F-4D97-AF65-F5344CB8AC3E}">
        <p14:creationId xmlns:p14="http://schemas.microsoft.com/office/powerpoint/2010/main" val="3666830941"/>
      </p:ext>
    </p:extLst>
  </p:cSld>
  <p:clrMap bg1="lt1" tx1="dk1" bg2="lt2" tx2="dk2" accent1="accent1" accent2="accent2" accent3="accent3" accent4="accent4" accent5="accent5" accent6="accent6" hlink="hlink" folHlink="folHlink"/>
  <p:sldLayoutIdLst>
    <p:sldLayoutId id="2147484437" r:id="rId1"/>
    <p:sldLayoutId id="2147484438" r:id="rId2"/>
    <p:sldLayoutId id="2147484439" r:id="rId3"/>
    <p:sldLayoutId id="2147484440" r:id="rId4"/>
    <p:sldLayoutId id="2147484441" r:id="rId5"/>
    <p:sldLayoutId id="2147484442" r:id="rId6"/>
    <p:sldLayoutId id="2147484443" r:id="rId7"/>
    <p:sldLayoutId id="2147484444" r:id="rId8"/>
    <p:sldLayoutId id="2147484445" r:id="rId9"/>
    <p:sldLayoutId id="2147484446" r:id="rId10"/>
    <p:sldLayoutId id="2147484447" r:id="rId11"/>
    <p:sldLayoutId id="2147484448" r:id="rId12"/>
    <p:sldLayoutId id="2147484449" r:id="rId13"/>
    <p:sldLayoutId id="2147484450" r:id="rId14"/>
    <p:sldLayoutId id="2147484451" r:id="rId15"/>
    <p:sldLayoutId id="2147484452" r:id="rId16"/>
    <p:sldLayoutId id="2147484453" r:id="rId17"/>
    <p:sldLayoutId id="2147484454" r:id="rId18"/>
    <p:sldLayoutId id="2147484455" r:id="rId19"/>
    <p:sldLayoutId id="2147484456" r:id="rId20"/>
    <p:sldLayoutId id="2147484457" r:id="rId21"/>
    <p:sldLayoutId id="2147484458" r:id="rId22"/>
    <p:sldLayoutId id="2147484459" r:id="rId23"/>
    <p:sldLayoutId id="2147484460" r:id="rId24"/>
    <p:sldLayoutId id="2147484461" r:id="rId25"/>
    <p:sldLayoutId id="2147484462" r:id="rId26"/>
    <p:sldLayoutId id="2147484463" r:id="rId27"/>
    <p:sldLayoutId id="2147484464" r:id="rId28"/>
    <p:sldLayoutId id="2147484465" r:id="rId29"/>
  </p:sldLayoutIdLst>
  <p:transition spd="med">
    <p:fade/>
  </p:transition>
  <p:hf hdr="0"/>
  <p:txStyles>
    <p:titleStyle>
      <a:lvl1pPr marL="14400" algn="l" defTabSz="806052" rtl="0" eaLnBrk="1" latinLnBrk="0" hangingPunct="1">
        <a:lnSpc>
          <a:spcPts val="2700"/>
        </a:lnSpc>
        <a:spcBef>
          <a:spcPts val="0"/>
        </a:spcBef>
        <a:spcAft>
          <a:spcPts val="0"/>
        </a:spcAft>
        <a:buNone/>
        <a:defRPr sz="2200" b="1" kern="1200" spc="-35" baseline="0">
          <a:solidFill>
            <a:srgbClr val="000000"/>
          </a:solidFill>
          <a:latin typeface="+mj-lt"/>
          <a:ea typeface="Adobe Fan Heiti Std B" panose="020B0700000000000000" pitchFamily="34" charset="-128"/>
          <a:cs typeface="Adobe Hebrew" panose="02040503050201020203" pitchFamily="18" charset="-79"/>
        </a:defRPr>
      </a:lvl1pPr>
    </p:titleStyle>
    <p:bodyStyle>
      <a:lvl1pPr marL="234000" indent="-212400" algn="l" defTabSz="806052" rtl="0" eaLnBrk="1" latinLnBrk="0" hangingPunct="1">
        <a:lnSpc>
          <a:spcPts val="2000"/>
        </a:lnSpc>
        <a:spcBef>
          <a:spcPts val="400"/>
        </a:spcBef>
        <a:spcAft>
          <a:spcPts val="300"/>
        </a:spcAft>
        <a:buClrTx/>
        <a:buSzPct val="125000"/>
        <a:buFont typeface="Arial" panose="020B0604020202020204" pitchFamily="34" charset="0"/>
        <a:buChar char="•"/>
        <a:defRPr sz="160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629732" indent="-158400" algn="l" defTabSz="806052" rtl="0" eaLnBrk="1" latinLnBrk="0" hangingPunct="1">
        <a:lnSpc>
          <a:spcPts val="1800"/>
        </a:lnSpc>
        <a:spcBef>
          <a:spcPts val="200"/>
        </a:spcBef>
        <a:spcAft>
          <a:spcPts val="200"/>
        </a:spcAft>
        <a:buClrTx/>
        <a:buSzPct val="125000"/>
        <a:buFont typeface="Arial" pitchFamily="34" charset="0"/>
        <a:buChar char="–"/>
        <a:defRPr sz="130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944591" indent="-158400" algn="l" defTabSz="806052" rtl="0" eaLnBrk="1" latinLnBrk="0" hangingPunct="1">
        <a:lnSpc>
          <a:spcPts val="1800"/>
        </a:lnSpc>
        <a:spcBef>
          <a:spcPts val="200"/>
        </a:spcBef>
        <a:spcAft>
          <a:spcPts val="200"/>
        </a:spcAft>
        <a:buClrTx/>
        <a:buSzPct val="125000"/>
        <a:buFont typeface="Arial" panose="020B0604020202020204" pitchFamily="34" charset="0"/>
        <a:buChar char="•"/>
        <a:defRPr sz="105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267851" indent="-158400" algn="l" defTabSz="806052" rtl="0" eaLnBrk="1" latinLnBrk="0" hangingPunct="1">
        <a:lnSpc>
          <a:spcPts val="1800"/>
        </a:lnSpc>
        <a:spcBef>
          <a:spcPts val="200"/>
        </a:spcBef>
        <a:spcAft>
          <a:spcPts val="200"/>
        </a:spcAft>
        <a:buClrTx/>
        <a:buSzPct val="125000"/>
        <a:buFont typeface="Arial" pitchFamily="34" charset="0"/>
        <a:buChar char="–"/>
        <a:defRPr sz="105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1582718" indent="-158400" algn="l" defTabSz="806052" rtl="0" eaLnBrk="1" latinLnBrk="0" hangingPunct="1">
        <a:lnSpc>
          <a:spcPts val="2000"/>
        </a:lnSpc>
        <a:spcBef>
          <a:spcPts val="400"/>
        </a:spcBef>
        <a:spcAft>
          <a:spcPts val="300"/>
        </a:spcAft>
        <a:buClrTx/>
        <a:buSzPct val="125000"/>
        <a:buFont typeface="Arial" panose="020B0604020202020204" pitchFamily="34" charset="0"/>
        <a:buChar char="•"/>
        <a:defRPr sz="100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216640"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6pPr>
      <a:lvl7pPr marL="2619666"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7pPr>
      <a:lvl8pPr marL="3022694"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8pPr>
      <a:lvl9pPr marL="3425719"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9pPr>
    </p:bodyStyle>
    <p:otherStyle>
      <a:defPPr>
        <a:defRPr lang="fi-FI"/>
      </a:defPPr>
      <a:lvl1pPr marL="0" algn="l" defTabSz="806052" rtl="0" eaLnBrk="1" latinLnBrk="0" hangingPunct="1">
        <a:defRPr sz="1587" kern="1200">
          <a:solidFill>
            <a:schemeClr val="tx1"/>
          </a:solidFill>
          <a:latin typeface="+mn-lt"/>
          <a:ea typeface="+mn-ea"/>
          <a:cs typeface="+mn-cs"/>
        </a:defRPr>
      </a:lvl1pPr>
      <a:lvl2pPr marL="403025" algn="l" defTabSz="806052" rtl="0" eaLnBrk="1" latinLnBrk="0" hangingPunct="1">
        <a:defRPr sz="1587" kern="1200">
          <a:solidFill>
            <a:schemeClr val="tx1"/>
          </a:solidFill>
          <a:latin typeface="+mn-lt"/>
          <a:ea typeface="+mn-ea"/>
          <a:cs typeface="+mn-cs"/>
        </a:defRPr>
      </a:lvl2pPr>
      <a:lvl3pPr marL="806052" algn="l" defTabSz="806052" rtl="0" eaLnBrk="1" latinLnBrk="0" hangingPunct="1">
        <a:defRPr sz="1587" kern="1200">
          <a:solidFill>
            <a:schemeClr val="tx1"/>
          </a:solidFill>
          <a:latin typeface="+mn-lt"/>
          <a:ea typeface="+mn-ea"/>
          <a:cs typeface="+mn-cs"/>
        </a:defRPr>
      </a:lvl3pPr>
      <a:lvl4pPr marL="1209078" algn="l" defTabSz="806052" rtl="0" eaLnBrk="1" latinLnBrk="0" hangingPunct="1">
        <a:defRPr sz="1587" kern="1200">
          <a:solidFill>
            <a:schemeClr val="tx1"/>
          </a:solidFill>
          <a:latin typeface="+mn-lt"/>
          <a:ea typeface="+mn-ea"/>
          <a:cs typeface="+mn-cs"/>
        </a:defRPr>
      </a:lvl4pPr>
      <a:lvl5pPr marL="1612105" algn="l" defTabSz="806052" rtl="0" eaLnBrk="1" latinLnBrk="0" hangingPunct="1">
        <a:defRPr sz="1587" kern="1200">
          <a:solidFill>
            <a:schemeClr val="tx1"/>
          </a:solidFill>
          <a:latin typeface="+mn-lt"/>
          <a:ea typeface="+mn-ea"/>
          <a:cs typeface="+mn-cs"/>
        </a:defRPr>
      </a:lvl5pPr>
      <a:lvl6pPr marL="2015123" algn="l" defTabSz="806052" rtl="0" eaLnBrk="1" latinLnBrk="0" hangingPunct="1">
        <a:defRPr sz="1587" kern="1200">
          <a:solidFill>
            <a:schemeClr val="tx1"/>
          </a:solidFill>
          <a:latin typeface="+mn-lt"/>
          <a:ea typeface="+mn-ea"/>
          <a:cs typeface="+mn-cs"/>
        </a:defRPr>
      </a:lvl6pPr>
      <a:lvl7pPr marL="2418157" algn="l" defTabSz="806052" rtl="0" eaLnBrk="1" latinLnBrk="0" hangingPunct="1">
        <a:defRPr sz="1587" kern="1200">
          <a:solidFill>
            <a:schemeClr val="tx1"/>
          </a:solidFill>
          <a:latin typeface="+mn-lt"/>
          <a:ea typeface="+mn-ea"/>
          <a:cs typeface="+mn-cs"/>
        </a:defRPr>
      </a:lvl7pPr>
      <a:lvl8pPr marL="2821180" algn="l" defTabSz="806052" rtl="0" eaLnBrk="1" latinLnBrk="0" hangingPunct="1">
        <a:defRPr sz="1587" kern="1200">
          <a:solidFill>
            <a:schemeClr val="tx1"/>
          </a:solidFill>
          <a:latin typeface="+mn-lt"/>
          <a:ea typeface="+mn-ea"/>
          <a:cs typeface="+mn-cs"/>
        </a:defRPr>
      </a:lvl8pPr>
      <a:lvl9pPr marL="3224205" algn="l" defTabSz="806052" rtl="0" eaLnBrk="1" latinLnBrk="0" hangingPunct="1">
        <a:defRPr sz="1587" kern="1200">
          <a:solidFill>
            <a:schemeClr val="tx1"/>
          </a:solidFill>
          <a:latin typeface="+mn-lt"/>
          <a:ea typeface="+mn-ea"/>
          <a:cs typeface="+mn-cs"/>
        </a:defRPr>
      </a:lvl9pPr>
    </p:otherStyle>
  </p:txStyles>
  <p:extLst mod="1">
    <p:ext uri="{27BBF7A9-308A-43DC-89C8-2F10F3537804}">
      <p15:sldGuideLst xmlns:p15="http://schemas.microsoft.com/office/powerpoint/2012/main">
        <p15:guide id="20" pos="5520">
          <p15:clr>
            <a:srgbClr val="F26B43"/>
          </p15:clr>
        </p15:guide>
        <p15:guide id="22" orient="horz" pos="3062">
          <p15:clr>
            <a:srgbClr val="F26B43"/>
          </p15:clr>
        </p15:guide>
        <p15:guide id="23" orient="horz" pos="232">
          <p15:clr>
            <a:srgbClr val="F26B43"/>
          </p15:clr>
        </p15:guide>
        <p15:guide id="26" pos="240">
          <p15:clr>
            <a:srgbClr val="F26B43"/>
          </p15:clr>
        </p15:guide>
        <p15:guide id="27" pos="757">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Päivämäärän paikkamerkki 3"/>
          <p:cNvSpPr>
            <a:spLocks noGrp="1"/>
          </p:cNvSpPr>
          <p:nvPr>
            <p:ph type="dt" sz="half" idx="2"/>
          </p:nvPr>
        </p:nvSpPr>
        <p:spPr>
          <a:xfrm>
            <a:off x="282027" y="4728047"/>
            <a:ext cx="919711" cy="163042"/>
          </a:xfrm>
          <a:prstGeom prst="rect">
            <a:avLst/>
          </a:prstGeom>
        </p:spPr>
        <p:txBody>
          <a:bodyPr vert="horz" lIns="91440" tIns="45720" rIns="91440" bIns="45720" rtlCol="0" anchor="t"/>
          <a:lstStyle>
            <a:lvl1pPr algn="l">
              <a:defRPr sz="7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fld id="{1B16F53B-7158-4458-A0D4-1436C88C6842}" type="datetime1">
              <a:rPr lang="fi-FI" smtClean="0">
                <a:solidFill>
                  <a:srgbClr val="29282E"/>
                </a:solidFill>
              </a:rPr>
              <a:pPr/>
              <a:t>12.4.2017</a:t>
            </a:fld>
            <a:endParaRPr lang="fi-FI" dirty="0">
              <a:solidFill>
                <a:srgbClr val="29282E"/>
              </a:solidFill>
            </a:endParaRPr>
          </a:p>
        </p:txBody>
      </p:sp>
      <p:sp>
        <p:nvSpPr>
          <p:cNvPr id="8" name="Alatunnisteen paikkamerkki 4"/>
          <p:cNvSpPr>
            <a:spLocks noGrp="1"/>
          </p:cNvSpPr>
          <p:nvPr>
            <p:ph type="ftr" sz="quarter" idx="3"/>
          </p:nvPr>
        </p:nvSpPr>
        <p:spPr>
          <a:xfrm>
            <a:off x="1111307" y="4728047"/>
            <a:ext cx="1296094" cy="163042"/>
          </a:xfrm>
          <a:prstGeom prst="rect">
            <a:avLst/>
          </a:prstGeom>
        </p:spPr>
        <p:txBody>
          <a:bodyPr vert="horz" lIns="91440" tIns="45720" rIns="91440" bIns="45720" rtlCol="0" anchor="t"/>
          <a:lstStyle>
            <a:lvl1pPr algn="l">
              <a:defRPr sz="7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fi-FI" dirty="0">
                <a:solidFill>
                  <a:srgbClr val="29282E"/>
                </a:solidFill>
              </a:rPr>
              <a:t>Teknologiateollisuus</a:t>
            </a:r>
          </a:p>
        </p:txBody>
      </p:sp>
      <p:sp>
        <p:nvSpPr>
          <p:cNvPr id="26" name="Tekstin paikkamerkki 3"/>
          <p:cNvSpPr>
            <a:spLocks noGrp="1"/>
          </p:cNvSpPr>
          <p:nvPr>
            <p:ph type="body" idx="1"/>
          </p:nvPr>
        </p:nvSpPr>
        <p:spPr>
          <a:xfrm>
            <a:off x="1072801" y="1583532"/>
            <a:ext cx="7171199" cy="2893218"/>
          </a:xfrm>
          <a:prstGeom prst="rect">
            <a:avLst/>
          </a:prstGeom>
        </p:spPr>
        <p:txBody>
          <a:bodyPr vert="horz" lIns="91440" tIns="45720" rIns="91440" bIns="45720" rtlCol="0">
            <a:normAutofit/>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p:txBody>
      </p:sp>
      <p:sp>
        <p:nvSpPr>
          <p:cNvPr id="27" name="Otsikon paikkamerkki 2"/>
          <p:cNvSpPr>
            <a:spLocks noGrp="1"/>
          </p:cNvSpPr>
          <p:nvPr>
            <p:ph type="title"/>
          </p:nvPr>
        </p:nvSpPr>
        <p:spPr>
          <a:xfrm>
            <a:off x="1072801" y="1102950"/>
            <a:ext cx="7171199" cy="367183"/>
          </a:xfrm>
          <a:prstGeom prst="rect">
            <a:avLst/>
          </a:prstGeom>
        </p:spPr>
        <p:txBody>
          <a:bodyPr vert="horz" lIns="91440" tIns="45720" rIns="91440" bIns="45720" rtlCol="0" anchor="t">
            <a:normAutofit/>
          </a:bodyPr>
          <a:lstStyle/>
          <a:p>
            <a:r>
              <a:rPr lang="fi-FI" dirty="0"/>
              <a:t>Muokkaa </a:t>
            </a:r>
            <a:r>
              <a:rPr lang="fi-FI" dirty="0" err="1"/>
              <a:t>perustyyl</a:t>
            </a:r>
            <a:r>
              <a:rPr lang="fi-FI" dirty="0"/>
              <a:t>. </a:t>
            </a:r>
            <a:r>
              <a:rPr lang="fi-FI" dirty="0" err="1"/>
              <a:t>napsautt</a:t>
            </a:r>
            <a:r>
              <a:rPr lang="fi-FI" dirty="0"/>
              <a:t>.</a:t>
            </a:r>
          </a:p>
        </p:txBody>
      </p:sp>
      <p:sp>
        <p:nvSpPr>
          <p:cNvPr id="13" name="Dian numeron paikkamerkki 1"/>
          <p:cNvSpPr>
            <a:spLocks noGrp="1"/>
          </p:cNvSpPr>
          <p:nvPr>
            <p:ph type="sldNum" sz="quarter" idx="4"/>
          </p:nvPr>
        </p:nvSpPr>
        <p:spPr>
          <a:xfrm>
            <a:off x="8005977" y="4729163"/>
            <a:ext cx="863990" cy="166687"/>
          </a:xfrm>
          <a:prstGeom prst="rect">
            <a:avLst/>
          </a:prstGeom>
        </p:spPr>
        <p:txBody>
          <a:bodyPr vert="horz" lIns="91440" tIns="45720" rIns="91440" bIns="45720" rtlCol="0" anchor="t"/>
          <a:lstStyle>
            <a:lvl1pPr algn="r">
              <a:defRPr sz="700">
                <a:solidFill>
                  <a:schemeClr val="tx1"/>
                </a:solidFill>
              </a:defRPr>
            </a:lvl1pPr>
          </a:lstStyle>
          <a:p>
            <a:fld id="{6FCB6B90-8271-4E8F-82C1-E646FBB48A2E}" type="slidenum">
              <a:rPr lang="fi-FI" smtClean="0">
                <a:solidFill>
                  <a:srgbClr val="29282E"/>
                </a:solidFill>
              </a:rPr>
              <a:pPr/>
              <a:t>‹#›</a:t>
            </a:fld>
            <a:endParaRPr lang="fi-FI" dirty="0">
              <a:solidFill>
                <a:srgbClr val="29282E"/>
              </a:solidFill>
            </a:endParaRPr>
          </a:p>
        </p:txBody>
      </p:sp>
    </p:spTree>
    <p:extLst>
      <p:ext uri="{BB962C8B-B14F-4D97-AF65-F5344CB8AC3E}">
        <p14:creationId xmlns:p14="http://schemas.microsoft.com/office/powerpoint/2010/main" val="746585982"/>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 id="2147483721" r:id="rId12"/>
    <p:sldLayoutId id="2147483722" r:id="rId13"/>
    <p:sldLayoutId id="2147483723" r:id="rId14"/>
    <p:sldLayoutId id="2147483724" r:id="rId15"/>
    <p:sldLayoutId id="2147483725" r:id="rId16"/>
    <p:sldLayoutId id="2147483726" r:id="rId17"/>
    <p:sldLayoutId id="2147483727" r:id="rId18"/>
    <p:sldLayoutId id="2147483728" r:id="rId19"/>
    <p:sldLayoutId id="2147483729" r:id="rId20"/>
    <p:sldLayoutId id="2147483730" r:id="rId21"/>
    <p:sldLayoutId id="2147483731" r:id="rId22"/>
    <p:sldLayoutId id="2147483732" r:id="rId23"/>
    <p:sldLayoutId id="2147483733" r:id="rId24"/>
    <p:sldLayoutId id="2147483734" r:id="rId25"/>
    <p:sldLayoutId id="2147483735" r:id="rId26"/>
    <p:sldLayoutId id="2147483736" r:id="rId27"/>
    <p:sldLayoutId id="2147483737" r:id="rId28"/>
    <p:sldLayoutId id="2147483738" r:id="rId29"/>
  </p:sldLayoutIdLst>
  <p:transition spd="med">
    <p:fade/>
  </p:transition>
  <p:hf hdr="0"/>
  <p:txStyles>
    <p:titleStyle>
      <a:lvl1pPr marL="14400" algn="l" defTabSz="806052" rtl="0" eaLnBrk="1" latinLnBrk="0" hangingPunct="1">
        <a:lnSpc>
          <a:spcPts val="2700"/>
        </a:lnSpc>
        <a:spcBef>
          <a:spcPts val="0"/>
        </a:spcBef>
        <a:spcAft>
          <a:spcPts val="0"/>
        </a:spcAft>
        <a:buNone/>
        <a:defRPr sz="2200" b="1" kern="1200" spc="-35" baseline="0">
          <a:solidFill>
            <a:srgbClr val="000000"/>
          </a:solidFill>
          <a:latin typeface="+mj-lt"/>
          <a:ea typeface="Adobe Fan Heiti Std B" panose="020B0700000000000000" pitchFamily="34" charset="-128"/>
          <a:cs typeface="Adobe Hebrew" panose="02040503050201020203" pitchFamily="18" charset="-79"/>
        </a:defRPr>
      </a:lvl1pPr>
    </p:titleStyle>
    <p:bodyStyle>
      <a:lvl1pPr marL="234000" indent="-212400" algn="l" defTabSz="806052" rtl="0" eaLnBrk="1" latinLnBrk="0" hangingPunct="1">
        <a:lnSpc>
          <a:spcPts val="2000"/>
        </a:lnSpc>
        <a:spcBef>
          <a:spcPts val="400"/>
        </a:spcBef>
        <a:spcAft>
          <a:spcPts val="300"/>
        </a:spcAft>
        <a:buClrTx/>
        <a:buSzPct val="125000"/>
        <a:buFont typeface="Arial" panose="020B0604020202020204" pitchFamily="34" charset="0"/>
        <a:buChar char="•"/>
        <a:defRPr sz="160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629732" indent="-158400" algn="l" defTabSz="806052" rtl="0" eaLnBrk="1" latinLnBrk="0" hangingPunct="1">
        <a:lnSpc>
          <a:spcPts val="1800"/>
        </a:lnSpc>
        <a:spcBef>
          <a:spcPts val="200"/>
        </a:spcBef>
        <a:spcAft>
          <a:spcPts val="200"/>
        </a:spcAft>
        <a:buClrTx/>
        <a:buSzPct val="125000"/>
        <a:buFont typeface="Arial" pitchFamily="34" charset="0"/>
        <a:buChar char="–"/>
        <a:defRPr sz="130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944591" indent="-158400" algn="l" defTabSz="806052" rtl="0" eaLnBrk="1" latinLnBrk="0" hangingPunct="1">
        <a:lnSpc>
          <a:spcPts val="1800"/>
        </a:lnSpc>
        <a:spcBef>
          <a:spcPts val="200"/>
        </a:spcBef>
        <a:spcAft>
          <a:spcPts val="200"/>
        </a:spcAft>
        <a:buClrTx/>
        <a:buSzPct val="125000"/>
        <a:buFont typeface="Arial" panose="020B0604020202020204" pitchFamily="34" charset="0"/>
        <a:buChar char="•"/>
        <a:defRPr sz="105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267851" indent="-158400" algn="l" defTabSz="806052" rtl="0" eaLnBrk="1" latinLnBrk="0" hangingPunct="1">
        <a:lnSpc>
          <a:spcPts val="1800"/>
        </a:lnSpc>
        <a:spcBef>
          <a:spcPts val="200"/>
        </a:spcBef>
        <a:spcAft>
          <a:spcPts val="200"/>
        </a:spcAft>
        <a:buClrTx/>
        <a:buSzPct val="125000"/>
        <a:buFont typeface="Arial" pitchFamily="34" charset="0"/>
        <a:buChar char="–"/>
        <a:defRPr sz="105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1582718" indent="-158400" algn="l" defTabSz="806052" rtl="0" eaLnBrk="1" latinLnBrk="0" hangingPunct="1">
        <a:lnSpc>
          <a:spcPts val="2000"/>
        </a:lnSpc>
        <a:spcBef>
          <a:spcPts val="400"/>
        </a:spcBef>
        <a:spcAft>
          <a:spcPts val="300"/>
        </a:spcAft>
        <a:buClrTx/>
        <a:buSzPct val="125000"/>
        <a:buFont typeface="Arial" panose="020B0604020202020204" pitchFamily="34" charset="0"/>
        <a:buChar char="•"/>
        <a:defRPr sz="100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216640"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6pPr>
      <a:lvl7pPr marL="2619666"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7pPr>
      <a:lvl8pPr marL="3022694"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8pPr>
      <a:lvl9pPr marL="3425719"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9pPr>
    </p:bodyStyle>
    <p:otherStyle>
      <a:defPPr>
        <a:defRPr lang="fi-FI"/>
      </a:defPPr>
      <a:lvl1pPr marL="0" algn="l" defTabSz="806052" rtl="0" eaLnBrk="1" latinLnBrk="0" hangingPunct="1">
        <a:defRPr sz="1587" kern="1200">
          <a:solidFill>
            <a:schemeClr val="tx1"/>
          </a:solidFill>
          <a:latin typeface="+mn-lt"/>
          <a:ea typeface="+mn-ea"/>
          <a:cs typeface="+mn-cs"/>
        </a:defRPr>
      </a:lvl1pPr>
      <a:lvl2pPr marL="403025" algn="l" defTabSz="806052" rtl="0" eaLnBrk="1" latinLnBrk="0" hangingPunct="1">
        <a:defRPr sz="1587" kern="1200">
          <a:solidFill>
            <a:schemeClr val="tx1"/>
          </a:solidFill>
          <a:latin typeface="+mn-lt"/>
          <a:ea typeface="+mn-ea"/>
          <a:cs typeface="+mn-cs"/>
        </a:defRPr>
      </a:lvl2pPr>
      <a:lvl3pPr marL="806052" algn="l" defTabSz="806052" rtl="0" eaLnBrk="1" latinLnBrk="0" hangingPunct="1">
        <a:defRPr sz="1587" kern="1200">
          <a:solidFill>
            <a:schemeClr val="tx1"/>
          </a:solidFill>
          <a:latin typeface="+mn-lt"/>
          <a:ea typeface="+mn-ea"/>
          <a:cs typeface="+mn-cs"/>
        </a:defRPr>
      </a:lvl3pPr>
      <a:lvl4pPr marL="1209078" algn="l" defTabSz="806052" rtl="0" eaLnBrk="1" latinLnBrk="0" hangingPunct="1">
        <a:defRPr sz="1587" kern="1200">
          <a:solidFill>
            <a:schemeClr val="tx1"/>
          </a:solidFill>
          <a:latin typeface="+mn-lt"/>
          <a:ea typeface="+mn-ea"/>
          <a:cs typeface="+mn-cs"/>
        </a:defRPr>
      </a:lvl4pPr>
      <a:lvl5pPr marL="1612105" algn="l" defTabSz="806052" rtl="0" eaLnBrk="1" latinLnBrk="0" hangingPunct="1">
        <a:defRPr sz="1587" kern="1200">
          <a:solidFill>
            <a:schemeClr val="tx1"/>
          </a:solidFill>
          <a:latin typeface="+mn-lt"/>
          <a:ea typeface="+mn-ea"/>
          <a:cs typeface="+mn-cs"/>
        </a:defRPr>
      </a:lvl5pPr>
      <a:lvl6pPr marL="2015123" algn="l" defTabSz="806052" rtl="0" eaLnBrk="1" latinLnBrk="0" hangingPunct="1">
        <a:defRPr sz="1587" kern="1200">
          <a:solidFill>
            <a:schemeClr val="tx1"/>
          </a:solidFill>
          <a:latin typeface="+mn-lt"/>
          <a:ea typeface="+mn-ea"/>
          <a:cs typeface="+mn-cs"/>
        </a:defRPr>
      </a:lvl6pPr>
      <a:lvl7pPr marL="2418157" algn="l" defTabSz="806052" rtl="0" eaLnBrk="1" latinLnBrk="0" hangingPunct="1">
        <a:defRPr sz="1587" kern="1200">
          <a:solidFill>
            <a:schemeClr val="tx1"/>
          </a:solidFill>
          <a:latin typeface="+mn-lt"/>
          <a:ea typeface="+mn-ea"/>
          <a:cs typeface="+mn-cs"/>
        </a:defRPr>
      </a:lvl7pPr>
      <a:lvl8pPr marL="2821180" algn="l" defTabSz="806052" rtl="0" eaLnBrk="1" latinLnBrk="0" hangingPunct="1">
        <a:defRPr sz="1587" kern="1200">
          <a:solidFill>
            <a:schemeClr val="tx1"/>
          </a:solidFill>
          <a:latin typeface="+mn-lt"/>
          <a:ea typeface="+mn-ea"/>
          <a:cs typeface="+mn-cs"/>
        </a:defRPr>
      </a:lvl8pPr>
      <a:lvl9pPr marL="3224205" algn="l" defTabSz="806052" rtl="0" eaLnBrk="1" latinLnBrk="0" hangingPunct="1">
        <a:defRPr sz="1587"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5520">
          <p15:clr>
            <a:srgbClr val="F26B43"/>
          </p15:clr>
        </p15:guide>
        <p15:guide id="2" orient="horz" pos="3062">
          <p15:clr>
            <a:srgbClr val="F26B43"/>
          </p15:clr>
        </p15:guide>
        <p15:guide id="3" orient="horz" pos="232">
          <p15:clr>
            <a:srgbClr val="F26B43"/>
          </p15:clr>
        </p15:guide>
        <p15:guide id="4" pos="240">
          <p15:clr>
            <a:srgbClr val="F26B43"/>
          </p15:clr>
        </p15:guide>
        <p15:guide id="5" pos="757">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Päivämäärän paikkamerkki 3"/>
          <p:cNvSpPr>
            <a:spLocks noGrp="1"/>
          </p:cNvSpPr>
          <p:nvPr>
            <p:ph type="dt" sz="half" idx="2"/>
          </p:nvPr>
        </p:nvSpPr>
        <p:spPr>
          <a:xfrm>
            <a:off x="282027" y="4728047"/>
            <a:ext cx="919711" cy="163042"/>
          </a:xfrm>
          <a:prstGeom prst="rect">
            <a:avLst/>
          </a:prstGeom>
        </p:spPr>
        <p:txBody>
          <a:bodyPr vert="horz" lIns="91440" tIns="45720" rIns="91440" bIns="45720" rtlCol="0" anchor="t"/>
          <a:lstStyle>
            <a:lvl1pPr algn="l">
              <a:defRPr sz="7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fld id="{1B16F53B-7158-4458-A0D4-1436C88C6842}" type="datetime1">
              <a:rPr lang="fi-FI" smtClean="0">
                <a:solidFill>
                  <a:srgbClr val="29282E"/>
                </a:solidFill>
              </a:rPr>
              <a:pPr/>
              <a:t>12.4.2017</a:t>
            </a:fld>
            <a:endParaRPr lang="fi-FI" dirty="0">
              <a:solidFill>
                <a:srgbClr val="29282E"/>
              </a:solidFill>
            </a:endParaRPr>
          </a:p>
        </p:txBody>
      </p:sp>
      <p:sp>
        <p:nvSpPr>
          <p:cNvPr id="8" name="Alatunnisteen paikkamerkki 4"/>
          <p:cNvSpPr>
            <a:spLocks noGrp="1"/>
          </p:cNvSpPr>
          <p:nvPr>
            <p:ph type="ftr" sz="quarter" idx="3"/>
          </p:nvPr>
        </p:nvSpPr>
        <p:spPr>
          <a:xfrm>
            <a:off x="1111307" y="4728047"/>
            <a:ext cx="1296094" cy="163042"/>
          </a:xfrm>
          <a:prstGeom prst="rect">
            <a:avLst/>
          </a:prstGeom>
        </p:spPr>
        <p:txBody>
          <a:bodyPr vert="horz" lIns="91440" tIns="45720" rIns="91440" bIns="45720" rtlCol="0" anchor="t"/>
          <a:lstStyle>
            <a:lvl1pPr algn="l">
              <a:defRPr sz="7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fi-FI" dirty="0">
                <a:solidFill>
                  <a:srgbClr val="29282E"/>
                </a:solidFill>
              </a:rPr>
              <a:t>Teknologiateollisuus</a:t>
            </a:r>
          </a:p>
        </p:txBody>
      </p:sp>
      <p:sp>
        <p:nvSpPr>
          <p:cNvPr id="26" name="Tekstin paikkamerkki 3"/>
          <p:cNvSpPr>
            <a:spLocks noGrp="1"/>
          </p:cNvSpPr>
          <p:nvPr>
            <p:ph type="body" idx="1"/>
          </p:nvPr>
        </p:nvSpPr>
        <p:spPr>
          <a:xfrm>
            <a:off x="1072801" y="1583532"/>
            <a:ext cx="7171199" cy="2893218"/>
          </a:xfrm>
          <a:prstGeom prst="rect">
            <a:avLst/>
          </a:prstGeom>
        </p:spPr>
        <p:txBody>
          <a:bodyPr vert="horz" lIns="91440" tIns="45720" rIns="91440" bIns="45720" rtlCol="0">
            <a:normAutofit/>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p:txBody>
      </p:sp>
      <p:sp>
        <p:nvSpPr>
          <p:cNvPr id="27" name="Otsikon paikkamerkki 2"/>
          <p:cNvSpPr>
            <a:spLocks noGrp="1"/>
          </p:cNvSpPr>
          <p:nvPr>
            <p:ph type="title"/>
          </p:nvPr>
        </p:nvSpPr>
        <p:spPr>
          <a:xfrm>
            <a:off x="1072801" y="1102950"/>
            <a:ext cx="7171199" cy="367183"/>
          </a:xfrm>
          <a:prstGeom prst="rect">
            <a:avLst/>
          </a:prstGeom>
        </p:spPr>
        <p:txBody>
          <a:bodyPr vert="horz" lIns="91440" tIns="45720" rIns="91440" bIns="45720" rtlCol="0" anchor="t">
            <a:normAutofit/>
          </a:bodyPr>
          <a:lstStyle/>
          <a:p>
            <a:r>
              <a:rPr lang="fi-FI" dirty="0"/>
              <a:t>Muokkaa </a:t>
            </a:r>
            <a:r>
              <a:rPr lang="fi-FI" dirty="0" err="1"/>
              <a:t>perustyyl</a:t>
            </a:r>
            <a:r>
              <a:rPr lang="fi-FI" dirty="0"/>
              <a:t>. </a:t>
            </a:r>
            <a:r>
              <a:rPr lang="fi-FI" dirty="0" err="1"/>
              <a:t>napsautt</a:t>
            </a:r>
            <a:r>
              <a:rPr lang="fi-FI" dirty="0"/>
              <a:t>.</a:t>
            </a:r>
          </a:p>
        </p:txBody>
      </p:sp>
      <p:sp>
        <p:nvSpPr>
          <p:cNvPr id="13" name="Dian numeron paikkamerkki 1"/>
          <p:cNvSpPr>
            <a:spLocks noGrp="1"/>
          </p:cNvSpPr>
          <p:nvPr>
            <p:ph type="sldNum" sz="quarter" idx="4"/>
          </p:nvPr>
        </p:nvSpPr>
        <p:spPr>
          <a:xfrm>
            <a:off x="8005977" y="4729163"/>
            <a:ext cx="863990" cy="166687"/>
          </a:xfrm>
          <a:prstGeom prst="rect">
            <a:avLst/>
          </a:prstGeom>
        </p:spPr>
        <p:txBody>
          <a:bodyPr vert="horz" lIns="91440" tIns="45720" rIns="91440" bIns="45720" rtlCol="0" anchor="t"/>
          <a:lstStyle>
            <a:lvl1pPr algn="r">
              <a:defRPr sz="700">
                <a:solidFill>
                  <a:schemeClr val="tx1"/>
                </a:solidFill>
              </a:defRPr>
            </a:lvl1pPr>
          </a:lstStyle>
          <a:p>
            <a:fld id="{6FCB6B90-8271-4E8F-82C1-E646FBB48A2E}" type="slidenum">
              <a:rPr lang="fi-FI" smtClean="0">
                <a:solidFill>
                  <a:srgbClr val="29282E"/>
                </a:solidFill>
              </a:rPr>
              <a:pPr/>
              <a:t>‹#›</a:t>
            </a:fld>
            <a:endParaRPr lang="fi-FI" dirty="0">
              <a:solidFill>
                <a:srgbClr val="29282E"/>
              </a:solidFill>
            </a:endParaRPr>
          </a:p>
        </p:txBody>
      </p:sp>
    </p:spTree>
    <p:extLst>
      <p:ext uri="{BB962C8B-B14F-4D97-AF65-F5344CB8AC3E}">
        <p14:creationId xmlns:p14="http://schemas.microsoft.com/office/powerpoint/2010/main" val="2355448558"/>
      </p:ext>
    </p:extLst>
  </p:cSld>
  <p:clrMap bg1="lt1" tx1="dk1" bg2="lt2" tx2="dk2" accent1="accent1" accent2="accent2" accent3="accent3" accent4="accent4" accent5="accent5" accent6="accent6" hlink="hlink" folHlink="folHlink"/>
  <p:sldLayoutIdLst>
    <p:sldLayoutId id="2147483740" r:id="rId1"/>
    <p:sldLayoutId id="2147483741" r:id="rId2"/>
    <p:sldLayoutId id="2147483742" r:id="rId3"/>
    <p:sldLayoutId id="2147483743" r:id="rId4"/>
    <p:sldLayoutId id="2147483744" r:id="rId5"/>
    <p:sldLayoutId id="2147483745" r:id="rId6"/>
    <p:sldLayoutId id="2147483746" r:id="rId7"/>
    <p:sldLayoutId id="2147483747" r:id="rId8"/>
    <p:sldLayoutId id="2147483748" r:id="rId9"/>
    <p:sldLayoutId id="2147483749" r:id="rId10"/>
    <p:sldLayoutId id="2147483750" r:id="rId11"/>
    <p:sldLayoutId id="2147483751" r:id="rId12"/>
    <p:sldLayoutId id="2147483752" r:id="rId13"/>
    <p:sldLayoutId id="2147483753" r:id="rId14"/>
    <p:sldLayoutId id="2147483754" r:id="rId15"/>
    <p:sldLayoutId id="2147483755" r:id="rId16"/>
    <p:sldLayoutId id="2147483756" r:id="rId17"/>
    <p:sldLayoutId id="2147483757" r:id="rId18"/>
    <p:sldLayoutId id="2147483758" r:id="rId19"/>
    <p:sldLayoutId id="2147483759" r:id="rId20"/>
    <p:sldLayoutId id="2147483760" r:id="rId21"/>
    <p:sldLayoutId id="2147483761" r:id="rId22"/>
    <p:sldLayoutId id="2147483762" r:id="rId23"/>
    <p:sldLayoutId id="2147483763" r:id="rId24"/>
    <p:sldLayoutId id="2147483764" r:id="rId25"/>
    <p:sldLayoutId id="2147483765" r:id="rId26"/>
    <p:sldLayoutId id="2147483766" r:id="rId27"/>
    <p:sldLayoutId id="2147483767" r:id="rId28"/>
    <p:sldLayoutId id="2147483768" r:id="rId29"/>
  </p:sldLayoutIdLst>
  <p:transition spd="med">
    <p:fade/>
  </p:transition>
  <p:hf hdr="0"/>
  <p:txStyles>
    <p:titleStyle>
      <a:lvl1pPr marL="14400" algn="l" defTabSz="806052" rtl="0" eaLnBrk="1" latinLnBrk="0" hangingPunct="1">
        <a:lnSpc>
          <a:spcPts val="2700"/>
        </a:lnSpc>
        <a:spcBef>
          <a:spcPts val="0"/>
        </a:spcBef>
        <a:spcAft>
          <a:spcPts val="0"/>
        </a:spcAft>
        <a:buNone/>
        <a:defRPr sz="2200" b="1" kern="1200" spc="-35" baseline="0">
          <a:solidFill>
            <a:srgbClr val="000000"/>
          </a:solidFill>
          <a:latin typeface="+mj-lt"/>
          <a:ea typeface="Adobe Fan Heiti Std B" panose="020B0700000000000000" pitchFamily="34" charset="-128"/>
          <a:cs typeface="Adobe Hebrew" panose="02040503050201020203" pitchFamily="18" charset="-79"/>
        </a:defRPr>
      </a:lvl1pPr>
    </p:titleStyle>
    <p:bodyStyle>
      <a:lvl1pPr marL="234000" indent="-212400" algn="l" defTabSz="806052" rtl="0" eaLnBrk="1" latinLnBrk="0" hangingPunct="1">
        <a:lnSpc>
          <a:spcPts val="2000"/>
        </a:lnSpc>
        <a:spcBef>
          <a:spcPts val="400"/>
        </a:spcBef>
        <a:spcAft>
          <a:spcPts val="300"/>
        </a:spcAft>
        <a:buClrTx/>
        <a:buSzPct val="125000"/>
        <a:buFont typeface="Arial" panose="020B0604020202020204" pitchFamily="34" charset="0"/>
        <a:buChar char="•"/>
        <a:defRPr sz="160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629732" indent="-158400" algn="l" defTabSz="806052" rtl="0" eaLnBrk="1" latinLnBrk="0" hangingPunct="1">
        <a:lnSpc>
          <a:spcPts val="1800"/>
        </a:lnSpc>
        <a:spcBef>
          <a:spcPts val="200"/>
        </a:spcBef>
        <a:spcAft>
          <a:spcPts val="200"/>
        </a:spcAft>
        <a:buClrTx/>
        <a:buSzPct val="125000"/>
        <a:buFont typeface="Arial" pitchFamily="34" charset="0"/>
        <a:buChar char="–"/>
        <a:defRPr sz="130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944591" indent="-158400" algn="l" defTabSz="806052" rtl="0" eaLnBrk="1" latinLnBrk="0" hangingPunct="1">
        <a:lnSpc>
          <a:spcPts val="1800"/>
        </a:lnSpc>
        <a:spcBef>
          <a:spcPts val="200"/>
        </a:spcBef>
        <a:spcAft>
          <a:spcPts val="200"/>
        </a:spcAft>
        <a:buClrTx/>
        <a:buSzPct val="125000"/>
        <a:buFont typeface="Arial" panose="020B0604020202020204" pitchFamily="34" charset="0"/>
        <a:buChar char="•"/>
        <a:defRPr sz="105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267851" indent="-158400" algn="l" defTabSz="806052" rtl="0" eaLnBrk="1" latinLnBrk="0" hangingPunct="1">
        <a:lnSpc>
          <a:spcPts val="1800"/>
        </a:lnSpc>
        <a:spcBef>
          <a:spcPts val="200"/>
        </a:spcBef>
        <a:spcAft>
          <a:spcPts val="200"/>
        </a:spcAft>
        <a:buClrTx/>
        <a:buSzPct val="125000"/>
        <a:buFont typeface="Arial" pitchFamily="34" charset="0"/>
        <a:buChar char="–"/>
        <a:defRPr sz="105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1582718" indent="-158400" algn="l" defTabSz="806052" rtl="0" eaLnBrk="1" latinLnBrk="0" hangingPunct="1">
        <a:lnSpc>
          <a:spcPts val="2000"/>
        </a:lnSpc>
        <a:spcBef>
          <a:spcPts val="400"/>
        </a:spcBef>
        <a:spcAft>
          <a:spcPts val="300"/>
        </a:spcAft>
        <a:buClrTx/>
        <a:buSzPct val="125000"/>
        <a:buFont typeface="Arial" panose="020B0604020202020204" pitchFamily="34" charset="0"/>
        <a:buChar char="•"/>
        <a:defRPr sz="100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216640"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6pPr>
      <a:lvl7pPr marL="2619666"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7pPr>
      <a:lvl8pPr marL="3022694"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8pPr>
      <a:lvl9pPr marL="3425719"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9pPr>
    </p:bodyStyle>
    <p:otherStyle>
      <a:defPPr>
        <a:defRPr lang="fi-FI"/>
      </a:defPPr>
      <a:lvl1pPr marL="0" algn="l" defTabSz="806052" rtl="0" eaLnBrk="1" latinLnBrk="0" hangingPunct="1">
        <a:defRPr sz="1587" kern="1200">
          <a:solidFill>
            <a:schemeClr val="tx1"/>
          </a:solidFill>
          <a:latin typeface="+mn-lt"/>
          <a:ea typeface="+mn-ea"/>
          <a:cs typeface="+mn-cs"/>
        </a:defRPr>
      </a:lvl1pPr>
      <a:lvl2pPr marL="403025" algn="l" defTabSz="806052" rtl="0" eaLnBrk="1" latinLnBrk="0" hangingPunct="1">
        <a:defRPr sz="1587" kern="1200">
          <a:solidFill>
            <a:schemeClr val="tx1"/>
          </a:solidFill>
          <a:latin typeface="+mn-lt"/>
          <a:ea typeface="+mn-ea"/>
          <a:cs typeface="+mn-cs"/>
        </a:defRPr>
      </a:lvl2pPr>
      <a:lvl3pPr marL="806052" algn="l" defTabSz="806052" rtl="0" eaLnBrk="1" latinLnBrk="0" hangingPunct="1">
        <a:defRPr sz="1587" kern="1200">
          <a:solidFill>
            <a:schemeClr val="tx1"/>
          </a:solidFill>
          <a:latin typeface="+mn-lt"/>
          <a:ea typeface="+mn-ea"/>
          <a:cs typeface="+mn-cs"/>
        </a:defRPr>
      </a:lvl3pPr>
      <a:lvl4pPr marL="1209078" algn="l" defTabSz="806052" rtl="0" eaLnBrk="1" latinLnBrk="0" hangingPunct="1">
        <a:defRPr sz="1587" kern="1200">
          <a:solidFill>
            <a:schemeClr val="tx1"/>
          </a:solidFill>
          <a:latin typeface="+mn-lt"/>
          <a:ea typeface="+mn-ea"/>
          <a:cs typeface="+mn-cs"/>
        </a:defRPr>
      </a:lvl4pPr>
      <a:lvl5pPr marL="1612105" algn="l" defTabSz="806052" rtl="0" eaLnBrk="1" latinLnBrk="0" hangingPunct="1">
        <a:defRPr sz="1587" kern="1200">
          <a:solidFill>
            <a:schemeClr val="tx1"/>
          </a:solidFill>
          <a:latin typeface="+mn-lt"/>
          <a:ea typeface="+mn-ea"/>
          <a:cs typeface="+mn-cs"/>
        </a:defRPr>
      </a:lvl5pPr>
      <a:lvl6pPr marL="2015123" algn="l" defTabSz="806052" rtl="0" eaLnBrk="1" latinLnBrk="0" hangingPunct="1">
        <a:defRPr sz="1587" kern="1200">
          <a:solidFill>
            <a:schemeClr val="tx1"/>
          </a:solidFill>
          <a:latin typeface="+mn-lt"/>
          <a:ea typeface="+mn-ea"/>
          <a:cs typeface="+mn-cs"/>
        </a:defRPr>
      </a:lvl6pPr>
      <a:lvl7pPr marL="2418157" algn="l" defTabSz="806052" rtl="0" eaLnBrk="1" latinLnBrk="0" hangingPunct="1">
        <a:defRPr sz="1587" kern="1200">
          <a:solidFill>
            <a:schemeClr val="tx1"/>
          </a:solidFill>
          <a:latin typeface="+mn-lt"/>
          <a:ea typeface="+mn-ea"/>
          <a:cs typeface="+mn-cs"/>
        </a:defRPr>
      </a:lvl7pPr>
      <a:lvl8pPr marL="2821180" algn="l" defTabSz="806052" rtl="0" eaLnBrk="1" latinLnBrk="0" hangingPunct="1">
        <a:defRPr sz="1587" kern="1200">
          <a:solidFill>
            <a:schemeClr val="tx1"/>
          </a:solidFill>
          <a:latin typeface="+mn-lt"/>
          <a:ea typeface="+mn-ea"/>
          <a:cs typeface="+mn-cs"/>
        </a:defRPr>
      </a:lvl8pPr>
      <a:lvl9pPr marL="3224205" algn="l" defTabSz="806052" rtl="0" eaLnBrk="1" latinLnBrk="0" hangingPunct="1">
        <a:defRPr sz="1587"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5520">
          <p15:clr>
            <a:srgbClr val="F26B43"/>
          </p15:clr>
        </p15:guide>
        <p15:guide id="2" orient="horz" pos="3062">
          <p15:clr>
            <a:srgbClr val="F26B43"/>
          </p15:clr>
        </p15:guide>
        <p15:guide id="3" orient="horz" pos="232">
          <p15:clr>
            <a:srgbClr val="F26B43"/>
          </p15:clr>
        </p15:guide>
        <p15:guide id="4" pos="240">
          <p15:clr>
            <a:srgbClr val="F26B43"/>
          </p15:clr>
        </p15:guide>
        <p15:guide id="5" pos="757">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Päivämäärän paikkamerkki 3"/>
          <p:cNvSpPr>
            <a:spLocks noGrp="1"/>
          </p:cNvSpPr>
          <p:nvPr>
            <p:ph type="dt" sz="half" idx="2"/>
          </p:nvPr>
        </p:nvSpPr>
        <p:spPr>
          <a:xfrm>
            <a:off x="282027" y="4728047"/>
            <a:ext cx="919711" cy="163042"/>
          </a:xfrm>
          <a:prstGeom prst="rect">
            <a:avLst/>
          </a:prstGeom>
        </p:spPr>
        <p:txBody>
          <a:bodyPr vert="horz" lIns="91440" tIns="45720" rIns="91440" bIns="45720" rtlCol="0" anchor="t"/>
          <a:lstStyle>
            <a:lvl1pPr algn="l">
              <a:defRPr sz="7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fld id="{1B16F53B-7158-4458-A0D4-1436C88C6842}" type="datetime1">
              <a:rPr lang="fi-FI" smtClean="0">
                <a:solidFill>
                  <a:srgbClr val="29282E"/>
                </a:solidFill>
              </a:rPr>
              <a:pPr/>
              <a:t>12.4.2017</a:t>
            </a:fld>
            <a:endParaRPr lang="fi-FI" dirty="0">
              <a:solidFill>
                <a:srgbClr val="29282E"/>
              </a:solidFill>
            </a:endParaRPr>
          </a:p>
        </p:txBody>
      </p:sp>
      <p:sp>
        <p:nvSpPr>
          <p:cNvPr id="8" name="Alatunnisteen paikkamerkki 4"/>
          <p:cNvSpPr>
            <a:spLocks noGrp="1"/>
          </p:cNvSpPr>
          <p:nvPr>
            <p:ph type="ftr" sz="quarter" idx="3"/>
          </p:nvPr>
        </p:nvSpPr>
        <p:spPr>
          <a:xfrm>
            <a:off x="1111307" y="4728047"/>
            <a:ext cx="1296094" cy="163042"/>
          </a:xfrm>
          <a:prstGeom prst="rect">
            <a:avLst/>
          </a:prstGeom>
        </p:spPr>
        <p:txBody>
          <a:bodyPr vert="horz" lIns="91440" tIns="45720" rIns="91440" bIns="45720" rtlCol="0" anchor="t"/>
          <a:lstStyle>
            <a:lvl1pPr algn="l">
              <a:defRPr sz="7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fi-FI" dirty="0">
                <a:solidFill>
                  <a:srgbClr val="29282E"/>
                </a:solidFill>
              </a:rPr>
              <a:t>Teknologiateollisuus</a:t>
            </a:r>
          </a:p>
        </p:txBody>
      </p:sp>
      <p:sp>
        <p:nvSpPr>
          <p:cNvPr id="26" name="Tekstin paikkamerkki 3"/>
          <p:cNvSpPr>
            <a:spLocks noGrp="1"/>
          </p:cNvSpPr>
          <p:nvPr>
            <p:ph type="body" idx="1"/>
          </p:nvPr>
        </p:nvSpPr>
        <p:spPr>
          <a:xfrm>
            <a:off x="1072801" y="1583532"/>
            <a:ext cx="7171199" cy="2893218"/>
          </a:xfrm>
          <a:prstGeom prst="rect">
            <a:avLst/>
          </a:prstGeom>
        </p:spPr>
        <p:txBody>
          <a:bodyPr vert="horz" lIns="91440" tIns="45720" rIns="91440" bIns="45720" rtlCol="0">
            <a:normAutofit/>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p:txBody>
      </p:sp>
      <p:sp>
        <p:nvSpPr>
          <p:cNvPr id="27" name="Otsikon paikkamerkki 2"/>
          <p:cNvSpPr>
            <a:spLocks noGrp="1"/>
          </p:cNvSpPr>
          <p:nvPr>
            <p:ph type="title"/>
          </p:nvPr>
        </p:nvSpPr>
        <p:spPr>
          <a:xfrm>
            <a:off x="1072801" y="1102950"/>
            <a:ext cx="7171199" cy="367183"/>
          </a:xfrm>
          <a:prstGeom prst="rect">
            <a:avLst/>
          </a:prstGeom>
        </p:spPr>
        <p:txBody>
          <a:bodyPr vert="horz" lIns="91440" tIns="45720" rIns="91440" bIns="45720" rtlCol="0" anchor="t">
            <a:normAutofit/>
          </a:bodyPr>
          <a:lstStyle/>
          <a:p>
            <a:r>
              <a:rPr lang="fi-FI" dirty="0"/>
              <a:t>Muokkaa </a:t>
            </a:r>
            <a:r>
              <a:rPr lang="fi-FI" dirty="0" err="1"/>
              <a:t>perustyyl</a:t>
            </a:r>
            <a:r>
              <a:rPr lang="fi-FI" dirty="0"/>
              <a:t>. </a:t>
            </a:r>
            <a:r>
              <a:rPr lang="fi-FI" dirty="0" err="1"/>
              <a:t>napsautt</a:t>
            </a:r>
            <a:r>
              <a:rPr lang="fi-FI" dirty="0"/>
              <a:t>.</a:t>
            </a:r>
          </a:p>
        </p:txBody>
      </p:sp>
      <p:sp>
        <p:nvSpPr>
          <p:cNvPr id="13" name="Dian numeron paikkamerkki 1"/>
          <p:cNvSpPr>
            <a:spLocks noGrp="1"/>
          </p:cNvSpPr>
          <p:nvPr>
            <p:ph type="sldNum" sz="quarter" idx="4"/>
          </p:nvPr>
        </p:nvSpPr>
        <p:spPr>
          <a:xfrm>
            <a:off x="8005977" y="4729163"/>
            <a:ext cx="863990" cy="166687"/>
          </a:xfrm>
          <a:prstGeom prst="rect">
            <a:avLst/>
          </a:prstGeom>
        </p:spPr>
        <p:txBody>
          <a:bodyPr vert="horz" lIns="91440" tIns="45720" rIns="91440" bIns="45720" rtlCol="0" anchor="t"/>
          <a:lstStyle>
            <a:lvl1pPr algn="r">
              <a:defRPr sz="700">
                <a:solidFill>
                  <a:schemeClr val="tx1"/>
                </a:solidFill>
              </a:defRPr>
            </a:lvl1pPr>
          </a:lstStyle>
          <a:p>
            <a:fld id="{6FCB6B90-8271-4E8F-82C1-E646FBB48A2E}" type="slidenum">
              <a:rPr lang="fi-FI" smtClean="0">
                <a:solidFill>
                  <a:srgbClr val="29282E"/>
                </a:solidFill>
              </a:rPr>
              <a:pPr/>
              <a:t>‹#›</a:t>
            </a:fld>
            <a:endParaRPr lang="fi-FI" dirty="0">
              <a:solidFill>
                <a:srgbClr val="29282E"/>
              </a:solidFill>
            </a:endParaRPr>
          </a:p>
        </p:txBody>
      </p:sp>
    </p:spTree>
    <p:extLst>
      <p:ext uri="{BB962C8B-B14F-4D97-AF65-F5344CB8AC3E}">
        <p14:creationId xmlns:p14="http://schemas.microsoft.com/office/powerpoint/2010/main" val="1597978730"/>
      </p:ext>
    </p:extLst>
  </p:cSld>
  <p:clrMap bg1="lt1" tx1="dk1" bg2="lt2" tx2="dk2" accent1="accent1" accent2="accent2" accent3="accent3" accent4="accent4" accent5="accent5" accent6="accent6" hlink="hlink" folHlink="folHlink"/>
  <p:sldLayoutIdLst>
    <p:sldLayoutId id="2147483830" r:id="rId1"/>
    <p:sldLayoutId id="2147483831" r:id="rId2"/>
    <p:sldLayoutId id="2147483832" r:id="rId3"/>
    <p:sldLayoutId id="2147483833" r:id="rId4"/>
    <p:sldLayoutId id="2147483834" r:id="rId5"/>
    <p:sldLayoutId id="2147483835" r:id="rId6"/>
    <p:sldLayoutId id="2147483836" r:id="rId7"/>
    <p:sldLayoutId id="2147483837" r:id="rId8"/>
    <p:sldLayoutId id="2147483838" r:id="rId9"/>
    <p:sldLayoutId id="2147483839" r:id="rId10"/>
    <p:sldLayoutId id="2147483840" r:id="rId11"/>
    <p:sldLayoutId id="2147483841" r:id="rId12"/>
    <p:sldLayoutId id="2147483842" r:id="rId13"/>
    <p:sldLayoutId id="2147483843" r:id="rId14"/>
    <p:sldLayoutId id="2147483844" r:id="rId15"/>
    <p:sldLayoutId id="2147483845" r:id="rId16"/>
    <p:sldLayoutId id="2147483846" r:id="rId17"/>
    <p:sldLayoutId id="2147483847" r:id="rId18"/>
    <p:sldLayoutId id="2147483848" r:id="rId19"/>
    <p:sldLayoutId id="2147483849" r:id="rId20"/>
    <p:sldLayoutId id="2147483850" r:id="rId21"/>
    <p:sldLayoutId id="2147483851" r:id="rId22"/>
    <p:sldLayoutId id="2147483852" r:id="rId23"/>
    <p:sldLayoutId id="2147483853" r:id="rId24"/>
    <p:sldLayoutId id="2147483854" r:id="rId25"/>
    <p:sldLayoutId id="2147483855" r:id="rId26"/>
    <p:sldLayoutId id="2147483856" r:id="rId27"/>
    <p:sldLayoutId id="2147483857" r:id="rId28"/>
    <p:sldLayoutId id="2147483858" r:id="rId29"/>
  </p:sldLayoutIdLst>
  <p:transition spd="med">
    <p:fade/>
  </p:transition>
  <p:hf hdr="0"/>
  <p:txStyles>
    <p:titleStyle>
      <a:lvl1pPr marL="14400" algn="l" defTabSz="806052" rtl="0" eaLnBrk="1" latinLnBrk="0" hangingPunct="1">
        <a:lnSpc>
          <a:spcPts val="2700"/>
        </a:lnSpc>
        <a:spcBef>
          <a:spcPts val="0"/>
        </a:spcBef>
        <a:spcAft>
          <a:spcPts val="0"/>
        </a:spcAft>
        <a:buNone/>
        <a:defRPr sz="2200" b="1" kern="1200" spc="-35" baseline="0">
          <a:solidFill>
            <a:srgbClr val="000000"/>
          </a:solidFill>
          <a:latin typeface="+mj-lt"/>
          <a:ea typeface="Adobe Fan Heiti Std B" panose="020B0700000000000000" pitchFamily="34" charset="-128"/>
          <a:cs typeface="Adobe Hebrew" panose="02040503050201020203" pitchFamily="18" charset="-79"/>
        </a:defRPr>
      </a:lvl1pPr>
    </p:titleStyle>
    <p:bodyStyle>
      <a:lvl1pPr marL="234000" indent="-212400" algn="l" defTabSz="806052" rtl="0" eaLnBrk="1" latinLnBrk="0" hangingPunct="1">
        <a:lnSpc>
          <a:spcPts val="2000"/>
        </a:lnSpc>
        <a:spcBef>
          <a:spcPts val="400"/>
        </a:spcBef>
        <a:spcAft>
          <a:spcPts val="300"/>
        </a:spcAft>
        <a:buClrTx/>
        <a:buSzPct val="125000"/>
        <a:buFont typeface="Arial" panose="020B0604020202020204" pitchFamily="34" charset="0"/>
        <a:buChar char="•"/>
        <a:defRPr sz="160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629732" indent="-158400" algn="l" defTabSz="806052" rtl="0" eaLnBrk="1" latinLnBrk="0" hangingPunct="1">
        <a:lnSpc>
          <a:spcPts val="1800"/>
        </a:lnSpc>
        <a:spcBef>
          <a:spcPts val="200"/>
        </a:spcBef>
        <a:spcAft>
          <a:spcPts val="200"/>
        </a:spcAft>
        <a:buClrTx/>
        <a:buSzPct val="125000"/>
        <a:buFont typeface="Arial" pitchFamily="34" charset="0"/>
        <a:buChar char="–"/>
        <a:defRPr sz="130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944591" indent="-158400" algn="l" defTabSz="806052" rtl="0" eaLnBrk="1" latinLnBrk="0" hangingPunct="1">
        <a:lnSpc>
          <a:spcPts val="1800"/>
        </a:lnSpc>
        <a:spcBef>
          <a:spcPts val="200"/>
        </a:spcBef>
        <a:spcAft>
          <a:spcPts val="200"/>
        </a:spcAft>
        <a:buClrTx/>
        <a:buSzPct val="125000"/>
        <a:buFont typeface="Arial" panose="020B0604020202020204" pitchFamily="34" charset="0"/>
        <a:buChar char="•"/>
        <a:defRPr sz="105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267851" indent="-158400" algn="l" defTabSz="806052" rtl="0" eaLnBrk="1" latinLnBrk="0" hangingPunct="1">
        <a:lnSpc>
          <a:spcPts val="1800"/>
        </a:lnSpc>
        <a:spcBef>
          <a:spcPts val="200"/>
        </a:spcBef>
        <a:spcAft>
          <a:spcPts val="200"/>
        </a:spcAft>
        <a:buClrTx/>
        <a:buSzPct val="125000"/>
        <a:buFont typeface="Arial" pitchFamily="34" charset="0"/>
        <a:buChar char="–"/>
        <a:defRPr sz="105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1582718" indent="-158400" algn="l" defTabSz="806052" rtl="0" eaLnBrk="1" latinLnBrk="0" hangingPunct="1">
        <a:lnSpc>
          <a:spcPts val="2000"/>
        </a:lnSpc>
        <a:spcBef>
          <a:spcPts val="400"/>
        </a:spcBef>
        <a:spcAft>
          <a:spcPts val="300"/>
        </a:spcAft>
        <a:buClrTx/>
        <a:buSzPct val="125000"/>
        <a:buFont typeface="Arial" panose="020B0604020202020204" pitchFamily="34" charset="0"/>
        <a:buChar char="•"/>
        <a:defRPr sz="100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216640"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6pPr>
      <a:lvl7pPr marL="2619666"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7pPr>
      <a:lvl8pPr marL="3022694"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8pPr>
      <a:lvl9pPr marL="3425719"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9pPr>
    </p:bodyStyle>
    <p:otherStyle>
      <a:defPPr>
        <a:defRPr lang="fi-FI"/>
      </a:defPPr>
      <a:lvl1pPr marL="0" algn="l" defTabSz="806052" rtl="0" eaLnBrk="1" latinLnBrk="0" hangingPunct="1">
        <a:defRPr sz="1587" kern="1200">
          <a:solidFill>
            <a:schemeClr val="tx1"/>
          </a:solidFill>
          <a:latin typeface="+mn-lt"/>
          <a:ea typeface="+mn-ea"/>
          <a:cs typeface="+mn-cs"/>
        </a:defRPr>
      </a:lvl1pPr>
      <a:lvl2pPr marL="403025" algn="l" defTabSz="806052" rtl="0" eaLnBrk="1" latinLnBrk="0" hangingPunct="1">
        <a:defRPr sz="1587" kern="1200">
          <a:solidFill>
            <a:schemeClr val="tx1"/>
          </a:solidFill>
          <a:latin typeface="+mn-lt"/>
          <a:ea typeface="+mn-ea"/>
          <a:cs typeface="+mn-cs"/>
        </a:defRPr>
      </a:lvl2pPr>
      <a:lvl3pPr marL="806052" algn="l" defTabSz="806052" rtl="0" eaLnBrk="1" latinLnBrk="0" hangingPunct="1">
        <a:defRPr sz="1587" kern="1200">
          <a:solidFill>
            <a:schemeClr val="tx1"/>
          </a:solidFill>
          <a:latin typeface="+mn-lt"/>
          <a:ea typeface="+mn-ea"/>
          <a:cs typeface="+mn-cs"/>
        </a:defRPr>
      </a:lvl3pPr>
      <a:lvl4pPr marL="1209078" algn="l" defTabSz="806052" rtl="0" eaLnBrk="1" latinLnBrk="0" hangingPunct="1">
        <a:defRPr sz="1587" kern="1200">
          <a:solidFill>
            <a:schemeClr val="tx1"/>
          </a:solidFill>
          <a:latin typeface="+mn-lt"/>
          <a:ea typeface="+mn-ea"/>
          <a:cs typeface="+mn-cs"/>
        </a:defRPr>
      </a:lvl4pPr>
      <a:lvl5pPr marL="1612105" algn="l" defTabSz="806052" rtl="0" eaLnBrk="1" latinLnBrk="0" hangingPunct="1">
        <a:defRPr sz="1587" kern="1200">
          <a:solidFill>
            <a:schemeClr val="tx1"/>
          </a:solidFill>
          <a:latin typeface="+mn-lt"/>
          <a:ea typeface="+mn-ea"/>
          <a:cs typeface="+mn-cs"/>
        </a:defRPr>
      </a:lvl5pPr>
      <a:lvl6pPr marL="2015123" algn="l" defTabSz="806052" rtl="0" eaLnBrk="1" latinLnBrk="0" hangingPunct="1">
        <a:defRPr sz="1587" kern="1200">
          <a:solidFill>
            <a:schemeClr val="tx1"/>
          </a:solidFill>
          <a:latin typeface="+mn-lt"/>
          <a:ea typeface="+mn-ea"/>
          <a:cs typeface="+mn-cs"/>
        </a:defRPr>
      </a:lvl6pPr>
      <a:lvl7pPr marL="2418157" algn="l" defTabSz="806052" rtl="0" eaLnBrk="1" latinLnBrk="0" hangingPunct="1">
        <a:defRPr sz="1587" kern="1200">
          <a:solidFill>
            <a:schemeClr val="tx1"/>
          </a:solidFill>
          <a:latin typeface="+mn-lt"/>
          <a:ea typeface="+mn-ea"/>
          <a:cs typeface="+mn-cs"/>
        </a:defRPr>
      </a:lvl7pPr>
      <a:lvl8pPr marL="2821180" algn="l" defTabSz="806052" rtl="0" eaLnBrk="1" latinLnBrk="0" hangingPunct="1">
        <a:defRPr sz="1587" kern="1200">
          <a:solidFill>
            <a:schemeClr val="tx1"/>
          </a:solidFill>
          <a:latin typeface="+mn-lt"/>
          <a:ea typeface="+mn-ea"/>
          <a:cs typeface="+mn-cs"/>
        </a:defRPr>
      </a:lvl8pPr>
      <a:lvl9pPr marL="3224205" algn="l" defTabSz="806052" rtl="0" eaLnBrk="1" latinLnBrk="0" hangingPunct="1">
        <a:defRPr sz="1587"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5520">
          <p15:clr>
            <a:srgbClr val="F26B43"/>
          </p15:clr>
        </p15:guide>
        <p15:guide id="2" orient="horz" pos="3062">
          <p15:clr>
            <a:srgbClr val="F26B43"/>
          </p15:clr>
        </p15:guide>
        <p15:guide id="3" orient="horz" pos="232">
          <p15:clr>
            <a:srgbClr val="F26B43"/>
          </p15:clr>
        </p15:guide>
        <p15:guide id="4" pos="240">
          <p15:clr>
            <a:srgbClr val="F26B43"/>
          </p15:clr>
        </p15:guide>
        <p15:guide id="5" pos="757">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Päivämäärän paikkamerkki 3"/>
          <p:cNvSpPr>
            <a:spLocks noGrp="1"/>
          </p:cNvSpPr>
          <p:nvPr>
            <p:ph type="dt" sz="half" idx="2"/>
          </p:nvPr>
        </p:nvSpPr>
        <p:spPr>
          <a:xfrm>
            <a:off x="282027" y="4728047"/>
            <a:ext cx="919711" cy="163042"/>
          </a:xfrm>
          <a:prstGeom prst="rect">
            <a:avLst/>
          </a:prstGeom>
        </p:spPr>
        <p:txBody>
          <a:bodyPr vert="horz" lIns="91440" tIns="45720" rIns="91440" bIns="45720" rtlCol="0" anchor="t"/>
          <a:lstStyle>
            <a:lvl1pPr algn="l">
              <a:defRPr sz="7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fld id="{1B16F53B-7158-4458-A0D4-1436C88C6842}" type="datetime1">
              <a:rPr lang="fi-FI" smtClean="0">
                <a:solidFill>
                  <a:srgbClr val="29282E"/>
                </a:solidFill>
              </a:rPr>
              <a:pPr/>
              <a:t>12.4.2017</a:t>
            </a:fld>
            <a:endParaRPr lang="fi-FI" dirty="0">
              <a:solidFill>
                <a:srgbClr val="29282E"/>
              </a:solidFill>
            </a:endParaRPr>
          </a:p>
        </p:txBody>
      </p:sp>
      <p:sp>
        <p:nvSpPr>
          <p:cNvPr id="8" name="Alatunnisteen paikkamerkki 4"/>
          <p:cNvSpPr>
            <a:spLocks noGrp="1"/>
          </p:cNvSpPr>
          <p:nvPr>
            <p:ph type="ftr" sz="quarter" idx="3"/>
          </p:nvPr>
        </p:nvSpPr>
        <p:spPr>
          <a:xfrm>
            <a:off x="1111307" y="4728047"/>
            <a:ext cx="1296094" cy="163042"/>
          </a:xfrm>
          <a:prstGeom prst="rect">
            <a:avLst/>
          </a:prstGeom>
        </p:spPr>
        <p:txBody>
          <a:bodyPr vert="horz" lIns="91440" tIns="45720" rIns="91440" bIns="45720" rtlCol="0" anchor="t"/>
          <a:lstStyle>
            <a:lvl1pPr algn="l">
              <a:defRPr sz="7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fi-FI" dirty="0">
                <a:solidFill>
                  <a:srgbClr val="29282E"/>
                </a:solidFill>
              </a:rPr>
              <a:t>Teknologiateollisuus</a:t>
            </a:r>
          </a:p>
        </p:txBody>
      </p:sp>
      <p:sp>
        <p:nvSpPr>
          <p:cNvPr id="26" name="Tekstin paikkamerkki 3"/>
          <p:cNvSpPr>
            <a:spLocks noGrp="1"/>
          </p:cNvSpPr>
          <p:nvPr>
            <p:ph type="body" idx="1"/>
          </p:nvPr>
        </p:nvSpPr>
        <p:spPr>
          <a:xfrm>
            <a:off x="1072801" y="1583532"/>
            <a:ext cx="7171199" cy="2893218"/>
          </a:xfrm>
          <a:prstGeom prst="rect">
            <a:avLst/>
          </a:prstGeom>
        </p:spPr>
        <p:txBody>
          <a:bodyPr vert="horz" lIns="91440" tIns="45720" rIns="91440" bIns="45720" rtlCol="0">
            <a:normAutofit/>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p:txBody>
      </p:sp>
      <p:sp>
        <p:nvSpPr>
          <p:cNvPr id="27" name="Otsikon paikkamerkki 2"/>
          <p:cNvSpPr>
            <a:spLocks noGrp="1"/>
          </p:cNvSpPr>
          <p:nvPr>
            <p:ph type="title"/>
          </p:nvPr>
        </p:nvSpPr>
        <p:spPr>
          <a:xfrm>
            <a:off x="1072801" y="1102950"/>
            <a:ext cx="7171199" cy="367183"/>
          </a:xfrm>
          <a:prstGeom prst="rect">
            <a:avLst/>
          </a:prstGeom>
        </p:spPr>
        <p:txBody>
          <a:bodyPr vert="horz" lIns="91440" tIns="45720" rIns="91440" bIns="45720" rtlCol="0" anchor="t">
            <a:normAutofit/>
          </a:bodyPr>
          <a:lstStyle/>
          <a:p>
            <a:r>
              <a:rPr lang="fi-FI" dirty="0"/>
              <a:t>Muokkaa </a:t>
            </a:r>
            <a:r>
              <a:rPr lang="fi-FI" dirty="0" err="1"/>
              <a:t>perustyyl</a:t>
            </a:r>
            <a:r>
              <a:rPr lang="fi-FI" dirty="0"/>
              <a:t>. </a:t>
            </a:r>
            <a:r>
              <a:rPr lang="fi-FI" dirty="0" err="1"/>
              <a:t>napsautt</a:t>
            </a:r>
            <a:r>
              <a:rPr lang="fi-FI" dirty="0"/>
              <a:t>.</a:t>
            </a:r>
          </a:p>
        </p:txBody>
      </p:sp>
      <p:sp>
        <p:nvSpPr>
          <p:cNvPr id="13" name="Dian numeron paikkamerkki 1"/>
          <p:cNvSpPr>
            <a:spLocks noGrp="1"/>
          </p:cNvSpPr>
          <p:nvPr>
            <p:ph type="sldNum" sz="quarter" idx="4"/>
          </p:nvPr>
        </p:nvSpPr>
        <p:spPr>
          <a:xfrm>
            <a:off x="8005977" y="4729163"/>
            <a:ext cx="863990" cy="166687"/>
          </a:xfrm>
          <a:prstGeom prst="rect">
            <a:avLst/>
          </a:prstGeom>
        </p:spPr>
        <p:txBody>
          <a:bodyPr vert="horz" lIns="91440" tIns="45720" rIns="91440" bIns="45720" rtlCol="0" anchor="t"/>
          <a:lstStyle>
            <a:lvl1pPr algn="r">
              <a:defRPr sz="700">
                <a:solidFill>
                  <a:schemeClr val="tx1"/>
                </a:solidFill>
              </a:defRPr>
            </a:lvl1pPr>
          </a:lstStyle>
          <a:p>
            <a:fld id="{6FCB6B90-8271-4E8F-82C1-E646FBB48A2E}" type="slidenum">
              <a:rPr lang="fi-FI" smtClean="0">
                <a:solidFill>
                  <a:srgbClr val="29282E"/>
                </a:solidFill>
              </a:rPr>
              <a:pPr/>
              <a:t>‹#›</a:t>
            </a:fld>
            <a:endParaRPr lang="fi-FI" dirty="0">
              <a:solidFill>
                <a:srgbClr val="29282E"/>
              </a:solidFill>
            </a:endParaRPr>
          </a:p>
        </p:txBody>
      </p:sp>
    </p:spTree>
    <p:extLst>
      <p:ext uri="{BB962C8B-B14F-4D97-AF65-F5344CB8AC3E}">
        <p14:creationId xmlns:p14="http://schemas.microsoft.com/office/powerpoint/2010/main" val="1934120756"/>
      </p:ext>
    </p:extLst>
  </p:cSld>
  <p:clrMap bg1="lt1" tx1="dk1" bg2="lt2" tx2="dk2" accent1="accent1" accent2="accent2" accent3="accent3" accent4="accent4" accent5="accent5" accent6="accent6" hlink="hlink" folHlink="folHlink"/>
  <p:sldLayoutIdLst>
    <p:sldLayoutId id="2147484160" r:id="rId1"/>
    <p:sldLayoutId id="2147484161" r:id="rId2"/>
    <p:sldLayoutId id="2147484162" r:id="rId3"/>
    <p:sldLayoutId id="2147484163" r:id="rId4"/>
    <p:sldLayoutId id="2147484164" r:id="rId5"/>
    <p:sldLayoutId id="2147484165" r:id="rId6"/>
    <p:sldLayoutId id="2147484166" r:id="rId7"/>
    <p:sldLayoutId id="2147484167" r:id="rId8"/>
    <p:sldLayoutId id="2147484168" r:id="rId9"/>
    <p:sldLayoutId id="2147484169" r:id="rId10"/>
    <p:sldLayoutId id="2147484170" r:id="rId11"/>
    <p:sldLayoutId id="2147484171" r:id="rId12"/>
    <p:sldLayoutId id="2147484172" r:id="rId13"/>
    <p:sldLayoutId id="2147484173" r:id="rId14"/>
    <p:sldLayoutId id="2147484174" r:id="rId15"/>
    <p:sldLayoutId id="2147484175" r:id="rId16"/>
    <p:sldLayoutId id="2147484176" r:id="rId17"/>
    <p:sldLayoutId id="2147484177" r:id="rId18"/>
    <p:sldLayoutId id="2147484178" r:id="rId19"/>
    <p:sldLayoutId id="2147484179" r:id="rId20"/>
    <p:sldLayoutId id="2147484180" r:id="rId21"/>
    <p:sldLayoutId id="2147484181" r:id="rId22"/>
    <p:sldLayoutId id="2147484182" r:id="rId23"/>
    <p:sldLayoutId id="2147484183" r:id="rId24"/>
    <p:sldLayoutId id="2147484184" r:id="rId25"/>
    <p:sldLayoutId id="2147484185" r:id="rId26"/>
    <p:sldLayoutId id="2147484186" r:id="rId27"/>
    <p:sldLayoutId id="2147484187" r:id="rId28"/>
    <p:sldLayoutId id="2147484188" r:id="rId29"/>
  </p:sldLayoutIdLst>
  <p:transition spd="med">
    <p:fade/>
  </p:transition>
  <p:hf hdr="0"/>
  <p:txStyles>
    <p:titleStyle>
      <a:lvl1pPr marL="14400" algn="l" defTabSz="806052" rtl="0" eaLnBrk="1" latinLnBrk="0" hangingPunct="1">
        <a:lnSpc>
          <a:spcPts val="2700"/>
        </a:lnSpc>
        <a:spcBef>
          <a:spcPts val="0"/>
        </a:spcBef>
        <a:spcAft>
          <a:spcPts val="0"/>
        </a:spcAft>
        <a:buNone/>
        <a:defRPr sz="2200" b="1" kern="1200" spc="-35" baseline="0">
          <a:solidFill>
            <a:srgbClr val="000000"/>
          </a:solidFill>
          <a:latin typeface="+mj-lt"/>
          <a:ea typeface="Adobe Fan Heiti Std B" panose="020B0700000000000000" pitchFamily="34" charset="-128"/>
          <a:cs typeface="Adobe Hebrew" panose="02040503050201020203" pitchFamily="18" charset="-79"/>
        </a:defRPr>
      </a:lvl1pPr>
    </p:titleStyle>
    <p:bodyStyle>
      <a:lvl1pPr marL="234000" indent="-212400" algn="l" defTabSz="806052" rtl="0" eaLnBrk="1" latinLnBrk="0" hangingPunct="1">
        <a:lnSpc>
          <a:spcPts val="2000"/>
        </a:lnSpc>
        <a:spcBef>
          <a:spcPts val="400"/>
        </a:spcBef>
        <a:spcAft>
          <a:spcPts val="300"/>
        </a:spcAft>
        <a:buClrTx/>
        <a:buSzPct val="125000"/>
        <a:buFont typeface="Arial" panose="020B0604020202020204" pitchFamily="34" charset="0"/>
        <a:buChar char="•"/>
        <a:defRPr sz="160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629732" indent="-158400" algn="l" defTabSz="806052" rtl="0" eaLnBrk="1" latinLnBrk="0" hangingPunct="1">
        <a:lnSpc>
          <a:spcPts val="1800"/>
        </a:lnSpc>
        <a:spcBef>
          <a:spcPts val="200"/>
        </a:spcBef>
        <a:spcAft>
          <a:spcPts val="200"/>
        </a:spcAft>
        <a:buClrTx/>
        <a:buSzPct val="125000"/>
        <a:buFont typeface="Arial" pitchFamily="34" charset="0"/>
        <a:buChar char="–"/>
        <a:defRPr sz="130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944591" indent="-158400" algn="l" defTabSz="806052" rtl="0" eaLnBrk="1" latinLnBrk="0" hangingPunct="1">
        <a:lnSpc>
          <a:spcPts val="1800"/>
        </a:lnSpc>
        <a:spcBef>
          <a:spcPts val="200"/>
        </a:spcBef>
        <a:spcAft>
          <a:spcPts val="200"/>
        </a:spcAft>
        <a:buClrTx/>
        <a:buSzPct val="125000"/>
        <a:buFont typeface="Arial" panose="020B0604020202020204" pitchFamily="34" charset="0"/>
        <a:buChar char="•"/>
        <a:defRPr sz="105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267851" indent="-158400" algn="l" defTabSz="806052" rtl="0" eaLnBrk="1" latinLnBrk="0" hangingPunct="1">
        <a:lnSpc>
          <a:spcPts val="1800"/>
        </a:lnSpc>
        <a:spcBef>
          <a:spcPts val="200"/>
        </a:spcBef>
        <a:spcAft>
          <a:spcPts val="200"/>
        </a:spcAft>
        <a:buClrTx/>
        <a:buSzPct val="125000"/>
        <a:buFont typeface="Arial" pitchFamily="34" charset="0"/>
        <a:buChar char="–"/>
        <a:defRPr sz="105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1582718" indent="-158400" algn="l" defTabSz="806052" rtl="0" eaLnBrk="1" latinLnBrk="0" hangingPunct="1">
        <a:lnSpc>
          <a:spcPts val="2000"/>
        </a:lnSpc>
        <a:spcBef>
          <a:spcPts val="400"/>
        </a:spcBef>
        <a:spcAft>
          <a:spcPts val="300"/>
        </a:spcAft>
        <a:buClrTx/>
        <a:buSzPct val="125000"/>
        <a:buFont typeface="Arial" panose="020B0604020202020204" pitchFamily="34" charset="0"/>
        <a:buChar char="•"/>
        <a:defRPr sz="100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216640"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6pPr>
      <a:lvl7pPr marL="2619666"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7pPr>
      <a:lvl8pPr marL="3022694"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8pPr>
      <a:lvl9pPr marL="3425719"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9pPr>
    </p:bodyStyle>
    <p:otherStyle>
      <a:defPPr>
        <a:defRPr lang="fi-FI"/>
      </a:defPPr>
      <a:lvl1pPr marL="0" algn="l" defTabSz="806052" rtl="0" eaLnBrk="1" latinLnBrk="0" hangingPunct="1">
        <a:defRPr sz="1587" kern="1200">
          <a:solidFill>
            <a:schemeClr val="tx1"/>
          </a:solidFill>
          <a:latin typeface="+mn-lt"/>
          <a:ea typeface="+mn-ea"/>
          <a:cs typeface="+mn-cs"/>
        </a:defRPr>
      </a:lvl1pPr>
      <a:lvl2pPr marL="403025" algn="l" defTabSz="806052" rtl="0" eaLnBrk="1" latinLnBrk="0" hangingPunct="1">
        <a:defRPr sz="1587" kern="1200">
          <a:solidFill>
            <a:schemeClr val="tx1"/>
          </a:solidFill>
          <a:latin typeface="+mn-lt"/>
          <a:ea typeface="+mn-ea"/>
          <a:cs typeface="+mn-cs"/>
        </a:defRPr>
      </a:lvl2pPr>
      <a:lvl3pPr marL="806052" algn="l" defTabSz="806052" rtl="0" eaLnBrk="1" latinLnBrk="0" hangingPunct="1">
        <a:defRPr sz="1587" kern="1200">
          <a:solidFill>
            <a:schemeClr val="tx1"/>
          </a:solidFill>
          <a:latin typeface="+mn-lt"/>
          <a:ea typeface="+mn-ea"/>
          <a:cs typeface="+mn-cs"/>
        </a:defRPr>
      </a:lvl3pPr>
      <a:lvl4pPr marL="1209078" algn="l" defTabSz="806052" rtl="0" eaLnBrk="1" latinLnBrk="0" hangingPunct="1">
        <a:defRPr sz="1587" kern="1200">
          <a:solidFill>
            <a:schemeClr val="tx1"/>
          </a:solidFill>
          <a:latin typeface="+mn-lt"/>
          <a:ea typeface="+mn-ea"/>
          <a:cs typeface="+mn-cs"/>
        </a:defRPr>
      </a:lvl4pPr>
      <a:lvl5pPr marL="1612105" algn="l" defTabSz="806052" rtl="0" eaLnBrk="1" latinLnBrk="0" hangingPunct="1">
        <a:defRPr sz="1587" kern="1200">
          <a:solidFill>
            <a:schemeClr val="tx1"/>
          </a:solidFill>
          <a:latin typeface="+mn-lt"/>
          <a:ea typeface="+mn-ea"/>
          <a:cs typeface="+mn-cs"/>
        </a:defRPr>
      </a:lvl5pPr>
      <a:lvl6pPr marL="2015123" algn="l" defTabSz="806052" rtl="0" eaLnBrk="1" latinLnBrk="0" hangingPunct="1">
        <a:defRPr sz="1587" kern="1200">
          <a:solidFill>
            <a:schemeClr val="tx1"/>
          </a:solidFill>
          <a:latin typeface="+mn-lt"/>
          <a:ea typeface="+mn-ea"/>
          <a:cs typeface="+mn-cs"/>
        </a:defRPr>
      </a:lvl6pPr>
      <a:lvl7pPr marL="2418157" algn="l" defTabSz="806052" rtl="0" eaLnBrk="1" latinLnBrk="0" hangingPunct="1">
        <a:defRPr sz="1587" kern="1200">
          <a:solidFill>
            <a:schemeClr val="tx1"/>
          </a:solidFill>
          <a:latin typeface="+mn-lt"/>
          <a:ea typeface="+mn-ea"/>
          <a:cs typeface="+mn-cs"/>
        </a:defRPr>
      </a:lvl7pPr>
      <a:lvl8pPr marL="2821180" algn="l" defTabSz="806052" rtl="0" eaLnBrk="1" latinLnBrk="0" hangingPunct="1">
        <a:defRPr sz="1587" kern="1200">
          <a:solidFill>
            <a:schemeClr val="tx1"/>
          </a:solidFill>
          <a:latin typeface="+mn-lt"/>
          <a:ea typeface="+mn-ea"/>
          <a:cs typeface="+mn-cs"/>
        </a:defRPr>
      </a:lvl8pPr>
      <a:lvl9pPr marL="3224205" algn="l" defTabSz="806052" rtl="0" eaLnBrk="1" latinLnBrk="0" hangingPunct="1">
        <a:defRPr sz="1587"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5520">
          <p15:clr>
            <a:srgbClr val="F26B43"/>
          </p15:clr>
        </p15:guide>
        <p15:guide id="2" orient="horz" pos="3062">
          <p15:clr>
            <a:srgbClr val="F26B43"/>
          </p15:clr>
        </p15:guide>
        <p15:guide id="3" orient="horz" pos="232">
          <p15:clr>
            <a:srgbClr val="F26B43"/>
          </p15:clr>
        </p15:guide>
        <p15:guide id="4" pos="240">
          <p15:clr>
            <a:srgbClr val="F26B43"/>
          </p15:clr>
        </p15:guide>
        <p15:guide id="5" pos="757">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Päivämäärän paikkamerkki 3"/>
          <p:cNvSpPr>
            <a:spLocks noGrp="1"/>
          </p:cNvSpPr>
          <p:nvPr>
            <p:ph type="dt" sz="half" idx="2"/>
          </p:nvPr>
        </p:nvSpPr>
        <p:spPr>
          <a:xfrm>
            <a:off x="282027" y="4728047"/>
            <a:ext cx="919711" cy="163042"/>
          </a:xfrm>
          <a:prstGeom prst="rect">
            <a:avLst/>
          </a:prstGeom>
        </p:spPr>
        <p:txBody>
          <a:bodyPr vert="horz" lIns="91440" tIns="45720" rIns="91440" bIns="45720" rtlCol="0" anchor="t"/>
          <a:lstStyle>
            <a:lvl1pPr algn="l">
              <a:defRPr sz="7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fld id="{1B16F53B-7158-4458-A0D4-1436C88C6842}" type="datetime1">
              <a:rPr lang="fi-FI" smtClean="0">
                <a:solidFill>
                  <a:srgbClr val="29282E"/>
                </a:solidFill>
              </a:rPr>
              <a:pPr/>
              <a:t>12.4.2017</a:t>
            </a:fld>
            <a:endParaRPr lang="fi-FI" dirty="0">
              <a:solidFill>
                <a:srgbClr val="29282E"/>
              </a:solidFill>
            </a:endParaRPr>
          </a:p>
        </p:txBody>
      </p:sp>
      <p:sp>
        <p:nvSpPr>
          <p:cNvPr id="8" name="Alatunnisteen paikkamerkki 4"/>
          <p:cNvSpPr>
            <a:spLocks noGrp="1"/>
          </p:cNvSpPr>
          <p:nvPr>
            <p:ph type="ftr" sz="quarter" idx="3"/>
          </p:nvPr>
        </p:nvSpPr>
        <p:spPr>
          <a:xfrm>
            <a:off x="1111307" y="4728047"/>
            <a:ext cx="1296094" cy="163042"/>
          </a:xfrm>
          <a:prstGeom prst="rect">
            <a:avLst/>
          </a:prstGeom>
        </p:spPr>
        <p:txBody>
          <a:bodyPr vert="horz" lIns="91440" tIns="45720" rIns="91440" bIns="45720" rtlCol="0" anchor="t"/>
          <a:lstStyle>
            <a:lvl1pPr algn="l">
              <a:defRPr sz="7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fi-FI" dirty="0">
                <a:solidFill>
                  <a:srgbClr val="29282E"/>
                </a:solidFill>
              </a:rPr>
              <a:t>Teknologiateollisuus</a:t>
            </a:r>
          </a:p>
        </p:txBody>
      </p:sp>
      <p:sp>
        <p:nvSpPr>
          <p:cNvPr id="26" name="Tekstin paikkamerkki 3"/>
          <p:cNvSpPr>
            <a:spLocks noGrp="1"/>
          </p:cNvSpPr>
          <p:nvPr>
            <p:ph type="body" idx="1"/>
          </p:nvPr>
        </p:nvSpPr>
        <p:spPr>
          <a:xfrm>
            <a:off x="1072801" y="1583532"/>
            <a:ext cx="7171199" cy="2893218"/>
          </a:xfrm>
          <a:prstGeom prst="rect">
            <a:avLst/>
          </a:prstGeom>
        </p:spPr>
        <p:txBody>
          <a:bodyPr vert="horz" lIns="91440" tIns="45720" rIns="91440" bIns="45720" rtlCol="0">
            <a:normAutofit/>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p:txBody>
      </p:sp>
      <p:sp>
        <p:nvSpPr>
          <p:cNvPr id="27" name="Otsikon paikkamerkki 2"/>
          <p:cNvSpPr>
            <a:spLocks noGrp="1"/>
          </p:cNvSpPr>
          <p:nvPr>
            <p:ph type="title"/>
          </p:nvPr>
        </p:nvSpPr>
        <p:spPr>
          <a:xfrm>
            <a:off x="1072801" y="1102950"/>
            <a:ext cx="7171199" cy="367183"/>
          </a:xfrm>
          <a:prstGeom prst="rect">
            <a:avLst/>
          </a:prstGeom>
        </p:spPr>
        <p:txBody>
          <a:bodyPr vert="horz" lIns="91440" tIns="45720" rIns="91440" bIns="45720" rtlCol="0" anchor="t">
            <a:normAutofit/>
          </a:bodyPr>
          <a:lstStyle/>
          <a:p>
            <a:r>
              <a:rPr lang="fi-FI" dirty="0"/>
              <a:t>Muokkaa </a:t>
            </a:r>
            <a:r>
              <a:rPr lang="fi-FI" dirty="0" err="1"/>
              <a:t>perustyyl</a:t>
            </a:r>
            <a:r>
              <a:rPr lang="fi-FI" dirty="0"/>
              <a:t>. </a:t>
            </a:r>
            <a:r>
              <a:rPr lang="fi-FI" dirty="0" err="1"/>
              <a:t>napsautt</a:t>
            </a:r>
            <a:r>
              <a:rPr lang="fi-FI" dirty="0"/>
              <a:t>.</a:t>
            </a:r>
          </a:p>
        </p:txBody>
      </p:sp>
      <p:sp>
        <p:nvSpPr>
          <p:cNvPr id="13" name="Dian numeron paikkamerkki 1"/>
          <p:cNvSpPr>
            <a:spLocks noGrp="1"/>
          </p:cNvSpPr>
          <p:nvPr>
            <p:ph type="sldNum" sz="quarter" idx="4"/>
          </p:nvPr>
        </p:nvSpPr>
        <p:spPr>
          <a:xfrm>
            <a:off x="8005977" y="4729163"/>
            <a:ext cx="863990" cy="166687"/>
          </a:xfrm>
          <a:prstGeom prst="rect">
            <a:avLst/>
          </a:prstGeom>
        </p:spPr>
        <p:txBody>
          <a:bodyPr vert="horz" lIns="91440" tIns="45720" rIns="91440" bIns="45720" rtlCol="0" anchor="t"/>
          <a:lstStyle>
            <a:lvl1pPr algn="r">
              <a:defRPr sz="700">
                <a:solidFill>
                  <a:schemeClr val="tx1"/>
                </a:solidFill>
              </a:defRPr>
            </a:lvl1pPr>
          </a:lstStyle>
          <a:p>
            <a:fld id="{6FCB6B90-8271-4E8F-82C1-E646FBB48A2E}" type="slidenum">
              <a:rPr lang="fi-FI" smtClean="0">
                <a:solidFill>
                  <a:srgbClr val="29282E"/>
                </a:solidFill>
              </a:rPr>
              <a:pPr/>
              <a:t>‹#›</a:t>
            </a:fld>
            <a:endParaRPr lang="fi-FI" dirty="0">
              <a:solidFill>
                <a:srgbClr val="29282E"/>
              </a:solidFill>
            </a:endParaRPr>
          </a:p>
        </p:txBody>
      </p:sp>
    </p:spTree>
    <p:extLst>
      <p:ext uri="{BB962C8B-B14F-4D97-AF65-F5344CB8AC3E}">
        <p14:creationId xmlns:p14="http://schemas.microsoft.com/office/powerpoint/2010/main" val="3767859681"/>
      </p:ext>
    </p:extLst>
  </p:cSld>
  <p:clrMap bg1="lt1" tx1="dk1" bg2="lt2" tx2="dk2" accent1="accent1" accent2="accent2" accent3="accent3" accent4="accent4" accent5="accent5" accent6="accent6" hlink="hlink" folHlink="folHlink"/>
  <p:sldLayoutIdLst>
    <p:sldLayoutId id="2147484190" r:id="rId1"/>
    <p:sldLayoutId id="2147484191" r:id="rId2"/>
    <p:sldLayoutId id="2147484192" r:id="rId3"/>
    <p:sldLayoutId id="2147484193" r:id="rId4"/>
    <p:sldLayoutId id="2147484194" r:id="rId5"/>
    <p:sldLayoutId id="2147484195" r:id="rId6"/>
    <p:sldLayoutId id="2147484196" r:id="rId7"/>
    <p:sldLayoutId id="2147484197" r:id="rId8"/>
    <p:sldLayoutId id="2147484198" r:id="rId9"/>
    <p:sldLayoutId id="2147484199" r:id="rId10"/>
    <p:sldLayoutId id="2147484200" r:id="rId11"/>
    <p:sldLayoutId id="2147484201" r:id="rId12"/>
    <p:sldLayoutId id="2147484202" r:id="rId13"/>
    <p:sldLayoutId id="2147484203" r:id="rId14"/>
    <p:sldLayoutId id="2147484204" r:id="rId15"/>
    <p:sldLayoutId id="2147484205" r:id="rId16"/>
    <p:sldLayoutId id="2147484206" r:id="rId17"/>
    <p:sldLayoutId id="2147484207" r:id="rId18"/>
    <p:sldLayoutId id="2147484208" r:id="rId19"/>
    <p:sldLayoutId id="2147484209" r:id="rId20"/>
    <p:sldLayoutId id="2147484210" r:id="rId21"/>
    <p:sldLayoutId id="2147484211" r:id="rId22"/>
    <p:sldLayoutId id="2147484212" r:id="rId23"/>
    <p:sldLayoutId id="2147484213" r:id="rId24"/>
    <p:sldLayoutId id="2147484214" r:id="rId25"/>
    <p:sldLayoutId id="2147484215" r:id="rId26"/>
    <p:sldLayoutId id="2147484216" r:id="rId27"/>
    <p:sldLayoutId id="2147484217" r:id="rId28"/>
    <p:sldLayoutId id="2147484218" r:id="rId29"/>
  </p:sldLayoutIdLst>
  <p:transition spd="med">
    <p:fade/>
  </p:transition>
  <p:hf hdr="0"/>
  <p:txStyles>
    <p:titleStyle>
      <a:lvl1pPr marL="14400" algn="l" defTabSz="806052" rtl="0" eaLnBrk="1" latinLnBrk="0" hangingPunct="1">
        <a:lnSpc>
          <a:spcPts val="2700"/>
        </a:lnSpc>
        <a:spcBef>
          <a:spcPts val="0"/>
        </a:spcBef>
        <a:spcAft>
          <a:spcPts val="0"/>
        </a:spcAft>
        <a:buNone/>
        <a:defRPr sz="2200" b="1" kern="1200" spc="-35" baseline="0">
          <a:solidFill>
            <a:srgbClr val="000000"/>
          </a:solidFill>
          <a:latin typeface="+mj-lt"/>
          <a:ea typeface="Adobe Fan Heiti Std B" panose="020B0700000000000000" pitchFamily="34" charset="-128"/>
          <a:cs typeface="Adobe Hebrew" panose="02040503050201020203" pitchFamily="18" charset="-79"/>
        </a:defRPr>
      </a:lvl1pPr>
    </p:titleStyle>
    <p:bodyStyle>
      <a:lvl1pPr marL="234000" indent="-212400" algn="l" defTabSz="806052" rtl="0" eaLnBrk="1" latinLnBrk="0" hangingPunct="1">
        <a:lnSpc>
          <a:spcPts val="2000"/>
        </a:lnSpc>
        <a:spcBef>
          <a:spcPts val="400"/>
        </a:spcBef>
        <a:spcAft>
          <a:spcPts val="300"/>
        </a:spcAft>
        <a:buClrTx/>
        <a:buSzPct val="125000"/>
        <a:buFont typeface="Arial" panose="020B0604020202020204" pitchFamily="34" charset="0"/>
        <a:buChar char="•"/>
        <a:defRPr sz="160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629732" indent="-158400" algn="l" defTabSz="806052" rtl="0" eaLnBrk="1" latinLnBrk="0" hangingPunct="1">
        <a:lnSpc>
          <a:spcPts val="1800"/>
        </a:lnSpc>
        <a:spcBef>
          <a:spcPts val="200"/>
        </a:spcBef>
        <a:spcAft>
          <a:spcPts val="200"/>
        </a:spcAft>
        <a:buClrTx/>
        <a:buSzPct val="125000"/>
        <a:buFont typeface="Arial" pitchFamily="34" charset="0"/>
        <a:buChar char="–"/>
        <a:defRPr sz="130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944591" indent="-158400" algn="l" defTabSz="806052" rtl="0" eaLnBrk="1" latinLnBrk="0" hangingPunct="1">
        <a:lnSpc>
          <a:spcPts val="1800"/>
        </a:lnSpc>
        <a:spcBef>
          <a:spcPts val="200"/>
        </a:spcBef>
        <a:spcAft>
          <a:spcPts val="200"/>
        </a:spcAft>
        <a:buClrTx/>
        <a:buSzPct val="125000"/>
        <a:buFont typeface="Arial" panose="020B0604020202020204" pitchFamily="34" charset="0"/>
        <a:buChar char="•"/>
        <a:defRPr sz="105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267851" indent="-158400" algn="l" defTabSz="806052" rtl="0" eaLnBrk="1" latinLnBrk="0" hangingPunct="1">
        <a:lnSpc>
          <a:spcPts val="1800"/>
        </a:lnSpc>
        <a:spcBef>
          <a:spcPts val="200"/>
        </a:spcBef>
        <a:spcAft>
          <a:spcPts val="200"/>
        </a:spcAft>
        <a:buClrTx/>
        <a:buSzPct val="125000"/>
        <a:buFont typeface="Arial" pitchFamily="34" charset="0"/>
        <a:buChar char="–"/>
        <a:defRPr sz="105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1582718" indent="-158400" algn="l" defTabSz="806052" rtl="0" eaLnBrk="1" latinLnBrk="0" hangingPunct="1">
        <a:lnSpc>
          <a:spcPts val="2000"/>
        </a:lnSpc>
        <a:spcBef>
          <a:spcPts val="400"/>
        </a:spcBef>
        <a:spcAft>
          <a:spcPts val="300"/>
        </a:spcAft>
        <a:buClrTx/>
        <a:buSzPct val="125000"/>
        <a:buFont typeface="Arial" panose="020B0604020202020204" pitchFamily="34" charset="0"/>
        <a:buChar char="•"/>
        <a:defRPr sz="100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216640"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6pPr>
      <a:lvl7pPr marL="2619666"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7pPr>
      <a:lvl8pPr marL="3022694"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8pPr>
      <a:lvl9pPr marL="3425719"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9pPr>
    </p:bodyStyle>
    <p:otherStyle>
      <a:defPPr>
        <a:defRPr lang="fi-FI"/>
      </a:defPPr>
      <a:lvl1pPr marL="0" algn="l" defTabSz="806052" rtl="0" eaLnBrk="1" latinLnBrk="0" hangingPunct="1">
        <a:defRPr sz="1587" kern="1200">
          <a:solidFill>
            <a:schemeClr val="tx1"/>
          </a:solidFill>
          <a:latin typeface="+mn-lt"/>
          <a:ea typeface="+mn-ea"/>
          <a:cs typeface="+mn-cs"/>
        </a:defRPr>
      </a:lvl1pPr>
      <a:lvl2pPr marL="403025" algn="l" defTabSz="806052" rtl="0" eaLnBrk="1" latinLnBrk="0" hangingPunct="1">
        <a:defRPr sz="1587" kern="1200">
          <a:solidFill>
            <a:schemeClr val="tx1"/>
          </a:solidFill>
          <a:latin typeface="+mn-lt"/>
          <a:ea typeface="+mn-ea"/>
          <a:cs typeface="+mn-cs"/>
        </a:defRPr>
      </a:lvl2pPr>
      <a:lvl3pPr marL="806052" algn="l" defTabSz="806052" rtl="0" eaLnBrk="1" latinLnBrk="0" hangingPunct="1">
        <a:defRPr sz="1587" kern="1200">
          <a:solidFill>
            <a:schemeClr val="tx1"/>
          </a:solidFill>
          <a:latin typeface="+mn-lt"/>
          <a:ea typeface="+mn-ea"/>
          <a:cs typeface="+mn-cs"/>
        </a:defRPr>
      </a:lvl3pPr>
      <a:lvl4pPr marL="1209078" algn="l" defTabSz="806052" rtl="0" eaLnBrk="1" latinLnBrk="0" hangingPunct="1">
        <a:defRPr sz="1587" kern="1200">
          <a:solidFill>
            <a:schemeClr val="tx1"/>
          </a:solidFill>
          <a:latin typeface="+mn-lt"/>
          <a:ea typeface="+mn-ea"/>
          <a:cs typeface="+mn-cs"/>
        </a:defRPr>
      </a:lvl4pPr>
      <a:lvl5pPr marL="1612105" algn="l" defTabSz="806052" rtl="0" eaLnBrk="1" latinLnBrk="0" hangingPunct="1">
        <a:defRPr sz="1587" kern="1200">
          <a:solidFill>
            <a:schemeClr val="tx1"/>
          </a:solidFill>
          <a:latin typeface="+mn-lt"/>
          <a:ea typeface="+mn-ea"/>
          <a:cs typeface="+mn-cs"/>
        </a:defRPr>
      </a:lvl5pPr>
      <a:lvl6pPr marL="2015123" algn="l" defTabSz="806052" rtl="0" eaLnBrk="1" latinLnBrk="0" hangingPunct="1">
        <a:defRPr sz="1587" kern="1200">
          <a:solidFill>
            <a:schemeClr val="tx1"/>
          </a:solidFill>
          <a:latin typeface="+mn-lt"/>
          <a:ea typeface="+mn-ea"/>
          <a:cs typeface="+mn-cs"/>
        </a:defRPr>
      </a:lvl6pPr>
      <a:lvl7pPr marL="2418157" algn="l" defTabSz="806052" rtl="0" eaLnBrk="1" latinLnBrk="0" hangingPunct="1">
        <a:defRPr sz="1587" kern="1200">
          <a:solidFill>
            <a:schemeClr val="tx1"/>
          </a:solidFill>
          <a:latin typeface="+mn-lt"/>
          <a:ea typeface="+mn-ea"/>
          <a:cs typeface="+mn-cs"/>
        </a:defRPr>
      </a:lvl7pPr>
      <a:lvl8pPr marL="2821180" algn="l" defTabSz="806052" rtl="0" eaLnBrk="1" latinLnBrk="0" hangingPunct="1">
        <a:defRPr sz="1587" kern="1200">
          <a:solidFill>
            <a:schemeClr val="tx1"/>
          </a:solidFill>
          <a:latin typeface="+mn-lt"/>
          <a:ea typeface="+mn-ea"/>
          <a:cs typeface="+mn-cs"/>
        </a:defRPr>
      </a:lvl8pPr>
      <a:lvl9pPr marL="3224205" algn="l" defTabSz="806052" rtl="0" eaLnBrk="1" latinLnBrk="0" hangingPunct="1">
        <a:defRPr sz="1587"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5520">
          <p15:clr>
            <a:srgbClr val="F26B43"/>
          </p15:clr>
        </p15:guide>
        <p15:guide id="2" orient="horz" pos="3062">
          <p15:clr>
            <a:srgbClr val="F26B43"/>
          </p15:clr>
        </p15:guide>
        <p15:guide id="3" orient="horz" pos="232">
          <p15:clr>
            <a:srgbClr val="F26B43"/>
          </p15:clr>
        </p15:guide>
        <p15:guide id="4" pos="240">
          <p15:clr>
            <a:srgbClr val="F26B43"/>
          </p15:clr>
        </p15:guide>
        <p15:guide id="5" pos="757">
          <p15:clr>
            <a:srgbClr val="F26B43"/>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Päivämäärän paikkamerkki 3"/>
          <p:cNvSpPr>
            <a:spLocks noGrp="1"/>
          </p:cNvSpPr>
          <p:nvPr>
            <p:ph type="dt" sz="half" idx="2"/>
          </p:nvPr>
        </p:nvSpPr>
        <p:spPr>
          <a:xfrm>
            <a:off x="282027" y="4728047"/>
            <a:ext cx="919711" cy="163042"/>
          </a:xfrm>
          <a:prstGeom prst="rect">
            <a:avLst/>
          </a:prstGeom>
        </p:spPr>
        <p:txBody>
          <a:bodyPr vert="horz" lIns="91440" tIns="45720" rIns="91440" bIns="45720" rtlCol="0" anchor="t"/>
          <a:lstStyle>
            <a:lvl1pPr algn="l">
              <a:defRPr sz="7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fld id="{1B16F53B-7158-4458-A0D4-1436C88C6842}" type="datetime1">
              <a:rPr lang="fi-FI" smtClean="0">
                <a:solidFill>
                  <a:srgbClr val="29282E"/>
                </a:solidFill>
              </a:rPr>
              <a:pPr/>
              <a:t>12.4.2017</a:t>
            </a:fld>
            <a:endParaRPr lang="fi-FI" dirty="0">
              <a:solidFill>
                <a:srgbClr val="29282E"/>
              </a:solidFill>
            </a:endParaRPr>
          </a:p>
        </p:txBody>
      </p:sp>
      <p:sp>
        <p:nvSpPr>
          <p:cNvPr id="8" name="Alatunnisteen paikkamerkki 4"/>
          <p:cNvSpPr>
            <a:spLocks noGrp="1"/>
          </p:cNvSpPr>
          <p:nvPr>
            <p:ph type="ftr" sz="quarter" idx="3"/>
          </p:nvPr>
        </p:nvSpPr>
        <p:spPr>
          <a:xfrm>
            <a:off x="1111307" y="4728047"/>
            <a:ext cx="1296094" cy="163042"/>
          </a:xfrm>
          <a:prstGeom prst="rect">
            <a:avLst/>
          </a:prstGeom>
        </p:spPr>
        <p:txBody>
          <a:bodyPr vert="horz" lIns="91440" tIns="45720" rIns="91440" bIns="45720" rtlCol="0" anchor="t"/>
          <a:lstStyle>
            <a:lvl1pPr algn="l">
              <a:defRPr sz="7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fi-FI" dirty="0">
                <a:solidFill>
                  <a:srgbClr val="29282E"/>
                </a:solidFill>
              </a:rPr>
              <a:t>Teknologiateollisuus</a:t>
            </a:r>
          </a:p>
        </p:txBody>
      </p:sp>
      <p:sp>
        <p:nvSpPr>
          <p:cNvPr id="26" name="Tekstin paikkamerkki 3"/>
          <p:cNvSpPr>
            <a:spLocks noGrp="1"/>
          </p:cNvSpPr>
          <p:nvPr>
            <p:ph type="body" idx="1"/>
          </p:nvPr>
        </p:nvSpPr>
        <p:spPr>
          <a:xfrm>
            <a:off x="1072801" y="1583532"/>
            <a:ext cx="7171199" cy="2893218"/>
          </a:xfrm>
          <a:prstGeom prst="rect">
            <a:avLst/>
          </a:prstGeom>
        </p:spPr>
        <p:txBody>
          <a:bodyPr vert="horz" lIns="91440" tIns="45720" rIns="91440" bIns="45720" rtlCol="0">
            <a:normAutofit/>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p:txBody>
      </p:sp>
      <p:sp>
        <p:nvSpPr>
          <p:cNvPr id="27" name="Otsikon paikkamerkki 2"/>
          <p:cNvSpPr>
            <a:spLocks noGrp="1"/>
          </p:cNvSpPr>
          <p:nvPr>
            <p:ph type="title"/>
          </p:nvPr>
        </p:nvSpPr>
        <p:spPr>
          <a:xfrm>
            <a:off x="1072801" y="1102950"/>
            <a:ext cx="7171199" cy="367183"/>
          </a:xfrm>
          <a:prstGeom prst="rect">
            <a:avLst/>
          </a:prstGeom>
        </p:spPr>
        <p:txBody>
          <a:bodyPr vert="horz" lIns="91440" tIns="45720" rIns="91440" bIns="45720" rtlCol="0" anchor="t">
            <a:normAutofit/>
          </a:bodyPr>
          <a:lstStyle/>
          <a:p>
            <a:r>
              <a:rPr lang="fi-FI" dirty="0"/>
              <a:t>Muokkaa </a:t>
            </a:r>
            <a:r>
              <a:rPr lang="fi-FI" dirty="0" err="1"/>
              <a:t>perustyyl</a:t>
            </a:r>
            <a:r>
              <a:rPr lang="fi-FI" dirty="0"/>
              <a:t>. </a:t>
            </a:r>
            <a:r>
              <a:rPr lang="fi-FI" dirty="0" err="1"/>
              <a:t>napsautt</a:t>
            </a:r>
            <a:r>
              <a:rPr lang="fi-FI" dirty="0"/>
              <a:t>.</a:t>
            </a:r>
          </a:p>
        </p:txBody>
      </p:sp>
      <p:sp>
        <p:nvSpPr>
          <p:cNvPr id="13" name="Dian numeron paikkamerkki 1"/>
          <p:cNvSpPr>
            <a:spLocks noGrp="1"/>
          </p:cNvSpPr>
          <p:nvPr>
            <p:ph type="sldNum" sz="quarter" idx="4"/>
          </p:nvPr>
        </p:nvSpPr>
        <p:spPr>
          <a:xfrm>
            <a:off x="8005977" y="4729163"/>
            <a:ext cx="863990" cy="166687"/>
          </a:xfrm>
          <a:prstGeom prst="rect">
            <a:avLst/>
          </a:prstGeom>
        </p:spPr>
        <p:txBody>
          <a:bodyPr vert="horz" lIns="91440" tIns="45720" rIns="91440" bIns="45720" rtlCol="0" anchor="t"/>
          <a:lstStyle>
            <a:lvl1pPr algn="r">
              <a:defRPr sz="700">
                <a:solidFill>
                  <a:schemeClr val="tx1"/>
                </a:solidFill>
              </a:defRPr>
            </a:lvl1pPr>
          </a:lstStyle>
          <a:p>
            <a:fld id="{6FCB6B90-8271-4E8F-82C1-E646FBB48A2E}" type="slidenum">
              <a:rPr lang="fi-FI" smtClean="0">
                <a:solidFill>
                  <a:srgbClr val="29282E"/>
                </a:solidFill>
              </a:rPr>
              <a:pPr/>
              <a:t>‹#›</a:t>
            </a:fld>
            <a:endParaRPr lang="fi-FI" dirty="0">
              <a:solidFill>
                <a:srgbClr val="29282E"/>
              </a:solidFill>
            </a:endParaRPr>
          </a:p>
        </p:txBody>
      </p:sp>
    </p:spTree>
    <p:extLst>
      <p:ext uri="{BB962C8B-B14F-4D97-AF65-F5344CB8AC3E}">
        <p14:creationId xmlns:p14="http://schemas.microsoft.com/office/powerpoint/2010/main" val="4162266177"/>
      </p:ext>
    </p:extLst>
  </p:cSld>
  <p:clrMap bg1="lt1" tx1="dk1" bg2="lt2" tx2="dk2" accent1="accent1" accent2="accent2" accent3="accent3" accent4="accent4" accent5="accent5" accent6="accent6" hlink="hlink" folHlink="folHlink"/>
  <p:sldLayoutIdLst>
    <p:sldLayoutId id="2147484220" r:id="rId1"/>
    <p:sldLayoutId id="2147484221" r:id="rId2"/>
    <p:sldLayoutId id="2147484222" r:id="rId3"/>
    <p:sldLayoutId id="2147484223" r:id="rId4"/>
    <p:sldLayoutId id="2147484224" r:id="rId5"/>
    <p:sldLayoutId id="2147484225" r:id="rId6"/>
    <p:sldLayoutId id="2147484226" r:id="rId7"/>
    <p:sldLayoutId id="2147484227" r:id="rId8"/>
    <p:sldLayoutId id="2147484228" r:id="rId9"/>
    <p:sldLayoutId id="2147484229" r:id="rId10"/>
    <p:sldLayoutId id="2147484230" r:id="rId11"/>
    <p:sldLayoutId id="2147484231" r:id="rId12"/>
    <p:sldLayoutId id="2147484232" r:id="rId13"/>
    <p:sldLayoutId id="2147484233" r:id="rId14"/>
    <p:sldLayoutId id="2147484234" r:id="rId15"/>
    <p:sldLayoutId id="2147484235" r:id="rId16"/>
    <p:sldLayoutId id="2147484236" r:id="rId17"/>
    <p:sldLayoutId id="2147484237" r:id="rId18"/>
    <p:sldLayoutId id="2147484238" r:id="rId19"/>
    <p:sldLayoutId id="2147484239" r:id="rId20"/>
    <p:sldLayoutId id="2147484240" r:id="rId21"/>
    <p:sldLayoutId id="2147484241" r:id="rId22"/>
    <p:sldLayoutId id="2147484242" r:id="rId23"/>
    <p:sldLayoutId id="2147484243" r:id="rId24"/>
    <p:sldLayoutId id="2147484244" r:id="rId25"/>
    <p:sldLayoutId id="2147484245" r:id="rId26"/>
    <p:sldLayoutId id="2147484246" r:id="rId27"/>
    <p:sldLayoutId id="2147484247" r:id="rId28"/>
    <p:sldLayoutId id="2147484248" r:id="rId29"/>
  </p:sldLayoutIdLst>
  <p:transition spd="med">
    <p:fade/>
  </p:transition>
  <p:hf hdr="0"/>
  <p:txStyles>
    <p:titleStyle>
      <a:lvl1pPr marL="14400" algn="l" defTabSz="806052" rtl="0" eaLnBrk="1" latinLnBrk="0" hangingPunct="1">
        <a:lnSpc>
          <a:spcPts val="2700"/>
        </a:lnSpc>
        <a:spcBef>
          <a:spcPts val="0"/>
        </a:spcBef>
        <a:spcAft>
          <a:spcPts val="0"/>
        </a:spcAft>
        <a:buNone/>
        <a:defRPr sz="2200" b="1" kern="1200" spc="-35" baseline="0">
          <a:solidFill>
            <a:srgbClr val="000000"/>
          </a:solidFill>
          <a:latin typeface="+mj-lt"/>
          <a:ea typeface="Adobe Fan Heiti Std B" panose="020B0700000000000000" pitchFamily="34" charset="-128"/>
          <a:cs typeface="Adobe Hebrew" panose="02040503050201020203" pitchFamily="18" charset="-79"/>
        </a:defRPr>
      </a:lvl1pPr>
    </p:titleStyle>
    <p:bodyStyle>
      <a:lvl1pPr marL="234000" indent="-212400" algn="l" defTabSz="806052" rtl="0" eaLnBrk="1" latinLnBrk="0" hangingPunct="1">
        <a:lnSpc>
          <a:spcPts val="2000"/>
        </a:lnSpc>
        <a:spcBef>
          <a:spcPts val="400"/>
        </a:spcBef>
        <a:spcAft>
          <a:spcPts val="300"/>
        </a:spcAft>
        <a:buClrTx/>
        <a:buSzPct val="125000"/>
        <a:buFont typeface="Arial" panose="020B0604020202020204" pitchFamily="34" charset="0"/>
        <a:buChar char="•"/>
        <a:defRPr sz="160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629732" indent="-158400" algn="l" defTabSz="806052" rtl="0" eaLnBrk="1" latinLnBrk="0" hangingPunct="1">
        <a:lnSpc>
          <a:spcPts val="1800"/>
        </a:lnSpc>
        <a:spcBef>
          <a:spcPts val="200"/>
        </a:spcBef>
        <a:spcAft>
          <a:spcPts val="200"/>
        </a:spcAft>
        <a:buClrTx/>
        <a:buSzPct val="125000"/>
        <a:buFont typeface="Arial" pitchFamily="34" charset="0"/>
        <a:buChar char="–"/>
        <a:defRPr sz="130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944591" indent="-158400" algn="l" defTabSz="806052" rtl="0" eaLnBrk="1" latinLnBrk="0" hangingPunct="1">
        <a:lnSpc>
          <a:spcPts val="1800"/>
        </a:lnSpc>
        <a:spcBef>
          <a:spcPts val="200"/>
        </a:spcBef>
        <a:spcAft>
          <a:spcPts val="200"/>
        </a:spcAft>
        <a:buClrTx/>
        <a:buSzPct val="125000"/>
        <a:buFont typeface="Arial" panose="020B0604020202020204" pitchFamily="34" charset="0"/>
        <a:buChar char="•"/>
        <a:defRPr sz="105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267851" indent="-158400" algn="l" defTabSz="806052" rtl="0" eaLnBrk="1" latinLnBrk="0" hangingPunct="1">
        <a:lnSpc>
          <a:spcPts val="1800"/>
        </a:lnSpc>
        <a:spcBef>
          <a:spcPts val="200"/>
        </a:spcBef>
        <a:spcAft>
          <a:spcPts val="200"/>
        </a:spcAft>
        <a:buClrTx/>
        <a:buSzPct val="125000"/>
        <a:buFont typeface="Arial" pitchFamily="34" charset="0"/>
        <a:buChar char="–"/>
        <a:defRPr sz="105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1582718" indent="-158400" algn="l" defTabSz="806052" rtl="0" eaLnBrk="1" latinLnBrk="0" hangingPunct="1">
        <a:lnSpc>
          <a:spcPts val="2000"/>
        </a:lnSpc>
        <a:spcBef>
          <a:spcPts val="400"/>
        </a:spcBef>
        <a:spcAft>
          <a:spcPts val="300"/>
        </a:spcAft>
        <a:buClrTx/>
        <a:buSzPct val="125000"/>
        <a:buFont typeface="Arial" panose="020B0604020202020204" pitchFamily="34" charset="0"/>
        <a:buChar char="•"/>
        <a:defRPr sz="100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216640"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6pPr>
      <a:lvl7pPr marL="2619666"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7pPr>
      <a:lvl8pPr marL="3022694"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8pPr>
      <a:lvl9pPr marL="3425719"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9pPr>
    </p:bodyStyle>
    <p:otherStyle>
      <a:defPPr>
        <a:defRPr lang="fi-FI"/>
      </a:defPPr>
      <a:lvl1pPr marL="0" algn="l" defTabSz="806052" rtl="0" eaLnBrk="1" latinLnBrk="0" hangingPunct="1">
        <a:defRPr sz="1587" kern="1200">
          <a:solidFill>
            <a:schemeClr val="tx1"/>
          </a:solidFill>
          <a:latin typeface="+mn-lt"/>
          <a:ea typeface="+mn-ea"/>
          <a:cs typeface="+mn-cs"/>
        </a:defRPr>
      </a:lvl1pPr>
      <a:lvl2pPr marL="403025" algn="l" defTabSz="806052" rtl="0" eaLnBrk="1" latinLnBrk="0" hangingPunct="1">
        <a:defRPr sz="1587" kern="1200">
          <a:solidFill>
            <a:schemeClr val="tx1"/>
          </a:solidFill>
          <a:latin typeface="+mn-lt"/>
          <a:ea typeface="+mn-ea"/>
          <a:cs typeface="+mn-cs"/>
        </a:defRPr>
      </a:lvl2pPr>
      <a:lvl3pPr marL="806052" algn="l" defTabSz="806052" rtl="0" eaLnBrk="1" latinLnBrk="0" hangingPunct="1">
        <a:defRPr sz="1587" kern="1200">
          <a:solidFill>
            <a:schemeClr val="tx1"/>
          </a:solidFill>
          <a:latin typeface="+mn-lt"/>
          <a:ea typeface="+mn-ea"/>
          <a:cs typeface="+mn-cs"/>
        </a:defRPr>
      </a:lvl3pPr>
      <a:lvl4pPr marL="1209078" algn="l" defTabSz="806052" rtl="0" eaLnBrk="1" latinLnBrk="0" hangingPunct="1">
        <a:defRPr sz="1587" kern="1200">
          <a:solidFill>
            <a:schemeClr val="tx1"/>
          </a:solidFill>
          <a:latin typeface="+mn-lt"/>
          <a:ea typeface="+mn-ea"/>
          <a:cs typeface="+mn-cs"/>
        </a:defRPr>
      </a:lvl4pPr>
      <a:lvl5pPr marL="1612105" algn="l" defTabSz="806052" rtl="0" eaLnBrk="1" latinLnBrk="0" hangingPunct="1">
        <a:defRPr sz="1587" kern="1200">
          <a:solidFill>
            <a:schemeClr val="tx1"/>
          </a:solidFill>
          <a:latin typeface="+mn-lt"/>
          <a:ea typeface="+mn-ea"/>
          <a:cs typeface="+mn-cs"/>
        </a:defRPr>
      </a:lvl5pPr>
      <a:lvl6pPr marL="2015123" algn="l" defTabSz="806052" rtl="0" eaLnBrk="1" latinLnBrk="0" hangingPunct="1">
        <a:defRPr sz="1587" kern="1200">
          <a:solidFill>
            <a:schemeClr val="tx1"/>
          </a:solidFill>
          <a:latin typeface="+mn-lt"/>
          <a:ea typeface="+mn-ea"/>
          <a:cs typeface="+mn-cs"/>
        </a:defRPr>
      </a:lvl6pPr>
      <a:lvl7pPr marL="2418157" algn="l" defTabSz="806052" rtl="0" eaLnBrk="1" latinLnBrk="0" hangingPunct="1">
        <a:defRPr sz="1587" kern="1200">
          <a:solidFill>
            <a:schemeClr val="tx1"/>
          </a:solidFill>
          <a:latin typeface="+mn-lt"/>
          <a:ea typeface="+mn-ea"/>
          <a:cs typeface="+mn-cs"/>
        </a:defRPr>
      </a:lvl7pPr>
      <a:lvl8pPr marL="2821180" algn="l" defTabSz="806052" rtl="0" eaLnBrk="1" latinLnBrk="0" hangingPunct="1">
        <a:defRPr sz="1587" kern="1200">
          <a:solidFill>
            <a:schemeClr val="tx1"/>
          </a:solidFill>
          <a:latin typeface="+mn-lt"/>
          <a:ea typeface="+mn-ea"/>
          <a:cs typeface="+mn-cs"/>
        </a:defRPr>
      </a:lvl8pPr>
      <a:lvl9pPr marL="3224205" algn="l" defTabSz="806052" rtl="0" eaLnBrk="1" latinLnBrk="0" hangingPunct="1">
        <a:defRPr sz="1587"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5520">
          <p15:clr>
            <a:srgbClr val="F26B43"/>
          </p15:clr>
        </p15:guide>
        <p15:guide id="2" orient="horz" pos="3062">
          <p15:clr>
            <a:srgbClr val="F26B43"/>
          </p15:clr>
        </p15:guide>
        <p15:guide id="3" orient="horz" pos="232">
          <p15:clr>
            <a:srgbClr val="F26B43"/>
          </p15:clr>
        </p15:guide>
        <p15:guide id="4" pos="240">
          <p15:clr>
            <a:srgbClr val="F26B43"/>
          </p15:clr>
        </p15:guide>
        <p15:guide id="5" pos="757">
          <p15:clr>
            <a:srgbClr val="F26B43"/>
          </p15:clr>
        </p15:guide>
      </p15:sldGuideLst>
    </p:ext>
  </p:extLst>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Päivämäärän paikkamerkki 3"/>
          <p:cNvSpPr>
            <a:spLocks noGrp="1"/>
          </p:cNvSpPr>
          <p:nvPr>
            <p:ph type="dt" sz="half" idx="2"/>
          </p:nvPr>
        </p:nvSpPr>
        <p:spPr>
          <a:xfrm>
            <a:off x="282027" y="4728047"/>
            <a:ext cx="919711" cy="163042"/>
          </a:xfrm>
          <a:prstGeom prst="rect">
            <a:avLst/>
          </a:prstGeom>
        </p:spPr>
        <p:txBody>
          <a:bodyPr vert="horz" lIns="91440" tIns="45720" rIns="91440" bIns="45720" rtlCol="0" anchor="t"/>
          <a:lstStyle>
            <a:lvl1pPr algn="l">
              <a:defRPr sz="7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fld id="{1B16F53B-7158-4458-A0D4-1436C88C6842}" type="datetime1">
              <a:rPr lang="fi-FI" smtClean="0">
                <a:solidFill>
                  <a:srgbClr val="29282E"/>
                </a:solidFill>
              </a:rPr>
              <a:pPr/>
              <a:t>12.4.2017</a:t>
            </a:fld>
            <a:endParaRPr lang="fi-FI" dirty="0">
              <a:solidFill>
                <a:srgbClr val="29282E"/>
              </a:solidFill>
            </a:endParaRPr>
          </a:p>
        </p:txBody>
      </p:sp>
      <p:sp>
        <p:nvSpPr>
          <p:cNvPr id="8" name="Alatunnisteen paikkamerkki 4"/>
          <p:cNvSpPr>
            <a:spLocks noGrp="1"/>
          </p:cNvSpPr>
          <p:nvPr>
            <p:ph type="ftr" sz="quarter" idx="3"/>
          </p:nvPr>
        </p:nvSpPr>
        <p:spPr>
          <a:xfrm>
            <a:off x="1111307" y="4728047"/>
            <a:ext cx="1296094" cy="163042"/>
          </a:xfrm>
          <a:prstGeom prst="rect">
            <a:avLst/>
          </a:prstGeom>
        </p:spPr>
        <p:txBody>
          <a:bodyPr vert="horz" lIns="91440" tIns="45720" rIns="91440" bIns="45720" rtlCol="0" anchor="t"/>
          <a:lstStyle>
            <a:lvl1pPr algn="l">
              <a:defRPr sz="7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fi-FI" dirty="0">
                <a:solidFill>
                  <a:srgbClr val="29282E"/>
                </a:solidFill>
              </a:rPr>
              <a:t>Teknologiateollisuus</a:t>
            </a:r>
          </a:p>
        </p:txBody>
      </p:sp>
      <p:sp>
        <p:nvSpPr>
          <p:cNvPr id="26" name="Tekstin paikkamerkki 3"/>
          <p:cNvSpPr>
            <a:spLocks noGrp="1"/>
          </p:cNvSpPr>
          <p:nvPr>
            <p:ph type="body" idx="1"/>
          </p:nvPr>
        </p:nvSpPr>
        <p:spPr>
          <a:xfrm>
            <a:off x="1072801" y="1583532"/>
            <a:ext cx="7171199" cy="2893218"/>
          </a:xfrm>
          <a:prstGeom prst="rect">
            <a:avLst/>
          </a:prstGeom>
        </p:spPr>
        <p:txBody>
          <a:bodyPr vert="horz" lIns="91440" tIns="45720" rIns="91440" bIns="45720" rtlCol="0">
            <a:normAutofit/>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p:txBody>
      </p:sp>
      <p:sp>
        <p:nvSpPr>
          <p:cNvPr id="27" name="Otsikon paikkamerkki 2"/>
          <p:cNvSpPr>
            <a:spLocks noGrp="1"/>
          </p:cNvSpPr>
          <p:nvPr>
            <p:ph type="title"/>
          </p:nvPr>
        </p:nvSpPr>
        <p:spPr>
          <a:xfrm>
            <a:off x="1072801" y="1102950"/>
            <a:ext cx="7171199" cy="367183"/>
          </a:xfrm>
          <a:prstGeom prst="rect">
            <a:avLst/>
          </a:prstGeom>
        </p:spPr>
        <p:txBody>
          <a:bodyPr vert="horz" lIns="91440" tIns="45720" rIns="91440" bIns="45720" rtlCol="0" anchor="t">
            <a:normAutofit/>
          </a:bodyPr>
          <a:lstStyle/>
          <a:p>
            <a:r>
              <a:rPr lang="fi-FI" dirty="0"/>
              <a:t>Muokkaa </a:t>
            </a:r>
            <a:r>
              <a:rPr lang="fi-FI" dirty="0" err="1"/>
              <a:t>perustyyl</a:t>
            </a:r>
            <a:r>
              <a:rPr lang="fi-FI" dirty="0"/>
              <a:t>. </a:t>
            </a:r>
            <a:r>
              <a:rPr lang="fi-FI" dirty="0" err="1"/>
              <a:t>napsautt</a:t>
            </a:r>
            <a:r>
              <a:rPr lang="fi-FI" dirty="0"/>
              <a:t>.</a:t>
            </a:r>
          </a:p>
        </p:txBody>
      </p:sp>
      <p:sp>
        <p:nvSpPr>
          <p:cNvPr id="13" name="Dian numeron paikkamerkki 1"/>
          <p:cNvSpPr>
            <a:spLocks noGrp="1"/>
          </p:cNvSpPr>
          <p:nvPr>
            <p:ph type="sldNum" sz="quarter" idx="4"/>
          </p:nvPr>
        </p:nvSpPr>
        <p:spPr>
          <a:xfrm>
            <a:off x="8005977" y="4729163"/>
            <a:ext cx="863990" cy="166687"/>
          </a:xfrm>
          <a:prstGeom prst="rect">
            <a:avLst/>
          </a:prstGeom>
        </p:spPr>
        <p:txBody>
          <a:bodyPr vert="horz" lIns="91440" tIns="45720" rIns="91440" bIns="45720" rtlCol="0" anchor="t"/>
          <a:lstStyle>
            <a:lvl1pPr algn="r">
              <a:defRPr sz="700">
                <a:solidFill>
                  <a:schemeClr val="tx1"/>
                </a:solidFill>
              </a:defRPr>
            </a:lvl1pPr>
          </a:lstStyle>
          <a:p>
            <a:fld id="{6FCB6B90-8271-4E8F-82C1-E646FBB48A2E}" type="slidenum">
              <a:rPr lang="fi-FI" smtClean="0">
                <a:solidFill>
                  <a:srgbClr val="29282E"/>
                </a:solidFill>
              </a:rPr>
              <a:pPr/>
              <a:t>‹#›</a:t>
            </a:fld>
            <a:endParaRPr lang="fi-FI" dirty="0">
              <a:solidFill>
                <a:srgbClr val="29282E"/>
              </a:solidFill>
            </a:endParaRPr>
          </a:p>
        </p:txBody>
      </p:sp>
    </p:spTree>
    <p:extLst>
      <p:ext uri="{BB962C8B-B14F-4D97-AF65-F5344CB8AC3E}">
        <p14:creationId xmlns:p14="http://schemas.microsoft.com/office/powerpoint/2010/main" val="3120792840"/>
      </p:ext>
    </p:extLst>
  </p:cSld>
  <p:clrMap bg1="lt1" tx1="dk1" bg2="lt2" tx2="dk2" accent1="accent1" accent2="accent2" accent3="accent3" accent4="accent4" accent5="accent5" accent6="accent6" hlink="hlink" folHlink="folHlink"/>
  <p:sldLayoutIdLst>
    <p:sldLayoutId id="2147484250" r:id="rId1"/>
    <p:sldLayoutId id="2147484251" r:id="rId2"/>
    <p:sldLayoutId id="2147484252" r:id="rId3"/>
    <p:sldLayoutId id="2147484253" r:id="rId4"/>
    <p:sldLayoutId id="2147484254" r:id="rId5"/>
    <p:sldLayoutId id="2147484255" r:id="rId6"/>
    <p:sldLayoutId id="2147484256" r:id="rId7"/>
    <p:sldLayoutId id="2147484257" r:id="rId8"/>
    <p:sldLayoutId id="2147484258" r:id="rId9"/>
    <p:sldLayoutId id="2147484259" r:id="rId10"/>
    <p:sldLayoutId id="2147484260" r:id="rId11"/>
    <p:sldLayoutId id="2147484261" r:id="rId12"/>
    <p:sldLayoutId id="2147484262" r:id="rId13"/>
    <p:sldLayoutId id="2147484263" r:id="rId14"/>
    <p:sldLayoutId id="2147484264" r:id="rId15"/>
    <p:sldLayoutId id="2147484265" r:id="rId16"/>
    <p:sldLayoutId id="2147484266" r:id="rId17"/>
    <p:sldLayoutId id="2147484267" r:id="rId18"/>
    <p:sldLayoutId id="2147484268" r:id="rId19"/>
    <p:sldLayoutId id="2147484269" r:id="rId20"/>
    <p:sldLayoutId id="2147484270" r:id="rId21"/>
    <p:sldLayoutId id="2147484271" r:id="rId22"/>
    <p:sldLayoutId id="2147484272" r:id="rId23"/>
    <p:sldLayoutId id="2147484273" r:id="rId24"/>
    <p:sldLayoutId id="2147484274" r:id="rId25"/>
    <p:sldLayoutId id="2147484275" r:id="rId26"/>
    <p:sldLayoutId id="2147484276" r:id="rId27"/>
    <p:sldLayoutId id="2147484277" r:id="rId28"/>
    <p:sldLayoutId id="2147484278" r:id="rId29"/>
  </p:sldLayoutIdLst>
  <p:transition spd="med">
    <p:fade/>
  </p:transition>
  <p:hf hdr="0"/>
  <p:txStyles>
    <p:titleStyle>
      <a:lvl1pPr marL="14400" algn="l" defTabSz="806052" rtl="0" eaLnBrk="1" latinLnBrk="0" hangingPunct="1">
        <a:lnSpc>
          <a:spcPts val="2700"/>
        </a:lnSpc>
        <a:spcBef>
          <a:spcPts val="0"/>
        </a:spcBef>
        <a:spcAft>
          <a:spcPts val="0"/>
        </a:spcAft>
        <a:buNone/>
        <a:defRPr sz="2200" b="1" kern="1200" spc="-35" baseline="0">
          <a:solidFill>
            <a:srgbClr val="000000"/>
          </a:solidFill>
          <a:latin typeface="+mj-lt"/>
          <a:ea typeface="Adobe Fan Heiti Std B" panose="020B0700000000000000" pitchFamily="34" charset="-128"/>
          <a:cs typeface="Adobe Hebrew" panose="02040503050201020203" pitchFamily="18" charset="-79"/>
        </a:defRPr>
      </a:lvl1pPr>
    </p:titleStyle>
    <p:bodyStyle>
      <a:lvl1pPr marL="234000" indent="-212400" algn="l" defTabSz="806052" rtl="0" eaLnBrk="1" latinLnBrk="0" hangingPunct="1">
        <a:lnSpc>
          <a:spcPts val="2000"/>
        </a:lnSpc>
        <a:spcBef>
          <a:spcPts val="400"/>
        </a:spcBef>
        <a:spcAft>
          <a:spcPts val="300"/>
        </a:spcAft>
        <a:buClrTx/>
        <a:buSzPct val="125000"/>
        <a:buFont typeface="Arial" panose="020B0604020202020204" pitchFamily="34" charset="0"/>
        <a:buChar char="•"/>
        <a:defRPr sz="160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629732" indent="-158400" algn="l" defTabSz="806052" rtl="0" eaLnBrk="1" latinLnBrk="0" hangingPunct="1">
        <a:lnSpc>
          <a:spcPts val="1800"/>
        </a:lnSpc>
        <a:spcBef>
          <a:spcPts val="200"/>
        </a:spcBef>
        <a:spcAft>
          <a:spcPts val="200"/>
        </a:spcAft>
        <a:buClrTx/>
        <a:buSzPct val="125000"/>
        <a:buFont typeface="Arial" pitchFamily="34" charset="0"/>
        <a:buChar char="–"/>
        <a:defRPr sz="130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944591" indent="-158400" algn="l" defTabSz="806052" rtl="0" eaLnBrk="1" latinLnBrk="0" hangingPunct="1">
        <a:lnSpc>
          <a:spcPts val="1800"/>
        </a:lnSpc>
        <a:spcBef>
          <a:spcPts val="200"/>
        </a:spcBef>
        <a:spcAft>
          <a:spcPts val="200"/>
        </a:spcAft>
        <a:buClrTx/>
        <a:buSzPct val="125000"/>
        <a:buFont typeface="Arial" panose="020B0604020202020204" pitchFamily="34" charset="0"/>
        <a:buChar char="•"/>
        <a:defRPr sz="105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267851" indent="-158400" algn="l" defTabSz="806052" rtl="0" eaLnBrk="1" latinLnBrk="0" hangingPunct="1">
        <a:lnSpc>
          <a:spcPts val="1800"/>
        </a:lnSpc>
        <a:spcBef>
          <a:spcPts val="200"/>
        </a:spcBef>
        <a:spcAft>
          <a:spcPts val="200"/>
        </a:spcAft>
        <a:buClrTx/>
        <a:buSzPct val="125000"/>
        <a:buFont typeface="Arial" pitchFamily="34" charset="0"/>
        <a:buChar char="–"/>
        <a:defRPr sz="105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1582718" indent="-158400" algn="l" defTabSz="806052" rtl="0" eaLnBrk="1" latinLnBrk="0" hangingPunct="1">
        <a:lnSpc>
          <a:spcPts val="2000"/>
        </a:lnSpc>
        <a:spcBef>
          <a:spcPts val="400"/>
        </a:spcBef>
        <a:spcAft>
          <a:spcPts val="300"/>
        </a:spcAft>
        <a:buClrTx/>
        <a:buSzPct val="125000"/>
        <a:buFont typeface="Arial" panose="020B0604020202020204" pitchFamily="34" charset="0"/>
        <a:buChar char="•"/>
        <a:defRPr sz="100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216640"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6pPr>
      <a:lvl7pPr marL="2619666"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7pPr>
      <a:lvl8pPr marL="3022694"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8pPr>
      <a:lvl9pPr marL="3425719"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9pPr>
    </p:bodyStyle>
    <p:otherStyle>
      <a:defPPr>
        <a:defRPr lang="fi-FI"/>
      </a:defPPr>
      <a:lvl1pPr marL="0" algn="l" defTabSz="806052" rtl="0" eaLnBrk="1" latinLnBrk="0" hangingPunct="1">
        <a:defRPr sz="1587" kern="1200">
          <a:solidFill>
            <a:schemeClr val="tx1"/>
          </a:solidFill>
          <a:latin typeface="+mn-lt"/>
          <a:ea typeface="+mn-ea"/>
          <a:cs typeface="+mn-cs"/>
        </a:defRPr>
      </a:lvl1pPr>
      <a:lvl2pPr marL="403025" algn="l" defTabSz="806052" rtl="0" eaLnBrk="1" latinLnBrk="0" hangingPunct="1">
        <a:defRPr sz="1587" kern="1200">
          <a:solidFill>
            <a:schemeClr val="tx1"/>
          </a:solidFill>
          <a:latin typeface="+mn-lt"/>
          <a:ea typeface="+mn-ea"/>
          <a:cs typeface="+mn-cs"/>
        </a:defRPr>
      </a:lvl2pPr>
      <a:lvl3pPr marL="806052" algn="l" defTabSz="806052" rtl="0" eaLnBrk="1" latinLnBrk="0" hangingPunct="1">
        <a:defRPr sz="1587" kern="1200">
          <a:solidFill>
            <a:schemeClr val="tx1"/>
          </a:solidFill>
          <a:latin typeface="+mn-lt"/>
          <a:ea typeface="+mn-ea"/>
          <a:cs typeface="+mn-cs"/>
        </a:defRPr>
      </a:lvl3pPr>
      <a:lvl4pPr marL="1209078" algn="l" defTabSz="806052" rtl="0" eaLnBrk="1" latinLnBrk="0" hangingPunct="1">
        <a:defRPr sz="1587" kern="1200">
          <a:solidFill>
            <a:schemeClr val="tx1"/>
          </a:solidFill>
          <a:latin typeface="+mn-lt"/>
          <a:ea typeface="+mn-ea"/>
          <a:cs typeface="+mn-cs"/>
        </a:defRPr>
      </a:lvl4pPr>
      <a:lvl5pPr marL="1612105" algn="l" defTabSz="806052" rtl="0" eaLnBrk="1" latinLnBrk="0" hangingPunct="1">
        <a:defRPr sz="1587" kern="1200">
          <a:solidFill>
            <a:schemeClr val="tx1"/>
          </a:solidFill>
          <a:latin typeface="+mn-lt"/>
          <a:ea typeface="+mn-ea"/>
          <a:cs typeface="+mn-cs"/>
        </a:defRPr>
      </a:lvl5pPr>
      <a:lvl6pPr marL="2015123" algn="l" defTabSz="806052" rtl="0" eaLnBrk="1" latinLnBrk="0" hangingPunct="1">
        <a:defRPr sz="1587" kern="1200">
          <a:solidFill>
            <a:schemeClr val="tx1"/>
          </a:solidFill>
          <a:latin typeface="+mn-lt"/>
          <a:ea typeface="+mn-ea"/>
          <a:cs typeface="+mn-cs"/>
        </a:defRPr>
      </a:lvl6pPr>
      <a:lvl7pPr marL="2418157" algn="l" defTabSz="806052" rtl="0" eaLnBrk="1" latinLnBrk="0" hangingPunct="1">
        <a:defRPr sz="1587" kern="1200">
          <a:solidFill>
            <a:schemeClr val="tx1"/>
          </a:solidFill>
          <a:latin typeface="+mn-lt"/>
          <a:ea typeface="+mn-ea"/>
          <a:cs typeface="+mn-cs"/>
        </a:defRPr>
      </a:lvl7pPr>
      <a:lvl8pPr marL="2821180" algn="l" defTabSz="806052" rtl="0" eaLnBrk="1" latinLnBrk="0" hangingPunct="1">
        <a:defRPr sz="1587" kern="1200">
          <a:solidFill>
            <a:schemeClr val="tx1"/>
          </a:solidFill>
          <a:latin typeface="+mn-lt"/>
          <a:ea typeface="+mn-ea"/>
          <a:cs typeface="+mn-cs"/>
        </a:defRPr>
      </a:lvl8pPr>
      <a:lvl9pPr marL="3224205" algn="l" defTabSz="806052" rtl="0" eaLnBrk="1" latinLnBrk="0" hangingPunct="1">
        <a:defRPr sz="1587"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5520">
          <p15:clr>
            <a:srgbClr val="F26B43"/>
          </p15:clr>
        </p15:guide>
        <p15:guide id="2" orient="horz" pos="3062">
          <p15:clr>
            <a:srgbClr val="F26B43"/>
          </p15:clr>
        </p15:guide>
        <p15:guide id="3" orient="horz" pos="232">
          <p15:clr>
            <a:srgbClr val="F26B43"/>
          </p15:clr>
        </p15:guide>
        <p15:guide id="4" pos="240">
          <p15:clr>
            <a:srgbClr val="F26B43"/>
          </p15:clr>
        </p15:guide>
        <p15:guide id="5" pos="757">
          <p15:clr>
            <a:srgbClr val="F26B43"/>
          </p15:clr>
        </p15:guide>
      </p15:sldGuideLst>
    </p:ext>
  </p:extLst>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Päivämäärän paikkamerkki 3"/>
          <p:cNvSpPr>
            <a:spLocks noGrp="1"/>
          </p:cNvSpPr>
          <p:nvPr>
            <p:ph type="dt" sz="half" idx="2"/>
          </p:nvPr>
        </p:nvSpPr>
        <p:spPr>
          <a:xfrm>
            <a:off x="282027" y="4728047"/>
            <a:ext cx="919711" cy="163042"/>
          </a:xfrm>
          <a:prstGeom prst="rect">
            <a:avLst/>
          </a:prstGeom>
        </p:spPr>
        <p:txBody>
          <a:bodyPr vert="horz" lIns="91440" tIns="45720" rIns="91440" bIns="45720" rtlCol="0" anchor="t"/>
          <a:lstStyle>
            <a:lvl1pPr algn="l">
              <a:defRPr sz="7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fld id="{1B16F53B-7158-4458-A0D4-1436C88C6842}" type="datetime1">
              <a:rPr lang="fi-FI" smtClean="0">
                <a:solidFill>
                  <a:srgbClr val="29282E"/>
                </a:solidFill>
              </a:rPr>
              <a:pPr/>
              <a:t>12.4.2017</a:t>
            </a:fld>
            <a:endParaRPr lang="fi-FI" dirty="0">
              <a:solidFill>
                <a:srgbClr val="29282E"/>
              </a:solidFill>
            </a:endParaRPr>
          </a:p>
        </p:txBody>
      </p:sp>
      <p:sp>
        <p:nvSpPr>
          <p:cNvPr id="8" name="Alatunnisteen paikkamerkki 4"/>
          <p:cNvSpPr>
            <a:spLocks noGrp="1"/>
          </p:cNvSpPr>
          <p:nvPr>
            <p:ph type="ftr" sz="quarter" idx="3"/>
          </p:nvPr>
        </p:nvSpPr>
        <p:spPr>
          <a:xfrm>
            <a:off x="1111307" y="4728047"/>
            <a:ext cx="1296094" cy="163042"/>
          </a:xfrm>
          <a:prstGeom prst="rect">
            <a:avLst/>
          </a:prstGeom>
        </p:spPr>
        <p:txBody>
          <a:bodyPr vert="horz" lIns="91440" tIns="45720" rIns="91440" bIns="45720" rtlCol="0" anchor="t"/>
          <a:lstStyle>
            <a:lvl1pPr algn="l">
              <a:defRPr sz="7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fi-FI" dirty="0">
                <a:solidFill>
                  <a:srgbClr val="29282E"/>
                </a:solidFill>
              </a:rPr>
              <a:t>Teknologiateollisuus</a:t>
            </a:r>
          </a:p>
        </p:txBody>
      </p:sp>
      <p:sp>
        <p:nvSpPr>
          <p:cNvPr id="26" name="Tekstin paikkamerkki 3"/>
          <p:cNvSpPr>
            <a:spLocks noGrp="1"/>
          </p:cNvSpPr>
          <p:nvPr>
            <p:ph type="body" idx="1"/>
          </p:nvPr>
        </p:nvSpPr>
        <p:spPr>
          <a:xfrm>
            <a:off x="1072801" y="1583532"/>
            <a:ext cx="7171199" cy="2893218"/>
          </a:xfrm>
          <a:prstGeom prst="rect">
            <a:avLst/>
          </a:prstGeom>
        </p:spPr>
        <p:txBody>
          <a:bodyPr vert="horz" lIns="91440" tIns="45720" rIns="91440" bIns="45720" rtlCol="0">
            <a:normAutofit/>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p:txBody>
      </p:sp>
      <p:sp>
        <p:nvSpPr>
          <p:cNvPr id="27" name="Otsikon paikkamerkki 2"/>
          <p:cNvSpPr>
            <a:spLocks noGrp="1"/>
          </p:cNvSpPr>
          <p:nvPr>
            <p:ph type="title"/>
          </p:nvPr>
        </p:nvSpPr>
        <p:spPr>
          <a:xfrm>
            <a:off x="1072801" y="1102950"/>
            <a:ext cx="7171199" cy="367183"/>
          </a:xfrm>
          <a:prstGeom prst="rect">
            <a:avLst/>
          </a:prstGeom>
        </p:spPr>
        <p:txBody>
          <a:bodyPr vert="horz" lIns="91440" tIns="45720" rIns="91440" bIns="45720" rtlCol="0" anchor="t">
            <a:normAutofit/>
          </a:bodyPr>
          <a:lstStyle/>
          <a:p>
            <a:r>
              <a:rPr lang="fi-FI" dirty="0"/>
              <a:t>Muokkaa </a:t>
            </a:r>
            <a:r>
              <a:rPr lang="fi-FI" dirty="0" err="1"/>
              <a:t>perustyyl</a:t>
            </a:r>
            <a:r>
              <a:rPr lang="fi-FI" dirty="0"/>
              <a:t>. </a:t>
            </a:r>
            <a:r>
              <a:rPr lang="fi-FI" dirty="0" err="1"/>
              <a:t>napsautt</a:t>
            </a:r>
            <a:r>
              <a:rPr lang="fi-FI" dirty="0"/>
              <a:t>.</a:t>
            </a:r>
          </a:p>
        </p:txBody>
      </p:sp>
      <p:sp>
        <p:nvSpPr>
          <p:cNvPr id="13" name="Dian numeron paikkamerkki 1"/>
          <p:cNvSpPr>
            <a:spLocks noGrp="1"/>
          </p:cNvSpPr>
          <p:nvPr>
            <p:ph type="sldNum" sz="quarter" idx="4"/>
          </p:nvPr>
        </p:nvSpPr>
        <p:spPr>
          <a:xfrm>
            <a:off x="8005977" y="4729163"/>
            <a:ext cx="863990" cy="166687"/>
          </a:xfrm>
          <a:prstGeom prst="rect">
            <a:avLst/>
          </a:prstGeom>
        </p:spPr>
        <p:txBody>
          <a:bodyPr vert="horz" lIns="91440" tIns="45720" rIns="91440" bIns="45720" rtlCol="0" anchor="t"/>
          <a:lstStyle>
            <a:lvl1pPr algn="r">
              <a:defRPr sz="700">
                <a:solidFill>
                  <a:schemeClr val="tx1"/>
                </a:solidFill>
              </a:defRPr>
            </a:lvl1pPr>
          </a:lstStyle>
          <a:p>
            <a:fld id="{6FCB6B90-8271-4E8F-82C1-E646FBB48A2E}" type="slidenum">
              <a:rPr lang="fi-FI" smtClean="0">
                <a:solidFill>
                  <a:srgbClr val="29282E"/>
                </a:solidFill>
              </a:rPr>
              <a:pPr/>
              <a:t>‹#›</a:t>
            </a:fld>
            <a:endParaRPr lang="fi-FI" dirty="0">
              <a:solidFill>
                <a:srgbClr val="29282E"/>
              </a:solidFill>
            </a:endParaRPr>
          </a:p>
        </p:txBody>
      </p:sp>
    </p:spTree>
    <p:extLst>
      <p:ext uri="{BB962C8B-B14F-4D97-AF65-F5344CB8AC3E}">
        <p14:creationId xmlns:p14="http://schemas.microsoft.com/office/powerpoint/2010/main" val="2545108388"/>
      </p:ext>
    </p:extLst>
  </p:cSld>
  <p:clrMap bg1="lt1" tx1="dk1" bg2="lt2" tx2="dk2" accent1="accent1" accent2="accent2" accent3="accent3" accent4="accent4" accent5="accent5" accent6="accent6" hlink="hlink" folHlink="folHlink"/>
  <p:sldLayoutIdLst>
    <p:sldLayoutId id="2147484280" r:id="rId1"/>
    <p:sldLayoutId id="2147484281" r:id="rId2"/>
    <p:sldLayoutId id="2147484282" r:id="rId3"/>
    <p:sldLayoutId id="2147484283" r:id="rId4"/>
    <p:sldLayoutId id="2147484284" r:id="rId5"/>
    <p:sldLayoutId id="2147484285" r:id="rId6"/>
    <p:sldLayoutId id="2147484286" r:id="rId7"/>
    <p:sldLayoutId id="2147484287" r:id="rId8"/>
    <p:sldLayoutId id="2147484288" r:id="rId9"/>
    <p:sldLayoutId id="2147484289" r:id="rId10"/>
    <p:sldLayoutId id="2147484290" r:id="rId11"/>
    <p:sldLayoutId id="2147484291" r:id="rId12"/>
    <p:sldLayoutId id="2147484292" r:id="rId13"/>
    <p:sldLayoutId id="2147484293" r:id="rId14"/>
    <p:sldLayoutId id="2147484294" r:id="rId15"/>
    <p:sldLayoutId id="2147484295" r:id="rId16"/>
    <p:sldLayoutId id="2147484296" r:id="rId17"/>
    <p:sldLayoutId id="2147484297" r:id="rId18"/>
    <p:sldLayoutId id="2147484298" r:id="rId19"/>
    <p:sldLayoutId id="2147484299" r:id="rId20"/>
    <p:sldLayoutId id="2147484300" r:id="rId21"/>
    <p:sldLayoutId id="2147484301" r:id="rId22"/>
    <p:sldLayoutId id="2147484302" r:id="rId23"/>
    <p:sldLayoutId id="2147484303" r:id="rId24"/>
    <p:sldLayoutId id="2147484304" r:id="rId25"/>
    <p:sldLayoutId id="2147484305" r:id="rId26"/>
    <p:sldLayoutId id="2147484306" r:id="rId27"/>
    <p:sldLayoutId id="2147484307" r:id="rId28"/>
    <p:sldLayoutId id="2147484308" r:id="rId29"/>
  </p:sldLayoutIdLst>
  <p:transition spd="med">
    <p:fade/>
  </p:transition>
  <p:hf hdr="0"/>
  <p:txStyles>
    <p:titleStyle>
      <a:lvl1pPr marL="14400" algn="l" defTabSz="806052" rtl="0" eaLnBrk="1" latinLnBrk="0" hangingPunct="1">
        <a:lnSpc>
          <a:spcPts val="2700"/>
        </a:lnSpc>
        <a:spcBef>
          <a:spcPts val="0"/>
        </a:spcBef>
        <a:spcAft>
          <a:spcPts val="0"/>
        </a:spcAft>
        <a:buNone/>
        <a:defRPr sz="2200" b="1" kern="1200" spc="-35" baseline="0">
          <a:solidFill>
            <a:srgbClr val="000000"/>
          </a:solidFill>
          <a:latin typeface="+mj-lt"/>
          <a:ea typeface="Adobe Fan Heiti Std B" panose="020B0700000000000000" pitchFamily="34" charset="-128"/>
          <a:cs typeface="Adobe Hebrew" panose="02040503050201020203" pitchFamily="18" charset="-79"/>
        </a:defRPr>
      </a:lvl1pPr>
    </p:titleStyle>
    <p:bodyStyle>
      <a:lvl1pPr marL="234000" indent="-212400" algn="l" defTabSz="806052" rtl="0" eaLnBrk="1" latinLnBrk="0" hangingPunct="1">
        <a:lnSpc>
          <a:spcPts val="2000"/>
        </a:lnSpc>
        <a:spcBef>
          <a:spcPts val="400"/>
        </a:spcBef>
        <a:spcAft>
          <a:spcPts val="300"/>
        </a:spcAft>
        <a:buClrTx/>
        <a:buSzPct val="125000"/>
        <a:buFont typeface="Arial" panose="020B0604020202020204" pitchFamily="34" charset="0"/>
        <a:buChar char="•"/>
        <a:defRPr sz="160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629732" indent="-158400" algn="l" defTabSz="806052" rtl="0" eaLnBrk="1" latinLnBrk="0" hangingPunct="1">
        <a:lnSpc>
          <a:spcPts val="1800"/>
        </a:lnSpc>
        <a:spcBef>
          <a:spcPts val="200"/>
        </a:spcBef>
        <a:spcAft>
          <a:spcPts val="200"/>
        </a:spcAft>
        <a:buClrTx/>
        <a:buSzPct val="125000"/>
        <a:buFont typeface="Arial" pitchFamily="34" charset="0"/>
        <a:buChar char="–"/>
        <a:defRPr sz="130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944591" indent="-158400" algn="l" defTabSz="806052" rtl="0" eaLnBrk="1" latinLnBrk="0" hangingPunct="1">
        <a:lnSpc>
          <a:spcPts val="1800"/>
        </a:lnSpc>
        <a:spcBef>
          <a:spcPts val="200"/>
        </a:spcBef>
        <a:spcAft>
          <a:spcPts val="200"/>
        </a:spcAft>
        <a:buClrTx/>
        <a:buSzPct val="125000"/>
        <a:buFont typeface="Arial" panose="020B0604020202020204" pitchFamily="34" charset="0"/>
        <a:buChar char="•"/>
        <a:defRPr sz="105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267851" indent="-158400" algn="l" defTabSz="806052" rtl="0" eaLnBrk="1" latinLnBrk="0" hangingPunct="1">
        <a:lnSpc>
          <a:spcPts val="1800"/>
        </a:lnSpc>
        <a:spcBef>
          <a:spcPts val="200"/>
        </a:spcBef>
        <a:spcAft>
          <a:spcPts val="200"/>
        </a:spcAft>
        <a:buClrTx/>
        <a:buSzPct val="125000"/>
        <a:buFont typeface="Arial" pitchFamily="34" charset="0"/>
        <a:buChar char="–"/>
        <a:defRPr sz="105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1582718" indent="-158400" algn="l" defTabSz="806052" rtl="0" eaLnBrk="1" latinLnBrk="0" hangingPunct="1">
        <a:lnSpc>
          <a:spcPts val="2000"/>
        </a:lnSpc>
        <a:spcBef>
          <a:spcPts val="400"/>
        </a:spcBef>
        <a:spcAft>
          <a:spcPts val="300"/>
        </a:spcAft>
        <a:buClrTx/>
        <a:buSzPct val="125000"/>
        <a:buFont typeface="Arial" panose="020B0604020202020204" pitchFamily="34" charset="0"/>
        <a:buChar char="•"/>
        <a:defRPr sz="100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216640"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6pPr>
      <a:lvl7pPr marL="2619666"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7pPr>
      <a:lvl8pPr marL="3022694"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8pPr>
      <a:lvl9pPr marL="3425719"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9pPr>
    </p:bodyStyle>
    <p:otherStyle>
      <a:defPPr>
        <a:defRPr lang="fi-FI"/>
      </a:defPPr>
      <a:lvl1pPr marL="0" algn="l" defTabSz="806052" rtl="0" eaLnBrk="1" latinLnBrk="0" hangingPunct="1">
        <a:defRPr sz="1587" kern="1200">
          <a:solidFill>
            <a:schemeClr val="tx1"/>
          </a:solidFill>
          <a:latin typeface="+mn-lt"/>
          <a:ea typeface="+mn-ea"/>
          <a:cs typeface="+mn-cs"/>
        </a:defRPr>
      </a:lvl1pPr>
      <a:lvl2pPr marL="403025" algn="l" defTabSz="806052" rtl="0" eaLnBrk="1" latinLnBrk="0" hangingPunct="1">
        <a:defRPr sz="1587" kern="1200">
          <a:solidFill>
            <a:schemeClr val="tx1"/>
          </a:solidFill>
          <a:latin typeface="+mn-lt"/>
          <a:ea typeface="+mn-ea"/>
          <a:cs typeface="+mn-cs"/>
        </a:defRPr>
      </a:lvl2pPr>
      <a:lvl3pPr marL="806052" algn="l" defTabSz="806052" rtl="0" eaLnBrk="1" latinLnBrk="0" hangingPunct="1">
        <a:defRPr sz="1587" kern="1200">
          <a:solidFill>
            <a:schemeClr val="tx1"/>
          </a:solidFill>
          <a:latin typeface="+mn-lt"/>
          <a:ea typeface="+mn-ea"/>
          <a:cs typeface="+mn-cs"/>
        </a:defRPr>
      </a:lvl3pPr>
      <a:lvl4pPr marL="1209078" algn="l" defTabSz="806052" rtl="0" eaLnBrk="1" latinLnBrk="0" hangingPunct="1">
        <a:defRPr sz="1587" kern="1200">
          <a:solidFill>
            <a:schemeClr val="tx1"/>
          </a:solidFill>
          <a:latin typeface="+mn-lt"/>
          <a:ea typeface="+mn-ea"/>
          <a:cs typeface="+mn-cs"/>
        </a:defRPr>
      </a:lvl4pPr>
      <a:lvl5pPr marL="1612105" algn="l" defTabSz="806052" rtl="0" eaLnBrk="1" latinLnBrk="0" hangingPunct="1">
        <a:defRPr sz="1587" kern="1200">
          <a:solidFill>
            <a:schemeClr val="tx1"/>
          </a:solidFill>
          <a:latin typeface="+mn-lt"/>
          <a:ea typeface="+mn-ea"/>
          <a:cs typeface="+mn-cs"/>
        </a:defRPr>
      </a:lvl5pPr>
      <a:lvl6pPr marL="2015123" algn="l" defTabSz="806052" rtl="0" eaLnBrk="1" latinLnBrk="0" hangingPunct="1">
        <a:defRPr sz="1587" kern="1200">
          <a:solidFill>
            <a:schemeClr val="tx1"/>
          </a:solidFill>
          <a:latin typeface="+mn-lt"/>
          <a:ea typeface="+mn-ea"/>
          <a:cs typeface="+mn-cs"/>
        </a:defRPr>
      </a:lvl6pPr>
      <a:lvl7pPr marL="2418157" algn="l" defTabSz="806052" rtl="0" eaLnBrk="1" latinLnBrk="0" hangingPunct="1">
        <a:defRPr sz="1587" kern="1200">
          <a:solidFill>
            <a:schemeClr val="tx1"/>
          </a:solidFill>
          <a:latin typeface="+mn-lt"/>
          <a:ea typeface="+mn-ea"/>
          <a:cs typeface="+mn-cs"/>
        </a:defRPr>
      </a:lvl7pPr>
      <a:lvl8pPr marL="2821180" algn="l" defTabSz="806052" rtl="0" eaLnBrk="1" latinLnBrk="0" hangingPunct="1">
        <a:defRPr sz="1587" kern="1200">
          <a:solidFill>
            <a:schemeClr val="tx1"/>
          </a:solidFill>
          <a:latin typeface="+mn-lt"/>
          <a:ea typeface="+mn-ea"/>
          <a:cs typeface="+mn-cs"/>
        </a:defRPr>
      </a:lvl8pPr>
      <a:lvl9pPr marL="3224205" algn="l" defTabSz="806052" rtl="0" eaLnBrk="1" latinLnBrk="0" hangingPunct="1">
        <a:defRPr sz="1587"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5520">
          <p15:clr>
            <a:srgbClr val="F26B43"/>
          </p15:clr>
        </p15:guide>
        <p15:guide id="2" orient="horz" pos="3062">
          <p15:clr>
            <a:srgbClr val="F26B43"/>
          </p15:clr>
        </p15:guide>
        <p15:guide id="3" orient="horz" pos="232">
          <p15:clr>
            <a:srgbClr val="F26B43"/>
          </p15:clr>
        </p15:guide>
        <p15:guide id="4" pos="240">
          <p15:clr>
            <a:srgbClr val="F26B43"/>
          </p15:clr>
        </p15:guide>
        <p15:guide id="5" pos="757">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6.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183.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183.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83.xml"/></Relationships>
</file>

<file path=ppt/slides/_rels/slide103.xml.rels><?xml version="1.0" encoding="UTF-8" standalone="yes"?>
<Relationships xmlns="http://schemas.openxmlformats.org/package/2006/relationships"><Relationship Id="rId2" Type="http://schemas.openxmlformats.org/officeDocument/2006/relationships/chart" Target="../charts/chart48.xml"/><Relationship Id="rId1" Type="http://schemas.openxmlformats.org/officeDocument/2006/relationships/slideLayout" Target="../slideLayouts/slideLayout55.xml"/></Relationships>
</file>

<file path=ppt/slides/_rels/slide104.xml.rels><?xml version="1.0" encoding="UTF-8" standalone="yes"?>
<Relationships xmlns="http://schemas.openxmlformats.org/package/2006/relationships"><Relationship Id="rId3" Type="http://schemas.openxmlformats.org/officeDocument/2006/relationships/chart" Target="../charts/chart49.xml"/><Relationship Id="rId2" Type="http://schemas.openxmlformats.org/officeDocument/2006/relationships/slideLayout" Target="../slideLayouts/slideLayout55.xml"/><Relationship Id="rId1" Type="http://schemas.openxmlformats.org/officeDocument/2006/relationships/tags" Target="../tags/tag1.xml"/></Relationships>
</file>

<file path=ppt/slides/_rels/slide105.xml.rels><?xml version="1.0" encoding="UTF-8" standalone="yes"?>
<Relationships xmlns="http://schemas.openxmlformats.org/package/2006/relationships"><Relationship Id="rId3" Type="http://schemas.openxmlformats.org/officeDocument/2006/relationships/chart" Target="../charts/chart50.xml"/><Relationship Id="rId2" Type="http://schemas.openxmlformats.org/officeDocument/2006/relationships/notesSlide" Target="../notesSlides/notesSlide6.xml"/><Relationship Id="rId1" Type="http://schemas.openxmlformats.org/officeDocument/2006/relationships/slideLayout" Target="../slideLayouts/slideLayout35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183.xml"/></Relationships>
</file>

<file path=ppt/slides/_rels/slide107.xml.rels><?xml version="1.0" encoding="UTF-8" standalone="yes"?>
<Relationships xmlns="http://schemas.openxmlformats.org/package/2006/relationships"><Relationship Id="rId3" Type="http://schemas.openxmlformats.org/officeDocument/2006/relationships/chart" Target="../charts/chart51.xml"/><Relationship Id="rId2" Type="http://schemas.openxmlformats.org/officeDocument/2006/relationships/slideLayout" Target="../slideLayouts/slideLayout55.xml"/><Relationship Id="rId1" Type="http://schemas.openxmlformats.org/officeDocument/2006/relationships/tags" Target="../tags/tag2.xml"/></Relationships>
</file>

<file path=ppt/slides/_rels/slide108.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55.xml"/></Relationships>
</file>

<file path=ppt/slides/_rels/slide109.xml.rels><?xml version="1.0" encoding="UTF-8" standalone="yes"?>
<Relationships xmlns="http://schemas.openxmlformats.org/package/2006/relationships"><Relationship Id="rId2" Type="http://schemas.openxmlformats.org/officeDocument/2006/relationships/chart" Target="../charts/chart52.xml"/><Relationship Id="rId1" Type="http://schemas.openxmlformats.org/officeDocument/2006/relationships/slideLayout" Target="../slideLayouts/slideLayout55.xml"/></Relationships>
</file>

<file path=ppt/slides/_rels/slide11.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6.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183.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55.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55.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55.xml"/></Relationships>
</file>

<file path=ppt/slides/_rels/slide114.xml.rels><?xml version="1.0" encoding="UTF-8" standalone="yes"?>
<Relationships xmlns="http://schemas.openxmlformats.org/package/2006/relationships"><Relationship Id="rId3" Type="http://schemas.openxmlformats.org/officeDocument/2006/relationships/chart" Target="../charts/chart53.xml"/><Relationship Id="rId2" Type="http://schemas.openxmlformats.org/officeDocument/2006/relationships/slideLayout" Target="../slideLayouts/slideLayout55.xml"/><Relationship Id="rId1" Type="http://schemas.openxmlformats.org/officeDocument/2006/relationships/tags" Target="../tags/tag3.xml"/></Relationships>
</file>

<file path=ppt/slides/_rels/slide115.xml.rels><?xml version="1.0" encoding="UTF-8" standalone="yes"?>
<Relationships xmlns="http://schemas.openxmlformats.org/package/2006/relationships"><Relationship Id="rId3" Type="http://schemas.openxmlformats.org/officeDocument/2006/relationships/chart" Target="../charts/chart54.xml"/><Relationship Id="rId2" Type="http://schemas.openxmlformats.org/officeDocument/2006/relationships/slideLayout" Target="../slideLayouts/slideLayout55.xml"/><Relationship Id="rId1" Type="http://schemas.openxmlformats.org/officeDocument/2006/relationships/tags" Target="../tags/tag4.xml"/></Relationships>
</file>

<file path=ppt/slides/_rels/slide116.xml.rels><?xml version="1.0" encoding="UTF-8" standalone="yes"?>
<Relationships xmlns="http://schemas.openxmlformats.org/package/2006/relationships"><Relationship Id="rId3" Type="http://schemas.openxmlformats.org/officeDocument/2006/relationships/chart" Target="../charts/chart55.xml"/><Relationship Id="rId2" Type="http://schemas.openxmlformats.org/officeDocument/2006/relationships/slideLayout" Target="../slideLayouts/slideLayout55.xml"/><Relationship Id="rId1" Type="http://schemas.openxmlformats.org/officeDocument/2006/relationships/tags" Target="../tags/tag5.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183.xml"/></Relationships>
</file>

<file path=ppt/slides/_rels/slide118.xml.rels><?xml version="1.0" encoding="UTF-8" standalone="yes"?>
<Relationships xmlns="http://schemas.openxmlformats.org/package/2006/relationships"><Relationship Id="rId3" Type="http://schemas.openxmlformats.org/officeDocument/2006/relationships/chart" Target="../charts/chart56.xml"/><Relationship Id="rId2" Type="http://schemas.openxmlformats.org/officeDocument/2006/relationships/slideLayout" Target="../slideLayouts/slideLayout55.xml"/><Relationship Id="rId1" Type="http://schemas.openxmlformats.org/officeDocument/2006/relationships/tags" Target="../tags/tag6.xml"/></Relationships>
</file>

<file path=ppt/slides/_rels/slide119.xml.rels><?xml version="1.0" encoding="UTF-8" standalone="yes"?>
<Relationships xmlns="http://schemas.openxmlformats.org/package/2006/relationships"><Relationship Id="rId3" Type="http://schemas.openxmlformats.org/officeDocument/2006/relationships/chart" Target="../charts/chart57.xml"/><Relationship Id="rId2" Type="http://schemas.openxmlformats.org/officeDocument/2006/relationships/slideLayout" Target="../slideLayouts/slideLayout55.xml"/><Relationship Id="rId1" Type="http://schemas.openxmlformats.org/officeDocument/2006/relationships/tags" Target="../tags/tag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0.xml.rels><?xml version="1.0" encoding="UTF-8" standalone="yes"?>
<Relationships xmlns="http://schemas.openxmlformats.org/package/2006/relationships"><Relationship Id="rId3" Type="http://schemas.openxmlformats.org/officeDocument/2006/relationships/chart" Target="../charts/chart58.xml"/><Relationship Id="rId2" Type="http://schemas.openxmlformats.org/officeDocument/2006/relationships/slideLayout" Target="../slideLayouts/slideLayout55.xml"/><Relationship Id="rId1" Type="http://schemas.openxmlformats.org/officeDocument/2006/relationships/tags" Target="../tags/tag8.xml"/></Relationships>
</file>

<file path=ppt/slides/_rels/slide121.xml.rels><?xml version="1.0" encoding="UTF-8" standalone="yes"?>
<Relationships xmlns="http://schemas.openxmlformats.org/package/2006/relationships"><Relationship Id="rId2" Type="http://schemas.openxmlformats.org/officeDocument/2006/relationships/chart" Target="../charts/chart59.xml"/><Relationship Id="rId1" Type="http://schemas.openxmlformats.org/officeDocument/2006/relationships/slideLayout" Target="../slideLayouts/slideLayout55.xml"/></Relationships>
</file>

<file path=ppt/slides/_rels/slide122.xml.rels><?xml version="1.0" encoding="UTF-8" standalone="yes"?>
<Relationships xmlns="http://schemas.openxmlformats.org/package/2006/relationships"><Relationship Id="rId2" Type="http://schemas.openxmlformats.org/officeDocument/2006/relationships/chart" Target="../charts/chart60.xml"/><Relationship Id="rId1" Type="http://schemas.openxmlformats.org/officeDocument/2006/relationships/slideLayout" Target="../slideLayouts/slideLayout258.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51.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25.xml.rels><?xml version="1.0" encoding="UTF-8" standalone="yes"?>
<Relationships xmlns="http://schemas.openxmlformats.org/package/2006/relationships"><Relationship Id="rId3" Type="http://schemas.openxmlformats.org/officeDocument/2006/relationships/oleObject" Target="../embeddings/oleObject34.bin"/><Relationship Id="rId2" Type="http://schemas.openxmlformats.org/officeDocument/2006/relationships/slideLayout" Target="../slideLayouts/slideLayout26.xml"/><Relationship Id="rId1" Type="http://schemas.openxmlformats.org/officeDocument/2006/relationships/vmlDrawing" Target="../drawings/vmlDrawing33.vml"/><Relationship Id="rId4" Type="http://schemas.openxmlformats.org/officeDocument/2006/relationships/image" Target="../media/image49.emf"/></Relationships>
</file>

<file path=ppt/slides/_rels/slide126.xml.rels><?xml version="1.0" encoding="UTF-8" standalone="yes"?>
<Relationships xmlns="http://schemas.openxmlformats.org/package/2006/relationships"><Relationship Id="rId2" Type="http://schemas.openxmlformats.org/officeDocument/2006/relationships/chart" Target="../charts/chart61.xml"/><Relationship Id="rId1" Type="http://schemas.openxmlformats.org/officeDocument/2006/relationships/slideLayout" Target="../slideLayouts/slideLayout26.xml"/></Relationships>
</file>

<file path=ppt/slides/_rels/slide127.xml.rels><?xml version="1.0" encoding="UTF-8" standalone="yes"?>
<Relationships xmlns="http://schemas.openxmlformats.org/package/2006/relationships"><Relationship Id="rId3" Type="http://schemas.openxmlformats.org/officeDocument/2006/relationships/oleObject" Target="../embeddings/oleObject35.bin"/><Relationship Id="rId2" Type="http://schemas.openxmlformats.org/officeDocument/2006/relationships/slideLayout" Target="../slideLayouts/slideLayout26.xml"/><Relationship Id="rId1" Type="http://schemas.openxmlformats.org/officeDocument/2006/relationships/vmlDrawing" Target="../drawings/vmlDrawing34.vml"/><Relationship Id="rId4" Type="http://schemas.openxmlformats.org/officeDocument/2006/relationships/image" Target="../media/image50.emf"/></Relationships>
</file>

<file path=ppt/slides/_rels/slide128.xml.rels><?xml version="1.0" encoding="UTF-8" standalone="yes"?>
<Relationships xmlns="http://schemas.openxmlformats.org/package/2006/relationships"><Relationship Id="rId2" Type="http://schemas.openxmlformats.org/officeDocument/2006/relationships/chart" Target="../charts/chart62.xml"/><Relationship Id="rId1" Type="http://schemas.openxmlformats.org/officeDocument/2006/relationships/slideLayout" Target="../slideLayouts/slideLayout26.xml"/></Relationships>
</file>

<file path=ppt/slides/_rels/slide129.xml.rels><?xml version="1.0" encoding="UTF-8" standalone="yes"?>
<Relationships xmlns="http://schemas.openxmlformats.org/package/2006/relationships"><Relationship Id="rId2" Type="http://schemas.openxmlformats.org/officeDocument/2006/relationships/chart" Target="../charts/chart63.xml"/><Relationship Id="rId1" Type="http://schemas.openxmlformats.org/officeDocument/2006/relationships/slideLayout" Target="../slideLayouts/slideLayout26.xml"/></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6.xml"/><Relationship Id="rId1" Type="http://schemas.openxmlformats.org/officeDocument/2006/relationships/vmlDrawing" Target="../drawings/vmlDrawing1.vml"/><Relationship Id="rId4" Type="http://schemas.openxmlformats.org/officeDocument/2006/relationships/image" Target="../media/image11.emf"/></Relationships>
</file>

<file path=ppt/slides/_rels/slide130.xml.rels><?xml version="1.0" encoding="UTF-8" standalone="yes"?>
<Relationships xmlns="http://schemas.openxmlformats.org/package/2006/relationships"><Relationship Id="rId2" Type="http://schemas.openxmlformats.org/officeDocument/2006/relationships/chart" Target="../charts/chart64.xml"/><Relationship Id="rId1" Type="http://schemas.openxmlformats.org/officeDocument/2006/relationships/slideLayout" Target="../slideLayouts/slideLayout26.xml"/></Relationships>
</file>

<file path=ppt/slides/_rels/slide131.xml.rels><?xml version="1.0" encoding="UTF-8" standalone="yes"?>
<Relationships xmlns="http://schemas.openxmlformats.org/package/2006/relationships"><Relationship Id="rId2" Type="http://schemas.openxmlformats.org/officeDocument/2006/relationships/chart" Target="../charts/chart65.xml"/><Relationship Id="rId1" Type="http://schemas.openxmlformats.org/officeDocument/2006/relationships/slideLayout" Target="../slideLayouts/slideLayout229.xml"/></Relationships>
</file>

<file path=ppt/slides/_rels/slide132.xml.rels><?xml version="1.0" encoding="UTF-8" standalone="yes"?>
<Relationships xmlns="http://schemas.openxmlformats.org/package/2006/relationships"><Relationship Id="rId2" Type="http://schemas.openxmlformats.org/officeDocument/2006/relationships/chart" Target="../charts/chart66.xml"/><Relationship Id="rId1" Type="http://schemas.openxmlformats.org/officeDocument/2006/relationships/slideLayout" Target="../slideLayouts/slideLayout229.xml"/></Relationships>
</file>

<file path=ppt/slides/_rels/slide133.xml.rels><?xml version="1.0" encoding="UTF-8" standalone="yes"?>
<Relationships xmlns="http://schemas.openxmlformats.org/package/2006/relationships"><Relationship Id="rId2" Type="http://schemas.openxmlformats.org/officeDocument/2006/relationships/chart" Target="../charts/chart67.xml"/><Relationship Id="rId1" Type="http://schemas.openxmlformats.org/officeDocument/2006/relationships/slideLayout" Target="../slideLayouts/slideLayout229.xml"/></Relationships>
</file>

<file path=ppt/slides/_rels/slide134.xml.rels><?xml version="1.0" encoding="UTF-8" standalone="yes"?>
<Relationships xmlns="http://schemas.openxmlformats.org/package/2006/relationships"><Relationship Id="rId2" Type="http://schemas.openxmlformats.org/officeDocument/2006/relationships/chart" Target="../charts/chart68.xml"/><Relationship Id="rId1" Type="http://schemas.openxmlformats.org/officeDocument/2006/relationships/slideLayout" Target="../slideLayouts/slideLayout26.xml"/></Relationships>
</file>

<file path=ppt/slides/_rels/slide135.xml.rels><?xml version="1.0" encoding="UTF-8" standalone="yes"?>
<Relationships xmlns="http://schemas.openxmlformats.org/package/2006/relationships"><Relationship Id="rId2" Type="http://schemas.openxmlformats.org/officeDocument/2006/relationships/chart" Target="../charts/chart69.xml"/><Relationship Id="rId1" Type="http://schemas.openxmlformats.org/officeDocument/2006/relationships/slideLayout" Target="../slideLayouts/slideLayout26.xml"/></Relationships>
</file>

<file path=ppt/slides/_rels/slide136.xml.rels><?xml version="1.0" encoding="UTF-8" standalone="yes"?>
<Relationships xmlns="http://schemas.openxmlformats.org/package/2006/relationships"><Relationship Id="rId2" Type="http://schemas.openxmlformats.org/officeDocument/2006/relationships/chart" Target="../charts/chart70.xml"/><Relationship Id="rId1" Type="http://schemas.openxmlformats.org/officeDocument/2006/relationships/slideLayout" Target="../slideLayouts/slideLayout26.xml"/></Relationships>
</file>

<file path=ppt/slides/_rels/slide137.xml.rels><?xml version="1.0" encoding="UTF-8" standalone="yes"?>
<Relationships xmlns="http://schemas.openxmlformats.org/package/2006/relationships"><Relationship Id="rId2" Type="http://schemas.openxmlformats.org/officeDocument/2006/relationships/chart" Target="../charts/chart71.xml"/><Relationship Id="rId1" Type="http://schemas.openxmlformats.org/officeDocument/2006/relationships/slideLayout" Target="../slideLayouts/slideLayout26.xml"/></Relationships>
</file>

<file path=ppt/slides/_rels/slide138.xml.rels><?xml version="1.0" encoding="UTF-8" standalone="yes"?>
<Relationships xmlns="http://schemas.openxmlformats.org/package/2006/relationships"><Relationship Id="rId2" Type="http://schemas.openxmlformats.org/officeDocument/2006/relationships/chart" Target="../charts/chart72.xml"/><Relationship Id="rId1" Type="http://schemas.openxmlformats.org/officeDocument/2006/relationships/slideLayout" Target="../slideLayouts/slideLayout26.xml"/></Relationships>
</file>

<file path=ppt/slides/_rels/slide139.xml.rels><?xml version="1.0" encoding="UTF-8" standalone="yes"?>
<Relationships xmlns="http://schemas.openxmlformats.org/package/2006/relationships"><Relationship Id="rId2" Type="http://schemas.openxmlformats.org/officeDocument/2006/relationships/chart" Target="../charts/chart73.xml"/><Relationship Id="rId1" Type="http://schemas.openxmlformats.org/officeDocument/2006/relationships/slideLayout" Target="../slideLayouts/slideLayout55.xml"/></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6.xml"/><Relationship Id="rId1" Type="http://schemas.openxmlformats.org/officeDocument/2006/relationships/vmlDrawing" Target="../drawings/vmlDrawing2.vml"/><Relationship Id="rId4" Type="http://schemas.openxmlformats.org/officeDocument/2006/relationships/image" Target="../media/image12.emf"/></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41.xml.rels><?xml version="1.0" encoding="UTF-8" standalone="yes"?>
<Relationships xmlns="http://schemas.openxmlformats.org/package/2006/relationships"><Relationship Id="rId3" Type="http://schemas.openxmlformats.org/officeDocument/2006/relationships/oleObject" Target="../embeddings/oleObject36.bin"/><Relationship Id="rId2" Type="http://schemas.openxmlformats.org/officeDocument/2006/relationships/slideLayout" Target="../slideLayouts/slideLayout26.xml"/><Relationship Id="rId1" Type="http://schemas.openxmlformats.org/officeDocument/2006/relationships/vmlDrawing" Target="../drawings/vmlDrawing35.vml"/><Relationship Id="rId4" Type="http://schemas.openxmlformats.org/officeDocument/2006/relationships/image" Target="../media/image51.emf"/></Relationships>
</file>

<file path=ppt/slides/_rels/slide142.xml.rels><?xml version="1.0" encoding="UTF-8" standalone="yes"?>
<Relationships xmlns="http://schemas.openxmlformats.org/package/2006/relationships"><Relationship Id="rId3" Type="http://schemas.openxmlformats.org/officeDocument/2006/relationships/oleObject" Target="../embeddings/oleObject37.bin"/><Relationship Id="rId2" Type="http://schemas.openxmlformats.org/officeDocument/2006/relationships/slideLayout" Target="../slideLayouts/slideLayout287.xml"/><Relationship Id="rId1" Type="http://schemas.openxmlformats.org/officeDocument/2006/relationships/vmlDrawing" Target="../drawings/vmlDrawing36.vml"/><Relationship Id="rId4" Type="http://schemas.openxmlformats.org/officeDocument/2006/relationships/image" Target="../media/image52.emf"/></Relationships>
</file>

<file path=ppt/slides/_rels/slide143.xml.rels><?xml version="1.0" encoding="UTF-8" standalone="yes"?>
<Relationships xmlns="http://schemas.openxmlformats.org/package/2006/relationships"><Relationship Id="rId3" Type="http://schemas.openxmlformats.org/officeDocument/2006/relationships/oleObject" Target="../embeddings/oleObject38.bin"/><Relationship Id="rId2" Type="http://schemas.openxmlformats.org/officeDocument/2006/relationships/slideLayout" Target="../slideLayouts/slideLayout287.xml"/><Relationship Id="rId1" Type="http://schemas.openxmlformats.org/officeDocument/2006/relationships/vmlDrawing" Target="../drawings/vmlDrawing37.vml"/><Relationship Id="rId4" Type="http://schemas.openxmlformats.org/officeDocument/2006/relationships/image" Target="../media/image53.emf"/></Relationships>
</file>

<file path=ppt/slides/_rels/slide144.xml.rels><?xml version="1.0" encoding="UTF-8" standalone="yes"?>
<Relationships xmlns="http://schemas.openxmlformats.org/package/2006/relationships"><Relationship Id="rId3" Type="http://schemas.openxmlformats.org/officeDocument/2006/relationships/oleObject" Target="../embeddings/oleObject39.bin"/><Relationship Id="rId2" Type="http://schemas.openxmlformats.org/officeDocument/2006/relationships/slideLayout" Target="../slideLayouts/slideLayout113.xml"/><Relationship Id="rId1" Type="http://schemas.openxmlformats.org/officeDocument/2006/relationships/vmlDrawing" Target="../drawings/vmlDrawing38.vml"/><Relationship Id="rId4" Type="http://schemas.openxmlformats.org/officeDocument/2006/relationships/image" Target="../media/image54.emf"/></Relationships>
</file>

<file path=ppt/slides/_rels/slide145.xml.rels><?xml version="1.0" encoding="UTF-8" standalone="yes"?>
<Relationships xmlns="http://schemas.openxmlformats.org/package/2006/relationships"><Relationship Id="rId2" Type="http://schemas.openxmlformats.org/officeDocument/2006/relationships/chart" Target="../charts/chart74.xml"/><Relationship Id="rId1" Type="http://schemas.openxmlformats.org/officeDocument/2006/relationships/slideLayout" Target="../slideLayouts/slideLayout26.xml"/></Relationships>
</file>

<file path=ppt/slides/_rels/slide146.xml.rels><?xml version="1.0" encoding="UTF-8" standalone="yes"?>
<Relationships xmlns="http://schemas.openxmlformats.org/package/2006/relationships"><Relationship Id="rId3" Type="http://schemas.openxmlformats.org/officeDocument/2006/relationships/oleObject" Target="../embeddings/oleObject40.bin"/><Relationship Id="rId2" Type="http://schemas.openxmlformats.org/officeDocument/2006/relationships/slideLayout" Target="../slideLayouts/slideLayout26.xml"/><Relationship Id="rId1" Type="http://schemas.openxmlformats.org/officeDocument/2006/relationships/vmlDrawing" Target="../drawings/vmlDrawing39.vml"/><Relationship Id="rId4" Type="http://schemas.openxmlformats.org/officeDocument/2006/relationships/image" Target="../media/image55.emf"/></Relationships>
</file>

<file path=ppt/slides/_rels/slide147.xml.rels><?xml version="1.0" encoding="UTF-8" standalone="yes"?>
<Relationships xmlns="http://schemas.openxmlformats.org/package/2006/relationships"><Relationship Id="rId3" Type="http://schemas.openxmlformats.org/officeDocument/2006/relationships/oleObject" Target="../embeddings/oleObject41.bin"/><Relationship Id="rId2" Type="http://schemas.openxmlformats.org/officeDocument/2006/relationships/slideLayout" Target="../slideLayouts/slideLayout26.xml"/><Relationship Id="rId1" Type="http://schemas.openxmlformats.org/officeDocument/2006/relationships/vmlDrawing" Target="../drawings/vmlDrawing40.vml"/><Relationship Id="rId4" Type="http://schemas.openxmlformats.org/officeDocument/2006/relationships/image" Target="../media/image56.emf"/></Relationships>
</file>

<file path=ppt/slides/_rels/slide148.xml.rels><?xml version="1.0" encoding="UTF-8" standalone="yes"?>
<Relationships xmlns="http://schemas.openxmlformats.org/package/2006/relationships"><Relationship Id="rId3" Type="http://schemas.openxmlformats.org/officeDocument/2006/relationships/oleObject" Target="../embeddings/oleObject42.bin"/><Relationship Id="rId2" Type="http://schemas.openxmlformats.org/officeDocument/2006/relationships/slideLayout" Target="../slideLayouts/slideLayout26.xml"/><Relationship Id="rId1" Type="http://schemas.openxmlformats.org/officeDocument/2006/relationships/vmlDrawing" Target="../drawings/vmlDrawing41.vml"/><Relationship Id="rId4" Type="http://schemas.openxmlformats.org/officeDocument/2006/relationships/image" Target="../media/image57.emf"/></Relationships>
</file>

<file path=ppt/slides/_rels/slide149.xml.rels><?xml version="1.0" encoding="UTF-8" standalone="yes"?>
<Relationships xmlns="http://schemas.openxmlformats.org/package/2006/relationships"><Relationship Id="rId3" Type="http://schemas.openxmlformats.org/officeDocument/2006/relationships/oleObject" Target="../embeddings/oleObject43.bin"/><Relationship Id="rId2" Type="http://schemas.openxmlformats.org/officeDocument/2006/relationships/slideLayout" Target="../slideLayouts/slideLayout26.xml"/><Relationship Id="rId1" Type="http://schemas.openxmlformats.org/officeDocument/2006/relationships/vmlDrawing" Target="../drawings/vmlDrawing42.vml"/><Relationship Id="rId4" Type="http://schemas.openxmlformats.org/officeDocument/2006/relationships/image" Target="../media/image58.emf"/></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6.xml"/><Relationship Id="rId1" Type="http://schemas.openxmlformats.org/officeDocument/2006/relationships/vmlDrawing" Target="../drawings/vmlDrawing3.vml"/><Relationship Id="rId4" Type="http://schemas.openxmlformats.org/officeDocument/2006/relationships/image" Target="../media/image13.emf"/></Relationships>
</file>

<file path=ppt/slides/_rels/slide150.xml.rels><?xml version="1.0" encoding="UTF-8" standalone="yes"?>
<Relationships xmlns="http://schemas.openxmlformats.org/package/2006/relationships"><Relationship Id="rId3" Type="http://schemas.openxmlformats.org/officeDocument/2006/relationships/oleObject" Target="../embeddings/oleObject44.bin"/><Relationship Id="rId2" Type="http://schemas.openxmlformats.org/officeDocument/2006/relationships/slideLayout" Target="../slideLayouts/slideLayout26.xml"/><Relationship Id="rId1" Type="http://schemas.openxmlformats.org/officeDocument/2006/relationships/vmlDrawing" Target="../drawings/vmlDrawing43.vml"/><Relationship Id="rId4" Type="http://schemas.openxmlformats.org/officeDocument/2006/relationships/image" Target="../media/image59.emf"/></Relationships>
</file>

<file path=ppt/slides/_rels/slide151.xml.rels><?xml version="1.0" encoding="UTF-8" standalone="yes"?>
<Relationships xmlns="http://schemas.openxmlformats.org/package/2006/relationships"><Relationship Id="rId3" Type="http://schemas.openxmlformats.org/officeDocument/2006/relationships/oleObject" Target="../embeddings/oleObject45.bin"/><Relationship Id="rId2" Type="http://schemas.openxmlformats.org/officeDocument/2006/relationships/slideLayout" Target="../slideLayouts/slideLayout26.xml"/><Relationship Id="rId1" Type="http://schemas.openxmlformats.org/officeDocument/2006/relationships/vmlDrawing" Target="../drawings/vmlDrawing44.vml"/><Relationship Id="rId4" Type="http://schemas.openxmlformats.org/officeDocument/2006/relationships/image" Target="../media/image60.emf"/></Relationships>
</file>

<file path=ppt/slides/_rels/slide152.xml.rels><?xml version="1.0" encoding="UTF-8" standalone="yes"?>
<Relationships xmlns="http://schemas.openxmlformats.org/package/2006/relationships"><Relationship Id="rId3" Type="http://schemas.openxmlformats.org/officeDocument/2006/relationships/oleObject" Target="../embeddings/oleObject46.bin"/><Relationship Id="rId2" Type="http://schemas.openxmlformats.org/officeDocument/2006/relationships/slideLayout" Target="../slideLayouts/slideLayout26.xml"/><Relationship Id="rId1" Type="http://schemas.openxmlformats.org/officeDocument/2006/relationships/vmlDrawing" Target="../drawings/vmlDrawing45.vml"/><Relationship Id="rId4" Type="http://schemas.openxmlformats.org/officeDocument/2006/relationships/image" Target="../media/image61.emf"/></Relationships>
</file>

<file path=ppt/slides/_rels/slide153.xml.rels><?xml version="1.0" encoding="UTF-8" standalone="yes"?>
<Relationships xmlns="http://schemas.openxmlformats.org/package/2006/relationships"><Relationship Id="rId3" Type="http://schemas.openxmlformats.org/officeDocument/2006/relationships/oleObject" Target="../embeddings/oleObject47.bin"/><Relationship Id="rId2" Type="http://schemas.openxmlformats.org/officeDocument/2006/relationships/slideLayout" Target="../slideLayouts/slideLayout26.xml"/><Relationship Id="rId1" Type="http://schemas.openxmlformats.org/officeDocument/2006/relationships/vmlDrawing" Target="../drawings/vmlDrawing46.vml"/><Relationship Id="rId4" Type="http://schemas.openxmlformats.org/officeDocument/2006/relationships/image" Target="../media/image62.emf"/></Relationships>
</file>

<file path=ppt/slides/_rels/slide154.xml.rels><?xml version="1.0" encoding="UTF-8" standalone="yes"?>
<Relationships xmlns="http://schemas.openxmlformats.org/package/2006/relationships"><Relationship Id="rId3" Type="http://schemas.openxmlformats.org/officeDocument/2006/relationships/oleObject" Target="../embeddings/oleObject48.bin"/><Relationship Id="rId2" Type="http://schemas.openxmlformats.org/officeDocument/2006/relationships/slideLayout" Target="../slideLayouts/slideLayout26.xml"/><Relationship Id="rId1" Type="http://schemas.openxmlformats.org/officeDocument/2006/relationships/vmlDrawing" Target="../drawings/vmlDrawing47.vml"/><Relationship Id="rId4" Type="http://schemas.openxmlformats.org/officeDocument/2006/relationships/image" Target="../media/image63.emf"/></Relationships>
</file>

<file path=ppt/slides/_rels/slide155.xml.rels><?xml version="1.0" encoding="UTF-8" standalone="yes"?>
<Relationships xmlns="http://schemas.openxmlformats.org/package/2006/relationships"><Relationship Id="rId3" Type="http://schemas.openxmlformats.org/officeDocument/2006/relationships/oleObject" Target="../embeddings/oleObject49.bin"/><Relationship Id="rId2" Type="http://schemas.openxmlformats.org/officeDocument/2006/relationships/slideLayout" Target="../slideLayouts/slideLayout26.xml"/><Relationship Id="rId1" Type="http://schemas.openxmlformats.org/officeDocument/2006/relationships/vmlDrawing" Target="../drawings/vmlDrawing48.vml"/><Relationship Id="rId4" Type="http://schemas.openxmlformats.org/officeDocument/2006/relationships/image" Target="../media/image64.emf"/></Relationships>
</file>

<file path=ppt/slides/_rels/slide156.xml.rels><?xml version="1.0" encoding="UTF-8" standalone="yes"?>
<Relationships xmlns="http://schemas.openxmlformats.org/package/2006/relationships"><Relationship Id="rId2" Type="http://schemas.openxmlformats.org/officeDocument/2006/relationships/chart" Target="../charts/chart75.xml"/><Relationship Id="rId1" Type="http://schemas.openxmlformats.org/officeDocument/2006/relationships/slideLayout" Target="../slideLayouts/slideLayout26.xml"/></Relationships>
</file>

<file path=ppt/slides/_rels/slide157.xml.rels><?xml version="1.0" encoding="UTF-8" standalone="yes"?>
<Relationships xmlns="http://schemas.openxmlformats.org/package/2006/relationships"><Relationship Id="rId2" Type="http://schemas.openxmlformats.org/officeDocument/2006/relationships/chart" Target="../charts/chart76.xml"/><Relationship Id="rId1" Type="http://schemas.openxmlformats.org/officeDocument/2006/relationships/slideLayout" Target="../slideLayouts/slideLayout26.xml"/></Relationships>
</file>

<file path=ppt/slides/_rels/slide158.xml.rels><?xml version="1.0" encoding="UTF-8" standalone="yes"?>
<Relationships xmlns="http://schemas.openxmlformats.org/package/2006/relationships"><Relationship Id="rId2" Type="http://schemas.openxmlformats.org/officeDocument/2006/relationships/image" Target="../media/image65.emf"/><Relationship Id="rId1" Type="http://schemas.openxmlformats.org/officeDocument/2006/relationships/slideLayout" Target="../slideLayouts/slideLayout3.xml"/></Relationships>
</file>

<file path=ppt/slides/_rels/slide159.xml.rels><?xml version="1.0" encoding="UTF-8" standalone="yes"?>
<Relationships xmlns="http://schemas.openxmlformats.org/package/2006/relationships"><Relationship Id="rId3" Type="http://schemas.openxmlformats.org/officeDocument/2006/relationships/chart" Target="../charts/chart78.xml"/><Relationship Id="rId2" Type="http://schemas.openxmlformats.org/officeDocument/2006/relationships/chart" Target="../charts/chart77.xml"/><Relationship Id="rId1" Type="http://schemas.openxmlformats.org/officeDocument/2006/relationships/slideLayout" Target="../slideLayouts/slideLayout325.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6.xml"/></Relationships>
</file>

<file path=ppt/slides/_rels/slide160.xml.rels><?xml version="1.0" encoding="UTF-8" standalone="yes"?>
<Relationships xmlns="http://schemas.openxmlformats.org/package/2006/relationships"><Relationship Id="rId3" Type="http://schemas.openxmlformats.org/officeDocument/2006/relationships/chart" Target="../charts/chart80.xml"/><Relationship Id="rId2" Type="http://schemas.openxmlformats.org/officeDocument/2006/relationships/chart" Target="../charts/chart79.xml"/><Relationship Id="rId1" Type="http://schemas.openxmlformats.org/officeDocument/2006/relationships/slideLayout" Target="../slideLayouts/slideLayout325.xml"/></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6.xml"/><Relationship Id="rId1" Type="http://schemas.openxmlformats.org/officeDocument/2006/relationships/vmlDrawing" Target="../drawings/vmlDrawing4.vml"/><Relationship Id="rId4" Type="http://schemas.openxmlformats.org/officeDocument/2006/relationships/image" Target="../media/image15.emf"/></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6.xml"/><Relationship Id="rId1" Type="http://schemas.openxmlformats.org/officeDocument/2006/relationships/vmlDrawing" Target="../drawings/vmlDrawing5.vml"/><Relationship Id="rId4" Type="http://schemas.openxmlformats.org/officeDocument/2006/relationships/image" Target="../media/image16.emf"/></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26.xml"/><Relationship Id="rId1" Type="http://schemas.openxmlformats.org/officeDocument/2006/relationships/vmlDrawing" Target="../drawings/vmlDrawing6.vml"/><Relationship Id="rId4" Type="http://schemas.openxmlformats.org/officeDocument/2006/relationships/image" Target="../media/image17.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26.xml"/><Relationship Id="rId1" Type="http://schemas.openxmlformats.org/officeDocument/2006/relationships/vmlDrawing" Target="../drawings/vmlDrawing7.vml"/><Relationship Id="rId4" Type="http://schemas.openxmlformats.org/officeDocument/2006/relationships/image" Target="../media/image18.emf"/></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26.xml"/><Relationship Id="rId1" Type="http://schemas.openxmlformats.org/officeDocument/2006/relationships/vmlDrawing" Target="../drawings/vmlDrawing8.vml"/><Relationship Id="rId4" Type="http://schemas.openxmlformats.org/officeDocument/2006/relationships/image" Target="../media/image19.emf"/></Relationships>
</file>

<file path=ppt/slides/_rels/slide2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6.xml"/></Relationships>
</file>

<file path=ppt/slides/_rels/slide2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6.xml"/></Relationships>
</file>

<file path=ppt/slides/_rels/slide2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6.xml"/></Relationships>
</file>

<file path=ppt/slides/_rels/slide2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6.xml"/></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26.xml"/><Relationship Id="rId1" Type="http://schemas.openxmlformats.org/officeDocument/2006/relationships/vmlDrawing" Target="../drawings/vmlDrawing9.vml"/><Relationship Id="rId4" Type="http://schemas.openxmlformats.org/officeDocument/2006/relationships/image" Target="../media/image24.emf"/></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26.xml"/><Relationship Id="rId1" Type="http://schemas.openxmlformats.org/officeDocument/2006/relationships/vmlDrawing" Target="../drawings/vmlDrawing10.vml"/><Relationship Id="rId4" Type="http://schemas.openxmlformats.org/officeDocument/2006/relationships/image" Target="../media/image25.emf"/></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26.xml"/><Relationship Id="rId1" Type="http://schemas.openxmlformats.org/officeDocument/2006/relationships/vmlDrawing" Target="../drawings/vmlDrawing11.vml"/><Relationship Id="rId4" Type="http://schemas.openxmlformats.org/officeDocument/2006/relationships/image" Target="../media/image26.emf"/></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26.xml"/><Relationship Id="rId1" Type="http://schemas.openxmlformats.org/officeDocument/2006/relationships/vmlDrawing" Target="../drawings/vmlDrawing12.vml"/><Relationship Id="rId4" Type="http://schemas.openxmlformats.org/officeDocument/2006/relationships/image" Target="../media/image27.emf"/></Relationships>
</file>

<file path=ppt/slides/_rels/slide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Layout" Target="../slideLayouts/slideLayout26.xml"/><Relationship Id="rId6" Type="http://schemas.openxmlformats.org/officeDocument/2006/relationships/image" Target="../media/image8.emf"/><Relationship Id="rId5" Type="http://schemas.openxmlformats.org/officeDocument/2006/relationships/image" Target="../media/image7.emf"/><Relationship Id="rId4" Type="http://schemas.openxmlformats.org/officeDocument/2006/relationships/image" Target="../media/image6.emf"/></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26.xml"/><Relationship Id="rId1" Type="http://schemas.openxmlformats.org/officeDocument/2006/relationships/vmlDrawing" Target="../drawings/vmlDrawing13.vml"/><Relationship Id="rId4" Type="http://schemas.openxmlformats.org/officeDocument/2006/relationships/image" Target="../media/image28.emf"/></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26.xml"/><Relationship Id="rId1" Type="http://schemas.openxmlformats.org/officeDocument/2006/relationships/vmlDrawing" Target="../drawings/vmlDrawing14.vml"/><Relationship Id="rId4" Type="http://schemas.openxmlformats.org/officeDocument/2006/relationships/image" Target="../media/image29.emf"/></Relationships>
</file>

<file path=ppt/slides/_rels/slide32.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Layout" Target="../slideLayouts/slideLayout26.xml"/><Relationship Id="rId1" Type="http://schemas.openxmlformats.org/officeDocument/2006/relationships/vmlDrawing" Target="../drawings/vmlDrawing15.vml"/><Relationship Id="rId4" Type="http://schemas.openxmlformats.org/officeDocument/2006/relationships/image" Target="../media/image30.emf"/></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Layout" Target="../slideLayouts/slideLayout26.xml"/><Relationship Id="rId1" Type="http://schemas.openxmlformats.org/officeDocument/2006/relationships/vmlDrawing" Target="../drawings/vmlDrawing16.vml"/><Relationship Id="rId4" Type="http://schemas.openxmlformats.org/officeDocument/2006/relationships/image" Target="../media/image31.emf"/></Relationships>
</file>

<file path=ppt/slides/_rels/slide34.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6.xml"/></Relationships>
</file>

<file path=ppt/slides/_rels/slide35.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Layout" Target="../slideLayouts/slideLayout26.xml"/><Relationship Id="rId1" Type="http://schemas.openxmlformats.org/officeDocument/2006/relationships/vmlDrawing" Target="../drawings/vmlDrawing17.vml"/><Relationship Id="rId4" Type="http://schemas.openxmlformats.org/officeDocument/2006/relationships/image" Target="../media/image32.emf"/></Relationships>
</file>

<file path=ppt/slides/_rels/slide36.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Layout" Target="../slideLayouts/slideLayout26.xml"/><Relationship Id="rId1" Type="http://schemas.openxmlformats.org/officeDocument/2006/relationships/vmlDrawing" Target="../drawings/vmlDrawing18.vml"/><Relationship Id="rId4" Type="http://schemas.openxmlformats.org/officeDocument/2006/relationships/image" Target="../media/image33.emf"/></Relationships>
</file>

<file path=ppt/slides/_rels/slide37.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6.xml"/></Relationships>
</file>

<file path=ppt/slides/_rels/slide38.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2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Layout" Target="../slideLayouts/slideLayout26.xml"/><Relationship Id="rId6" Type="http://schemas.openxmlformats.org/officeDocument/2006/relationships/image" Target="../media/image8.emf"/><Relationship Id="rId5" Type="http://schemas.openxmlformats.org/officeDocument/2006/relationships/image" Target="../media/image7.emf"/><Relationship Id="rId4" Type="http://schemas.openxmlformats.org/officeDocument/2006/relationships/image" Target="../media/image6.emf"/></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1.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slideLayout" Target="../slideLayouts/slideLayout26.xml"/><Relationship Id="rId1" Type="http://schemas.openxmlformats.org/officeDocument/2006/relationships/vmlDrawing" Target="../drawings/vmlDrawing19.vml"/><Relationship Id="rId4" Type="http://schemas.openxmlformats.org/officeDocument/2006/relationships/image" Target="../media/image34.emf"/></Relationships>
</file>

<file path=ppt/slides/_rels/slide42.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slideLayout" Target="../slideLayouts/slideLayout26.xml"/><Relationship Id="rId1" Type="http://schemas.openxmlformats.org/officeDocument/2006/relationships/vmlDrawing" Target="../drawings/vmlDrawing20.vml"/><Relationship Id="rId4" Type="http://schemas.openxmlformats.org/officeDocument/2006/relationships/image" Target="../media/image35.emf"/></Relationships>
</file>

<file path=ppt/slides/_rels/slide43.xml.rels><?xml version="1.0" encoding="UTF-8" standalone="yes"?>
<Relationships xmlns="http://schemas.openxmlformats.org/package/2006/relationships"><Relationship Id="rId3" Type="http://schemas.openxmlformats.org/officeDocument/2006/relationships/oleObject" Target="../embeddings/oleObject21.bin"/><Relationship Id="rId2" Type="http://schemas.openxmlformats.org/officeDocument/2006/relationships/slideLayout" Target="../slideLayouts/slideLayout26.xml"/><Relationship Id="rId1" Type="http://schemas.openxmlformats.org/officeDocument/2006/relationships/vmlDrawing" Target="../drawings/vmlDrawing21.vml"/><Relationship Id="rId4" Type="http://schemas.openxmlformats.org/officeDocument/2006/relationships/image" Target="../media/image36.emf"/></Relationships>
</file>

<file path=ppt/slides/_rels/slide44.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26.xml"/></Relationships>
</file>

<file path=ppt/slides/_rels/slide45.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26.xml"/></Relationships>
</file>

<file path=ppt/slides/_rels/slide46.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26.xml"/></Relationships>
</file>

<file path=ppt/slides/_rels/slide47.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26.xml"/></Relationships>
</file>

<file path=ppt/slides/_rels/slide48.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26.xml"/></Relationships>
</file>

<file path=ppt/slides/_rels/slide49.xml.rels><?xml version="1.0" encoding="UTF-8" standalone="yes"?>
<Relationships xmlns="http://schemas.openxmlformats.org/package/2006/relationships"><Relationship Id="rId2" Type="http://schemas.openxmlformats.org/officeDocument/2006/relationships/chart" Target="../charts/chart14.xml"/><Relationship Id="rId1" Type="http://schemas.openxmlformats.org/officeDocument/2006/relationships/slideLayout" Target="../slideLayouts/slideLayout26.xml"/></Relationships>
</file>

<file path=ppt/slides/_rels/slide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55.xml"/></Relationships>
</file>

<file path=ppt/slides/_rels/slide50.xml.rels><?xml version="1.0" encoding="UTF-8" standalone="yes"?>
<Relationships xmlns="http://schemas.openxmlformats.org/package/2006/relationships"><Relationship Id="rId2" Type="http://schemas.openxmlformats.org/officeDocument/2006/relationships/chart" Target="../charts/chart15.xml"/><Relationship Id="rId1" Type="http://schemas.openxmlformats.org/officeDocument/2006/relationships/slideLayout" Target="../slideLayouts/slideLayout26.xml"/></Relationships>
</file>

<file path=ppt/slides/_rels/slide51.xml.rels><?xml version="1.0" encoding="UTF-8" standalone="yes"?>
<Relationships xmlns="http://schemas.openxmlformats.org/package/2006/relationships"><Relationship Id="rId2" Type="http://schemas.openxmlformats.org/officeDocument/2006/relationships/chart" Target="../charts/chart16.xml"/><Relationship Id="rId1" Type="http://schemas.openxmlformats.org/officeDocument/2006/relationships/slideLayout" Target="../slideLayouts/slideLayout26.xml"/></Relationships>
</file>

<file path=ppt/slides/_rels/slide52.xml.rels><?xml version="1.0" encoding="UTF-8" standalone="yes"?>
<Relationships xmlns="http://schemas.openxmlformats.org/package/2006/relationships"><Relationship Id="rId2" Type="http://schemas.openxmlformats.org/officeDocument/2006/relationships/chart" Target="../charts/chart17.xml"/><Relationship Id="rId1" Type="http://schemas.openxmlformats.org/officeDocument/2006/relationships/slideLayout" Target="../slideLayouts/slideLayout26.xml"/></Relationships>
</file>

<file path=ppt/slides/_rels/slide53.xml.rels><?xml version="1.0" encoding="UTF-8" standalone="yes"?>
<Relationships xmlns="http://schemas.openxmlformats.org/package/2006/relationships"><Relationship Id="rId2" Type="http://schemas.openxmlformats.org/officeDocument/2006/relationships/chart" Target="../charts/chart18.xml"/><Relationship Id="rId1" Type="http://schemas.openxmlformats.org/officeDocument/2006/relationships/slideLayout" Target="../slideLayouts/slideLayout26.xml"/></Relationships>
</file>

<file path=ppt/slides/_rels/slide54.xml.rels><?xml version="1.0" encoding="UTF-8" standalone="yes"?>
<Relationships xmlns="http://schemas.openxmlformats.org/package/2006/relationships"><Relationship Id="rId2" Type="http://schemas.openxmlformats.org/officeDocument/2006/relationships/chart" Target="../charts/chart19.xml"/><Relationship Id="rId1" Type="http://schemas.openxmlformats.org/officeDocument/2006/relationships/slideLayout" Target="../slideLayouts/slideLayout26.xml"/></Relationships>
</file>

<file path=ppt/slides/_rels/slide55.xml.rels><?xml version="1.0" encoding="UTF-8" standalone="yes"?>
<Relationships xmlns="http://schemas.openxmlformats.org/package/2006/relationships"><Relationship Id="rId2" Type="http://schemas.openxmlformats.org/officeDocument/2006/relationships/chart" Target="../charts/chart20.xml"/><Relationship Id="rId1" Type="http://schemas.openxmlformats.org/officeDocument/2006/relationships/slideLayout" Target="../slideLayouts/slideLayout26.xml"/></Relationships>
</file>

<file path=ppt/slides/_rels/slide56.xml.rels><?xml version="1.0" encoding="UTF-8" standalone="yes"?>
<Relationships xmlns="http://schemas.openxmlformats.org/package/2006/relationships"><Relationship Id="rId2" Type="http://schemas.openxmlformats.org/officeDocument/2006/relationships/chart" Target="../charts/chart21.xml"/><Relationship Id="rId1" Type="http://schemas.openxmlformats.org/officeDocument/2006/relationships/slideLayout" Target="../slideLayouts/slideLayout2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58.xml.rels><?xml version="1.0" encoding="UTF-8" standalone="yes"?>
<Relationships xmlns="http://schemas.openxmlformats.org/package/2006/relationships"><Relationship Id="rId2" Type="http://schemas.openxmlformats.org/officeDocument/2006/relationships/chart" Target="../charts/chart22.xml"/><Relationship Id="rId1" Type="http://schemas.openxmlformats.org/officeDocument/2006/relationships/slideLayout" Target="../slideLayouts/slideLayout26.xml"/></Relationships>
</file>

<file path=ppt/slides/_rels/slide59.xml.rels><?xml version="1.0" encoding="UTF-8" standalone="yes"?>
<Relationships xmlns="http://schemas.openxmlformats.org/package/2006/relationships"><Relationship Id="rId2" Type="http://schemas.openxmlformats.org/officeDocument/2006/relationships/chart" Target="../charts/chart23.xml"/><Relationship Id="rId1" Type="http://schemas.openxmlformats.org/officeDocument/2006/relationships/slideLayout" Target="../slideLayouts/slideLayout26.xml"/></Relationships>
</file>

<file path=ppt/slides/_rels/slide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55.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62.xml.rels><?xml version="1.0" encoding="UTF-8" standalone="yes"?>
<Relationships xmlns="http://schemas.openxmlformats.org/package/2006/relationships"><Relationship Id="rId3" Type="http://schemas.openxmlformats.org/officeDocument/2006/relationships/oleObject" Target="../embeddings/oleObject22.bin"/><Relationship Id="rId2" Type="http://schemas.openxmlformats.org/officeDocument/2006/relationships/slideLayout" Target="../slideLayouts/slideLayout26.xml"/><Relationship Id="rId1" Type="http://schemas.openxmlformats.org/officeDocument/2006/relationships/vmlDrawing" Target="../drawings/vmlDrawing22.vml"/><Relationship Id="rId4" Type="http://schemas.openxmlformats.org/officeDocument/2006/relationships/image" Target="../media/image37.emf"/></Relationships>
</file>

<file path=ppt/slides/_rels/slide63.xml.rels><?xml version="1.0" encoding="UTF-8" standalone="yes"?>
<Relationships xmlns="http://schemas.openxmlformats.org/package/2006/relationships"><Relationship Id="rId3" Type="http://schemas.openxmlformats.org/officeDocument/2006/relationships/oleObject" Target="../embeddings/oleObject23.bin"/><Relationship Id="rId2" Type="http://schemas.openxmlformats.org/officeDocument/2006/relationships/slideLayout" Target="../slideLayouts/slideLayout26.xml"/><Relationship Id="rId1" Type="http://schemas.openxmlformats.org/officeDocument/2006/relationships/vmlDrawing" Target="../drawings/vmlDrawing23.vml"/><Relationship Id="rId4" Type="http://schemas.openxmlformats.org/officeDocument/2006/relationships/image" Target="../media/image38.emf"/></Relationships>
</file>

<file path=ppt/slides/_rels/slide64.xml.rels><?xml version="1.0" encoding="UTF-8" standalone="yes"?>
<Relationships xmlns="http://schemas.openxmlformats.org/package/2006/relationships"><Relationship Id="rId3" Type="http://schemas.openxmlformats.org/officeDocument/2006/relationships/oleObject" Target="../embeddings/oleObject24.bin"/><Relationship Id="rId2" Type="http://schemas.openxmlformats.org/officeDocument/2006/relationships/slideLayout" Target="../slideLayouts/slideLayout26.xml"/><Relationship Id="rId1" Type="http://schemas.openxmlformats.org/officeDocument/2006/relationships/vmlDrawing" Target="../drawings/vmlDrawing24.vml"/><Relationship Id="rId4" Type="http://schemas.openxmlformats.org/officeDocument/2006/relationships/image" Target="../media/image39.emf"/></Relationships>
</file>

<file path=ppt/slides/_rels/slide65.xml.rels><?xml version="1.0" encoding="UTF-8" standalone="yes"?>
<Relationships xmlns="http://schemas.openxmlformats.org/package/2006/relationships"><Relationship Id="rId3" Type="http://schemas.openxmlformats.org/officeDocument/2006/relationships/oleObject" Target="../embeddings/oleObject25.bin"/><Relationship Id="rId2" Type="http://schemas.openxmlformats.org/officeDocument/2006/relationships/slideLayout" Target="../slideLayouts/slideLayout26.xml"/><Relationship Id="rId1" Type="http://schemas.openxmlformats.org/officeDocument/2006/relationships/vmlDrawing" Target="../drawings/vmlDrawing25.vml"/><Relationship Id="rId4" Type="http://schemas.openxmlformats.org/officeDocument/2006/relationships/image" Target="../media/image40.emf"/></Relationships>
</file>

<file path=ppt/slides/_rels/slide66.xml.rels><?xml version="1.0" encoding="UTF-8" standalone="yes"?>
<Relationships xmlns="http://schemas.openxmlformats.org/package/2006/relationships"><Relationship Id="rId2" Type="http://schemas.openxmlformats.org/officeDocument/2006/relationships/chart" Target="../charts/chart24.xml"/><Relationship Id="rId1" Type="http://schemas.openxmlformats.org/officeDocument/2006/relationships/slideLayout" Target="../slideLayouts/slideLayout26.xml"/></Relationships>
</file>

<file path=ppt/slides/_rels/slide67.xml.rels><?xml version="1.0" encoding="UTF-8" standalone="yes"?>
<Relationships xmlns="http://schemas.openxmlformats.org/package/2006/relationships"><Relationship Id="rId2" Type="http://schemas.openxmlformats.org/officeDocument/2006/relationships/chart" Target="../charts/chart25.xml"/><Relationship Id="rId1" Type="http://schemas.openxmlformats.org/officeDocument/2006/relationships/slideLayout" Target="../slideLayouts/slideLayout26.xml"/></Relationships>
</file>

<file path=ppt/slides/_rels/slide68.xml.rels><?xml version="1.0" encoding="UTF-8" standalone="yes"?>
<Relationships xmlns="http://schemas.openxmlformats.org/package/2006/relationships"><Relationship Id="rId3" Type="http://schemas.openxmlformats.org/officeDocument/2006/relationships/oleObject" Target="../embeddings/oleObject26.bin"/><Relationship Id="rId2" Type="http://schemas.openxmlformats.org/officeDocument/2006/relationships/slideLayout" Target="../slideLayouts/slideLayout26.xml"/><Relationship Id="rId1" Type="http://schemas.openxmlformats.org/officeDocument/2006/relationships/vmlDrawing" Target="../drawings/vmlDrawing26.vml"/><Relationship Id="rId4" Type="http://schemas.openxmlformats.org/officeDocument/2006/relationships/image" Target="../media/image41.emf"/></Relationships>
</file>

<file path=ppt/slides/_rels/slide69.xml.rels><?xml version="1.0" encoding="UTF-8" standalone="yes"?>
<Relationships xmlns="http://schemas.openxmlformats.org/package/2006/relationships"><Relationship Id="rId2" Type="http://schemas.openxmlformats.org/officeDocument/2006/relationships/chart" Target="../charts/chart26.xml"/><Relationship Id="rId1" Type="http://schemas.openxmlformats.org/officeDocument/2006/relationships/slideLayout" Target="../slideLayouts/slideLayout55.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6.xml"/></Relationships>
</file>

<file path=ppt/slides/_rels/slide70.xml.rels><?xml version="1.0" encoding="UTF-8" standalone="yes"?>
<Relationships xmlns="http://schemas.openxmlformats.org/package/2006/relationships"><Relationship Id="rId2" Type="http://schemas.openxmlformats.org/officeDocument/2006/relationships/chart" Target="../charts/chart27.xml"/><Relationship Id="rId1" Type="http://schemas.openxmlformats.org/officeDocument/2006/relationships/slideLayout" Target="../slideLayouts/slideLayout26.xml"/></Relationships>
</file>

<file path=ppt/slides/_rels/slide71.xml.rels><?xml version="1.0" encoding="UTF-8" standalone="yes"?>
<Relationships xmlns="http://schemas.openxmlformats.org/package/2006/relationships"><Relationship Id="rId2" Type="http://schemas.openxmlformats.org/officeDocument/2006/relationships/chart" Target="../charts/chart28.xml"/><Relationship Id="rId1" Type="http://schemas.openxmlformats.org/officeDocument/2006/relationships/slideLayout" Target="../slideLayouts/slideLayout26.xml"/></Relationships>
</file>

<file path=ppt/slides/_rels/slide72.xml.rels><?xml version="1.0" encoding="UTF-8" standalone="yes"?>
<Relationships xmlns="http://schemas.openxmlformats.org/package/2006/relationships"><Relationship Id="rId2" Type="http://schemas.openxmlformats.org/officeDocument/2006/relationships/chart" Target="../charts/chart29.xml"/><Relationship Id="rId1" Type="http://schemas.openxmlformats.org/officeDocument/2006/relationships/slideLayout" Target="../slideLayouts/slideLayout26.xml"/></Relationships>
</file>

<file path=ppt/slides/_rels/slide73.xml.rels><?xml version="1.0" encoding="UTF-8" standalone="yes"?>
<Relationships xmlns="http://schemas.openxmlformats.org/package/2006/relationships"><Relationship Id="rId3" Type="http://schemas.openxmlformats.org/officeDocument/2006/relationships/oleObject" Target="../embeddings/oleObject27.bin"/><Relationship Id="rId2" Type="http://schemas.openxmlformats.org/officeDocument/2006/relationships/slideLayout" Target="../slideLayouts/slideLayout26.xml"/><Relationship Id="rId1" Type="http://schemas.openxmlformats.org/officeDocument/2006/relationships/vmlDrawing" Target="../drawings/vmlDrawing27.vml"/><Relationship Id="rId4" Type="http://schemas.openxmlformats.org/officeDocument/2006/relationships/image" Target="../media/image42.emf"/></Relationships>
</file>

<file path=ppt/slides/_rels/slide74.xml.rels><?xml version="1.0" encoding="UTF-8" standalone="yes"?>
<Relationships xmlns="http://schemas.openxmlformats.org/package/2006/relationships"><Relationship Id="rId3" Type="http://schemas.openxmlformats.org/officeDocument/2006/relationships/oleObject" Target="../embeddings/oleObject28.bin"/><Relationship Id="rId2" Type="http://schemas.openxmlformats.org/officeDocument/2006/relationships/slideLayout" Target="../slideLayouts/slideLayout26.xml"/><Relationship Id="rId1" Type="http://schemas.openxmlformats.org/officeDocument/2006/relationships/vmlDrawing" Target="../drawings/vmlDrawing28.vml"/><Relationship Id="rId4" Type="http://schemas.openxmlformats.org/officeDocument/2006/relationships/image" Target="../media/image43.emf"/></Relationships>
</file>

<file path=ppt/slides/_rels/slide75.xml.rels><?xml version="1.0" encoding="UTF-8" standalone="yes"?>
<Relationships xmlns="http://schemas.openxmlformats.org/package/2006/relationships"><Relationship Id="rId2" Type="http://schemas.openxmlformats.org/officeDocument/2006/relationships/chart" Target="../charts/chart30.xml"/><Relationship Id="rId1" Type="http://schemas.openxmlformats.org/officeDocument/2006/relationships/slideLayout" Target="../slideLayouts/slideLayout26.xml"/></Relationships>
</file>

<file path=ppt/slides/_rels/slide76.xml.rels><?xml version="1.0" encoding="UTF-8" standalone="yes"?>
<Relationships xmlns="http://schemas.openxmlformats.org/package/2006/relationships"><Relationship Id="rId3" Type="http://schemas.openxmlformats.org/officeDocument/2006/relationships/oleObject" Target="../embeddings/oleObject29.bin"/><Relationship Id="rId2" Type="http://schemas.openxmlformats.org/officeDocument/2006/relationships/slideLayout" Target="../slideLayouts/slideLayout26.xml"/><Relationship Id="rId1" Type="http://schemas.openxmlformats.org/officeDocument/2006/relationships/vmlDrawing" Target="../drawings/vmlDrawing29.vml"/><Relationship Id="rId4" Type="http://schemas.openxmlformats.org/officeDocument/2006/relationships/image" Target="../media/image44.emf"/></Relationships>
</file>

<file path=ppt/slides/_rels/slide77.xml.rels><?xml version="1.0" encoding="UTF-8" standalone="yes"?>
<Relationships xmlns="http://schemas.openxmlformats.org/package/2006/relationships"><Relationship Id="rId2" Type="http://schemas.openxmlformats.org/officeDocument/2006/relationships/chart" Target="../charts/chart31.xml"/><Relationship Id="rId1" Type="http://schemas.openxmlformats.org/officeDocument/2006/relationships/slideLayout" Target="../slideLayouts/slideLayout26.xml"/></Relationships>
</file>

<file path=ppt/slides/_rels/slide78.xml.rels><?xml version="1.0" encoding="UTF-8" standalone="yes"?>
<Relationships xmlns="http://schemas.openxmlformats.org/package/2006/relationships"><Relationship Id="rId2" Type="http://schemas.openxmlformats.org/officeDocument/2006/relationships/chart" Target="../charts/chart32.xml"/><Relationship Id="rId1" Type="http://schemas.openxmlformats.org/officeDocument/2006/relationships/slideLayout" Target="../slideLayouts/slideLayout26.xml"/></Relationships>
</file>

<file path=ppt/slides/_rels/slide79.xml.rels><?xml version="1.0" encoding="UTF-8" standalone="yes"?>
<Relationships xmlns="http://schemas.openxmlformats.org/package/2006/relationships"><Relationship Id="rId2" Type="http://schemas.openxmlformats.org/officeDocument/2006/relationships/chart" Target="../charts/chart33.xml"/><Relationship Id="rId1" Type="http://schemas.openxmlformats.org/officeDocument/2006/relationships/slideLayout" Target="../slideLayouts/slideLayout26.xml"/></Relationships>
</file>

<file path=ppt/slides/_rels/slide8.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6.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82.xml.rels><?xml version="1.0" encoding="UTF-8" standalone="yes"?>
<Relationships xmlns="http://schemas.openxmlformats.org/package/2006/relationships"><Relationship Id="rId2" Type="http://schemas.openxmlformats.org/officeDocument/2006/relationships/chart" Target="../charts/chart34.xml"/><Relationship Id="rId1" Type="http://schemas.openxmlformats.org/officeDocument/2006/relationships/slideLayout" Target="../slideLayouts/slideLayout26.xml"/></Relationships>
</file>

<file path=ppt/slides/_rels/slide83.xml.rels><?xml version="1.0" encoding="UTF-8" standalone="yes"?>
<Relationships xmlns="http://schemas.openxmlformats.org/package/2006/relationships"><Relationship Id="rId2" Type="http://schemas.openxmlformats.org/officeDocument/2006/relationships/chart" Target="../charts/chart35.xml"/><Relationship Id="rId1" Type="http://schemas.openxmlformats.org/officeDocument/2006/relationships/slideLayout" Target="../slideLayouts/slideLayout26.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5.xml.rels><?xml version="1.0" encoding="UTF-8" standalone="yes"?>
<Relationships xmlns="http://schemas.openxmlformats.org/package/2006/relationships"><Relationship Id="rId3" Type="http://schemas.openxmlformats.org/officeDocument/2006/relationships/oleObject" Target="../embeddings/oleObject30.bin"/><Relationship Id="rId2" Type="http://schemas.openxmlformats.org/officeDocument/2006/relationships/slideLayout" Target="../slideLayouts/slideLayout142.xml"/><Relationship Id="rId1" Type="http://schemas.openxmlformats.org/officeDocument/2006/relationships/vmlDrawing" Target="../drawings/vmlDrawing30.vml"/><Relationship Id="rId4" Type="http://schemas.openxmlformats.org/officeDocument/2006/relationships/image" Target="../media/image45.emf"/></Relationships>
</file>

<file path=ppt/slides/_rels/slide86.xml.rels><?xml version="1.0" encoding="UTF-8" standalone="yes"?>
<Relationships xmlns="http://schemas.openxmlformats.org/package/2006/relationships"><Relationship Id="rId3" Type="http://schemas.openxmlformats.org/officeDocument/2006/relationships/oleObject" Target="../embeddings/oleObject31.bin"/><Relationship Id="rId2" Type="http://schemas.openxmlformats.org/officeDocument/2006/relationships/slideLayout" Target="../slideLayouts/slideLayout171.xml"/><Relationship Id="rId1" Type="http://schemas.openxmlformats.org/officeDocument/2006/relationships/vmlDrawing" Target="../drawings/vmlDrawing31.vml"/><Relationship Id="rId4" Type="http://schemas.openxmlformats.org/officeDocument/2006/relationships/image" Target="../media/image46.emf"/></Relationships>
</file>

<file path=ppt/slides/_rels/slide87.xml.rels><?xml version="1.0" encoding="UTF-8" standalone="yes"?>
<Relationships xmlns="http://schemas.openxmlformats.org/package/2006/relationships"><Relationship Id="rId2" Type="http://schemas.openxmlformats.org/officeDocument/2006/relationships/chart" Target="../charts/chart36.xml"/><Relationship Id="rId1" Type="http://schemas.openxmlformats.org/officeDocument/2006/relationships/slideLayout" Target="../slideLayouts/slideLayout26.xml"/></Relationships>
</file>

<file path=ppt/slides/_rels/slide88.xml.rels><?xml version="1.0" encoding="UTF-8" standalone="yes"?>
<Relationships xmlns="http://schemas.openxmlformats.org/package/2006/relationships"><Relationship Id="rId2" Type="http://schemas.openxmlformats.org/officeDocument/2006/relationships/chart" Target="../charts/chart37.xml"/><Relationship Id="rId1" Type="http://schemas.openxmlformats.org/officeDocument/2006/relationships/slideLayout" Target="../slideLayouts/slideLayout26.xml"/></Relationships>
</file>

<file path=ppt/slides/_rels/slide89.xml.rels><?xml version="1.0" encoding="UTF-8" standalone="yes"?>
<Relationships xmlns="http://schemas.openxmlformats.org/package/2006/relationships"><Relationship Id="rId2" Type="http://schemas.openxmlformats.org/officeDocument/2006/relationships/chart" Target="../charts/chart38.xml"/><Relationship Id="rId1" Type="http://schemas.openxmlformats.org/officeDocument/2006/relationships/slideLayout" Target="../slideLayouts/slideLayout55.xml"/></Relationships>
</file>

<file path=ppt/slides/_rels/slide9.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6.xml"/></Relationships>
</file>

<file path=ppt/slides/_rels/slide90.xml.rels><?xml version="1.0" encoding="UTF-8" standalone="yes"?>
<Relationships xmlns="http://schemas.openxmlformats.org/package/2006/relationships"><Relationship Id="rId2" Type="http://schemas.openxmlformats.org/officeDocument/2006/relationships/chart" Target="../charts/chart39.xml"/><Relationship Id="rId1" Type="http://schemas.openxmlformats.org/officeDocument/2006/relationships/slideLayout" Target="../slideLayouts/slideLayout55.xml"/></Relationships>
</file>

<file path=ppt/slides/_rels/slide91.xml.rels><?xml version="1.0" encoding="UTF-8" standalone="yes"?>
<Relationships xmlns="http://schemas.openxmlformats.org/package/2006/relationships"><Relationship Id="rId2" Type="http://schemas.openxmlformats.org/officeDocument/2006/relationships/chart" Target="../charts/chart40.xml"/><Relationship Id="rId1" Type="http://schemas.openxmlformats.org/officeDocument/2006/relationships/slideLayout" Target="../slideLayouts/slideLayout26.xml"/></Relationships>
</file>

<file path=ppt/slides/_rels/slide92.xml.rels><?xml version="1.0" encoding="UTF-8" standalone="yes"?>
<Relationships xmlns="http://schemas.openxmlformats.org/package/2006/relationships"><Relationship Id="rId2" Type="http://schemas.openxmlformats.org/officeDocument/2006/relationships/chart" Target="../charts/chart41.xml"/><Relationship Id="rId1" Type="http://schemas.openxmlformats.org/officeDocument/2006/relationships/slideLayout" Target="../slideLayouts/slideLayout26.xml"/></Relationships>
</file>

<file path=ppt/slides/_rels/slide93.xml.rels><?xml version="1.0" encoding="UTF-8" standalone="yes"?>
<Relationships xmlns="http://schemas.openxmlformats.org/package/2006/relationships"><Relationship Id="rId2" Type="http://schemas.openxmlformats.org/officeDocument/2006/relationships/chart" Target="../charts/chart42.xml"/><Relationship Id="rId1" Type="http://schemas.openxmlformats.org/officeDocument/2006/relationships/slideLayout" Target="../slideLayouts/slideLayout26.xml"/></Relationships>
</file>

<file path=ppt/slides/_rels/slide94.xml.rels><?xml version="1.0" encoding="UTF-8" standalone="yes"?>
<Relationships xmlns="http://schemas.openxmlformats.org/package/2006/relationships"><Relationship Id="rId2" Type="http://schemas.openxmlformats.org/officeDocument/2006/relationships/chart" Target="../charts/chart43.xml"/><Relationship Id="rId1" Type="http://schemas.openxmlformats.org/officeDocument/2006/relationships/slideLayout" Target="../slideLayouts/slideLayout26.xml"/></Relationships>
</file>

<file path=ppt/slides/_rels/slide95.xml.rels><?xml version="1.0" encoding="UTF-8" standalone="yes"?>
<Relationships xmlns="http://schemas.openxmlformats.org/package/2006/relationships"><Relationship Id="rId2" Type="http://schemas.openxmlformats.org/officeDocument/2006/relationships/chart" Target="../charts/chart44.xml"/><Relationship Id="rId1" Type="http://schemas.openxmlformats.org/officeDocument/2006/relationships/slideLayout" Target="../slideLayouts/slideLayout26.xml"/></Relationships>
</file>

<file path=ppt/slides/_rels/slide96.xml.rels><?xml version="1.0" encoding="UTF-8" standalone="yes"?>
<Relationships xmlns="http://schemas.openxmlformats.org/package/2006/relationships"><Relationship Id="rId3" Type="http://schemas.openxmlformats.org/officeDocument/2006/relationships/chart" Target="../charts/chart45.xml"/><Relationship Id="rId2" Type="http://schemas.openxmlformats.org/officeDocument/2006/relationships/notesSlide" Target="../notesSlides/notesSlide2.xml"/><Relationship Id="rId1" Type="http://schemas.openxmlformats.org/officeDocument/2006/relationships/slideLayout" Target="../slideLayouts/slideLayout26.xml"/></Relationships>
</file>

<file path=ppt/slides/_rels/slide97.xml.rels><?xml version="1.0" encoding="UTF-8" standalone="yes"?>
<Relationships xmlns="http://schemas.openxmlformats.org/package/2006/relationships"><Relationship Id="rId3" Type="http://schemas.openxmlformats.org/officeDocument/2006/relationships/chart" Target="../charts/chart46.xml"/><Relationship Id="rId2" Type="http://schemas.openxmlformats.org/officeDocument/2006/relationships/notesSlide" Target="../notesSlides/notesSlide3.xml"/><Relationship Id="rId1" Type="http://schemas.openxmlformats.org/officeDocument/2006/relationships/slideLayout" Target="../slideLayouts/slideLayout26.xml"/></Relationships>
</file>

<file path=ppt/slides/_rels/slide98.xml.rels><?xml version="1.0" encoding="UTF-8" standalone="yes"?>
<Relationships xmlns="http://schemas.openxmlformats.org/package/2006/relationships"><Relationship Id="rId3" Type="http://schemas.openxmlformats.org/officeDocument/2006/relationships/chart" Target="../charts/chart47.xml"/><Relationship Id="rId2" Type="http://schemas.openxmlformats.org/officeDocument/2006/relationships/notesSlide" Target="../notesSlides/notesSlide4.xml"/><Relationship Id="rId1" Type="http://schemas.openxmlformats.org/officeDocument/2006/relationships/slideLayout" Target="../slideLayouts/slideLayout26.xml"/></Relationships>
</file>

<file path=ppt/slides/_rels/slide99.xml.rels><?xml version="1.0" encoding="UTF-8" standalone="yes"?>
<Relationships xmlns="http://schemas.openxmlformats.org/package/2006/relationships"><Relationship Id="rId3" Type="http://schemas.openxmlformats.org/officeDocument/2006/relationships/oleObject" Target="../embeddings/oleObject32.bin"/><Relationship Id="rId2" Type="http://schemas.openxmlformats.org/officeDocument/2006/relationships/slideLayout" Target="../slideLayouts/slideLayout26.xml"/><Relationship Id="rId1" Type="http://schemas.openxmlformats.org/officeDocument/2006/relationships/vmlDrawing" Target="../drawings/vmlDrawing32.vml"/><Relationship Id="rId4" Type="http://schemas.openxmlformats.org/officeDocument/2006/relationships/image" Target="../media/image47.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sz="3200" dirty="0"/>
              <a:t>Teknologiateollisuuden / </a:t>
            </a:r>
            <a:br>
              <a:rPr lang="fi-FI" sz="3200" dirty="0"/>
            </a:br>
            <a:r>
              <a:rPr lang="fi-FI" sz="3200" dirty="0"/>
              <a:t>Suomen talousnäkymät</a:t>
            </a:r>
          </a:p>
          <a:p>
            <a:r>
              <a:rPr lang="fi-FI" sz="2400" b="0" dirty="0"/>
              <a:t>Huhtikuu 2017</a:t>
            </a:r>
          </a:p>
          <a:p>
            <a:endParaRPr lang="fi-FI" dirty="0"/>
          </a:p>
        </p:txBody>
      </p:sp>
      <p:sp>
        <p:nvSpPr>
          <p:cNvPr id="3" name="Dian numeron paikkamerkki 2"/>
          <p:cNvSpPr>
            <a:spLocks noGrp="1"/>
          </p:cNvSpPr>
          <p:nvPr>
            <p:ph type="sldNum" sz="quarter" idx="12"/>
          </p:nvPr>
        </p:nvSpPr>
        <p:spPr/>
        <p:txBody>
          <a:bodyPr/>
          <a:lstStyle/>
          <a:p>
            <a:fld id="{6FCB6B90-8271-4E8F-82C1-E646FBB48A2E}" type="slidenum">
              <a:rPr lang="fi-FI" smtClean="0"/>
              <a:pPr/>
              <a:t>1</a:t>
            </a:fld>
            <a:endParaRPr lang="fi-FI" dirty="0"/>
          </a:p>
        </p:txBody>
      </p:sp>
      <p:sp>
        <p:nvSpPr>
          <p:cNvPr id="4" name="Päivämäärän paikkamerkki 3"/>
          <p:cNvSpPr>
            <a:spLocks noGrp="1"/>
          </p:cNvSpPr>
          <p:nvPr>
            <p:ph type="dt" sz="half" idx="10"/>
          </p:nvPr>
        </p:nvSpPr>
        <p:spPr/>
        <p:txBody>
          <a:bodyPr/>
          <a:lstStyle/>
          <a:p>
            <a:fld id="{FBD49F65-936D-47C1-B476-B10D0AC9DEC4}" type="datetime1">
              <a:rPr lang="fi-FI" smtClean="0"/>
              <a:t>12.4.2017</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Tree>
    <p:extLst>
      <p:ext uri="{BB962C8B-B14F-4D97-AF65-F5344CB8AC3E}">
        <p14:creationId xmlns:p14="http://schemas.microsoft.com/office/powerpoint/2010/main" val="2501736822"/>
      </p:ext>
    </p:extLst>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kstin paikkamerkki 7"/>
          <p:cNvSpPr>
            <a:spLocks noGrp="1"/>
          </p:cNvSpPr>
          <p:nvPr>
            <p:ph type="body" sz="quarter" idx="15"/>
          </p:nvPr>
        </p:nvSpPr>
        <p:spPr/>
        <p:txBody>
          <a:bodyPr/>
          <a:lstStyle/>
          <a:p>
            <a:r>
              <a:rPr lang="fi-FI" dirty="0"/>
              <a:t>Teknologia-, metsä- ja kemianteollisuus tuovat   noin 90 % Suomen tavaraviennin tuloista</a:t>
            </a:r>
          </a:p>
          <a:p>
            <a:pPr>
              <a:lnSpc>
                <a:spcPct val="100000"/>
              </a:lnSpc>
              <a:spcBef>
                <a:spcPts val="0"/>
              </a:spcBef>
            </a:pPr>
            <a:r>
              <a:rPr lang="fi-FI" sz="1400" b="0" dirty="0"/>
              <a:t>Tavaravienti: miljardia euroa ja osuus Suomen tavaraviennistä 2015</a:t>
            </a:r>
          </a:p>
          <a:p>
            <a:endParaRPr lang="fi-FI" dirty="0"/>
          </a:p>
        </p:txBody>
      </p:sp>
      <p:sp>
        <p:nvSpPr>
          <p:cNvPr id="2" name="Dian numeron paikkamerkki 1"/>
          <p:cNvSpPr>
            <a:spLocks noGrp="1"/>
          </p:cNvSpPr>
          <p:nvPr>
            <p:ph type="sldNum" sz="quarter" idx="12"/>
          </p:nvPr>
        </p:nvSpPr>
        <p:spPr/>
        <p:txBody>
          <a:bodyPr/>
          <a:lstStyle/>
          <a:p>
            <a:fld id="{6FCB6B90-8271-4E8F-82C1-E646FBB48A2E}" type="slidenum">
              <a:rPr lang="fi-FI" smtClean="0">
                <a:solidFill>
                  <a:srgbClr val="29282E"/>
                </a:solidFill>
              </a:rPr>
              <a:pPr/>
              <a:t>10</a:t>
            </a:fld>
            <a:endParaRPr lang="fi-FI" dirty="0">
              <a:solidFill>
                <a:srgbClr val="29282E"/>
              </a:solidFill>
            </a:endParaRPr>
          </a:p>
        </p:txBody>
      </p:sp>
      <p:sp>
        <p:nvSpPr>
          <p:cNvPr id="3" name="Päivämäärän paikkamerkki 2"/>
          <p:cNvSpPr>
            <a:spLocks noGrp="1"/>
          </p:cNvSpPr>
          <p:nvPr>
            <p:ph type="dt" sz="half" idx="10"/>
          </p:nvPr>
        </p:nvSpPr>
        <p:spPr/>
        <p:txBody>
          <a:bodyPr/>
          <a:lstStyle/>
          <a:p>
            <a:fld id="{1F9AB61F-25F5-4BAC-AFD2-7CF6AA8759C3}" type="datetime1">
              <a:rPr lang="fi-FI" smtClean="0">
                <a:solidFill>
                  <a:srgbClr val="29282E"/>
                </a:solidFill>
              </a:rPr>
              <a:pPr/>
              <a:t>12.4.2017</a:t>
            </a:fld>
            <a:endParaRPr lang="fi-FI" dirty="0">
              <a:solidFill>
                <a:srgbClr val="29282E"/>
              </a:solidFill>
            </a:endParaRPr>
          </a:p>
        </p:txBody>
      </p:sp>
      <p:sp>
        <p:nvSpPr>
          <p:cNvPr id="4" name="Alatunnisteen paikkamerkki 3"/>
          <p:cNvSpPr>
            <a:spLocks noGrp="1"/>
          </p:cNvSpPr>
          <p:nvPr>
            <p:ph type="ftr" sz="quarter" idx="11"/>
          </p:nvPr>
        </p:nvSpPr>
        <p:spPr/>
        <p:txBody>
          <a:bodyPr/>
          <a:lstStyle/>
          <a:p>
            <a:r>
              <a:rPr lang="fi-FI">
                <a:solidFill>
                  <a:srgbClr val="29282E"/>
                </a:solidFill>
              </a:rPr>
              <a:t>Teknologiateollisuus</a:t>
            </a:r>
            <a:endParaRPr lang="fi-FI" dirty="0">
              <a:solidFill>
                <a:srgbClr val="29282E"/>
              </a:solidFill>
            </a:endParaRPr>
          </a:p>
        </p:txBody>
      </p:sp>
      <p:sp>
        <p:nvSpPr>
          <p:cNvPr id="10" name="Tekstin paikkamerkki 9"/>
          <p:cNvSpPr>
            <a:spLocks noGrp="1"/>
          </p:cNvSpPr>
          <p:nvPr>
            <p:ph type="body" sz="quarter" idx="18"/>
          </p:nvPr>
        </p:nvSpPr>
        <p:spPr>
          <a:xfrm>
            <a:off x="2334682" y="4727574"/>
            <a:ext cx="4462630" cy="165163"/>
          </a:xfrm>
        </p:spPr>
        <p:txBody>
          <a:bodyPr/>
          <a:lstStyle/>
          <a:p>
            <a:r>
              <a:rPr lang="fi-FI" dirty="0"/>
              <a:t>Lähde: Tullihallitus, Tilastokeskus (kansantalouden tilinpito)</a:t>
            </a:r>
          </a:p>
        </p:txBody>
      </p:sp>
      <p:graphicFrame>
        <p:nvGraphicFramePr>
          <p:cNvPr id="11" name="Sisällön paikkamerkki 6"/>
          <p:cNvGraphicFramePr>
            <a:graphicFrameLocks/>
          </p:cNvGraphicFramePr>
          <p:nvPr>
            <p:extLst>
              <p:ext uri="{D42A27DB-BD31-4B8C-83A1-F6EECF244321}">
                <p14:modId xmlns:p14="http://schemas.microsoft.com/office/powerpoint/2010/main" val="1366767980"/>
              </p:ext>
            </p:extLst>
          </p:nvPr>
        </p:nvGraphicFramePr>
        <p:xfrm>
          <a:off x="731408" y="1090873"/>
          <a:ext cx="7669177" cy="371928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299435131"/>
      </p:ext>
    </p:extLst>
  </p:cSld>
  <p:clrMapOvr>
    <a:masterClrMapping/>
  </p:clrMapOvr>
  <p:transition spd="med">
    <p:fade/>
  </p:transition>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in paikkamerkki 1"/>
          <p:cNvSpPr>
            <a:spLocks noGrp="1"/>
          </p:cNvSpPr>
          <p:nvPr>
            <p:ph type="body" sz="quarter" idx="15"/>
          </p:nvPr>
        </p:nvSpPr>
        <p:spPr>
          <a:xfrm>
            <a:off x="1028694" y="951725"/>
            <a:ext cx="6977283" cy="1165268"/>
          </a:xfrm>
        </p:spPr>
        <p:txBody>
          <a:bodyPr>
            <a:noAutofit/>
          </a:bodyPr>
          <a:lstStyle/>
          <a:p>
            <a:pPr>
              <a:lnSpc>
                <a:spcPct val="100000"/>
              </a:lnSpc>
            </a:pPr>
            <a:r>
              <a:rPr lang="fi-FI" sz="3200" dirty="0"/>
              <a:t>Suomen talous ei kasva, ellei yritysten investointeja saada vahvaan kasvuun</a:t>
            </a:r>
          </a:p>
          <a:p>
            <a:pPr>
              <a:lnSpc>
                <a:spcPct val="100000"/>
              </a:lnSpc>
            </a:pPr>
            <a:r>
              <a:rPr lang="fi-FI" sz="3200" dirty="0"/>
              <a:t>- </a:t>
            </a:r>
            <a:r>
              <a:rPr lang="fi-FI" sz="2400" dirty="0"/>
              <a:t>tuotanto, automaatio, digitaalisuus</a:t>
            </a:r>
          </a:p>
          <a:p>
            <a:pPr>
              <a:lnSpc>
                <a:spcPct val="100000"/>
              </a:lnSpc>
            </a:pPr>
            <a:r>
              <a:rPr lang="fi-FI" sz="2400" dirty="0"/>
              <a:t>- henkilöstö, tutkimus ja tuotekehitys</a:t>
            </a:r>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FFFFFF"/>
                </a:solidFill>
              </a:rPr>
              <a:pPr/>
              <a:t>100</a:t>
            </a:fld>
            <a:endParaRPr lang="fi-FI" dirty="0">
              <a:solidFill>
                <a:srgbClr val="FFFFFF"/>
              </a:solidFill>
            </a:endParaRPr>
          </a:p>
        </p:txBody>
      </p:sp>
      <p:sp>
        <p:nvSpPr>
          <p:cNvPr id="4" name="Päivämäärän paikkamerkki 3"/>
          <p:cNvSpPr>
            <a:spLocks noGrp="1"/>
          </p:cNvSpPr>
          <p:nvPr>
            <p:ph type="dt" sz="half" idx="10"/>
          </p:nvPr>
        </p:nvSpPr>
        <p:spPr/>
        <p:txBody>
          <a:bodyPr/>
          <a:lstStyle/>
          <a:p>
            <a:fld id="{AB4C9FC2-AB49-4BC7-8E34-F35776C6F0E4}" type="datetime1">
              <a:rPr lang="fi-FI" smtClean="0">
                <a:solidFill>
                  <a:srgbClr val="FFFFFF"/>
                </a:solidFill>
              </a:rPr>
              <a:pPr/>
              <a:t>12.4.2017</a:t>
            </a:fld>
            <a:endParaRPr lang="fi-FI" dirty="0">
              <a:solidFill>
                <a:srgbClr val="FFFFFF"/>
              </a:solidFill>
            </a:endParaRPr>
          </a:p>
        </p:txBody>
      </p:sp>
      <p:sp>
        <p:nvSpPr>
          <p:cNvPr id="5" name="Alatunnisteen paikkamerkki 4"/>
          <p:cNvSpPr>
            <a:spLocks noGrp="1"/>
          </p:cNvSpPr>
          <p:nvPr>
            <p:ph type="ftr" sz="quarter" idx="11"/>
          </p:nvPr>
        </p:nvSpPr>
        <p:spPr/>
        <p:txBody>
          <a:body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583841480"/>
      </p:ext>
    </p:extLst>
  </p:cSld>
  <p:clrMapOvr>
    <a:masterClrMapping/>
  </p:clrMapOvr>
  <p:transition spd="med">
    <p:fade/>
  </p:transition>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a:xfrm>
            <a:off x="1111510" y="1081327"/>
            <a:ext cx="6977283" cy="1165268"/>
          </a:xfrm>
        </p:spPr>
        <p:txBody>
          <a:bodyPr/>
          <a:lstStyle/>
          <a:p>
            <a:pPr>
              <a:lnSpc>
                <a:spcPct val="100000"/>
              </a:lnSpc>
            </a:pPr>
            <a:r>
              <a:rPr lang="fi-FI" sz="3200" dirty="0"/>
              <a:t>YRITYSVEROTUS, </a:t>
            </a:r>
          </a:p>
          <a:p>
            <a:pPr>
              <a:lnSpc>
                <a:spcPct val="100000"/>
              </a:lnSpc>
            </a:pPr>
            <a:r>
              <a:rPr lang="fi-FI" sz="3200" dirty="0"/>
              <a:t>INVESTOINNIT  JA KASVU</a:t>
            </a:r>
            <a:br>
              <a:rPr lang="fi-FI" dirty="0"/>
            </a:br>
            <a:br>
              <a:rPr lang="fi-FI" dirty="0"/>
            </a:br>
            <a:r>
              <a:rPr lang="fi-FI" dirty="0"/>
              <a:t>Teknologiateollisuus ry:n jäsenyrityksille 2016 tehdyn kyselyn tulokset</a:t>
            </a:r>
          </a:p>
          <a:p>
            <a:endParaRPr lang="fi-FI" dirty="0">
              <a:solidFill>
                <a:prstClr val="white"/>
              </a:solidFill>
            </a:endParaRPr>
          </a:p>
          <a:p>
            <a:r>
              <a:rPr lang="fi-FI" dirty="0">
                <a:solidFill>
                  <a:prstClr val="white"/>
                </a:solidFill>
              </a:rPr>
              <a:t>Taloustutkimus Oy: </a:t>
            </a:r>
          </a:p>
          <a:p>
            <a:r>
              <a:rPr lang="fi-FI" dirty="0">
                <a:solidFill>
                  <a:prstClr val="white"/>
                </a:solidFill>
              </a:rPr>
              <a:t>Pasi Holm, Pasi Huovinen ja Juhani Koskinen</a:t>
            </a:r>
          </a:p>
          <a:p>
            <a:endParaRPr lang="fi-FI" dirty="0"/>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FFFFFF"/>
                </a:solidFill>
              </a:rPr>
              <a:pPr/>
              <a:t>101</a:t>
            </a:fld>
            <a:endParaRPr lang="fi-FI" dirty="0">
              <a:solidFill>
                <a:srgbClr val="FFFFFF"/>
              </a:solidFill>
            </a:endParaRPr>
          </a:p>
        </p:txBody>
      </p:sp>
      <p:sp>
        <p:nvSpPr>
          <p:cNvPr id="4" name="Päivämäärän paikkamerkki 3"/>
          <p:cNvSpPr>
            <a:spLocks noGrp="1"/>
          </p:cNvSpPr>
          <p:nvPr>
            <p:ph type="dt" sz="half" idx="10"/>
          </p:nvPr>
        </p:nvSpPr>
        <p:spPr/>
        <p:txBody>
          <a:bodyPr/>
          <a:lstStyle/>
          <a:p>
            <a:fld id="{9AA3CBEF-2865-4434-A020-1FAA7DCEF42D}" type="datetime1">
              <a:rPr lang="fi-FI" smtClean="0">
                <a:solidFill>
                  <a:srgbClr val="FFFFFF"/>
                </a:solidFill>
              </a:rPr>
              <a:pPr/>
              <a:t>12.4.2017</a:t>
            </a:fld>
            <a:endParaRPr lang="fi-FI" dirty="0">
              <a:solidFill>
                <a:srgbClr val="FFFFFF"/>
              </a:solidFill>
            </a:endParaRPr>
          </a:p>
        </p:txBody>
      </p:sp>
      <p:sp>
        <p:nvSpPr>
          <p:cNvPr id="5" name="Alatunnisteen paikkamerkki 4"/>
          <p:cNvSpPr>
            <a:spLocks noGrp="1"/>
          </p:cNvSpPr>
          <p:nvPr>
            <p:ph type="ftr" sz="quarter" idx="11"/>
          </p:nvPr>
        </p:nvSpPr>
        <p:spPr/>
        <p:txBody>
          <a:body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2500609284"/>
      </p:ext>
    </p:extLst>
  </p:cSld>
  <p:clrMapOvr>
    <a:masterClrMapping/>
  </p:clrMapOvr>
  <p:transition spd="med">
    <p:fade/>
  </p:transition>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noAutofit/>
          </a:bodyPr>
          <a:lstStyle/>
          <a:p>
            <a:pPr>
              <a:lnSpc>
                <a:spcPct val="100000"/>
              </a:lnSpc>
            </a:pPr>
            <a:r>
              <a:rPr lang="fi-FI" sz="3200" dirty="0"/>
              <a:t>Yrityksillä on paljon investointitarpeita, mutta kyky toteuttaa niitä on useasti heikko</a:t>
            </a:r>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FFFFFF"/>
                </a:solidFill>
              </a:rPr>
              <a:pPr/>
              <a:t>102</a:t>
            </a:fld>
            <a:endParaRPr lang="fi-FI" dirty="0">
              <a:solidFill>
                <a:srgbClr val="FFFFFF"/>
              </a:solidFill>
            </a:endParaRPr>
          </a:p>
        </p:txBody>
      </p:sp>
      <p:sp>
        <p:nvSpPr>
          <p:cNvPr id="4" name="Päivämäärän paikkamerkki 3"/>
          <p:cNvSpPr>
            <a:spLocks noGrp="1"/>
          </p:cNvSpPr>
          <p:nvPr>
            <p:ph type="dt" sz="half" idx="10"/>
          </p:nvPr>
        </p:nvSpPr>
        <p:spPr/>
        <p:txBody>
          <a:bodyPr/>
          <a:lstStyle/>
          <a:p>
            <a:fld id="{FBD49F65-936D-47C1-B476-B10D0AC9DEC4}" type="datetime1">
              <a:rPr lang="fi-FI" smtClean="0">
                <a:solidFill>
                  <a:srgbClr val="FFFFFF"/>
                </a:solidFill>
              </a:rPr>
              <a:pPr/>
              <a:t>12.4.2017</a:t>
            </a:fld>
            <a:endParaRPr lang="fi-FI" dirty="0">
              <a:solidFill>
                <a:srgbClr val="FFFFFF"/>
              </a:solidFill>
            </a:endParaRPr>
          </a:p>
        </p:txBody>
      </p:sp>
      <p:sp>
        <p:nvSpPr>
          <p:cNvPr id="5" name="Alatunnisteen paikkamerkki 4"/>
          <p:cNvSpPr>
            <a:spLocks noGrp="1"/>
          </p:cNvSpPr>
          <p:nvPr>
            <p:ph type="ftr" sz="quarter" idx="11"/>
          </p:nvPr>
        </p:nvSpPr>
        <p:spPr/>
        <p:txBody>
          <a:bodyPr/>
          <a:lstStyle/>
          <a:p>
            <a:r>
              <a:rPr lang="fi-FI">
                <a:solidFill>
                  <a:srgbClr val="FFFFFF"/>
                </a:solidFill>
              </a:rPr>
              <a:t>Teknologiateollisuus</a:t>
            </a:r>
            <a:endParaRPr lang="fi-FI" dirty="0">
              <a:solidFill>
                <a:srgbClr val="FFFFFF"/>
              </a:solidFill>
            </a:endParaRPr>
          </a:p>
        </p:txBody>
      </p:sp>
      <p:sp>
        <p:nvSpPr>
          <p:cNvPr id="6" name="Tekstin paikkamerkki 7"/>
          <p:cNvSpPr txBox="1">
            <a:spLocks/>
          </p:cNvSpPr>
          <p:nvPr/>
        </p:nvSpPr>
        <p:spPr>
          <a:xfrm>
            <a:off x="2339752" y="4620679"/>
            <a:ext cx="3564843" cy="288032"/>
          </a:xfrm>
          <a:prstGeom prst="rect">
            <a:avLst/>
          </a:prstGeom>
        </p:spPr>
        <p:txBody>
          <a:bodyPr/>
          <a:lstStyle>
            <a:lvl1pPr marL="234000" indent="-212400" algn="l" defTabSz="806052" rtl="0" eaLnBrk="1" latinLnBrk="0" hangingPunct="1">
              <a:lnSpc>
                <a:spcPts val="2000"/>
              </a:lnSpc>
              <a:spcBef>
                <a:spcPts val="400"/>
              </a:spcBef>
              <a:spcAft>
                <a:spcPts val="300"/>
              </a:spcAft>
              <a:buClrTx/>
              <a:buSzPct val="125000"/>
              <a:buFont typeface="Arial" panose="020B0604020202020204" pitchFamily="34" charset="0"/>
              <a:buChar char="•"/>
              <a:defRPr sz="160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629732" indent="-158400" algn="l" defTabSz="806052" rtl="0" eaLnBrk="1" latinLnBrk="0" hangingPunct="1">
              <a:lnSpc>
                <a:spcPts val="1800"/>
              </a:lnSpc>
              <a:spcBef>
                <a:spcPts val="200"/>
              </a:spcBef>
              <a:spcAft>
                <a:spcPts val="200"/>
              </a:spcAft>
              <a:buClrTx/>
              <a:buSzPct val="125000"/>
              <a:buFont typeface="Arial" pitchFamily="34" charset="0"/>
              <a:buChar char="–"/>
              <a:defRPr sz="130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944591" indent="-158400" algn="l" defTabSz="806052" rtl="0" eaLnBrk="1" latinLnBrk="0" hangingPunct="1">
              <a:lnSpc>
                <a:spcPts val="1800"/>
              </a:lnSpc>
              <a:spcBef>
                <a:spcPts val="200"/>
              </a:spcBef>
              <a:spcAft>
                <a:spcPts val="200"/>
              </a:spcAft>
              <a:buClrTx/>
              <a:buSzPct val="125000"/>
              <a:buFont typeface="Arial" panose="020B0604020202020204" pitchFamily="34" charset="0"/>
              <a:buChar char="•"/>
              <a:defRPr sz="105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267851" indent="-158400" algn="l" defTabSz="806052" rtl="0" eaLnBrk="1" latinLnBrk="0" hangingPunct="1">
              <a:lnSpc>
                <a:spcPts val="1800"/>
              </a:lnSpc>
              <a:spcBef>
                <a:spcPts val="200"/>
              </a:spcBef>
              <a:spcAft>
                <a:spcPts val="200"/>
              </a:spcAft>
              <a:buClrTx/>
              <a:buSzPct val="125000"/>
              <a:buFont typeface="Arial" pitchFamily="34" charset="0"/>
              <a:buChar char="–"/>
              <a:defRPr sz="105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1582718" indent="-158400" algn="l" defTabSz="806052" rtl="0" eaLnBrk="1" latinLnBrk="0" hangingPunct="1">
              <a:lnSpc>
                <a:spcPts val="2000"/>
              </a:lnSpc>
              <a:spcBef>
                <a:spcPts val="400"/>
              </a:spcBef>
              <a:spcAft>
                <a:spcPts val="300"/>
              </a:spcAft>
              <a:buClrTx/>
              <a:buSzPct val="125000"/>
              <a:buFont typeface="Arial" panose="020B0604020202020204" pitchFamily="34" charset="0"/>
              <a:buChar char="•"/>
              <a:defRPr sz="100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216640"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6pPr>
            <a:lvl7pPr marL="2619666"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7pPr>
            <a:lvl8pPr marL="3022694"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8pPr>
            <a:lvl9pPr marL="3425719"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9pPr>
          </a:lstStyle>
          <a:p>
            <a:pPr marL="21600" indent="0">
              <a:buFont typeface="Arial" panose="020B0604020202020204" pitchFamily="34" charset="0"/>
              <a:buNone/>
            </a:pPr>
            <a:r>
              <a:rPr lang="fi-FI" sz="700" dirty="0">
                <a:solidFill>
                  <a:srgbClr val="FFFFFF"/>
                </a:solidFill>
              </a:rPr>
              <a:t>Lähde: Taloustutkimus / Yritysverotus, investoinnit ja kasvu 2016 </a:t>
            </a:r>
          </a:p>
        </p:txBody>
      </p:sp>
    </p:spTree>
    <p:extLst>
      <p:ext uri="{BB962C8B-B14F-4D97-AF65-F5344CB8AC3E}">
        <p14:creationId xmlns:p14="http://schemas.microsoft.com/office/powerpoint/2010/main" val="2017458972"/>
      </p:ext>
    </p:extLst>
  </p:cSld>
  <p:clrMapOvr>
    <a:masterClrMapping/>
  </p:clrMapOvr>
  <p:transition spd="med">
    <p:fade/>
  </p:transition>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in paikkamerkki 5"/>
          <p:cNvSpPr>
            <a:spLocks noGrp="1"/>
          </p:cNvSpPr>
          <p:nvPr>
            <p:ph type="body" sz="quarter" idx="15"/>
          </p:nvPr>
        </p:nvSpPr>
        <p:spPr/>
        <p:txBody>
          <a:bodyPr>
            <a:noAutofit/>
          </a:bodyPr>
          <a:lstStyle/>
          <a:p>
            <a:r>
              <a:rPr lang="fi-FI" dirty="0">
                <a:solidFill>
                  <a:srgbClr val="444444"/>
                </a:solidFill>
                <a:latin typeface="+mj-lt"/>
              </a:rPr>
              <a:t>Onko yrityksellänne tarve investoida </a:t>
            </a:r>
            <a:r>
              <a:rPr lang="fi-FI" u="sng" dirty="0">
                <a:solidFill>
                  <a:srgbClr val="444444"/>
                </a:solidFill>
                <a:latin typeface="+mj-lt"/>
              </a:rPr>
              <a:t>kiinteisiin investointeihin</a:t>
            </a:r>
            <a:r>
              <a:rPr lang="fi-FI" dirty="0">
                <a:solidFill>
                  <a:srgbClr val="444444"/>
                </a:solidFill>
                <a:latin typeface="+mj-lt"/>
              </a:rPr>
              <a:t> Suomessa tulevan kolmen vuoden aikana? </a:t>
            </a:r>
            <a:endParaRPr lang="fi-FI" dirty="0">
              <a:latin typeface="+mj-lt"/>
            </a:endParaRPr>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103</a:t>
            </a:fld>
            <a:endParaRPr lang="fi-FI" dirty="0">
              <a:solidFill>
                <a:srgbClr val="29282E"/>
              </a:solidFill>
            </a:endParaRPr>
          </a:p>
        </p:txBody>
      </p:sp>
      <p:sp>
        <p:nvSpPr>
          <p:cNvPr id="4" name="Päivämäärän paikkamerkki 3"/>
          <p:cNvSpPr>
            <a:spLocks noGrp="1"/>
          </p:cNvSpPr>
          <p:nvPr>
            <p:ph type="dt" sz="half" idx="10"/>
          </p:nvPr>
        </p:nvSpPr>
        <p:spPr/>
        <p:txBody>
          <a:bodyPr/>
          <a:lstStyle/>
          <a:p>
            <a:fld id="{33A50D0A-99B9-48FE-8B08-047EE10ADBDA}" type="datetime1">
              <a:rPr lang="fi-FI" smtClean="0">
                <a:solidFill>
                  <a:srgbClr val="29282E"/>
                </a:solidFill>
              </a:rPr>
              <a:pPr/>
              <a:t>12.4.2017</a:t>
            </a:fld>
            <a:endParaRPr lang="fi-FI" dirty="0">
              <a:solidFill>
                <a:srgbClr val="29282E"/>
              </a:solidFill>
            </a:endParaRPr>
          </a:p>
        </p:txBody>
      </p:sp>
      <p:sp>
        <p:nvSpPr>
          <p:cNvPr id="5" name="Alatunnisteen paikkamerkki 4"/>
          <p:cNvSpPr>
            <a:spLocks noGrp="1"/>
          </p:cNvSpPr>
          <p:nvPr>
            <p:ph type="ftr" sz="quarter" idx="11"/>
          </p:nvPr>
        </p:nvSpPr>
        <p:spPr/>
        <p:txBody>
          <a:bodyPr/>
          <a:lstStyle/>
          <a:p>
            <a:r>
              <a:rPr lang="fi-FI">
                <a:solidFill>
                  <a:srgbClr val="29282E"/>
                </a:solidFill>
              </a:rPr>
              <a:t>Teknologiateollisuus</a:t>
            </a:r>
            <a:endParaRPr lang="fi-FI" dirty="0">
              <a:solidFill>
                <a:srgbClr val="29282E"/>
              </a:solidFill>
            </a:endParaRPr>
          </a:p>
        </p:txBody>
      </p:sp>
      <p:sp>
        <p:nvSpPr>
          <p:cNvPr id="8" name="Tekstin paikkamerkki 7"/>
          <p:cNvSpPr>
            <a:spLocks noGrp="1"/>
          </p:cNvSpPr>
          <p:nvPr>
            <p:ph type="body" sz="quarter" idx="18"/>
          </p:nvPr>
        </p:nvSpPr>
        <p:spPr>
          <a:xfrm>
            <a:off x="2334682" y="4727574"/>
            <a:ext cx="4037518" cy="220440"/>
          </a:xfrm>
        </p:spPr>
        <p:txBody>
          <a:bodyPr/>
          <a:lstStyle/>
          <a:p>
            <a:r>
              <a:rPr lang="fi-FI" dirty="0"/>
              <a:t>Lähde: Taloustutkimus / Yritysverotus, investoinnit ja kasvu 2016 </a:t>
            </a:r>
          </a:p>
        </p:txBody>
      </p:sp>
      <p:graphicFrame>
        <p:nvGraphicFramePr>
          <p:cNvPr id="9" name="Sisällön paikkamerkki 8"/>
          <p:cNvGraphicFramePr>
            <a:graphicFrameLocks noGrp="1"/>
          </p:cNvGraphicFramePr>
          <p:nvPr>
            <p:ph sz="quarter" idx="17"/>
            <p:extLst/>
          </p:nvPr>
        </p:nvGraphicFramePr>
        <p:xfrm>
          <a:off x="381000" y="1419225"/>
          <a:ext cx="8391525" cy="3225800"/>
        </p:xfrm>
        <a:graphic>
          <a:graphicData uri="http://schemas.openxmlformats.org/drawingml/2006/chart">
            <c:chart xmlns:c="http://schemas.openxmlformats.org/drawingml/2006/chart" xmlns:r="http://schemas.openxmlformats.org/officeDocument/2006/relationships" r:id="rId2"/>
          </a:graphicData>
        </a:graphic>
      </p:graphicFrame>
      <p:sp>
        <p:nvSpPr>
          <p:cNvPr id="11" name="Title 1"/>
          <p:cNvSpPr txBox="1">
            <a:spLocks/>
          </p:cNvSpPr>
          <p:nvPr/>
        </p:nvSpPr>
        <p:spPr>
          <a:xfrm>
            <a:off x="1178838" y="4496444"/>
            <a:ext cx="933634" cy="189855"/>
          </a:xfrm>
          <a:prstGeom prst="rect">
            <a:avLst/>
          </a:prstGeom>
        </p:spPr>
        <p:txBody>
          <a:bodyPr lIns="67500" tIns="35100" rIns="67500" bIns="35100"/>
          <a:lstStyle>
            <a:lvl1pPr algn="l" defTabSz="914400" rtl="0" eaLnBrk="1" latinLnBrk="0" hangingPunct="1">
              <a:lnSpc>
                <a:spcPct val="90000"/>
              </a:lnSpc>
              <a:spcBef>
                <a:spcPct val="0"/>
              </a:spcBef>
              <a:buNone/>
              <a:defRPr sz="2400" b="1" kern="1200" baseline="0">
                <a:solidFill>
                  <a:schemeClr val="tx1">
                    <a:lumMod val="75000"/>
                    <a:lumOff val="25000"/>
                  </a:schemeClr>
                </a:solidFill>
                <a:latin typeface="Corbel" panose="020B0503020204020204" pitchFamily="34" charset="0"/>
                <a:ea typeface="Kozuka Gothic Pro B" panose="020B0800000000000000" pitchFamily="34" charset="-128"/>
                <a:cs typeface="+mj-cs"/>
              </a:defRPr>
            </a:lvl1pPr>
          </a:lstStyle>
          <a:p>
            <a:r>
              <a:rPr lang="fi-FI" sz="900" b="0" dirty="0">
                <a:solidFill>
                  <a:srgbClr val="444444"/>
                </a:solidFill>
                <a:latin typeface="Calibri" panose="020F0502020204030204" pitchFamily="34" charset="0"/>
              </a:rPr>
              <a:t>Vastaajat = 331 </a:t>
            </a:r>
            <a:endParaRPr lang="it-IT" sz="900" b="0" dirty="0">
              <a:solidFill>
                <a:srgbClr val="444444"/>
              </a:solidFill>
              <a:latin typeface="Calibri" panose="020F0502020204030204" pitchFamily="34" charset="0"/>
            </a:endParaRPr>
          </a:p>
        </p:txBody>
      </p:sp>
    </p:spTree>
    <p:extLst>
      <p:ext uri="{BB962C8B-B14F-4D97-AF65-F5344CB8AC3E}">
        <p14:creationId xmlns:p14="http://schemas.microsoft.com/office/powerpoint/2010/main" val="3118908426"/>
      </p:ext>
    </p:extLst>
  </p:cSld>
  <p:clrMapOvr>
    <a:masterClrMapping/>
  </p:clrMapOvr>
  <p:transition spd="med">
    <p:fade/>
  </p:transition>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in paikkamerkki 5"/>
          <p:cNvSpPr>
            <a:spLocks noGrp="1"/>
          </p:cNvSpPr>
          <p:nvPr>
            <p:ph type="body" sz="quarter" idx="15"/>
          </p:nvPr>
        </p:nvSpPr>
        <p:spPr/>
        <p:txBody>
          <a:bodyPr>
            <a:noAutofit/>
          </a:bodyPr>
          <a:lstStyle/>
          <a:p>
            <a:r>
              <a:rPr lang="fi-FI" dirty="0">
                <a:solidFill>
                  <a:srgbClr val="444444"/>
                </a:solidFill>
                <a:latin typeface="+mj-lt"/>
              </a:rPr>
              <a:t>Onko yrityksellänne tarve investoida </a:t>
            </a:r>
            <a:r>
              <a:rPr lang="fi-FI" u="sng" dirty="0">
                <a:solidFill>
                  <a:srgbClr val="444444"/>
                </a:solidFill>
                <a:latin typeface="+mj-lt"/>
              </a:rPr>
              <a:t>henkilöstöön ja osaamiseen</a:t>
            </a:r>
            <a:r>
              <a:rPr lang="fi-FI" dirty="0">
                <a:solidFill>
                  <a:srgbClr val="444444"/>
                </a:solidFill>
                <a:latin typeface="+mj-lt"/>
              </a:rPr>
              <a:t> Suomessa lähivuosina? </a:t>
            </a:r>
            <a:endParaRPr lang="fi-FI" dirty="0">
              <a:latin typeface="+mj-lt"/>
            </a:endParaRPr>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104</a:t>
            </a:fld>
            <a:endParaRPr lang="fi-FI" dirty="0">
              <a:solidFill>
                <a:srgbClr val="29282E"/>
              </a:solidFill>
            </a:endParaRPr>
          </a:p>
        </p:txBody>
      </p:sp>
      <p:sp>
        <p:nvSpPr>
          <p:cNvPr id="4" name="Päivämäärän paikkamerkki 3"/>
          <p:cNvSpPr>
            <a:spLocks noGrp="1"/>
          </p:cNvSpPr>
          <p:nvPr>
            <p:ph type="dt" sz="half" idx="10"/>
          </p:nvPr>
        </p:nvSpPr>
        <p:spPr/>
        <p:txBody>
          <a:bodyPr/>
          <a:lstStyle/>
          <a:p>
            <a:fld id="{33A50D0A-99B9-48FE-8B08-047EE10ADBDA}" type="datetime1">
              <a:rPr lang="fi-FI" smtClean="0">
                <a:solidFill>
                  <a:srgbClr val="29282E"/>
                </a:solidFill>
              </a:rPr>
              <a:pPr/>
              <a:t>12.4.2017</a:t>
            </a:fld>
            <a:endParaRPr lang="fi-FI" dirty="0">
              <a:solidFill>
                <a:srgbClr val="29282E"/>
              </a:solidFill>
            </a:endParaRPr>
          </a:p>
        </p:txBody>
      </p:sp>
      <p:sp>
        <p:nvSpPr>
          <p:cNvPr id="5" name="Alatunnisteen paikkamerkki 4"/>
          <p:cNvSpPr>
            <a:spLocks noGrp="1"/>
          </p:cNvSpPr>
          <p:nvPr>
            <p:ph type="ftr" sz="quarter" idx="11"/>
          </p:nvPr>
        </p:nvSpPr>
        <p:spPr/>
        <p:txBody>
          <a:bodyPr/>
          <a:lstStyle/>
          <a:p>
            <a:r>
              <a:rPr lang="fi-FI">
                <a:solidFill>
                  <a:srgbClr val="29282E"/>
                </a:solidFill>
              </a:rPr>
              <a:t>Teknologiateollisuus</a:t>
            </a:r>
            <a:endParaRPr lang="fi-FI" dirty="0">
              <a:solidFill>
                <a:srgbClr val="29282E"/>
              </a:solidFill>
            </a:endParaRPr>
          </a:p>
        </p:txBody>
      </p:sp>
      <p:sp>
        <p:nvSpPr>
          <p:cNvPr id="8" name="Tekstin paikkamerkki 7"/>
          <p:cNvSpPr>
            <a:spLocks noGrp="1"/>
          </p:cNvSpPr>
          <p:nvPr>
            <p:ph type="body" sz="quarter" idx="18"/>
          </p:nvPr>
        </p:nvSpPr>
        <p:spPr>
          <a:xfrm>
            <a:off x="2334682" y="4727574"/>
            <a:ext cx="3317438" cy="165163"/>
          </a:xfrm>
        </p:spPr>
        <p:txBody>
          <a:bodyPr/>
          <a:lstStyle/>
          <a:p>
            <a:r>
              <a:rPr lang="fi-FI" dirty="0"/>
              <a:t>Lähde: Taloustutkimus / Yritysverotus, investoinnit ja kasvu 2016 </a:t>
            </a:r>
          </a:p>
        </p:txBody>
      </p:sp>
      <p:graphicFrame>
        <p:nvGraphicFramePr>
          <p:cNvPr id="9" name="Sisällön paikkamerkki 8"/>
          <p:cNvGraphicFramePr>
            <a:graphicFrameLocks noGrp="1"/>
          </p:cNvGraphicFramePr>
          <p:nvPr>
            <p:ph sz="quarter" idx="17"/>
            <p:custDataLst>
              <p:tags r:id="rId1"/>
            </p:custDataLst>
            <p:extLst/>
          </p:nvPr>
        </p:nvGraphicFramePr>
        <p:xfrm>
          <a:off x="381000" y="1103313"/>
          <a:ext cx="8391525" cy="3541712"/>
        </p:xfrm>
        <a:graphic>
          <a:graphicData uri="http://schemas.openxmlformats.org/drawingml/2006/chart">
            <c:chart xmlns:c="http://schemas.openxmlformats.org/drawingml/2006/chart" xmlns:r="http://schemas.openxmlformats.org/officeDocument/2006/relationships" r:id="rId3"/>
          </a:graphicData>
        </a:graphic>
      </p:graphicFrame>
      <p:sp>
        <p:nvSpPr>
          <p:cNvPr id="10" name="Title 1"/>
          <p:cNvSpPr txBox="1">
            <a:spLocks/>
          </p:cNvSpPr>
          <p:nvPr/>
        </p:nvSpPr>
        <p:spPr>
          <a:xfrm>
            <a:off x="2555776" y="4083918"/>
            <a:ext cx="1191967" cy="189855"/>
          </a:xfrm>
          <a:prstGeom prst="rect">
            <a:avLst/>
          </a:prstGeom>
        </p:spPr>
        <p:txBody>
          <a:bodyPr lIns="67500" tIns="35100" rIns="67500" bIns="35100"/>
          <a:lstStyle>
            <a:lvl1pPr algn="l" defTabSz="914400" rtl="0" eaLnBrk="1" latinLnBrk="0" hangingPunct="1">
              <a:lnSpc>
                <a:spcPct val="90000"/>
              </a:lnSpc>
              <a:spcBef>
                <a:spcPct val="0"/>
              </a:spcBef>
              <a:buNone/>
              <a:defRPr sz="2400" b="1" kern="1200" baseline="0">
                <a:solidFill>
                  <a:schemeClr val="tx1">
                    <a:lumMod val="75000"/>
                    <a:lumOff val="25000"/>
                  </a:schemeClr>
                </a:solidFill>
                <a:latin typeface="Corbel" panose="020B0503020204020204" pitchFamily="34" charset="0"/>
                <a:ea typeface="Kozuka Gothic Pro B" panose="020B0800000000000000" pitchFamily="34" charset="-128"/>
                <a:cs typeface="+mj-cs"/>
              </a:defRPr>
            </a:lvl1pPr>
          </a:lstStyle>
          <a:p>
            <a:r>
              <a:rPr lang="fi-FI" sz="900" b="0" dirty="0">
                <a:solidFill>
                  <a:srgbClr val="444444"/>
                </a:solidFill>
                <a:latin typeface="Verdana"/>
              </a:rPr>
              <a:t>Vastaajat = 288 </a:t>
            </a:r>
            <a:endParaRPr lang="it-IT" sz="900" b="0" dirty="0">
              <a:solidFill>
                <a:srgbClr val="444444"/>
              </a:solidFill>
              <a:latin typeface="Verdana"/>
            </a:endParaRPr>
          </a:p>
        </p:txBody>
      </p:sp>
    </p:spTree>
    <p:extLst>
      <p:ext uri="{BB962C8B-B14F-4D97-AF65-F5344CB8AC3E}">
        <p14:creationId xmlns:p14="http://schemas.microsoft.com/office/powerpoint/2010/main" val="1090797815"/>
      </p:ext>
    </p:extLst>
  </p:cSld>
  <p:clrMapOvr>
    <a:masterClrMapping/>
  </p:clrMapOvr>
  <p:transition spd="med">
    <p:fade/>
  </p:transition>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in paikkamerkki 5"/>
          <p:cNvSpPr>
            <a:spLocks noGrp="1"/>
          </p:cNvSpPr>
          <p:nvPr>
            <p:ph type="body" sz="quarter" idx="15"/>
          </p:nvPr>
        </p:nvSpPr>
        <p:spPr>
          <a:xfrm>
            <a:off x="252000" y="282150"/>
            <a:ext cx="8136424" cy="648000"/>
          </a:xfrm>
        </p:spPr>
        <p:txBody>
          <a:bodyPr/>
          <a:lstStyle/>
          <a:p>
            <a:pPr>
              <a:lnSpc>
                <a:spcPct val="100000"/>
              </a:lnSpc>
            </a:pPr>
            <a:r>
              <a:rPr lang="fi-FI" dirty="0"/>
              <a:t>Alle 500 henkilöä työllistävät yritykset toteuttavat 60 % koko elinkeinoelämän investoinneista</a:t>
            </a:r>
            <a:br>
              <a:rPr lang="fi-FI" dirty="0"/>
            </a:br>
            <a:r>
              <a:rPr lang="fi-FI" sz="1400" b="0" dirty="0"/>
              <a:t>%-osuus yritysten kaikista aineellisista ja aineettomista nettoinvestoinneista Suomessa 2014 </a:t>
            </a:r>
            <a:endParaRPr lang="fi-FI" sz="1400" dirty="0"/>
          </a:p>
        </p:txBody>
      </p:sp>
      <p:sp>
        <p:nvSpPr>
          <p:cNvPr id="3" name="Dian numeron paikkamerkki 2"/>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6FCB6B90-8271-4E8F-82C1-E646FBB48A2E}" type="slidenum">
              <a:rPr kumimoji="0" lang="fi-FI" sz="1800" b="0" i="0" u="none" strike="noStrike" kern="0" cap="none" spc="0" normalizeH="0" baseline="0" noProof="0" smtClean="0">
                <a:ln>
                  <a:noFill/>
                </a:ln>
                <a:solidFill>
                  <a:srgbClr val="29282E"/>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105</a:t>
            </a:fld>
            <a:endParaRPr kumimoji="0" lang="fi-FI" sz="1800" b="0" i="0" u="none" strike="noStrike" kern="0" cap="none" spc="0" normalizeH="0" baseline="0" noProof="0" dirty="0">
              <a:ln>
                <a:noFill/>
              </a:ln>
              <a:solidFill>
                <a:srgbClr val="29282E"/>
              </a:solidFill>
              <a:effectLst/>
              <a:uLnTx/>
              <a:uFillTx/>
            </a:endParaRPr>
          </a:p>
        </p:txBody>
      </p:sp>
      <p:sp>
        <p:nvSpPr>
          <p:cNvPr id="4" name="Päivämäärän paikkamerkki 3"/>
          <p:cNvSpPr>
            <a:spLocks noGrp="1"/>
          </p:cNvSpPr>
          <p:nvPr>
            <p:ph type="dt" sz="half"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33A50D0A-99B9-48FE-8B08-047EE10ADBDA}" type="datetime1">
              <a:rPr kumimoji="0" lang="fi-FI" b="0" i="0" u="none" strike="noStrike" kern="0" cap="none" spc="0" normalizeH="0" baseline="0" noProof="0" smtClean="0">
                <a:ln>
                  <a:noFill/>
                </a:ln>
                <a:solidFill>
                  <a:srgbClr val="29282E"/>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12.4.2017</a:t>
            </a:fld>
            <a:endParaRPr kumimoji="0" lang="fi-FI" b="0" i="0" u="none" strike="noStrike" kern="0" cap="none" spc="0" normalizeH="0" baseline="0" noProof="0" dirty="0">
              <a:ln>
                <a:noFill/>
              </a:ln>
              <a:solidFill>
                <a:srgbClr val="29282E"/>
              </a:solidFill>
              <a:effectLst/>
              <a:uLnTx/>
              <a:uFillTx/>
            </a:endParaRPr>
          </a:p>
        </p:txBody>
      </p:sp>
      <p:sp>
        <p:nvSpPr>
          <p:cNvPr id="5" name="Alatunnisteen paikkamerkki 4"/>
          <p:cNvSpPr>
            <a:spLocks noGrp="1"/>
          </p:cNvSpPr>
          <p:nvPr>
            <p:ph type="ftr" sz="quarter" idx="1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fi-FI" b="0" i="0" u="none" strike="noStrike" kern="0" cap="none" spc="0" normalizeH="0" baseline="0" noProof="0" dirty="0">
                <a:ln>
                  <a:noFill/>
                </a:ln>
                <a:solidFill>
                  <a:srgbClr val="29282E"/>
                </a:solidFill>
                <a:effectLst/>
                <a:uLnTx/>
                <a:uFillTx/>
              </a:rPr>
              <a:t>Teknologiateollisuus</a:t>
            </a:r>
          </a:p>
        </p:txBody>
      </p:sp>
      <p:sp>
        <p:nvSpPr>
          <p:cNvPr id="8" name="Tekstin paikkamerkki 7"/>
          <p:cNvSpPr>
            <a:spLocks noGrp="1"/>
          </p:cNvSpPr>
          <p:nvPr>
            <p:ph type="body" sz="quarter" idx="18"/>
          </p:nvPr>
        </p:nvSpPr>
        <p:spPr/>
        <p:txBody>
          <a:bodyPr/>
          <a:lstStyle/>
          <a:p>
            <a:r>
              <a:rPr lang="fi-FI" dirty="0"/>
              <a:t>Lähde: Tilastokeskus (tilinpäätöstilasto)</a:t>
            </a:r>
          </a:p>
        </p:txBody>
      </p:sp>
      <p:graphicFrame>
        <p:nvGraphicFramePr>
          <p:cNvPr id="9" name="Sisällön paikkamerkki 6"/>
          <p:cNvGraphicFramePr>
            <a:graphicFrameLocks noGrp="1"/>
          </p:cNvGraphicFramePr>
          <p:nvPr>
            <p:ph sz="quarter" idx="17"/>
            <p:extLst/>
          </p:nvPr>
        </p:nvGraphicFramePr>
        <p:xfrm>
          <a:off x="381000" y="1347613"/>
          <a:ext cx="8391525" cy="329741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10787910"/>
      </p:ext>
    </p:extLst>
  </p:cSld>
  <p:clrMapOvr>
    <a:masterClrMapping/>
  </p:clrMapOvr>
  <p:transition spd="med">
    <p:fade/>
  </p:transition>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noAutofit/>
          </a:bodyPr>
          <a:lstStyle/>
          <a:p>
            <a:pPr>
              <a:lnSpc>
                <a:spcPct val="100000"/>
              </a:lnSpc>
            </a:pPr>
            <a:r>
              <a:rPr lang="fi-FI" sz="3200" dirty="0"/>
              <a:t>Pk-yrityksillä on ongelmia saada pankki- tai muun vieraan pääoman ehtoista investointirahoitusta</a:t>
            </a:r>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FFFFFF"/>
                </a:solidFill>
              </a:rPr>
              <a:pPr/>
              <a:t>106</a:t>
            </a:fld>
            <a:endParaRPr lang="fi-FI" dirty="0">
              <a:solidFill>
                <a:srgbClr val="FFFFFF"/>
              </a:solidFill>
            </a:endParaRPr>
          </a:p>
        </p:txBody>
      </p:sp>
      <p:sp>
        <p:nvSpPr>
          <p:cNvPr id="4" name="Päivämäärän paikkamerkki 3"/>
          <p:cNvSpPr>
            <a:spLocks noGrp="1"/>
          </p:cNvSpPr>
          <p:nvPr>
            <p:ph type="dt" sz="half" idx="10"/>
          </p:nvPr>
        </p:nvSpPr>
        <p:spPr/>
        <p:txBody>
          <a:bodyPr/>
          <a:lstStyle/>
          <a:p>
            <a:fld id="{FBD49F65-936D-47C1-B476-B10D0AC9DEC4}" type="datetime1">
              <a:rPr lang="fi-FI" smtClean="0">
                <a:solidFill>
                  <a:srgbClr val="FFFFFF"/>
                </a:solidFill>
              </a:rPr>
              <a:pPr/>
              <a:t>12.4.2017</a:t>
            </a:fld>
            <a:endParaRPr lang="fi-FI" dirty="0">
              <a:solidFill>
                <a:srgbClr val="FFFFFF"/>
              </a:solidFill>
            </a:endParaRPr>
          </a:p>
        </p:txBody>
      </p:sp>
      <p:sp>
        <p:nvSpPr>
          <p:cNvPr id="5" name="Alatunnisteen paikkamerkki 4"/>
          <p:cNvSpPr>
            <a:spLocks noGrp="1"/>
          </p:cNvSpPr>
          <p:nvPr>
            <p:ph type="ftr" sz="quarter" idx="11"/>
          </p:nvPr>
        </p:nvSpPr>
        <p:spPr/>
        <p:txBody>
          <a:bodyPr/>
          <a:lstStyle/>
          <a:p>
            <a:r>
              <a:rPr lang="fi-FI">
                <a:solidFill>
                  <a:srgbClr val="FFFFFF"/>
                </a:solidFill>
              </a:rPr>
              <a:t>Teknologiateollisuus</a:t>
            </a:r>
            <a:endParaRPr lang="fi-FI" dirty="0">
              <a:solidFill>
                <a:srgbClr val="FFFFFF"/>
              </a:solidFill>
            </a:endParaRPr>
          </a:p>
        </p:txBody>
      </p:sp>
      <p:sp>
        <p:nvSpPr>
          <p:cNvPr id="6" name="Tekstin paikkamerkki 7"/>
          <p:cNvSpPr txBox="1">
            <a:spLocks/>
          </p:cNvSpPr>
          <p:nvPr/>
        </p:nvSpPr>
        <p:spPr>
          <a:xfrm>
            <a:off x="2339752" y="4620679"/>
            <a:ext cx="3564843" cy="288032"/>
          </a:xfrm>
          <a:prstGeom prst="rect">
            <a:avLst/>
          </a:prstGeom>
        </p:spPr>
        <p:txBody>
          <a:bodyPr/>
          <a:lstStyle>
            <a:lvl1pPr marL="234000" indent="-212400" algn="l" defTabSz="806052" rtl="0" eaLnBrk="1" latinLnBrk="0" hangingPunct="1">
              <a:lnSpc>
                <a:spcPts val="2000"/>
              </a:lnSpc>
              <a:spcBef>
                <a:spcPts val="400"/>
              </a:spcBef>
              <a:spcAft>
                <a:spcPts val="300"/>
              </a:spcAft>
              <a:buClrTx/>
              <a:buSzPct val="125000"/>
              <a:buFont typeface="Arial" panose="020B0604020202020204" pitchFamily="34" charset="0"/>
              <a:buChar char="•"/>
              <a:defRPr sz="160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629732" indent="-158400" algn="l" defTabSz="806052" rtl="0" eaLnBrk="1" latinLnBrk="0" hangingPunct="1">
              <a:lnSpc>
                <a:spcPts val="1800"/>
              </a:lnSpc>
              <a:spcBef>
                <a:spcPts val="200"/>
              </a:spcBef>
              <a:spcAft>
                <a:spcPts val="200"/>
              </a:spcAft>
              <a:buClrTx/>
              <a:buSzPct val="125000"/>
              <a:buFont typeface="Arial" pitchFamily="34" charset="0"/>
              <a:buChar char="–"/>
              <a:defRPr sz="130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944591" indent="-158400" algn="l" defTabSz="806052" rtl="0" eaLnBrk="1" latinLnBrk="0" hangingPunct="1">
              <a:lnSpc>
                <a:spcPts val="1800"/>
              </a:lnSpc>
              <a:spcBef>
                <a:spcPts val="200"/>
              </a:spcBef>
              <a:spcAft>
                <a:spcPts val="200"/>
              </a:spcAft>
              <a:buClrTx/>
              <a:buSzPct val="125000"/>
              <a:buFont typeface="Arial" panose="020B0604020202020204" pitchFamily="34" charset="0"/>
              <a:buChar char="•"/>
              <a:defRPr sz="105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267851" indent="-158400" algn="l" defTabSz="806052" rtl="0" eaLnBrk="1" latinLnBrk="0" hangingPunct="1">
              <a:lnSpc>
                <a:spcPts val="1800"/>
              </a:lnSpc>
              <a:spcBef>
                <a:spcPts val="200"/>
              </a:spcBef>
              <a:spcAft>
                <a:spcPts val="200"/>
              </a:spcAft>
              <a:buClrTx/>
              <a:buSzPct val="125000"/>
              <a:buFont typeface="Arial" pitchFamily="34" charset="0"/>
              <a:buChar char="–"/>
              <a:defRPr sz="105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1582718" indent="-158400" algn="l" defTabSz="806052" rtl="0" eaLnBrk="1" latinLnBrk="0" hangingPunct="1">
              <a:lnSpc>
                <a:spcPts val="2000"/>
              </a:lnSpc>
              <a:spcBef>
                <a:spcPts val="400"/>
              </a:spcBef>
              <a:spcAft>
                <a:spcPts val="300"/>
              </a:spcAft>
              <a:buClrTx/>
              <a:buSzPct val="125000"/>
              <a:buFont typeface="Arial" panose="020B0604020202020204" pitchFamily="34" charset="0"/>
              <a:buChar char="•"/>
              <a:defRPr sz="100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216640"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6pPr>
            <a:lvl7pPr marL="2619666"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7pPr>
            <a:lvl8pPr marL="3022694"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8pPr>
            <a:lvl9pPr marL="3425719"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9pPr>
          </a:lstStyle>
          <a:p>
            <a:pPr marL="21600" indent="0">
              <a:buFont typeface="Arial" panose="020B0604020202020204" pitchFamily="34" charset="0"/>
              <a:buNone/>
            </a:pPr>
            <a:r>
              <a:rPr lang="fi-FI" sz="700" dirty="0">
                <a:solidFill>
                  <a:srgbClr val="FFFFFF"/>
                </a:solidFill>
              </a:rPr>
              <a:t>Lähde: Taloustutkimus / Yritysverotus, investoinnit ja kasvu 2016 </a:t>
            </a:r>
          </a:p>
        </p:txBody>
      </p:sp>
    </p:spTree>
    <p:extLst>
      <p:ext uri="{BB962C8B-B14F-4D97-AF65-F5344CB8AC3E}">
        <p14:creationId xmlns:p14="http://schemas.microsoft.com/office/powerpoint/2010/main" val="3049761651"/>
      </p:ext>
    </p:extLst>
  </p:cSld>
  <p:clrMapOvr>
    <a:masterClrMapping/>
  </p:clrMapOvr>
  <p:transition spd="med">
    <p:fade/>
  </p:transition>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in paikkamerkki 5"/>
          <p:cNvSpPr>
            <a:spLocks noGrp="1"/>
          </p:cNvSpPr>
          <p:nvPr>
            <p:ph type="body" sz="quarter" idx="15"/>
          </p:nvPr>
        </p:nvSpPr>
        <p:spPr/>
        <p:txBody>
          <a:bodyPr>
            <a:noAutofit/>
          </a:bodyPr>
          <a:lstStyle/>
          <a:p>
            <a:pPr>
              <a:lnSpc>
                <a:spcPct val="100000"/>
              </a:lnSpc>
            </a:pPr>
            <a:r>
              <a:rPr lang="fi-FI" dirty="0">
                <a:solidFill>
                  <a:srgbClr val="444444"/>
                </a:solidFill>
                <a:latin typeface="+mj-lt"/>
              </a:rPr>
              <a:t>Investointirahoitusta pankista hakeneet yritykset:</a:t>
            </a:r>
          </a:p>
          <a:p>
            <a:pPr>
              <a:lnSpc>
                <a:spcPct val="100000"/>
              </a:lnSpc>
            </a:pPr>
            <a:r>
              <a:rPr lang="fi-FI" dirty="0">
                <a:solidFill>
                  <a:srgbClr val="444444"/>
                </a:solidFill>
                <a:latin typeface="+mj-lt"/>
              </a:rPr>
              <a:t>pk-yrityksillä on vaikeuksia saada tarvitsemaansa pankki- tai muun vieraan pääoman ehtoista investointirahoitusta</a:t>
            </a:r>
            <a:endParaRPr lang="fi-FI" dirty="0">
              <a:latin typeface="+mj-lt"/>
            </a:endParaRPr>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107</a:t>
            </a:fld>
            <a:endParaRPr lang="fi-FI" dirty="0">
              <a:solidFill>
                <a:srgbClr val="29282E"/>
              </a:solidFill>
            </a:endParaRPr>
          </a:p>
        </p:txBody>
      </p:sp>
      <p:sp>
        <p:nvSpPr>
          <p:cNvPr id="4" name="Päivämäärän paikkamerkki 3"/>
          <p:cNvSpPr>
            <a:spLocks noGrp="1"/>
          </p:cNvSpPr>
          <p:nvPr>
            <p:ph type="dt" sz="half" idx="10"/>
          </p:nvPr>
        </p:nvSpPr>
        <p:spPr/>
        <p:txBody>
          <a:bodyPr/>
          <a:lstStyle/>
          <a:p>
            <a:fld id="{33A50D0A-99B9-48FE-8B08-047EE10ADBDA}" type="datetime1">
              <a:rPr lang="fi-FI" smtClean="0">
                <a:solidFill>
                  <a:srgbClr val="29282E"/>
                </a:solidFill>
              </a:rPr>
              <a:pPr/>
              <a:t>12.4.2017</a:t>
            </a:fld>
            <a:endParaRPr lang="fi-FI" dirty="0">
              <a:solidFill>
                <a:srgbClr val="29282E"/>
              </a:solidFill>
            </a:endParaRPr>
          </a:p>
        </p:txBody>
      </p:sp>
      <p:sp>
        <p:nvSpPr>
          <p:cNvPr id="5" name="Alatunnisteen paikkamerkki 4"/>
          <p:cNvSpPr>
            <a:spLocks noGrp="1"/>
          </p:cNvSpPr>
          <p:nvPr>
            <p:ph type="ftr" sz="quarter" idx="11"/>
          </p:nvPr>
        </p:nvSpPr>
        <p:spPr/>
        <p:txBody>
          <a:bodyPr/>
          <a:lstStyle/>
          <a:p>
            <a:r>
              <a:rPr lang="fi-FI">
                <a:solidFill>
                  <a:srgbClr val="29282E"/>
                </a:solidFill>
              </a:rPr>
              <a:t>Teknologiateollisuus</a:t>
            </a:r>
            <a:endParaRPr lang="fi-FI" dirty="0">
              <a:solidFill>
                <a:srgbClr val="29282E"/>
              </a:solidFill>
            </a:endParaRPr>
          </a:p>
        </p:txBody>
      </p:sp>
      <p:sp>
        <p:nvSpPr>
          <p:cNvPr id="8" name="Tekstin paikkamerkki 7"/>
          <p:cNvSpPr>
            <a:spLocks noGrp="1"/>
          </p:cNvSpPr>
          <p:nvPr>
            <p:ph type="body" sz="quarter" idx="18"/>
          </p:nvPr>
        </p:nvSpPr>
        <p:spPr>
          <a:xfrm>
            <a:off x="2334682" y="4727574"/>
            <a:ext cx="3461454" cy="165163"/>
          </a:xfrm>
        </p:spPr>
        <p:txBody>
          <a:bodyPr/>
          <a:lstStyle/>
          <a:p>
            <a:r>
              <a:rPr lang="fi-FI" dirty="0"/>
              <a:t>Lähde: Taloustutkimus / Yritysverotus, investoinnit ja kasvu 2016</a:t>
            </a:r>
          </a:p>
          <a:p>
            <a:endParaRPr lang="fi-FI" dirty="0"/>
          </a:p>
        </p:txBody>
      </p:sp>
      <p:graphicFrame>
        <p:nvGraphicFramePr>
          <p:cNvPr id="9" name="Sisällön paikkamerkki 8"/>
          <p:cNvGraphicFramePr>
            <a:graphicFrameLocks noGrp="1"/>
          </p:cNvGraphicFramePr>
          <p:nvPr>
            <p:ph sz="quarter" idx="17"/>
            <p:custDataLst>
              <p:tags r:id="rId1"/>
            </p:custDataLst>
            <p:extLst/>
          </p:nvPr>
        </p:nvGraphicFramePr>
        <p:xfrm>
          <a:off x="381000" y="1707653"/>
          <a:ext cx="8391525" cy="2937371"/>
        </p:xfrm>
        <a:graphic>
          <a:graphicData uri="http://schemas.openxmlformats.org/drawingml/2006/chart">
            <c:chart xmlns:c="http://schemas.openxmlformats.org/drawingml/2006/chart" xmlns:r="http://schemas.openxmlformats.org/officeDocument/2006/relationships" r:id="rId3"/>
          </a:graphicData>
        </a:graphic>
      </p:graphicFrame>
      <p:sp>
        <p:nvSpPr>
          <p:cNvPr id="10" name="Ellipsi 9"/>
          <p:cNvSpPr/>
          <p:nvPr/>
        </p:nvSpPr>
        <p:spPr>
          <a:xfrm>
            <a:off x="1259632" y="2427733"/>
            <a:ext cx="2520279" cy="648072"/>
          </a:xfrm>
          <a:prstGeom prst="ellipse">
            <a:avLst/>
          </a:prstGeom>
          <a:noFill/>
          <a:ln>
            <a:solidFill>
              <a:srgbClr val="FF47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0159"/>
            <a:endParaRPr lang="en-GB" sz="1339">
              <a:solidFill>
                <a:prstClr val="white"/>
              </a:solidFill>
            </a:endParaRPr>
          </a:p>
        </p:txBody>
      </p:sp>
      <p:sp>
        <p:nvSpPr>
          <p:cNvPr id="2" name="Suorakulmio 1"/>
          <p:cNvSpPr/>
          <p:nvPr/>
        </p:nvSpPr>
        <p:spPr>
          <a:xfrm>
            <a:off x="1619672" y="2463228"/>
            <a:ext cx="4656546" cy="577081"/>
          </a:xfrm>
          <a:prstGeom prst="rect">
            <a:avLst/>
          </a:prstGeom>
        </p:spPr>
        <p:txBody>
          <a:bodyPr wrap="square">
            <a:spAutoFit/>
          </a:bodyPr>
          <a:lstStyle/>
          <a:p>
            <a:pPr defTabSz="680159"/>
            <a:r>
              <a:rPr lang="fi-FI" sz="1050" dirty="0">
                <a:solidFill>
                  <a:srgbClr val="FF00B8"/>
                </a:solidFill>
                <a:latin typeface="Calibri" panose="020F0502020204030204" pitchFamily="34" charset="0"/>
                <a:cs typeface="Arial" panose="020B0604020202020204" pitchFamily="34" charset="0"/>
              </a:rPr>
              <a:t>70 % teknologia-</a:t>
            </a:r>
          </a:p>
          <a:p>
            <a:pPr defTabSz="680159"/>
            <a:r>
              <a:rPr lang="fi-FI" sz="1050" dirty="0">
                <a:solidFill>
                  <a:srgbClr val="FF00B8"/>
                </a:solidFill>
                <a:latin typeface="Calibri" panose="020F0502020204030204" pitchFamily="34" charset="0"/>
                <a:cs typeface="Arial" panose="020B0604020202020204" pitchFamily="34" charset="0"/>
              </a:rPr>
              <a:t>teollisuuden </a:t>
            </a:r>
          </a:p>
          <a:p>
            <a:pPr defTabSz="680159"/>
            <a:r>
              <a:rPr lang="fi-FI" sz="1050" dirty="0">
                <a:solidFill>
                  <a:srgbClr val="FF00B8"/>
                </a:solidFill>
                <a:latin typeface="Calibri" panose="020F0502020204030204" pitchFamily="34" charset="0"/>
                <a:cs typeface="Arial" panose="020B0604020202020204" pitchFamily="34" charset="0"/>
              </a:rPr>
              <a:t>yrityksistä  </a:t>
            </a:r>
            <a:endParaRPr lang="en-GB" sz="1050" dirty="0">
              <a:solidFill>
                <a:srgbClr val="FF00B8"/>
              </a:solidFill>
              <a:latin typeface="Calibri" panose="020F0502020204030204" pitchFamily="34" charset="0"/>
              <a:cs typeface="Arial" panose="020B0604020202020204" pitchFamily="34" charset="0"/>
            </a:endParaRPr>
          </a:p>
        </p:txBody>
      </p:sp>
      <p:sp>
        <p:nvSpPr>
          <p:cNvPr id="11" name="Title 1"/>
          <p:cNvSpPr txBox="1">
            <a:spLocks/>
          </p:cNvSpPr>
          <p:nvPr/>
        </p:nvSpPr>
        <p:spPr>
          <a:xfrm>
            <a:off x="1111510" y="4227934"/>
            <a:ext cx="1331357" cy="189855"/>
          </a:xfrm>
          <a:prstGeom prst="rect">
            <a:avLst/>
          </a:prstGeom>
        </p:spPr>
        <p:txBody>
          <a:bodyPr lIns="67500" tIns="35100" rIns="67500" bIns="35100"/>
          <a:lstStyle>
            <a:lvl1pPr algn="l" defTabSz="914400" rtl="0" eaLnBrk="1" latinLnBrk="0" hangingPunct="1">
              <a:lnSpc>
                <a:spcPct val="90000"/>
              </a:lnSpc>
              <a:spcBef>
                <a:spcPct val="0"/>
              </a:spcBef>
              <a:buNone/>
              <a:defRPr sz="2400" b="1" kern="1200" baseline="0">
                <a:solidFill>
                  <a:schemeClr val="tx1">
                    <a:lumMod val="75000"/>
                    <a:lumOff val="25000"/>
                  </a:schemeClr>
                </a:solidFill>
                <a:latin typeface="Corbel" panose="020B0503020204020204" pitchFamily="34" charset="0"/>
                <a:ea typeface="Kozuka Gothic Pro B" panose="020B0800000000000000" pitchFamily="34" charset="-128"/>
                <a:cs typeface="+mj-cs"/>
              </a:defRPr>
            </a:lvl1pPr>
          </a:lstStyle>
          <a:p>
            <a:r>
              <a:rPr lang="fi-FI" sz="700" b="0" dirty="0">
                <a:solidFill>
                  <a:srgbClr val="444444"/>
                </a:solidFill>
                <a:latin typeface="Verdana"/>
              </a:rPr>
              <a:t>Vastaajat = 103 </a:t>
            </a:r>
            <a:endParaRPr lang="it-IT" sz="700" b="0" dirty="0">
              <a:solidFill>
                <a:srgbClr val="444444"/>
              </a:solidFill>
              <a:latin typeface="Verdana"/>
            </a:endParaRPr>
          </a:p>
        </p:txBody>
      </p:sp>
      <p:sp>
        <p:nvSpPr>
          <p:cNvPr id="12" name="Tekstiruutu 11"/>
          <p:cNvSpPr txBox="1"/>
          <p:nvPr/>
        </p:nvSpPr>
        <p:spPr>
          <a:xfrm>
            <a:off x="998958" y="4343648"/>
            <a:ext cx="1468672" cy="200055"/>
          </a:xfrm>
          <a:prstGeom prst="rect">
            <a:avLst/>
          </a:prstGeom>
        </p:spPr>
        <p:txBody>
          <a:bodyPr wrap="none" rtlCol="0">
            <a:spAutoFit/>
          </a:bodyPr>
          <a:lstStyle/>
          <a:p>
            <a:pPr defTabSz="685780">
              <a:buClr>
                <a:srgbClr val="E60F28"/>
              </a:buClr>
              <a:buSzPct val="150000"/>
            </a:pPr>
            <a:r>
              <a:rPr lang="fi-FI" sz="700" dirty="0">
                <a:solidFill>
                  <a:srgbClr val="444444"/>
                </a:solidFill>
              </a:rPr>
              <a:t>*pieni vastaajamäärä, n&lt;20</a:t>
            </a:r>
          </a:p>
        </p:txBody>
      </p:sp>
    </p:spTree>
    <p:extLst>
      <p:ext uri="{BB962C8B-B14F-4D97-AF65-F5344CB8AC3E}">
        <p14:creationId xmlns:p14="http://schemas.microsoft.com/office/powerpoint/2010/main" val="3546077710"/>
      </p:ext>
    </p:extLst>
  </p:cSld>
  <p:clrMapOvr>
    <a:masterClrMapping/>
  </p:clrMapOvr>
  <p:transition spd="med">
    <p:fade/>
  </p:transition>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108</a:t>
            </a:fld>
            <a:endParaRPr lang="fi-FI" dirty="0">
              <a:solidFill>
                <a:srgbClr val="29282E"/>
              </a:solidFill>
            </a:endParaRPr>
          </a:p>
        </p:txBody>
      </p:sp>
      <p:sp>
        <p:nvSpPr>
          <p:cNvPr id="4" name="Päivämäärän paikkamerkki 3"/>
          <p:cNvSpPr>
            <a:spLocks noGrp="1"/>
          </p:cNvSpPr>
          <p:nvPr>
            <p:ph type="dt" sz="half" idx="10"/>
          </p:nvPr>
        </p:nvSpPr>
        <p:spPr/>
        <p:txBody>
          <a:bodyPr/>
          <a:lstStyle/>
          <a:p>
            <a:fld id="{33A50D0A-99B9-48FE-8B08-047EE10ADBDA}" type="datetime1">
              <a:rPr lang="fi-FI" smtClean="0">
                <a:solidFill>
                  <a:srgbClr val="29282E"/>
                </a:solidFill>
              </a:rPr>
              <a:pPr/>
              <a:t>12.4.2017</a:t>
            </a:fld>
            <a:endParaRPr lang="fi-FI" dirty="0">
              <a:solidFill>
                <a:srgbClr val="29282E"/>
              </a:solidFill>
            </a:endParaRPr>
          </a:p>
        </p:txBody>
      </p:sp>
      <p:sp>
        <p:nvSpPr>
          <p:cNvPr id="5" name="Alatunnisteen paikkamerkki 4"/>
          <p:cNvSpPr>
            <a:spLocks noGrp="1"/>
          </p:cNvSpPr>
          <p:nvPr>
            <p:ph type="ftr" sz="quarter" idx="11"/>
          </p:nvPr>
        </p:nvSpPr>
        <p:spPr/>
        <p:txBody>
          <a:bodyPr/>
          <a:lstStyle/>
          <a:p>
            <a:r>
              <a:rPr lang="fi-FI">
                <a:solidFill>
                  <a:srgbClr val="29282E"/>
                </a:solidFill>
              </a:rPr>
              <a:t>Teknologiateollisuus</a:t>
            </a:r>
            <a:endParaRPr lang="fi-FI" dirty="0">
              <a:solidFill>
                <a:srgbClr val="29282E"/>
              </a:solidFill>
            </a:endParaRPr>
          </a:p>
        </p:txBody>
      </p:sp>
      <p:sp>
        <p:nvSpPr>
          <p:cNvPr id="8" name="Tekstin paikkamerkki 7"/>
          <p:cNvSpPr>
            <a:spLocks noGrp="1"/>
          </p:cNvSpPr>
          <p:nvPr>
            <p:ph type="body" sz="quarter" idx="18"/>
          </p:nvPr>
        </p:nvSpPr>
        <p:spPr>
          <a:xfrm>
            <a:off x="2334682" y="4727574"/>
            <a:ext cx="3533462" cy="165163"/>
          </a:xfrm>
        </p:spPr>
        <p:txBody>
          <a:bodyPr/>
          <a:lstStyle/>
          <a:p>
            <a:r>
              <a:rPr lang="fi-FI" dirty="0"/>
              <a:t>Lähde: Taloustutkimus / Yritysverotus, investoinnit ja kasvu 2016 </a:t>
            </a:r>
          </a:p>
        </p:txBody>
      </p:sp>
      <p:pic>
        <p:nvPicPr>
          <p:cNvPr id="9" name="Picture 3"/>
          <p:cNvPicPr>
            <a:picLocks noGrp="1" noChangeAspect="1" noChangeArrowheads="1"/>
          </p:cNvPicPr>
          <p:nvPr>
            <p:ph sz="quarter" idx="17"/>
          </p:nvPr>
        </p:nvPicPr>
        <p:blipFill>
          <a:blip r:embed="rId2">
            <a:extLst>
              <a:ext uri="{28A0092B-C50C-407E-A947-70E740481C1C}">
                <a14:useLocalDpi xmlns:a14="http://schemas.microsoft.com/office/drawing/2010/main" val="0"/>
              </a:ext>
            </a:extLst>
          </a:blip>
          <a:srcRect/>
          <a:stretch>
            <a:fillRect/>
          </a:stretch>
        </p:blipFill>
        <p:spPr bwMode="auto">
          <a:xfrm>
            <a:off x="395537" y="411511"/>
            <a:ext cx="7560839" cy="41044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kstiruutu 9"/>
          <p:cNvSpPr txBox="1"/>
          <p:nvPr/>
        </p:nvSpPr>
        <p:spPr>
          <a:xfrm>
            <a:off x="1691680" y="4473658"/>
            <a:ext cx="5541264" cy="253916"/>
          </a:xfrm>
          <a:prstGeom prst="rect">
            <a:avLst/>
          </a:prstGeom>
        </p:spPr>
        <p:txBody>
          <a:bodyPr wrap="square" rtlCol="0">
            <a:spAutoFit/>
          </a:bodyPr>
          <a:lstStyle/>
          <a:p>
            <a:pPr defTabSz="685780">
              <a:buClr>
                <a:srgbClr val="E60F28"/>
              </a:buClr>
              <a:buSzPct val="150000"/>
            </a:pPr>
            <a:r>
              <a:rPr lang="fi-FI" sz="1050" dirty="0">
                <a:solidFill>
                  <a:srgbClr val="000000"/>
                </a:solidFill>
              </a:rPr>
              <a:t>Luku pylväiden yläpuolella on keskimääräinen tunnusluku luokassa.   </a:t>
            </a:r>
          </a:p>
        </p:txBody>
      </p:sp>
    </p:spTree>
    <p:extLst>
      <p:ext uri="{BB962C8B-B14F-4D97-AF65-F5344CB8AC3E}">
        <p14:creationId xmlns:p14="http://schemas.microsoft.com/office/powerpoint/2010/main" val="603823179"/>
      </p:ext>
    </p:extLst>
  </p:cSld>
  <p:clrMapOvr>
    <a:masterClrMapping/>
  </p:clrMapOvr>
  <p:transition spd="med">
    <p:fade/>
  </p:transition>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in paikkamerkki 5"/>
          <p:cNvSpPr>
            <a:spLocks noGrp="1"/>
          </p:cNvSpPr>
          <p:nvPr>
            <p:ph type="body" sz="quarter" idx="15"/>
          </p:nvPr>
        </p:nvSpPr>
        <p:spPr/>
        <p:txBody>
          <a:bodyPr/>
          <a:lstStyle/>
          <a:p>
            <a:r>
              <a:rPr lang="fi-FI" dirty="0"/>
              <a:t>Yritysverotusta uudistamalla voitaisiin lisätä investointeja erityisesti kannattavissa yrityksissä</a:t>
            </a:r>
            <a:br>
              <a:rPr lang="fi-FI" dirty="0"/>
            </a:br>
            <a:r>
              <a:rPr lang="fi-FI" sz="1400" b="0" dirty="0">
                <a:solidFill>
                  <a:schemeClr val="tx1"/>
                </a:solidFill>
              </a:rPr>
              <a:t>Teknologiateollisuus ry:n jäsenyritysten tulos* / liikevaihto ennen verotusta 2015</a:t>
            </a:r>
            <a:r>
              <a:rPr lang="fi-FI" sz="1400" b="0" dirty="0"/>
              <a:t> </a:t>
            </a:r>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109</a:t>
            </a:fld>
            <a:endParaRPr lang="fi-FI" dirty="0">
              <a:solidFill>
                <a:srgbClr val="29282E"/>
              </a:solidFill>
            </a:endParaRPr>
          </a:p>
        </p:txBody>
      </p:sp>
      <p:sp>
        <p:nvSpPr>
          <p:cNvPr id="4" name="Päivämäärän paikkamerkki 3"/>
          <p:cNvSpPr>
            <a:spLocks noGrp="1"/>
          </p:cNvSpPr>
          <p:nvPr>
            <p:ph type="dt" sz="half" idx="10"/>
          </p:nvPr>
        </p:nvSpPr>
        <p:spPr/>
        <p:txBody>
          <a:bodyPr/>
          <a:lstStyle/>
          <a:p>
            <a:fld id="{33A50D0A-99B9-48FE-8B08-047EE10ADBDA}" type="datetime1">
              <a:rPr lang="fi-FI" smtClean="0">
                <a:solidFill>
                  <a:srgbClr val="29282E"/>
                </a:solidFill>
              </a:rPr>
              <a:pPr/>
              <a:t>12.4.2017</a:t>
            </a:fld>
            <a:endParaRPr lang="fi-FI" dirty="0">
              <a:solidFill>
                <a:srgbClr val="29282E"/>
              </a:solidFill>
            </a:endParaRPr>
          </a:p>
        </p:txBody>
      </p:sp>
      <p:sp>
        <p:nvSpPr>
          <p:cNvPr id="5" name="Alatunnisteen paikkamerkki 4"/>
          <p:cNvSpPr>
            <a:spLocks noGrp="1"/>
          </p:cNvSpPr>
          <p:nvPr>
            <p:ph type="ftr" sz="quarter" idx="11"/>
          </p:nvPr>
        </p:nvSpPr>
        <p:spPr/>
        <p:txBody>
          <a:bodyPr/>
          <a:lstStyle/>
          <a:p>
            <a:r>
              <a:rPr lang="fi-FI">
                <a:solidFill>
                  <a:srgbClr val="29282E"/>
                </a:solidFill>
              </a:rPr>
              <a:t>Teknologiateollisuus</a:t>
            </a:r>
            <a:endParaRPr lang="fi-FI" dirty="0">
              <a:solidFill>
                <a:srgbClr val="29282E"/>
              </a:solidFill>
            </a:endParaRPr>
          </a:p>
        </p:txBody>
      </p:sp>
      <p:sp>
        <p:nvSpPr>
          <p:cNvPr id="8" name="Tekstin paikkamerkki 7"/>
          <p:cNvSpPr>
            <a:spLocks noGrp="1"/>
          </p:cNvSpPr>
          <p:nvPr>
            <p:ph type="body" sz="quarter" idx="18"/>
          </p:nvPr>
        </p:nvSpPr>
        <p:spPr/>
        <p:txBody>
          <a:bodyPr/>
          <a:lstStyle/>
          <a:p>
            <a:r>
              <a:rPr lang="fi-FI" dirty="0">
                <a:solidFill>
                  <a:schemeClr val="tx2"/>
                </a:solidFill>
              </a:rPr>
              <a:t>Lähde: </a:t>
            </a:r>
            <a:r>
              <a:rPr lang="fi-FI" sz="800" dirty="0">
                <a:solidFill>
                  <a:schemeClr val="tx2"/>
                </a:solidFill>
                <a:ea typeface="ＭＳ Ｐゴシック" pitchFamily="34" charset="-128"/>
              </a:rPr>
              <a:t>Teknologiateollisuus ry:n jäsentietojärjestelmä</a:t>
            </a:r>
            <a:endParaRPr lang="fi-FI" dirty="0">
              <a:solidFill>
                <a:schemeClr val="tx2"/>
              </a:solidFill>
            </a:endParaRPr>
          </a:p>
        </p:txBody>
      </p:sp>
      <p:graphicFrame>
        <p:nvGraphicFramePr>
          <p:cNvPr id="9" name="Sisällön paikkamerkki 6"/>
          <p:cNvGraphicFramePr>
            <a:graphicFrameLocks noGrp="1"/>
          </p:cNvGraphicFramePr>
          <p:nvPr>
            <p:ph sz="quarter" idx="17"/>
            <p:extLst>
              <p:ext uri="{D42A27DB-BD31-4B8C-83A1-F6EECF244321}">
                <p14:modId xmlns:p14="http://schemas.microsoft.com/office/powerpoint/2010/main" val="2941679855"/>
              </p:ext>
            </p:extLst>
          </p:nvPr>
        </p:nvGraphicFramePr>
        <p:xfrm>
          <a:off x="381000" y="1347614"/>
          <a:ext cx="8391525" cy="329741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96369794"/>
      </p:ext>
    </p:extLst>
  </p:cSld>
  <p:clrMapOvr>
    <a:masterClrMapping/>
  </p:clrMapOvr>
  <p:transition spd="med">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11</a:t>
            </a:fld>
            <a:endParaRPr lang="fi-FI" dirty="0">
              <a:solidFill>
                <a:srgbClr val="29282E"/>
              </a:solidFill>
            </a:endParaRPr>
          </a:p>
        </p:txBody>
      </p:sp>
      <p:sp>
        <p:nvSpPr>
          <p:cNvPr id="4" name="Päivämäärän paikkamerkki 3"/>
          <p:cNvSpPr>
            <a:spLocks noGrp="1"/>
          </p:cNvSpPr>
          <p:nvPr>
            <p:ph type="dt" sz="half" idx="10"/>
          </p:nvPr>
        </p:nvSpPr>
        <p:spPr/>
        <p:txBody>
          <a:bodyPr/>
          <a:lstStyle/>
          <a:p>
            <a:fld id="{E70C97DB-DA9C-4CFA-B970-B8599B25F3E4}" type="datetime1">
              <a:rPr lang="fi-FI" smtClean="0">
                <a:solidFill>
                  <a:srgbClr val="29282E"/>
                </a:solidFill>
              </a:rPr>
              <a:pPr/>
              <a:t>12.4.2017</a:t>
            </a:fld>
            <a:endParaRPr lang="fi-FI" dirty="0">
              <a:solidFill>
                <a:srgbClr val="29282E"/>
              </a:solidFill>
            </a:endParaRPr>
          </a:p>
        </p:txBody>
      </p:sp>
      <p:sp>
        <p:nvSpPr>
          <p:cNvPr id="5" name="Alatunnisteen paikkamerkki 4"/>
          <p:cNvSpPr>
            <a:spLocks noGrp="1"/>
          </p:cNvSpPr>
          <p:nvPr>
            <p:ph type="ftr" sz="quarter" idx="11"/>
          </p:nvPr>
        </p:nvSpPr>
        <p:spPr/>
        <p:txBody>
          <a:bodyPr/>
          <a:lstStyle/>
          <a:p>
            <a:r>
              <a:rPr lang="fi-FI">
                <a:solidFill>
                  <a:srgbClr val="29282E"/>
                </a:solidFill>
              </a:rPr>
              <a:t>Teknologiateollisuus</a:t>
            </a:r>
            <a:endParaRPr lang="fi-FI" dirty="0">
              <a:solidFill>
                <a:srgbClr val="29282E"/>
              </a:solidFill>
            </a:endParaRPr>
          </a:p>
        </p:txBody>
      </p:sp>
      <p:sp>
        <p:nvSpPr>
          <p:cNvPr id="7" name="Tekstin paikkamerkki 6"/>
          <p:cNvSpPr>
            <a:spLocks noGrp="1"/>
          </p:cNvSpPr>
          <p:nvPr>
            <p:ph type="body" sz="quarter" idx="18"/>
          </p:nvPr>
        </p:nvSpPr>
        <p:spPr>
          <a:xfrm>
            <a:off x="2334682" y="4727574"/>
            <a:ext cx="4246149" cy="133351"/>
          </a:xfrm>
        </p:spPr>
        <p:txBody>
          <a:bodyPr/>
          <a:lstStyle/>
          <a:p>
            <a:r>
              <a:rPr lang="fi-FI" dirty="0"/>
              <a:t>Lähde: Tullihallitus, Tilastokeskus (kansantalouden tilinpito) </a:t>
            </a:r>
          </a:p>
        </p:txBody>
      </p:sp>
      <p:sp>
        <p:nvSpPr>
          <p:cNvPr id="10" name="Tekstin paikkamerkki 7"/>
          <p:cNvSpPr>
            <a:spLocks noGrp="1"/>
          </p:cNvSpPr>
          <p:nvPr>
            <p:ph type="body" sz="quarter" idx="15"/>
          </p:nvPr>
        </p:nvSpPr>
        <p:spPr>
          <a:xfrm>
            <a:off x="252000" y="282150"/>
            <a:ext cx="8078458" cy="648000"/>
          </a:xfrm>
        </p:spPr>
        <p:txBody>
          <a:bodyPr/>
          <a:lstStyle/>
          <a:p>
            <a:r>
              <a:rPr lang="fi-FI" dirty="0"/>
              <a:t>Teknologia-, metsä- ja kemianteollisuuden tavaravienti alatoimialoittain (mrd. euroa 2016)</a:t>
            </a:r>
            <a:endParaRPr lang="fi-FI" sz="1400" b="0" dirty="0"/>
          </a:p>
          <a:p>
            <a:endParaRPr lang="fi-FI" dirty="0"/>
          </a:p>
        </p:txBody>
      </p:sp>
      <p:graphicFrame>
        <p:nvGraphicFramePr>
          <p:cNvPr id="9" name="Sisällön paikkamerkki 6"/>
          <p:cNvGraphicFramePr>
            <a:graphicFrameLocks noGrp="1"/>
          </p:cNvGraphicFramePr>
          <p:nvPr>
            <p:ph idx="4294967295"/>
            <p:extLst>
              <p:ext uri="{D42A27DB-BD31-4B8C-83A1-F6EECF244321}">
                <p14:modId xmlns:p14="http://schemas.microsoft.com/office/powerpoint/2010/main" val="3802949587"/>
              </p:ext>
            </p:extLst>
          </p:nvPr>
        </p:nvGraphicFramePr>
        <p:xfrm>
          <a:off x="216694" y="1180832"/>
          <a:ext cx="8382754" cy="354674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089379368"/>
      </p:ext>
    </p:extLst>
  </p:cSld>
  <p:clrMapOvr>
    <a:masterClrMapping/>
  </p:clrMapOvr>
  <p:transition spd="med">
    <p:fade/>
  </p:transition>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sz="3200" dirty="0"/>
              <a:t>Selvityksen päätulos:</a:t>
            </a:r>
            <a:br>
              <a:rPr lang="fi-FI" sz="3200" dirty="0"/>
            </a:br>
            <a:br>
              <a:rPr lang="fi-FI" sz="2400" dirty="0"/>
            </a:br>
            <a:r>
              <a:rPr lang="fi-FI" sz="2400" dirty="0"/>
              <a:t>Suomen kilpailukyvyn palauttaminen edellyttää myös yritysverotuksen uudistamista, jotta investoinnit ja vienti saadaan kasvuun</a:t>
            </a:r>
            <a:endParaRPr lang="fi-FI" dirty="0"/>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FFFFFF"/>
                </a:solidFill>
              </a:rPr>
              <a:pPr/>
              <a:t>110</a:t>
            </a:fld>
            <a:endParaRPr lang="fi-FI" dirty="0">
              <a:solidFill>
                <a:srgbClr val="FFFFFF"/>
              </a:solidFill>
            </a:endParaRPr>
          </a:p>
        </p:txBody>
      </p:sp>
      <p:sp>
        <p:nvSpPr>
          <p:cNvPr id="4" name="Päivämäärän paikkamerkki 3"/>
          <p:cNvSpPr>
            <a:spLocks noGrp="1"/>
          </p:cNvSpPr>
          <p:nvPr>
            <p:ph type="dt" sz="half" idx="10"/>
          </p:nvPr>
        </p:nvSpPr>
        <p:spPr/>
        <p:txBody>
          <a:bodyPr/>
          <a:lstStyle/>
          <a:p>
            <a:fld id="{FBD49F65-936D-47C1-B476-B10D0AC9DEC4}" type="datetime1">
              <a:rPr lang="fi-FI" smtClean="0">
                <a:solidFill>
                  <a:srgbClr val="FFFFFF"/>
                </a:solidFill>
              </a:rPr>
              <a:pPr/>
              <a:t>12.4.2017</a:t>
            </a:fld>
            <a:endParaRPr lang="fi-FI" dirty="0">
              <a:solidFill>
                <a:srgbClr val="FFFFFF"/>
              </a:solidFill>
            </a:endParaRPr>
          </a:p>
        </p:txBody>
      </p:sp>
      <p:sp>
        <p:nvSpPr>
          <p:cNvPr id="5" name="Alatunnisteen paikkamerkki 4"/>
          <p:cNvSpPr>
            <a:spLocks noGrp="1"/>
          </p:cNvSpPr>
          <p:nvPr>
            <p:ph type="ftr" sz="quarter" idx="11"/>
          </p:nvPr>
        </p:nvSpPr>
        <p:spPr/>
        <p:txBody>
          <a:bodyPr/>
          <a:lstStyle/>
          <a:p>
            <a:r>
              <a:rPr lang="fi-FI" dirty="0">
                <a:solidFill>
                  <a:srgbClr val="FFFFFF"/>
                </a:solidFill>
              </a:rPr>
              <a:t>Teknologiateollisuus</a:t>
            </a:r>
          </a:p>
        </p:txBody>
      </p:sp>
      <p:sp>
        <p:nvSpPr>
          <p:cNvPr id="6" name="Tekstin paikkamerkki 7"/>
          <p:cNvSpPr txBox="1">
            <a:spLocks/>
          </p:cNvSpPr>
          <p:nvPr/>
        </p:nvSpPr>
        <p:spPr>
          <a:xfrm>
            <a:off x="2339752" y="4620679"/>
            <a:ext cx="3564843" cy="288032"/>
          </a:xfrm>
          <a:prstGeom prst="rect">
            <a:avLst/>
          </a:prstGeom>
        </p:spPr>
        <p:txBody>
          <a:bodyPr/>
          <a:lstStyle>
            <a:lvl1pPr marL="234000" indent="-212400" algn="l" defTabSz="806052" rtl="0" eaLnBrk="1" latinLnBrk="0" hangingPunct="1">
              <a:lnSpc>
                <a:spcPts val="2000"/>
              </a:lnSpc>
              <a:spcBef>
                <a:spcPts val="400"/>
              </a:spcBef>
              <a:spcAft>
                <a:spcPts val="300"/>
              </a:spcAft>
              <a:buClrTx/>
              <a:buSzPct val="125000"/>
              <a:buFont typeface="Arial" panose="020B0604020202020204" pitchFamily="34" charset="0"/>
              <a:buChar char="•"/>
              <a:defRPr sz="160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629732" indent="-158400" algn="l" defTabSz="806052" rtl="0" eaLnBrk="1" latinLnBrk="0" hangingPunct="1">
              <a:lnSpc>
                <a:spcPts val="1800"/>
              </a:lnSpc>
              <a:spcBef>
                <a:spcPts val="200"/>
              </a:spcBef>
              <a:spcAft>
                <a:spcPts val="200"/>
              </a:spcAft>
              <a:buClrTx/>
              <a:buSzPct val="125000"/>
              <a:buFont typeface="Arial" pitchFamily="34" charset="0"/>
              <a:buChar char="–"/>
              <a:defRPr sz="130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944591" indent="-158400" algn="l" defTabSz="806052" rtl="0" eaLnBrk="1" latinLnBrk="0" hangingPunct="1">
              <a:lnSpc>
                <a:spcPts val="1800"/>
              </a:lnSpc>
              <a:spcBef>
                <a:spcPts val="200"/>
              </a:spcBef>
              <a:spcAft>
                <a:spcPts val="200"/>
              </a:spcAft>
              <a:buClrTx/>
              <a:buSzPct val="125000"/>
              <a:buFont typeface="Arial" panose="020B0604020202020204" pitchFamily="34" charset="0"/>
              <a:buChar char="•"/>
              <a:defRPr sz="105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267851" indent="-158400" algn="l" defTabSz="806052" rtl="0" eaLnBrk="1" latinLnBrk="0" hangingPunct="1">
              <a:lnSpc>
                <a:spcPts val="1800"/>
              </a:lnSpc>
              <a:spcBef>
                <a:spcPts val="200"/>
              </a:spcBef>
              <a:spcAft>
                <a:spcPts val="200"/>
              </a:spcAft>
              <a:buClrTx/>
              <a:buSzPct val="125000"/>
              <a:buFont typeface="Arial" pitchFamily="34" charset="0"/>
              <a:buChar char="–"/>
              <a:defRPr sz="105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1582718" indent="-158400" algn="l" defTabSz="806052" rtl="0" eaLnBrk="1" latinLnBrk="0" hangingPunct="1">
              <a:lnSpc>
                <a:spcPts val="2000"/>
              </a:lnSpc>
              <a:spcBef>
                <a:spcPts val="400"/>
              </a:spcBef>
              <a:spcAft>
                <a:spcPts val="300"/>
              </a:spcAft>
              <a:buClrTx/>
              <a:buSzPct val="125000"/>
              <a:buFont typeface="Arial" panose="020B0604020202020204" pitchFamily="34" charset="0"/>
              <a:buChar char="•"/>
              <a:defRPr sz="100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216640"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6pPr>
            <a:lvl7pPr marL="2619666"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7pPr>
            <a:lvl8pPr marL="3022694"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8pPr>
            <a:lvl9pPr marL="3425719"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9pPr>
          </a:lstStyle>
          <a:p>
            <a:pPr marL="21600" indent="0">
              <a:buFont typeface="Arial" panose="020B0604020202020204" pitchFamily="34" charset="0"/>
              <a:buNone/>
            </a:pPr>
            <a:r>
              <a:rPr lang="fi-FI" sz="700" dirty="0">
                <a:solidFill>
                  <a:srgbClr val="FFFFFF"/>
                </a:solidFill>
              </a:rPr>
              <a:t>Lähde: Taloustutkimus / Yritysverotus, investoinnit ja kasvu 2016 </a:t>
            </a:r>
          </a:p>
        </p:txBody>
      </p:sp>
    </p:spTree>
    <p:extLst>
      <p:ext uri="{BB962C8B-B14F-4D97-AF65-F5344CB8AC3E}">
        <p14:creationId xmlns:p14="http://schemas.microsoft.com/office/powerpoint/2010/main" val="3678094629"/>
      </p:ext>
    </p:extLst>
  </p:cSld>
  <p:clrMapOvr>
    <a:masterClrMapping/>
  </p:clrMapOvr>
  <p:transition spd="med">
    <p:fade/>
  </p:transition>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in paikkamerkki 5"/>
          <p:cNvSpPr>
            <a:spLocks noGrp="1"/>
          </p:cNvSpPr>
          <p:nvPr>
            <p:ph type="body" sz="quarter" idx="15"/>
          </p:nvPr>
        </p:nvSpPr>
        <p:spPr/>
        <p:txBody>
          <a:bodyPr/>
          <a:lstStyle/>
          <a:p>
            <a:r>
              <a:rPr lang="fi-FI" sz="2400" dirty="0"/>
              <a:t>Veromallit - tausta</a:t>
            </a:r>
            <a:endParaRPr lang="fi-FI" dirty="0"/>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111</a:t>
            </a:fld>
            <a:endParaRPr lang="fi-FI" dirty="0">
              <a:solidFill>
                <a:srgbClr val="29282E"/>
              </a:solidFill>
            </a:endParaRPr>
          </a:p>
        </p:txBody>
      </p:sp>
      <p:sp>
        <p:nvSpPr>
          <p:cNvPr id="4" name="Päivämäärän paikkamerkki 3"/>
          <p:cNvSpPr>
            <a:spLocks noGrp="1"/>
          </p:cNvSpPr>
          <p:nvPr>
            <p:ph type="dt" sz="half" idx="10"/>
          </p:nvPr>
        </p:nvSpPr>
        <p:spPr/>
        <p:txBody>
          <a:bodyPr/>
          <a:lstStyle/>
          <a:p>
            <a:fld id="{33A50D0A-99B9-48FE-8B08-047EE10ADBDA}" type="datetime1">
              <a:rPr lang="fi-FI" smtClean="0">
                <a:solidFill>
                  <a:srgbClr val="29282E"/>
                </a:solidFill>
              </a:rPr>
              <a:pPr/>
              <a:t>12.4.2017</a:t>
            </a:fld>
            <a:endParaRPr lang="fi-FI" dirty="0">
              <a:solidFill>
                <a:srgbClr val="29282E"/>
              </a:solidFill>
            </a:endParaRPr>
          </a:p>
        </p:txBody>
      </p:sp>
      <p:sp>
        <p:nvSpPr>
          <p:cNvPr id="5" name="Alatunnisteen paikkamerkki 4"/>
          <p:cNvSpPr>
            <a:spLocks noGrp="1"/>
          </p:cNvSpPr>
          <p:nvPr>
            <p:ph type="ftr" sz="quarter" idx="11"/>
          </p:nvPr>
        </p:nvSpPr>
        <p:spPr/>
        <p:txBody>
          <a:bodyPr/>
          <a:lstStyle/>
          <a:p>
            <a:r>
              <a:rPr lang="fi-FI">
                <a:solidFill>
                  <a:srgbClr val="29282E"/>
                </a:solidFill>
              </a:rPr>
              <a:t>Teknologiateollisuus</a:t>
            </a:r>
            <a:endParaRPr lang="fi-FI" dirty="0">
              <a:solidFill>
                <a:srgbClr val="29282E"/>
              </a:solidFill>
            </a:endParaRPr>
          </a:p>
        </p:txBody>
      </p:sp>
      <p:sp>
        <p:nvSpPr>
          <p:cNvPr id="7" name="Sisällön paikkamerkki 6"/>
          <p:cNvSpPr>
            <a:spLocks noGrp="1"/>
          </p:cNvSpPr>
          <p:nvPr>
            <p:ph sz="quarter" idx="17"/>
          </p:nvPr>
        </p:nvSpPr>
        <p:spPr/>
        <p:txBody>
          <a:bodyPr/>
          <a:lstStyle/>
          <a:p>
            <a:pPr marL="257168" indent="-257168" defTabSz="685780">
              <a:spcAft>
                <a:spcPts val="900"/>
              </a:spcAft>
              <a:buClr>
                <a:srgbClr val="E60F28"/>
              </a:buClr>
              <a:buSzPct val="150000"/>
              <a:buFont typeface="Arial" panose="020B0604020202020204" pitchFamily="34" charset="0"/>
              <a:buChar char="•"/>
            </a:pPr>
            <a:r>
              <a:rPr lang="fi-FI" dirty="0">
                <a:solidFill>
                  <a:srgbClr val="3F3F3F"/>
                </a:solidFill>
                <a:latin typeface="+mj-lt"/>
              </a:rPr>
              <a:t>Vastaajille tarjottiin kahdeksan eri yritysveromallia, joista pyydettiin valitsemaan yrityksen näkökulmasta enintään kolme tärkeysjärjestyksessä mieluisinta. </a:t>
            </a:r>
          </a:p>
          <a:p>
            <a:pPr marL="257168" indent="-257168" defTabSz="685780">
              <a:spcAft>
                <a:spcPts val="900"/>
              </a:spcAft>
              <a:buClr>
                <a:srgbClr val="E60F28"/>
              </a:buClr>
              <a:buSzPct val="150000"/>
              <a:buFont typeface="Arial" panose="020B0604020202020204" pitchFamily="34" charset="0"/>
              <a:buChar char="•"/>
            </a:pPr>
            <a:r>
              <a:rPr lang="fi-FI" dirty="0">
                <a:solidFill>
                  <a:srgbClr val="3F3F3F"/>
                </a:solidFill>
                <a:latin typeface="+mj-lt"/>
              </a:rPr>
              <a:t>Kyselyssä ohjeistettiin, että tarkoitus on arvioida erilaisia yritysverojärjestelmiä sen valossa, </a:t>
            </a:r>
            <a:r>
              <a:rPr lang="fi-FI" u="sng" dirty="0">
                <a:solidFill>
                  <a:srgbClr val="3F3F3F"/>
                </a:solidFill>
                <a:latin typeface="+mj-lt"/>
              </a:rPr>
              <a:t>mikä annetuista vaihtoehdoista parantaisi yrityksen kykyä ja halua investoida Suomessa ja / tai saada ulkopuolista rahoitusta investointeihin.</a:t>
            </a:r>
          </a:p>
          <a:p>
            <a:pPr marL="257168" indent="-257168" defTabSz="685780">
              <a:spcAft>
                <a:spcPts val="900"/>
              </a:spcAft>
              <a:buClr>
                <a:srgbClr val="E60F28"/>
              </a:buClr>
              <a:buSzPct val="150000"/>
              <a:buFont typeface="Arial" panose="020B0604020202020204" pitchFamily="34" charset="0"/>
              <a:buChar char="•"/>
            </a:pPr>
            <a:r>
              <a:rPr lang="fi-FI" dirty="0">
                <a:solidFill>
                  <a:srgbClr val="3F3F3F"/>
                </a:solidFill>
                <a:latin typeface="+mj-lt"/>
              </a:rPr>
              <a:t>Eri vaihtoehdoissa esitettävien veroprosenttien todettiin olevan suuntaa-antavia eikä vastaajayritysten tarkoituksena ollut pohtia erilaisten yritysverojärjestelmien vaikutuksia valtiontalouteen. </a:t>
            </a:r>
          </a:p>
          <a:p>
            <a:pPr marL="257168" indent="-257168" defTabSz="685780">
              <a:spcAft>
                <a:spcPts val="900"/>
              </a:spcAft>
              <a:buClr>
                <a:srgbClr val="E60F28"/>
              </a:buClr>
              <a:buSzPct val="150000"/>
              <a:buFont typeface="Arial" panose="020B0604020202020204" pitchFamily="34" charset="0"/>
              <a:buChar char="•"/>
            </a:pPr>
            <a:r>
              <a:rPr lang="fi-FI" dirty="0">
                <a:solidFill>
                  <a:srgbClr val="3F3F3F"/>
                </a:solidFill>
                <a:latin typeface="+mj-lt"/>
              </a:rPr>
              <a:t>Seuraavaksi tarkastellaan veromallien kuvauksia. </a:t>
            </a:r>
            <a:r>
              <a:rPr lang="fi-FI" u="sng" dirty="0">
                <a:solidFill>
                  <a:srgbClr val="3F3F3F"/>
                </a:solidFill>
                <a:latin typeface="+mj-lt"/>
              </a:rPr>
              <a:t>Veromallien nimet (lyhennelmät) oli tarkoituksella poistettu kyselystä</a:t>
            </a:r>
            <a:r>
              <a:rPr lang="fi-FI" dirty="0">
                <a:solidFill>
                  <a:srgbClr val="3F3F3F"/>
                </a:solidFill>
                <a:latin typeface="+mj-lt"/>
              </a:rPr>
              <a:t>, jotta vastaukset perustuisivat mallin kuvaukseen eivätkä nimeen.  </a:t>
            </a:r>
          </a:p>
          <a:p>
            <a:endParaRPr lang="fi-FI" dirty="0"/>
          </a:p>
        </p:txBody>
      </p:sp>
      <p:sp>
        <p:nvSpPr>
          <p:cNvPr id="8" name="Tekstin paikkamerkki 7"/>
          <p:cNvSpPr>
            <a:spLocks noGrp="1"/>
          </p:cNvSpPr>
          <p:nvPr>
            <p:ph type="body" sz="quarter" idx="18"/>
          </p:nvPr>
        </p:nvSpPr>
        <p:spPr>
          <a:xfrm>
            <a:off x="2334682" y="4727574"/>
            <a:ext cx="3245430" cy="220440"/>
          </a:xfrm>
        </p:spPr>
        <p:txBody>
          <a:bodyPr/>
          <a:lstStyle/>
          <a:p>
            <a:r>
              <a:rPr lang="fi-FI" dirty="0"/>
              <a:t>Lähde: Taloustutkimus / Yritysverotus, investoinnit ja kasvu 2016 </a:t>
            </a:r>
          </a:p>
        </p:txBody>
      </p:sp>
    </p:spTree>
    <p:extLst>
      <p:ext uri="{BB962C8B-B14F-4D97-AF65-F5344CB8AC3E}">
        <p14:creationId xmlns:p14="http://schemas.microsoft.com/office/powerpoint/2010/main" val="2670731033"/>
      </p:ext>
    </p:extLst>
  </p:cSld>
  <p:clrMapOvr>
    <a:masterClrMapping/>
  </p:clrMapOvr>
  <p:transition spd="med">
    <p:fade/>
  </p:transition>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in paikkamerkki 5"/>
          <p:cNvSpPr>
            <a:spLocks noGrp="1"/>
          </p:cNvSpPr>
          <p:nvPr>
            <p:ph type="body" sz="quarter" idx="15"/>
          </p:nvPr>
        </p:nvSpPr>
        <p:spPr>
          <a:xfrm>
            <a:off x="282027" y="378953"/>
            <a:ext cx="7992000" cy="648000"/>
          </a:xfrm>
        </p:spPr>
        <p:txBody>
          <a:bodyPr/>
          <a:lstStyle/>
          <a:p>
            <a:r>
              <a:rPr lang="fi-FI" sz="2400" dirty="0"/>
              <a:t>Veromallit I</a:t>
            </a:r>
            <a:endParaRPr lang="fi-FI" dirty="0"/>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112</a:t>
            </a:fld>
            <a:endParaRPr lang="fi-FI" dirty="0">
              <a:solidFill>
                <a:srgbClr val="29282E"/>
              </a:solidFill>
            </a:endParaRPr>
          </a:p>
        </p:txBody>
      </p:sp>
      <p:sp>
        <p:nvSpPr>
          <p:cNvPr id="4" name="Päivämäärän paikkamerkki 3"/>
          <p:cNvSpPr>
            <a:spLocks noGrp="1"/>
          </p:cNvSpPr>
          <p:nvPr>
            <p:ph type="dt" sz="half" idx="10"/>
          </p:nvPr>
        </p:nvSpPr>
        <p:spPr/>
        <p:txBody>
          <a:bodyPr/>
          <a:lstStyle/>
          <a:p>
            <a:fld id="{33A50D0A-99B9-48FE-8B08-047EE10ADBDA}" type="datetime1">
              <a:rPr lang="fi-FI" smtClean="0">
                <a:solidFill>
                  <a:srgbClr val="29282E"/>
                </a:solidFill>
              </a:rPr>
              <a:pPr/>
              <a:t>12.4.2017</a:t>
            </a:fld>
            <a:endParaRPr lang="fi-FI" dirty="0">
              <a:solidFill>
                <a:srgbClr val="29282E"/>
              </a:solidFill>
            </a:endParaRPr>
          </a:p>
        </p:txBody>
      </p:sp>
      <p:sp>
        <p:nvSpPr>
          <p:cNvPr id="5" name="Alatunnisteen paikkamerkki 4"/>
          <p:cNvSpPr>
            <a:spLocks noGrp="1"/>
          </p:cNvSpPr>
          <p:nvPr>
            <p:ph type="ftr" sz="quarter" idx="11"/>
          </p:nvPr>
        </p:nvSpPr>
        <p:spPr/>
        <p:txBody>
          <a:bodyPr/>
          <a:lstStyle/>
          <a:p>
            <a:r>
              <a:rPr lang="fi-FI">
                <a:solidFill>
                  <a:srgbClr val="29282E"/>
                </a:solidFill>
              </a:rPr>
              <a:t>Teknologiateollisuus</a:t>
            </a:r>
            <a:endParaRPr lang="fi-FI" dirty="0">
              <a:solidFill>
                <a:srgbClr val="29282E"/>
              </a:solidFill>
            </a:endParaRPr>
          </a:p>
        </p:txBody>
      </p:sp>
      <p:sp>
        <p:nvSpPr>
          <p:cNvPr id="7" name="Sisällön paikkamerkki 6"/>
          <p:cNvSpPr>
            <a:spLocks noGrp="1"/>
          </p:cNvSpPr>
          <p:nvPr>
            <p:ph sz="quarter" idx="17"/>
          </p:nvPr>
        </p:nvSpPr>
        <p:spPr/>
        <p:txBody>
          <a:bodyPr/>
          <a:lstStyle/>
          <a:p>
            <a:pPr marL="257168" indent="-257168" defTabSz="685780">
              <a:lnSpc>
                <a:spcPct val="100000"/>
              </a:lnSpc>
              <a:spcAft>
                <a:spcPts val="900"/>
              </a:spcAft>
              <a:buClr>
                <a:srgbClr val="E60F28"/>
              </a:buClr>
              <a:buSzPct val="150000"/>
              <a:buFont typeface="+mj-lt"/>
              <a:buAutoNum type="arabicPeriod"/>
            </a:pPr>
            <a:r>
              <a:rPr lang="fi-FI" sz="1200" b="1" i="1" dirty="0">
                <a:solidFill>
                  <a:srgbClr val="000000"/>
                </a:solidFill>
                <a:latin typeface="+mj-lt"/>
              </a:rPr>
              <a:t>Nettovarallisuusvähennys (ACE-malli): </a:t>
            </a:r>
            <a:r>
              <a:rPr lang="fi-FI" sz="1200" dirty="0">
                <a:solidFill>
                  <a:srgbClr val="3F3F3F"/>
                </a:solidFill>
                <a:latin typeface="+mj-lt"/>
              </a:rPr>
              <a:t>Yritys saisi tehdä verotettavasta tuloksestaan nettovarallisuuden suuruudesta riippuvan vähennyksen, kun nykyisellään tätä oikeutta ei ole. Vähennys laskettaisiin seuraavasti:  yrityksen nettovarallisuus x Suomen valtionlainan korkoprosentti (tällä hetkellä n. 1%). Yrityksen todellinen veroaste laskisi, riippuen yhtiön nettovarallisuuden määrästä. Osinkoverotuksen huojennuksia pienennettäisiin nykyisestä. </a:t>
            </a:r>
            <a:endParaRPr lang="fi-FI" sz="1200" dirty="0">
              <a:solidFill>
                <a:srgbClr val="000000"/>
              </a:solidFill>
              <a:latin typeface="+mj-lt"/>
            </a:endParaRPr>
          </a:p>
          <a:p>
            <a:pPr marL="257168" indent="-257168" defTabSz="685780">
              <a:lnSpc>
                <a:spcPct val="100000"/>
              </a:lnSpc>
              <a:spcAft>
                <a:spcPts val="900"/>
              </a:spcAft>
              <a:buClr>
                <a:srgbClr val="E60F28"/>
              </a:buClr>
              <a:buSzPct val="150000"/>
              <a:buFont typeface="+mj-lt"/>
              <a:buAutoNum type="arabicPeriod"/>
            </a:pPr>
            <a:r>
              <a:rPr lang="fi-FI" sz="1200" b="1" i="1" dirty="0">
                <a:solidFill>
                  <a:srgbClr val="000000"/>
                </a:solidFill>
                <a:latin typeface="+mj-lt"/>
              </a:rPr>
              <a:t>Korkojen vähennysoikeuden rajoittaminen, yhteisöveron alentaminen (CBIT-malli): </a:t>
            </a:r>
            <a:r>
              <a:rPr lang="fi-FI" sz="1200" dirty="0">
                <a:solidFill>
                  <a:srgbClr val="3F3F3F"/>
                </a:solidFill>
                <a:latin typeface="+mj-lt"/>
              </a:rPr>
              <a:t>Yrityksen oikeutta vähentää korkomenoja verotettavasta tuloksesta rajoitettaisiin entisestään. Tämä koskisi myös pankki- tai muun vieraan pääoman ehtoisen rahoituksen korkomenoja. Nykyisellään yrityksillä on lähtökohtaisesti oikeus vähentää korkomenot kokonaisuudessaan. Konserniyritysten välillä maksettujen korkomenojen vähennysoikeutta on kuitenkin rajoitettu.* Yhteisöveroa laskettaisiin muutaman prosenttiyksikön. Osinkoverotus pysyisi entisellään.</a:t>
            </a:r>
          </a:p>
          <a:p>
            <a:pPr marL="340079" lvl="1" defTabSz="685780">
              <a:lnSpc>
                <a:spcPct val="100000"/>
              </a:lnSpc>
              <a:spcAft>
                <a:spcPts val="900"/>
              </a:spcAft>
              <a:buClr>
                <a:srgbClr val="E60F28"/>
              </a:buClr>
              <a:buSzPct val="150000"/>
            </a:pPr>
            <a:r>
              <a:rPr lang="fi-FI" sz="1200" dirty="0">
                <a:solidFill>
                  <a:srgbClr val="3F3F3F"/>
                </a:solidFill>
                <a:latin typeface="+mj-lt"/>
              </a:rPr>
              <a:t>*) Nykyisellään konserniyritysten välisten maksamien nettokorkomenojen (korkotulot-korkomenot) vähennyskelpoisuutta on rajattu, mikäli nettokorkomenoja on yli 500 000 euroa vuodessa ja niiden määrä ylittää 25 % oikaistusta elinkeinotoiminnan tuloksesta. Rajoitus koskee kansallisia ja rajat ylittäviä korkosuorituksia.</a:t>
            </a:r>
          </a:p>
          <a:p>
            <a:endParaRPr lang="fi-FI" dirty="0"/>
          </a:p>
        </p:txBody>
      </p:sp>
      <p:sp>
        <p:nvSpPr>
          <p:cNvPr id="8" name="Tekstin paikkamerkki 7"/>
          <p:cNvSpPr>
            <a:spLocks noGrp="1"/>
          </p:cNvSpPr>
          <p:nvPr>
            <p:ph type="body" sz="quarter" idx="18"/>
          </p:nvPr>
        </p:nvSpPr>
        <p:spPr>
          <a:xfrm>
            <a:off x="2334682" y="4727574"/>
            <a:ext cx="3461454" cy="165163"/>
          </a:xfrm>
        </p:spPr>
        <p:txBody>
          <a:bodyPr/>
          <a:lstStyle/>
          <a:p>
            <a:r>
              <a:rPr lang="fi-FI" dirty="0"/>
              <a:t>Lähde: Taloustutkimus / Yritysverotus, investoinnit ja kasvu 2016 </a:t>
            </a:r>
          </a:p>
        </p:txBody>
      </p:sp>
    </p:spTree>
    <p:extLst>
      <p:ext uri="{BB962C8B-B14F-4D97-AF65-F5344CB8AC3E}">
        <p14:creationId xmlns:p14="http://schemas.microsoft.com/office/powerpoint/2010/main" val="282555704"/>
      </p:ext>
    </p:extLst>
  </p:cSld>
  <p:clrMapOvr>
    <a:masterClrMapping/>
  </p:clrMapOvr>
  <p:transition spd="med">
    <p:fade/>
  </p:transition>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in paikkamerkki 5"/>
          <p:cNvSpPr>
            <a:spLocks noGrp="1"/>
          </p:cNvSpPr>
          <p:nvPr>
            <p:ph type="body" sz="quarter" idx="15"/>
          </p:nvPr>
        </p:nvSpPr>
        <p:spPr>
          <a:xfrm>
            <a:off x="282027" y="370931"/>
            <a:ext cx="7992000" cy="648000"/>
          </a:xfrm>
        </p:spPr>
        <p:txBody>
          <a:bodyPr/>
          <a:lstStyle/>
          <a:p>
            <a:r>
              <a:rPr lang="fi-FI" sz="2400" dirty="0"/>
              <a:t>Veromallit II</a:t>
            </a:r>
            <a:endParaRPr lang="fi-FI" dirty="0"/>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113</a:t>
            </a:fld>
            <a:endParaRPr lang="fi-FI" dirty="0">
              <a:solidFill>
                <a:srgbClr val="29282E"/>
              </a:solidFill>
            </a:endParaRPr>
          </a:p>
        </p:txBody>
      </p:sp>
      <p:sp>
        <p:nvSpPr>
          <p:cNvPr id="4" name="Päivämäärän paikkamerkki 3"/>
          <p:cNvSpPr>
            <a:spLocks noGrp="1"/>
          </p:cNvSpPr>
          <p:nvPr>
            <p:ph type="dt" sz="half" idx="10"/>
          </p:nvPr>
        </p:nvSpPr>
        <p:spPr/>
        <p:txBody>
          <a:bodyPr/>
          <a:lstStyle/>
          <a:p>
            <a:fld id="{33A50D0A-99B9-48FE-8B08-047EE10ADBDA}" type="datetime1">
              <a:rPr lang="fi-FI" smtClean="0">
                <a:solidFill>
                  <a:srgbClr val="29282E"/>
                </a:solidFill>
              </a:rPr>
              <a:pPr/>
              <a:t>12.4.2017</a:t>
            </a:fld>
            <a:endParaRPr lang="fi-FI" dirty="0">
              <a:solidFill>
                <a:srgbClr val="29282E"/>
              </a:solidFill>
            </a:endParaRPr>
          </a:p>
        </p:txBody>
      </p:sp>
      <p:sp>
        <p:nvSpPr>
          <p:cNvPr id="5" name="Alatunnisteen paikkamerkki 4"/>
          <p:cNvSpPr>
            <a:spLocks noGrp="1"/>
          </p:cNvSpPr>
          <p:nvPr>
            <p:ph type="ftr" sz="quarter" idx="11"/>
          </p:nvPr>
        </p:nvSpPr>
        <p:spPr/>
        <p:txBody>
          <a:bodyPr/>
          <a:lstStyle/>
          <a:p>
            <a:r>
              <a:rPr lang="fi-FI">
                <a:solidFill>
                  <a:srgbClr val="29282E"/>
                </a:solidFill>
              </a:rPr>
              <a:t>Teknologiateollisuus</a:t>
            </a:r>
            <a:endParaRPr lang="fi-FI" dirty="0">
              <a:solidFill>
                <a:srgbClr val="29282E"/>
              </a:solidFill>
            </a:endParaRPr>
          </a:p>
        </p:txBody>
      </p:sp>
      <p:sp>
        <p:nvSpPr>
          <p:cNvPr id="8" name="Tekstin paikkamerkki 7"/>
          <p:cNvSpPr>
            <a:spLocks noGrp="1"/>
          </p:cNvSpPr>
          <p:nvPr>
            <p:ph type="body" sz="quarter" idx="18"/>
          </p:nvPr>
        </p:nvSpPr>
        <p:spPr>
          <a:xfrm>
            <a:off x="2334682" y="4727574"/>
            <a:ext cx="3461454" cy="165163"/>
          </a:xfrm>
        </p:spPr>
        <p:txBody>
          <a:bodyPr/>
          <a:lstStyle/>
          <a:p>
            <a:r>
              <a:rPr lang="fi-FI" dirty="0"/>
              <a:t>Lähde: Taloustutkimus / Yritysverotus, investoinnit ja kasvu 2016 </a:t>
            </a:r>
          </a:p>
        </p:txBody>
      </p:sp>
      <p:sp>
        <p:nvSpPr>
          <p:cNvPr id="2" name="Sisällön paikkamerkki 1"/>
          <p:cNvSpPr>
            <a:spLocks noGrp="1"/>
          </p:cNvSpPr>
          <p:nvPr>
            <p:ph sz="quarter" idx="17"/>
          </p:nvPr>
        </p:nvSpPr>
        <p:spPr>
          <a:xfrm>
            <a:off x="395536" y="915566"/>
            <a:ext cx="8391525" cy="3541712"/>
          </a:xfrm>
        </p:spPr>
        <p:txBody>
          <a:bodyPr/>
          <a:lstStyle/>
          <a:p>
            <a:pPr marL="257161" indent="-257161" defTabSz="685780">
              <a:lnSpc>
                <a:spcPct val="100000"/>
              </a:lnSpc>
              <a:spcAft>
                <a:spcPts val="900"/>
              </a:spcAft>
              <a:buClr>
                <a:srgbClr val="E60F28"/>
              </a:buClr>
              <a:buSzPct val="150000"/>
              <a:buFont typeface="+mj-lt"/>
              <a:buAutoNum type="arabicPeriod" startAt="3"/>
            </a:pPr>
            <a:r>
              <a:rPr lang="fi-FI" sz="1200" b="1" i="1" dirty="0">
                <a:solidFill>
                  <a:srgbClr val="000000"/>
                </a:solidFill>
                <a:latin typeface="+mj-lt"/>
              </a:rPr>
              <a:t>Yhteisövero osingonjakohetkellä: </a:t>
            </a:r>
            <a:r>
              <a:rPr lang="fi-FI" sz="1200" dirty="0">
                <a:solidFill>
                  <a:srgbClr val="000000"/>
                </a:solidFill>
                <a:latin typeface="+mj-lt"/>
              </a:rPr>
              <a:t>Y</a:t>
            </a:r>
            <a:r>
              <a:rPr lang="fi-FI" sz="1200" dirty="0">
                <a:solidFill>
                  <a:srgbClr val="3F3F3F"/>
                </a:solidFill>
                <a:latin typeface="+mj-lt"/>
              </a:rPr>
              <a:t>rityksen voittoa verotettaisiin nykyisellä yhteisöverokannalla (20%) siinä vaiheessa, kun osinkoa maksetaan. Yritykseen jätettäviä voittoja ei verotettaisi. Osinkoverotus säilyisi nykyisellään. </a:t>
            </a:r>
          </a:p>
          <a:p>
            <a:pPr marL="257168" indent="-257168" defTabSz="685780">
              <a:lnSpc>
                <a:spcPct val="100000"/>
              </a:lnSpc>
              <a:spcAft>
                <a:spcPts val="900"/>
              </a:spcAft>
              <a:buClr>
                <a:srgbClr val="E60F28"/>
              </a:buClr>
              <a:buSzPct val="150000"/>
              <a:buFont typeface="+mj-lt"/>
              <a:buAutoNum type="arabicPeriod" startAt="3"/>
            </a:pPr>
            <a:r>
              <a:rPr lang="fi-FI" sz="1200" b="1" i="1" dirty="0">
                <a:solidFill>
                  <a:srgbClr val="000000"/>
                </a:solidFill>
                <a:latin typeface="+mj-lt"/>
              </a:rPr>
              <a:t>Korotettu yhteisövero osingonjakohetkellä ja osinkoveron poisto (Viron yritysveromalli): </a:t>
            </a:r>
            <a:r>
              <a:rPr lang="fi-FI" sz="1200" dirty="0">
                <a:solidFill>
                  <a:srgbClr val="3F3F3F"/>
                </a:solidFill>
                <a:latin typeface="+mj-lt"/>
              </a:rPr>
              <a:t>Yrityksen voittoa verotettaisiin yhteisöverokannalla (noin 26%) siinä vaiheessa, kun osinkoa maksetaan. Yritykseen jätettäviä voittoja ei verotettaisi. Osinkoverotuksesta luovuttaisiin kokonaan. </a:t>
            </a:r>
          </a:p>
          <a:p>
            <a:pPr marL="257168" indent="-257168" defTabSz="685780">
              <a:lnSpc>
                <a:spcPct val="100000"/>
              </a:lnSpc>
              <a:spcAft>
                <a:spcPts val="900"/>
              </a:spcAft>
              <a:buClr>
                <a:srgbClr val="E60F28"/>
              </a:buClr>
              <a:buSzPct val="150000"/>
              <a:buFont typeface="+mj-lt"/>
              <a:buAutoNum type="arabicPeriod" startAt="5"/>
            </a:pPr>
            <a:r>
              <a:rPr lang="fi-FI" sz="1200" b="1" i="1" dirty="0">
                <a:solidFill>
                  <a:srgbClr val="000000"/>
                </a:solidFill>
                <a:latin typeface="+mj-lt"/>
              </a:rPr>
              <a:t>Varausmalli: </a:t>
            </a:r>
            <a:r>
              <a:rPr lang="fi-FI" sz="1200" dirty="0">
                <a:solidFill>
                  <a:srgbClr val="3F3F3F"/>
                </a:solidFill>
                <a:latin typeface="+mj-lt"/>
              </a:rPr>
              <a:t>Yritys saisi muodostaa varauksen, johon se voisi siirtää vuosittain esim. 30 % voitostaan. Varaukseen siirretyistä varoista ei maksettaisi veroa, mikäli varausta puretaan tulevia investointeja tai tappioita vastaan. Mikäli varausta ei käytettäisi investointeihin tai tappioita vastaan, varaus purkautuisi viimeistään kuudentena vuonna varauksen luomisesta ja olisi veronalaista tuloa. Osinkoverotus säilyisi nykyisellään.</a:t>
            </a:r>
          </a:p>
          <a:p>
            <a:pPr marL="257168" indent="-257168" defTabSz="685780">
              <a:lnSpc>
                <a:spcPct val="100000"/>
              </a:lnSpc>
              <a:spcAft>
                <a:spcPts val="900"/>
              </a:spcAft>
              <a:buClr>
                <a:srgbClr val="E60F28"/>
              </a:buClr>
              <a:buSzPct val="150000"/>
              <a:buFont typeface="+mj-lt"/>
              <a:buAutoNum type="arabicPeriod" startAt="5"/>
            </a:pPr>
            <a:r>
              <a:rPr lang="fi-FI" sz="1200" b="1" i="1" dirty="0">
                <a:solidFill>
                  <a:srgbClr val="000000"/>
                </a:solidFill>
                <a:latin typeface="+mj-lt"/>
              </a:rPr>
              <a:t>Vapaat poisto-oikeudet: </a:t>
            </a:r>
            <a:r>
              <a:rPr lang="fi-FI" sz="1200" dirty="0">
                <a:solidFill>
                  <a:srgbClr val="3F3F3F"/>
                </a:solidFill>
                <a:latin typeface="+mj-lt"/>
              </a:rPr>
              <a:t>Yrityksen käyttöomaisuuden poisto-oikeutta laajennettaisiin kohti vapaata poisto-oikeutta. Osinkoverotus säilyisi nykyisellään.</a:t>
            </a:r>
          </a:p>
          <a:p>
            <a:pPr marL="257168" indent="-257168" defTabSz="685780">
              <a:lnSpc>
                <a:spcPct val="100000"/>
              </a:lnSpc>
              <a:spcAft>
                <a:spcPts val="900"/>
              </a:spcAft>
              <a:buClr>
                <a:srgbClr val="E60F28"/>
              </a:buClr>
              <a:buSzPct val="150000"/>
              <a:buFont typeface="+mj-lt"/>
              <a:buAutoNum type="arabicPeriod" startAt="5"/>
            </a:pPr>
            <a:r>
              <a:rPr lang="fi-FI" sz="1200" b="1" i="1" dirty="0">
                <a:solidFill>
                  <a:srgbClr val="000000"/>
                </a:solidFill>
                <a:latin typeface="+mj-lt"/>
              </a:rPr>
              <a:t>Yhteisöveron alentaminen: </a:t>
            </a:r>
            <a:r>
              <a:rPr lang="fi-FI" sz="1200" dirty="0">
                <a:solidFill>
                  <a:srgbClr val="3F3F3F"/>
                </a:solidFill>
                <a:latin typeface="+mj-lt"/>
              </a:rPr>
              <a:t>Yhteisöveroastetta laskettaisiin edelleen (esim. 17-18 %:iin). Osinkoverotus säilyisi nykyisellään.</a:t>
            </a:r>
          </a:p>
          <a:p>
            <a:pPr marL="257168" indent="-257168" defTabSz="685780">
              <a:lnSpc>
                <a:spcPct val="100000"/>
              </a:lnSpc>
              <a:spcAft>
                <a:spcPts val="900"/>
              </a:spcAft>
              <a:buClr>
                <a:srgbClr val="E60F28"/>
              </a:buClr>
              <a:buSzPct val="150000"/>
              <a:buFont typeface="+mj-lt"/>
              <a:buAutoNum type="arabicPeriod" startAt="5"/>
            </a:pPr>
            <a:r>
              <a:rPr lang="fi-FI" sz="1200" b="1" i="1" dirty="0">
                <a:solidFill>
                  <a:srgbClr val="000000"/>
                </a:solidFill>
                <a:latin typeface="+mj-lt"/>
              </a:rPr>
              <a:t>Nykymalli:</a:t>
            </a:r>
            <a:r>
              <a:rPr lang="fi-FI" sz="1200" dirty="0">
                <a:solidFill>
                  <a:srgbClr val="3F3F3F"/>
                </a:solidFill>
                <a:latin typeface="+mj-lt"/>
              </a:rPr>
              <a:t> Yritysverotus ja osinkoverotus säilyvät nykyisellään. </a:t>
            </a:r>
            <a:endParaRPr lang="fi-FI" sz="1200" dirty="0">
              <a:solidFill>
                <a:srgbClr val="000000"/>
              </a:solidFill>
              <a:latin typeface="+mj-lt"/>
            </a:endParaRPr>
          </a:p>
          <a:p>
            <a:endParaRPr lang="en-GB" dirty="0"/>
          </a:p>
        </p:txBody>
      </p:sp>
    </p:spTree>
    <p:extLst>
      <p:ext uri="{BB962C8B-B14F-4D97-AF65-F5344CB8AC3E}">
        <p14:creationId xmlns:p14="http://schemas.microsoft.com/office/powerpoint/2010/main" val="2498016366"/>
      </p:ext>
    </p:extLst>
  </p:cSld>
  <p:clrMapOvr>
    <a:masterClrMapping/>
  </p:clrMapOvr>
  <p:transition spd="med">
    <p:fade/>
  </p:transition>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in paikkamerkki 5"/>
          <p:cNvSpPr>
            <a:spLocks noGrp="1"/>
          </p:cNvSpPr>
          <p:nvPr>
            <p:ph type="body" sz="quarter" idx="15"/>
          </p:nvPr>
        </p:nvSpPr>
        <p:spPr/>
        <p:txBody>
          <a:bodyPr>
            <a:noAutofit/>
          </a:bodyPr>
          <a:lstStyle/>
          <a:p>
            <a:r>
              <a:rPr lang="fi-FI" dirty="0">
                <a:solidFill>
                  <a:srgbClr val="444444"/>
                </a:solidFill>
                <a:latin typeface="+mj-lt"/>
              </a:rPr>
              <a:t>Teknologiateollisuuden yritykset toivovat merkittävää yritysverotuksen uudistamista - mieluisin yritysveromalli</a:t>
            </a:r>
            <a:endParaRPr lang="fi-FI" dirty="0">
              <a:latin typeface="+mj-lt"/>
            </a:endParaRPr>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114</a:t>
            </a:fld>
            <a:endParaRPr lang="fi-FI" dirty="0">
              <a:solidFill>
                <a:srgbClr val="29282E"/>
              </a:solidFill>
            </a:endParaRPr>
          </a:p>
        </p:txBody>
      </p:sp>
      <p:sp>
        <p:nvSpPr>
          <p:cNvPr id="4" name="Päivämäärän paikkamerkki 3"/>
          <p:cNvSpPr>
            <a:spLocks noGrp="1"/>
          </p:cNvSpPr>
          <p:nvPr>
            <p:ph type="dt" sz="half" idx="10"/>
          </p:nvPr>
        </p:nvSpPr>
        <p:spPr/>
        <p:txBody>
          <a:bodyPr/>
          <a:lstStyle/>
          <a:p>
            <a:fld id="{33A50D0A-99B9-48FE-8B08-047EE10ADBDA}" type="datetime1">
              <a:rPr lang="fi-FI" smtClean="0">
                <a:solidFill>
                  <a:srgbClr val="29282E"/>
                </a:solidFill>
              </a:rPr>
              <a:pPr/>
              <a:t>12.4.2017</a:t>
            </a:fld>
            <a:endParaRPr lang="fi-FI" dirty="0">
              <a:solidFill>
                <a:srgbClr val="29282E"/>
              </a:solidFill>
            </a:endParaRPr>
          </a:p>
        </p:txBody>
      </p:sp>
      <p:sp>
        <p:nvSpPr>
          <p:cNvPr id="5" name="Alatunnisteen paikkamerkki 4"/>
          <p:cNvSpPr>
            <a:spLocks noGrp="1"/>
          </p:cNvSpPr>
          <p:nvPr>
            <p:ph type="ftr" sz="quarter" idx="11"/>
          </p:nvPr>
        </p:nvSpPr>
        <p:spPr/>
        <p:txBody>
          <a:bodyPr/>
          <a:lstStyle/>
          <a:p>
            <a:r>
              <a:rPr lang="fi-FI">
                <a:solidFill>
                  <a:srgbClr val="29282E"/>
                </a:solidFill>
              </a:rPr>
              <a:t>Teknologiateollisuus</a:t>
            </a:r>
            <a:endParaRPr lang="fi-FI" dirty="0">
              <a:solidFill>
                <a:srgbClr val="29282E"/>
              </a:solidFill>
            </a:endParaRPr>
          </a:p>
        </p:txBody>
      </p:sp>
      <p:sp>
        <p:nvSpPr>
          <p:cNvPr id="8" name="Tekstin paikkamerkki 7"/>
          <p:cNvSpPr>
            <a:spLocks noGrp="1"/>
          </p:cNvSpPr>
          <p:nvPr>
            <p:ph type="body" sz="quarter" idx="18"/>
          </p:nvPr>
        </p:nvSpPr>
        <p:spPr>
          <a:xfrm>
            <a:off x="2334682" y="4727574"/>
            <a:ext cx="3677478" cy="165163"/>
          </a:xfrm>
        </p:spPr>
        <p:txBody>
          <a:bodyPr/>
          <a:lstStyle/>
          <a:p>
            <a:r>
              <a:rPr lang="fi-FI" dirty="0"/>
              <a:t>Lähde: Taloustutkimus / Yritysverotus, investoinnit ja kasvu 2016 </a:t>
            </a:r>
          </a:p>
          <a:p>
            <a:endParaRPr lang="fi-FI" dirty="0"/>
          </a:p>
        </p:txBody>
      </p:sp>
      <p:graphicFrame>
        <p:nvGraphicFramePr>
          <p:cNvPr id="9" name="Sisällön paikkamerkki 8"/>
          <p:cNvGraphicFramePr>
            <a:graphicFrameLocks noGrp="1"/>
          </p:cNvGraphicFramePr>
          <p:nvPr>
            <p:ph sz="quarter" idx="17"/>
            <p:custDataLst>
              <p:tags r:id="rId1"/>
            </p:custDataLst>
            <p:extLst/>
          </p:nvPr>
        </p:nvGraphicFramePr>
        <p:xfrm>
          <a:off x="381000" y="1347613"/>
          <a:ext cx="8391525" cy="3297411"/>
        </p:xfrm>
        <a:graphic>
          <a:graphicData uri="http://schemas.openxmlformats.org/drawingml/2006/chart">
            <c:chart xmlns:c="http://schemas.openxmlformats.org/drawingml/2006/chart" xmlns:r="http://schemas.openxmlformats.org/officeDocument/2006/relationships" r:id="rId3"/>
          </a:graphicData>
        </a:graphic>
      </p:graphicFrame>
      <p:sp>
        <p:nvSpPr>
          <p:cNvPr id="10" name="Title 1"/>
          <p:cNvSpPr txBox="1">
            <a:spLocks/>
          </p:cNvSpPr>
          <p:nvPr/>
        </p:nvSpPr>
        <p:spPr>
          <a:xfrm>
            <a:off x="2843808" y="4445008"/>
            <a:ext cx="1152128" cy="200016"/>
          </a:xfrm>
          <a:prstGeom prst="rect">
            <a:avLst/>
          </a:prstGeom>
        </p:spPr>
        <p:txBody>
          <a:bodyPr lIns="67500" tIns="35100" rIns="67500" bIns="35100"/>
          <a:lstStyle>
            <a:lvl1pPr algn="l" defTabSz="914400" rtl="0" eaLnBrk="1" latinLnBrk="0" hangingPunct="1">
              <a:lnSpc>
                <a:spcPct val="90000"/>
              </a:lnSpc>
              <a:spcBef>
                <a:spcPct val="0"/>
              </a:spcBef>
              <a:buNone/>
              <a:defRPr sz="2400" b="1" kern="1200" baseline="0">
                <a:solidFill>
                  <a:schemeClr val="tx1">
                    <a:lumMod val="75000"/>
                    <a:lumOff val="25000"/>
                  </a:schemeClr>
                </a:solidFill>
                <a:latin typeface="Corbel" panose="020B0503020204020204" pitchFamily="34" charset="0"/>
                <a:ea typeface="Kozuka Gothic Pro B" panose="020B0800000000000000" pitchFamily="34" charset="-128"/>
                <a:cs typeface="+mj-cs"/>
              </a:defRPr>
            </a:lvl1pPr>
          </a:lstStyle>
          <a:p>
            <a:r>
              <a:rPr lang="fi-FI" sz="850" b="0" dirty="0">
                <a:solidFill>
                  <a:srgbClr val="444444"/>
                </a:solidFill>
                <a:latin typeface="Verdana"/>
              </a:rPr>
              <a:t>Vastaajat = 331 </a:t>
            </a:r>
            <a:endParaRPr lang="it-IT" sz="850" b="0" dirty="0">
              <a:solidFill>
                <a:srgbClr val="444444"/>
              </a:solidFill>
              <a:latin typeface="Verdana"/>
            </a:endParaRPr>
          </a:p>
        </p:txBody>
      </p:sp>
    </p:spTree>
    <p:extLst>
      <p:ext uri="{BB962C8B-B14F-4D97-AF65-F5344CB8AC3E}">
        <p14:creationId xmlns:p14="http://schemas.microsoft.com/office/powerpoint/2010/main" val="2050534766"/>
      </p:ext>
    </p:extLst>
  </p:cSld>
  <p:clrMapOvr>
    <a:masterClrMapping/>
  </p:clrMapOvr>
  <p:transition spd="med">
    <p:fade/>
  </p:transition>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in paikkamerkki 5"/>
          <p:cNvSpPr>
            <a:spLocks noGrp="1"/>
          </p:cNvSpPr>
          <p:nvPr>
            <p:ph type="body" sz="quarter" idx="15"/>
          </p:nvPr>
        </p:nvSpPr>
        <p:spPr/>
        <p:txBody>
          <a:bodyPr/>
          <a:lstStyle/>
          <a:p>
            <a:r>
              <a:rPr lang="fi-FI" dirty="0">
                <a:solidFill>
                  <a:srgbClr val="3F3F3F"/>
                </a:solidFill>
                <a:latin typeface="+mj-lt"/>
              </a:rPr>
              <a:t>Voiton verotuksen myöhentäminen kiinnostaa kaiken kokoisia yrityksiä </a:t>
            </a:r>
          </a:p>
          <a:p>
            <a:pPr algn="ctr"/>
            <a:r>
              <a:rPr lang="fi-FI" sz="1200" dirty="0">
                <a:solidFill>
                  <a:srgbClr val="444444"/>
                </a:solidFill>
                <a:latin typeface="+mj-lt"/>
              </a:rPr>
              <a:t>Yritysveromalli yrityksen henkilökunnan määrän mukaan (EOS puuttuu)</a:t>
            </a:r>
            <a:endParaRPr lang="fi-FI" sz="1200" dirty="0">
              <a:latin typeface="+mj-lt"/>
            </a:endParaRPr>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115</a:t>
            </a:fld>
            <a:endParaRPr lang="fi-FI" dirty="0">
              <a:solidFill>
                <a:srgbClr val="29282E"/>
              </a:solidFill>
            </a:endParaRPr>
          </a:p>
        </p:txBody>
      </p:sp>
      <p:sp>
        <p:nvSpPr>
          <p:cNvPr id="4" name="Päivämäärän paikkamerkki 3"/>
          <p:cNvSpPr>
            <a:spLocks noGrp="1"/>
          </p:cNvSpPr>
          <p:nvPr>
            <p:ph type="dt" sz="half" idx="10"/>
          </p:nvPr>
        </p:nvSpPr>
        <p:spPr/>
        <p:txBody>
          <a:bodyPr/>
          <a:lstStyle/>
          <a:p>
            <a:fld id="{33A50D0A-99B9-48FE-8B08-047EE10ADBDA}" type="datetime1">
              <a:rPr lang="fi-FI" smtClean="0">
                <a:solidFill>
                  <a:srgbClr val="29282E"/>
                </a:solidFill>
              </a:rPr>
              <a:pPr/>
              <a:t>12.4.2017</a:t>
            </a:fld>
            <a:endParaRPr lang="fi-FI" dirty="0">
              <a:solidFill>
                <a:srgbClr val="29282E"/>
              </a:solidFill>
            </a:endParaRPr>
          </a:p>
        </p:txBody>
      </p:sp>
      <p:sp>
        <p:nvSpPr>
          <p:cNvPr id="5" name="Alatunnisteen paikkamerkki 4"/>
          <p:cNvSpPr>
            <a:spLocks noGrp="1"/>
          </p:cNvSpPr>
          <p:nvPr>
            <p:ph type="ftr" sz="quarter" idx="11"/>
          </p:nvPr>
        </p:nvSpPr>
        <p:spPr/>
        <p:txBody>
          <a:bodyPr/>
          <a:lstStyle/>
          <a:p>
            <a:r>
              <a:rPr lang="fi-FI">
                <a:solidFill>
                  <a:srgbClr val="29282E"/>
                </a:solidFill>
              </a:rPr>
              <a:t>Teknologiateollisuus</a:t>
            </a:r>
            <a:endParaRPr lang="fi-FI" dirty="0">
              <a:solidFill>
                <a:srgbClr val="29282E"/>
              </a:solidFill>
            </a:endParaRPr>
          </a:p>
        </p:txBody>
      </p:sp>
      <p:sp>
        <p:nvSpPr>
          <p:cNvPr id="8" name="Tekstin paikkamerkki 7"/>
          <p:cNvSpPr>
            <a:spLocks noGrp="1"/>
          </p:cNvSpPr>
          <p:nvPr>
            <p:ph type="body" sz="quarter" idx="18"/>
          </p:nvPr>
        </p:nvSpPr>
        <p:spPr>
          <a:xfrm>
            <a:off x="2334682" y="4727574"/>
            <a:ext cx="3605470" cy="165163"/>
          </a:xfrm>
        </p:spPr>
        <p:txBody>
          <a:bodyPr/>
          <a:lstStyle/>
          <a:p>
            <a:r>
              <a:rPr lang="fi-FI" dirty="0"/>
              <a:t>Lähde: Taloustutkimus / Yritysverotus, investoinnit ja kasvu 2016 </a:t>
            </a:r>
          </a:p>
        </p:txBody>
      </p:sp>
      <p:graphicFrame>
        <p:nvGraphicFramePr>
          <p:cNvPr id="9" name="Sisällön paikkamerkki 8"/>
          <p:cNvGraphicFramePr>
            <a:graphicFrameLocks noGrp="1"/>
          </p:cNvGraphicFramePr>
          <p:nvPr>
            <p:ph sz="quarter" idx="17"/>
            <p:custDataLst>
              <p:tags r:id="rId1"/>
            </p:custDataLst>
            <p:extLst/>
          </p:nvPr>
        </p:nvGraphicFramePr>
        <p:xfrm>
          <a:off x="381000" y="1419225"/>
          <a:ext cx="8391525" cy="3225800"/>
        </p:xfrm>
        <a:graphic>
          <a:graphicData uri="http://schemas.openxmlformats.org/drawingml/2006/chart">
            <c:chart xmlns:c="http://schemas.openxmlformats.org/drawingml/2006/chart" xmlns:r="http://schemas.openxmlformats.org/officeDocument/2006/relationships" r:id="rId3"/>
          </a:graphicData>
        </a:graphic>
      </p:graphicFrame>
      <p:sp>
        <p:nvSpPr>
          <p:cNvPr id="10" name="Title 1"/>
          <p:cNvSpPr txBox="1">
            <a:spLocks/>
          </p:cNvSpPr>
          <p:nvPr/>
        </p:nvSpPr>
        <p:spPr>
          <a:xfrm>
            <a:off x="477356" y="3291830"/>
            <a:ext cx="1070308" cy="189855"/>
          </a:xfrm>
          <a:prstGeom prst="rect">
            <a:avLst/>
          </a:prstGeom>
        </p:spPr>
        <p:txBody>
          <a:bodyPr lIns="67500" tIns="35100" rIns="67500" bIns="35100"/>
          <a:lstStyle>
            <a:lvl1pPr algn="l" defTabSz="914400" rtl="0" eaLnBrk="1" latinLnBrk="0" hangingPunct="1">
              <a:lnSpc>
                <a:spcPct val="90000"/>
              </a:lnSpc>
              <a:spcBef>
                <a:spcPct val="0"/>
              </a:spcBef>
              <a:buNone/>
              <a:defRPr sz="2400" b="1" kern="1200" baseline="0">
                <a:solidFill>
                  <a:schemeClr val="tx1">
                    <a:lumMod val="75000"/>
                    <a:lumOff val="25000"/>
                  </a:schemeClr>
                </a:solidFill>
                <a:latin typeface="Corbel" panose="020B0503020204020204" pitchFamily="34" charset="0"/>
                <a:ea typeface="Kozuka Gothic Pro B" panose="020B0800000000000000" pitchFamily="34" charset="-128"/>
                <a:cs typeface="+mj-cs"/>
              </a:defRPr>
            </a:lvl1pPr>
          </a:lstStyle>
          <a:p>
            <a:r>
              <a:rPr lang="fi-FI" sz="850" b="0" dirty="0">
                <a:solidFill>
                  <a:srgbClr val="444444"/>
                </a:solidFill>
                <a:latin typeface="Verdana"/>
              </a:rPr>
              <a:t>Vastaajat = 331 </a:t>
            </a:r>
            <a:endParaRPr lang="it-IT" sz="850" b="0" dirty="0">
              <a:solidFill>
                <a:srgbClr val="444444"/>
              </a:solidFill>
              <a:latin typeface="Verdana"/>
            </a:endParaRPr>
          </a:p>
        </p:txBody>
      </p:sp>
    </p:spTree>
    <p:extLst>
      <p:ext uri="{BB962C8B-B14F-4D97-AF65-F5344CB8AC3E}">
        <p14:creationId xmlns:p14="http://schemas.microsoft.com/office/powerpoint/2010/main" val="1001072059"/>
      </p:ext>
    </p:extLst>
  </p:cSld>
  <p:clrMapOvr>
    <a:masterClrMapping/>
  </p:clrMapOvr>
  <p:transition spd="med">
    <p:fade/>
  </p:transition>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in paikkamerkki 5"/>
          <p:cNvSpPr>
            <a:spLocks noGrp="1"/>
          </p:cNvSpPr>
          <p:nvPr>
            <p:ph type="body" sz="quarter" idx="15"/>
          </p:nvPr>
        </p:nvSpPr>
        <p:spPr/>
        <p:txBody>
          <a:bodyPr>
            <a:noAutofit/>
          </a:bodyPr>
          <a:lstStyle/>
          <a:p>
            <a:r>
              <a:rPr lang="fi-FI" dirty="0">
                <a:solidFill>
                  <a:srgbClr val="3F3F3F"/>
                </a:solidFill>
                <a:latin typeface="+mj-lt"/>
              </a:rPr>
              <a:t>Yhteisövero osingonjakohetkellä on myös pörssiyhtiöiden mieluisin valinta (32 %), voiton verotusta myöhentäviä malleja (3-5) kannattaa 64 % pörssiyhtiöistä</a:t>
            </a:r>
            <a:endParaRPr lang="fi-FI" dirty="0">
              <a:latin typeface="+mj-lt"/>
            </a:endParaRPr>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116</a:t>
            </a:fld>
            <a:endParaRPr lang="fi-FI" dirty="0">
              <a:solidFill>
                <a:srgbClr val="29282E"/>
              </a:solidFill>
            </a:endParaRPr>
          </a:p>
        </p:txBody>
      </p:sp>
      <p:sp>
        <p:nvSpPr>
          <p:cNvPr id="4" name="Päivämäärän paikkamerkki 3"/>
          <p:cNvSpPr>
            <a:spLocks noGrp="1"/>
          </p:cNvSpPr>
          <p:nvPr>
            <p:ph type="dt" sz="half" idx="10"/>
          </p:nvPr>
        </p:nvSpPr>
        <p:spPr/>
        <p:txBody>
          <a:bodyPr/>
          <a:lstStyle/>
          <a:p>
            <a:fld id="{33A50D0A-99B9-48FE-8B08-047EE10ADBDA}" type="datetime1">
              <a:rPr lang="fi-FI" smtClean="0">
                <a:solidFill>
                  <a:srgbClr val="29282E"/>
                </a:solidFill>
              </a:rPr>
              <a:pPr/>
              <a:t>12.4.2017</a:t>
            </a:fld>
            <a:endParaRPr lang="fi-FI" dirty="0">
              <a:solidFill>
                <a:srgbClr val="29282E"/>
              </a:solidFill>
            </a:endParaRPr>
          </a:p>
        </p:txBody>
      </p:sp>
      <p:sp>
        <p:nvSpPr>
          <p:cNvPr id="5" name="Alatunnisteen paikkamerkki 4"/>
          <p:cNvSpPr>
            <a:spLocks noGrp="1"/>
          </p:cNvSpPr>
          <p:nvPr>
            <p:ph type="ftr" sz="quarter" idx="11"/>
          </p:nvPr>
        </p:nvSpPr>
        <p:spPr/>
        <p:txBody>
          <a:bodyPr/>
          <a:lstStyle/>
          <a:p>
            <a:r>
              <a:rPr lang="fi-FI">
                <a:solidFill>
                  <a:srgbClr val="29282E"/>
                </a:solidFill>
              </a:rPr>
              <a:t>Teknologiateollisuus</a:t>
            </a:r>
            <a:endParaRPr lang="fi-FI" dirty="0">
              <a:solidFill>
                <a:srgbClr val="29282E"/>
              </a:solidFill>
            </a:endParaRPr>
          </a:p>
        </p:txBody>
      </p:sp>
      <p:sp>
        <p:nvSpPr>
          <p:cNvPr id="8" name="Tekstin paikkamerkki 7"/>
          <p:cNvSpPr>
            <a:spLocks noGrp="1"/>
          </p:cNvSpPr>
          <p:nvPr>
            <p:ph type="body" sz="quarter" idx="18"/>
          </p:nvPr>
        </p:nvSpPr>
        <p:spPr>
          <a:xfrm>
            <a:off x="2334682" y="4727574"/>
            <a:ext cx="3317438" cy="165163"/>
          </a:xfrm>
        </p:spPr>
        <p:txBody>
          <a:bodyPr/>
          <a:lstStyle/>
          <a:p>
            <a:r>
              <a:rPr lang="fi-FI" dirty="0"/>
              <a:t>Lähde: Taloustutkimus / Yritysverotus, investoinnit ja kasvu 2016 </a:t>
            </a:r>
          </a:p>
        </p:txBody>
      </p:sp>
      <p:graphicFrame>
        <p:nvGraphicFramePr>
          <p:cNvPr id="9" name="Sisällön paikkamerkki 8"/>
          <p:cNvGraphicFramePr>
            <a:graphicFrameLocks noGrp="1"/>
          </p:cNvGraphicFramePr>
          <p:nvPr>
            <p:ph sz="quarter" idx="17"/>
            <p:custDataLst>
              <p:tags r:id="rId1"/>
            </p:custDataLst>
            <p:extLst/>
          </p:nvPr>
        </p:nvGraphicFramePr>
        <p:xfrm>
          <a:off x="381000" y="1708150"/>
          <a:ext cx="8391525" cy="2936875"/>
        </p:xfrm>
        <a:graphic>
          <a:graphicData uri="http://schemas.openxmlformats.org/drawingml/2006/chart">
            <c:chart xmlns:c="http://schemas.openxmlformats.org/drawingml/2006/chart" xmlns:r="http://schemas.openxmlformats.org/officeDocument/2006/relationships" r:id="rId3"/>
          </a:graphicData>
        </a:graphic>
      </p:graphicFrame>
      <p:sp>
        <p:nvSpPr>
          <p:cNvPr id="10" name="Title 1"/>
          <p:cNvSpPr txBox="1">
            <a:spLocks/>
          </p:cNvSpPr>
          <p:nvPr/>
        </p:nvSpPr>
        <p:spPr>
          <a:xfrm>
            <a:off x="539552" y="3867894"/>
            <a:ext cx="933634" cy="189855"/>
          </a:xfrm>
          <a:prstGeom prst="rect">
            <a:avLst/>
          </a:prstGeom>
        </p:spPr>
        <p:txBody>
          <a:bodyPr lIns="67500" tIns="35100" rIns="67500" bIns="35100"/>
          <a:lstStyle>
            <a:lvl1pPr algn="l" defTabSz="914400" rtl="0" eaLnBrk="1" latinLnBrk="0" hangingPunct="1">
              <a:lnSpc>
                <a:spcPct val="90000"/>
              </a:lnSpc>
              <a:spcBef>
                <a:spcPct val="0"/>
              </a:spcBef>
              <a:buNone/>
              <a:defRPr sz="2400" b="1" kern="1200" baseline="0">
                <a:solidFill>
                  <a:schemeClr val="tx1">
                    <a:lumMod val="75000"/>
                    <a:lumOff val="25000"/>
                  </a:schemeClr>
                </a:solidFill>
                <a:latin typeface="Corbel" panose="020B0503020204020204" pitchFamily="34" charset="0"/>
                <a:ea typeface="Kozuka Gothic Pro B" panose="020B0800000000000000" pitchFamily="34" charset="-128"/>
                <a:cs typeface="+mj-cs"/>
              </a:defRPr>
            </a:lvl1pPr>
          </a:lstStyle>
          <a:p>
            <a:r>
              <a:rPr lang="fi-FI" sz="900" b="0" dirty="0">
                <a:solidFill>
                  <a:srgbClr val="444444"/>
                </a:solidFill>
                <a:latin typeface="Calibri" panose="020F0502020204030204" pitchFamily="34" charset="0"/>
              </a:rPr>
              <a:t>Vastaajat = 331</a:t>
            </a:r>
            <a:endParaRPr lang="it-IT" sz="900" b="0" dirty="0">
              <a:solidFill>
                <a:srgbClr val="444444"/>
              </a:solidFill>
              <a:latin typeface="Calibri" panose="020F0502020204030204" pitchFamily="34" charset="0"/>
            </a:endParaRPr>
          </a:p>
        </p:txBody>
      </p:sp>
    </p:spTree>
    <p:extLst>
      <p:ext uri="{BB962C8B-B14F-4D97-AF65-F5344CB8AC3E}">
        <p14:creationId xmlns:p14="http://schemas.microsoft.com/office/powerpoint/2010/main" val="567207763"/>
      </p:ext>
    </p:extLst>
  </p:cSld>
  <p:clrMapOvr>
    <a:masterClrMapping/>
  </p:clrMapOvr>
  <p:transition spd="med">
    <p:fade/>
  </p:transition>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noAutofit/>
          </a:bodyPr>
          <a:lstStyle/>
          <a:p>
            <a:pPr>
              <a:lnSpc>
                <a:spcPct val="100000"/>
              </a:lnSpc>
            </a:pPr>
            <a:r>
              <a:rPr lang="fi-FI" sz="3200" dirty="0"/>
              <a:t>Mieluisimpien veromallien vaikutukset yritysten investointeihin, työllisyyteen ja verotuloihin  </a:t>
            </a:r>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FFFFFF"/>
                </a:solidFill>
              </a:rPr>
              <a:pPr/>
              <a:t>117</a:t>
            </a:fld>
            <a:endParaRPr lang="fi-FI" dirty="0">
              <a:solidFill>
                <a:srgbClr val="FFFFFF"/>
              </a:solidFill>
            </a:endParaRPr>
          </a:p>
        </p:txBody>
      </p:sp>
      <p:sp>
        <p:nvSpPr>
          <p:cNvPr id="4" name="Päivämäärän paikkamerkki 3"/>
          <p:cNvSpPr>
            <a:spLocks noGrp="1"/>
          </p:cNvSpPr>
          <p:nvPr>
            <p:ph type="dt" sz="half" idx="10"/>
          </p:nvPr>
        </p:nvSpPr>
        <p:spPr/>
        <p:txBody>
          <a:bodyPr/>
          <a:lstStyle/>
          <a:p>
            <a:fld id="{FBD49F65-936D-47C1-B476-B10D0AC9DEC4}" type="datetime1">
              <a:rPr lang="fi-FI" smtClean="0">
                <a:solidFill>
                  <a:srgbClr val="FFFFFF"/>
                </a:solidFill>
              </a:rPr>
              <a:pPr/>
              <a:t>12.4.2017</a:t>
            </a:fld>
            <a:endParaRPr lang="fi-FI" dirty="0">
              <a:solidFill>
                <a:srgbClr val="FFFFFF"/>
              </a:solidFill>
            </a:endParaRPr>
          </a:p>
        </p:txBody>
      </p:sp>
      <p:sp>
        <p:nvSpPr>
          <p:cNvPr id="5" name="Alatunnisteen paikkamerkki 4"/>
          <p:cNvSpPr>
            <a:spLocks noGrp="1"/>
          </p:cNvSpPr>
          <p:nvPr>
            <p:ph type="ftr" sz="quarter" idx="11"/>
          </p:nvPr>
        </p:nvSpPr>
        <p:spPr/>
        <p:txBody>
          <a:bodyPr/>
          <a:lstStyle/>
          <a:p>
            <a:r>
              <a:rPr lang="fi-FI">
                <a:solidFill>
                  <a:srgbClr val="FFFFFF"/>
                </a:solidFill>
              </a:rPr>
              <a:t>Teknologiateollisuus</a:t>
            </a:r>
            <a:endParaRPr lang="fi-FI" dirty="0">
              <a:solidFill>
                <a:srgbClr val="FFFFFF"/>
              </a:solidFill>
            </a:endParaRPr>
          </a:p>
        </p:txBody>
      </p:sp>
      <p:sp>
        <p:nvSpPr>
          <p:cNvPr id="6" name="Tekstin paikkamerkki 7"/>
          <p:cNvSpPr txBox="1">
            <a:spLocks/>
          </p:cNvSpPr>
          <p:nvPr/>
        </p:nvSpPr>
        <p:spPr>
          <a:xfrm>
            <a:off x="2339752" y="4620679"/>
            <a:ext cx="3564843" cy="288032"/>
          </a:xfrm>
          <a:prstGeom prst="rect">
            <a:avLst/>
          </a:prstGeom>
        </p:spPr>
        <p:txBody>
          <a:bodyPr/>
          <a:lstStyle>
            <a:lvl1pPr marL="234000" indent="-212400" algn="l" defTabSz="806052" rtl="0" eaLnBrk="1" latinLnBrk="0" hangingPunct="1">
              <a:lnSpc>
                <a:spcPts val="2000"/>
              </a:lnSpc>
              <a:spcBef>
                <a:spcPts val="400"/>
              </a:spcBef>
              <a:spcAft>
                <a:spcPts val="300"/>
              </a:spcAft>
              <a:buClrTx/>
              <a:buSzPct val="125000"/>
              <a:buFont typeface="Arial" panose="020B0604020202020204" pitchFamily="34" charset="0"/>
              <a:buChar char="•"/>
              <a:defRPr sz="160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629732" indent="-158400" algn="l" defTabSz="806052" rtl="0" eaLnBrk="1" latinLnBrk="0" hangingPunct="1">
              <a:lnSpc>
                <a:spcPts val="1800"/>
              </a:lnSpc>
              <a:spcBef>
                <a:spcPts val="200"/>
              </a:spcBef>
              <a:spcAft>
                <a:spcPts val="200"/>
              </a:spcAft>
              <a:buClrTx/>
              <a:buSzPct val="125000"/>
              <a:buFont typeface="Arial" pitchFamily="34" charset="0"/>
              <a:buChar char="–"/>
              <a:defRPr sz="130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944591" indent="-158400" algn="l" defTabSz="806052" rtl="0" eaLnBrk="1" latinLnBrk="0" hangingPunct="1">
              <a:lnSpc>
                <a:spcPts val="1800"/>
              </a:lnSpc>
              <a:spcBef>
                <a:spcPts val="200"/>
              </a:spcBef>
              <a:spcAft>
                <a:spcPts val="200"/>
              </a:spcAft>
              <a:buClrTx/>
              <a:buSzPct val="125000"/>
              <a:buFont typeface="Arial" panose="020B0604020202020204" pitchFamily="34" charset="0"/>
              <a:buChar char="•"/>
              <a:defRPr sz="105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267851" indent="-158400" algn="l" defTabSz="806052" rtl="0" eaLnBrk="1" latinLnBrk="0" hangingPunct="1">
              <a:lnSpc>
                <a:spcPts val="1800"/>
              </a:lnSpc>
              <a:spcBef>
                <a:spcPts val="200"/>
              </a:spcBef>
              <a:spcAft>
                <a:spcPts val="200"/>
              </a:spcAft>
              <a:buClrTx/>
              <a:buSzPct val="125000"/>
              <a:buFont typeface="Arial" pitchFamily="34" charset="0"/>
              <a:buChar char="–"/>
              <a:defRPr sz="105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1582718" indent="-158400" algn="l" defTabSz="806052" rtl="0" eaLnBrk="1" latinLnBrk="0" hangingPunct="1">
              <a:lnSpc>
                <a:spcPts val="2000"/>
              </a:lnSpc>
              <a:spcBef>
                <a:spcPts val="400"/>
              </a:spcBef>
              <a:spcAft>
                <a:spcPts val="300"/>
              </a:spcAft>
              <a:buClrTx/>
              <a:buSzPct val="125000"/>
              <a:buFont typeface="Arial" panose="020B0604020202020204" pitchFamily="34" charset="0"/>
              <a:buChar char="•"/>
              <a:defRPr sz="100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216640"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6pPr>
            <a:lvl7pPr marL="2619666"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7pPr>
            <a:lvl8pPr marL="3022694"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8pPr>
            <a:lvl9pPr marL="3425719"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9pPr>
          </a:lstStyle>
          <a:p>
            <a:pPr marL="21600" indent="0">
              <a:buFont typeface="Arial" panose="020B0604020202020204" pitchFamily="34" charset="0"/>
              <a:buNone/>
            </a:pPr>
            <a:r>
              <a:rPr lang="fi-FI" sz="700" dirty="0">
                <a:solidFill>
                  <a:srgbClr val="FFFFFF"/>
                </a:solidFill>
              </a:rPr>
              <a:t>Lähde: Taloustutkimus / Yritysverotus, investoinnit ja kasvu 2016 </a:t>
            </a:r>
          </a:p>
        </p:txBody>
      </p:sp>
    </p:spTree>
    <p:extLst>
      <p:ext uri="{BB962C8B-B14F-4D97-AF65-F5344CB8AC3E}">
        <p14:creationId xmlns:p14="http://schemas.microsoft.com/office/powerpoint/2010/main" val="114214308"/>
      </p:ext>
    </p:extLst>
  </p:cSld>
  <p:clrMapOvr>
    <a:masterClrMapping/>
  </p:clrMapOvr>
  <p:transition spd="med">
    <p:fade/>
  </p:transition>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in paikkamerkki 5"/>
          <p:cNvSpPr>
            <a:spLocks noGrp="1"/>
          </p:cNvSpPr>
          <p:nvPr>
            <p:ph type="body" sz="quarter" idx="15"/>
          </p:nvPr>
        </p:nvSpPr>
        <p:spPr>
          <a:xfrm>
            <a:off x="252000" y="282150"/>
            <a:ext cx="7992000" cy="1425504"/>
          </a:xfrm>
        </p:spPr>
        <p:txBody>
          <a:bodyPr>
            <a:noAutofit/>
          </a:bodyPr>
          <a:lstStyle/>
          <a:p>
            <a:r>
              <a:rPr lang="fi-FI" dirty="0">
                <a:solidFill>
                  <a:srgbClr val="444444"/>
                </a:solidFill>
                <a:latin typeface="+mj-lt"/>
              </a:rPr>
              <a:t>Miten arvioitte ehdottamanne mieluisimman veromallin käyttöönoton vaikuttavan yrityksenne </a:t>
            </a:r>
            <a:r>
              <a:rPr lang="fi-FI" u="sng" dirty="0">
                <a:solidFill>
                  <a:srgbClr val="444444"/>
                </a:solidFill>
                <a:latin typeface="+mj-lt"/>
              </a:rPr>
              <a:t>kiinteisiin investointeihin</a:t>
            </a:r>
            <a:r>
              <a:rPr lang="fi-FI" dirty="0">
                <a:solidFill>
                  <a:srgbClr val="444444"/>
                </a:solidFill>
                <a:latin typeface="+mj-lt"/>
              </a:rPr>
              <a:t> Suomessa tulevan kolmen vuoden aikana?</a:t>
            </a:r>
            <a:endParaRPr lang="fi-FI" dirty="0">
              <a:latin typeface="+mj-lt"/>
            </a:endParaRPr>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118</a:t>
            </a:fld>
            <a:endParaRPr lang="fi-FI" dirty="0">
              <a:solidFill>
                <a:srgbClr val="29282E"/>
              </a:solidFill>
            </a:endParaRPr>
          </a:p>
        </p:txBody>
      </p:sp>
      <p:sp>
        <p:nvSpPr>
          <p:cNvPr id="4" name="Päivämäärän paikkamerkki 3"/>
          <p:cNvSpPr>
            <a:spLocks noGrp="1"/>
          </p:cNvSpPr>
          <p:nvPr>
            <p:ph type="dt" sz="half" idx="10"/>
          </p:nvPr>
        </p:nvSpPr>
        <p:spPr/>
        <p:txBody>
          <a:bodyPr/>
          <a:lstStyle/>
          <a:p>
            <a:fld id="{33A50D0A-99B9-48FE-8B08-047EE10ADBDA}" type="datetime1">
              <a:rPr lang="fi-FI" smtClean="0">
                <a:solidFill>
                  <a:srgbClr val="29282E"/>
                </a:solidFill>
              </a:rPr>
              <a:pPr/>
              <a:t>12.4.2017</a:t>
            </a:fld>
            <a:endParaRPr lang="fi-FI" dirty="0">
              <a:solidFill>
                <a:srgbClr val="29282E"/>
              </a:solidFill>
            </a:endParaRPr>
          </a:p>
        </p:txBody>
      </p:sp>
      <p:sp>
        <p:nvSpPr>
          <p:cNvPr id="5" name="Alatunnisteen paikkamerkki 4"/>
          <p:cNvSpPr>
            <a:spLocks noGrp="1"/>
          </p:cNvSpPr>
          <p:nvPr>
            <p:ph type="ftr" sz="quarter" idx="11"/>
          </p:nvPr>
        </p:nvSpPr>
        <p:spPr/>
        <p:txBody>
          <a:bodyPr/>
          <a:lstStyle/>
          <a:p>
            <a:r>
              <a:rPr lang="fi-FI">
                <a:solidFill>
                  <a:srgbClr val="29282E"/>
                </a:solidFill>
              </a:rPr>
              <a:t>Teknologiateollisuus</a:t>
            </a:r>
            <a:endParaRPr lang="fi-FI" dirty="0">
              <a:solidFill>
                <a:srgbClr val="29282E"/>
              </a:solidFill>
            </a:endParaRPr>
          </a:p>
        </p:txBody>
      </p:sp>
      <p:sp>
        <p:nvSpPr>
          <p:cNvPr id="8" name="Tekstin paikkamerkki 7"/>
          <p:cNvSpPr>
            <a:spLocks noGrp="1"/>
          </p:cNvSpPr>
          <p:nvPr>
            <p:ph type="body" sz="quarter" idx="18"/>
          </p:nvPr>
        </p:nvSpPr>
        <p:spPr>
          <a:xfrm>
            <a:off x="2334682" y="4727574"/>
            <a:ext cx="3533462" cy="165163"/>
          </a:xfrm>
        </p:spPr>
        <p:txBody>
          <a:bodyPr/>
          <a:lstStyle/>
          <a:p>
            <a:r>
              <a:rPr lang="fi-FI" dirty="0"/>
              <a:t>Lähde: Taloustutkimus / Yritysverotus, investoinnit ja kasvu 2016 </a:t>
            </a:r>
          </a:p>
        </p:txBody>
      </p:sp>
      <p:graphicFrame>
        <p:nvGraphicFramePr>
          <p:cNvPr id="9" name="Sisällön paikkamerkki 8"/>
          <p:cNvGraphicFramePr>
            <a:graphicFrameLocks noGrp="1"/>
          </p:cNvGraphicFramePr>
          <p:nvPr>
            <p:ph sz="quarter" idx="17"/>
            <p:custDataLst>
              <p:tags r:id="rId1"/>
            </p:custDataLst>
            <p:extLst/>
          </p:nvPr>
        </p:nvGraphicFramePr>
        <p:xfrm>
          <a:off x="381000" y="1708150"/>
          <a:ext cx="8391525" cy="2936875"/>
        </p:xfrm>
        <a:graphic>
          <a:graphicData uri="http://schemas.openxmlformats.org/drawingml/2006/chart">
            <c:chart xmlns:c="http://schemas.openxmlformats.org/drawingml/2006/chart" xmlns:r="http://schemas.openxmlformats.org/officeDocument/2006/relationships" r:id="rId3"/>
          </a:graphicData>
        </a:graphic>
      </p:graphicFrame>
      <p:sp>
        <p:nvSpPr>
          <p:cNvPr id="10" name="Title 1"/>
          <p:cNvSpPr txBox="1">
            <a:spLocks/>
          </p:cNvSpPr>
          <p:nvPr/>
        </p:nvSpPr>
        <p:spPr>
          <a:xfrm>
            <a:off x="2123728" y="4184054"/>
            <a:ext cx="1224136" cy="189855"/>
          </a:xfrm>
          <a:prstGeom prst="rect">
            <a:avLst/>
          </a:prstGeom>
        </p:spPr>
        <p:txBody>
          <a:bodyPr lIns="67500" tIns="35100" rIns="67500" bIns="35100"/>
          <a:lstStyle>
            <a:lvl1pPr algn="l" defTabSz="914400" rtl="0" eaLnBrk="1" latinLnBrk="0" hangingPunct="1">
              <a:lnSpc>
                <a:spcPct val="90000"/>
              </a:lnSpc>
              <a:spcBef>
                <a:spcPct val="0"/>
              </a:spcBef>
              <a:buNone/>
              <a:defRPr sz="2400" b="1" kern="1200" baseline="0">
                <a:solidFill>
                  <a:schemeClr val="tx1">
                    <a:lumMod val="75000"/>
                    <a:lumOff val="25000"/>
                  </a:schemeClr>
                </a:solidFill>
                <a:latin typeface="Corbel" panose="020B0503020204020204" pitchFamily="34" charset="0"/>
                <a:ea typeface="Kozuka Gothic Pro B" panose="020B0800000000000000" pitchFamily="34" charset="-128"/>
                <a:cs typeface="+mj-cs"/>
              </a:defRPr>
            </a:lvl1pPr>
          </a:lstStyle>
          <a:p>
            <a:r>
              <a:rPr lang="fi-FI" sz="900" b="0" dirty="0">
                <a:solidFill>
                  <a:srgbClr val="444444"/>
                </a:solidFill>
                <a:latin typeface="Verdana"/>
              </a:rPr>
              <a:t>Vastaajat = 292 </a:t>
            </a:r>
            <a:endParaRPr lang="it-IT" sz="900" b="0" dirty="0">
              <a:solidFill>
                <a:srgbClr val="444444"/>
              </a:solidFill>
              <a:latin typeface="Verdana"/>
            </a:endParaRPr>
          </a:p>
        </p:txBody>
      </p:sp>
      <p:sp>
        <p:nvSpPr>
          <p:cNvPr id="11" name="Tekstiruutu 10"/>
          <p:cNvSpPr txBox="1"/>
          <p:nvPr/>
        </p:nvSpPr>
        <p:spPr>
          <a:xfrm>
            <a:off x="2051720" y="4320492"/>
            <a:ext cx="1834156" cy="230832"/>
          </a:xfrm>
          <a:prstGeom prst="rect">
            <a:avLst/>
          </a:prstGeom>
        </p:spPr>
        <p:txBody>
          <a:bodyPr wrap="none" rtlCol="0">
            <a:spAutoFit/>
          </a:bodyPr>
          <a:lstStyle/>
          <a:p>
            <a:pPr defTabSz="685780">
              <a:buClr>
                <a:srgbClr val="E60F28"/>
              </a:buClr>
              <a:buSzPct val="150000"/>
            </a:pPr>
            <a:r>
              <a:rPr lang="fi-FI" sz="900" dirty="0">
                <a:solidFill>
                  <a:srgbClr val="444444"/>
                </a:solidFill>
              </a:rPr>
              <a:t>*pieni vastaajamäärä, n&lt;20</a:t>
            </a:r>
          </a:p>
        </p:txBody>
      </p:sp>
    </p:spTree>
    <p:extLst>
      <p:ext uri="{BB962C8B-B14F-4D97-AF65-F5344CB8AC3E}">
        <p14:creationId xmlns:p14="http://schemas.microsoft.com/office/powerpoint/2010/main" val="2748213193"/>
      </p:ext>
    </p:extLst>
  </p:cSld>
  <p:clrMapOvr>
    <a:masterClrMapping/>
  </p:clrMapOvr>
  <p:transition spd="med">
    <p:fade/>
  </p:transition>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in paikkamerkki 5"/>
          <p:cNvSpPr>
            <a:spLocks noGrp="1"/>
          </p:cNvSpPr>
          <p:nvPr>
            <p:ph type="body" sz="quarter" idx="15"/>
          </p:nvPr>
        </p:nvSpPr>
        <p:spPr/>
        <p:txBody>
          <a:bodyPr>
            <a:noAutofit/>
          </a:bodyPr>
          <a:lstStyle/>
          <a:p>
            <a:r>
              <a:rPr lang="fi-FI" dirty="0">
                <a:solidFill>
                  <a:srgbClr val="444444"/>
                </a:solidFill>
              </a:rPr>
              <a:t>Miten arvioitte ehdottamanne mieluisimman veromallin käyttöönoton vaikuttavan yrityksenne investointeihin </a:t>
            </a:r>
            <a:r>
              <a:rPr lang="fi-FI" u="sng" dirty="0">
                <a:solidFill>
                  <a:srgbClr val="444444"/>
                </a:solidFill>
              </a:rPr>
              <a:t>henkilöstöön ja osaamiseen</a:t>
            </a:r>
            <a:r>
              <a:rPr lang="fi-FI" dirty="0">
                <a:solidFill>
                  <a:srgbClr val="444444"/>
                </a:solidFill>
              </a:rPr>
              <a:t> Suomessa tulevan kolmen vuoden aikana? </a:t>
            </a:r>
            <a:endParaRPr lang="fi-FI" dirty="0"/>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119</a:t>
            </a:fld>
            <a:endParaRPr lang="fi-FI" dirty="0">
              <a:solidFill>
                <a:srgbClr val="29282E"/>
              </a:solidFill>
            </a:endParaRPr>
          </a:p>
        </p:txBody>
      </p:sp>
      <p:sp>
        <p:nvSpPr>
          <p:cNvPr id="4" name="Päivämäärän paikkamerkki 3"/>
          <p:cNvSpPr>
            <a:spLocks noGrp="1"/>
          </p:cNvSpPr>
          <p:nvPr>
            <p:ph type="dt" sz="half" idx="10"/>
          </p:nvPr>
        </p:nvSpPr>
        <p:spPr/>
        <p:txBody>
          <a:bodyPr/>
          <a:lstStyle/>
          <a:p>
            <a:fld id="{33A50D0A-99B9-48FE-8B08-047EE10ADBDA}" type="datetime1">
              <a:rPr lang="fi-FI" smtClean="0">
                <a:solidFill>
                  <a:srgbClr val="29282E"/>
                </a:solidFill>
              </a:rPr>
              <a:pPr/>
              <a:t>12.4.2017</a:t>
            </a:fld>
            <a:endParaRPr lang="fi-FI" dirty="0">
              <a:solidFill>
                <a:srgbClr val="29282E"/>
              </a:solidFill>
            </a:endParaRPr>
          </a:p>
        </p:txBody>
      </p:sp>
      <p:sp>
        <p:nvSpPr>
          <p:cNvPr id="5" name="Alatunnisteen paikkamerkki 4"/>
          <p:cNvSpPr>
            <a:spLocks noGrp="1"/>
          </p:cNvSpPr>
          <p:nvPr>
            <p:ph type="ftr" sz="quarter" idx="11"/>
          </p:nvPr>
        </p:nvSpPr>
        <p:spPr/>
        <p:txBody>
          <a:bodyPr/>
          <a:lstStyle/>
          <a:p>
            <a:r>
              <a:rPr lang="fi-FI">
                <a:solidFill>
                  <a:srgbClr val="29282E"/>
                </a:solidFill>
              </a:rPr>
              <a:t>Teknologiateollisuus</a:t>
            </a:r>
            <a:endParaRPr lang="fi-FI" dirty="0">
              <a:solidFill>
                <a:srgbClr val="29282E"/>
              </a:solidFill>
            </a:endParaRPr>
          </a:p>
        </p:txBody>
      </p:sp>
      <p:sp>
        <p:nvSpPr>
          <p:cNvPr id="8" name="Tekstin paikkamerkki 7"/>
          <p:cNvSpPr>
            <a:spLocks noGrp="1"/>
          </p:cNvSpPr>
          <p:nvPr>
            <p:ph type="body" sz="quarter" idx="18"/>
          </p:nvPr>
        </p:nvSpPr>
        <p:spPr>
          <a:xfrm>
            <a:off x="2334682" y="4727574"/>
            <a:ext cx="3677478" cy="220440"/>
          </a:xfrm>
        </p:spPr>
        <p:txBody>
          <a:bodyPr/>
          <a:lstStyle/>
          <a:p>
            <a:r>
              <a:rPr lang="fi-FI" dirty="0"/>
              <a:t>Lähde: Taloustutkimus / Yritysverotus, investoinnit ja kasvu 2016 </a:t>
            </a:r>
          </a:p>
        </p:txBody>
      </p:sp>
      <p:graphicFrame>
        <p:nvGraphicFramePr>
          <p:cNvPr id="9" name="Sisällön paikkamerkki 8"/>
          <p:cNvGraphicFramePr>
            <a:graphicFrameLocks noGrp="1"/>
          </p:cNvGraphicFramePr>
          <p:nvPr>
            <p:ph sz="quarter" idx="17"/>
            <p:custDataLst>
              <p:tags r:id="rId1"/>
            </p:custDataLst>
            <p:extLst/>
          </p:nvPr>
        </p:nvGraphicFramePr>
        <p:xfrm>
          <a:off x="323528" y="1702942"/>
          <a:ext cx="8391525" cy="2951163"/>
        </p:xfrm>
        <a:graphic>
          <a:graphicData uri="http://schemas.openxmlformats.org/drawingml/2006/chart">
            <c:chart xmlns:c="http://schemas.openxmlformats.org/drawingml/2006/chart" xmlns:r="http://schemas.openxmlformats.org/officeDocument/2006/relationships" r:id="rId3"/>
          </a:graphicData>
        </a:graphic>
      </p:graphicFrame>
      <p:sp>
        <p:nvSpPr>
          <p:cNvPr id="10" name="Title 1"/>
          <p:cNvSpPr txBox="1">
            <a:spLocks/>
          </p:cNvSpPr>
          <p:nvPr/>
        </p:nvSpPr>
        <p:spPr>
          <a:xfrm>
            <a:off x="2555776" y="4083918"/>
            <a:ext cx="1191967" cy="189855"/>
          </a:xfrm>
          <a:prstGeom prst="rect">
            <a:avLst/>
          </a:prstGeom>
        </p:spPr>
        <p:txBody>
          <a:bodyPr lIns="67500" tIns="35100" rIns="67500" bIns="35100"/>
          <a:lstStyle>
            <a:lvl1pPr algn="l" defTabSz="914400" rtl="0" eaLnBrk="1" latinLnBrk="0" hangingPunct="1">
              <a:lnSpc>
                <a:spcPct val="90000"/>
              </a:lnSpc>
              <a:spcBef>
                <a:spcPct val="0"/>
              </a:spcBef>
              <a:buNone/>
              <a:defRPr sz="2400" b="1" kern="1200" baseline="0">
                <a:solidFill>
                  <a:schemeClr val="tx1">
                    <a:lumMod val="75000"/>
                    <a:lumOff val="25000"/>
                  </a:schemeClr>
                </a:solidFill>
                <a:latin typeface="Corbel" panose="020B0503020204020204" pitchFamily="34" charset="0"/>
                <a:ea typeface="Kozuka Gothic Pro B" panose="020B0800000000000000" pitchFamily="34" charset="-128"/>
                <a:cs typeface="+mj-cs"/>
              </a:defRPr>
            </a:lvl1pPr>
          </a:lstStyle>
          <a:p>
            <a:r>
              <a:rPr lang="fi-FI" sz="900" b="0" dirty="0">
                <a:solidFill>
                  <a:srgbClr val="444444"/>
                </a:solidFill>
                <a:latin typeface="Verdana"/>
              </a:rPr>
              <a:t>Vastaajat = 284 </a:t>
            </a:r>
            <a:endParaRPr lang="it-IT" sz="900" b="0" dirty="0">
              <a:solidFill>
                <a:srgbClr val="444444"/>
              </a:solidFill>
              <a:latin typeface="Verdana"/>
            </a:endParaRPr>
          </a:p>
        </p:txBody>
      </p:sp>
    </p:spTree>
    <p:extLst>
      <p:ext uri="{BB962C8B-B14F-4D97-AF65-F5344CB8AC3E}">
        <p14:creationId xmlns:p14="http://schemas.microsoft.com/office/powerpoint/2010/main" val="2714141999"/>
      </p:ext>
    </p:extLst>
  </p:cSld>
  <p:clrMapOvr>
    <a:masterClrMapping/>
  </p:clrMapOvr>
  <p:transition spd="med">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kstin paikkamerkki 7"/>
          <p:cNvSpPr>
            <a:spLocks noGrp="1"/>
          </p:cNvSpPr>
          <p:nvPr>
            <p:ph type="body" sz="quarter" idx="15"/>
          </p:nvPr>
        </p:nvSpPr>
        <p:spPr>
          <a:xfrm>
            <a:off x="1072800" y="1924882"/>
            <a:ext cx="7516862" cy="1165268"/>
          </a:xfrm>
        </p:spPr>
        <p:txBody>
          <a:bodyPr>
            <a:noAutofit/>
          </a:bodyPr>
          <a:lstStyle/>
          <a:p>
            <a:r>
              <a:rPr lang="fi-FI" sz="3200" spc="-50" dirty="0"/>
              <a:t>Maailmantalouden näkymät</a:t>
            </a:r>
          </a:p>
          <a:p>
            <a:endParaRPr lang="fi-FI" sz="3200" spc="-50" dirty="0"/>
          </a:p>
          <a:p>
            <a:r>
              <a:rPr lang="fi-FI" sz="3200" spc="-50" dirty="0"/>
              <a:t>- Suomi osana maailmantaloutta</a:t>
            </a:r>
            <a:r>
              <a:rPr lang="fi-FI" sz="3200" b="0" dirty="0"/>
              <a:t> </a:t>
            </a:r>
            <a:endParaRPr lang="fi-FI" sz="3200" b="0" spc="-50" dirty="0"/>
          </a:p>
        </p:txBody>
      </p:sp>
      <p:sp>
        <p:nvSpPr>
          <p:cNvPr id="3" name="Dian numeron paikkamerkki 2"/>
          <p:cNvSpPr>
            <a:spLocks noGrp="1"/>
          </p:cNvSpPr>
          <p:nvPr>
            <p:ph type="sldNum" sz="quarter" idx="12"/>
          </p:nvPr>
        </p:nvSpPr>
        <p:spPr/>
        <p:txBody>
          <a:bodyPr/>
          <a:lstStyle/>
          <a:p>
            <a:fld id="{6FCB6B90-8271-4E8F-82C1-E646FBB48A2E}" type="slidenum">
              <a:rPr lang="fi-FI" smtClean="0"/>
              <a:pPr/>
              <a:t>12</a:t>
            </a:fld>
            <a:endParaRPr lang="fi-FI" dirty="0"/>
          </a:p>
        </p:txBody>
      </p:sp>
      <p:sp>
        <p:nvSpPr>
          <p:cNvPr id="4" name="Päivämäärän paikkamerkki 3"/>
          <p:cNvSpPr>
            <a:spLocks noGrp="1"/>
          </p:cNvSpPr>
          <p:nvPr>
            <p:ph type="dt" sz="half" idx="10"/>
          </p:nvPr>
        </p:nvSpPr>
        <p:spPr/>
        <p:txBody>
          <a:bodyPr/>
          <a:lstStyle/>
          <a:p>
            <a:fld id="{E70C97DB-DA9C-4CFA-B970-B8599B25F3E4}" type="datetime1">
              <a:rPr lang="fi-FI" smtClean="0"/>
              <a:t>12.4.2017</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Tree>
    <p:extLst>
      <p:ext uri="{BB962C8B-B14F-4D97-AF65-F5344CB8AC3E}">
        <p14:creationId xmlns:p14="http://schemas.microsoft.com/office/powerpoint/2010/main" val="2927900298"/>
      </p:ext>
    </p:extLst>
  </p:cSld>
  <p:clrMapOvr>
    <a:masterClrMapping/>
  </p:clrMapOvr>
  <p:transition spd="med">
    <p:fade/>
  </p:transition>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in paikkamerkki 5"/>
          <p:cNvSpPr>
            <a:spLocks noGrp="1"/>
          </p:cNvSpPr>
          <p:nvPr>
            <p:ph type="body" sz="quarter" idx="15"/>
          </p:nvPr>
        </p:nvSpPr>
        <p:spPr/>
        <p:txBody>
          <a:bodyPr>
            <a:noAutofit/>
          </a:bodyPr>
          <a:lstStyle/>
          <a:p>
            <a:r>
              <a:rPr lang="fi-FI" dirty="0">
                <a:solidFill>
                  <a:srgbClr val="444444"/>
                </a:solidFill>
                <a:latin typeface="+mj-lt"/>
              </a:rPr>
              <a:t>Mikä on yrityksenne osingonjakopolitiikan keskeinen tavoite lähivuosina? </a:t>
            </a:r>
            <a:endParaRPr lang="fi-FI" dirty="0">
              <a:latin typeface="+mj-lt"/>
            </a:endParaRPr>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120</a:t>
            </a:fld>
            <a:endParaRPr lang="fi-FI" dirty="0">
              <a:solidFill>
                <a:srgbClr val="29282E"/>
              </a:solidFill>
            </a:endParaRPr>
          </a:p>
        </p:txBody>
      </p:sp>
      <p:sp>
        <p:nvSpPr>
          <p:cNvPr id="4" name="Päivämäärän paikkamerkki 3"/>
          <p:cNvSpPr>
            <a:spLocks noGrp="1"/>
          </p:cNvSpPr>
          <p:nvPr>
            <p:ph type="dt" sz="half" idx="10"/>
          </p:nvPr>
        </p:nvSpPr>
        <p:spPr/>
        <p:txBody>
          <a:bodyPr/>
          <a:lstStyle/>
          <a:p>
            <a:fld id="{33A50D0A-99B9-48FE-8B08-047EE10ADBDA}" type="datetime1">
              <a:rPr lang="fi-FI" smtClean="0">
                <a:solidFill>
                  <a:srgbClr val="29282E"/>
                </a:solidFill>
              </a:rPr>
              <a:pPr/>
              <a:t>12.4.2017</a:t>
            </a:fld>
            <a:endParaRPr lang="fi-FI" dirty="0">
              <a:solidFill>
                <a:srgbClr val="29282E"/>
              </a:solidFill>
            </a:endParaRPr>
          </a:p>
        </p:txBody>
      </p:sp>
      <p:sp>
        <p:nvSpPr>
          <p:cNvPr id="5" name="Alatunnisteen paikkamerkki 4"/>
          <p:cNvSpPr>
            <a:spLocks noGrp="1"/>
          </p:cNvSpPr>
          <p:nvPr>
            <p:ph type="ftr" sz="quarter" idx="11"/>
          </p:nvPr>
        </p:nvSpPr>
        <p:spPr/>
        <p:txBody>
          <a:bodyPr/>
          <a:lstStyle/>
          <a:p>
            <a:r>
              <a:rPr lang="fi-FI">
                <a:solidFill>
                  <a:srgbClr val="29282E"/>
                </a:solidFill>
              </a:rPr>
              <a:t>Teknologiateollisuus</a:t>
            </a:r>
            <a:endParaRPr lang="fi-FI" dirty="0">
              <a:solidFill>
                <a:srgbClr val="29282E"/>
              </a:solidFill>
            </a:endParaRPr>
          </a:p>
        </p:txBody>
      </p:sp>
      <p:sp>
        <p:nvSpPr>
          <p:cNvPr id="8" name="Tekstin paikkamerkki 7"/>
          <p:cNvSpPr>
            <a:spLocks noGrp="1"/>
          </p:cNvSpPr>
          <p:nvPr>
            <p:ph type="body" sz="quarter" idx="18"/>
          </p:nvPr>
        </p:nvSpPr>
        <p:spPr>
          <a:xfrm>
            <a:off x="2334682" y="4727574"/>
            <a:ext cx="3245430" cy="220440"/>
          </a:xfrm>
        </p:spPr>
        <p:txBody>
          <a:bodyPr/>
          <a:lstStyle/>
          <a:p>
            <a:r>
              <a:rPr lang="fi-FI" dirty="0"/>
              <a:t>Lähde: Taloustutkimus / Yritysverotus, investoinnit ja kasvu 2016 </a:t>
            </a:r>
          </a:p>
        </p:txBody>
      </p:sp>
      <p:graphicFrame>
        <p:nvGraphicFramePr>
          <p:cNvPr id="9" name="Sisällön paikkamerkki 8"/>
          <p:cNvGraphicFramePr>
            <a:graphicFrameLocks noGrp="1"/>
          </p:cNvGraphicFramePr>
          <p:nvPr>
            <p:ph sz="quarter" idx="17"/>
            <p:custDataLst>
              <p:tags r:id="rId1"/>
            </p:custDataLst>
            <p:extLst/>
          </p:nvPr>
        </p:nvGraphicFramePr>
        <p:xfrm>
          <a:off x="381000" y="1103313"/>
          <a:ext cx="8391525" cy="3541712"/>
        </p:xfrm>
        <a:graphic>
          <a:graphicData uri="http://schemas.openxmlformats.org/drawingml/2006/chart">
            <c:chart xmlns:c="http://schemas.openxmlformats.org/drawingml/2006/chart" xmlns:r="http://schemas.openxmlformats.org/officeDocument/2006/relationships" r:id="rId3"/>
          </a:graphicData>
        </a:graphic>
      </p:graphicFrame>
      <p:sp>
        <p:nvSpPr>
          <p:cNvPr id="10" name="Title 1"/>
          <p:cNvSpPr txBox="1">
            <a:spLocks/>
          </p:cNvSpPr>
          <p:nvPr/>
        </p:nvSpPr>
        <p:spPr>
          <a:xfrm>
            <a:off x="2518479" y="4093848"/>
            <a:ext cx="1191967" cy="189855"/>
          </a:xfrm>
          <a:prstGeom prst="rect">
            <a:avLst/>
          </a:prstGeom>
        </p:spPr>
        <p:txBody>
          <a:bodyPr lIns="67500" tIns="35100" rIns="67500" bIns="35100"/>
          <a:lstStyle>
            <a:lvl1pPr algn="l" defTabSz="914400" rtl="0" eaLnBrk="1" latinLnBrk="0" hangingPunct="1">
              <a:lnSpc>
                <a:spcPct val="90000"/>
              </a:lnSpc>
              <a:spcBef>
                <a:spcPct val="0"/>
              </a:spcBef>
              <a:buNone/>
              <a:defRPr sz="2400" b="1" kern="1200" baseline="0">
                <a:solidFill>
                  <a:schemeClr val="tx1">
                    <a:lumMod val="75000"/>
                    <a:lumOff val="25000"/>
                  </a:schemeClr>
                </a:solidFill>
                <a:latin typeface="Corbel" panose="020B0503020204020204" pitchFamily="34" charset="0"/>
                <a:ea typeface="Kozuka Gothic Pro B" panose="020B0800000000000000" pitchFamily="34" charset="-128"/>
                <a:cs typeface="+mj-cs"/>
              </a:defRPr>
            </a:lvl1pPr>
          </a:lstStyle>
          <a:p>
            <a:r>
              <a:rPr lang="fi-FI" sz="900" b="0" dirty="0">
                <a:solidFill>
                  <a:srgbClr val="444444"/>
                </a:solidFill>
                <a:latin typeface="Verdana"/>
              </a:rPr>
              <a:t>Vastaajat = 298</a:t>
            </a:r>
            <a:endParaRPr lang="it-IT" sz="900" b="0" dirty="0">
              <a:solidFill>
                <a:srgbClr val="444444"/>
              </a:solidFill>
              <a:latin typeface="Verdana"/>
            </a:endParaRPr>
          </a:p>
        </p:txBody>
      </p:sp>
      <p:sp>
        <p:nvSpPr>
          <p:cNvPr id="11" name="Tekstiruutu 10"/>
          <p:cNvSpPr txBox="1"/>
          <p:nvPr/>
        </p:nvSpPr>
        <p:spPr>
          <a:xfrm>
            <a:off x="2483768" y="4267011"/>
            <a:ext cx="1834156" cy="230832"/>
          </a:xfrm>
          <a:prstGeom prst="rect">
            <a:avLst/>
          </a:prstGeom>
        </p:spPr>
        <p:txBody>
          <a:bodyPr wrap="none" rtlCol="0">
            <a:spAutoFit/>
          </a:bodyPr>
          <a:lstStyle/>
          <a:p>
            <a:pPr defTabSz="680159">
              <a:buClr>
                <a:srgbClr val="E60F28"/>
              </a:buClr>
              <a:buSzPct val="150000"/>
            </a:pPr>
            <a:r>
              <a:rPr lang="fi-FI" sz="900" dirty="0">
                <a:solidFill>
                  <a:srgbClr val="444444"/>
                </a:solidFill>
              </a:rPr>
              <a:t>*pieni vastaajamäärä, n&lt;20</a:t>
            </a:r>
          </a:p>
        </p:txBody>
      </p:sp>
    </p:spTree>
    <p:extLst>
      <p:ext uri="{BB962C8B-B14F-4D97-AF65-F5344CB8AC3E}">
        <p14:creationId xmlns:p14="http://schemas.microsoft.com/office/powerpoint/2010/main" val="4217332404"/>
      </p:ext>
    </p:extLst>
  </p:cSld>
  <p:clrMapOvr>
    <a:masterClrMapping/>
  </p:clrMapOvr>
  <p:transition spd="med">
    <p:fade/>
  </p:transition>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in paikkamerkki 5"/>
          <p:cNvSpPr>
            <a:spLocks noGrp="1"/>
          </p:cNvSpPr>
          <p:nvPr>
            <p:ph type="body" sz="quarter" idx="15"/>
          </p:nvPr>
        </p:nvSpPr>
        <p:spPr/>
        <p:txBody>
          <a:bodyPr>
            <a:noAutofit/>
          </a:bodyPr>
          <a:lstStyle/>
          <a:p>
            <a:pPr>
              <a:lnSpc>
                <a:spcPct val="100000"/>
              </a:lnSpc>
            </a:pPr>
            <a:r>
              <a:rPr lang="en-GB" dirty="0"/>
              <a:t>Yritysten </a:t>
            </a:r>
            <a:r>
              <a:rPr lang="en-GB" dirty="0" err="1"/>
              <a:t>arvio</a:t>
            </a:r>
            <a:r>
              <a:rPr lang="en-GB" dirty="0"/>
              <a:t> </a:t>
            </a:r>
            <a:r>
              <a:rPr lang="en-GB" dirty="0" err="1"/>
              <a:t>veromallien</a:t>
            </a:r>
            <a:r>
              <a:rPr lang="en-GB" dirty="0"/>
              <a:t> </a:t>
            </a:r>
            <a:r>
              <a:rPr lang="en-GB" dirty="0" err="1"/>
              <a:t>investointivaikutuksista</a:t>
            </a:r>
            <a:r>
              <a:rPr lang="en-GB" dirty="0"/>
              <a:t>, </a:t>
            </a:r>
            <a:r>
              <a:rPr lang="en-GB" dirty="0" err="1"/>
              <a:t>jos</a:t>
            </a:r>
            <a:r>
              <a:rPr lang="en-GB" dirty="0"/>
              <a:t> ne </a:t>
            </a:r>
            <a:r>
              <a:rPr lang="en-GB" dirty="0" err="1"/>
              <a:t>oletetaan</a:t>
            </a:r>
            <a:r>
              <a:rPr lang="en-GB" dirty="0"/>
              <a:t> </a:t>
            </a:r>
            <a:r>
              <a:rPr lang="en-GB" dirty="0" err="1"/>
              <a:t>yhtä</a:t>
            </a:r>
            <a:r>
              <a:rPr lang="en-GB" dirty="0"/>
              <a:t> </a:t>
            </a:r>
            <a:r>
              <a:rPr lang="en-GB" dirty="0" err="1"/>
              <a:t>suuriksi</a:t>
            </a:r>
            <a:r>
              <a:rPr lang="en-GB" dirty="0"/>
              <a:t> </a:t>
            </a:r>
            <a:r>
              <a:rPr lang="en-GB" dirty="0" err="1"/>
              <a:t>koko</a:t>
            </a:r>
            <a:r>
              <a:rPr lang="en-GB" dirty="0"/>
              <a:t> </a:t>
            </a:r>
            <a:r>
              <a:rPr lang="en-GB" dirty="0" err="1"/>
              <a:t>elinkeinoelämässä</a:t>
            </a:r>
            <a:r>
              <a:rPr lang="en-GB" dirty="0"/>
              <a:t> </a:t>
            </a:r>
          </a:p>
          <a:p>
            <a:pPr>
              <a:lnSpc>
                <a:spcPct val="100000"/>
              </a:lnSpc>
            </a:pPr>
            <a:r>
              <a:rPr lang="en-GB" sz="1400" b="0" dirty="0" err="1"/>
              <a:t>Investointivaikutuksissa</a:t>
            </a:r>
            <a:r>
              <a:rPr lang="en-GB" sz="1400" b="0" dirty="0"/>
              <a:t> </a:t>
            </a:r>
            <a:r>
              <a:rPr lang="en-GB" sz="1400" b="0" dirty="0" err="1"/>
              <a:t>oletetaan</a:t>
            </a:r>
            <a:r>
              <a:rPr lang="en-GB" sz="1400" b="0" dirty="0"/>
              <a:t>, </a:t>
            </a:r>
            <a:r>
              <a:rPr lang="en-GB" sz="1400" b="0" dirty="0" err="1"/>
              <a:t>että</a:t>
            </a:r>
            <a:r>
              <a:rPr lang="en-GB" sz="1400" b="0" dirty="0"/>
              <a:t> </a:t>
            </a:r>
            <a:r>
              <a:rPr lang="en-GB" sz="1400" b="0" dirty="0" err="1"/>
              <a:t>mallit</a:t>
            </a:r>
            <a:r>
              <a:rPr lang="en-GB" sz="1400" b="0" dirty="0"/>
              <a:t> </a:t>
            </a:r>
            <a:r>
              <a:rPr lang="en-GB" sz="1400" b="0" dirty="0" err="1"/>
              <a:t>tulisivat</a:t>
            </a:r>
            <a:r>
              <a:rPr lang="en-GB" sz="1400" b="0" dirty="0"/>
              <a:t> </a:t>
            </a:r>
            <a:r>
              <a:rPr lang="en-GB" sz="1400" b="0" dirty="0" err="1"/>
              <a:t>voimaan</a:t>
            </a:r>
            <a:r>
              <a:rPr lang="en-GB" sz="1400" b="0" dirty="0"/>
              <a:t> </a:t>
            </a:r>
            <a:r>
              <a:rPr lang="en-GB" sz="1400" b="0" dirty="0" err="1"/>
              <a:t>vuoden</a:t>
            </a:r>
            <a:r>
              <a:rPr lang="en-GB" sz="1400" b="0" dirty="0"/>
              <a:t> 2017 </a:t>
            </a:r>
            <a:r>
              <a:rPr lang="en-GB" sz="1400" b="0" dirty="0" err="1"/>
              <a:t>alussa</a:t>
            </a:r>
            <a:endParaRPr lang="fi-FI" sz="1400" b="0" dirty="0"/>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121</a:t>
            </a:fld>
            <a:endParaRPr lang="fi-FI" dirty="0">
              <a:solidFill>
                <a:srgbClr val="29282E"/>
              </a:solidFill>
            </a:endParaRPr>
          </a:p>
        </p:txBody>
      </p:sp>
      <p:sp>
        <p:nvSpPr>
          <p:cNvPr id="4" name="Päivämäärän paikkamerkki 3"/>
          <p:cNvSpPr>
            <a:spLocks noGrp="1"/>
          </p:cNvSpPr>
          <p:nvPr>
            <p:ph type="dt" sz="half" idx="10"/>
          </p:nvPr>
        </p:nvSpPr>
        <p:spPr/>
        <p:txBody>
          <a:bodyPr/>
          <a:lstStyle/>
          <a:p>
            <a:fld id="{33A50D0A-99B9-48FE-8B08-047EE10ADBDA}" type="datetime1">
              <a:rPr lang="fi-FI" smtClean="0">
                <a:solidFill>
                  <a:srgbClr val="29282E"/>
                </a:solidFill>
              </a:rPr>
              <a:pPr/>
              <a:t>12.4.2017</a:t>
            </a:fld>
            <a:endParaRPr lang="fi-FI" dirty="0">
              <a:solidFill>
                <a:srgbClr val="29282E"/>
              </a:solidFill>
            </a:endParaRPr>
          </a:p>
        </p:txBody>
      </p:sp>
      <p:sp>
        <p:nvSpPr>
          <p:cNvPr id="5" name="Alatunnisteen paikkamerkki 4"/>
          <p:cNvSpPr>
            <a:spLocks noGrp="1"/>
          </p:cNvSpPr>
          <p:nvPr>
            <p:ph type="ftr" sz="quarter" idx="11"/>
          </p:nvPr>
        </p:nvSpPr>
        <p:spPr/>
        <p:txBody>
          <a:bodyPr/>
          <a:lstStyle/>
          <a:p>
            <a:r>
              <a:rPr lang="fi-FI">
                <a:solidFill>
                  <a:srgbClr val="29282E"/>
                </a:solidFill>
              </a:rPr>
              <a:t>Teknologiateollisuus</a:t>
            </a:r>
            <a:endParaRPr lang="fi-FI" dirty="0">
              <a:solidFill>
                <a:srgbClr val="29282E"/>
              </a:solidFill>
            </a:endParaRPr>
          </a:p>
        </p:txBody>
      </p:sp>
      <p:sp>
        <p:nvSpPr>
          <p:cNvPr id="7" name="Sisällön paikkamerkki 6"/>
          <p:cNvSpPr>
            <a:spLocks noGrp="1"/>
          </p:cNvSpPr>
          <p:nvPr>
            <p:ph sz="quarter" idx="17"/>
          </p:nvPr>
        </p:nvSpPr>
        <p:spPr>
          <a:xfrm>
            <a:off x="381000" y="1707655"/>
            <a:ext cx="8391525" cy="2937370"/>
          </a:xfrm>
        </p:spPr>
        <p:txBody>
          <a:bodyPr/>
          <a:lstStyle/>
          <a:p>
            <a:r>
              <a:rPr lang="fi-FI" dirty="0"/>
              <a:t> </a:t>
            </a:r>
          </a:p>
        </p:txBody>
      </p:sp>
      <p:sp>
        <p:nvSpPr>
          <p:cNvPr id="8" name="Tekstin paikkamerkki 7"/>
          <p:cNvSpPr>
            <a:spLocks noGrp="1"/>
          </p:cNvSpPr>
          <p:nvPr>
            <p:ph type="body" sz="quarter" idx="18"/>
          </p:nvPr>
        </p:nvSpPr>
        <p:spPr>
          <a:xfrm>
            <a:off x="2334682" y="4727574"/>
            <a:ext cx="5909318" cy="364456"/>
          </a:xfrm>
        </p:spPr>
        <p:txBody>
          <a:bodyPr/>
          <a:lstStyle/>
          <a:p>
            <a:r>
              <a:rPr lang="fi-FI" dirty="0"/>
              <a:t>Lähde: </a:t>
            </a:r>
            <a:r>
              <a:rPr lang="fi-FI" sz="800" spc="-40" dirty="0"/>
              <a:t>Lähde: Tilastokeskus (Kansantalouden tilinpito), ETLA, Taloustutkimus: Yritysverotus, investoinnit ja kasvu 2016</a:t>
            </a:r>
            <a:endParaRPr lang="fi-FI" dirty="0"/>
          </a:p>
        </p:txBody>
      </p:sp>
      <p:graphicFrame>
        <p:nvGraphicFramePr>
          <p:cNvPr id="11" name="Sisällön paikkamerkki 9"/>
          <p:cNvGraphicFramePr>
            <a:graphicFrameLocks/>
          </p:cNvGraphicFramePr>
          <p:nvPr>
            <p:extLst/>
          </p:nvPr>
        </p:nvGraphicFramePr>
        <p:xfrm>
          <a:off x="380999" y="1635646"/>
          <a:ext cx="8295457" cy="3009379"/>
        </p:xfrm>
        <a:graphic>
          <a:graphicData uri="http://schemas.openxmlformats.org/drawingml/2006/chart">
            <c:chart xmlns:c="http://schemas.openxmlformats.org/drawingml/2006/chart" xmlns:r="http://schemas.openxmlformats.org/officeDocument/2006/relationships" r:id="rId2"/>
          </a:graphicData>
        </a:graphic>
      </p:graphicFrame>
      <p:sp>
        <p:nvSpPr>
          <p:cNvPr id="2" name="Suorakulmio 1"/>
          <p:cNvSpPr/>
          <p:nvPr/>
        </p:nvSpPr>
        <p:spPr>
          <a:xfrm>
            <a:off x="702274" y="1779662"/>
            <a:ext cx="2114361" cy="253916"/>
          </a:xfrm>
          <a:prstGeom prst="rect">
            <a:avLst/>
          </a:prstGeom>
        </p:spPr>
        <p:txBody>
          <a:bodyPr wrap="none">
            <a:spAutoFit/>
          </a:bodyPr>
          <a:lstStyle/>
          <a:p>
            <a:r>
              <a:rPr lang="fi-FI" sz="1050" spc="-40" dirty="0">
                <a:solidFill>
                  <a:srgbClr val="29282E"/>
                </a:solidFill>
              </a:rPr>
              <a:t>Miljardia euroa, käyvin hinnoin</a:t>
            </a:r>
            <a:endParaRPr lang="en-GB" sz="1050" dirty="0">
              <a:solidFill>
                <a:srgbClr val="29282E"/>
              </a:solidFill>
            </a:endParaRPr>
          </a:p>
        </p:txBody>
      </p:sp>
      <p:sp>
        <p:nvSpPr>
          <p:cNvPr id="10" name="Tekstiruutu 9"/>
          <p:cNvSpPr txBox="1"/>
          <p:nvPr/>
        </p:nvSpPr>
        <p:spPr>
          <a:xfrm>
            <a:off x="3203848" y="1902261"/>
            <a:ext cx="1800200" cy="903700"/>
          </a:xfrm>
          <a:prstGeom prst="rect">
            <a:avLst/>
          </a:prstGeom>
          <a:noFill/>
          <a:ln w="3175">
            <a:solidFill>
              <a:srgbClr val="002060"/>
            </a:solidFill>
          </a:ln>
        </p:spPr>
        <p:txBody>
          <a:bodyPr wrap="square" lIns="36000" tIns="36000" rIns="36000" bIns="36000" rtlCol="0">
            <a:spAutoFit/>
          </a:bodyPr>
          <a:lstStyle/>
          <a:p>
            <a:r>
              <a:rPr lang="fi-FI" sz="900" spc="-40" dirty="0">
                <a:solidFill>
                  <a:srgbClr val="002060"/>
                </a:solidFill>
              </a:rPr>
              <a:t>Veromallien investointivaikutuksista on vähennetty 9 %-yksikköä, mikä </a:t>
            </a:r>
          </a:p>
          <a:p>
            <a:r>
              <a:rPr lang="fi-FI" sz="900" spc="-40" dirty="0">
                <a:solidFill>
                  <a:srgbClr val="002060"/>
                </a:solidFill>
              </a:rPr>
              <a:t>vastaa odotettua normaalia investointien kasvua vuosina 2017-2019  </a:t>
            </a:r>
            <a:r>
              <a:rPr lang="fi-FI" sz="900" spc="-40" dirty="0">
                <a:solidFill>
                  <a:srgbClr val="FF0000"/>
                </a:solidFill>
              </a:rPr>
              <a:t> </a:t>
            </a:r>
          </a:p>
        </p:txBody>
      </p:sp>
    </p:spTree>
    <p:extLst>
      <p:ext uri="{BB962C8B-B14F-4D97-AF65-F5344CB8AC3E}">
        <p14:creationId xmlns:p14="http://schemas.microsoft.com/office/powerpoint/2010/main" val="3939185515"/>
      </p:ext>
    </p:extLst>
  </p:cSld>
  <p:clrMapOvr>
    <a:masterClrMapping/>
  </p:clrMapOvr>
  <p:transition spd="med">
    <p:fade/>
  </p:transition>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in paikkamerkki 5"/>
          <p:cNvSpPr>
            <a:spLocks noGrp="1"/>
          </p:cNvSpPr>
          <p:nvPr>
            <p:ph type="body" sz="quarter" idx="15"/>
          </p:nvPr>
        </p:nvSpPr>
        <p:spPr/>
        <p:txBody>
          <a:bodyPr/>
          <a:lstStyle/>
          <a:p>
            <a:pPr>
              <a:lnSpc>
                <a:spcPct val="100000"/>
              </a:lnSpc>
            </a:pPr>
            <a:r>
              <a:rPr lang="fi-FI" dirty="0"/>
              <a:t>Verojen ja veronluonteisten maksujen jakauma Suomessa vuonna 2015</a:t>
            </a:r>
            <a:br>
              <a:rPr lang="fi-FI" dirty="0"/>
            </a:br>
            <a:r>
              <a:rPr lang="fi-FI" sz="1400" b="0" dirty="0"/>
              <a:t>Verotuloja oli yhteensä 92,1 miljardia euroa </a:t>
            </a:r>
            <a:endParaRPr lang="fi-FI" sz="1400" dirty="0"/>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122</a:t>
            </a:fld>
            <a:endParaRPr lang="fi-FI" dirty="0">
              <a:solidFill>
                <a:srgbClr val="29282E"/>
              </a:solidFill>
            </a:endParaRPr>
          </a:p>
        </p:txBody>
      </p:sp>
      <p:sp>
        <p:nvSpPr>
          <p:cNvPr id="4" name="Päivämäärän paikkamerkki 3"/>
          <p:cNvSpPr>
            <a:spLocks noGrp="1"/>
          </p:cNvSpPr>
          <p:nvPr>
            <p:ph type="dt" sz="half" idx="10"/>
          </p:nvPr>
        </p:nvSpPr>
        <p:spPr/>
        <p:txBody>
          <a:bodyPr/>
          <a:lstStyle/>
          <a:p>
            <a:fld id="{33A50D0A-99B9-48FE-8B08-047EE10ADBDA}" type="datetime1">
              <a:rPr lang="fi-FI" smtClean="0">
                <a:solidFill>
                  <a:srgbClr val="29282E"/>
                </a:solidFill>
              </a:rPr>
              <a:pPr/>
              <a:t>12.4.2017</a:t>
            </a:fld>
            <a:endParaRPr lang="fi-FI" dirty="0">
              <a:solidFill>
                <a:srgbClr val="29282E"/>
              </a:solidFill>
            </a:endParaRPr>
          </a:p>
        </p:txBody>
      </p:sp>
      <p:sp>
        <p:nvSpPr>
          <p:cNvPr id="5" name="Alatunnisteen paikkamerkki 4"/>
          <p:cNvSpPr>
            <a:spLocks noGrp="1"/>
          </p:cNvSpPr>
          <p:nvPr>
            <p:ph type="ftr" sz="quarter" idx="11"/>
          </p:nvPr>
        </p:nvSpPr>
        <p:spPr/>
        <p:txBody>
          <a:bodyPr/>
          <a:lstStyle/>
          <a:p>
            <a:r>
              <a:rPr lang="fi-FI">
                <a:solidFill>
                  <a:srgbClr val="29282E"/>
                </a:solidFill>
              </a:rPr>
              <a:t>Teknologiateollisuus</a:t>
            </a:r>
            <a:endParaRPr lang="fi-FI" dirty="0">
              <a:solidFill>
                <a:srgbClr val="29282E"/>
              </a:solidFill>
            </a:endParaRPr>
          </a:p>
        </p:txBody>
      </p:sp>
      <p:sp>
        <p:nvSpPr>
          <p:cNvPr id="8" name="Tekstin paikkamerkki 7"/>
          <p:cNvSpPr>
            <a:spLocks noGrp="1"/>
          </p:cNvSpPr>
          <p:nvPr>
            <p:ph type="body" sz="quarter" idx="18"/>
          </p:nvPr>
        </p:nvSpPr>
        <p:spPr/>
        <p:txBody>
          <a:bodyPr/>
          <a:lstStyle/>
          <a:p>
            <a:r>
              <a:rPr lang="fi-FI" dirty="0"/>
              <a:t>Lähde: Tilastokeskus</a:t>
            </a:r>
          </a:p>
        </p:txBody>
      </p:sp>
      <p:graphicFrame>
        <p:nvGraphicFramePr>
          <p:cNvPr id="9" name="Sisällön paikkamerkki 6"/>
          <p:cNvGraphicFramePr>
            <a:graphicFrameLocks noGrp="1"/>
          </p:cNvGraphicFramePr>
          <p:nvPr>
            <p:ph sz="quarter" idx="17"/>
            <p:extLst/>
          </p:nvPr>
        </p:nvGraphicFramePr>
        <p:xfrm>
          <a:off x="381000" y="1347613"/>
          <a:ext cx="8391525" cy="329741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673503445"/>
      </p:ext>
    </p:extLst>
  </p:cSld>
  <p:clrMapOvr>
    <a:masterClrMapping/>
  </p:clrMapOvr>
  <p:transition spd="med">
    <p:fade/>
  </p:transition>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123</a:t>
            </a:fld>
            <a:endParaRPr lang="fi-FI" dirty="0">
              <a:solidFill>
                <a:srgbClr val="29282E"/>
              </a:solidFill>
            </a:endParaRPr>
          </a:p>
        </p:txBody>
      </p:sp>
      <p:sp>
        <p:nvSpPr>
          <p:cNvPr id="4" name="Päivämäärän paikkamerkki 3"/>
          <p:cNvSpPr>
            <a:spLocks noGrp="1"/>
          </p:cNvSpPr>
          <p:nvPr>
            <p:ph type="dt" sz="half" idx="10"/>
          </p:nvPr>
        </p:nvSpPr>
        <p:spPr/>
        <p:txBody>
          <a:bodyPr/>
          <a:lstStyle/>
          <a:p>
            <a:fld id="{FBD49F65-936D-47C1-B476-B10D0AC9DEC4}" type="datetime1">
              <a:rPr lang="fi-FI" smtClean="0">
                <a:solidFill>
                  <a:srgbClr val="29282E"/>
                </a:solidFill>
              </a:rPr>
              <a:pPr/>
              <a:t>12.4.2017</a:t>
            </a:fld>
            <a:endParaRPr lang="fi-FI" dirty="0">
              <a:solidFill>
                <a:srgbClr val="29282E"/>
              </a:solidFill>
            </a:endParaRPr>
          </a:p>
        </p:txBody>
      </p:sp>
      <p:sp>
        <p:nvSpPr>
          <p:cNvPr id="5" name="Alatunnisteen paikkamerkki 4"/>
          <p:cNvSpPr>
            <a:spLocks noGrp="1"/>
          </p:cNvSpPr>
          <p:nvPr>
            <p:ph type="ftr" sz="quarter" idx="11"/>
          </p:nvPr>
        </p:nvSpPr>
        <p:spPr/>
        <p:txBody>
          <a:bodyPr/>
          <a:lstStyle/>
          <a:p>
            <a:r>
              <a:rPr lang="fi-FI">
                <a:solidFill>
                  <a:srgbClr val="29282E"/>
                </a:solidFill>
              </a:rPr>
              <a:t>Teknologiateollisuus</a:t>
            </a:r>
            <a:endParaRPr lang="fi-FI" dirty="0">
              <a:solidFill>
                <a:srgbClr val="29282E"/>
              </a:solidFill>
            </a:endParaRPr>
          </a:p>
        </p:txBody>
      </p:sp>
      <p:sp>
        <p:nvSpPr>
          <p:cNvPr id="8" name="Tekstin paikkamerkki 7"/>
          <p:cNvSpPr>
            <a:spLocks noGrp="1"/>
          </p:cNvSpPr>
          <p:nvPr>
            <p:ph type="body" sz="quarter" idx="20"/>
          </p:nvPr>
        </p:nvSpPr>
        <p:spPr>
          <a:xfrm>
            <a:off x="395536" y="555526"/>
            <a:ext cx="8136904" cy="677485"/>
          </a:xfrm>
        </p:spPr>
        <p:txBody>
          <a:bodyPr/>
          <a:lstStyle/>
          <a:p>
            <a:r>
              <a:rPr lang="fi-FI" dirty="0">
                <a:solidFill>
                  <a:schemeClr val="tx1"/>
                </a:solidFill>
              </a:rPr>
              <a:t>Veromallien vaikutukset valtiontalouteen ja työllisyyteen (laskettuna 2014 veroluvuin, milj. €)</a:t>
            </a:r>
          </a:p>
        </p:txBody>
      </p:sp>
      <p:sp>
        <p:nvSpPr>
          <p:cNvPr id="10" name="Tekstin paikkamerkki 7"/>
          <p:cNvSpPr>
            <a:spLocks noGrp="1"/>
          </p:cNvSpPr>
          <p:nvPr>
            <p:ph type="body" sz="quarter" idx="18"/>
          </p:nvPr>
        </p:nvSpPr>
        <p:spPr>
          <a:xfrm>
            <a:off x="2334682" y="4727574"/>
            <a:ext cx="3245430" cy="220440"/>
          </a:xfrm>
        </p:spPr>
        <p:txBody>
          <a:bodyPr>
            <a:noAutofit/>
          </a:bodyPr>
          <a:lstStyle/>
          <a:p>
            <a:r>
              <a:rPr lang="fi-FI" sz="700" dirty="0"/>
              <a:t>Lähde: Taloustutkimus / Yritysverotus, investoinnit ja kasvu 2016 </a:t>
            </a:r>
          </a:p>
        </p:txBody>
      </p:sp>
      <p:graphicFrame>
        <p:nvGraphicFramePr>
          <p:cNvPr id="9" name="Sisällön paikkamerkki 6"/>
          <p:cNvGraphicFramePr>
            <a:graphicFrameLocks noGrp="1"/>
          </p:cNvGraphicFramePr>
          <p:nvPr>
            <p:ph idx="4294967295"/>
            <p:extLst/>
          </p:nvPr>
        </p:nvGraphicFramePr>
        <p:xfrm>
          <a:off x="707691" y="1815268"/>
          <a:ext cx="7287460" cy="2329576"/>
        </p:xfrm>
        <a:graphic>
          <a:graphicData uri="http://schemas.openxmlformats.org/drawingml/2006/table">
            <a:tbl>
              <a:tblPr firstRow="1" bandRow="1">
                <a:tableStyleId>{5C22544A-7EE6-4342-B048-85BDC9FD1C3A}</a:tableStyleId>
              </a:tblPr>
              <a:tblGrid>
                <a:gridCol w="2893551">
                  <a:extLst>
                    <a:ext uri="{9D8B030D-6E8A-4147-A177-3AD203B41FA5}">
                      <a16:colId xmlns:a16="http://schemas.microsoft.com/office/drawing/2014/main" val="20000"/>
                    </a:ext>
                  </a:extLst>
                </a:gridCol>
                <a:gridCol w="1286023">
                  <a:extLst>
                    <a:ext uri="{9D8B030D-6E8A-4147-A177-3AD203B41FA5}">
                      <a16:colId xmlns:a16="http://schemas.microsoft.com/office/drawing/2014/main" val="20001"/>
                    </a:ext>
                  </a:extLst>
                </a:gridCol>
                <a:gridCol w="1286124">
                  <a:extLst>
                    <a:ext uri="{9D8B030D-6E8A-4147-A177-3AD203B41FA5}">
                      <a16:colId xmlns:a16="http://schemas.microsoft.com/office/drawing/2014/main" val="20002"/>
                    </a:ext>
                  </a:extLst>
                </a:gridCol>
                <a:gridCol w="1821762">
                  <a:extLst>
                    <a:ext uri="{9D8B030D-6E8A-4147-A177-3AD203B41FA5}">
                      <a16:colId xmlns:a16="http://schemas.microsoft.com/office/drawing/2014/main" val="20003"/>
                    </a:ext>
                  </a:extLst>
                </a:gridCol>
              </a:tblGrid>
              <a:tr h="422998">
                <a:tc>
                  <a:txBody>
                    <a:bodyPr/>
                    <a:lstStyle/>
                    <a:p>
                      <a:r>
                        <a:rPr lang="fi-FI" sz="900" dirty="0"/>
                        <a:t>Yritysveromalli</a:t>
                      </a:r>
                    </a:p>
                  </a:txBody>
                  <a:tcPr marL="68044" marR="68044" marT="34022" marB="34022"/>
                </a:tc>
                <a:tc>
                  <a:txBody>
                    <a:bodyPr/>
                    <a:lstStyle/>
                    <a:p>
                      <a:r>
                        <a:rPr lang="fi-FI" sz="900" dirty="0"/>
                        <a:t>Välitön vaikutus yhteisö- ja osinkovero- kertymään</a:t>
                      </a:r>
                    </a:p>
                  </a:txBody>
                  <a:tcPr marL="68044" marR="68044" marT="34022" marB="34022"/>
                </a:tc>
                <a:tc>
                  <a:txBody>
                    <a:bodyPr/>
                    <a:lstStyle/>
                    <a:p>
                      <a:r>
                        <a:rPr lang="fi-FI" sz="900" dirty="0"/>
                        <a:t>Työpaikkojen lisääntyminen 2-3 vuodessa</a:t>
                      </a:r>
                    </a:p>
                  </a:txBody>
                  <a:tcPr marL="68044" marR="68044" marT="34022" marB="34022"/>
                </a:tc>
                <a:tc>
                  <a:txBody>
                    <a:bodyPr/>
                    <a:lstStyle/>
                    <a:p>
                      <a:r>
                        <a:rPr lang="fi-FI" sz="900" dirty="0"/>
                        <a:t>Työpaikkojen lisääntyminen kasvattaa verotuloja ja vähentää sosiaalimenoja 2-3 vuodessa</a:t>
                      </a:r>
                    </a:p>
                  </a:txBody>
                  <a:tcPr marL="68044" marR="68044" marT="34022" marB="34022"/>
                </a:tc>
                <a:extLst>
                  <a:ext uri="{0D108BD9-81ED-4DB2-BD59-A6C34878D82A}">
                    <a16:rowId xmlns:a16="http://schemas.microsoft.com/office/drawing/2014/main" val="10000"/>
                  </a:ext>
                </a:extLst>
              </a:tr>
              <a:tr h="422998">
                <a:tc>
                  <a:txBody>
                    <a:bodyPr/>
                    <a:lstStyle/>
                    <a:p>
                      <a:r>
                        <a:rPr lang="fi-FI" sz="900" b="1" dirty="0"/>
                        <a:t>Yhteisövero osingonjakohetkellä </a:t>
                      </a:r>
                      <a:r>
                        <a:rPr lang="fi-FI" sz="900" dirty="0"/>
                        <a:t>(verokanta</a:t>
                      </a:r>
                      <a:r>
                        <a:rPr lang="fi-FI" sz="900" baseline="0" dirty="0"/>
                        <a:t> 20 %)</a:t>
                      </a:r>
                      <a:endParaRPr lang="fi-FI" sz="900" dirty="0"/>
                    </a:p>
                    <a:p>
                      <a:pPr marL="285750" indent="-285750">
                        <a:buFont typeface="Arial" panose="020B0604020202020204" pitchFamily="34" charset="0"/>
                        <a:buChar char="•"/>
                      </a:pPr>
                      <a:r>
                        <a:rPr lang="fi-FI" sz="900" dirty="0"/>
                        <a:t>Jos osingonjako vähenee 20 %</a:t>
                      </a:r>
                    </a:p>
                    <a:p>
                      <a:pPr marL="285750" indent="-285750">
                        <a:buFont typeface="Arial" panose="020B0604020202020204" pitchFamily="34" charset="0"/>
                        <a:buChar char="•"/>
                      </a:pPr>
                      <a:r>
                        <a:rPr lang="fi-FI" sz="900" dirty="0"/>
                        <a:t>Jos osingonjako vähenee 30 %</a:t>
                      </a:r>
                    </a:p>
                    <a:p>
                      <a:pPr marL="285750" indent="-285750">
                        <a:buFont typeface="Arial" panose="020B0604020202020204" pitchFamily="34" charset="0"/>
                        <a:buChar char="•"/>
                      </a:pPr>
                      <a:r>
                        <a:rPr lang="fi-FI" sz="900" dirty="0"/>
                        <a:t>(Jos osingonjako vähenee 40 %)</a:t>
                      </a:r>
                    </a:p>
                  </a:txBody>
                  <a:tcPr marL="68044" marR="68044" marT="34022" marB="34022"/>
                </a:tc>
                <a:tc>
                  <a:txBody>
                    <a:bodyPr/>
                    <a:lstStyle/>
                    <a:p>
                      <a:pPr algn="l"/>
                      <a:endParaRPr lang="fi-FI" sz="900" dirty="0"/>
                    </a:p>
                    <a:p>
                      <a:pPr marL="0" indent="0" algn="l">
                        <a:buFontTx/>
                        <a:buNone/>
                      </a:pPr>
                      <a:r>
                        <a:rPr lang="fi-FI" sz="900" baseline="0" dirty="0"/>
                        <a:t>- 750</a:t>
                      </a:r>
                    </a:p>
                    <a:p>
                      <a:pPr marL="0" indent="0" algn="l">
                        <a:buFontTx/>
                        <a:buNone/>
                      </a:pPr>
                      <a:r>
                        <a:rPr lang="fi-FI" sz="900" baseline="0" dirty="0"/>
                        <a:t>- 1 240</a:t>
                      </a:r>
                    </a:p>
                    <a:p>
                      <a:pPr marL="0" indent="0" algn="l">
                        <a:buFontTx/>
                        <a:buNone/>
                      </a:pPr>
                      <a:r>
                        <a:rPr lang="fi-FI" sz="900" baseline="0" dirty="0"/>
                        <a:t>(- 1 730)</a:t>
                      </a:r>
                      <a:endParaRPr lang="fi-FI" sz="900" dirty="0"/>
                    </a:p>
                  </a:txBody>
                  <a:tcPr marL="68044" marR="68044" marT="34022" marB="34022"/>
                </a:tc>
                <a:tc>
                  <a:txBody>
                    <a:bodyPr/>
                    <a:lstStyle/>
                    <a:p>
                      <a:pPr marL="0" indent="0" algn="ctr">
                        <a:buFontTx/>
                        <a:buNone/>
                      </a:pPr>
                      <a:endParaRPr lang="fi-FI" sz="900" dirty="0"/>
                    </a:p>
                    <a:p>
                      <a:pPr marL="0" indent="0" algn="ctr">
                        <a:buFontTx/>
                        <a:buNone/>
                      </a:pPr>
                      <a:r>
                        <a:rPr lang="fi-FI" sz="900" dirty="0"/>
                        <a:t>+ 20</a:t>
                      </a:r>
                      <a:r>
                        <a:rPr lang="fi-FI" sz="900" baseline="0" dirty="0"/>
                        <a:t> 5</a:t>
                      </a:r>
                      <a:r>
                        <a:rPr lang="fi-FI" sz="900" dirty="0"/>
                        <a:t>00</a:t>
                      </a:r>
                    </a:p>
                  </a:txBody>
                  <a:tcPr marL="68044" marR="68044" marT="34022" marB="34022"/>
                </a:tc>
                <a:tc>
                  <a:txBody>
                    <a:bodyPr/>
                    <a:lstStyle/>
                    <a:p>
                      <a:pPr marL="0" indent="0" algn="ctr">
                        <a:buFontTx/>
                        <a:buNone/>
                      </a:pPr>
                      <a:endParaRPr lang="fi-FI" sz="900" dirty="0"/>
                    </a:p>
                    <a:p>
                      <a:pPr marL="0" indent="0" algn="ctr">
                        <a:buFontTx/>
                        <a:buNone/>
                      </a:pPr>
                      <a:r>
                        <a:rPr lang="fi-FI" sz="900" dirty="0"/>
                        <a:t>+ 730</a:t>
                      </a:r>
                    </a:p>
                  </a:txBody>
                  <a:tcPr marL="68044" marR="68044" marT="34022" marB="34022"/>
                </a:tc>
                <a:extLst>
                  <a:ext uri="{0D108BD9-81ED-4DB2-BD59-A6C34878D82A}">
                    <a16:rowId xmlns:a16="http://schemas.microsoft.com/office/drawing/2014/main" val="10001"/>
                  </a:ext>
                </a:extLst>
              </a:tr>
              <a:tr h="346035">
                <a:tc>
                  <a:txBody>
                    <a:bodyPr/>
                    <a:lstStyle/>
                    <a:p>
                      <a:pPr marL="0" marR="0" indent="0" algn="l" defTabSz="914069" rtl="0" eaLnBrk="1" fontAlgn="auto" latinLnBrk="0" hangingPunct="1">
                        <a:lnSpc>
                          <a:spcPct val="100000"/>
                        </a:lnSpc>
                        <a:spcBef>
                          <a:spcPts val="0"/>
                        </a:spcBef>
                        <a:spcAft>
                          <a:spcPts val="0"/>
                        </a:spcAft>
                        <a:buClrTx/>
                        <a:buSzTx/>
                        <a:buFontTx/>
                        <a:buNone/>
                        <a:tabLst/>
                        <a:defRPr/>
                      </a:pPr>
                      <a:r>
                        <a:rPr lang="fi-FI" sz="900" b="1" dirty="0"/>
                        <a:t>Viron yhteisöveromalli </a:t>
                      </a:r>
                      <a:r>
                        <a:rPr lang="fi-FI" sz="900" dirty="0"/>
                        <a:t>(verokanta</a:t>
                      </a:r>
                      <a:r>
                        <a:rPr lang="fi-FI" sz="900" baseline="0" dirty="0"/>
                        <a:t> 26%)</a:t>
                      </a:r>
                    </a:p>
                    <a:p>
                      <a:pPr marL="285750" indent="-285750">
                        <a:buFont typeface="Arial" panose="020B0604020202020204" pitchFamily="34" charset="0"/>
                        <a:buChar char="•"/>
                      </a:pPr>
                      <a:r>
                        <a:rPr lang="fi-FI" sz="900" dirty="0"/>
                        <a:t>Jos osingonjako vähenee 20 %</a:t>
                      </a:r>
                    </a:p>
                    <a:p>
                      <a:pPr marL="285750" indent="-285750">
                        <a:buFont typeface="Arial" panose="020B0604020202020204" pitchFamily="34" charset="0"/>
                        <a:buChar char="•"/>
                      </a:pPr>
                      <a:r>
                        <a:rPr lang="fi-FI" sz="900" dirty="0"/>
                        <a:t>Jos osingonjako vähenee 30 %</a:t>
                      </a:r>
                    </a:p>
                    <a:p>
                      <a:pPr marL="285750" indent="-285750">
                        <a:buFont typeface="Arial" panose="020B0604020202020204" pitchFamily="34" charset="0"/>
                        <a:buChar char="•"/>
                      </a:pPr>
                      <a:r>
                        <a:rPr lang="fi-FI" sz="900" dirty="0"/>
                        <a:t>(Jos osingonjako vähenee 40 %)</a:t>
                      </a:r>
                    </a:p>
                  </a:txBody>
                  <a:tcPr marL="68044" marR="68044" marT="34022" marB="34022"/>
                </a:tc>
                <a:tc>
                  <a:txBody>
                    <a:bodyPr/>
                    <a:lstStyle/>
                    <a:p>
                      <a:pPr marL="0" marR="0" indent="0" algn="l" defTabSz="914069" rtl="0" eaLnBrk="1" fontAlgn="auto" latinLnBrk="0" hangingPunct="1">
                        <a:lnSpc>
                          <a:spcPct val="100000"/>
                        </a:lnSpc>
                        <a:spcBef>
                          <a:spcPts val="0"/>
                        </a:spcBef>
                        <a:spcAft>
                          <a:spcPts val="0"/>
                        </a:spcAft>
                        <a:buClrTx/>
                        <a:buSzTx/>
                        <a:buFontTx/>
                        <a:buNone/>
                        <a:tabLst/>
                        <a:defRPr/>
                      </a:pPr>
                      <a:endParaRPr lang="fi-FI" sz="900" dirty="0"/>
                    </a:p>
                    <a:p>
                      <a:pPr marL="0" marR="0" indent="0" algn="l" defTabSz="914069" rtl="0" eaLnBrk="1" fontAlgn="auto" latinLnBrk="0" hangingPunct="1">
                        <a:lnSpc>
                          <a:spcPct val="100000"/>
                        </a:lnSpc>
                        <a:spcBef>
                          <a:spcPts val="0"/>
                        </a:spcBef>
                        <a:spcAft>
                          <a:spcPts val="0"/>
                        </a:spcAft>
                        <a:buClrTx/>
                        <a:buSzTx/>
                        <a:buFontTx/>
                        <a:buNone/>
                        <a:tabLst/>
                        <a:defRPr/>
                      </a:pPr>
                      <a:r>
                        <a:rPr lang="fi-FI" sz="900" dirty="0"/>
                        <a:t>- 40 </a:t>
                      </a:r>
                    </a:p>
                    <a:p>
                      <a:pPr marL="0" marR="0" indent="0" algn="l" defTabSz="914069" rtl="0" eaLnBrk="1" fontAlgn="auto" latinLnBrk="0" hangingPunct="1">
                        <a:lnSpc>
                          <a:spcPct val="100000"/>
                        </a:lnSpc>
                        <a:spcBef>
                          <a:spcPts val="0"/>
                        </a:spcBef>
                        <a:spcAft>
                          <a:spcPts val="0"/>
                        </a:spcAft>
                        <a:buClrTx/>
                        <a:buSzTx/>
                        <a:buFontTx/>
                        <a:buNone/>
                        <a:tabLst/>
                        <a:defRPr/>
                      </a:pPr>
                      <a:r>
                        <a:rPr lang="fi-FI" sz="900" dirty="0"/>
                        <a:t>- 620 </a:t>
                      </a:r>
                    </a:p>
                    <a:p>
                      <a:pPr marL="0" marR="0" indent="0" algn="l" defTabSz="914069" rtl="0" eaLnBrk="1" fontAlgn="auto" latinLnBrk="0" hangingPunct="1">
                        <a:lnSpc>
                          <a:spcPct val="100000"/>
                        </a:lnSpc>
                        <a:spcBef>
                          <a:spcPts val="0"/>
                        </a:spcBef>
                        <a:spcAft>
                          <a:spcPts val="0"/>
                        </a:spcAft>
                        <a:buClrTx/>
                        <a:buSzTx/>
                        <a:buFontTx/>
                        <a:buNone/>
                        <a:tabLst/>
                        <a:defRPr/>
                      </a:pPr>
                      <a:r>
                        <a:rPr lang="fi-FI" sz="900" dirty="0"/>
                        <a:t>(- 1 200)</a:t>
                      </a:r>
                    </a:p>
                  </a:txBody>
                  <a:tcPr marL="68044" marR="68044" marT="34022" marB="34022"/>
                </a:tc>
                <a:tc>
                  <a:txBody>
                    <a:bodyPr/>
                    <a:lstStyle/>
                    <a:p>
                      <a:pPr marL="0" indent="0" algn="ctr">
                        <a:buFont typeface="Arial" panose="020B0604020202020204" pitchFamily="34" charset="0"/>
                        <a:buNone/>
                      </a:pPr>
                      <a:endParaRPr lang="fi-FI" sz="900" dirty="0"/>
                    </a:p>
                    <a:p>
                      <a:pPr marL="0" indent="0" algn="ctr">
                        <a:buFont typeface="Arial" panose="020B0604020202020204" pitchFamily="34" charset="0"/>
                        <a:buNone/>
                      </a:pPr>
                      <a:r>
                        <a:rPr lang="fi-FI" sz="900" dirty="0"/>
                        <a:t>+ 21 000</a:t>
                      </a:r>
                    </a:p>
                  </a:txBody>
                  <a:tcPr marL="68044" marR="68044" marT="34022" marB="34022"/>
                </a:tc>
                <a:tc>
                  <a:txBody>
                    <a:bodyPr/>
                    <a:lstStyle/>
                    <a:p>
                      <a:pPr marL="0" indent="0" algn="ctr">
                        <a:buFont typeface="Arial" panose="020B0604020202020204" pitchFamily="34" charset="0"/>
                        <a:buNone/>
                      </a:pPr>
                      <a:endParaRPr lang="fi-FI" sz="900" dirty="0"/>
                    </a:p>
                    <a:p>
                      <a:pPr marL="0" indent="0" algn="ctr">
                        <a:buFont typeface="Arial" panose="020B0604020202020204" pitchFamily="34" charset="0"/>
                        <a:buNone/>
                      </a:pPr>
                      <a:r>
                        <a:rPr lang="fi-FI" sz="900" dirty="0"/>
                        <a:t>+ 750</a:t>
                      </a:r>
                    </a:p>
                  </a:txBody>
                  <a:tcPr marL="68044" marR="68044" marT="34022" marB="34022"/>
                </a:tc>
                <a:extLst>
                  <a:ext uri="{0D108BD9-81ED-4DB2-BD59-A6C34878D82A}">
                    <a16:rowId xmlns:a16="http://schemas.microsoft.com/office/drawing/2014/main" val="10002"/>
                  </a:ext>
                </a:extLst>
              </a:tr>
              <a:tr h="145586">
                <a:tc>
                  <a:txBody>
                    <a:bodyPr/>
                    <a:lstStyle/>
                    <a:p>
                      <a:r>
                        <a:rPr lang="fi-FI" sz="900" b="1" dirty="0"/>
                        <a:t>Investointivarausmalli</a:t>
                      </a:r>
                    </a:p>
                  </a:txBody>
                  <a:tcPr marL="68044" marR="68044" marT="34022" marB="34022"/>
                </a:tc>
                <a:tc>
                  <a:txBody>
                    <a:bodyPr/>
                    <a:lstStyle/>
                    <a:p>
                      <a:pPr marL="0" marR="0" indent="0" algn="l" defTabSz="914069" rtl="0" eaLnBrk="1" fontAlgn="auto" latinLnBrk="0" hangingPunct="1">
                        <a:lnSpc>
                          <a:spcPct val="100000"/>
                        </a:lnSpc>
                        <a:spcBef>
                          <a:spcPts val="0"/>
                        </a:spcBef>
                        <a:spcAft>
                          <a:spcPts val="0"/>
                        </a:spcAft>
                        <a:buClrTx/>
                        <a:buSzTx/>
                        <a:buFontTx/>
                        <a:buNone/>
                        <a:tabLst/>
                        <a:defRPr/>
                      </a:pPr>
                      <a:r>
                        <a:rPr lang="fi-FI" sz="900" baseline="0" dirty="0"/>
                        <a:t>- 170 .. - </a:t>
                      </a:r>
                      <a:r>
                        <a:rPr lang="fi-FI" sz="900" dirty="0"/>
                        <a:t>1</a:t>
                      </a:r>
                      <a:r>
                        <a:rPr lang="fi-FI" sz="900" baseline="0" dirty="0"/>
                        <a:t> 000</a:t>
                      </a:r>
                      <a:endParaRPr lang="fi-FI" sz="900" dirty="0"/>
                    </a:p>
                  </a:txBody>
                  <a:tcPr marL="68044" marR="68044" marT="34022" marB="34022"/>
                </a:tc>
                <a:tc>
                  <a:txBody>
                    <a:bodyPr/>
                    <a:lstStyle/>
                    <a:p>
                      <a:pPr algn="ctr"/>
                      <a:r>
                        <a:rPr lang="fi-FI" sz="900" dirty="0"/>
                        <a:t>+ 11 000</a:t>
                      </a:r>
                    </a:p>
                  </a:txBody>
                  <a:tcPr marL="68044" marR="68044" marT="34022" marB="34022"/>
                </a:tc>
                <a:tc>
                  <a:txBody>
                    <a:bodyPr/>
                    <a:lstStyle/>
                    <a:p>
                      <a:pPr algn="ctr"/>
                      <a:r>
                        <a:rPr lang="fi-FI" sz="900" dirty="0"/>
                        <a:t>+ 390</a:t>
                      </a:r>
                    </a:p>
                  </a:txBody>
                  <a:tcPr marL="68044" marR="68044" marT="34022" marB="34022"/>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186503520"/>
      </p:ext>
    </p:extLst>
  </p:cSld>
  <p:clrMapOvr>
    <a:masterClrMapping/>
  </p:clrMapOvr>
  <p:transition spd="med">
    <p:fade/>
  </p:transition>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kstin paikkamerkki 7"/>
          <p:cNvSpPr>
            <a:spLocks noGrp="1"/>
          </p:cNvSpPr>
          <p:nvPr>
            <p:ph type="body" sz="quarter" idx="15"/>
          </p:nvPr>
        </p:nvSpPr>
        <p:spPr>
          <a:xfrm>
            <a:off x="1111510" y="1146128"/>
            <a:ext cx="6977283" cy="1165268"/>
          </a:xfrm>
        </p:spPr>
        <p:txBody>
          <a:bodyPr>
            <a:noAutofit/>
          </a:bodyPr>
          <a:lstStyle/>
          <a:p>
            <a:pPr>
              <a:lnSpc>
                <a:spcPct val="100000"/>
              </a:lnSpc>
            </a:pPr>
            <a:r>
              <a:rPr lang="fi-FI" sz="3200" dirty="0"/>
              <a:t>Suomen jäykkä palkkamalli </a:t>
            </a:r>
            <a:br>
              <a:rPr lang="fi-FI" sz="3200" dirty="0"/>
            </a:br>
            <a:r>
              <a:rPr lang="fi-FI" sz="3200" dirty="0"/>
              <a:t>ja työlainsäädäntö heikentävät jatkuvasti kustannuskilpailukykyä</a:t>
            </a:r>
          </a:p>
          <a:p>
            <a:pPr>
              <a:lnSpc>
                <a:spcPct val="100000"/>
              </a:lnSpc>
            </a:pPr>
            <a:r>
              <a:rPr lang="fi-FI" sz="3200" dirty="0"/>
              <a:t>- </a:t>
            </a:r>
            <a:r>
              <a:rPr lang="fi-FI" dirty="0"/>
              <a:t>Vientivetoinen työmarkkinamalli tukemaan talouskasvua</a:t>
            </a:r>
          </a:p>
        </p:txBody>
      </p:sp>
      <p:sp>
        <p:nvSpPr>
          <p:cNvPr id="2" name="Dian numeron paikkamerkki 1"/>
          <p:cNvSpPr>
            <a:spLocks noGrp="1"/>
          </p:cNvSpPr>
          <p:nvPr>
            <p:ph type="sldNum" sz="quarter" idx="12"/>
          </p:nvPr>
        </p:nvSpPr>
        <p:spPr/>
        <p:txBody>
          <a:bodyPr/>
          <a:lstStyle/>
          <a:p>
            <a:fld id="{6FCB6B90-8271-4E8F-82C1-E646FBB48A2E}" type="slidenum">
              <a:rPr lang="fi-FI" smtClean="0"/>
              <a:pPr/>
              <a:t>124</a:t>
            </a:fld>
            <a:endParaRPr lang="fi-FI" dirty="0"/>
          </a:p>
        </p:txBody>
      </p:sp>
      <p:sp>
        <p:nvSpPr>
          <p:cNvPr id="3" name="Päivämäärän paikkamerkki 2"/>
          <p:cNvSpPr>
            <a:spLocks noGrp="1"/>
          </p:cNvSpPr>
          <p:nvPr>
            <p:ph type="dt" sz="half" idx="10"/>
          </p:nvPr>
        </p:nvSpPr>
        <p:spPr/>
        <p:txBody>
          <a:bodyPr/>
          <a:lstStyle/>
          <a:p>
            <a:fld id="{1F9AB61F-25F5-4BAC-AFD2-7CF6AA8759C3}" type="datetime1">
              <a:rPr lang="fi-FI" smtClean="0"/>
              <a:t>12.4.2017</a:t>
            </a:fld>
            <a:endParaRPr lang="fi-FI" dirty="0"/>
          </a:p>
        </p:txBody>
      </p:sp>
      <p:sp>
        <p:nvSpPr>
          <p:cNvPr id="4" name="Alatunnisteen paikkamerkki 3"/>
          <p:cNvSpPr>
            <a:spLocks noGrp="1"/>
          </p:cNvSpPr>
          <p:nvPr>
            <p:ph type="ftr" sz="quarter" idx="11"/>
          </p:nvPr>
        </p:nvSpPr>
        <p:spPr/>
        <p:txBody>
          <a:bodyPr/>
          <a:lstStyle/>
          <a:p>
            <a:r>
              <a:rPr lang="fi-FI"/>
              <a:t>Teknologiateollisuus</a:t>
            </a:r>
            <a:endParaRPr lang="fi-FI" dirty="0"/>
          </a:p>
        </p:txBody>
      </p:sp>
    </p:spTree>
    <p:extLst>
      <p:ext uri="{BB962C8B-B14F-4D97-AF65-F5344CB8AC3E}">
        <p14:creationId xmlns:p14="http://schemas.microsoft.com/office/powerpoint/2010/main" val="457600827"/>
      </p:ext>
    </p:extLst>
  </p:cSld>
  <p:clrMapOvr>
    <a:masterClrMapping/>
  </p:clrMapOvr>
  <p:transition spd="med">
    <p:fade/>
  </p:transition>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an numeron paikkamerkki 2"/>
          <p:cNvSpPr>
            <a:spLocks noGrp="1"/>
          </p:cNvSpPr>
          <p:nvPr>
            <p:ph type="sldNum" sz="quarter" idx="12"/>
          </p:nvPr>
        </p:nvSpPr>
        <p:spPr/>
        <p:txBody>
          <a:bodyPr/>
          <a:lstStyle/>
          <a:p>
            <a:fld id="{6FCB6B90-8271-4E8F-82C1-E646FBB48A2E}" type="slidenum">
              <a:rPr lang="fi-FI" smtClean="0"/>
              <a:pPr/>
              <a:t>125</a:t>
            </a:fld>
            <a:endParaRPr lang="fi-FI" dirty="0"/>
          </a:p>
        </p:txBody>
      </p:sp>
      <p:sp>
        <p:nvSpPr>
          <p:cNvPr id="4" name="Päivämäärän paikkamerkki 3"/>
          <p:cNvSpPr>
            <a:spLocks noGrp="1"/>
          </p:cNvSpPr>
          <p:nvPr>
            <p:ph type="dt" sz="half" idx="10"/>
          </p:nvPr>
        </p:nvSpPr>
        <p:spPr/>
        <p:txBody>
          <a:bodyPr/>
          <a:lstStyle/>
          <a:p>
            <a:fld id="{33A50D0A-99B9-48FE-8B08-047EE10ADBDA}" type="datetime1">
              <a:rPr lang="fi-FI" smtClean="0"/>
              <a:t>12.4.2017</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8" name="Tekstin paikkamerkki 7"/>
          <p:cNvSpPr>
            <a:spLocks noGrp="1"/>
          </p:cNvSpPr>
          <p:nvPr>
            <p:ph type="body" sz="quarter" idx="18"/>
          </p:nvPr>
        </p:nvSpPr>
        <p:spPr/>
        <p:txBody>
          <a:bodyPr/>
          <a:lstStyle/>
          <a:p>
            <a:r>
              <a:rPr lang="fi-FI" dirty="0"/>
              <a:t>Lähde: </a:t>
            </a:r>
            <a:r>
              <a:rPr lang="fi-FI" dirty="0" err="1"/>
              <a:t>Macrobond</a:t>
            </a:r>
            <a:r>
              <a:rPr lang="fi-FI" dirty="0"/>
              <a:t>, </a:t>
            </a:r>
            <a:r>
              <a:rPr lang="fi-FI" dirty="0" err="1"/>
              <a:t>Eurostat</a:t>
            </a:r>
            <a:r>
              <a:rPr lang="fi-FI" dirty="0"/>
              <a:t> / Kansantalouden tilinpito</a:t>
            </a:r>
          </a:p>
          <a:p>
            <a:endParaRPr lang="fi-FI" dirty="0"/>
          </a:p>
        </p:txBody>
      </p:sp>
      <p:sp>
        <p:nvSpPr>
          <p:cNvPr id="10" name="Tekstin paikkamerkki 7"/>
          <p:cNvSpPr>
            <a:spLocks noGrp="1"/>
          </p:cNvSpPr>
          <p:nvPr>
            <p:ph type="body" sz="quarter" idx="15"/>
          </p:nvPr>
        </p:nvSpPr>
        <p:spPr>
          <a:xfrm>
            <a:off x="251999" y="282150"/>
            <a:ext cx="8143259" cy="648000"/>
          </a:xfrm>
        </p:spPr>
        <p:txBody>
          <a:bodyPr/>
          <a:lstStyle/>
          <a:p>
            <a:r>
              <a:rPr lang="fi-FI" spc="-50" dirty="0"/>
              <a:t>Teollisuuden työpaikkoja Suomessa on kadonnut noin 100 000 vuoden 2008 jälkeen </a:t>
            </a:r>
            <a:endParaRPr lang="fi-FI" spc="-90" dirty="0"/>
          </a:p>
          <a:p>
            <a:pPr>
              <a:lnSpc>
                <a:spcPct val="100000"/>
              </a:lnSpc>
              <a:spcBef>
                <a:spcPts val="0"/>
              </a:spcBef>
            </a:pPr>
            <a:r>
              <a:rPr lang="fi-FI" sz="1200" b="0" dirty="0"/>
              <a:t>Teollisuus tuo kuitenkin 80 % Suomen vientituloista </a:t>
            </a:r>
            <a:endParaRPr lang="fi-FI" dirty="0"/>
          </a:p>
        </p:txBody>
      </p:sp>
      <p:graphicFrame>
        <p:nvGraphicFramePr>
          <p:cNvPr id="12" name="Sisällön paikkamerkki 11"/>
          <p:cNvGraphicFramePr>
            <a:graphicFrameLocks noGrp="1" noChangeAspect="1"/>
          </p:cNvGraphicFramePr>
          <p:nvPr>
            <p:ph sz="quarter" idx="17"/>
            <p:extLst>
              <p:ext uri="{D42A27DB-BD31-4B8C-83A1-F6EECF244321}">
                <p14:modId xmlns:p14="http://schemas.microsoft.com/office/powerpoint/2010/main" val="2732719041"/>
              </p:ext>
            </p:extLst>
          </p:nvPr>
        </p:nvGraphicFramePr>
        <p:xfrm>
          <a:off x="383718" y="1275729"/>
          <a:ext cx="8386088" cy="3369295"/>
        </p:xfrm>
        <a:graphic>
          <a:graphicData uri="http://schemas.openxmlformats.org/presentationml/2006/ole">
            <mc:AlternateContent xmlns:mc="http://schemas.openxmlformats.org/markup-compatibility/2006">
              <mc:Choice xmlns:v="urn:schemas-microsoft-com:vml" Requires="v">
                <p:oleObj spid="_x0000_s46270" name="Macrobond document" r:id="rId3" imgW="13193184" imgH="5572640" progId="Mbnd.mbnd">
                  <p:embed/>
                </p:oleObj>
              </mc:Choice>
              <mc:Fallback>
                <p:oleObj name="Macrobond document" r:id="rId3" imgW="13193184" imgH="5572640" progId="Mbnd.mbnd">
                  <p:embed/>
                  <p:pic>
                    <p:nvPicPr>
                      <p:cNvPr id="6" name="Objekti 5"/>
                      <p:cNvPicPr/>
                      <p:nvPr/>
                    </p:nvPicPr>
                    <p:blipFill>
                      <a:blip r:embed="rId4"/>
                      <a:stretch>
                        <a:fillRect/>
                      </a:stretch>
                    </p:blipFill>
                    <p:spPr>
                      <a:xfrm>
                        <a:off x="383718" y="1275729"/>
                        <a:ext cx="8386088" cy="3369295"/>
                      </a:xfrm>
                      <a:prstGeom prst="rect">
                        <a:avLst/>
                      </a:prstGeom>
                    </p:spPr>
                  </p:pic>
                </p:oleObj>
              </mc:Fallback>
            </mc:AlternateContent>
          </a:graphicData>
        </a:graphic>
      </p:graphicFrame>
    </p:spTree>
    <p:extLst>
      <p:ext uri="{BB962C8B-B14F-4D97-AF65-F5344CB8AC3E}">
        <p14:creationId xmlns:p14="http://schemas.microsoft.com/office/powerpoint/2010/main" val="4260500817"/>
      </p:ext>
    </p:extLst>
  </p:cSld>
  <p:clrMapOvr>
    <a:masterClrMapping/>
  </p:clrMapOvr>
  <p:transition spd="med">
    <p:fade/>
  </p:transition>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Koko elinkeinoelämän työpaikat Suomessa ovat vähentyneet tuntuvasti</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126</a:t>
            </a:fld>
            <a:endParaRPr lang="fi-FI" dirty="0"/>
          </a:p>
        </p:txBody>
      </p:sp>
      <p:sp>
        <p:nvSpPr>
          <p:cNvPr id="4" name="Päivämäärän paikkamerkki 3"/>
          <p:cNvSpPr>
            <a:spLocks noGrp="1"/>
          </p:cNvSpPr>
          <p:nvPr>
            <p:ph type="dt" sz="half" idx="10"/>
          </p:nvPr>
        </p:nvSpPr>
        <p:spPr/>
        <p:txBody>
          <a:bodyPr/>
          <a:lstStyle/>
          <a:p>
            <a:fld id="{E70C97DB-DA9C-4CFA-B970-B8599B25F3E4}" type="datetime1">
              <a:rPr lang="fi-FI" smtClean="0"/>
              <a:t>12.4.2017</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7" name="Tekstin paikkamerkki 6"/>
          <p:cNvSpPr>
            <a:spLocks noGrp="1"/>
          </p:cNvSpPr>
          <p:nvPr>
            <p:ph type="body" sz="quarter" idx="18"/>
          </p:nvPr>
        </p:nvSpPr>
        <p:spPr/>
        <p:txBody>
          <a:bodyPr/>
          <a:lstStyle/>
          <a:p>
            <a:r>
              <a:rPr lang="fi-FI" dirty="0"/>
              <a:t>Lähde: Tilastokeskus / Kansantalouden tilinpito</a:t>
            </a:r>
          </a:p>
          <a:p>
            <a:endParaRPr lang="fi-FI" dirty="0"/>
          </a:p>
        </p:txBody>
      </p:sp>
      <p:graphicFrame>
        <p:nvGraphicFramePr>
          <p:cNvPr id="8" name="Sisällön paikkamerkki 4"/>
          <p:cNvGraphicFramePr>
            <a:graphicFrameLocks noGrp="1"/>
          </p:cNvGraphicFramePr>
          <p:nvPr>
            <p:ph sz="quarter" idx="17"/>
            <p:extLst>
              <p:ext uri="{D42A27DB-BD31-4B8C-83A1-F6EECF244321}">
                <p14:modId xmlns:p14="http://schemas.microsoft.com/office/powerpoint/2010/main" val="3435627878"/>
              </p:ext>
            </p:extLst>
          </p:nvPr>
        </p:nvGraphicFramePr>
        <p:xfrm>
          <a:off x="381000" y="1103313"/>
          <a:ext cx="8391525" cy="3541712"/>
        </p:xfrm>
        <a:graphic>
          <a:graphicData uri="http://schemas.openxmlformats.org/drawingml/2006/chart">
            <c:chart xmlns:c="http://schemas.openxmlformats.org/drawingml/2006/chart" xmlns:r="http://schemas.openxmlformats.org/officeDocument/2006/relationships" r:id="rId2"/>
          </a:graphicData>
        </a:graphic>
      </p:graphicFrame>
      <p:sp>
        <p:nvSpPr>
          <p:cNvPr id="9" name="Suorakulmio 8"/>
          <p:cNvSpPr/>
          <p:nvPr/>
        </p:nvSpPr>
        <p:spPr>
          <a:xfrm>
            <a:off x="1111510" y="1275730"/>
            <a:ext cx="1487908" cy="253916"/>
          </a:xfrm>
          <a:prstGeom prst="rect">
            <a:avLst/>
          </a:prstGeom>
        </p:spPr>
        <p:txBody>
          <a:bodyPr wrap="none">
            <a:spAutoFit/>
          </a:bodyPr>
          <a:lstStyle/>
          <a:p>
            <a:pPr defTabSz="812394"/>
            <a:r>
              <a:rPr lang="fi-FI" sz="1050" dirty="0">
                <a:solidFill>
                  <a:schemeClr val="tx2"/>
                </a:solidFill>
              </a:rPr>
              <a:t>Tuhatta työpaikkaa</a:t>
            </a:r>
            <a:endParaRPr lang="fi-FI" sz="1050" dirty="0">
              <a:solidFill>
                <a:schemeClr val="tx2"/>
              </a:solidFill>
              <a:ea typeface="Arial Unicode MS"/>
            </a:endParaRPr>
          </a:p>
        </p:txBody>
      </p:sp>
    </p:spTree>
    <p:extLst>
      <p:ext uri="{BB962C8B-B14F-4D97-AF65-F5344CB8AC3E}">
        <p14:creationId xmlns:p14="http://schemas.microsoft.com/office/powerpoint/2010/main" val="4239373611"/>
      </p:ext>
    </p:extLst>
  </p:cSld>
  <p:clrMapOvr>
    <a:masterClrMapping/>
  </p:clrMapOvr>
  <p:transition spd="med">
    <p:fade/>
  </p:transition>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Työttömien työnhakijoiden määrä Suomessa </a:t>
            </a:r>
            <a:br>
              <a:rPr lang="fi-FI" dirty="0"/>
            </a:br>
            <a:r>
              <a:rPr lang="fi-FI" dirty="0"/>
              <a:t>on korkealla tasolla, mutta alenemassa</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127</a:t>
            </a:fld>
            <a:endParaRPr lang="fi-FI" dirty="0"/>
          </a:p>
        </p:txBody>
      </p:sp>
      <p:sp>
        <p:nvSpPr>
          <p:cNvPr id="4" name="Päivämäärän paikkamerkki 3"/>
          <p:cNvSpPr>
            <a:spLocks noGrp="1"/>
          </p:cNvSpPr>
          <p:nvPr>
            <p:ph type="dt" sz="half" idx="10"/>
          </p:nvPr>
        </p:nvSpPr>
        <p:spPr/>
        <p:txBody>
          <a:bodyPr/>
          <a:lstStyle/>
          <a:p>
            <a:fld id="{E70C97DB-DA9C-4CFA-B970-B8599B25F3E4}" type="datetime1">
              <a:rPr lang="fi-FI" smtClean="0"/>
              <a:t>12.4.2017</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7" name="Tekstin paikkamerkki 6"/>
          <p:cNvSpPr>
            <a:spLocks noGrp="1"/>
          </p:cNvSpPr>
          <p:nvPr>
            <p:ph type="body" sz="quarter" idx="18"/>
          </p:nvPr>
        </p:nvSpPr>
        <p:spPr/>
        <p:txBody>
          <a:bodyPr/>
          <a:lstStyle/>
          <a:p>
            <a:r>
              <a:rPr lang="fi-FI" dirty="0"/>
              <a:t>Lähde: </a:t>
            </a:r>
            <a:r>
              <a:rPr lang="fi-FI" dirty="0" err="1"/>
              <a:t>Macrobond</a:t>
            </a:r>
            <a:r>
              <a:rPr lang="fi-FI" dirty="0"/>
              <a:t>, TEM</a:t>
            </a:r>
          </a:p>
          <a:p>
            <a:endParaRPr lang="fi-FI" dirty="0"/>
          </a:p>
        </p:txBody>
      </p:sp>
      <p:graphicFrame>
        <p:nvGraphicFramePr>
          <p:cNvPr id="10" name="Sisällön paikkamerkki 9"/>
          <p:cNvGraphicFramePr>
            <a:graphicFrameLocks noGrp="1" noChangeAspect="1"/>
          </p:cNvGraphicFramePr>
          <p:nvPr>
            <p:ph sz="quarter" idx="17"/>
            <p:extLst>
              <p:ext uri="{D42A27DB-BD31-4B8C-83A1-F6EECF244321}">
                <p14:modId xmlns:p14="http://schemas.microsoft.com/office/powerpoint/2010/main" val="1917867150"/>
              </p:ext>
            </p:extLst>
          </p:nvPr>
        </p:nvGraphicFramePr>
        <p:xfrm>
          <a:off x="383718" y="1103313"/>
          <a:ext cx="8386088" cy="3541712"/>
        </p:xfrm>
        <a:graphic>
          <a:graphicData uri="http://schemas.openxmlformats.org/presentationml/2006/ole">
            <mc:AlternateContent xmlns:mc="http://schemas.openxmlformats.org/markup-compatibility/2006">
              <mc:Choice xmlns:v="urn:schemas-microsoft-com:vml" Requires="v">
                <p:oleObj spid="_x0000_s47295" name="Macrobond document" r:id="rId3" imgW="13193184" imgH="5572640" progId="Mbnd.mbnd">
                  <p:embed/>
                </p:oleObj>
              </mc:Choice>
              <mc:Fallback>
                <p:oleObj name="Macrobond document" r:id="rId3" imgW="13193184" imgH="5572640" progId="Mbnd.mbnd">
                  <p:embed/>
                  <p:pic>
                    <p:nvPicPr>
                      <p:cNvPr id="8" name="Objekti 7"/>
                      <p:cNvPicPr/>
                      <p:nvPr/>
                    </p:nvPicPr>
                    <p:blipFill>
                      <a:blip r:embed="rId4"/>
                      <a:stretch>
                        <a:fillRect/>
                      </a:stretch>
                    </p:blipFill>
                    <p:spPr>
                      <a:xfrm>
                        <a:off x="383718" y="1103313"/>
                        <a:ext cx="8386088" cy="3541712"/>
                      </a:xfrm>
                      <a:prstGeom prst="rect">
                        <a:avLst/>
                      </a:prstGeom>
                    </p:spPr>
                  </p:pic>
                </p:oleObj>
              </mc:Fallback>
            </mc:AlternateContent>
          </a:graphicData>
        </a:graphic>
      </p:graphicFrame>
    </p:spTree>
    <p:extLst>
      <p:ext uri="{BB962C8B-B14F-4D97-AF65-F5344CB8AC3E}">
        <p14:creationId xmlns:p14="http://schemas.microsoft.com/office/powerpoint/2010/main" val="3316530342"/>
      </p:ext>
    </p:extLst>
  </p:cSld>
  <p:clrMapOvr>
    <a:masterClrMapping/>
  </p:clrMapOvr>
  <p:transition spd="med">
    <p:fade/>
  </p:transition>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an numeron paikkamerkki 2"/>
          <p:cNvSpPr>
            <a:spLocks noGrp="1"/>
          </p:cNvSpPr>
          <p:nvPr>
            <p:ph type="sldNum" sz="quarter" idx="12"/>
          </p:nvPr>
        </p:nvSpPr>
        <p:spPr/>
        <p:txBody>
          <a:bodyPr/>
          <a:lstStyle/>
          <a:p>
            <a:fld id="{6FCB6B90-8271-4E8F-82C1-E646FBB48A2E}" type="slidenum">
              <a:rPr lang="fi-FI" smtClean="0"/>
              <a:pPr/>
              <a:t>128</a:t>
            </a:fld>
            <a:endParaRPr lang="fi-FI" dirty="0"/>
          </a:p>
        </p:txBody>
      </p:sp>
      <p:sp>
        <p:nvSpPr>
          <p:cNvPr id="4" name="Päivämäärän paikkamerkki 3"/>
          <p:cNvSpPr>
            <a:spLocks noGrp="1"/>
          </p:cNvSpPr>
          <p:nvPr>
            <p:ph type="dt" sz="half" idx="10"/>
          </p:nvPr>
        </p:nvSpPr>
        <p:spPr/>
        <p:txBody>
          <a:bodyPr/>
          <a:lstStyle/>
          <a:p>
            <a:fld id="{33A50D0A-99B9-48FE-8B08-047EE10ADBDA}" type="datetime1">
              <a:rPr lang="fi-FI" smtClean="0"/>
              <a:t>12.4.2017</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8" name="Tekstin paikkamerkki 7"/>
          <p:cNvSpPr>
            <a:spLocks noGrp="1"/>
          </p:cNvSpPr>
          <p:nvPr>
            <p:ph type="body" sz="quarter" idx="18"/>
          </p:nvPr>
        </p:nvSpPr>
        <p:spPr>
          <a:xfrm>
            <a:off x="2334682" y="4727575"/>
            <a:ext cx="6190179" cy="415926"/>
          </a:xfrm>
        </p:spPr>
        <p:txBody>
          <a:bodyPr/>
          <a:lstStyle/>
          <a:p>
            <a:r>
              <a:rPr lang="fi-FI" dirty="0"/>
              <a:t>*) </a:t>
            </a:r>
            <a:r>
              <a:rPr lang="fi-FI" b="1" dirty="0"/>
              <a:t>EKP:n harmonisoidussa hinta- ja kustannuskilpailukykymittarissa </a:t>
            </a:r>
            <a:r>
              <a:rPr lang="fi-FI" dirty="0"/>
              <a:t>kunkin maan keskimääräinen toteutunut valuuttakurssi lasketaan 38 tärkeimmän vientimaan valuuttakurssipainoilla sekä koko talouden yksikkötyökustannusten kehityksellä.</a:t>
            </a:r>
          </a:p>
          <a:p>
            <a:r>
              <a:rPr lang="fi-FI" dirty="0"/>
              <a:t>Viimeisin tieto loka-joulukuu 2016, Lähde: Euroopan keskuspankki </a:t>
            </a:r>
          </a:p>
          <a:p>
            <a:endParaRPr lang="fi-FI" dirty="0"/>
          </a:p>
        </p:txBody>
      </p:sp>
      <p:sp>
        <p:nvSpPr>
          <p:cNvPr id="10" name="Tekstin paikkamerkki 7"/>
          <p:cNvSpPr>
            <a:spLocks noGrp="1"/>
          </p:cNvSpPr>
          <p:nvPr>
            <p:ph type="body" sz="quarter" idx="15"/>
          </p:nvPr>
        </p:nvSpPr>
        <p:spPr>
          <a:xfrm>
            <a:off x="251999" y="282150"/>
            <a:ext cx="8143259" cy="648000"/>
          </a:xfrm>
        </p:spPr>
        <p:txBody>
          <a:bodyPr/>
          <a:lstStyle/>
          <a:p>
            <a:r>
              <a:rPr lang="fi-FI" spc="-50" dirty="0"/>
              <a:t>Suomen hinta- ja kustannuskilpailukyky on 14 % heikompi kuin Saksassa verrattuna vuoteen 2005  </a:t>
            </a:r>
            <a:endParaRPr lang="fi-FI" spc="-90" dirty="0"/>
          </a:p>
          <a:p>
            <a:pPr>
              <a:lnSpc>
                <a:spcPct val="100000"/>
              </a:lnSpc>
              <a:spcBef>
                <a:spcPts val="0"/>
              </a:spcBef>
            </a:pPr>
            <a:r>
              <a:rPr lang="fi-FI" sz="1200" b="0" dirty="0"/>
              <a:t>Yksikkötyökustannukset = työvoimakustannukset / tuottavuus, ml. kunkin maan toteutuneet valuuttakurssit</a:t>
            </a:r>
            <a:endParaRPr lang="fi-FI" dirty="0"/>
          </a:p>
        </p:txBody>
      </p:sp>
      <p:graphicFrame>
        <p:nvGraphicFramePr>
          <p:cNvPr id="9" name="Object 3"/>
          <p:cNvGraphicFramePr>
            <a:graphicFrameLocks noGrp="1" noChangeAspect="1"/>
          </p:cNvGraphicFramePr>
          <p:nvPr>
            <p:ph sz="quarter" idx="17"/>
            <p:extLst>
              <p:ext uri="{D42A27DB-BD31-4B8C-83A1-F6EECF244321}">
                <p14:modId xmlns:p14="http://schemas.microsoft.com/office/powerpoint/2010/main" val="3989514502"/>
              </p:ext>
            </p:extLst>
          </p:nvPr>
        </p:nvGraphicFramePr>
        <p:xfrm>
          <a:off x="413700" y="1081327"/>
          <a:ext cx="8262756" cy="3499865"/>
        </p:xfrm>
        <a:graphic>
          <a:graphicData uri="http://schemas.openxmlformats.org/drawingml/2006/chart">
            <c:chart xmlns:c="http://schemas.openxmlformats.org/drawingml/2006/chart" xmlns:r="http://schemas.openxmlformats.org/officeDocument/2006/relationships" r:id="rId2"/>
          </a:graphicData>
        </a:graphic>
      </p:graphicFrame>
      <p:sp>
        <p:nvSpPr>
          <p:cNvPr id="11" name="Text Box 11"/>
          <p:cNvSpPr txBox="1">
            <a:spLocks noChangeArrowheads="1"/>
          </p:cNvSpPr>
          <p:nvPr/>
        </p:nvSpPr>
        <p:spPr bwMode="auto">
          <a:xfrm>
            <a:off x="896720" y="1314527"/>
            <a:ext cx="1137705" cy="222665"/>
          </a:xfrm>
          <a:prstGeom prst="rect">
            <a:avLst/>
          </a:prstGeom>
          <a:noFill/>
          <a:ln>
            <a:noFill/>
          </a:ln>
          <a:effectLst/>
          <a:extLst>
            <a:ext uri="{909E8E84-426E-40DD-AFC4-6F175D3DCCD1}">
              <a14:hiddenFill xmlns:a14="http://schemas.microsoft.com/office/drawing/2010/main">
                <a:solidFill>
                  <a:srgbClr val="CCEC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83353" tIns="41676" rIns="83353" bIns="41676">
            <a:spAutoFit/>
          </a:bodyPr>
          <a:lstStyle>
            <a:lvl1pPr defTabSz="827088">
              <a:defRPr sz="1400">
                <a:solidFill>
                  <a:schemeClr val="tx1"/>
                </a:solidFill>
                <a:latin typeface="Arial" charset="0"/>
                <a:ea typeface="Arial Unicode MS" pitchFamily="34" charset="-128"/>
                <a:cs typeface="Arial Unicode MS" pitchFamily="34" charset="-128"/>
              </a:defRPr>
            </a:lvl1pPr>
            <a:lvl2pPr marL="742950" indent="-285750" defTabSz="827088">
              <a:defRPr sz="1400">
                <a:solidFill>
                  <a:schemeClr val="tx1"/>
                </a:solidFill>
                <a:latin typeface="Arial" charset="0"/>
                <a:ea typeface="Arial Unicode MS" pitchFamily="34" charset="-128"/>
                <a:cs typeface="Arial Unicode MS" pitchFamily="34" charset="-128"/>
              </a:defRPr>
            </a:lvl2pPr>
            <a:lvl3pPr marL="1143000" indent="-228600" defTabSz="827088">
              <a:defRPr sz="1400">
                <a:solidFill>
                  <a:schemeClr val="tx1"/>
                </a:solidFill>
                <a:latin typeface="Arial" charset="0"/>
                <a:ea typeface="Arial Unicode MS" pitchFamily="34" charset="-128"/>
                <a:cs typeface="Arial Unicode MS" pitchFamily="34" charset="-128"/>
              </a:defRPr>
            </a:lvl3pPr>
            <a:lvl4pPr marL="1600200" indent="-228600" defTabSz="827088">
              <a:defRPr sz="1400">
                <a:solidFill>
                  <a:schemeClr val="tx1"/>
                </a:solidFill>
                <a:latin typeface="Arial" charset="0"/>
                <a:ea typeface="Arial Unicode MS" pitchFamily="34" charset="-128"/>
                <a:cs typeface="Arial Unicode MS" pitchFamily="34" charset="-128"/>
              </a:defRPr>
            </a:lvl4pPr>
            <a:lvl5pPr marL="2057400" indent="-228600" defTabSz="827088">
              <a:defRPr sz="1400">
                <a:solidFill>
                  <a:schemeClr val="tx1"/>
                </a:solidFill>
                <a:latin typeface="Arial" charset="0"/>
                <a:ea typeface="Arial Unicode MS" pitchFamily="34" charset="-128"/>
                <a:cs typeface="Arial Unicode MS" pitchFamily="34" charset="-128"/>
              </a:defRPr>
            </a:lvl5pPr>
            <a:lvl6pPr marL="2514600" indent="-228600" defTabSz="827088" eaLnBrk="0" fontAlgn="base" hangingPunct="0">
              <a:spcBef>
                <a:spcPct val="0"/>
              </a:spcBef>
              <a:spcAft>
                <a:spcPct val="0"/>
              </a:spcAft>
              <a:defRPr sz="1400">
                <a:solidFill>
                  <a:schemeClr val="tx1"/>
                </a:solidFill>
                <a:latin typeface="Arial" charset="0"/>
                <a:ea typeface="Arial Unicode MS" pitchFamily="34" charset="-128"/>
                <a:cs typeface="Arial Unicode MS" pitchFamily="34" charset="-128"/>
              </a:defRPr>
            </a:lvl6pPr>
            <a:lvl7pPr marL="2971800" indent="-228600" defTabSz="827088" eaLnBrk="0" fontAlgn="base" hangingPunct="0">
              <a:spcBef>
                <a:spcPct val="0"/>
              </a:spcBef>
              <a:spcAft>
                <a:spcPct val="0"/>
              </a:spcAft>
              <a:defRPr sz="1400">
                <a:solidFill>
                  <a:schemeClr val="tx1"/>
                </a:solidFill>
                <a:latin typeface="Arial" charset="0"/>
                <a:ea typeface="Arial Unicode MS" pitchFamily="34" charset="-128"/>
                <a:cs typeface="Arial Unicode MS" pitchFamily="34" charset="-128"/>
              </a:defRPr>
            </a:lvl7pPr>
            <a:lvl8pPr marL="3429000" indent="-228600" defTabSz="827088" eaLnBrk="0" fontAlgn="base" hangingPunct="0">
              <a:spcBef>
                <a:spcPct val="0"/>
              </a:spcBef>
              <a:spcAft>
                <a:spcPct val="0"/>
              </a:spcAft>
              <a:defRPr sz="1400">
                <a:solidFill>
                  <a:schemeClr val="tx1"/>
                </a:solidFill>
                <a:latin typeface="Arial" charset="0"/>
                <a:ea typeface="Arial Unicode MS" pitchFamily="34" charset="-128"/>
                <a:cs typeface="Arial Unicode MS" pitchFamily="34" charset="-128"/>
              </a:defRPr>
            </a:lvl8pPr>
            <a:lvl9pPr marL="3886200" indent="-228600" defTabSz="827088" eaLnBrk="0" fontAlgn="base" hangingPunct="0">
              <a:spcBef>
                <a:spcPct val="0"/>
              </a:spcBef>
              <a:spcAft>
                <a:spcPct val="0"/>
              </a:spcAft>
              <a:defRPr sz="1400">
                <a:solidFill>
                  <a:schemeClr val="tx1"/>
                </a:solidFill>
                <a:latin typeface="Arial" charset="0"/>
                <a:ea typeface="Arial Unicode MS" pitchFamily="34" charset="-128"/>
                <a:cs typeface="Arial Unicode MS" pitchFamily="34" charset="-128"/>
              </a:defRPr>
            </a:lvl9pPr>
          </a:lstStyle>
          <a:p>
            <a:pPr eaLnBrk="0" fontAlgn="base" hangingPunct="0">
              <a:spcBef>
                <a:spcPct val="0"/>
              </a:spcBef>
              <a:spcAft>
                <a:spcPct val="0"/>
              </a:spcAft>
            </a:pPr>
            <a:r>
              <a:rPr lang="fi-FI" sz="900" dirty="0">
                <a:solidFill>
                  <a:schemeClr val="tx2"/>
                </a:solidFill>
                <a:latin typeface="+mj-lt"/>
              </a:rPr>
              <a:t>2005,I =100</a:t>
            </a:r>
          </a:p>
        </p:txBody>
      </p:sp>
      <p:sp>
        <p:nvSpPr>
          <p:cNvPr id="12" name="Line 8"/>
          <p:cNvSpPr>
            <a:spLocks noChangeShapeType="1"/>
          </p:cNvSpPr>
          <p:nvPr/>
        </p:nvSpPr>
        <p:spPr bwMode="auto">
          <a:xfrm>
            <a:off x="6668472" y="2927647"/>
            <a:ext cx="0" cy="1015996"/>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83353" tIns="41676" rIns="83353" bIns="41676">
            <a:spAutoFit/>
          </a:bodyPr>
          <a:lstStyle/>
          <a:p>
            <a:pPr eaLnBrk="0" fontAlgn="base" hangingPunct="0">
              <a:spcBef>
                <a:spcPct val="0"/>
              </a:spcBef>
              <a:spcAft>
                <a:spcPct val="0"/>
              </a:spcAft>
            </a:pPr>
            <a:endParaRPr lang="fi-FI" sz="1411">
              <a:solidFill>
                <a:srgbClr val="002664"/>
              </a:solidFill>
            </a:endParaRPr>
          </a:p>
        </p:txBody>
      </p:sp>
      <p:sp>
        <p:nvSpPr>
          <p:cNvPr id="13" name="Line 9"/>
          <p:cNvSpPr>
            <a:spLocks noChangeShapeType="1"/>
          </p:cNvSpPr>
          <p:nvPr/>
        </p:nvSpPr>
        <p:spPr bwMode="auto">
          <a:xfrm flipV="1">
            <a:off x="6660232" y="1437402"/>
            <a:ext cx="0" cy="1161596"/>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83353" tIns="41676" rIns="83353" bIns="41676">
            <a:spAutoFit/>
          </a:bodyPr>
          <a:lstStyle/>
          <a:p>
            <a:pPr eaLnBrk="0" fontAlgn="base" hangingPunct="0">
              <a:spcBef>
                <a:spcPct val="0"/>
              </a:spcBef>
              <a:spcAft>
                <a:spcPct val="0"/>
              </a:spcAft>
            </a:pPr>
            <a:endParaRPr lang="fi-FI" sz="1411">
              <a:solidFill>
                <a:srgbClr val="002664"/>
              </a:solidFill>
            </a:endParaRPr>
          </a:p>
        </p:txBody>
      </p:sp>
      <p:sp>
        <p:nvSpPr>
          <p:cNvPr id="14" name="Text Box 10"/>
          <p:cNvSpPr txBox="1">
            <a:spLocks noChangeArrowheads="1"/>
          </p:cNvSpPr>
          <p:nvPr/>
        </p:nvSpPr>
        <p:spPr bwMode="auto">
          <a:xfrm>
            <a:off x="6617607" y="1654628"/>
            <a:ext cx="921546" cy="699719"/>
          </a:xfrm>
          <a:prstGeom prst="rect">
            <a:avLst/>
          </a:prstGeom>
          <a:noFill/>
          <a:ln>
            <a:noFill/>
          </a:ln>
          <a:effectLst/>
          <a:extLst>
            <a:ext uri="{909E8E84-426E-40DD-AFC4-6F175D3DCCD1}">
              <a14:hiddenFill xmlns:a14="http://schemas.microsoft.com/office/drawing/2010/main">
                <a:solidFill>
                  <a:srgbClr val="CCEC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83353" tIns="41676" rIns="83353" bIns="41676">
            <a:spAutoFit/>
          </a:bodyPr>
          <a:lstStyle>
            <a:lvl1pPr defTabSz="827088">
              <a:defRPr sz="1400">
                <a:solidFill>
                  <a:schemeClr val="tx1"/>
                </a:solidFill>
                <a:latin typeface="Arial" charset="0"/>
                <a:ea typeface="Arial Unicode MS" pitchFamily="34" charset="-128"/>
                <a:cs typeface="Arial Unicode MS" pitchFamily="34" charset="-128"/>
              </a:defRPr>
            </a:lvl1pPr>
            <a:lvl2pPr marL="742950" indent="-285750" defTabSz="827088">
              <a:defRPr sz="1400">
                <a:solidFill>
                  <a:schemeClr val="tx1"/>
                </a:solidFill>
                <a:latin typeface="Arial" charset="0"/>
                <a:ea typeface="Arial Unicode MS" pitchFamily="34" charset="-128"/>
                <a:cs typeface="Arial Unicode MS" pitchFamily="34" charset="-128"/>
              </a:defRPr>
            </a:lvl2pPr>
            <a:lvl3pPr marL="1143000" indent="-228600" defTabSz="827088">
              <a:defRPr sz="1400">
                <a:solidFill>
                  <a:schemeClr val="tx1"/>
                </a:solidFill>
                <a:latin typeface="Arial" charset="0"/>
                <a:ea typeface="Arial Unicode MS" pitchFamily="34" charset="-128"/>
                <a:cs typeface="Arial Unicode MS" pitchFamily="34" charset="-128"/>
              </a:defRPr>
            </a:lvl3pPr>
            <a:lvl4pPr marL="1600200" indent="-228600" defTabSz="827088">
              <a:defRPr sz="1400">
                <a:solidFill>
                  <a:schemeClr val="tx1"/>
                </a:solidFill>
                <a:latin typeface="Arial" charset="0"/>
                <a:ea typeface="Arial Unicode MS" pitchFamily="34" charset="-128"/>
                <a:cs typeface="Arial Unicode MS" pitchFamily="34" charset="-128"/>
              </a:defRPr>
            </a:lvl4pPr>
            <a:lvl5pPr marL="2057400" indent="-228600" defTabSz="827088">
              <a:defRPr sz="1400">
                <a:solidFill>
                  <a:schemeClr val="tx1"/>
                </a:solidFill>
                <a:latin typeface="Arial" charset="0"/>
                <a:ea typeface="Arial Unicode MS" pitchFamily="34" charset="-128"/>
                <a:cs typeface="Arial Unicode MS" pitchFamily="34" charset="-128"/>
              </a:defRPr>
            </a:lvl5pPr>
            <a:lvl6pPr marL="2514600" indent="-228600" defTabSz="827088" eaLnBrk="0" fontAlgn="base" hangingPunct="0">
              <a:spcBef>
                <a:spcPct val="0"/>
              </a:spcBef>
              <a:spcAft>
                <a:spcPct val="0"/>
              </a:spcAft>
              <a:defRPr sz="1400">
                <a:solidFill>
                  <a:schemeClr val="tx1"/>
                </a:solidFill>
                <a:latin typeface="Arial" charset="0"/>
                <a:ea typeface="Arial Unicode MS" pitchFamily="34" charset="-128"/>
                <a:cs typeface="Arial Unicode MS" pitchFamily="34" charset="-128"/>
              </a:defRPr>
            </a:lvl6pPr>
            <a:lvl7pPr marL="2971800" indent="-228600" defTabSz="827088" eaLnBrk="0" fontAlgn="base" hangingPunct="0">
              <a:spcBef>
                <a:spcPct val="0"/>
              </a:spcBef>
              <a:spcAft>
                <a:spcPct val="0"/>
              </a:spcAft>
              <a:defRPr sz="1400">
                <a:solidFill>
                  <a:schemeClr val="tx1"/>
                </a:solidFill>
                <a:latin typeface="Arial" charset="0"/>
                <a:ea typeface="Arial Unicode MS" pitchFamily="34" charset="-128"/>
                <a:cs typeface="Arial Unicode MS" pitchFamily="34" charset="-128"/>
              </a:defRPr>
            </a:lvl7pPr>
            <a:lvl8pPr marL="3429000" indent="-228600" defTabSz="827088" eaLnBrk="0" fontAlgn="base" hangingPunct="0">
              <a:spcBef>
                <a:spcPct val="0"/>
              </a:spcBef>
              <a:spcAft>
                <a:spcPct val="0"/>
              </a:spcAft>
              <a:defRPr sz="1400">
                <a:solidFill>
                  <a:schemeClr val="tx1"/>
                </a:solidFill>
                <a:latin typeface="Arial" charset="0"/>
                <a:ea typeface="Arial Unicode MS" pitchFamily="34" charset="-128"/>
                <a:cs typeface="Arial Unicode MS" pitchFamily="34" charset="-128"/>
              </a:defRPr>
            </a:lvl8pPr>
            <a:lvl9pPr marL="3886200" indent="-228600" defTabSz="827088" eaLnBrk="0" fontAlgn="base" hangingPunct="0">
              <a:spcBef>
                <a:spcPct val="0"/>
              </a:spcBef>
              <a:spcAft>
                <a:spcPct val="0"/>
              </a:spcAft>
              <a:defRPr sz="1400">
                <a:solidFill>
                  <a:schemeClr val="tx1"/>
                </a:solidFill>
                <a:latin typeface="Arial" charset="0"/>
                <a:ea typeface="Arial Unicode MS" pitchFamily="34" charset="-128"/>
                <a:cs typeface="Arial Unicode MS" pitchFamily="34" charset="-128"/>
              </a:defRPr>
            </a:lvl9pPr>
          </a:lstStyle>
          <a:p>
            <a:pPr eaLnBrk="0" fontAlgn="base" hangingPunct="0">
              <a:spcBef>
                <a:spcPct val="0"/>
              </a:spcBef>
              <a:spcAft>
                <a:spcPct val="0"/>
              </a:spcAft>
            </a:pPr>
            <a:r>
              <a:rPr lang="en-US" sz="800" dirty="0" err="1">
                <a:solidFill>
                  <a:schemeClr val="tx2"/>
                </a:solidFill>
                <a:latin typeface="+mj-lt"/>
              </a:rPr>
              <a:t>Suomen</a:t>
            </a:r>
            <a:r>
              <a:rPr lang="en-US" sz="800" dirty="0">
                <a:solidFill>
                  <a:schemeClr val="tx2"/>
                </a:solidFill>
                <a:latin typeface="+mj-lt"/>
              </a:rPr>
              <a:t> </a:t>
            </a:r>
            <a:r>
              <a:rPr lang="en-US" sz="800" dirty="0" err="1">
                <a:solidFill>
                  <a:schemeClr val="tx2"/>
                </a:solidFill>
                <a:latin typeface="+mj-lt"/>
              </a:rPr>
              <a:t>hinta</a:t>
            </a:r>
            <a:r>
              <a:rPr lang="en-US" sz="800" dirty="0">
                <a:solidFill>
                  <a:schemeClr val="tx2"/>
                </a:solidFill>
                <a:latin typeface="+mj-lt"/>
              </a:rPr>
              <a:t>- </a:t>
            </a:r>
          </a:p>
          <a:p>
            <a:pPr eaLnBrk="0" fontAlgn="base" hangingPunct="0">
              <a:spcBef>
                <a:spcPct val="0"/>
              </a:spcBef>
              <a:spcAft>
                <a:spcPct val="0"/>
              </a:spcAft>
            </a:pPr>
            <a:r>
              <a:rPr lang="en-US" sz="800" dirty="0">
                <a:solidFill>
                  <a:schemeClr val="tx2"/>
                </a:solidFill>
                <a:latin typeface="+mj-lt"/>
              </a:rPr>
              <a:t>ja </a:t>
            </a:r>
            <a:r>
              <a:rPr lang="en-US" sz="800" dirty="0" err="1">
                <a:solidFill>
                  <a:schemeClr val="tx2"/>
                </a:solidFill>
                <a:latin typeface="+mj-lt"/>
              </a:rPr>
              <a:t>kustannus</a:t>
            </a:r>
            <a:r>
              <a:rPr lang="en-US" sz="800" dirty="0">
                <a:solidFill>
                  <a:schemeClr val="tx2"/>
                </a:solidFill>
                <a:latin typeface="+mj-lt"/>
              </a:rPr>
              <a:t>-</a:t>
            </a:r>
          </a:p>
          <a:p>
            <a:pPr eaLnBrk="0" fontAlgn="base" hangingPunct="0">
              <a:spcBef>
                <a:spcPct val="0"/>
              </a:spcBef>
              <a:spcAft>
                <a:spcPct val="0"/>
              </a:spcAft>
            </a:pPr>
            <a:r>
              <a:rPr lang="en-US" sz="800" dirty="0" err="1">
                <a:solidFill>
                  <a:schemeClr val="tx2"/>
                </a:solidFill>
                <a:latin typeface="+mj-lt"/>
              </a:rPr>
              <a:t>kilpailukyky</a:t>
            </a:r>
            <a:endParaRPr lang="en-US" sz="800" dirty="0">
              <a:solidFill>
                <a:schemeClr val="tx2"/>
              </a:solidFill>
              <a:latin typeface="+mj-lt"/>
            </a:endParaRPr>
          </a:p>
          <a:p>
            <a:pPr eaLnBrk="0" fontAlgn="base" hangingPunct="0">
              <a:spcBef>
                <a:spcPct val="0"/>
              </a:spcBef>
              <a:spcAft>
                <a:spcPct val="0"/>
              </a:spcAft>
            </a:pPr>
            <a:r>
              <a:rPr lang="en-US" sz="800" dirty="0" err="1">
                <a:solidFill>
                  <a:schemeClr val="tx2"/>
                </a:solidFill>
                <a:latin typeface="+mj-lt"/>
              </a:rPr>
              <a:t>heikkenee</a:t>
            </a:r>
            <a:endParaRPr lang="fi-FI" sz="800" dirty="0">
              <a:solidFill>
                <a:schemeClr val="tx2"/>
              </a:solidFill>
              <a:latin typeface="+mj-lt"/>
            </a:endParaRPr>
          </a:p>
        </p:txBody>
      </p:sp>
      <p:sp>
        <p:nvSpPr>
          <p:cNvPr id="15" name="Text Box 12"/>
          <p:cNvSpPr txBox="1">
            <a:spLocks noChangeArrowheads="1"/>
          </p:cNvSpPr>
          <p:nvPr/>
        </p:nvSpPr>
        <p:spPr bwMode="auto">
          <a:xfrm>
            <a:off x="6632430" y="3070396"/>
            <a:ext cx="891900" cy="699719"/>
          </a:xfrm>
          <a:prstGeom prst="rect">
            <a:avLst/>
          </a:prstGeom>
          <a:noFill/>
          <a:ln>
            <a:noFill/>
          </a:ln>
          <a:effectLst/>
          <a:extLst>
            <a:ext uri="{909E8E84-426E-40DD-AFC4-6F175D3DCCD1}">
              <a14:hiddenFill xmlns:a14="http://schemas.microsoft.com/office/drawing/2010/main">
                <a:solidFill>
                  <a:srgbClr val="CCEC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83353" tIns="41676" rIns="83353" bIns="41676">
            <a:spAutoFit/>
          </a:bodyPr>
          <a:lstStyle>
            <a:lvl1pPr defTabSz="827088">
              <a:defRPr sz="1400">
                <a:solidFill>
                  <a:schemeClr val="tx1"/>
                </a:solidFill>
                <a:latin typeface="Arial" charset="0"/>
                <a:ea typeface="Arial Unicode MS" pitchFamily="34" charset="-128"/>
                <a:cs typeface="Arial Unicode MS" pitchFamily="34" charset="-128"/>
              </a:defRPr>
            </a:lvl1pPr>
            <a:lvl2pPr marL="742950" indent="-285750" defTabSz="827088">
              <a:defRPr sz="1400">
                <a:solidFill>
                  <a:schemeClr val="tx1"/>
                </a:solidFill>
                <a:latin typeface="Arial" charset="0"/>
                <a:ea typeface="Arial Unicode MS" pitchFamily="34" charset="-128"/>
                <a:cs typeface="Arial Unicode MS" pitchFamily="34" charset="-128"/>
              </a:defRPr>
            </a:lvl2pPr>
            <a:lvl3pPr marL="1143000" indent="-228600" defTabSz="827088">
              <a:defRPr sz="1400">
                <a:solidFill>
                  <a:schemeClr val="tx1"/>
                </a:solidFill>
                <a:latin typeface="Arial" charset="0"/>
                <a:ea typeface="Arial Unicode MS" pitchFamily="34" charset="-128"/>
                <a:cs typeface="Arial Unicode MS" pitchFamily="34" charset="-128"/>
              </a:defRPr>
            </a:lvl3pPr>
            <a:lvl4pPr marL="1600200" indent="-228600" defTabSz="827088">
              <a:defRPr sz="1400">
                <a:solidFill>
                  <a:schemeClr val="tx1"/>
                </a:solidFill>
                <a:latin typeface="Arial" charset="0"/>
                <a:ea typeface="Arial Unicode MS" pitchFamily="34" charset="-128"/>
                <a:cs typeface="Arial Unicode MS" pitchFamily="34" charset="-128"/>
              </a:defRPr>
            </a:lvl4pPr>
            <a:lvl5pPr marL="2057400" indent="-228600" defTabSz="827088">
              <a:defRPr sz="1400">
                <a:solidFill>
                  <a:schemeClr val="tx1"/>
                </a:solidFill>
                <a:latin typeface="Arial" charset="0"/>
                <a:ea typeface="Arial Unicode MS" pitchFamily="34" charset="-128"/>
                <a:cs typeface="Arial Unicode MS" pitchFamily="34" charset="-128"/>
              </a:defRPr>
            </a:lvl5pPr>
            <a:lvl6pPr marL="2514600" indent="-228600" defTabSz="827088" eaLnBrk="0" fontAlgn="base" hangingPunct="0">
              <a:spcBef>
                <a:spcPct val="0"/>
              </a:spcBef>
              <a:spcAft>
                <a:spcPct val="0"/>
              </a:spcAft>
              <a:defRPr sz="1400">
                <a:solidFill>
                  <a:schemeClr val="tx1"/>
                </a:solidFill>
                <a:latin typeface="Arial" charset="0"/>
                <a:ea typeface="Arial Unicode MS" pitchFamily="34" charset="-128"/>
                <a:cs typeface="Arial Unicode MS" pitchFamily="34" charset="-128"/>
              </a:defRPr>
            </a:lvl6pPr>
            <a:lvl7pPr marL="2971800" indent="-228600" defTabSz="827088" eaLnBrk="0" fontAlgn="base" hangingPunct="0">
              <a:spcBef>
                <a:spcPct val="0"/>
              </a:spcBef>
              <a:spcAft>
                <a:spcPct val="0"/>
              </a:spcAft>
              <a:defRPr sz="1400">
                <a:solidFill>
                  <a:schemeClr val="tx1"/>
                </a:solidFill>
                <a:latin typeface="Arial" charset="0"/>
                <a:ea typeface="Arial Unicode MS" pitchFamily="34" charset="-128"/>
                <a:cs typeface="Arial Unicode MS" pitchFamily="34" charset="-128"/>
              </a:defRPr>
            </a:lvl7pPr>
            <a:lvl8pPr marL="3429000" indent="-228600" defTabSz="827088" eaLnBrk="0" fontAlgn="base" hangingPunct="0">
              <a:spcBef>
                <a:spcPct val="0"/>
              </a:spcBef>
              <a:spcAft>
                <a:spcPct val="0"/>
              </a:spcAft>
              <a:defRPr sz="1400">
                <a:solidFill>
                  <a:schemeClr val="tx1"/>
                </a:solidFill>
                <a:latin typeface="Arial" charset="0"/>
                <a:ea typeface="Arial Unicode MS" pitchFamily="34" charset="-128"/>
                <a:cs typeface="Arial Unicode MS" pitchFamily="34" charset="-128"/>
              </a:defRPr>
            </a:lvl8pPr>
            <a:lvl9pPr marL="3886200" indent="-228600" defTabSz="827088" eaLnBrk="0" fontAlgn="base" hangingPunct="0">
              <a:spcBef>
                <a:spcPct val="0"/>
              </a:spcBef>
              <a:spcAft>
                <a:spcPct val="0"/>
              </a:spcAft>
              <a:defRPr sz="1400">
                <a:solidFill>
                  <a:schemeClr val="tx1"/>
                </a:solidFill>
                <a:latin typeface="Arial" charset="0"/>
                <a:ea typeface="Arial Unicode MS" pitchFamily="34" charset="-128"/>
                <a:cs typeface="Arial Unicode MS" pitchFamily="34" charset="-128"/>
              </a:defRPr>
            </a:lvl9pPr>
          </a:lstStyle>
          <a:p>
            <a:pPr eaLnBrk="0" fontAlgn="base" hangingPunct="0">
              <a:spcBef>
                <a:spcPct val="0"/>
              </a:spcBef>
              <a:spcAft>
                <a:spcPct val="0"/>
              </a:spcAft>
            </a:pPr>
            <a:r>
              <a:rPr lang="en-US" sz="800" dirty="0" err="1">
                <a:solidFill>
                  <a:schemeClr val="tx2"/>
                </a:solidFill>
                <a:latin typeface="+mj-lt"/>
              </a:rPr>
              <a:t>Suomen</a:t>
            </a:r>
            <a:r>
              <a:rPr lang="en-US" sz="800" dirty="0">
                <a:solidFill>
                  <a:schemeClr val="tx2"/>
                </a:solidFill>
                <a:latin typeface="+mj-lt"/>
              </a:rPr>
              <a:t> </a:t>
            </a:r>
            <a:r>
              <a:rPr lang="en-US" sz="800" dirty="0" err="1">
                <a:solidFill>
                  <a:schemeClr val="tx2"/>
                </a:solidFill>
                <a:latin typeface="+mj-lt"/>
              </a:rPr>
              <a:t>hinta</a:t>
            </a:r>
            <a:r>
              <a:rPr lang="en-US" sz="800" dirty="0">
                <a:solidFill>
                  <a:schemeClr val="tx2"/>
                </a:solidFill>
                <a:latin typeface="+mj-lt"/>
              </a:rPr>
              <a:t>- </a:t>
            </a:r>
          </a:p>
          <a:p>
            <a:pPr eaLnBrk="0" fontAlgn="base" hangingPunct="0">
              <a:spcBef>
                <a:spcPct val="0"/>
              </a:spcBef>
              <a:spcAft>
                <a:spcPct val="0"/>
              </a:spcAft>
            </a:pPr>
            <a:r>
              <a:rPr lang="en-US" sz="800" dirty="0">
                <a:solidFill>
                  <a:schemeClr val="tx2"/>
                </a:solidFill>
                <a:latin typeface="+mj-lt"/>
              </a:rPr>
              <a:t>ja </a:t>
            </a:r>
            <a:r>
              <a:rPr lang="en-US" sz="800" dirty="0" err="1">
                <a:solidFill>
                  <a:schemeClr val="tx2"/>
                </a:solidFill>
                <a:latin typeface="+mj-lt"/>
              </a:rPr>
              <a:t>kustannus</a:t>
            </a:r>
            <a:r>
              <a:rPr lang="en-US" sz="800" dirty="0">
                <a:solidFill>
                  <a:schemeClr val="tx2"/>
                </a:solidFill>
                <a:latin typeface="+mj-lt"/>
              </a:rPr>
              <a:t>-</a:t>
            </a:r>
          </a:p>
          <a:p>
            <a:pPr eaLnBrk="0" fontAlgn="base" hangingPunct="0">
              <a:spcBef>
                <a:spcPct val="0"/>
              </a:spcBef>
              <a:spcAft>
                <a:spcPct val="0"/>
              </a:spcAft>
            </a:pPr>
            <a:r>
              <a:rPr lang="en-US" sz="800" dirty="0" err="1">
                <a:solidFill>
                  <a:schemeClr val="tx2"/>
                </a:solidFill>
                <a:latin typeface="+mj-lt"/>
              </a:rPr>
              <a:t>kilpailukyky</a:t>
            </a:r>
            <a:endParaRPr lang="en-US" sz="800" dirty="0">
              <a:solidFill>
                <a:schemeClr val="tx2"/>
              </a:solidFill>
              <a:latin typeface="+mj-lt"/>
            </a:endParaRPr>
          </a:p>
          <a:p>
            <a:pPr eaLnBrk="0" fontAlgn="base" hangingPunct="0">
              <a:spcBef>
                <a:spcPct val="0"/>
              </a:spcBef>
              <a:spcAft>
                <a:spcPct val="0"/>
              </a:spcAft>
            </a:pPr>
            <a:r>
              <a:rPr lang="en-US" sz="800" dirty="0" err="1">
                <a:solidFill>
                  <a:schemeClr val="tx2"/>
                </a:solidFill>
                <a:latin typeface="+mj-lt"/>
              </a:rPr>
              <a:t>paranee</a:t>
            </a:r>
            <a:endParaRPr lang="fi-FI" sz="800" dirty="0">
              <a:solidFill>
                <a:schemeClr val="tx2"/>
              </a:solidFill>
              <a:latin typeface="+mj-lt"/>
            </a:endParaRPr>
          </a:p>
        </p:txBody>
      </p:sp>
      <p:graphicFrame>
        <p:nvGraphicFramePr>
          <p:cNvPr id="17" name="Taulukko 16"/>
          <p:cNvGraphicFramePr>
            <a:graphicFrameLocks noGrp="1"/>
          </p:cNvGraphicFramePr>
          <p:nvPr>
            <p:extLst/>
          </p:nvPr>
        </p:nvGraphicFramePr>
        <p:xfrm>
          <a:off x="899592" y="4426891"/>
          <a:ext cx="5703182" cy="336000"/>
        </p:xfrm>
        <a:graphic>
          <a:graphicData uri="http://schemas.openxmlformats.org/drawingml/2006/table">
            <a:tbl>
              <a:tblPr firstRow="1" bandRow="1">
                <a:tableStyleId>{073A0DAA-6AF3-43AB-8588-CEC1D06C72B9}</a:tableStyleId>
              </a:tblPr>
              <a:tblGrid>
                <a:gridCol w="457663">
                  <a:extLst>
                    <a:ext uri="{9D8B030D-6E8A-4147-A177-3AD203B41FA5}">
                      <a16:colId xmlns:a16="http://schemas.microsoft.com/office/drawing/2014/main" val="20000"/>
                    </a:ext>
                  </a:extLst>
                </a:gridCol>
                <a:gridCol w="457663">
                  <a:extLst>
                    <a:ext uri="{9D8B030D-6E8A-4147-A177-3AD203B41FA5}">
                      <a16:colId xmlns:a16="http://schemas.microsoft.com/office/drawing/2014/main" val="20001"/>
                    </a:ext>
                  </a:extLst>
                </a:gridCol>
                <a:gridCol w="457663">
                  <a:extLst>
                    <a:ext uri="{9D8B030D-6E8A-4147-A177-3AD203B41FA5}">
                      <a16:colId xmlns:a16="http://schemas.microsoft.com/office/drawing/2014/main" val="20002"/>
                    </a:ext>
                  </a:extLst>
                </a:gridCol>
                <a:gridCol w="427207">
                  <a:extLst>
                    <a:ext uri="{9D8B030D-6E8A-4147-A177-3AD203B41FA5}">
                      <a16:colId xmlns:a16="http://schemas.microsoft.com/office/drawing/2014/main" val="20003"/>
                    </a:ext>
                  </a:extLst>
                </a:gridCol>
                <a:gridCol w="452912">
                  <a:extLst>
                    <a:ext uri="{9D8B030D-6E8A-4147-A177-3AD203B41FA5}">
                      <a16:colId xmlns:a16="http://schemas.microsoft.com/office/drawing/2014/main" val="20004"/>
                    </a:ext>
                  </a:extLst>
                </a:gridCol>
                <a:gridCol w="411184">
                  <a:extLst>
                    <a:ext uri="{9D8B030D-6E8A-4147-A177-3AD203B41FA5}">
                      <a16:colId xmlns:a16="http://schemas.microsoft.com/office/drawing/2014/main" val="20005"/>
                    </a:ext>
                  </a:extLst>
                </a:gridCol>
                <a:gridCol w="432048">
                  <a:extLst>
                    <a:ext uri="{9D8B030D-6E8A-4147-A177-3AD203B41FA5}">
                      <a16:colId xmlns:a16="http://schemas.microsoft.com/office/drawing/2014/main" val="20006"/>
                    </a:ext>
                  </a:extLst>
                </a:gridCol>
                <a:gridCol w="432052">
                  <a:extLst>
                    <a:ext uri="{9D8B030D-6E8A-4147-A177-3AD203B41FA5}">
                      <a16:colId xmlns:a16="http://schemas.microsoft.com/office/drawing/2014/main" val="20007"/>
                    </a:ext>
                  </a:extLst>
                </a:gridCol>
                <a:gridCol w="432048">
                  <a:extLst>
                    <a:ext uri="{9D8B030D-6E8A-4147-A177-3AD203B41FA5}">
                      <a16:colId xmlns:a16="http://schemas.microsoft.com/office/drawing/2014/main" val="20008"/>
                    </a:ext>
                  </a:extLst>
                </a:gridCol>
                <a:gridCol w="432048">
                  <a:extLst>
                    <a:ext uri="{9D8B030D-6E8A-4147-A177-3AD203B41FA5}">
                      <a16:colId xmlns:a16="http://schemas.microsoft.com/office/drawing/2014/main" val="20009"/>
                    </a:ext>
                  </a:extLst>
                </a:gridCol>
                <a:gridCol w="465778">
                  <a:extLst>
                    <a:ext uri="{9D8B030D-6E8A-4147-A177-3AD203B41FA5}">
                      <a16:colId xmlns:a16="http://schemas.microsoft.com/office/drawing/2014/main" val="20010"/>
                    </a:ext>
                  </a:extLst>
                </a:gridCol>
                <a:gridCol w="422458">
                  <a:extLst>
                    <a:ext uri="{9D8B030D-6E8A-4147-A177-3AD203B41FA5}">
                      <a16:colId xmlns:a16="http://schemas.microsoft.com/office/drawing/2014/main" val="20011"/>
                    </a:ext>
                  </a:extLst>
                </a:gridCol>
                <a:gridCol w="422458">
                  <a:extLst>
                    <a:ext uri="{9D8B030D-6E8A-4147-A177-3AD203B41FA5}">
                      <a16:colId xmlns:a16="http://schemas.microsoft.com/office/drawing/2014/main" val="3041099254"/>
                    </a:ext>
                  </a:extLst>
                </a:gridCol>
              </a:tblGrid>
              <a:tr h="308602">
                <a:tc>
                  <a:txBody>
                    <a:bodyPr/>
                    <a:lstStyle/>
                    <a:p>
                      <a:pPr algn="ctr"/>
                      <a:r>
                        <a:rPr lang="fi-FI" sz="800" b="0" baseline="0" dirty="0">
                          <a:solidFill>
                            <a:schemeClr val="tx2"/>
                          </a:solidFill>
                          <a:latin typeface="+mj-lt"/>
                        </a:rPr>
                        <a:t> 2005</a:t>
                      </a:r>
                    </a:p>
                  </a:txBody>
                  <a:tcPr marL="36000" marR="10800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800" b="0" baseline="0" dirty="0">
                          <a:solidFill>
                            <a:schemeClr val="tx2"/>
                          </a:solidFill>
                          <a:latin typeface="+mj-lt"/>
                        </a:rPr>
                        <a:t> 2006</a:t>
                      </a:r>
                    </a:p>
                  </a:txBody>
                  <a:tcPr marL="36000" marR="10800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800" b="0" baseline="0" dirty="0">
                          <a:solidFill>
                            <a:schemeClr val="tx2"/>
                          </a:solidFill>
                          <a:latin typeface="+mj-lt"/>
                        </a:rPr>
                        <a:t>2007</a:t>
                      </a:r>
                    </a:p>
                  </a:txBody>
                  <a:tcPr marL="36000" marR="10800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800" b="0" baseline="0" dirty="0">
                          <a:solidFill>
                            <a:schemeClr val="tx2"/>
                          </a:solidFill>
                          <a:latin typeface="+mj-lt"/>
                        </a:rPr>
                        <a:t>2008</a:t>
                      </a:r>
                    </a:p>
                  </a:txBody>
                  <a:tcPr marL="36000" marR="10800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800" b="0" baseline="0" dirty="0">
                          <a:solidFill>
                            <a:schemeClr val="tx2"/>
                          </a:solidFill>
                          <a:latin typeface="+mj-lt"/>
                        </a:rPr>
                        <a:t>2009</a:t>
                      </a:r>
                    </a:p>
                  </a:txBody>
                  <a:tcPr marL="36000" marR="10800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800" b="0" baseline="0" dirty="0">
                          <a:solidFill>
                            <a:schemeClr val="tx2"/>
                          </a:solidFill>
                          <a:latin typeface="+mj-lt"/>
                        </a:rPr>
                        <a:t>2010</a:t>
                      </a:r>
                    </a:p>
                  </a:txBody>
                  <a:tcPr marL="36000" marR="10800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800" b="0" baseline="0" dirty="0">
                          <a:solidFill>
                            <a:schemeClr val="tx2"/>
                          </a:solidFill>
                          <a:latin typeface="+mj-lt"/>
                        </a:rPr>
                        <a:t>2011</a:t>
                      </a:r>
                    </a:p>
                  </a:txBody>
                  <a:tcPr marL="36000" marR="10800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800" b="0" baseline="0" dirty="0">
                          <a:solidFill>
                            <a:schemeClr val="tx2"/>
                          </a:solidFill>
                          <a:latin typeface="+mj-lt"/>
                        </a:rPr>
                        <a:t>2012</a:t>
                      </a:r>
                    </a:p>
                  </a:txBody>
                  <a:tcPr marL="36000" marR="10800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800" b="0" baseline="0" dirty="0">
                          <a:solidFill>
                            <a:schemeClr val="tx2"/>
                          </a:solidFill>
                          <a:latin typeface="+mj-lt"/>
                        </a:rPr>
                        <a:t>2013</a:t>
                      </a:r>
                    </a:p>
                  </a:txBody>
                  <a:tcPr marL="36000" marR="10800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800" b="0" baseline="0" dirty="0">
                          <a:solidFill>
                            <a:schemeClr val="tx2"/>
                          </a:solidFill>
                          <a:latin typeface="+mj-lt"/>
                        </a:rPr>
                        <a:t>2014</a:t>
                      </a:r>
                    </a:p>
                  </a:txBody>
                  <a:tcPr marL="36000" marR="10800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800" b="0" baseline="0" dirty="0">
                          <a:solidFill>
                            <a:schemeClr val="tx2"/>
                          </a:solidFill>
                          <a:latin typeface="+mj-lt"/>
                        </a:rPr>
                        <a:t>2015</a:t>
                      </a:r>
                    </a:p>
                  </a:txBody>
                  <a:tcPr marL="36000" marR="10800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800" b="0" baseline="0" dirty="0">
                          <a:solidFill>
                            <a:schemeClr val="tx2"/>
                          </a:solidFill>
                          <a:latin typeface="+mj-lt"/>
                        </a:rPr>
                        <a:t>2016</a:t>
                      </a:r>
                    </a:p>
                  </a:txBody>
                  <a:tcPr marL="36000" marR="10800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800" b="0" baseline="0" dirty="0">
                          <a:solidFill>
                            <a:schemeClr val="tx2"/>
                          </a:solidFill>
                          <a:latin typeface="+mj-lt"/>
                        </a:rPr>
                        <a:t>2017</a:t>
                      </a:r>
                    </a:p>
                    <a:p>
                      <a:pPr algn="ctr"/>
                      <a:endParaRPr lang="fi-FI" sz="800" b="0" baseline="0" dirty="0">
                        <a:solidFill>
                          <a:schemeClr val="tx2"/>
                        </a:solidFill>
                        <a:latin typeface="+mj-lt"/>
                      </a:endParaRPr>
                    </a:p>
                  </a:txBody>
                  <a:tcPr marL="36000" marR="10800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4010284777"/>
      </p:ext>
    </p:extLst>
  </p:cSld>
  <p:clrMapOvr>
    <a:masterClrMapping/>
  </p:clrMapOvr>
  <p:transition spd="med">
    <p:fade/>
  </p:transition>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an numeron paikkamerkki 2"/>
          <p:cNvSpPr>
            <a:spLocks noGrp="1"/>
          </p:cNvSpPr>
          <p:nvPr>
            <p:ph type="sldNum" sz="quarter" idx="12"/>
          </p:nvPr>
        </p:nvSpPr>
        <p:spPr/>
        <p:txBody>
          <a:bodyPr/>
          <a:lstStyle/>
          <a:p>
            <a:fld id="{6FCB6B90-8271-4E8F-82C1-E646FBB48A2E}" type="slidenum">
              <a:rPr lang="fi-FI" smtClean="0"/>
              <a:pPr/>
              <a:t>129</a:t>
            </a:fld>
            <a:endParaRPr lang="fi-FI" dirty="0"/>
          </a:p>
        </p:txBody>
      </p:sp>
      <p:sp>
        <p:nvSpPr>
          <p:cNvPr id="4" name="Päivämäärän paikkamerkki 3"/>
          <p:cNvSpPr>
            <a:spLocks noGrp="1"/>
          </p:cNvSpPr>
          <p:nvPr>
            <p:ph type="dt" sz="half" idx="10"/>
          </p:nvPr>
        </p:nvSpPr>
        <p:spPr/>
        <p:txBody>
          <a:bodyPr/>
          <a:lstStyle/>
          <a:p>
            <a:fld id="{33A50D0A-99B9-48FE-8B08-047EE10ADBDA}" type="datetime1">
              <a:rPr lang="fi-FI" smtClean="0"/>
              <a:t>12.4.2017</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8" name="Tekstin paikkamerkki 7"/>
          <p:cNvSpPr>
            <a:spLocks noGrp="1"/>
          </p:cNvSpPr>
          <p:nvPr>
            <p:ph type="body" sz="quarter" idx="18"/>
          </p:nvPr>
        </p:nvSpPr>
        <p:spPr>
          <a:xfrm>
            <a:off x="2334682" y="4727574"/>
            <a:ext cx="3857343" cy="165163"/>
          </a:xfrm>
        </p:spPr>
        <p:txBody>
          <a:bodyPr/>
          <a:lstStyle/>
          <a:p>
            <a:r>
              <a:rPr lang="fi-FI" dirty="0"/>
              <a:t>Viimeisin tieto loka-joulukuu 2016.</a:t>
            </a:r>
          </a:p>
          <a:p>
            <a:r>
              <a:rPr lang="fi-FI" dirty="0"/>
              <a:t>Lähde: </a:t>
            </a:r>
            <a:r>
              <a:rPr lang="fi-FI" dirty="0" err="1"/>
              <a:t>Eurostat</a:t>
            </a:r>
            <a:r>
              <a:rPr lang="fi-FI" dirty="0"/>
              <a:t>: </a:t>
            </a:r>
            <a:r>
              <a:rPr lang="fi-FI" dirty="0" err="1"/>
              <a:t>Quarterly</a:t>
            </a:r>
            <a:r>
              <a:rPr lang="fi-FI" dirty="0"/>
              <a:t> National </a:t>
            </a:r>
            <a:r>
              <a:rPr lang="fi-FI" dirty="0" err="1"/>
              <a:t>Accounts</a:t>
            </a:r>
            <a:r>
              <a:rPr lang="fi-FI" dirty="0"/>
              <a:t> / Labour </a:t>
            </a:r>
            <a:r>
              <a:rPr lang="fi-FI" dirty="0" err="1"/>
              <a:t>Cost</a:t>
            </a:r>
            <a:r>
              <a:rPr lang="fi-FI" dirty="0"/>
              <a:t> Index</a:t>
            </a:r>
          </a:p>
          <a:p>
            <a:endParaRPr lang="fi-FI" dirty="0"/>
          </a:p>
        </p:txBody>
      </p:sp>
      <p:sp>
        <p:nvSpPr>
          <p:cNvPr id="10" name="Tekstin paikkamerkki 7"/>
          <p:cNvSpPr>
            <a:spLocks noGrp="1"/>
          </p:cNvSpPr>
          <p:nvPr>
            <p:ph type="body" sz="quarter" idx="15"/>
          </p:nvPr>
        </p:nvSpPr>
        <p:spPr>
          <a:xfrm>
            <a:off x="251999" y="282150"/>
            <a:ext cx="8143259" cy="648000"/>
          </a:xfrm>
        </p:spPr>
        <p:txBody>
          <a:bodyPr/>
          <a:lstStyle/>
          <a:p>
            <a:r>
              <a:rPr lang="fi-FI" spc="-50" dirty="0"/>
              <a:t>Työmarkkinaratkaisuilla on palautettava myös teollisuuden kustannuskilpailukyky  </a:t>
            </a:r>
            <a:endParaRPr lang="fi-FI" spc="-90" dirty="0"/>
          </a:p>
          <a:p>
            <a:pPr>
              <a:lnSpc>
                <a:spcPct val="100000"/>
              </a:lnSpc>
              <a:spcBef>
                <a:spcPts val="0"/>
              </a:spcBef>
            </a:pPr>
            <a:r>
              <a:rPr lang="fi-FI" sz="1200" b="0" dirty="0"/>
              <a:t>Työn hinnan kehitys on ristiriidassa tuottavuuden kehityksen kanssa </a:t>
            </a:r>
            <a:endParaRPr lang="fi-FI" dirty="0"/>
          </a:p>
        </p:txBody>
      </p:sp>
      <p:graphicFrame>
        <p:nvGraphicFramePr>
          <p:cNvPr id="9" name="Sisällön paikkamerkki 4"/>
          <p:cNvGraphicFramePr>
            <a:graphicFrameLocks noGrp="1"/>
          </p:cNvGraphicFramePr>
          <p:nvPr>
            <p:ph sz="quarter" idx="17"/>
            <p:extLst>
              <p:ext uri="{D42A27DB-BD31-4B8C-83A1-F6EECF244321}">
                <p14:modId xmlns:p14="http://schemas.microsoft.com/office/powerpoint/2010/main" val="90492030"/>
              </p:ext>
            </p:extLst>
          </p:nvPr>
        </p:nvGraphicFramePr>
        <p:xfrm>
          <a:off x="381000" y="1276350"/>
          <a:ext cx="8391525" cy="3368675"/>
        </p:xfrm>
        <a:graphic>
          <a:graphicData uri="http://schemas.openxmlformats.org/drawingml/2006/chart">
            <c:chart xmlns:c="http://schemas.openxmlformats.org/drawingml/2006/chart" xmlns:r="http://schemas.openxmlformats.org/officeDocument/2006/relationships" r:id="rId2"/>
          </a:graphicData>
        </a:graphic>
      </p:graphicFrame>
      <p:sp>
        <p:nvSpPr>
          <p:cNvPr id="2" name="Suorakulmio 1"/>
          <p:cNvSpPr/>
          <p:nvPr/>
        </p:nvSpPr>
        <p:spPr>
          <a:xfrm>
            <a:off x="753742" y="1340531"/>
            <a:ext cx="889987" cy="253916"/>
          </a:xfrm>
          <a:prstGeom prst="rect">
            <a:avLst/>
          </a:prstGeom>
        </p:spPr>
        <p:txBody>
          <a:bodyPr wrap="none">
            <a:spAutoFit/>
          </a:bodyPr>
          <a:lstStyle/>
          <a:p>
            <a:r>
              <a:rPr lang="fi-FI" sz="1050" dirty="0">
                <a:solidFill>
                  <a:schemeClr val="tx2"/>
                </a:solidFill>
              </a:rPr>
              <a:t>2005=100</a:t>
            </a:r>
          </a:p>
        </p:txBody>
      </p:sp>
    </p:spTree>
    <p:extLst>
      <p:ext uri="{BB962C8B-B14F-4D97-AF65-F5344CB8AC3E}">
        <p14:creationId xmlns:p14="http://schemas.microsoft.com/office/powerpoint/2010/main" val="1281468150"/>
      </p:ext>
    </p:extLst>
  </p:cSld>
  <p:clrMapOvr>
    <a:masterClrMapping/>
  </p:clrMapOvr>
  <p:transition spd="med">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in paikkamerkki 5"/>
          <p:cNvSpPr>
            <a:spLocks noGrp="1"/>
          </p:cNvSpPr>
          <p:nvPr>
            <p:ph type="body" sz="quarter" idx="15"/>
          </p:nvPr>
        </p:nvSpPr>
        <p:spPr/>
        <p:txBody>
          <a:bodyPr/>
          <a:lstStyle/>
          <a:p>
            <a:r>
              <a:rPr lang="fi-FI" dirty="0"/>
              <a:t>Bruttokansantuote on kasvanut Euroalueella, Suomessa niukemmin </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13</a:t>
            </a:fld>
            <a:endParaRPr lang="fi-FI" dirty="0"/>
          </a:p>
        </p:txBody>
      </p:sp>
      <p:sp>
        <p:nvSpPr>
          <p:cNvPr id="4" name="Päivämäärän paikkamerkki 3"/>
          <p:cNvSpPr>
            <a:spLocks noGrp="1"/>
          </p:cNvSpPr>
          <p:nvPr>
            <p:ph type="dt" sz="half" idx="10"/>
          </p:nvPr>
        </p:nvSpPr>
        <p:spPr/>
        <p:txBody>
          <a:bodyPr/>
          <a:lstStyle/>
          <a:p>
            <a:fld id="{33A50D0A-99B9-48FE-8B08-047EE10ADBDA}" type="datetime1">
              <a:rPr lang="fi-FI" smtClean="0"/>
              <a:t>12.4.2017</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8" name="Tekstin paikkamerkki 7"/>
          <p:cNvSpPr>
            <a:spLocks noGrp="1"/>
          </p:cNvSpPr>
          <p:nvPr>
            <p:ph type="body" sz="quarter" idx="18"/>
          </p:nvPr>
        </p:nvSpPr>
        <p:spPr/>
        <p:txBody>
          <a:bodyPr/>
          <a:lstStyle/>
          <a:p>
            <a:r>
              <a:rPr lang="fi-FI" dirty="0"/>
              <a:t>Lähde: </a:t>
            </a:r>
            <a:r>
              <a:rPr lang="fi-FI" dirty="0" err="1"/>
              <a:t>Macrobond</a:t>
            </a:r>
            <a:endParaRPr lang="fi-FI" dirty="0"/>
          </a:p>
          <a:p>
            <a:endParaRPr lang="fi-FI" dirty="0"/>
          </a:p>
        </p:txBody>
      </p:sp>
      <p:graphicFrame>
        <p:nvGraphicFramePr>
          <p:cNvPr id="11" name="Sisällön paikkamerkki 10"/>
          <p:cNvGraphicFramePr>
            <a:graphicFrameLocks noGrp="1" noChangeAspect="1"/>
          </p:cNvGraphicFramePr>
          <p:nvPr>
            <p:ph sz="quarter" idx="17"/>
            <p:extLst>
              <p:ext uri="{D42A27DB-BD31-4B8C-83A1-F6EECF244321}">
                <p14:modId xmlns:p14="http://schemas.microsoft.com/office/powerpoint/2010/main" val="1388698127"/>
              </p:ext>
            </p:extLst>
          </p:nvPr>
        </p:nvGraphicFramePr>
        <p:xfrm>
          <a:off x="383718" y="1103313"/>
          <a:ext cx="8386088" cy="3541712"/>
        </p:xfrm>
        <a:graphic>
          <a:graphicData uri="http://schemas.openxmlformats.org/presentationml/2006/ole">
            <mc:AlternateContent xmlns:mc="http://schemas.openxmlformats.org/markup-compatibility/2006">
              <mc:Choice xmlns:v="urn:schemas-microsoft-com:vml" Requires="v">
                <p:oleObj spid="_x0000_s1242" name="Macrobond document" r:id="rId3" imgW="13193184" imgH="5572640" progId="Mbnd.mbnd">
                  <p:embed/>
                </p:oleObj>
              </mc:Choice>
              <mc:Fallback>
                <p:oleObj name="Macrobond document" r:id="rId3" imgW="13193184" imgH="5572640" progId="Mbnd.mbnd">
                  <p:embed/>
                  <p:pic>
                    <p:nvPicPr>
                      <p:cNvPr id="7" name="Objekti 6"/>
                      <p:cNvPicPr/>
                      <p:nvPr/>
                    </p:nvPicPr>
                    <p:blipFill>
                      <a:blip r:embed="rId4"/>
                      <a:stretch>
                        <a:fillRect/>
                      </a:stretch>
                    </p:blipFill>
                    <p:spPr>
                      <a:xfrm>
                        <a:off x="383718" y="1103313"/>
                        <a:ext cx="8386088" cy="3541712"/>
                      </a:xfrm>
                      <a:prstGeom prst="rect">
                        <a:avLst/>
                      </a:prstGeom>
                    </p:spPr>
                  </p:pic>
                </p:oleObj>
              </mc:Fallback>
            </mc:AlternateContent>
          </a:graphicData>
        </a:graphic>
      </p:graphicFrame>
    </p:spTree>
    <p:extLst>
      <p:ext uri="{BB962C8B-B14F-4D97-AF65-F5344CB8AC3E}">
        <p14:creationId xmlns:p14="http://schemas.microsoft.com/office/powerpoint/2010/main" val="3707372800"/>
      </p:ext>
    </p:extLst>
  </p:cSld>
  <p:clrMapOvr>
    <a:masterClrMapping/>
  </p:clrMapOvr>
  <p:transition spd="med">
    <p:fade/>
  </p:transition>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an numeron paikkamerkki 2"/>
          <p:cNvSpPr>
            <a:spLocks noGrp="1"/>
          </p:cNvSpPr>
          <p:nvPr>
            <p:ph type="sldNum" sz="quarter" idx="12"/>
          </p:nvPr>
        </p:nvSpPr>
        <p:spPr/>
        <p:txBody>
          <a:bodyPr/>
          <a:lstStyle/>
          <a:p>
            <a:fld id="{6FCB6B90-8271-4E8F-82C1-E646FBB48A2E}" type="slidenum">
              <a:rPr lang="fi-FI" smtClean="0"/>
              <a:pPr/>
              <a:t>130</a:t>
            </a:fld>
            <a:endParaRPr lang="fi-FI" dirty="0"/>
          </a:p>
        </p:txBody>
      </p:sp>
      <p:sp>
        <p:nvSpPr>
          <p:cNvPr id="4" name="Päivämäärän paikkamerkki 3"/>
          <p:cNvSpPr>
            <a:spLocks noGrp="1"/>
          </p:cNvSpPr>
          <p:nvPr>
            <p:ph type="dt" sz="half" idx="10"/>
          </p:nvPr>
        </p:nvSpPr>
        <p:spPr/>
        <p:txBody>
          <a:bodyPr/>
          <a:lstStyle/>
          <a:p>
            <a:fld id="{33A50D0A-99B9-48FE-8B08-047EE10ADBDA}" type="datetime1">
              <a:rPr lang="fi-FI" smtClean="0"/>
              <a:t>12.4.2017</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8" name="Tekstin paikkamerkki 7"/>
          <p:cNvSpPr>
            <a:spLocks noGrp="1"/>
          </p:cNvSpPr>
          <p:nvPr>
            <p:ph type="body" sz="quarter" idx="18"/>
          </p:nvPr>
        </p:nvSpPr>
        <p:spPr>
          <a:xfrm>
            <a:off x="2334682" y="4727574"/>
            <a:ext cx="3468537" cy="263029"/>
          </a:xfrm>
        </p:spPr>
        <p:txBody>
          <a:bodyPr/>
          <a:lstStyle/>
          <a:p>
            <a:r>
              <a:rPr lang="fi-FI" dirty="0"/>
              <a:t>Viimeisin tieto loka-joulukuu 2016.</a:t>
            </a:r>
          </a:p>
          <a:p>
            <a:r>
              <a:rPr lang="fi-FI" dirty="0"/>
              <a:t>Lähde: </a:t>
            </a:r>
            <a:r>
              <a:rPr lang="fi-FI" dirty="0" err="1"/>
              <a:t>Eurostat</a:t>
            </a:r>
            <a:r>
              <a:rPr lang="fi-FI" dirty="0"/>
              <a:t>: </a:t>
            </a:r>
            <a:r>
              <a:rPr lang="fi-FI" dirty="0" err="1"/>
              <a:t>Quarterly</a:t>
            </a:r>
            <a:r>
              <a:rPr lang="fi-FI" dirty="0"/>
              <a:t> National </a:t>
            </a:r>
            <a:r>
              <a:rPr lang="fi-FI" dirty="0" err="1"/>
              <a:t>Accounts</a:t>
            </a:r>
            <a:r>
              <a:rPr lang="fi-FI" dirty="0"/>
              <a:t> / Labour </a:t>
            </a:r>
            <a:r>
              <a:rPr lang="fi-FI" dirty="0" err="1"/>
              <a:t>Cost</a:t>
            </a:r>
            <a:r>
              <a:rPr lang="fi-FI" dirty="0"/>
              <a:t> Index</a:t>
            </a:r>
          </a:p>
          <a:p>
            <a:endParaRPr lang="fi-FI" dirty="0"/>
          </a:p>
        </p:txBody>
      </p:sp>
      <p:sp>
        <p:nvSpPr>
          <p:cNvPr id="10" name="Tekstin paikkamerkki 7"/>
          <p:cNvSpPr>
            <a:spLocks noGrp="1"/>
          </p:cNvSpPr>
          <p:nvPr>
            <p:ph type="body" sz="quarter" idx="15"/>
          </p:nvPr>
        </p:nvSpPr>
        <p:spPr>
          <a:xfrm>
            <a:off x="251999" y="282150"/>
            <a:ext cx="8143259" cy="648000"/>
          </a:xfrm>
        </p:spPr>
        <p:txBody>
          <a:bodyPr/>
          <a:lstStyle/>
          <a:p>
            <a:r>
              <a:rPr lang="fi-FI" spc="-50" dirty="0"/>
              <a:t>Yksikkötyökustannusten ongelma koskee </a:t>
            </a:r>
            <a:br>
              <a:rPr lang="fi-FI" spc="-50" dirty="0"/>
            </a:br>
            <a:r>
              <a:rPr lang="fi-FI" spc="-50" dirty="0"/>
              <a:t>yhtälailla teollisuutta  </a:t>
            </a:r>
            <a:endParaRPr lang="fi-FI" spc="-90" dirty="0"/>
          </a:p>
          <a:p>
            <a:pPr>
              <a:lnSpc>
                <a:spcPct val="100000"/>
              </a:lnSpc>
              <a:spcBef>
                <a:spcPts val="0"/>
              </a:spcBef>
            </a:pPr>
            <a:r>
              <a:rPr lang="fi-FI" sz="1200" b="0" dirty="0"/>
              <a:t>Yksikkötyökustannukset = työvoimakustannukset / tuottavuus</a:t>
            </a:r>
            <a:endParaRPr lang="fi-FI" dirty="0"/>
          </a:p>
        </p:txBody>
      </p:sp>
      <p:graphicFrame>
        <p:nvGraphicFramePr>
          <p:cNvPr id="9" name="Sisällön paikkamerkki 4"/>
          <p:cNvGraphicFramePr>
            <a:graphicFrameLocks noGrp="1"/>
          </p:cNvGraphicFramePr>
          <p:nvPr>
            <p:ph sz="quarter" idx="17"/>
            <p:extLst>
              <p:ext uri="{D42A27DB-BD31-4B8C-83A1-F6EECF244321}">
                <p14:modId xmlns:p14="http://schemas.microsoft.com/office/powerpoint/2010/main" val="2127927050"/>
              </p:ext>
            </p:extLst>
          </p:nvPr>
        </p:nvGraphicFramePr>
        <p:xfrm>
          <a:off x="381000" y="1276350"/>
          <a:ext cx="8143861" cy="3368675"/>
        </p:xfrm>
        <a:graphic>
          <a:graphicData uri="http://schemas.openxmlformats.org/drawingml/2006/chart">
            <c:chart xmlns:c="http://schemas.openxmlformats.org/drawingml/2006/chart" xmlns:r="http://schemas.openxmlformats.org/officeDocument/2006/relationships" r:id="rId2"/>
          </a:graphicData>
        </a:graphic>
      </p:graphicFrame>
      <p:sp>
        <p:nvSpPr>
          <p:cNvPr id="11" name="Line 8"/>
          <p:cNvSpPr>
            <a:spLocks noChangeShapeType="1"/>
          </p:cNvSpPr>
          <p:nvPr/>
        </p:nvSpPr>
        <p:spPr bwMode="auto">
          <a:xfrm>
            <a:off x="7812050" y="3090158"/>
            <a:ext cx="0" cy="1015996"/>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83353" tIns="41676" rIns="83353" bIns="41676">
            <a:spAutoFit/>
          </a:bodyPr>
          <a:lstStyle/>
          <a:p>
            <a:pPr eaLnBrk="0" fontAlgn="base" hangingPunct="0">
              <a:spcBef>
                <a:spcPct val="0"/>
              </a:spcBef>
              <a:spcAft>
                <a:spcPct val="0"/>
              </a:spcAft>
            </a:pPr>
            <a:endParaRPr lang="fi-FI" sz="1411">
              <a:solidFill>
                <a:srgbClr val="002664"/>
              </a:solidFill>
            </a:endParaRPr>
          </a:p>
        </p:txBody>
      </p:sp>
      <p:sp>
        <p:nvSpPr>
          <p:cNvPr id="12" name="Text Box 10"/>
          <p:cNvSpPr txBox="1">
            <a:spLocks noChangeArrowheads="1"/>
          </p:cNvSpPr>
          <p:nvPr/>
        </p:nvSpPr>
        <p:spPr bwMode="auto">
          <a:xfrm>
            <a:off x="7814660" y="1864095"/>
            <a:ext cx="1161196" cy="892079"/>
          </a:xfrm>
          <a:prstGeom prst="rect">
            <a:avLst/>
          </a:prstGeom>
          <a:noFill/>
          <a:ln>
            <a:noFill/>
          </a:ln>
          <a:effectLst/>
          <a:extLst>
            <a:ext uri="{909E8E84-426E-40DD-AFC4-6F175D3DCCD1}">
              <a14:hiddenFill xmlns:a14="http://schemas.microsoft.com/office/drawing/2010/main">
                <a:solidFill>
                  <a:srgbClr val="CCEC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83353" tIns="41676" rIns="83353" bIns="41676">
            <a:spAutoFit/>
          </a:bodyPr>
          <a:lstStyle>
            <a:lvl1pPr defTabSz="827088">
              <a:defRPr sz="1400">
                <a:solidFill>
                  <a:schemeClr val="tx1"/>
                </a:solidFill>
                <a:latin typeface="Arial" charset="0"/>
                <a:ea typeface="Arial Unicode MS" pitchFamily="34" charset="-128"/>
                <a:cs typeface="Arial Unicode MS" pitchFamily="34" charset="-128"/>
              </a:defRPr>
            </a:lvl1pPr>
            <a:lvl2pPr marL="742950" indent="-285750" defTabSz="827088">
              <a:defRPr sz="1400">
                <a:solidFill>
                  <a:schemeClr val="tx1"/>
                </a:solidFill>
                <a:latin typeface="Arial" charset="0"/>
                <a:ea typeface="Arial Unicode MS" pitchFamily="34" charset="-128"/>
                <a:cs typeface="Arial Unicode MS" pitchFamily="34" charset="-128"/>
              </a:defRPr>
            </a:lvl2pPr>
            <a:lvl3pPr marL="1143000" indent="-228600" defTabSz="827088">
              <a:defRPr sz="1400">
                <a:solidFill>
                  <a:schemeClr val="tx1"/>
                </a:solidFill>
                <a:latin typeface="Arial" charset="0"/>
                <a:ea typeface="Arial Unicode MS" pitchFamily="34" charset="-128"/>
                <a:cs typeface="Arial Unicode MS" pitchFamily="34" charset="-128"/>
              </a:defRPr>
            </a:lvl3pPr>
            <a:lvl4pPr marL="1600200" indent="-228600" defTabSz="827088">
              <a:defRPr sz="1400">
                <a:solidFill>
                  <a:schemeClr val="tx1"/>
                </a:solidFill>
                <a:latin typeface="Arial" charset="0"/>
                <a:ea typeface="Arial Unicode MS" pitchFamily="34" charset="-128"/>
                <a:cs typeface="Arial Unicode MS" pitchFamily="34" charset="-128"/>
              </a:defRPr>
            </a:lvl4pPr>
            <a:lvl5pPr marL="2057400" indent="-228600" defTabSz="827088">
              <a:defRPr sz="1400">
                <a:solidFill>
                  <a:schemeClr val="tx1"/>
                </a:solidFill>
                <a:latin typeface="Arial" charset="0"/>
                <a:ea typeface="Arial Unicode MS" pitchFamily="34" charset="-128"/>
                <a:cs typeface="Arial Unicode MS" pitchFamily="34" charset="-128"/>
              </a:defRPr>
            </a:lvl5pPr>
            <a:lvl6pPr marL="2514600" indent="-228600" defTabSz="827088" eaLnBrk="0" fontAlgn="base" hangingPunct="0">
              <a:spcBef>
                <a:spcPct val="0"/>
              </a:spcBef>
              <a:spcAft>
                <a:spcPct val="0"/>
              </a:spcAft>
              <a:defRPr sz="1400">
                <a:solidFill>
                  <a:schemeClr val="tx1"/>
                </a:solidFill>
                <a:latin typeface="Arial" charset="0"/>
                <a:ea typeface="Arial Unicode MS" pitchFamily="34" charset="-128"/>
                <a:cs typeface="Arial Unicode MS" pitchFamily="34" charset="-128"/>
              </a:defRPr>
            </a:lvl6pPr>
            <a:lvl7pPr marL="2971800" indent="-228600" defTabSz="827088" eaLnBrk="0" fontAlgn="base" hangingPunct="0">
              <a:spcBef>
                <a:spcPct val="0"/>
              </a:spcBef>
              <a:spcAft>
                <a:spcPct val="0"/>
              </a:spcAft>
              <a:defRPr sz="1400">
                <a:solidFill>
                  <a:schemeClr val="tx1"/>
                </a:solidFill>
                <a:latin typeface="Arial" charset="0"/>
                <a:ea typeface="Arial Unicode MS" pitchFamily="34" charset="-128"/>
                <a:cs typeface="Arial Unicode MS" pitchFamily="34" charset="-128"/>
              </a:defRPr>
            </a:lvl7pPr>
            <a:lvl8pPr marL="3429000" indent="-228600" defTabSz="827088" eaLnBrk="0" fontAlgn="base" hangingPunct="0">
              <a:spcBef>
                <a:spcPct val="0"/>
              </a:spcBef>
              <a:spcAft>
                <a:spcPct val="0"/>
              </a:spcAft>
              <a:defRPr sz="1400">
                <a:solidFill>
                  <a:schemeClr val="tx1"/>
                </a:solidFill>
                <a:latin typeface="Arial" charset="0"/>
                <a:ea typeface="Arial Unicode MS" pitchFamily="34" charset="-128"/>
                <a:cs typeface="Arial Unicode MS" pitchFamily="34" charset="-128"/>
              </a:defRPr>
            </a:lvl8pPr>
            <a:lvl9pPr marL="3886200" indent="-228600" defTabSz="827088" eaLnBrk="0" fontAlgn="base" hangingPunct="0">
              <a:spcBef>
                <a:spcPct val="0"/>
              </a:spcBef>
              <a:spcAft>
                <a:spcPct val="0"/>
              </a:spcAft>
              <a:defRPr sz="1400">
                <a:solidFill>
                  <a:schemeClr val="tx1"/>
                </a:solidFill>
                <a:latin typeface="Arial" charset="0"/>
                <a:ea typeface="Arial Unicode MS" pitchFamily="34" charset="-128"/>
                <a:cs typeface="Arial Unicode MS" pitchFamily="34" charset="-128"/>
              </a:defRPr>
            </a:lvl9pPr>
          </a:lstStyle>
          <a:p>
            <a:pPr eaLnBrk="0" fontAlgn="base" hangingPunct="0">
              <a:spcBef>
                <a:spcPct val="0"/>
              </a:spcBef>
              <a:spcAft>
                <a:spcPct val="0"/>
              </a:spcAft>
            </a:pPr>
            <a:r>
              <a:rPr lang="en-US" sz="1050" dirty="0" err="1">
                <a:solidFill>
                  <a:schemeClr val="tx2"/>
                </a:solidFill>
                <a:latin typeface="+mj-lt"/>
              </a:rPr>
              <a:t>Suomen</a:t>
            </a:r>
            <a:r>
              <a:rPr lang="en-US" sz="1050" dirty="0">
                <a:solidFill>
                  <a:schemeClr val="tx2"/>
                </a:solidFill>
                <a:latin typeface="+mj-lt"/>
              </a:rPr>
              <a:t> </a:t>
            </a:r>
            <a:r>
              <a:rPr lang="en-US" sz="1050" dirty="0" err="1">
                <a:solidFill>
                  <a:schemeClr val="tx2"/>
                </a:solidFill>
                <a:latin typeface="+mj-lt"/>
              </a:rPr>
              <a:t>teollisuuden</a:t>
            </a:r>
            <a:r>
              <a:rPr lang="en-US" sz="1050" dirty="0">
                <a:solidFill>
                  <a:schemeClr val="tx2"/>
                </a:solidFill>
                <a:latin typeface="+mj-lt"/>
              </a:rPr>
              <a:t> </a:t>
            </a:r>
            <a:r>
              <a:rPr lang="en-US" sz="1050" dirty="0" err="1">
                <a:solidFill>
                  <a:schemeClr val="tx2"/>
                </a:solidFill>
                <a:latin typeface="+mj-lt"/>
              </a:rPr>
              <a:t>kustannus</a:t>
            </a:r>
            <a:r>
              <a:rPr lang="en-US" sz="1050" dirty="0">
                <a:solidFill>
                  <a:schemeClr val="tx2"/>
                </a:solidFill>
                <a:latin typeface="+mj-lt"/>
              </a:rPr>
              <a:t>-</a:t>
            </a:r>
          </a:p>
          <a:p>
            <a:pPr eaLnBrk="0" fontAlgn="base" hangingPunct="0">
              <a:spcBef>
                <a:spcPct val="0"/>
              </a:spcBef>
              <a:spcAft>
                <a:spcPct val="0"/>
              </a:spcAft>
            </a:pPr>
            <a:r>
              <a:rPr lang="en-US" sz="1050" dirty="0" err="1">
                <a:solidFill>
                  <a:schemeClr val="tx2"/>
                </a:solidFill>
                <a:latin typeface="+mj-lt"/>
              </a:rPr>
              <a:t>kilpailukyky</a:t>
            </a:r>
            <a:endParaRPr lang="en-US" sz="1050" dirty="0">
              <a:solidFill>
                <a:schemeClr val="tx2"/>
              </a:solidFill>
              <a:latin typeface="+mj-lt"/>
            </a:endParaRPr>
          </a:p>
          <a:p>
            <a:pPr eaLnBrk="0" fontAlgn="base" hangingPunct="0">
              <a:spcBef>
                <a:spcPct val="0"/>
              </a:spcBef>
              <a:spcAft>
                <a:spcPct val="0"/>
              </a:spcAft>
            </a:pPr>
            <a:r>
              <a:rPr lang="en-US" sz="1050" dirty="0">
                <a:solidFill>
                  <a:schemeClr val="tx2"/>
                </a:solidFill>
                <a:latin typeface="+mj-lt"/>
              </a:rPr>
              <a:t>heikkenee</a:t>
            </a:r>
            <a:endParaRPr lang="fi-FI" sz="1050" dirty="0">
              <a:solidFill>
                <a:schemeClr val="tx2"/>
              </a:solidFill>
              <a:latin typeface="+mj-lt"/>
            </a:endParaRPr>
          </a:p>
        </p:txBody>
      </p:sp>
      <p:sp>
        <p:nvSpPr>
          <p:cNvPr id="13" name="Line 9"/>
          <p:cNvSpPr>
            <a:spLocks noChangeShapeType="1"/>
          </p:cNvSpPr>
          <p:nvPr/>
        </p:nvSpPr>
        <p:spPr bwMode="auto">
          <a:xfrm flipV="1">
            <a:off x="7812050" y="1729337"/>
            <a:ext cx="0" cy="1161596"/>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83353" tIns="41676" rIns="83353" bIns="41676">
            <a:spAutoFit/>
          </a:bodyPr>
          <a:lstStyle/>
          <a:p>
            <a:pPr eaLnBrk="0" fontAlgn="base" hangingPunct="0">
              <a:spcBef>
                <a:spcPct val="0"/>
              </a:spcBef>
              <a:spcAft>
                <a:spcPct val="0"/>
              </a:spcAft>
            </a:pPr>
            <a:endParaRPr lang="fi-FI" sz="1411">
              <a:solidFill>
                <a:srgbClr val="002664"/>
              </a:solidFill>
            </a:endParaRPr>
          </a:p>
        </p:txBody>
      </p:sp>
      <p:sp>
        <p:nvSpPr>
          <p:cNvPr id="14" name="Text Box 12"/>
          <p:cNvSpPr txBox="1">
            <a:spLocks noChangeArrowheads="1"/>
          </p:cNvSpPr>
          <p:nvPr/>
        </p:nvSpPr>
        <p:spPr bwMode="auto">
          <a:xfrm>
            <a:off x="7812050" y="3074162"/>
            <a:ext cx="1170087" cy="892079"/>
          </a:xfrm>
          <a:prstGeom prst="rect">
            <a:avLst/>
          </a:prstGeom>
          <a:noFill/>
          <a:ln>
            <a:noFill/>
          </a:ln>
          <a:effectLst/>
          <a:extLst>
            <a:ext uri="{909E8E84-426E-40DD-AFC4-6F175D3DCCD1}">
              <a14:hiddenFill xmlns:a14="http://schemas.microsoft.com/office/drawing/2010/main">
                <a:solidFill>
                  <a:srgbClr val="CCEC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83353" tIns="41676" rIns="83353" bIns="41676">
            <a:spAutoFit/>
          </a:bodyPr>
          <a:lstStyle>
            <a:lvl1pPr defTabSz="827088">
              <a:defRPr sz="1400">
                <a:solidFill>
                  <a:schemeClr val="tx1"/>
                </a:solidFill>
                <a:latin typeface="Arial" charset="0"/>
                <a:ea typeface="Arial Unicode MS" pitchFamily="34" charset="-128"/>
                <a:cs typeface="Arial Unicode MS" pitchFamily="34" charset="-128"/>
              </a:defRPr>
            </a:lvl1pPr>
            <a:lvl2pPr marL="742950" indent="-285750" defTabSz="827088">
              <a:defRPr sz="1400">
                <a:solidFill>
                  <a:schemeClr val="tx1"/>
                </a:solidFill>
                <a:latin typeface="Arial" charset="0"/>
                <a:ea typeface="Arial Unicode MS" pitchFamily="34" charset="-128"/>
                <a:cs typeface="Arial Unicode MS" pitchFamily="34" charset="-128"/>
              </a:defRPr>
            </a:lvl2pPr>
            <a:lvl3pPr marL="1143000" indent="-228600" defTabSz="827088">
              <a:defRPr sz="1400">
                <a:solidFill>
                  <a:schemeClr val="tx1"/>
                </a:solidFill>
                <a:latin typeface="Arial" charset="0"/>
                <a:ea typeface="Arial Unicode MS" pitchFamily="34" charset="-128"/>
                <a:cs typeface="Arial Unicode MS" pitchFamily="34" charset="-128"/>
              </a:defRPr>
            </a:lvl3pPr>
            <a:lvl4pPr marL="1600200" indent="-228600" defTabSz="827088">
              <a:defRPr sz="1400">
                <a:solidFill>
                  <a:schemeClr val="tx1"/>
                </a:solidFill>
                <a:latin typeface="Arial" charset="0"/>
                <a:ea typeface="Arial Unicode MS" pitchFamily="34" charset="-128"/>
                <a:cs typeface="Arial Unicode MS" pitchFamily="34" charset="-128"/>
              </a:defRPr>
            </a:lvl4pPr>
            <a:lvl5pPr marL="2057400" indent="-228600" defTabSz="827088">
              <a:defRPr sz="1400">
                <a:solidFill>
                  <a:schemeClr val="tx1"/>
                </a:solidFill>
                <a:latin typeface="Arial" charset="0"/>
                <a:ea typeface="Arial Unicode MS" pitchFamily="34" charset="-128"/>
                <a:cs typeface="Arial Unicode MS" pitchFamily="34" charset="-128"/>
              </a:defRPr>
            </a:lvl5pPr>
            <a:lvl6pPr marL="2514600" indent="-228600" defTabSz="827088" eaLnBrk="0" fontAlgn="base" hangingPunct="0">
              <a:spcBef>
                <a:spcPct val="0"/>
              </a:spcBef>
              <a:spcAft>
                <a:spcPct val="0"/>
              </a:spcAft>
              <a:defRPr sz="1400">
                <a:solidFill>
                  <a:schemeClr val="tx1"/>
                </a:solidFill>
                <a:latin typeface="Arial" charset="0"/>
                <a:ea typeface="Arial Unicode MS" pitchFamily="34" charset="-128"/>
                <a:cs typeface="Arial Unicode MS" pitchFamily="34" charset="-128"/>
              </a:defRPr>
            </a:lvl6pPr>
            <a:lvl7pPr marL="2971800" indent="-228600" defTabSz="827088" eaLnBrk="0" fontAlgn="base" hangingPunct="0">
              <a:spcBef>
                <a:spcPct val="0"/>
              </a:spcBef>
              <a:spcAft>
                <a:spcPct val="0"/>
              </a:spcAft>
              <a:defRPr sz="1400">
                <a:solidFill>
                  <a:schemeClr val="tx1"/>
                </a:solidFill>
                <a:latin typeface="Arial" charset="0"/>
                <a:ea typeface="Arial Unicode MS" pitchFamily="34" charset="-128"/>
                <a:cs typeface="Arial Unicode MS" pitchFamily="34" charset="-128"/>
              </a:defRPr>
            </a:lvl7pPr>
            <a:lvl8pPr marL="3429000" indent="-228600" defTabSz="827088" eaLnBrk="0" fontAlgn="base" hangingPunct="0">
              <a:spcBef>
                <a:spcPct val="0"/>
              </a:spcBef>
              <a:spcAft>
                <a:spcPct val="0"/>
              </a:spcAft>
              <a:defRPr sz="1400">
                <a:solidFill>
                  <a:schemeClr val="tx1"/>
                </a:solidFill>
                <a:latin typeface="Arial" charset="0"/>
                <a:ea typeface="Arial Unicode MS" pitchFamily="34" charset="-128"/>
                <a:cs typeface="Arial Unicode MS" pitchFamily="34" charset="-128"/>
              </a:defRPr>
            </a:lvl8pPr>
            <a:lvl9pPr marL="3886200" indent="-228600" defTabSz="827088" eaLnBrk="0" fontAlgn="base" hangingPunct="0">
              <a:spcBef>
                <a:spcPct val="0"/>
              </a:spcBef>
              <a:spcAft>
                <a:spcPct val="0"/>
              </a:spcAft>
              <a:defRPr sz="1400">
                <a:solidFill>
                  <a:schemeClr val="tx1"/>
                </a:solidFill>
                <a:latin typeface="Arial" charset="0"/>
                <a:ea typeface="Arial Unicode MS" pitchFamily="34" charset="-128"/>
                <a:cs typeface="Arial Unicode MS" pitchFamily="34" charset="-128"/>
              </a:defRPr>
            </a:lvl9pPr>
          </a:lstStyle>
          <a:p>
            <a:pPr eaLnBrk="0" fontAlgn="base" hangingPunct="0">
              <a:spcBef>
                <a:spcPct val="0"/>
              </a:spcBef>
              <a:spcAft>
                <a:spcPct val="0"/>
              </a:spcAft>
            </a:pPr>
            <a:r>
              <a:rPr lang="en-US" sz="1050" dirty="0" err="1">
                <a:solidFill>
                  <a:schemeClr val="tx2"/>
                </a:solidFill>
                <a:latin typeface="+mj-lt"/>
              </a:rPr>
              <a:t>Suomen</a:t>
            </a:r>
            <a:r>
              <a:rPr lang="en-US" sz="1050" dirty="0">
                <a:solidFill>
                  <a:schemeClr val="tx2"/>
                </a:solidFill>
                <a:latin typeface="+mj-lt"/>
              </a:rPr>
              <a:t> </a:t>
            </a:r>
            <a:r>
              <a:rPr lang="en-US" sz="1050" dirty="0" err="1">
                <a:solidFill>
                  <a:schemeClr val="tx2"/>
                </a:solidFill>
                <a:latin typeface="+mj-lt"/>
              </a:rPr>
              <a:t>teollisuuden</a:t>
            </a:r>
            <a:r>
              <a:rPr lang="en-US" sz="1050" dirty="0">
                <a:solidFill>
                  <a:schemeClr val="tx2"/>
                </a:solidFill>
                <a:latin typeface="+mj-lt"/>
              </a:rPr>
              <a:t> </a:t>
            </a:r>
            <a:r>
              <a:rPr lang="en-US" sz="1050" dirty="0" err="1">
                <a:solidFill>
                  <a:schemeClr val="tx2"/>
                </a:solidFill>
                <a:latin typeface="+mj-lt"/>
              </a:rPr>
              <a:t>kustannus</a:t>
            </a:r>
            <a:r>
              <a:rPr lang="en-US" sz="1050" dirty="0">
                <a:solidFill>
                  <a:schemeClr val="tx2"/>
                </a:solidFill>
                <a:latin typeface="+mj-lt"/>
              </a:rPr>
              <a:t>-</a:t>
            </a:r>
          </a:p>
          <a:p>
            <a:pPr eaLnBrk="0" fontAlgn="base" hangingPunct="0">
              <a:spcBef>
                <a:spcPct val="0"/>
              </a:spcBef>
              <a:spcAft>
                <a:spcPct val="0"/>
              </a:spcAft>
            </a:pPr>
            <a:r>
              <a:rPr lang="en-US" sz="1050" dirty="0" err="1">
                <a:solidFill>
                  <a:schemeClr val="tx2"/>
                </a:solidFill>
                <a:latin typeface="+mj-lt"/>
              </a:rPr>
              <a:t>kilpailukyky</a:t>
            </a:r>
            <a:endParaRPr lang="en-US" sz="1050" dirty="0">
              <a:solidFill>
                <a:schemeClr val="tx2"/>
              </a:solidFill>
              <a:latin typeface="+mj-lt"/>
            </a:endParaRPr>
          </a:p>
          <a:p>
            <a:pPr eaLnBrk="0" fontAlgn="base" hangingPunct="0">
              <a:spcBef>
                <a:spcPct val="0"/>
              </a:spcBef>
              <a:spcAft>
                <a:spcPct val="0"/>
              </a:spcAft>
            </a:pPr>
            <a:r>
              <a:rPr lang="en-US" sz="1050" dirty="0" err="1">
                <a:solidFill>
                  <a:schemeClr val="tx2"/>
                </a:solidFill>
                <a:latin typeface="+mj-lt"/>
              </a:rPr>
              <a:t>paranee</a:t>
            </a:r>
            <a:endParaRPr lang="fi-FI" sz="1050" dirty="0">
              <a:solidFill>
                <a:schemeClr val="tx2"/>
              </a:solidFill>
              <a:latin typeface="+mj-lt"/>
            </a:endParaRPr>
          </a:p>
        </p:txBody>
      </p:sp>
      <p:sp>
        <p:nvSpPr>
          <p:cNvPr id="2" name="Suorakulmio 1"/>
          <p:cNvSpPr/>
          <p:nvPr/>
        </p:nvSpPr>
        <p:spPr>
          <a:xfrm>
            <a:off x="763670" y="1405332"/>
            <a:ext cx="995785" cy="253916"/>
          </a:xfrm>
          <a:prstGeom prst="rect">
            <a:avLst/>
          </a:prstGeom>
        </p:spPr>
        <p:txBody>
          <a:bodyPr wrap="none">
            <a:spAutoFit/>
          </a:bodyPr>
          <a:lstStyle/>
          <a:p>
            <a:r>
              <a:rPr lang="fi-FI" sz="1050" dirty="0">
                <a:solidFill>
                  <a:schemeClr val="tx2"/>
                </a:solidFill>
              </a:rPr>
              <a:t>2005,I=100</a:t>
            </a:r>
          </a:p>
        </p:txBody>
      </p:sp>
    </p:spTree>
    <p:extLst>
      <p:ext uri="{BB962C8B-B14F-4D97-AF65-F5344CB8AC3E}">
        <p14:creationId xmlns:p14="http://schemas.microsoft.com/office/powerpoint/2010/main" val="985642827"/>
      </p:ext>
    </p:extLst>
  </p:cSld>
  <p:clrMapOvr>
    <a:masterClrMapping/>
  </p:clrMapOvr>
  <p:transition spd="med">
    <p:fade/>
  </p:transition>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TES-korotusten ja toteutuneiden </a:t>
            </a:r>
            <a:br>
              <a:rPr lang="fi-FI" dirty="0"/>
            </a:br>
            <a:r>
              <a:rPr lang="fi-FI" dirty="0"/>
              <a:t>palkankorotusten muutos Suomessa 2005-2014</a:t>
            </a:r>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131</a:t>
            </a:fld>
            <a:endParaRPr lang="fi-FI" dirty="0">
              <a:solidFill>
                <a:srgbClr val="29282E"/>
              </a:solidFill>
            </a:endParaRPr>
          </a:p>
        </p:txBody>
      </p:sp>
      <p:sp>
        <p:nvSpPr>
          <p:cNvPr id="4" name="Päivämäärän paikkamerkki 3"/>
          <p:cNvSpPr>
            <a:spLocks noGrp="1"/>
          </p:cNvSpPr>
          <p:nvPr>
            <p:ph type="dt" sz="half" idx="10"/>
          </p:nvPr>
        </p:nvSpPr>
        <p:spPr/>
        <p:txBody>
          <a:bodyPr/>
          <a:lstStyle/>
          <a:p>
            <a:fld id="{E70C97DB-DA9C-4CFA-B970-B8599B25F3E4}" type="datetime1">
              <a:rPr lang="fi-FI" smtClean="0">
                <a:solidFill>
                  <a:srgbClr val="29282E"/>
                </a:solidFill>
              </a:rPr>
              <a:pPr/>
              <a:t>12.4.2017</a:t>
            </a:fld>
            <a:endParaRPr lang="fi-FI" dirty="0">
              <a:solidFill>
                <a:srgbClr val="29282E"/>
              </a:solidFill>
            </a:endParaRPr>
          </a:p>
        </p:txBody>
      </p:sp>
      <p:sp>
        <p:nvSpPr>
          <p:cNvPr id="5" name="Alatunnisteen paikkamerkki 4"/>
          <p:cNvSpPr>
            <a:spLocks noGrp="1"/>
          </p:cNvSpPr>
          <p:nvPr>
            <p:ph type="ftr" sz="quarter" idx="11"/>
          </p:nvPr>
        </p:nvSpPr>
        <p:spPr/>
        <p:txBody>
          <a:bodyPr/>
          <a:lstStyle/>
          <a:p>
            <a:r>
              <a:rPr lang="fi-FI">
                <a:solidFill>
                  <a:srgbClr val="29282E"/>
                </a:solidFill>
              </a:rPr>
              <a:t>Teknologiateollisuus</a:t>
            </a:r>
            <a:endParaRPr lang="fi-FI" dirty="0">
              <a:solidFill>
                <a:srgbClr val="29282E"/>
              </a:solidFill>
            </a:endParaRPr>
          </a:p>
        </p:txBody>
      </p:sp>
      <p:sp>
        <p:nvSpPr>
          <p:cNvPr id="7" name="Tekstin paikkamerkki 6"/>
          <p:cNvSpPr>
            <a:spLocks noGrp="1"/>
          </p:cNvSpPr>
          <p:nvPr>
            <p:ph type="body" sz="quarter" idx="18"/>
          </p:nvPr>
        </p:nvSpPr>
        <p:spPr>
          <a:xfrm>
            <a:off x="2334682" y="4727574"/>
            <a:ext cx="3468537" cy="165163"/>
          </a:xfrm>
        </p:spPr>
        <p:txBody>
          <a:bodyPr/>
          <a:lstStyle/>
          <a:p>
            <a:r>
              <a:rPr lang="fi-FI" dirty="0"/>
              <a:t>Lähde: Tilastokeskus</a:t>
            </a:r>
          </a:p>
        </p:txBody>
      </p:sp>
      <p:graphicFrame>
        <p:nvGraphicFramePr>
          <p:cNvPr id="8" name="Sisällön paikkamerkki 7"/>
          <p:cNvGraphicFramePr>
            <a:graphicFrameLocks noGrp="1"/>
          </p:cNvGraphicFramePr>
          <p:nvPr>
            <p:ph sz="quarter" idx="17"/>
            <p:extLst>
              <p:ext uri="{D42A27DB-BD31-4B8C-83A1-F6EECF244321}">
                <p14:modId xmlns:p14="http://schemas.microsoft.com/office/powerpoint/2010/main" val="1890002053"/>
              </p:ext>
            </p:extLst>
          </p:nvPr>
        </p:nvGraphicFramePr>
        <p:xfrm>
          <a:off x="381000" y="1103313"/>
          <a:ext cx="8391525" cy="3541712"/>
        </p:xfrm>
        <a:graphic>
          <a:graphicData uri="http://schemas.openxmlformats.org/drawingml/2006/chart">
            <c:chart xmlns:c="http://schemas.openxmlformats.org/drawingml/2006/chart" xmlns:r="http://schemas.openxmlformats.org/officeDocument/2006/relationships" r:id="rId2"/>
          </a:graphicData>
        </a:graphic>
      </p:graphicFrame>
      <p:sp>
        <p:nvSpPr>
          <p:cNvPr id="9" name="Suorakulmio 8"/>
          <p:cNvSpPr/>
          <p:nvPr/>
        </p:nvSpPr>
        <p:spPr>
          <a:xfrm>
            <a:off x="719777" y="1103313"/>
            <a:ext cx="979755" cy="253916"/>
          </a:xfrm>
          <a:prstGeom prst="rect">
            <a:avLst/>
          </a:prstGeom>
        </p:spPr>
        <p:txBody>
          <a:bodyPr wrap="none">
            <a:spAutoFit/>
          </a:bodyPr>
          <a:lstStyle/>
          <a:p>
            <a:r>
              <a:rPr lang="fi-FI" sz="1050" dirty="0">
                <a:solidFill>
                  <a:srgbClr val="000000"/>
                </a:solidFill>
              </a:rPr>
              <a:t>%-yksikköä</a:t>
            </a:r>
          </a:p>
        </p:txBody>
      </p:sp>
    </p:spTree>
    <p:extLst>
      <p:ext uri="{BB962C8B-B14F-4D97-AF65-F5344CB8AC3E}">
        <p14:creationId xmlns:p14="http://schemas.microsoft.com/office/powerpoint/2010/main" val="1071577247"/>
      </p:ext>
    </p:extLst>
  </p:cSld>
  <p:clrMapOvr>
    <a:masterClrMapping/>
  </p:clrMapOvr>
  <p:transition spd="med">
    <p:fade/>
  </p:transition>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TES-korotusten ja toteutuneiden </a:t>
            </a:r>
            <a:br>
              <a:rPr lang="fi-FI" dirty="0"/>
            </a:br>
            <a:r>
              <a:rPr lang="fi-FI" dirty="0"/>
              <a:t>palkankorotusten muutos Saksassa 2005-2014</a:t>
            </a:r>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132</a:t>
            </a:fld>
            <a:endParaRPr lang="fi-FI" dirty="0">
              <a:solidFill>
                <a:srgbClr val="29282E"/>
              </a:solidFill>
            </a:endParaRPr>
          </a:p>
        </p:txBody>
      </p:sp>
      <p:sp>
        <p:nvSpPr>
          <p:cNvPr id="4" name="Päivämäärän paikkamerkki 3"/>
          <p:cNvSpPr>
            <a:spLocks noGrp="1"/>
          </p:cNvSpPr>
          <p:nvPr>
            <p:ph type="dt" sz="half" idx="10"/>
          </p:nvPr>
        </p:nvSpPr>
        <p:spPr/>
        <p:txBody>
          <a:bodyPr/>
          <a:lstStyle/>
          <a:p>
            <a:fld id="{E70C97DB-DA9C-4CFA-B970-B8599B25F3E4}" type="datetime1">
              <a:rPr lang="fi-FI" smtClean="0">
                <a:solidFill>
                  <a:srgbClr val="29282E"/>
                </a:solidFill>
              </a:rPr>
              <a:pPr/>
              <a:t>12.4.2017</a:t>
            </a:fld>
            <a:endParaRPr lang="fi-FI" dirty="0">
              <a:solidFill>
                <a:srgbClr val="29282E"/>
              </a:solidFill>
            </a:endParaRPr>
          </a:p>
        </p:txBody>
      </p:sp>
      <p:sp>
        <p:nvSpPr>
          <p:cNvPr id="5" name="Alatunnisteen paikkamerkki 4"/>
          <p:cNvSpPr>
            <a:spLocks noGrp="1"/>
          </p:cNvSpPr>
          <p:nvPr>
            <p:ph type="ftr" sz="quarter" idx="11"/>
          </p:nvPr>
        </p:nvSpPr>
        <p:spPr/>
        <p:txBody>
          <a:bodyPr/>
          <a:lstStyle/>
          <a:p>
            <a:r>
              <a:rPr lang="fi-FI">
                <a:solidFill>
                  <a:srgbClr val="29282E"/>
                </a:solidFill>
              </a:rPr>
              <a:t>Teknologiateollisuus</a:t>
            </a:r>
            <a:endParaRPr lang="fi-FI" dirty="0">
              <a:solidFill>
                <a:srgbClr val="29282E"/>
              </a:solidFill>
            </a:endParaRPr>
          </a:p>
        </p:txBody>
      </p:sp>
      <p:sp>
        <p:nvSpPr>
          <p:cNvPr id="7" name="Tekstin paikkamerkki 6"/>
          <p:cNvSpPr>
            <a:spLocks noGrp="1"/>
          </p:cNvSpPr>
          <p:nvPr>
            <p:ph type="body" sz="quarter" idx="18"/>
          </p:nvPr>
        </p:nvSpPr>
        <p:spPr>
          <a:xfrm>
            <a:off x="2334682" y="4727574"/>
            <a:ext cx="3468537" cy="165163"/>
          </a:xfrm>
        </p:spPr>
        <p:txBody>
          <a:bodyPr/>
          <a:lstStyle/>
          <a:p>
            <a:r>
              <a:rPr lang="fi-FI" dirty="0"/>
              <a:t>Lähde: Tilastokeskus</a:t>
            </a:r>
          </a:p>
        </p:txBody>
      </p:sp>
      <p:graphicFrame>
        <p:nvGraphicFramePr>
          <p:cNvPr id="8" name="Sisällön paikkamerkki 7"/>
          <p:cNvGraphicFramePr>
            <a:graphicFrameLocks noGrp="1"/>
          </p:cNvGraphicFramePr>
          <p:nvPr>
            <p:ph sz="quarter" idx="17"/>
            <p:extLst>
              <p:ext uri="{D42A27DB-BD31-4B8C-83A1-F6EECF244321}">
                <p14:modId xmlns:p14="http://schemas.microsoft.com/office/powerpoint/2010/main" val="1502820438"/>
              </p:ext>
            </p:extLst>
          </p:nvPr>
        </p:nvGraphicFramePr>
        <p:xfrm>
          <a:off x="381000" y="1103313"/>
          <a:ext cx="8391525" cy="3541712"/>
        </p:xfrm>
        <a:graphic>
          <a:graphicData uri="http://schemas.openxmlformats.org/drawingml/2006/chart">
            <c:chart xmlns:c="http://schemas.openxmlformats.org/drawingml/2006/chart" xmlns:r="http://schemas.openxmlformats.org/officeDocument/2006/relationships" r:id="rId2"/>
          </a:graphicData>
        </a:graphic>
      </p:graphicFrame>
      <p:sp>
        <p:nvSpPr>
          <p:cNvPr id="9" name="Suorakulmio 8"/>
          <p:cNvSpPr/>
          <p:nvPr/>
        </p:nvSpPr>
        <p:spPr>
          <a:xfrm>
            <a:off x="719777" y="1103313"/>
            <a:ext cx="979755" cy="253916"/>
          </a:xfrm>
          <a:prstGeom prst="rect">
            <a:avLst/>
          </a:prstGeom>
        </p:spPr>
        <p:txBody>
          <a:bodyPr wrap="none">
            <a:spAutoFit/>
          </a:bodyPr>
          <a:lstStyle/>
          <a:p>
            <a:r>
              <a:rPr lang="fi-FI" sz="1050" dirty="0">
                <a:solidFill>
                  <a:srgbClr val="000000"/>
                </a:solidFill>
              </a:rPr>
              <a:t>%-yksikköä</a:t>
            </a:r>
          </a:p>
        </p:txBody>
      </p:sp>
    </p:spTree>
    <p:extLst>
      <p:ext uri="{BB962C8B-B14F-4D97-AF65-F5344CB8AC3E}">
        <p14:creationId xmlns:p14="http://schemas.microsoft.com/office/powerpoint/2010/main" val="735390527"/>
      </p:ext>
    </p:extLst>
  </p:cSld>
  <p:clrMapOvr>
    <a:masterClrMapping/>
  </p:clrMapOvr>
  <p:transition spd="med">
    <p:fade/>
  </p:transition>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133</a:t>
            </a:fld>
            <a:endParaRPr lang="fi-FI" dirty="0">
              <a:solidFill>
                <a:srgbClr val="29282E"/>
              </a:solidFill>
            </a:endParaRPr>
          </a:p>
        </p:txBody>
      </p:sp>
      <p:sp>
        <p:nvSpPr>
          <p:cNvPr id="4" name="Päivämäärän paikkamerkki 3"/>
          <p:cNvSpPr>
            <a:spLocks noGrp="1"/>
          </p:cNvSpPr>
          <p:nvPr>
            <p:ph type="dt" sz="half" idx="10"/>
          </p:nvPr>
        </p:nvSpPr>
        <p:spPr/>
        <p:txBody>
          <a:bodyPr/>
          <a:lstStyle/>
          <a:p>
            <a:fld id="{33A50D0A-99B9-48FE-8B08-047EE10ADBDA}" type="datetime1">
              <a:rPr lang="fi-FI" smtClean="0">
                <a:solidFill>
                  <a:srgbClr val="29282E"/>
                </a:solidFill>
              </a:rPr>
              <a:pPr/>
              <a:t>12.4.2017</a:t>
            </a:fld>
            <a:endParaRPr lang="fi-FI" dirty="0">
              <a:solidFill>
                <a:srgbClr val="29282E"/>
              </a:solidFill>
            </a:endParaRPr>
          </a:p>
        </p:txBody>
      </p:sp>
      <p:sp>
        <p:nvSpPr>
          <p:cNvPr id="5" name="Alatunnisteen paikkamerkki 4"/>
          <p:cNvSpPr>
            <a:spLocks noGrp="1"/>
          </p:cNvSpPr>
          <p:nvPr>
            <p:ph type="ftr" sz="quarter" idx="11"/>
          </p:nvPr>
        </p:nvSpPr>
        <p:spPr/>
        <p:txBody>
          <a:bodyPr/>
          <a:lstStyle/>
          <a:p>
            <a:r>
              <a:rPr lang="fi-FI">
                <a:solidFill>
                  <a:srgbClr val="29282E"/>
                </a:solidFill>
              </a:rPr>
              <a:t>Teknologiateollisuus</a:t>
            </a:r>
            <a:endParaRPr lang="fi-FI" dirty="0">
              <a:solidFill>
                <a:srgbClr val="29282E"/>
              </a:solidFill>
            </a:endParaRPr>
          </a:p>
        </p:txBody>
      </p:sp>
      <p:sp>
        <p:nvSpPr>
          <p:cNvPr id="8" name="Tekstin paikkamerkki 7"/>
          <p:cNvSpPr>
            <a:spLocks noGrp="1"/>
          </p:cNvSpPr>
          <p:nvPr>
            <p:ph type="body" sz="quarter" idx="18"/>
          </p:nvPr>
        </p:nvSpPr>
        <p:spPr>
          <a:xfrm>
            <a:off x="2334682" y="4727574"/>
            <a:ext cx="3533338" cy="165163"/>
          </a:xfrm>
        </p:spPr>
        <p:txBody>
          <a:bodyPr/>
          <a:lstStyle/>
          <a:p>
            <a:r>
              <a:rPr lang="fi-FI" dirty="0"/>
              <a:t>Lähde: Tilastokeskus, </a:t>
            </a:r>
            <a:r>
              <a:rPr lang="fi-FI" dirty="0" err="1"/>
              <a:t>Statistisches</a:t>
            </a:r>
            <a:r>
              <a:rPr lang="fi-FI" dirty="0"/>
              <a:t> </a:t>
            </a:r>
            <a:r>
              <a:rPr lang="fi-FI" dirty="0" err="1"/>
              <a:t>Bundesamt</a:t>
            </a:r>
            <a:endParaRPr lang="fi-FI" dirty="0"/>
          </a:p>
          <a:p>
            <a:endParaRPr lang="fi-FI" dirty="0"/>
          </a:p>
        </p:txBody>
      </p:sp>
      <p:sp>
        <p:nvSpPr>
          <p:cNvPr id="10" name="Tekstin paikkamerkki 7"/>
          <p:cNvSpPr>
            <a:spLocks noGrp="1"/>
          </p:cNvSpPr>
          <p:nvPr>
            <p:ph type="body" sz="quarter" idx="15"/>
          </p:nvPr>
        </p:nvSpPr>
        <p:spPr>
          <a:xfrm>
            <a:off x="251999" y="282150"/>
            <a:ext cx="8143259" cy="648000"/>
          </a:xfrm>
        </p:spPr>
        <p:txBody>
          <a:bodyPr/>
          <a:lstStyle/>
          <a:p>
            <a:r>
              <a:rPr lang="fi-FI" spc="-50" dirty="0"/>
              <a:t>TES-korotusten ja toteutuneiden palkankorotusten muutos Suomessa ja Saksassa </a:t>
            </a:r>
            <a:endParaRPr lang="fi-FI" spc="-90" dirty="0"/>
          </a:p>
          <a:p>
            <a:pPr>
              <a:lnSpc>
                <a:spcPct val="100000"/>
              </a:lnSpc>
              <a:spcBef>
                <a:spcPts val="0"/>
              </a:spcBef>
            </a:pPr>
            <a:r>
              <a:rPr lang="fi-FI" sz="1200" b="0" dirty="0"/>
              <a:t>Suomen jäykkä palkkamalli on heikentänyt Suomen kustannuskilpailukykyä</a:t>
            </a:r>
            <a:endParaRPr lang="fi-FI" dirty="0"/>
          </a:p>
        </p:txBody>
      </p:sp>
      <p:graphicFrame>
        <p:nvGraphicFramePr>
          <p:cNvPr id="9" name="Sisällön paikkamerkki 7"/>
          <p:cNvGraphicFramePr>
            <a:graphicFrameLocks noGrp="1"/>
          </p:cNvGraphicFramePr>
          <p:nvPr>
            <p:ph sz="quarter" idx="17"/>
            <p:extLst/>
          </p:nvPr>
        </p:nvGraphicFramePr>
        <p:xfrm>
          <a:off x="381001" y="1276350"/>
          <a:ext cx="8014257" cy="3368675"/>
        </p:xfrm>
        <a:graphic>
          <a:graphicData uri="http://schemas.openxmlformats.org/drawingml/2006/chart">
            <c:chart xmlns:c="http://schemas.openxmlformats.org/drawingml/2006/chart" xmlns:r="http://schemas.openxmlformats.org/officeDocument/2006/relationships" r:id="rId2"/>
          </a:graphicData>
        </a:graphic>
      </p:graphicFrame>
      <p:sp>
        <p:nvSpPr>
          <p:cNvPr id="2" name="Suorakulmio 1"/>
          <p:cNvSpPr/>
          <p:nvPr/>
        </p:nvSpPr>
        <p:spPr>
          <a:xfrm>
            <a:off x="672129" y="1276350"/>
            <a:ext cx="7432000" cy="253916"/>
          </a:xfrm>
          <a:prstGeom prst="rect">
            <a:avLst/>
          </a:prstGeom>
        </p:spPr>
        <p:txBody>
          <a:bodyPr wrap="square">
            <a:spAutoFit/>
          </a:bodyPr>
          <a:lstStyle/>
          <a:p>
            <a:r>
              <a:rPr lang="fi-FI" sz="1050" dirty="0">
                <a:solidFill>
                  <a:srgbClr val="000000"/>
                </a:solidFill>
              </a:rPr>
              <a:t>TES-korotukset ylittävät/alittavat palkankorotukset kumulatiivisesti 2005-2014, %-yksikköä</a:t>
            </a:r>
            <a:endParaRPr lang="fi-FI" sz="1050" spc="-40" dirty="0">
              <a:solidFill>
                <a:srgbClr val="000000"/>
              </a:solidFill>
            </a:endParaRPr>
          </a:p>
        </p:txBody>
      </p:sp>
      <p:cxnSp>
        <p:nvCxnSpPr>
          <p:cNvPr id="12" name="Suora nuoliyhdysviiva 11"/>
          <p:cNvCxnSpPr/>
          <p:nvPr/>
        </p:nvCxnSpPr>
        <p:spPr>
          <a:xfrm>
            <a:off x="8278214" y="1651980"/>
            <a:ext cx="11211" cy="2286544"/>
          </a:xfrm>
          <a:prstGeom prst="straightConnector1">
            <a:avLst/>
          </a:prstGeom>
          <a:ln w="19050">
            <a:solidFill>
              <a:schemeClr val="tx2"/>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6" name="Suorakulmio 15"/>
          <p:cNvSpPr/>
          <p:nvPr/>
        </p:nvSpPr>
        <p:spPr>
          <a:xfrm>
            <a:off x="8353104" y="2752938"/>
            <a:ext cx="776495" cy="415498"/>
          </a:xfrm>
          <a:prstGeom prst="rect">
            <a:avLst/>
          </a:prstGeom>
        </p:spPr>
        <p:txBody>
          <a:bodyPr wrap="none">
            <a:spAutoFit/>
          </a:bodyPr>
          <a:lstStyle/>
          <a:p>
            <a:r>
              <a:rPr lang="fi-FI" sz="1050" spc="-40" dirty="0">
                <a:solidFill>
                  <a:srgbClr val="29282E"/>
                </a:solidFill>
              </a:rPr>
              <a:t>13 %-</a:t>
            </a:r>
          </a:p>
          <a:p>
            <a:r>
              <a:rPr lang="fi-FI" sz="1050" spc="-40" dirty="0">
                <a:solidFill>
                  <a:srgbClr val="29282E"/>
                </a:solidFill>
              </a:rPr>
              <a:t>yksikköä </a:t>
            </a:r>
          </a:p>
        </p:txBody>
      </p:sp>
    </p:spTree>
    <p:extLst>
      <p:ext uri="{BB962C8B-B14F-4D97-AF65-F5344CB8AC3E}">
        <p14:creationId xmlns:p14="http://schemas.microsoft.com/office/powerpoint/2010/main" val="563299059"/>
      </p:ext>
    </p:extLst>
  </p:cSld>
  <p:clrMapOvr>
    <a:masterClrMapping/>
  </p:clrMapOvr>
  <p:transition spd="med">
    <p:fade/>
  </p:transition>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Teknologiateollisuudessa* työvoimakustannukset ovat nousseet eniten Suomessa 2008-2012</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134</a:t>
            </a:fld>
            <a:endParaRPr lang="fi-FI" dirty="0"/>
          </a:p>
        </p:txBody>
      </p:sp>
      <p:sp>
        <p:nvSpPr>
          <p:cNvPr id="4" name="Päivämäärän paikkamerkki 3"/>
          <p:cNvSpPr>
            <a:spLocks noGrp="1"/>
          </p:cNvSpPr>
          <p:nvPr>
            <p:ph type="dt" sz="half" idx="10"/>
          </p:nvPr>
        </p:nvSpPr>
        <p:spPr/>
        <p:txBody>
          <a:bodyPr/>
          <a:lstStyle/>
          <a:p>
            <a:fld id="{E70C97DB-DA9C-4CFA-B970-B8599B25F3E4}" type="datetime1">
              <a:rPr lang="fi-FI" smtClean="0"/>
              <a:t>12.4.2017</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7" name="Tekstin paikkamerkki 6"/>
          <p:cNvSpPr>
            <a:spLocks noGrp="1"/>
          </p:cNvSpPr>
          <p:nvPr>
            <p:ph type="body" sz="quarter" idx="18"/>
          </p:nvPr>
        </p:nvSpPr>
        <p:spPr>
          <a:xfrm>
            <a:off x="2334682" y="4727574"/>
            <a:ext cx="3922144" cy="241813"/>
          </a:xfrm>
        </p:spPr>
        <p:txBody>
          <a:bodyPr/>
          <a:lstStyle/>
          <a:p>
            <a:r>
              <a:rPr lang="fi-FI" dirty="0"/>
              <a:t>*) Pl. metallien jalostus, tietotekniikka-ala sekä suunnittelu- ja konsultointi</a:t>
            </a:r>
          </a:p>
          <a:p>
            <a:r>
              <a:rPr lang="fi-FI" dirty="0"/>
              <a:t>Lähde: </a:t>
            </a:r>
            <a:r>
              <a:rPr lang="fi-FI" dirty="0" err="1"/>
              <a:t>Eurostat</a:t>
            </a:r>
            <a:endParaRPr lang="fi-FI" dirty="0"/>
          </a:p>
          <a:p>
            <a:endParaRPr lang="fi-FI" dirty="0"/>
          </a:p>
        </p:txBody>
      </p:sp>
      <p:graphicFrame>
        <p:nvGraphicFramePr>
          <p:cNvPr id="8" name="Sisällön paikkamerkki 9"/>
          <p:cNvGraphicFramePr>
            <a:graphicFrameLocks noGrp="1"/>
          </p:cNvGraphicFramePr>
          <p:nvPr>
            <p:ph sz="quarter" idx="17"/>
            <p:extLst>
              <p:ext uri="{D42A27DB-BD31-4B8C-83A1-F6EECF244321}">
                <p14:modId xmlns:p14="http://schemas.microsoft.com/office/powerpoint/2010/main" val="3408978237"/>
              </p:ext>
            </p:extLst>
          </p:nvPr>
        </p:nvGraphicFramePr>
        <p:xfrm>
          <a:off x="381000" y="1103313"/>
          <a:ext cx="8391525" cy="3541712"/>
        </p:xfrm>
        <a:graphic>
          <a:graphicData uri="http://schemas.openxmlformats.org/drawingml/2006/chart">
            <c:chart xmlns:c="http://schemas.openxmlformats.org/drawingml/2006/chart" xmlns:r="http://schemas.openxmlformats.org/officeDocument/2006/relationships" r:id="rId2"/>
          </a:graphicData>
        </a:graphic>
      </p:graphicFrame>
      <p:sp>
        <p:nvSpPr>
          <p:cNvPr id="9" name="Tekstiruutu 8"/>
          <p:cNvSpPr txBox="1"/>
          <p:nvPr/>
        </p:nvSpPr>
        <p:spPr>
          <a:xfrm>
            <a:off x="716038" y="1103313"/>
            <a:ext cx="1944216" cy="234286"/>
          </a:xfrm>
          <a:prstGeom prst="rect">
            <a:avLst/>
          </a:prstGeom>
          <a:noFill/>
        </p:spPr>
        <p:txBody>
          <a:bodyPr wrap="square" lIns="36000" tIns="36000" rIns="36000" bIns="36000" rtlCol="0">
            <a:spAutoFit/>
          </a:bodyPr>
          <a:lstStyle/>
          <a:p>
            <a:r>
              <a:rPr lang="en-GB" sz="1050" spc="-40" dirty="0" err="1">
                <a:solidFill>
                  <a:schemeClr val="tx2"/>
                </a:solidFill>
              </a:rPr>
              <a:t>Muutos</a:t>
            </a:r>
            <a:r>
              <a:rPr lang="en-GB" sz="1050" spc="-40" dirty="0">
                <a:solidFill>
                  <a:schemeClr val="tx2"/>
                </a:solidFill>
              </a:rPr>
              <a:t> 2008-2012, %</a:t>
            </a:r>
          </a:p>
        </p:txBody>
      </p:sp>
    </p:spTree>
    <p:extLst>
      <p:ext uri="{BB962C8B-B14F-4D97-AF65-F5344CB8AC3E}">
        <p14:creationId xmlns:p14="http://schemas.microsoft.com/office/powerpoint/2010/main" val="2736880183"/>
      </p:ext>
    </p:extLst>
  </p:cSld>
  <p:clrMapOvr>
    <a:masterClrMapping/>
  </p:clrMapOvr>
  <p:transition spd="med">
    <p:fade/>
  </p:transition>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Työvoimakustannukset ovat korkealla tasolla teknologiateollisuudessa* Suomessa 2012</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135</a:t>
            </a:fld>
            <a:endParaRPr lang="fi-FI" dirty="0"/>
          </a:p>
        </p:txBody>
      </p:sp>
      <p:sp>
        <p:nvSpPr>
          <p:cNvPr id="4" name="Päivämäärän paikkamerkki 3"/>
          <p:cNvSpPr>
            <a:spLocks noGrp="1"/>
          </p:cNvSpPr>
          <p:nvPr>
            <p:ph type="dt" sz="half" idx="10"/>
          </p:nvPr>
        </p:nvSpPr>
        <p:spPr/>
        <p:txBody>
          <a:bodyPr/>
          <a:lstStyle/>
          <a:p>
            <a:fld id="{E70C97DB-DA9C-4CFA-B970-B8599B25F3E4}" type="datetime1">
              <a:rPr lang="fi-FI" smtClean="0"/>
              <a:t>12.4.2017</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7" name="Tekstin paikkamerkki 6"/>
          <p:cNvSpPr>
            <a:spLocks noGrp="1"/>
          </p:cNvSpPr>
          <p:nvPr>
            <p:ph type="body" sz="quarter" idx="18"/>
          </p:nvPr>
        </p:nvSpPr>
        <p:spPr>
          <a:xfrm>
            <a:off x="2334682" y="4727574"/>
            <a:ext cx="3727741" cy="306614"/>
          </a:xfrm>
        </p:spPr>
        <p:txBody>
          <a:bodyPr/>
          <a:lstStyle/>
          <a:p>
            <a:r>
              <a:rPr lang="fi-FI" dirty="0"/>
              <a:t>*) Pl. metallien jalostus, tietotekniikka-ala sekä suunnittelu- ja konsultointi</a:t>
            </a:r>
          </a:p>
          <a:p>
            <a:r>
              <a:rPr lang="fi-FI" dirty="0"/>
              <a:t>Lähde: </a:t>
            </a:r>
            <a:r>
              <a:rPr lang="fi-FI" dirty="0" err="1"/>
              <a:t>Eurostat</a:t>
            </a:r>
            <a:endParaRPr lang="fi-FI" dirty="0"/>
          </a:p>
          <a:p>
            <a:endParaRPr lang="fi-FI" dirty="0"/>
          </a:p>
        </p:txBody>
      </p:sp>
      <p:graphicFrame>
        <p:nvGraphicFramePr>
          <p:cNvPr id="8" name="Sisällön paikkamerkki 9"/>
          <p:cNvGraphicFramePr>
            <a:graphicFrameLocks noGrp="1"/>
          </p:cNvGraphicFramePr>
          <p:nvPr>
            <p:ph sz="quarter" idx="17"/>
            <p:extLst>
              <p:ext uri="{D42A27DB-BD31-4B8C-83A1-F6EECF244321}">
                <p14:modId xmlns:p14="http://schemas.microsoft.com/office/powerpoint/2010/main" val="4029216742"/>
              </p:ext>
            </p:extLst>
          </p:nvPr>
        </p:nvGraphicFramePr>
        <p:xfrm>
          <a:off x="381000" y="1103313"/>
          <a:ext cx="8391525" cy="3541712"/>
        </p:xfrm>
        <a:graphic>
          <a:graphicData uri="http://schemas.openxmlformats.org/drawingml/2006/chart">
            <c:chart xmlns:c="http://schemas.openxmlformats.org/drawingml/2006/chart" xmlns:r="http://schemas.openxmlformats.org/officeDocument/2006/relationships" r:id="rId2"/>
          </a:graphicData>
        </a:graphic>
      </p:graphicFrame>
      <p:sp>
        <p:nvSpPr>
          <p:cNvPr id="9" name="Tekstiruutu 8"/>
          <p:cNvSpPr txBox="1"/>
          <p:nvPr/>
        </p:nvSpPr>
        <p:spPr>
          <a:xfrm>
            <a:off x="740381" y="1040790"/>
            <a:ext cx="1656184" cy="234286"/>
          </a:xfrm>
          <a:prstGeom prst="rect">
            <a:avLst/>
          </a:prstGeom>
          <a:noFill/>
        </p:spPr>
        <p:txBody>
          <a:bodyPr wrap="square" lIns="36000" tIns="36000" rIns="36000" bIns="36000" rtlCol="0">
            <a:spAutoFit/>
          </a:bodyPr>
          <a:lstStyle/>
          <a:p>
            <a:r>
              <a:rPr lang="en-GB" sz="1050" spc="-40" dirty="0" err="1">
                <a:solidFill>
                  <a:schemeClr val="tx2"/>
                </a:solidFill>
              </a:rPr>
              <a:t>Euroa</a:t>
            </a:r>
            <a:r>
              <a:rPr lang="en-GB" sz="1050" spc="-40" dirty="0">
                <a:solidFill>
                  <a:schemeClr val="tx2"/>
                </a:solidFill>
              </a:rPr>
              <a:t>/</a:t>
            </a:r>
            <a:r>
              <a:rPr lang="en-GB" sz="1050" spc="-40" dirty="0" err="1">
                <a:solidFill>
                  <a:schemeClr val="tx2"/>
                </a:solidFill>
              </a:rPr>
              <a:t>tunti</a:t>
            </a:r>
            <a:endParaRPr lang="en-GB" sz="1050" spc="-40" dirty="0">
              <a:solidFill>
                <a:schemeClr val="tx2"/>
              </a:solidFill>
            </a:endParaRPr>
          </a:p>
        </p:txBody>
      </p:sp>
    </p:spTree>
    <p:extLst>
      <p:ext uri="{BB962C8B-B14F-4D97-AF65-F5344CB8AC3E}">
        <p14:creationId xmlns:p14="http://schemas.microsoft.com/office/powerpoint/2010/main" val="2924188298"/>
      </p:ext>
    </p:extLst>
  </p:cSld>
  <p:clrMapOvr>
    <a:masterClrMapping/>
  </p:clrMapOvr>
  <p:transition spd="med">
    <p:fade/>
  </p:transition>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an numeron paikkamerkki 2"/>
          <p:cNvSpPr>
            <a:spLocks noGrp="1"/>
          </p:cNvSpPr>
          <p:nvPr>
            <p:ph type="sldNum" sz="quarter" idx="12"/>
          </p:nvPr>
        </p:nvSpPr>
        <p:spPr/>
        <p:txBody>
          <a:bodyPr/>
          <a:lstStyle/>
          <a:p>
            <a:fld id="{6FCB6B90-8271-4E8F-82C1-E646FBB48A2E}" type="slidenum">
              <a:rPr lang="fi-FI" smtClean="0"/>
              <a:pPr/>
              <a:t>136</a:t>
            </a:fld>
            <a:endParaRPr lang="fi-FI" dirty="0"/>
          </a:p>
        </p:txBody>
      </p:sp>
      <p:sp>
        <p:nvSpPr>
          <p:cNvPr id="4" name="Päivämäärän paikkamerkki 3"/>
          <p:cNvSpPr>
            <a:spLocks noGrp="1"/>
          </p:cNvSpPr>
          <p:nvPr>
            <p:ph type="dt" sz="half" idx="10"/>
          </p:nvPr>
        </p:nvSpPr>
        <p:spPr/>
        <p:txBody>
          <a:bodyPr/>
          <a:lstStyle/>
          <a:p>
            <a:fld id="{33A50D0A-99B9-48FE-8B08-047EE10ADBDA}" type="datetime1">
              <a:rPr lang="fi-FI" smtClean="0"/>
              <a:t>12.4.2017</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8" name="Tekstin paikkamerkki 7"/>
          <p:cNvSpPr>
            <a:spLocks noGrp="1"/>
          </p:cNvSpPr>
          <p:nvPr>
            <p:ph type="body" sz="quarter" idx="18"/>
          </p:nvPr>
        </p:nvSpPr>
        <p:spPr/>
        <p:txBody>
          <a:bodyPr/>
          <a:lstStyle/>
          <a:p>
            <a:r>
              <a:rPr lang="en-US" dirty="0" err="1"/>
              <a:t>Lähde</a:t>
            </a:r>
            <a:r>
              <a:rPr lang="en-US" dirty="0"/>
              <a:t>: Eurostat, The Conference Board</a:t>
            </a:r>
          </a:p>
          <a:p>
            <a:endParaRPr lang="fi-FI" dirty="0"/>
          </a:p>
        </p:txBody>
      </p:sp>
      <p:sp>
        <p:nvSpPr>
          <p:cNvPr id="10" name="Tekstin paikkamerkki 7"/>
          <p:cNvSpPr>
            <a:spLocks noGrp="1"/>
          </p:cNvSpPr>
          <p:nvPr>
            <p:ph type="body" sz="quarter" idx="15"/>
          </p:nvPr>
        </p:nvSpPr>
        <p:spPr>
          <a:xfrm>
            <a:off x="251999" y="282150"/>
            <a:ext cx="8143259" cy="648000"/>
          </a:xfrm>
        </p:spPr>
        <p:txBody>
          <a:bodyPr/>
          <a:lstStyle/>
          <a:p>
            <a:r>
              <a:rPr lang="fi-FI" spc="-50" dirty="0"/>
              <a:t>Työn hinnalla mitaten Suomen pahimmat kilpailijat ovat itäisessä Euroopassa </a:t>
            </a:r>
            <a:endParaRPr lang="fi-FI" spc="-90" dirty="0"/>
          </a:p>
          <a:p>
            <a:pPr>
              <a:lnSpc>
                <a:spcPct val="100000"/>
              </a:lnSpc>
              <a:spcBef>
                <a:spcPts val="0"/>
              </a:spcBef>
            </a:pPr>
            <a:r>
              <a:rPr lang="fi-FI" sz="1200" b="0" dirty="0"/>
              <a:t>Teollisuuden työn hinta eri maissa 2015</a:t>
            </a:r>
            <a:endParaRPr lang="fi-FI" dirty="0"/>
          </a:p>
        </p:txBody>
      </p:sp>
      <p:graphicFrame>
        <p:nvGraphicFramePr>
          <p:cNvPr id="9" name="Sisällön paikkamerkki 5"/>
          <p:cNvGraphicFramePr>
            <a:graphicFrameLocks noGrp="1"/>
          </p:cNvGraphicFramePr>
          <p:nvPr>
            <p:ph sz="quarter" idx="17"/>
            <p:extLst>
              <p:ext uri="{D42A27DB-BD31-4B8C-83A1-F6EECF244321}">
                <p14:modId xmlns:p14="http://schemas.microsoft.com/office/powerpoint/2010/main" val="2329301923"/>
              </p:ext>
            </p:extLst>
          </p:nvPr>
        </p:nvGraphicFramePr>
        <p:xfrm>
          <a:off x="381000" y="1276350"/>
          <a:ext cx="8391525" cy="3368675"/>
        </p:xfrm>
        <a:graphic>
          <a:graphicData uri="http://schemas.openxmlformats.org/drawingml/2006/chart">
            <c:chart xmlns:c="http://schemas.openxmlformats.org/drawingml/2006/chart" xmlns:r="http://schemas.openxmlformats.org/officeDocument/2006/relationships" r:id="rId2"/>
          </a:graphicData>
        </a:graphic>
      </p:graphicFrame>
      <p:sp>
        <p:nvSpPr>
          <p:cNvPr id="11" name="Suorakulmio 10"/>
          <p:cNvSpPr/>
          <p:nvPr/>
        </p:nvSpPr>
        <p:spPr>
          <a:xfrm>
            <a:off x="3988791" y="1944427"/>
            <a:ext cx="4607983" cy="577081"/>
          </a:xfrm>
          <a:prstGeom prst="rect">
            <a:avLst/>
          </a:prstGeom>
        </p:spPr>
        <p:txBody>
          <a:bodyPr>
            <a:spAutoFit/>
          </a:bodyPr>
          <a:lstStyle/>
          <a:p>
            <a:pPr>
              <a:buClr>
                <a:srgbClr val="822433"/>
              </a:buClr>
            </a:pPr>
            <a:r>
              <a:rPr lang="fi-FI" sz="1050" dirty="0" err="1">
                <a:solidFill>
                  <a:schemeClr val="tx2"/>
                </a:solidFill>
              </a:rPr>
              <a:t>Huom</a:t>
            </a:r>
            <a:r>
              <a:rPr lang="fi-FI" sz="1050" dirty="0">
                <a:solidFill>
                  <a:schemeClr val="tx2"/>
                </a:solidFill>
              </a:rPr>
              <a:t>! Valuuttakursseilla voi olla merkittävä vaikutus euroiksi muutettuihin työvoimakustannuksiin (esim. Ruotsi, Norja, Sveitsi) </a:t>
            </a:r>
          </a:p>
        </p:txBody>
      </p:sp>
    </p:spTree>
    <p:extLst>
      <p:ext uri="{BB962C8B-B14F-4D97-AF65-F5344CB8AC3E}">
        <p14:creationId xmlns:p14="http://schemas.microsoft.com/office/powerpoint/2010/main" val="42204910"/>
      </p:ext>
    </p:extLst>
  </p:cSld>
  <p:clrMapOvr>
    <a:masterClrMapping/>
  </p:clrMapOvr>
  <p:transition spd="med">
    <p:fade/>
  </p:transition>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an numeron paikkamerkki 2"/>
          <p:cNvSpPr>
            <a:spLocks noGrp="1"/>
          </p:cNvSpPr>
          <p:nvPr>
            <p:ph type="sldNum" sz="quarter" idx="12"/>
          </p:nvPr>
        </p:nvSpPr>
        <p:spPr/>
        <p:txBody>
          <a:bodyPr/>
          <a:lstStyle/>
          <a:p>
            <a:fld id="{6FCB6B90-8271-4E8F-82C1-E646FBB48A2E}" type="slidenum">
              <a:rPr lang="fi-FI" smtClean="0"/>
              <a:pPr/>
              <a:t>137</a:t>
            </a:fld>
            <a:endParaRPr lang="fi-FI" dirty="0"/>
          </a:p>
        </p:txBody>
      </p:sp>
      <p:sp>
        <p:nvSpPr>
          <p:cNvPr id="4" name="Päivämäärän paikkamerkki 3"/>
          <p:cNvSpPr>
            <a:spLocks noGrp="1"/>
          </p:cNvSpPr>
          <p:nvPr>
            <p:ph type="dt" sz="half" idx="10"/>
          </p:nvPr>
        </p:nvSpPr>
        <p:spPr/>
        <p:txBody>
          <a:bodyPr/>
          <a:lstStyle/>
          <a:p>
            <a:fld id="{33A50D0A-99B9-48FE-8B08-047EE10ADBDA}" type="datetime1">
              <a:rPr lang="fi-FI" smtClean="0"/>
              <a:t>12.4.2017</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8" name="Tekstin paikkamerkki 7"/>
          <p:cNvSpPr>
            <a:spLocks noGrp="1"/>
          </p:cNvSpPr>
          <p:nvPr>
            <p:ph type="body" sz="quarter" idx="18"/>
          </p:nvPr>
        </p:nvSpPr>
        <p:spPr>
          <a:xfrm>
            <a:off x="2334682" y="4727574"/>
            <a:ext cx="3468537" cy="165163"/>
          </a:xfrm>
        </p:spPr>
        <p:txBody>
          <a:bodyPr/>
          <a:lstStyle/>
          <a:p>
            <a:r>
              <a:rPr lang="fi-FI" dirty="0"/>
              <a:t>*) Kokoaikatyötä tekevien osuus palkansaajista oli Suomessa 84 %. </a:t>
            </a:r>
          </a:p>
          <a:p>
            <a:r>
              <a:rPr lang="fi-FI" dirty="0"/>
              <a:t>Lähde: </a:t>
            </a:r>
            <a:r>
              <a:rPr lang="fi-FI" dirty="0" err="1"/>
              <a:t>Eurostat</a:t>
            </a:r>
            <a:endParaRPr lang="fi-FI" dirty="0"/>
          </a:p>
          <a:p>
            <a:endParaRPr lang="fi-FI" dirty="0"/>
          </a:p>
        </p:txBody>
      </p:sp>
      <p:sp>
        <p:nvSpPr>
          <p:cNvPr id="10" name="Tekstin paikkamerkki 7"/>
          <p:cNvSpPr>
            <a:spLocks noGrp="1"/>
          </p:cNvSpPr>
          <p:nvPr>
            <p:ph type="body" sz="quarter" idx="15"/>
          </p:nvPr>
        </p:nvSpPr>
        <p:spPr>
          <a:xfrm>
            <a:off x="251999" y="282150"/>
            <a:ext cx="8143259" cy="648000"/>
          </a:xfrm>
        </p:spPr>
        <p:txBody>
          <a:bodyPr/>
          <a:lstStyle/>
          <a:p>
            <a:r>
              <a:rPr lang="fi-FI" spc="-50" dirty="0"/>
              <a:t>Suomalaisten työaika on Euroopan lyhyin </a:t>
            </a:r>
            <a:endParaRPr lang="fi-FI" spc="-90" dirty="0"/>
          </a:p>
          <a:p>
            <a:pPr>
              <a:lnSpc>
                <a:spcPct val="100000"/>
              </a:lnSpc>
              <a:spcBef>
                <a:spcPts val="0"/>
              </a:spcBef>
            </a:pPr>
            <a:r>
              <a:rPr lang="fi-FI" sz="1200" b="0" dirty="0"/>
              <a:t>Kokoaikatyössä olevien palkansaajien keskimääräinen toteutunut viikkotyöaika Q1/2016*</a:t>
            </a:r>
            <a:endParaRPr lang="fi-FI" dirty="0"/>
          </a:p>
        </p:txBody>
      </p:sp>
      <p:graphicFrame>
        <p:nvGraphicFramePr>
          <p:cNvPr id="9" name="Sisällön paikkamerkki 7"/>
          <p:cNvGraphicFramePr>
            <a:graphicFrameLocks noGrp="1"/>
          </p:cNvGraphicFramePr>
          <p:nvPr>
            <p:ph sz="quarter" idx="17"/>
            <p:extLst>
              <p:ext uri="{D42A27DB-BD31-4B8C-83A1-F6EECF244321}">
                <p14:modId xmlns:p14="http://schemas.microsoft.com/office/powerpoint/2010/main" val="517126246"/>
              </p:ext>
            </p:extLst>
          </p:nvPr>
        </p:nvGraphicFramePr>
        <p:xfrm>
          <a:off x="381000" y="1276350"/>
          <a:ext cx="8391525" cy="3368675"/>
        </p:xfrm>
        <a:graphic>
          <a:graphicData uri="http://schemas.openxmlformats.org/drawingml/2006/chart">
            <c:chart xmlns:c="http://schemas.openxmlformats.org/drawingml/2006/chart" xmlns:r="http://schemas.openxmlformats.org/officeDocument/2006/relationships" r:id="rId2"/>
          </a:graphicData>
        </a:graphic>
      </p:graphicFrame>
      <p:sp>
        <p:nvSpPr>
          <p:cNvPr id="11" name="Tekstiruutu 10"/>
          <p:cNvSpPr txBox="1"/>
          <p:nvPr/>
        </p:nvSpPr>
        <p:spPr>
          <a:xfrm>
            <a:off x="708151" y="1405332"/>
            <a:ext cx="3600401" cy="234286"/>
          </a:xfrm>
          <a:prstGeom prst="rect">
            <a:avLst/>
          </a:prstGeom>
          <a:noFill/>
        </p:spPr>
        <p:txBody>
          <a:bodyPr wrap="square" lIns="36000" tIns="36000" rIns="36000" bIns="36000" rtlCol="0">
            <a:spAutoFit/>
          </a:bodyPr>
          <a:lstStyle/>
          <a:p>
            <a:r>
              <a:rPr lang="fi-FI" sz="1050" spc="-40" dirty="0">
                <a:solidFill>
                  <a:schemeClr val="tx2"/>
                </a:solidFill>
              </a:rPr>
              <a:t>Tuntia</a:t>
            </a:r>
          </a:p>
        </p:txBody>
      </p:sp>
    </p:spTree>
    <p:extLst>
      <p:ext uri="{BB962C8B-B14F-4D97-AF65-F5344CB8AC3E}">
        <p14:creationId xmlns:p14="http://schemas.microsoft.com/office/powerpoint/2010/main" val="2220831982"/>
      </p:ext>
    </p:extLst>
  </p:cSld>
  <p:clrMapOvr>
    <a:masterClrMapping/>
  </p:clrMapOvr>
  <p:transition spd="med">
    <p:fade/>
  </p:transition>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an numeron paikkamerkki 2"/>
          <p:cNvSpPr>
            <a:spLocks noGrp="1"/>
          </p:cNvSpPr>
          <p:nvPr>
            <p:ph type="sldNum" sz="quarter" idx="12"/>
          </p:nvPr>
        </p:nvSpPr>
        <p:spPr/>
        <p:txBody>
          <a:bodyPr/>
          <a:lstStyle/>
          <a:p>
            <a:fld id="{6FCB6B90-8271-4E8F-82C1-E646FBB48A2E}" type="slidenum">
              <a:rPr lang="fi-FI" smtClean="0"/>
              <a:pPr/>
              <a:t>138</a:t>
            </a:fld>
            <a:endParaRPr lang="fi-FI" dirty="0"/>
          </a:p>
        </p:txBody>
      </p:sp>
      <p:sp>
        <p:nvSpPr>
          <p:cNvPr id="4" name="Päivämäärän paikkamerkki 3"/>
          <p:cNvSpPr>
            <a:spLocks noGrp="1"/>
          </p:cNvSpPr>
          <p:nvPr>
            <p:ph type="dt" sz="half" idx="10"/>
          </p:nvPr>
        </p:nvSpPr>
        <p:spPr/>
        <p:txBody>
          <a:bodyPr/>
          <a:lstStyle/>
          <a:p>
            <a:fld id="{33A50D0A-99B9-48FE-8B08-047EE10ADBDA}" type="datetime1">
              <a:rPr lang="fi-FI" smtClean="0"/>
              <a:t>12.4.2017</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8" name="Tekstin paikkamerkki 7"/>
          <p:cNvSpPr>
            <a:spLocks noGrp="1"/>
          </p:cNvSpPr>
          <p:nvPr>
            <p:ph type="body" sz="quarter" idx="18"/>
          </p:nvPr>
        </p:nvSpPr>
        <p:spPr>
          <a:xfrm>
            <a:off x="2334682" y="4727574"/>
            <a:ext cx="5088562" cy="415926"/>
          </a:xfrm>
        </p:spPr>
        <p:txBody>
          <a:bodyPr/>
          <a:lstStyle/>
          <a:p>
            <a:r>
              <a:rPr lang="fi-FI" b="1" dirty="0"/>
              <a:t>Tuloslaskelman mukainen liikevoitto oli negatiivinen 26 %:ssa yrityksistä vuonna 2015. </a:t>
            </a:r>
          </a:p>
          <a:p>
            <a:r>
              <a:rPr lang="fi-FI" dirty="0"/>
              <a:t>Lähde: Teknologiateollisuus ry:n jäsentietojärjestelmä</a:t>
            </a:r>
          </a:p>
          <a:p>
            <a:endParaRPr lang="fi-FI" dirty="0"/>
          </a:p>
        </p:txBody>
      </p:sp>
      <p:sp>
        <p:nvSpPr>
          <p:cNvPr id="10" name="Tekstin paikkamerkki 7"/>
          <p:cNvSpPr>
            <a:spLocks noGrp="1"/>
          </p:cNvSpPr>
          <p:nvPr>
            <p:ph type="body" sz="quarter" idx="15"/>
          </p:nvPr>
        </p:nvSpPr>
        <p:spPr>
          <a:xfrm>
            <a:off x="251999" y="282150"/>
            <a:ext cx="8143259" cy="648000"/>
          </a:xfrm>
        </p:spPr>
        <p:txBody>
          <a:bodyPr/>
          <a:lstStyle/>
          <a:p>
            <a:r>
              <a:rPr lang="fi-FI" spc="-50" dirty="0"/>
              <a:t>Teknologiateollisuudessa työvoimakustannusten osuus jalostusarvosta on keskimäärin 77 %   </a:t>
            </a:r>
            <a:endParaRPr lang="fi-FI" spc="-90" dirty="0"/>
          </a:p>
          <a:p>
            <a:pPr>
              <a:lnSpc>
                <a:spcPct val="100000"/>
              </a:lnSpc>
              <a:spcBef>
                <a:spcPts val="0"/>
              </a:spcBef>
            </a:pPr>
            <a:r>
              <a:rPr lang="fi-FI" sz="1200" b="0" dirty="0"/>
              <a:t>Teknologiateollisuus ry:n jäsenyritysten työvoimakustannukset / jalostusarvo 2015 </a:t>
            </a:r>
            <a:endParaRPr lang="fi-FI" dirty="0"/>
          </a:p>
        </p:txBody>
      </p:sp>
      <p:graphicFrame>
        <p:nvGraphicFramePr>
          <p:cNvPr id="9" name="Sisällön paikkamerkki 6"/>
          <p:cNvGraphicFramePr>
            <a:graphicFrameLocks noGrp="1"/>
          </p:cNvGraphicFramePr>
          <p:nvPr>
            <p:ph sz="quarter" idx="17"/>
            <p:extLst>
              <p:ext uri="{D42A27DB-BD31-4B8C-83A1-F6EECF244321}">
                <p14:modId xmlns:p14="http://schemas.microsoft.com/office/powerpoint/2010/main" val="2629774519"/>
              </p:ext>
            </p:extLst>
          </p:nvPr>
        </p:nvGraphicFramePr>
        <p:xfrm>
          <a:off x="381000" y="1607466"/>
          <a:ext cx="7624977" cy="3037559"/>
        </p:xfrm>
        <a:graphic>
          <a:graphicData uri="http://schemas.openxmlformats.org/drawingml/2006/chart">
            <c:chart xmlns:c="http://schemas.openxmlformats.org/drawingml/2006/chart" xmlns:r="http://schemas.openxmlformats.org/officeDocument/2006/relationships" r:id="rId2"/>
          </a:graphicData>
        </a:graphic>
      </p:graphicFrame>
      <p:sp>
        <p:nvSpPr>
          <p:cNvPr id="11" name="Suorakulmio 10"/>
          <p:cNvSpPr/>
          <p:nvPr/>
        </p:nvSpPr>
        <p:spPr>
          <a:xfrm>
            <a:off x="2290762" y="1191968"/>
            <a:ext cx="5780492" cy="415498"/>
          </a:xfrm>
          <a:prstGeom prst="rect">
            <a:avLst/>
          </a:prstGeom>
        </p:spPr>
        <p:txBody>
          <a:bodyPr wrap="square">
            <a:spAutoFit/>
          </a:bodyPr>
          <a:lstStyle/>
          <a:p>
            <a:pPr fontAlgn="base">
              <a:spcBef>
                <a:spcPct val="0"/>
              </a:spcBef>
              <a:spcAft>
                <a:spcPct val="0"/>
              </a:spcAft>
            </a:pPr>
            <a:r>
              <a:rPr lang="fi-FI" sz="1050" dirty="0">
                <a:solidFill>
                  <a:schemeClr val="tx2"/>
                </a:solidFill>
              </a:rPr>
              <a:t>Jalostusarvo = yrityksen liikevaihto – materiaali- ja palveluostot </a:t>
            </a:r>
          </a:p>
          <a:p>
            <a:pPr fontAlgn="base">
              <a:spcBef>
                <a:spcPct val="0"/>
              </a:spcBef>
              <a:spcAft>
                <a:spcPct val="0"/>
              </a:spcAft>
            </a:pPr>
            <a:r>
              <a:rPr lang="fi-FI" sz="1050" dirty="0">
                <a:solidFill>
                  <a:schemeClr val="tx2"/>
                </a:solidFill>
              </a:rPr>
              <a:t>Jalostusarvo = työvoimakustannukset + vuokrat + poistot + liikevoitto </a:t>
            </a:r>
          </a:p>
        </p:txBody>
      </p:sp>
      <p:sp>
        <p:nvSpPr>
          <p:cNvPr id="12" name="Suorakulmio 11"/>
          <p:cNvSpPr/>
          <p:nvPr/>
        </p:nvSpPr>
        <p:spPr>
          <a:xfrm>
            <a:off x="7602818" y="2571143"/>
            <a:ext cx="1375650" cy="900246"/>
          </a:xfrm>
          <a:prstGeom prst="rect">
            <a:avLst/>
          </a:prstGeom>
        </p:spPr>
        <p:txBody>
          <a:bodyPr wrap="square">
            <a:spAutoFit/>
          </a:bodyPr>
          <a:lstStyle/>
          <a:p>
            <a:pPr eaLnBrk="0" fontAlgn="base" hangingPunct="0">
              <a:spcBef>
                <a:spcPct val="0"/>
              </a:spcBef>
              <a:spcAft>
                <a:spcPct val="0"/>
              </a:spcAft>
            </a:pPr>
            <a:r>
              <a:rPr lang="fi-FI" sz="1050" dirty="0">
                <a:solidFill>
                  <a:schemeClr val="tx2"/>
                </a:solidFill>
                <a:ea typeface="ＭＳ Ｐゴシック" pitchFamily="34" charset="-128"/>
              </a:rPr>
              <a:t>Työvoima-</a:t>
            </a:r>
          </a:p>
          <a:p>
            <a:pPr eaLnBrk="0" fontAlgn="base" hangingPunct="0">
              <a:spcBef>
                <a:spcPct val="0"/>
              </a:spcBef>
              <a:spcAft>
                <a:spcPct val="0"/>
              </a:spcAft>
            </a:pPr>
            <a:r>
              <a:rPr lang="fi-FI" sz="1050" dirty="0">
                <a:solidFill>
                  <a:schemeClr val="tx2"/>
                </a:solidFill>
                <a:ea typeface="ＭＳ Ｐゴシック" pitchFamily="34" charset="-128"/>
              </a:rPr>
              <a:t>kustannusten </a:t>
            </a:r>
          </a:p>
          <a:p>
            <a:pPr eaLnBrk="0" fontAlgn="base" hangingPunct="0">
              <a:spcBef>
                <a:spcPct val="0"/>
              </a:spcBef>
              <a:spcAft>
                <a:spcPct val="0"/>
              </a:spcAft>
            </a:pPr>
            <a:r>
              <a:rPr lang="fi-FI" sz="1050" dirty="0">
                <a:solidFill>
                  <a:schemeClr val="tx2"/>
                </a:solidFill>
                <a:ea typeface="ＭＳ Ｐゴシック" pitchFamily="34" charset="-128"/>
              </a:rPr>
              <a:t>osuus </a:t>
            </a:r>
          </a:p>
          <a:p>
            <a:pPr eaLnBrk="0" fontAlgn="base" hangingPunct="0">
              <a:spcBef>
                <a:spcPct val="0"/>
              </a:spcBef>
              <a:spcAft>
                <a:spcPct val="0"/>
              </a:spcAft>
            </a:pPr>
            <a:r>
              <a:rPr lang="fi-FI" sz="1050" dirty="0">
                <a:solidFill>
                  <a:schemeClr val="tx2"/>
                </a:solidFill>
                <a:ea typeface="ＭＳ Ｐゴシック" pitchFamily="34" charset="-128"/>
              </a:rPr>
              <a:t>jalostusarvosta:</a:t>
            </a:r>
          </a:p>
          <a:p>
            <a:pPr eaLnBrk="0" fontAlgn="base" hangingPunct="0">
              <a:spcBef>
                <a:spcPct val="0"/>
              </a:spcBef>
              <a:spcAft>
                <a:spcPct val="0"/>
              </a:spcAft>
            </a:pPr>
            <a:r>
              <a:rPr lang="fi-FI" sz="1050" dirty="0">
                <a:solidFill>
                  <a:schemeClr val="tx2"/>
                </a:solidFill>
                <a:ea typeface="ＭＳ Ｐゴシック" pitchFamily="34" charset="-128"/>
              </a:rPr>
              <a:t>- mediaani 77 %</a:t>
            </a:r>
            <a:endParaRPr lang="fi-FI" sz="1050" dirty="0">
              <a:solidFill>
                <a:schemeClr val="tx2"/>
              </a:solidFill>
              <a:latin typeface="Frutiger LT 45 Light" pitchFamily="34" charset="0"/>
              <a:ea typeface="ＭＳ Ｐゴシック" pitchFamily="34" charset="-128"/>
            </a:endParaRPr>
          </a:p>
        </p:txBody>
      </p:sp>
      <p:sp>
        <p:nvSpPr>
          <p:cNvPr id="13" name="Text Box 8"/>
          <p:cNvSpPr txBox="1">
            <a:spLocks noChangeArrowheads="1"/>
          </p:cNvSpPr>
          <p:nvPr/>
        </p:nvSpPr>
        <p:spPr bwMode="auto">
          <a:xfrm>
            <a:off x="1198736" y="4489925"/>
            <a:ext cx="6945299" cy="3101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600" b="1">
                <a:solidFill>
                  <a:schemeClr val="tx1"/>
                </a:solidFill>
                <a:latin typeface="Arial" charset="0"/>
                <a:ea typeface="ＭＳ Ｐゴシック" pitchFamily="34" charset="-128"/>
              </a:defRPr>
            </a:lvl1pPr>
            <a:lvl2pPr marL="742950" indent="-285750">
              <a:defRPr sz="2600" b="1">
                <a:solidFill>
                  <a:schemeClr val="tx1"/>
                </a:solidFill>
                <a:latin typeface="Arial" charset="0"/>
                <a:ea typeface="ＭＳ Ｐゴシック" pitchFamily="34" charset="-128"/>
              </a:defRPr>
            </a:lvl2pPr>
            <a:lvl3pPr marL="1143000" indent="-228600">
              <a:defRPr sz="2600" b="1">
                <a:solidFill>
                  <a:schemeClr val="tx1"/>
                </a:solidFill>
                <a:latin typeface="Arial" charset="0"/>
                <a:ea typeface="ＭＳ Ｐゴシック" pitchFamily="34" charset="-128"/>
              </a:defRPr>
            </a:lvl3pPr>
            <a:lvl4pPr marL="1600200" indent="-228600">
              <a:defRPr sz="2600" b="1">
                <a:solidFill>
                  <a:schemeClr val="tx1"/>
                </a:solidFill>
                <a:latin typeface="Arial" charset="0"/>
                <a:ea typeface="ＭＳ Ｐゴシック" pitchFamily="34" charset="-128"/>
              </a:defRPr>
            </a:lvl4pPr>
            <a:lvl5pPr marL="2057400" indent="-228600">
              <a:defRPr sz="2600" b="1">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600" b="1">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600" b="1">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600" b="1">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600" b="1">
                <a:solidFill>
                  <a:schemeClr val="tx1"/>
                </a:solidFill>
                <a:latin typeface="Arial" charset="0"/>
                <a:ea typeface="ＭＳ Ｐゴシック" pitchFamily="34" charset="-128"/>
              </a:defRPr>
            </a:lvl9pPr>
          </a:lstStyle>
          <a:p>
            <a:pPr eaLnBrk="0" fontAlgn="base" hangingPunct="0">
              <a:spcBef>
                <a:spcPct val="0"/>
              </a:spcBef>
              <a:spcAft>
                <a:spcPct val="0"/>
              </a:spcAft>
            </a:pPr>
            <a:r>
              <a:rPr lang="fi-FI" sz="1411" b="0" dirty="0">
                <a:solidFill>
                  <a:srgbClr val="002664"/>
                </a:solidFill>
                <a:ea typeface="Arial Unicode MS" pitchFamily="34" charset="-128"/>
              </a:rPr>
              <a:t>                                   </a:t>
            </a:r>
            <a:r>
              <a:rPr lang="fi-FI" sz="1050" b="0" dirty="0">
                <a:solidFill>
                  <a:schemeClr val="tx2"/>
                </a:solidFill>
                <a:ea typeface="Arial Unicode MS" pitchFamily="34" charset="-128"/>
              </a:rPr>
              <a:t>Yritykset satunnaisjärjestyksessä</a:t>
            </a:r>
          </a:p>
        </p:txBody>
      </p:sp>
      <p:sp>
        <p:nvSpPr>
          <p:cNvPr id="14" name="Suorakulmio 13"/>
          <p:cNvSpPr/>
          <p:nvPr/>
        </p:nvSpPr>
        <p:spPr>
          <a:xfrm>
            <a:off x="806934" y="1431132"/>
            <a:ext cx="328936" cy="253916"/>
          </a:xfrm>
          <a:prstGeom prst="rect">
            <a:avLst/>
          </a:prstGeom>
        </p:spPr>
        <p:txBody>
          <a:bodyPr wrap="none">
            <a:spAutoFit/>
          </a:bodyPr>
          <a:lstStyle/>
          <a:p>
            <a:r>
              <a:rPr lang="fi-FI" sz="1050" dirty="0">
                <a:solidFill>
                  <a:schemeClr val="tx2"/>
                </a:solidFill>
                <a:ea typeface="ＭＳ Ｐゴシック" pitchFamily="34" charset="-128"/>
              </a:rPr>
              <a:t>%</a:t>
            </a:r>
            <a:endParaRPr lang="fi-FI" sz="1050" dirty="0">
              <a:solidFill>
                <a:schemeClr val="tx2"/>
              </a:solidFill>
            </a:endParaRPr>
          </a:p>
        </p:txBody>
      </p:sp>
    </p:spTree>
    <p:extLst>
      <p:ext uri="{BB962C8B-B14F-4D97-AF65-F5344CB8AC3E}">
        <p14:creationId xmlns:p14="http://schemas.microsoft.com/office/powerpoint/2010/main" val="3010961527"/>
      </p:ext>
    </p:extLst>
  </p:cSld>
  <p:clrMapOvr>
    <a:masterClrMapping/>
  </p:clrMapOvr>
  <p:transition spd="med">
    <p:fade/>
  </p:transition>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in paikkamerkki 5"/>
          <p:cNvSpPr>
            <a:spLocks noGrp="1"/>
          </p:cNvSpPr>
          <p:nvPr>
            <p:ph type="body" sz="quarter" idx="15"/>
          </p:nvPr>
        </p:nvSpPr>
        <p:spPr/>
        <p:txBody>
          <a:bodyPr/>
          <a:lstStyle/>
          <a:p>
            <a:r>
              <a:rPr lang="fi-FI" dirty="0"/>
              <a:t>Teknologiateollisuuden heikosti kannattavat ja tappiolliset yritykset työllistävät 54 % eli 156 600 koko henkilöstöstä Suomessa</a:t>
            </a:r>
            <a:br>
              <a:rPr lang="fi-FI" dirty="0"/>
            </a:br>
            <a:endParaRPr lang="fi-FI" sz="1400" b="0" dirty="0"/>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139</a:t>
            </a:fld>
            <a:endParaRPr lang="fi-FI" dirty="0">
              <a:solidFill>
                <a:srgbClr val="29282E"/>
              </a:solidFill>
            </a:endParaRPr>
          </a:p>
        </p:txBody>
      </p:sp>
      <p:sp>
        <p:nvSpPr>
          <p:cNvPr id="4" name="Päivämäärän paikkamerkki 3"/>
          <p:cNvSpPr>
            <a:spLocks noGrp="1"/>
          </p:cNvSpPr>
          <p:nvPr>
            <p:ph type="dt" sz="half" idx="10"/>
          </p:nvPr>
        </p:nvSpPr>
        <p:spPr/>
        <p:txBody>
          <a:bodyPr/>
          <a:lstStyle/>
          <a:p>
            <a:fld id="{33A50D0A-99B9-48FE-8B08-047EE10ADBDA}" type="datetime1">
              <a:rPr lang="fi-FI" smtClean="0">
                <a:solidFill>
                  <a:srgbClr val="29282E"/>
                </a:solidFill>
              </a:rPr>
              <a:pPr/>
              <a:t>12.4.2017</a:t>
            </a:fld>
            <a:endParaRPr lang="fi-FI" dirty="0">
              <a:solidFill>
                <a:srgbClr val="29282E"/>
              </a:solidFill>
            </a:endParaRPr>
          </a:p>
        </p:txBody>
      </p:sp>
      <p:sp>
        <p:nvSpPr>
          <p:cNvPr id="5" name="Alatunnisteen paikkamerkki 4"/>
          <p:cNvSpPr>
            <a:spLocks noGrp="1"/>
          </p:cNvSpPr>
          <p:nvPr>
            <p:ph type="ftr" sz="quarter" idx="11"/>
          </p:nvPr>
        </p:nvSpPr>
        <p:spPr/>
        <p:txBody>
          <a:bodyPr/>
          <a:lstStyle/>
          <a:p>
            <a:r>
              <a:rPr lang="fi-FI">
                <a:solidFill>
                  <a:srgbClr val="29282E"/>
                </a:solidFill>
              </a:rPr>
              <a:t>Teknologiateollisuus</a:t>
            </a:r>
            <a:endParaRPr lang="fi-FI" dirty="0">
              <a:solidFill>
                <a:srgbClr val="29282E"/>
              </a:solidFill>
            </a:endParaRPr>
          </a:p>
        </p:txBody>
      </p:sp>
      <p:sp>
        <p:nvSpPr>
          <p:cNvPr id="8" name="Tekstin paikkamerkki 7"/>
          <p:cNvSpPr>
            <a:spLocks noGrp="1"/>
          </p:cNvSpPr>
          <p:nvPr>
            <p:ph type="body" sz="quarter" idx="18"/>
          </p:nvPr>
        </p:nvSpPr>
        <p:spPr>
          <a:xfrm>
            <a:off x="2334682" y="4727574"/>
            <a:ext cx="3403736" cy="194448"/>
          </a:xfrm>
        </p:spPr>
        <p:txBody>
          <a:bodyPr/>
          <a:lstStyle/>
          <a:p>
            <a:r>
              <a:rPr lang="fi-FI" dirty="0">
                <a:solidFill>
                  <a:schemeClr val="tx2"/>
                </a:solidFill>
              </a:rPr>
              <a:t>Lähde: </a:t>
            </a:r>
            <a:r>
              <a:rPr lang="fi-FI" sz="800" dirty="0">
                <a:solidFill>
                  <a:schemeClr val="tx2"/>
                </a:solidFill>
                <a:ea typeface="ＭＳ Ｐゴシック" pitchFamily="34" charset="-128"/>
              </a:rPr>
              <a:t>Teknologiateollisuus ry:n jäsentietojärjestelmä 2015</a:t>
            </a:r>
            <a:endParaRPr lang="fi-FI" dirty="0">
              <a:solidFill>
                <a:schemeClr val="tx2"/>
              </a:solidFill>
            </a:endParaRPr>
          </a:p>
        </p:txBody>
      </p:sp>
      <p:graphicFrame>
        <p:nvGraphicFramePr>
          <p:cNvPr id="9" name="Sisällön paikkamerkki 6"/>
          <p:cNvGraphicFramePr>
            <a:graphicFrameLocks noGrp="1"/>
          </p:cNvGraphicFramePr>
          <p:nvPr>
            <p:ph sz="quarter" idx="17"/>
            <p:extLst>
              <p:ext uri="{D42A27DB-BD31-4B8C-83A1-F6EECF244321}">
                <p14:modId xmlns:p14="http://schemas.microsoft.com/office/powerpoint/2010/main" val="3911244496"/>
              </p:ext>
            </p:extLst>
          </p:nvPr>
        </p:nvGraphicFramePr>
        <p:xfrm>
          <a:off x="381000" y="1405332"/>
          <a:ext cx="8391525" cy="3239691"/>
        </p:xfrm>
        <a:graphic>
          <a:graphicData uri="http://schemas.openxmlformats.org/drawingml/2006/chart">
            <c:chart xmlns:c="http://schemas.openxmlformats.org/drawingml/2006/chart" xmlns:r="http://schemas.openxmlformats.org/officeDocument/2006/relationships" r:id="rId2"/>
          </a:graphicData>
        </a:graphic>
      </p:graphicFrame>
      <p:sp>
        <p:nvSpPr>
          <p:cNvPr id="2" name="Suorakulmio 1"/>
          <p:cNvSpPr/>
          <p:nvPr/>
        </p:nvSpPr>
        <p:spPr>
          <a:xfrm>
            <a:off x="6386428" y="1043949"/>
            <a:ext cx="1375698" cy="553998"/>
          </a:xfrm>
          <a:prstGeom prst="rect">
            <a:avLst/>
          </a:prstGeom>
        </p:spPr>
        <p:txBody>
          <a:bodyPr wrap="none">
            <a:spAutoFit/>
          </a:bodyPr>
          <a:lstStyle/>
          <a:p>
            <a:r>
              <a:rPr lang="fi-FI" sz="1000" u="sng" dirty="0"/>
              <a:t>Tulos / liikevaihto </a:t>
            </a:r>
          </a:p>
          <a:p>
            <a:r>
              <a:rPr lang="fi-FI" sz="1000" u="sng" dirty="0"/>
              <a:t>ennen verotusta </a:t>
            </a:r>
          </a:p>
          <a:p>
            <a:r>
              <a:rPr lang="fi-FI" sz="1000" u="sng" dirty="0"/>
              <a:t>2015, % </a:t>
            </a:r>
          </a:p>
        </p:txBody>
      </p:sp>
    </p:spTree>
    <p:extLst>
      <p:ext uri="{BB962C8B-B14F-4D97-AF65-F5344CB8AC3E}">
        <p14:creationId xmlns:p14="http://schemas.microsoft.com/office/powerpoint/2010/main" val="1684311996"/>
      </p:ext>
    </p:extLst>
  </p:cSld>
  <p:clrMapOvr>
    <a:masterClrMapping/>
  </p:clrMapOvr>
  <p:transition spd="med">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en-GB" dirty="0" err="1"/>
              <a:t>Suomen</a:t>
            </a:r>
            <a:r>
              <a:rPr lang="en-GB" dirty="0"/>
              <a:t> </a:t>
            </a:r>
            <a:r>
              <a:rPr lang="en-GB" dirty="0" err="1"/>
              <a:t>viimeaikainen</a:t>
            </a:r>
            <a:r>
              <a:rPr lang="en-GB" dirty="0"/>
              <a:t> </a:t>
            </a:r>
            <a:r>
              <a:rPr lang="en-GB" dirty="0" err="1"/>
              <a:t>kasvu</a:t>
            </a:r>
            <a:r>
              <a:rPr lang="en-GB" dirty="0"/>
              <a:t> on </a:t>
            </a:r>
            <a:r>
              <a:rPr lang="en-GB" dirty="0" err="1"/>
              <a:t>ollut</a:t>
            </a:r>
            <a:r>
              <a:rPr lang="en-GB" dirty="0"/>
              <a:t> </a:t>
            </a:r>
            <a:r>
              <a:rPr lang="en-GB" dirty="0" err="1"/>
              <a:t>erityisesti</a:t>
            </a:r>
            <a:r>
              <a:rPr lang="en-GB" dirty="0"/>
              <a:t> </a:t>
            </a:r>
            <a:r>
              <a:rPr lang="en-GB" dirty="0" err="1"/>
              <a:t>rakentamisen</a:t>
            </a:r>
            <a:r>
              <a:rPr lang="en-GB" dirty="0"/>
              <a:t> </a:t>
            </a:r>
            <a:r>
              <a:rPr lang="en-GB" dirty="0" err="1"/>
              <a:t>ja</a:t>
            </a:r>
            <a:r>
              <a:rPr lang="en-GB" dirty="0"/>
              <a:t> </a:t>
            </a:r>
            <a:r>
              <a:rPr lang="en-GB" dirty="0" err="1"/>
              <a:t>yksityisen</a:t>
            </a:r>
            <a:r>
              <a:rPr lang="en-GB" dirty="0"/>
              <a:t> </a:t>
            </a:r>
            <a:r>
              <a:rPr lang="en-GB" dirty="0" err="1"/>
              <a:t>kulutuksen</a:t>
            </a:r>
            <a:r>
              <a:rPr lang="en-GB" dirty="0"/>
              <a:t> </a:t>
            </a:r>
            <a:r>
              <a:rPr lang="en-GB" dirty="0" err="1"/>
              <a:t>ansiota</a:t>
            </a:r>
            <a:r>
              <a:rPr lang="en-GB" dirty="0"/>
              <a:t> </a:t>
            </a:r>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14</a:t>
            </a:fld>
            <a:endParaRPr lang="fi-FI" dirty="0">
              <a:solidFill>
                <a:srgbClr val="29282E"/>
              </a:solidFill>
            </a:endParaRPr>
          </a:p>
        </p:txBody>
      </p:sp>
      <p:sp>
        <p:nvSpPr>
          <p:cNvPr id="4" name="Päivämäärän paikkamerkki 3"/>
          <p:cNvSpPr>
            <a:spLocks noGrp="1"/>
          </p:cNvSpPr>
          <p:nvPr>
            <p:ph type="dt" sz="half" idx="10"/>
          </p:nvPr>
        </p:nvSpPr>
        <p:spPr/>
        <p:txBody>
          <a:bodyPr/>
          <a:lstStyle/>
          <a:p>
            <a:fld id="{E70C97DB-DA9C-4CFA-B970-B8599B25F3E4}" type="datetime1">
              <a:rPr lang="fi-FI" smtClean="0">
                <a:solidFill>
                  <a:srgbClr val="29282E"/>
                </a:solidFill>
              </a:rPr>
              <a:pPr/>
              <a:t>12.4.2017</a:t>
            </a:fld>
            <a:endParaRPr lang="fi-FI" dirty="0">
              <a:solidFill>
                <a:srgbClr val="29282E"/>
              </a:solidFill>
            </a:endParaRPr>
          </a:p>
        </p:txBody>
      </p:sp>
      <p:sp>
        <p:nvSpPr>
          <p:cNvPr id="5" name="Alatunnisteen paikkamerkki 4"/>
          <p:cNvSpPr>
            <a:spLocks noGrp="1"/>
          </p:cNvSpPr>
          <p:nvPr>
            <p:ph type="ftr" sz="quarter" idx="11"/>
          </p:nvPr>
        </p:nvSpPr>
        <p:spPr/>
        <p:txBody>
          <a:bodyPr/>
          <a:lstStyle/>
          <a:p>
            <a:r>
              <a:rPr lang="fi-FI">
                <a:solidFill>
                  <a:srgbClr val="29282E"/>
                </a:solidFill>
              </a:rPr>
              <a:t>Teknologiateollisuus</a:t>
            </a:r>
            <a:endParaRPr lang="fi-FI" dirty="0">
              <a:solidFill>
                <a:srgbClr val="29282E"/>
              </a:solidFill>
            </a:endParaRPr>
          </a:p>
        </p:txBody>
      </p:sp>
      <p:sp>
        <p:nvSpPr>
          <p:cNvPr id="7" name="Tekstin paikkamerkki 6"/>
          <p:cNvSpPr>
            <a:spLocks noGrp="1"/>
          </p:cNvSpPr>
          <p:nvPr>
            <p:ph type="body" sz="quarter" idx="18"/>
          </p:nvPr>
        </p:nvSpPr>
        <p:spPr/>
        <p:txBody>
          <a:bodyPr/>
          <a:lstStyle/>
          <a:p>
            <a:r>
              <a:rPr lang="en-GB" dirty="0" err="1"/>
              <a:t>Lähde</a:t>
            </a:r>
            <a:r>
              <a:rPr lang="en-GB" dirty="0"/>
              <a:t>: </a:t>
            </a:r>
            <a:r>
              <a:rPr lang="en-GB" dirty="0" err="1"/>
              <a:t>Macrobond</a:t>
            </a:r>
            <a:r>
              <a:rPr lang="en-GB" dirty="0"/>
              <a:t>, </a:t>
            </a:r>
            <a:r>
              <a:rPr lang="en-GB" dirty="0" err="1"/>
              <a:t>Tilastokeskus</a:t>
            </a:r>
            <a:endParaRPr lang="en-GB" dirty="0"/>
          </a:p>
        </p:txBody>
      </p:sp>
      <p:graphicFrame>
        <p:nvGraphicFramePr>
          <p:cNvPr id="11" name="Sisällön paikkamerkki 10"/>
          <p:cNvGraphicFramePr>
            <a:graphicFrameLocks noGrp="1" noChangeAspect="1"/>
          </p:cNvGraphicFramePr>
          <p:nvPr>
            <p:ph sz="quarter" idx="17"/>
            <p:extLst>
              <p:ext uri="{D42A27DB-BD31-4B8C-83A1-F6EECF244321}">
                <p14:modId xmlns:p14="http://schemas.microsoft.com/office/powerpoint/2010/main" val="3300043391"/>
              </p:ext>
            </p:extLst>
          </p:nvPr>
        </p:nvGraphicFramePr>
        <p:xfrm>
          <a:off x="383718" y="1103313"/>
          <a:ext cx="8386088" cy="3541712"/>
        </p:xfrm>
        <a:graphic>
          <a:graphicData uri="http://schemas.openxmlformats.org/presentationml/2006/ole">
            <mc:AlternateContent xmlns:mc="http://schemas.openxmlformats.org/markup-compatibility/2006">
              <mc:Choice xmlns:v="urn:schemas-microsoft-com:vml" Requires="v">
                <p:oleObj spid="_x0000_s61549" name="Macrobond document" r:id="rId3" imgW="13193184" imgH="5572640" progId="Mbnd.mbnd">
                  <p:embed/>
                </p:oleObj>
              </mc:Choice>
              <mc:Fallback>
                <p:oleObj name="Macrobond document" r:id="rId3" imgW="13193184" imgH="5572640" progId="Mbnd.mbnd">
                  <p:embed/>
                  <p:pic>
                    <p:nvPicPr>
                      <p:cNvPr id="8" name="Objekti 7"/>
                      <p:cNvPicPr/>
                      <p:nvPr/>
                    </p:nvPicPr>
                    <p:blipFill>
                      <a:blip r:embed="rId4"/>
                      <a:stretch>
                        <a:fillRect/>
                      </a:stretch>
                    </p:blipFill>
                    <p:spPr>
                      <a:xfrm>
                        <a:off x="383718" y="1103313"/>
                        <a:ext cx="8386088" cy="3541712"/>
                      </a:xfrm>
                      <a:prstGeom prst="rect">
                        <a:avLst/>
                      </a:prstGeom>
                    </p:spPr>
                  </p:pic>
                </p:oleObj>
              </mc:Fallback>
            </mc:AlternateContent>
          </a:graphicData>
        </a:graphic>
      </p:graphicFrame>
    </p:spTree>
    <p:extLst>
      <p:ext uri="{BB962C8B-B14F-4D97-AF65-F5344CB8AC3E}">
        <p14:creationId xmlns:p14="http://schemas.microsoft.com/office/powerpoint/2010/main" val="2395103345"/>
      </p:ext>
    </p:extLst>
  </p:cSld>
  <p:clrMapOvr>
    <a:masterClrMapping/>
  </p:clrMapOvr>
  <p:transition spd="med">
    <p:fade/>
  </p:transition>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kstin paikkamerkki 7"/>
          <p:cNvSpPr>
            <a:spLocks noGrp="1"/>
          </p:cNvSpPr>
          <p:nvPr>
            <p:ph type="body" sz="quarter" idx="15"/>
          </p:nvPr>
        </p:nvSpPr>
        <p:spPr/>
        <p:txBody>
          <a:bodyPr>
            <a:normAutofit/>
          </a:bodyPr>
          <a:lstStyle/>
          <a:p>
            <a:pPr>
              <a:lnSpc>
                <a:spcPct val="100000"/>
              </a:lnSpc>
            </a:pPr>
            <a:r>
              <a:rPr lang="fi-FI" sz="3200" dirty="0"/>
              <a:t>Teknologiateollisuuden henkilöstökehitys Suomessa ja maailmalla</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140</a:t>
            </a:fld>
            <a:endParaRPr lang="fi-FI" dirty="0"/>
          </a:p>
        </p:txBody>
      </p:sp>
      <p:sp>
        <p:nvSpPr>
          <p:cNvPr id="4" name="Päivämäärän paikkamerkki 3"/>
          <p:cNvSpPr>
            <a:spLocks noGrp="1"/>
          </p:cNvSpPr>
          <p:nvPr>
            <p:ph type="dt" sz="half" idx="10"/>
          </p:nvPr>
        </p:nvSpPr>
        <p:spPr/>
        <p:txBody>
          <a:bodyPr/>
          <a:lstStyle/>
          <a:p>
            <a:fld id="{E70C97DB-DA9C-4CFA-B970-B8599B25F3E4}" type="datetime1">
              <a:rPr lang="fi-FI" smtClean="0"/>
              <a:t>12.4.2017</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Tree>
    <p:extLst>
      <p:ext uri="{BB962C8B-B14F-4D97-AF65-F5344CB8AC3E}">
        <p14:creationId xmlns:p14="http://schemas.microsoft.com/office/powerpoint/2010/main" val="555353467"/>
      </p:ext>
    </p:extLst>
  </p:cSld>
  <p:clrMapOvr>
    <a:masterClrMapping/>
  </p:clrMapOvr>
  <p:transition spd="med">
    <p:fade/>
  </p:transition>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Teknologiateollisuuden henkilöstö</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141</a:t>
            </a:fld>
            <a:endParaRPr lang="fi-FI" dirty="0"/>
          </a:p>
        </p:txBody>
      </p:sp>
      <p:sp>
        <p:nvSpPr>
          <p:cNvPr id="4" name="Päivämäärän paikkamerkki 3"/>
          <p:cNvSpPr>
            <a:spLocks noGrp="1"/>
          </p:cNvSpPr>
          <p:nvPr>
            <p:ph type="dt" sz="half" idx="10"/>
          </p:nvPr>
        </p:nvSpPr>
        <p:spPr/>
        <p:txBody>
          <a:bodyPr/>
          <a:lstStyle/>
          <a:p>
            <a:fld id="{E70C97DB-DA9C-4CFA-B970-B8599B25F3E4}" type="datetime1">
              <a:rPr lang="fi-FI" smtClean="0"/>
              <a:t>12.4.2017</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7" name="Tekstin paikkamerkki 6"/>
          <p:cNvSpPr>
            <a:spLocks noGrp="1"/>
          </p:cNvSpPr>
          <p:nvPr>
            <p:ph type="body" sz="quarter" idx="18"/>
          </p:nvPr>
        </p:nvSpPr>
        <p:spPr>
          <a:xfrm>
            <a:off x="2334682" y="4727574"/>
            <a:ext cx="4541574" cy="165163"/>
          </a:xfrm>
        </p:spPr>
        <p:txBody>
          <a:bodyPr/>
          <a:lstStyle/>
          <a:p>
            <a:r>
              <a:rPr lang="fi-FI" dirty="0"/>
              <a:t>Lähde: Tilastokeskus, Teknologiateollisuus ry:n henkilöstötiedustelu, </a:t>
            </a:r>
            <a:r>
              <a:rPr lang="fi-FI" dirty="0" err="1"/>
              <a:t>Macrobond</a:t>
            </a:r>
            <a:endParaRPr lang="fi-FI" dirty="0"/>
          </a:p>
          <a:p>
            <a:endParaRPr lang="fi-FI" dirty="0"/>
          </a:p>
        </p:txBody>
      </p:sp>
      <p:graphicFrame>
        <p:nvGraphicFramePr>
          <p:cNvPr id="9" name="Sisällön paikkamerkki 8"/>
          <p:cNvGraphicFramePr>
            <a:graphicFrameLocks noGrp="1" noChangeAspect="1"/>
          </p:cNvGraphicFramePr>
          <p:nvPr>
            <p:ph sz="quarter" idx="17"/>
            <p:extLst>
              <p:ext uri="{D42A27DB-BD31-4B8C-83A1-F6EECF244321}">
                <p14:modId xmlns:p14="http://schemas.microsoft.com/office/powerpoint/2010/main" val="3594449447"/>
              </p:ext>
            </p:extLst>
          </p:nvPr>
        </p:nvGraphicFramePr>
        <p:xfrm>
          <a:off x="383718" y="1103313"/>
          <a:ext cx="8386088" cy="3541712"/>
        </p:xfrm>
        <a:graphic>
          <a:graphicData uri="http://schemas.openxmlformats.org/presentationml/2006/ole">
            <mc:AlternateContent xmlns:mc="http://schemas.openxmlformats.org/markup-compatibility/2006">
              <mc:Choice xmlns:v="urn:schemas-microsoft-com:vml" Requires="v">
                <p:oleObj spid="_x0000_s67653" name="Macrobond document" r:id="rId3" imgW="13193184" imgH="5572640" progId="Mbnd.mbnd">
                  <p:embed/>
                </p:oleObj>
              </mc:Choice>
              <mc:Fallback>
                <p:oleObj name="Macrobond document" r:id="rId3" imgW="13193184" imgH="5572640" progId="Mbnd.mbnd">
                  <p:embed/>
                  <p:pic>
                    <p:nvPicPr>
                      <p:cNvPr id="9" name="Sisällön paikkamerkki 8"/>
                      <p:cNvPicPr/>
                      <p:nvPr/>
                    </p:nvPicPr>
                    <p:blipFill>
                      <a:blip r:embed="rId4"/>
                      <a:stretch>
                        <a:fillRect/>
                      </a:stretch>
                    </p:blipFill>
                    <p:spPr>
                      <a:xfrm>
                        <a:off x="383718" y="1103313"/>
                        <a:ext cx="8386088" cy="3541712"/>
                      </a:xfrm>
                      <a:prstGeom prst="rect">
                        <a:avLst/>
                      </a:prstGeom>
                    </p:spPr>
                  </p:pic>
                </p:oleObj>
              </mc:Fallback>
            </mc:AlternateContent>
          </a:graphicData>
        </a:graphic>
      </p:graphicFrame>
      <p:sp>
        <p:nvSpPr>
          <p:cNvPr id="11" name="Pyöristetty kuvaselitesuorakulmio 10"/>
          <p:cNvSpPr/>
          <p:nvPr/>
        </p:nvSpPr>
        <p:spPr bwMode="auto">
          <a:xfrm>
            <a:off x="6973117" y="930150"/>
            <a:ext cx="2063379" cy="608694"/>
          </a:xfrm>
          <a:prstGeom prst="wedgeRoundRectCallout">
            <a:avLst>
              <a:gd name="adj1" fmla="val 11039"/>
              <a:gd name="adj2" fmla="val 77331"/>
              <a:gd name="adj3" fmla="val 16667"/>
            </a:avLst>
          </a:prstGeom>
          <a:solidFill>
            <a:schemeClr val="bg2">
              <a:lumMod val="85000"/>
            </a:schemeClr>
          </a:solidFill>
          <a:ln>
            <a:noFill/>
          </a:ln>
        </p:spPr>
        <p:txBody>
          <a:bodyPr vert="horz" wrap="square" lIns="91440" tIns="45720" rIns="91440" bIns="45720" numCol="1" rtlCol="0" anchor="t" anchorCtr="0" compatLnSpc="1">
            <a:prstTxWarp prst="textNoShape">
              <a:avLst/>
            </a:prstTxWarp>
          </a:bodyPr>
          <a:lstStyle/>
          <a:p>
            <a:pPr algn="ctr"/>
            <a:r>
              <a:rPr lang="fi-FI" sz="1050" dirty="0">
                <a:solidFill>
                  <a:srgbClr val="000000"/>
                </a:solidFill>
              </a:rPr>
              <a:t>Henkilöstöstä noin 12 000</a:t>
            </a:r>
          </a:p>
          <a:p>
            <a:pPr algn="ctr"/>
            <a:r>
              <a:rPr lang="fi-FI" sz="1050" dirty="0">
                <a:solidFill>
                  <a:srgbClr val="000000"/>
                </a:solidFill>
              </a:rPr>
              <a:t>lomautusjärjestelyjen </a:t>
            </a:r>
          </a:p>
          <a:p>
            <a:pPr algn="ctr"/>
            <a:r>
              <a:rPr lang="fi-FI" sz="1050" dirty="0">
                <a:solidFill>
                  <a:srgbClr val="000000"/>
                </a:solidFill>
              </a:rPr>
              <a:t>piirissä  30.9.2016 </a:t>
            </a:r>
          </a:p>
        </p:txBody>
      </p:sp>
    </p:spTree>
    <p:extLst>
      <p:ext uri="{BB962C8B-B14F-4D97-AF65-F5344CB8AC3E}">
        <p14:creationId xmlns:p14="http://schemas.microsoft.com/office/powerpoint/2010/main" val="3073437697"/>
      </p:ext>
    </p:extLst>
  </p:cSld>
  <p:clrMapOvr>
    <a:masterClrMapping/>
  </p:clrMapOvr>
  <p:transition spd="med">
    <p:fade/>
  </p:transition>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Teknologiateollisuuden henkilöstö Suomessa päätoimialoittain</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142</a:t>
            </a:fld>
            <a:endParaRPr lang="fi-FI" dirty="0"/>
          </a:p>
        </p:txBody>
      </p:sp>
      <p:sp>
        <p:nvSpPr>
          <p:cNvPr id="4" name="Päivämäärän paikkamerkki 3"/>
          <p:cNvSpPr>
            <a:spLocks noGrp="1"/>
          </p:cNvSpPr>
          <p:nvPr>
            <p:ph type="dt" sz="half" idx="10"/>
          </p:nvPr>
        </p:nvSpPr>
        <p:spPr/>
        <p:txBody>
          <a:bodyPr/>
          <a:lstStyle/>
          <a:p>
            <a:fld id="{E70C97DB-DA9C-4CFA-B970-B8599B25F3E4}" type="datetime1">
              <a:rPr lang="fi-FI" smtClean="0"/>
              <a:t>12.4.2017</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7" name="Tekstin paikkamerkki 6"/>
          <p:cNvSpPr>
            <a:spLocks noGrp="1"/>
          </p:cNvSpPr>
          <p:nvPr>
            <p:ph type="body" sz="quarter" idx="18"/>
          </p:nvPr>
        </p:nvSpPr>
        <p:spPr>
          <a:xfrm>
            <a:off x="2334682" y="4727574"/>
            <a:ext cx="4325550" cy="220440"/>
          </a:xfrm>
        </p:spPr>
        <p:txBody>
          <a:bodyPr/>
          <a:lstStyle/>
          <a:p>
            <a:r>
              <a:rPr lang="fi-FI" dirty="0"/>
              <a:t>Lähde: Tilastokeskus, Teknologiateollisuus ry:n henkilöstötiedustelu, </a:t>
            </a:r>
            <a:r>
              <a:rPr lang="fi-FI" dirty="0" err="1"/>
              <a:t>Macrobond</a:t>
            </a:r>
            <a:endParaRPr lang="fi-FI" dirty="0"/>
          </a:p>
          <a:p>
            <a:endParaRPr lang="fi-FI" dirty="0"/>
          </a:p>
        </p:txBody>
      </p:sp>
      <p:graphicFrame>
        <p:nvGraphicFramePr>
          <p:cNvPr id="9" name="Sisällön paikkamerkki 8"/>
          <p:cNvGraphicFramePr>
            <a:graphicFrameLocks noGrp="1" noChangeAspect="1"/>
          </p:cNvGraphicFramePr>
          <p:nvPr>
            <p:ph sz="quarter" idx="17"/>
            <p:extLst>
              <p:ext uri="{D42A27DB-BD31-4B8C-83A1-F6EECF244321}">
                <p14:modId xmlns:p14="http://schemas.microsoft.com/office/powerpoint/2010/main" val="2506862660"/>
              </p:ext>
            </p:extLst>
          </p:nvPr>
        </p:nvGraphicFramePr>
        <p:xfrm>
          <a:off x="383718" y="1103313"/>
          <a:ext cx="8386088" cy="3541712"/>
        </p:xfrm>
        <a:graphic>
          <a:graphicData uri="http://schemas.openxmlformats.org/presentationml/2006/ole">
            <mc:AlternateContent xmlns:mc="http://schemas.openxmlformats.org/markup-compatibility/2006">
              <mc:Choice xmlns:v="urn:schemas-microsoft-com:vml" Requires="v">
                <p:oleObj spid="_x0000_s68677" name="Macrobond document" r:id="rId3" imgW="13193184" imgH="5572640" progId="Mbnd.mbnd">
                  <p:embed/>
                </p:oleObj>
              </mc:Choice>
              <mc:Fallback>
                <p:oleObj name="Macrobond document" r:id="rId3" imgW="13193184" imgH="5572640" progId="Mbnd.mbnd">
                  <p:embed/>
                  <p:pic>
                    <p:nvPicPr>
                      <p:cNvPr id="9" name="Sisällön paikkamerkki 8"/>
                      <p:cNvPicPr/>
                      <p:nvPr/>
                    </p:nvPicPr>
                    <p:blipFill>
                      <a:blip r:embed="rId4"/>
                      <a:stretch>
                        <a:fillRect/>
                      </a:stretch>
                    </p:blipFill>
                    <p:spPr>
                      <a:xfrm>
                        <a:off x="383718" y="1103313"/>
                        <a:ext cx="8386088" cy="3541712"/>
                      </a:xfrm>
                      <a:prstGeom prst="rect">
                        <a:avLst/>
                      </a:prstGeom>
                    </p:spPr>
                  </p:pic>
                </p:oleObj>
              </mc:Fallback>
            </mc:AlternateContent>
          </a:graphicData>
        </a:graphic>
      </p:graphicFrame>
    </p:spTree>
    <p:extLst>
      <p:ext uri="{BB962C8B-B14F-4D97-AF65-F5344CB8AC3E}">
        <p14:creationId xmlns:p14="http://schemas.microsoft.com/office/powerpoint/2010/main" val="291053341"/>
      </p:ext>
    </p:extLst>
  </p:cSld>
  <p:clrMapOvr>
    <a:masterClrMapping/>
  </p:clrMapOvr>
  <p:transition spd="med">
    <p:fade/>
  </p:transition>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Teknologiateollisuuden henkilöstö tytäryrityksissä ulkomailla päätoimialoittain</a:t>
            </a:r>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143</a:t>
            </a:fld>
            <a:endParaRPr lang="fi-FI" dirty="0">
              <a:solidFill>
                <a:srgbClr val="29282E"/>
              </a:solidFill>
            </a:endParaRPr>
          </a:p>
        </p:txBody>
      </p:sp>
      <p:sp>
        <p:nvSpPr>
          <p:cNvPr id="4" name="Päivämäärän paikkamerkki 3"/>
          <p:cNvSpPr>
            <a:spLocks noGrp="1"/>
          </p:cNvSpPr>
          <p:nvPr>
            <p:ph type="dt" sz="half" idx="10"/>
          </p:nvPr>
        </p:nvSpPr>
        <p:spPr/>
        <p:txBody>
          <a:bodyPr/>
          <a:lstStyle/>
          <a:p>
            <a:fld id="{E70C97DB-DA9C-4CFA-B970-B8599B25F3E4}" type="datetime1">
              <a:rPr lang="fi-FI" smtClean="0">
                <a:solidFill>
                  <a:srgbClr val="29282E"/>
                </a:solidFill>
              </a:rPr>
              <a:pPr/>
              <a:t>12.4.2017</a:t>
            </a:fld>
            <a:endParaRPr lang="fi-FI" dirty="0">
              <a:solidFill>
                <a:srgbClr val="29282E"/>
              </a:solidFill>
            </a:endParaRPr>
          </a:p>
        </p:txBody>
      </p:sp>
      <p:sp>
        <p:nvSpPr>
          <p:cNvPr id="5" name="Alatunnisteen paikkamerkki 4"/>
          <p:cNvSpPr>
            <a:spLocks noGrp="1"/>
          </p:cNvSpPr>
          <p:nvPr>
            <p:ph type="ftr" sz="quarter" idx="11"/>
          </p:nvPr>
        </p:nvSpPr>
        <p:spPr/>
        <p:txBody>
          <a:bodyPr/>
          <a:lstStyle/>
          <a:p>
            <a:r>
              <a:rPr lang="fi-FI">
                <a:solidFill>
                  <a:srgbClr val="29282E"/>
                </a:solidFill>
              </a:rPr>
              <a:t>Teknologiateollisuus</a:t>
            </a:r>
            <a:endParaRPr lang="fi-FI" dirty="0">
              <a:solidFill>
                <a:srgbClr val="29282E"/>
              </a:solidFill>
            </a:endParaRPr>
          </a:p>
        </p:txBody>
      </p:sp>
      <p:sp>
        <p:nvSpPr>
          <p:cNvPr id="7" name="Tekstin paikkamerkki 6"/>
          <p:cNvSpPr>
            <a:spLocks noGrp="1"/>
          </p:cNvSpPr>
          <p:nvPr>
            <p:ph type="body" sz="quarter" idx="18"/>
          </p:nvPr>
        </p:nvSpPr>
        <p:spPr>
          <a:xfrm>
            <a:off x="2334682" y="4727574"/>
            <a:ext cx="3389446" cy="292448"/>
          </a:xfrm>
        </p:spPr>
        <p:txBody>
          <a:bodyPr/>
          <a:lstStyle/>
          <a:p>
            <a:r>
              <a:rPr lang="fi-FI" dirty="0"/>
              <a:t>Lähde: Teknologiateollisuus ry:n henkilöstötiedustelu, </a:t>
            </a:r>
            <a:r>
              <a:rPr lang="fi-FI" dirty="0" err="1"/>
              <a:t>Macrobond</a:t>
            </a:r>
            <a:endParaRPr lang="fi-FI" dirty="0"/>
          </a:p>
        </p:txBody>
      </p:sp>
      <p:graphicFrame>
        <p:nvGraphicFramePr>
          <p:cNvPr id="9" name="Sisällön paikkamerkki 8"/>
          <p:cNvGraphicFramePr>
            <a:graphicFrameLocks noGrp="1" noChangeAspect="1"/>
          </p:cNvGraphicFramePr>
          <p:nvPr>
            <p:ph sz="quarter" idx="17"/>
            <p:extLst>
              <p:ext uri="{D42A27DB-BD31-4B8C-83A1-F6EECF244321}">
                <p14:modId xmlns:p14="http://schemas.microsoft.com/office/powerpoint/2010/main" val="562027375"/>
              </p:ext>
            </p:extLst>
          </p:nvPr>
        </p:nvGraphicFramePr>
        <p:xfrm>
          <a:off x="383718" y="1103313"/>
          <a:ext cx="8386088" cy="3541712"/>
        </p:xfrm>
        <a:graphic>
          <a:graphicData uri="http://schemas.openxmlformats.org/presentationml/2006/ole">
            <mc:AlternateContent xmlns:mc="http://schemas.openxmlformats.org/markup-compatibility/2006">
              <mc:Choice xmlns:v="urn:schemas-microsoft-com:vml" Requires="v">
                <p:oleObj spid="_x0000_s50316" name="Macrobond document" r:id="rId3" imgW="13193184" imgH="5572640" progId="Mbnd.mbnd">
                  <p:embed/>
                </p:oleObj>
              </mc:Choice>
              <mc:Fallback>
                <p:oleObj name="Macrobond document" r:id="rId3" imgW="13193184" imgH="5572640" progId="Mbnd.mbnd">
                  <p:embed/>
                  <p:pic>
                    <p:nvPicPr>
                      <p:cNvPr id="0" name=""/>
                      <p:cNvPicPr/>
                      <p:nvPr/>
                    </p:nvPicPr>
                    <p:blipFill>
                      <a:blip r:embed="rId4"/>
                      <a:stretch>
                        <a:fillRect/>
                      </a:stretch>
                    </p:blipFill>
                    <p:spPr>
                      <a:xfrm>
                        <a:off x="383718" y="1103313"/>
                        <a:ext cx="8386088" cy="3541712"/>
                      </a:xfrm>
                      <a:prstGeom prst="rect">
                        <a:avLst/>
                      </a:prstGeom>
                    </p:spPr>
                  </p:pic>
                </p:oleObj>
              </mc:Fallback>
            </mc:AlternateContent>
          </a:graphicData>
        </a:graphic>
      </p:graphicFrame>
    </p:spTree>
    <p:extLst>
      <p:ext uri="{BB962C8B-B14F-4D97-AF65-F5344CB8AC3E}">
        <p14:creationId xmlns:p14="http://schemas.microsoft.com/office/powerpoint/2010/main" val="3780401475"/>
      </p:ext>
    </p:extLst>
  </p:cSld>
  <p:clrMapOvr>
    <a:masterClrMapping/>
  </p:clrMapOvr>
  <p:transition spd="med">
    <p:fade/>
  </p:transition>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Teknologiateollisuuden henkilöstö tytäryrityksissä ulkomailla alueittain</a:t>
            </a:r>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144</a:t>
            </a:fld>
            <a:endParaRPr lang="fi-FI" dirty="0">
              <a:solidFill>
                <a:srgbClr val="29282E"/>
              </a:solidFill>
            </a:endParaRPr>
          </a:p>
        </p:txBody>
      </p:sp>
      <p:sp>
        <p:nvSpPr>
          <p:cNvPr id="4" name="Päivämäärän paikkamerkki 3"/>
          <p:cNvSpPr>
            <a:spLocks noGrp="1"/>
          </p:cNvSpPr>
          <p:nvPr>
            <p:ph type="dt" sz="half" idx="10"/>
          </p:nvPr>
        </p:nvSpPr>
        <p:spPr/>
        <p:txBody>
          <a:bodyPr/>
          <a:lstStyle/>
          <a:p>
            <a:fld id="{E70C97DB-DA9C-4CFA-B970-B8599B25F3E4}" type="datetime1">
              <a:rPr lang="fi-FI" smtClean="0">
                <a:solidFill>
                  <a:srgbClr val="29282E"/>
                </a:solidFill>
              </a:rPr>
              <a:pPr/>
              <a:t>12.4.2017</a:t>
            </a:fld>
            <a:endParaRPr lang="fi-FI" dirty="0">
              <a:solidFill>
                <a:srgbClr val="29282E"/>
              </a:solidFill>
            </a:endParaRPr>
          </a:p>
        </p:txBody>
      </p:sp>
      <p:sp>
        <p:nvSpPr>
          <p:cNvPr id="5" name="Alatunnisteen paikkamerkki 4"/>
          <p:cNvSpPr>
            <a:spLocks noGrp="1"/>
          </p:cNvSpPr>
          <p:nvPr>
            <p:ph type="ftr" sz="quarter" idx="11"/>
          </p:nvPr>
        </p:nvSpPr>
        <p:spPr/>
        <p:txBody>
          <a:bodyPr/>
          <a:lstStyle/>
          <a:p>
            <a:r>
              <a:rPr lang="fi-FI">
                <a:solidFill>
                  <a:srgbClr val="29282E"/>
                </a:solidFill>
              </a:rPr>
              <a:t>Teknologiateollisuus</a:t>
            </a:r>
            <a:endParaRPr lang="fi-FI" dirty="0">
              <a:solidFill>
                <a:srgbClr val="29282E"/>
              </a:solidFill>
            </a:endParaRPr>
          </a:p>
        </p:txBody>
      </p:sp>
      <p:sp>
        <p:nvSpPr>
          <p:cNvPr id="7" name="Tekstin paikkamerkki 6"/>
          <p:cNvSpPr>
            <a:spLocks noGrp="1"/>
          </p:cNvSpPr>
          <p:nvPr>
            <p:ph type="body" sz="quarter" idx="18"/>
          </p:nvPr>
        </p:nvSpPr>
        <p:spPr/>
        <p:txBody>
          <a:bodyPr/>
          <a:lstStyle/>
          <a:p>
            <a:r>
              <a:rPr lang="fi-FI" dirty="0"/>
              <a:t>Lähde: Teknologiateollisuus ry:n henkilöstötiedustelu</a:t>
            </a:r>
          </a:p>
        </p:txBody>
      </p:sp>
      <p:graphicFrame>
        <p:nvGraphicFramePr>
          <p:cNvPr id="9" name="Sisällön paikkamerkki 8"/>
          <p:cNvGraphicFramePr>
            <a:graphicFrameLocks noGrp="1" noChangeAspect="1"/>
          </p:cNvGraphicFramePr>
          <p:nvPr>
            <p:ph sz="quarter" idx="17"/>
            <p:extLst>
              <p:ext uri="{D42A27DB-BD31-4B8C-83A1-F6EECF244321}">
                <p14:modId xmlns:p14="http://schemas.microsoft.com/office/powerpoint/2010/main" val="1963006252"/>
              </p:ext>
            </p:extLst>
          </p:nvPr>
        </p:nvGraphicFramePr>
        <p:xfrm>
          <a:off x="383718" y="1103313"/>
          <a:ext cx="8386088" cy="3541712"/>
        </p:xfrm>
        <a:graphic>
          <a:graphicData uri="http://schemas.openxmlformats.org/presentationml/2006/ole">
            <mc:AlternateContent xmlns:mc="http://schemas.openxmlformats.org/markup-compatibility/2006">
              <mc:Choice xmlns:v="urn:schemas-microsoft-com:vml" Requires="v">
                <p:oleObj spid="_x0000_s24779" name="Macrobond document" r:id="rId3" imgW="13193184" imgH="5572640" progId="Mbnd.mbnd">
                  <p:embed/>
                </p:oleObj>
              </mc:Choice>
              <mc:Fallback>
                <p:oleObj name="Macrobond document" r:id="rId3" imgW="13193184" imgH="5572640" progId="Mbnd.mbnd">
                  <p:embed/>
                  <p:pic>
                    <p:nvPicPr>
                      <p:cNvPr id="0" name=""/>
                      <p:cNvPicPr/>
                      <p:nvPr/>
                    </p:nvPicPr>
                    <p:blipFill>
                      <a:blip r:embed="rId4"/>
                      <a:stretch>
                        <a:fillRect/>
                      </a:stretch>
                    </p:blipFill>
                    <p:spPr>
                      <a:xfrm>
                        <a:off x="383718" y="1103313"/>
                        <a:ext cx="8386088" cy="3541712"/>
                      </a:xfrm>
                      <a:prstGeom prst="rect">
                        <a:avLst/>
                      </a:prstGeom>
                    </p:spPr>
                  </p:pic>
                </p:oleObj>
              </mc:Fallback>
            </mc:AlternateContent>
          </a:graphicData>
        </a:graphic>
      </p:graphicFrame>
    </p:spTree>
    <p:extLst>
      <p:ext uri="{BB962C8B-B14F-4D97-AF65-F5344CB8AC3E}">
        <p14:creationId xmlns:p14="http://schemas.microsoft.com/office/powerpoint/2010/main" val="1199191925"/>
      </p:ext>
    </p:extLst>
  </p:cSld>
  <p:clrMapOvr>
    <a:masterClrMapping/>
  </p:clrMapOvr>
  <p:transition spd="med">
    <p:fade/>
  </p:transition>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a:xfrm>
            <a:off x="252000" y="246432"/>
            <a:ext cx="7992000" cy="648000"/>
          </a:xfrm>
        </p:spPr>
        <p:txBody>
          <a:bodyPr/>
          <a:lstStyle/>
          <a:p>
            <a:pPr>
              <a:lnSpc>
                <a:spcPct val="100000"/>
              </a:lnSpc>
            </a:pPr>
            <a:r>
              <a:rPr lang="fi-FI" dirty="0"/>
              <a:t>Teknologiateollisuuden henkilöstö tytäryrityksissä ulkomailla alueittain </a:t>
            </a:r>
          </a:p>
          <a:p>
            <a:pPr>
              <a:lnSpc>
                <a:spcPct val="100000"/>
              </a:lnSpc>
            </a:pPr>
            <a:r>
              <a:rPr lang="fi-FI" sz="1200" b="0" dirty="0"/>
              <a:t>Tiedot vuodelta 2015 </a:t>
            </a:r>
          </a:p>
          <a:p>
            <a:endParaRPr lang="fi-FI" dirty="0"/>
          </a:p>
        </p:txBody>
      </p:sp>
      <p:sp>
        <p:nvSpPr>
          <p:cNvPr id="3" name="Dian numeron paikkamerkki 2"/>
          <p:cNvSpPr>
            <a:spLocks noGrp="1"/>
          </p:cNvSpPr>
          <p:nvPr>
            <p:ph type="sldNum" sz="quarter" idx="12"/>
          </p:nvPr>
        </p:nvSpPr>
        <p:spPr/>
        <p:txBody>
          <a:bodyPr/>
          <a:lstStyle/>
          <a:p>
            <a:fld id="{6FCB6B90-8271-4E8F-82C1-E646FBB48A2E}" type="slidenum">
              <a:rPr lang="fi-FI" smtClean="0"/>
              <a:pPr/>
              <a:t>145</a:t>
            </a:fld>
            <a:endParaRPr lang="fi-FI" dirty="0"/>
          </a:p>
        </p:txBody>
      </p:sp>
      <p:sp>
        <p:nvSpPr>
          <p:cNvPr id="4" name="Päivämäärän paikkamerkki 3"/>
          <p:cNvSpPr>
            <a:spLocks noGrp="1"/>
          </p:cNvSpPr>
          <p:nvPr>
            <p:ph type="dt" sz="half" idx="10"/>
          </p:nvPr>
        </p:nvSpPr>
        <p:spPr/>
        <p:txBody>
          <a:bodyPr/>
          <a:lstStyle/>
          <a:p>
            <a:fld id="{E70C97DB-DA9C-4CFA-B970-B8599B25F3E4}" type="datetime1">
              <a:rPr lang="fi-FI" smtClean="0"/>
              <a:t>12.4.2017</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7" name="Tekstin paikkamerkki 6"/>
          <p:cNvSpPr>
            <a:spLocks noGrp="1"/>
          </p:cNvSpPr>
          <p:nvPr>
            <p:ph type="body" sz="quarter" idx="18"/>
          </p:nvPr>
        </p:nvSpPr>
        <p:spPr/>
        <p:txBody>
          <a:bodyPr/>
          <a:lstStyle/>
          <a:p>
            <a:r>
              <a:rPr lang="fi-FI" dirty="0"/>
              <a:t>Lähde: Teknologiateollisuus ry:n henkilöstötiedustelu</a:t>
            </a:r>
          </a:p>
          <a:p>
            <a:endParaRPr lang="fi-FI" dirty="0"/>
          </a:p>
        </p:txBody>
      </p:sp>
      <p:graphicFrame>
        <p:nvGraphicFramePr>
          <p:cNvPr id="8" name="Sisällön paikkamerkki 6"/>
          <p:cNvGraphicFramePr>
            <a:graphicFrameLocks noGrp="1"/>
          </p:cNvGraphicFramePr>
          <p:nvPr>
            <p:ph idx="4294967295"/>
            <p:extLst>
              <p:ext uri="{D42A27DB-BD31-4B8C-83A1-F6EECF244321}">
                <p14:modId xmlns:p14="http://schemas.microsoft.com/office/powerpoint/2010/main" val="1948643392"/>
              </p:ext>
            </p:extLst>
          </p:nvPr>
        </p:nvGraphicFramePr>
        <p:xfrm>
          <a:off x="183060" y="783286"/>
          <a:ext cx="8712200" cy="396167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514601648"/>
      </p:ext>
    </p:extLst>
  </p:cSld>
  <p:clrMapOvr>
    <a:masterClrMapping/>
  </p:clrMapOvr>
  <p:transition spd="med">
    <p:fade/>
  </p:transition>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Elektroniikka- ja sähköteollisuuden henkilöstö</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146</a:t>
            </a:fld>
            <a:endParaRPr lang="fi-FI" dirty="0"/>
          </a:p>
        </p:txBody>
      </p:sp>
      <p:sp>
        <p:nvSpPr>
          <p:cNvPr id="4" name="Päivämäärän paikkamerkki 3"/>
          <p:cNvSpPr>
            <a:spLocks noGrp="1"/>
          </p:cNvSpPr>
          <p:nvPr>
            <p:ph type="dt" sz="half" idx="10"/>
          </p:nvPr>
        </p:nvSpPr>
        <p:spPr/>
        <p:txBody>
          <a:bodyPr/>
          <a:lstStyle/>
          <a:p>
            <a:fld id="{E70C97DB-DA9C-4CFA-B970-B8599B25F3E4}" type="datetime1">
              <a:rPr lang="fi-FI" smtClean="0"/>
              <a:t>12.4.2017</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7" name="Tekstin paikkamerkki 6"/>
          <p:cNvSpPr>
            <a:spLocks noGrp="1"/>
          </p:cNvSpPr>
          <p:nvPr>
            <p:ph type="body" sz="quarter" idx="18"/>
          </p:nvPr>
        </p:nvSpPr>
        <p:spPr>
          <a:xfrm>
            <a:off x="2334682" y="4727574"/>
            <a:ext cx="4109526" cy="292448"/>
          </a:xfrm>
        </p:spPr>
        <p:txBody>
          <a:bodyPr/>
          <a:lstStyle/>
          <a:p>
            <a:r>
              <a:rPr lang="fi-FI" dirty="0"/>
              <a:t>Lähde: Tilastokeskus, Teknologiateollisuus ry:n henkilöstötiedustelu, </a:t>
            </a:r>
            <a:r>
              <a:rPr lang="fi-FI" dirty="0" err="1"/>
              <a:t>Macrobond</a:t>
            </a:r>
            <a:endParaRPr lang="fi-FI" dirty="0"/>
          </a:p>
        </p:txBody>
      </p:sp>
      <p:graphicFrame>
        <p:nvGraphicFramePr>
          <p:cNvPr id="9" name="Sisällön paikkamerkki 8"/>
          <p:cNvGraphicFramePr>
            <a:graphicFrameLocks noGrp="1" noChangeAspect="1"/>
          </p:cNvGraphicFramePr>
          <p:nvPr>
            <p:ph sz="quarter" idx="17"/>
            <p:extLst>
              <p:ext uri="{D42A27DB-BD31-4B8C-83A1-F6EECF244321}">
                <p14:modId xmlns:p14="http://schemas.microsoft.com/office/powerpoint/2010/main" val="3076101771"/>
              </p:ext>
            </p:extLst>
          </p:nvPr>
        </p:nvGraphicFramePr>
        <p:xfrm>
          <a:off x="383718" y="1103313"/>
          <a:ext cx="8386088" cy="3541712"/>
        </p:xfrm>
        <a:graphic>
          <a:graphicData uri="http://schemas.openxmlformats.org/presentationml/2006/ole">
            <mc:AlternateContent xmlns:mc="http://schemas.openxmlformats.org/markup-compatibility/2006">
              <mc:Choice xmlns:v="urn:schemas-microsoft-com:vml" Requires="v">
                <p:oleObj spid="_x0000_s69701" name="Macrobond document" r:id="rId3" imgW="13193184" imgH="5572640" progId="Mbnd.mbnd">
                  <p:embed/>
                </p:oleObj>
              </mc:Choice>
              <mc:Fallback>
                <p:oleObj name="Macrobond document" r:id="rId3" imgW="13193184" imgH="5572640" progId="Mbnd.mbnd">
                  <p:embed/>
                  <p:pic>
                    <p:nvPicPr>
                      <p:cNvPr id="9" name="Sisällön paikkamerkki 8"/>
                      <p:cNvPicPr/>
                      <p:nvPr/>
                    </p:nvPicPr>
                    <p:blipFill>
                      <a:blip r:embed="rId4"/>
                      <a:stretch>
                        <a:fillRect/>
                      </a:stretch>
                    </p:blipFill>
                    <p:spPr>
                      <a:xfrm>
                        <a:off x="383718" y="1103313"/>
                        <a:ext cx="8386088" cy="3541712"/>
                      </a:xfrm>
                      <a:prstGeom prst="rect">
                        <a:avLst/>
                      </a:prstGeom>
                    </p:spPr>
                  </p:pic>
                </p:oleObj>
              </mc:Fallback>
            </mc:AlternateContent>
          </a:graphicData>
        </a:graphic>
      </p:graphicFrame>
    </p:spTree>
    <p:extLst>
      <p:ext uri="{BB962C8B-B14F-4D97-AF65-F5344CB8AC3E}">
        <p14:creationId xmlns:p14="http://schemas.microsoft.com/office/powerpoint/2010/main" val="811620833"/>
      </p:ext>
    </p:extLst>
  </p:cSld>
  <p:clrMapOvr>
    <a:masterClrMapping/>
  </p:clrMapOvr>
  <p:transition spd="med">
    <p:fade/>
  </p:transition>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Elektroniikka- ja sähköteollisuuden henkilöstö tytäryrityksissä ulkomailla</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147</a:t>
            </a:fld>
            <a:endParaRPr lang="fi-FI" dirty="0"/>
          </a:p>
        </p:txBody>
      </p:sp>
      <p:sp>
        <p:nvSpPr>
          <p:cNvPr id="4" name="Päivämäärän paikkamerkki 3"/>
          <p:cNvSpPr>
            <a:spLocks noGrp="1"/>
          </p:cNvSpPr>
          <p:nvPr>
            <p:ph type="dt" sz="half" idx="10"/>
          </p:nvPr>
        </p:nvSpPr>
        <p:spPr/>
        <p:txBody>
          <a:bodyPr/>
          <a:lstStyle/>
          <a:p>
            <a:fld id="{E70C97DB-DA9C-4CFA-B970-B8599B25F3E4}" type="datetime1">
              <a:rPr lang="fi-FI" smtClean="0"/>
              <a:t>12.4.2017</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8" name="Tekstin paikkamerkki 7"/>
          <p:cNvSpPr>
            <a:spLocks noGrp="1"/>
          </p:cNvSpPr>
          <p:nvPr>
            <p:ph type="body" sz="quarter" idx="18"/>
          </p:nvPr>
        </p:nvSpPr>
        <p:spPr>
          <a:xfrm>
            <a:off x="2334682" y="4727574"/>
            <a:ext cx="3605470" cy="220440"/>
          </a:xfrm>
        </p:spPr>
        <p:txBody>
          <a:bodyPr/>
          <a:lstStyle/>
          <a:p>
            <a:r>
              <a:rPr lang="fi-FI" dirty="0"/>
              <a:t>Lähde: Teknologiateollisuus ry:n henkilöstötiedustelu, </a:t>
            </a:r>
            <a:r>
              <a:rPr lang="fi-FI" dirty="0" err="1"/>
              <a:t>Macrobond</a:t>
            </a:r>
            <a:endParaRPr lang="fi-FI" dirty="0"/>
          </a:p>
        </p:txBody>
      </p:sp>
      <p:graphicFrame>
        <p:nvGraphicFramePr>
          <p:cNvPr id="10" name="Sisällön paikkamerkki 9"/>
          <p:cNvGraphicFramePr>
            <a:graphicFrameLocks noGrp="1" noChangeAspect="1"/>
          </p:cNvGraphicFramePr>
          <p:nvPr>
            <p:ph sz="quarter" idx="17"/>
            <p:extLst>
              <p:ext uri="{D42A27DB-BD31-4B8C-83A1-F6EECF244321}">
                <p14:modId xmlns:p14="http://schemas.microsoft.com/office/powerpoint/2010/main" val="2659689561"/>
              </p:ext>
            </p:extLst>
          </p:nvPr>
        </p:nvGraphicFramePr>
        <p:xfrm>
          <a:off x="383718" y="1103313"/>
          <a:ext cx="8386088" cy="3541712"/>
        </p:xfrm>
        <a:graphic>
          <a:graphicData uri="http://schemas.openxmlformats.org/presentationml/2006/ole">
            <mc:AlternateContent xmlns:mc="http://schemas.openxmlformats.org/markup-compatibility/2006">
              <mc:Choice xmlns:v="urn:schemas-microsoft-com:vml" Requires="v">
                <p:oleObj spid="_x0000_s70725" name="Macrobond document" r:id="rId3" imgW="13193184" imgH="5572640" progId="Mbnd.mbnd">
                  <p:embed/>
                </p:oleObj>
              </mc:Choice>
              <mc:Fallback>
                <p:oleObj name="Macrobond document" r:id="rId3" imgW="13193184" imgH="5572640" progId="Mbnd.mbnd">
                  <p:embed/>
                  <p:pic>
                    <p:nvPicPr>
                      <p:cNvPr id="10" name="Sisällön paikkamerkki 9"/>
                      <p:cNvPicPr/>
                      <p:nvPr/>
                    </p:nvPicPr>
                    <p:blipFill>
                      <a:blip r:embed="rId4"/>
                      <a:stretch>
                        <a:fillRect/>
                      </a:stretch>
                    </p:blipFill>
                    <p:spPr>
                      <a:xfrm>
                        <a:off x="383718" y="1103313"/>
                        <a:ext cx="8386088" cy="3541712"/>
                      </a:xfrm>
                      <a:prstGeom prst="rect">
                        <a:avLst/>
                      </a:prstGeom>
                    </p:spPr>
                  </p:pic>
                </p:oleObj>
              </mc:Fallback>
            </mc:AlternateContent>
          </a:graphicData>
        </a:graphic>
      </p:graphicFrame>
    </p:spTree>
    <p:extLst>
      <p:ext uri="{BB962C8B-B14F-4D97-AF65-F5344CB8AC3E}">
        <p14:creationId xmlns:p14="http://schemas.microsoft.com/office/powerpoint/2010/main" val="3352348699"/>
      </p:ext>
    </p:extLst>
  </p:cSld>
  <p:clrMapOvr>
    <a:masterClrMapping/>
  </p:clrMapOvr>
  <p:transition spd="med">
    <p:fade/>
  </p:transition>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Kone- ja metallituoteteollisuuden henkilöstö</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148</a:t>
            </a:fld>
            <a:endParaRPr lang="fi-FI" dirty="0"/>
          </a:p>
        </p:txBody>
      </p:sp>
      <p:sp>
        <p:nvSpPr>
          <p:cNvPr id="4" name="Päivämäärän paikkamerkki 3"/>
          <p:cNvSpPr>
            <a:spLocks noGrp="1"/>
          </p:cNvSpPr>
          <p:nvPr>
            <p:ph type="dt" sz="half" idx="10"/>
          </p:nvPr>
        </p:nvSpPr>
        <p:spPr/>
        <p:txBody>
          <a:bodyPr/>
          <a:lstStyle/>
          <a:p>
            <a:fld id="{E70C97DB-DA9C-4CFA-B970-B8599B25F3E4}" type="datetime1">
              <a:rPr lang="fi-FI" smtClean="0"/>
              <a:t>12.4.2017</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8" name="Tekstin paikkamerkki 7"/>
          <p:cNvSpPr>
            <a:spLocks noGrp="1"/>
          </p:cNvSpPr>
          <p:nvPr>
            <p:ph type="body" sz="quarter" idx="18"/>
          </p:nvPr>
        </p:nvSpPr>
        <p:spPr>
          <a:xfrm>
            <a:off x="2334682" y="4727574"/>
            <a:ext cx="4037518" cy="165163"/>
          </a:xfrm>
        </p:spPr>
        <p:txBody>
          <a:bodyPr/>
          <a:lstStyle/>
          <a:p>
            <a:r>
              <a:rPr lang="fi-FI" dirty="0"/>
              <a:t>Lähde: Tilastokeskus, Teknologiateollisuus ry:n henkilöstötiedustelu, </a:t>
            </a:r>
            <a:r>
              <a:rPr lang="fi-FI" dirty="0" err="1"/>
              <a:t>Macrobond</a:t>
            </a:r>
            <a:endParaRPr lang="fi-FI" dirty="0"/>
          </a:p>
          <a:p>
            <a:endParaRPr lang="fi-FI" dirty="0"/>
          </a:p>
        </p:txBody>
      </p:sp>
      <p:graphicFrame>
        <p:nvGraphicFramePr>
          <p:cNvPr id="10" name="Sisällön paikkamerkki 9"/>
          <p:cNvGraphicFramePr>
            <a:graphicFrameLocks noGrp="1" noChangeAspect="1"/>
          </p:cNvGraphicFramePr>
          <p:nvPr>
            <p:ph sz="quarter" idx="17"/>
            <p:extLst>
              <p:ext uri="{D42A27DB-BD31-4B8C-83A1-F6EECF244321}">
                <p14:modId xmlns:p14="http://schemas.microsoft.com/office/powerpoint/2010/main" val="2437306218"/>
              </p:ext>
            </p:extLst>
          </p:nvPr>
        </p:nvGraphicFramePr>
        <p:xfrm>
          <a:off x="383718" y="1103313"/>
          <a:ext cx="8386088" cy="3541712"/>
        </p:xfrm>
        <a:graphic>
          <a:graphicData uri="http://schemas.openxmlformats.org/presentationml/2006/ole">
            <mc:AlternateContent xmlns:mc="http://schemas.openxmlformats.org/markup-compatibility/2006">
              <mc:Choice xmlns:v="urn:schemas-microsoft-com:vml" Requires="v">
                <p:oleObj spid="_x0000_s71749" name="Macrobond document" r:id="rId3" imgW="13193184" imgH="5572640" progId="Mbnd.mbnd">
                  <p:embed/>
                </p:oleObj>
              </mc:Choice>
              <mc:Fallback>
                <p:oleObj name="Macrobond document" r:id="rId3" imgW="13193184" imgH="5572640" progId="Mbnd.mbnd">
                  <p:embed/>
                  <p:pic>
                    <p:nvPicPr>
                      <p:cNvPr id="10" name="Sisällön paikkamerkki 9"/>
                      <p:cNvPicPr/>
                      <p:nvPr/>
                    </p:nvPicPr>
                    <p:blipFill>
                      <a:blip r:embed="rId4"/>
                      <a:stretch>
                        <a:fillRect/>
                      </a:stretch>
                    </p:blipFill>
                    <p:spPr>
                      <a:xfrm>
                        <a:off x="383718" y="1103313"/>
                        <a:ext cx="8386088" cy="3541712"/>
                      </a:xfrm>
                      <a:prstGeom prst="rect">
                        <a:avLst/>
                      </a:prstGeom>
                    </p:spPr>
                  </p:pic>
                </p:oleObj>
              </mc:Fallback>
            </mc:AlternateContent>
          </a:graphicData>
        </a:graphic>
      </p:graphicFrame>
    </p:spTree>
    <p:extLst>
      <p:ext uri="{BB962C8B-B14F-4D97-AF65-F5344CB8AC3E}">
        <p14:creationId xmlns:p14="http://schemas.microsoft.com/office/powerpoint/2010/main" val="2088381829"/>
      </p:ext>
    </p:extLst>
  </p:cSld>
  <p:clrMapOvr>
    <a:masterClrMapping/>
  </p:clrMapOvr>
  <p:transition spd="med">
    <p:fade/>
  </p:transition>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Kone- ja metallituoteteollisuuden henkilöstö tytäryrityksissä ulkomailla</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149</a:t>
            </a:fld>
            <a:endParaRPr lang="fi-FI" dirty="0"/>
          </a:p>
        </p:txBody>
      </p:sp>
      <p:sp>
        <p:nvSpPr>
          <p:cNvPr id="4" name="Päivämäärän paikkamerkki 3"/>
          <p:cNvSpPr>
            <a:spLocks noGrp="1"/>
          </p:cNvSpPr>
          <p:nvPr>
            <p:ph type="dt" sz="half" idx="10"/>
          </p:nvPr>
        </p:nvSpPr>
        <p:spPr/>
        <p:txBody>
          <a:bodyPr/>
          <a:lstStyle/>
          <a:p>
            <a:fld id="{E70C97DB-DA9C-4CFA-B970-B8599B25F3E4}" type="datetime1">
              <a:rPr lang="fi-FI" smtClean="0"/>
              <a:t>12.4.2017</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8" name="Tekstin paikkamerkki 7"/>
          <p:cNvSpPr>
            <a:spLocks noGrp="1"/>
          </p:cNvSpPr>
          <p:nvPr>
            <p:ph type="body" sz="quarter" idx="18"/>
          </p:nvPr>
        </p:nvSpPr>
        <p:spPr>
          <a:xfrm>
            <a:off x="2334682" y="4727574"/>
            <a:ext cx="3749486" cy="292448"/>
          </a:xfrm>
        </p:spPr>
        <p:txBody>
          <a:bodyPr/>
          <a:lstStyle/>
          <a:p>
            <a:r>
              <a:rPr lang="fi-FI" dirty="0"/>
              <a:t>Lähde: Teknologiateollisuus ry:n henkilöstötiedustelu, </a:t>
            </a:r>
            <a:r>
              <a:rPr lang="fi-FI" dirty="0" err="1"/>
              <a:t>Macrobond</a:t>
            </a:r>
            <a:endParaRPr lang="fi-FI" dirty="0"/>
          </a:p>
        </p:txBody>
      </p:sp>
      <p:graphicFrame>
        <p:nvGraphicFramePr>
          <p:cNvPr id="10" name="Sisällön paikkamerkki 9"/>
          <p:cNvGraphicFramePr>
            <a:graphicFrameLocks noGrp="1" noChangeAspect="1"/>
          </p:cNvGraphicFramePr>
          <p:nvPr>
            <p:ph sz="quarter" idx="17"/>
            <p:extLst>
              <p:ext uri="{D42A27DB-BD31-4B8C-83A1-F6EECF244321}">
                <p14:modId xmlns:p14="http://schemas.microsoft.com/office/powerpoint/2010/main" val="3209898027"/>
              </p:ext>
            </p:extLst>
          </p:nvPr>
        </p:nvGraphicFramePr>
        <p:xfrm>
          <a:off x="383718" y="1103313"/>
          <a:ext cx="8386088" cy="3541712"/>
        </p:xfrm>
        <a:graphic>
          <a:graphicData uri="http://schemas.openxmlformats.org/presentationml/2006/ole">
            <mc:AlternateContent xmlns:mc="http://schemas.openxmlformats.org/markup-compatibility/2006">
              <mc:Choice xmlns:v="urn:schemas-microsoft-com:vml" Requires="v">
                <p:oleObj spid="_x0000_s72773" name="Macrobond document" r:id="rId3" imgW="13193184" imgH="5572640" progId="Mbnd.mbnd">
                  <p:embed/>
                </p:oleObj>
              </mc:Choice>
              <mc:Fallback>
                <p:oleObj name="Macrobond document" r:id="rId3" imgW="13193184" imgH="5572640" progId="Mbnd.mbnd">
                  <p:embed/>
                  <p:pic>
                    <p:nvPicPr>
                      <p:cNvPr id="10" name="Sisällön paikkamerkki 9"/>
                      <p:cNvPicPr/>
                      <p:nvPr/>
                    </p:nvPicPr>
                    <p:blipFill>
                      <a:blip r:embed="rId4"/>
                      <a:stretch>
                        <a:fillRect/>
                      </a:stretch>
                    </p:blipFill>
                    <p:spPr>
                      <a:xfrm>
                        <a:off x="383718" y="1103313"/>
                        <a:ext cx="8386088" cy="3541712"/>
                      </a:xfrm>
                      <a:prstGeom prst="rect">
                        <a:avLst/>
                      </a:prstGeom>
                    </p:spPr>
                  </p:pic>
                </p:oleObj>
              </mc:Fallback>
            </mc:AlternateContent>
          </a:graphicData>
        </a:graphic>
      </p:graphicFrame>
    </p:spTree>
    <p:extLst>
      <p:ext uri="{BB962C8B-B14F-4D97-AF65-F5344CB8AC3E}">
        <p14:creationId xmlns:p14="http://schemas.microsoft.com/office/powerpoint/2010/main" val="829555475"/>
      </p:ext>
    </p:extLst>
  </p:cSld>
  <p:clrMapOvr>
    <a:masterClrMapping/>
  </p:clrMapOvr>
  <p:transition spd="med">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in paikkamerkki 5"/>
          <p:cNvSpPr>
            <a:spLocks noGrp="1"/>
          </p:cNvSpPr>
          <p:nvPr>
            <p:ph type="body" sz="quarter" idx="15"/>
          </p:nvPr>
        </p:nvSpPr>
        <p:spPr/>
        <p:txBody>
          <a:bodyPr/>
          <a:lstStyle/>
          <a:p>
            <a:r>
              <a:rPr lang="fi-FI" dirty="0"/>
              <a:t>Bruttokansantuote on kasvanut Euroopassa </a:t>
            </a:r>
            <a:br>
              <a:rPr lang="fi-FI" dirty="0"/>
            </a:br>
            <a:r>
              <a:rPr lang="fi-FI" dirty="0"/>
              <a:t>ja USA:ssa, Suomessa niukemmin</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15</a:t>
            </a:fld>
            <a:endParaRPr lang="fi-FI" dirty="0"/>
          </a:p>
        </p:txBody>
      </p:sp>
      <p:sp>
        <p:nvSpPr>
          <p:cNvPr id="4" name="Päivämäärän paikkamerkki 3"/>
          <p:cNvSpPr>
            <a:spLocks noGrp="1"/>
          </p:cNvSpPr>
          <p:nvPr>
            <p:ph type="dt" sz="half" idx="10"/>
          </p:nvPr>
        </p:nvSpPr>
        <p:spPr/>
        <p:txBody>
          <a:bodyPr/>
          <a:lstStyle/>
          <a:p>
            <a:fld id="{33A50D0A-99B9-48FE-8B08-047EE10ADBDA}" type="datetime1">
              <a:rPr lang="fi-FI" smtClean="0"/>
              <a:t>12.4.2017</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8" name="Tekstin paikkamerkki 7"/>
          <p:cNvSpPr>
            <a:spLocks noGrp="1"/>
          </p:cNvSpPr>
          <p:nvPr>
            <p:ph type="body" sz="quarter" idx="18"/>
          </p:nvPr>
        </p:nvSpPr>
        <p:spPr/>
        <p:txBody>
          <a:bodyPr/>
          <a:lstStyle/>
          <a:p>
            <a:r>
              <a:rPr lang="fi-FI" dirty="0"/>
              <a:t>Lähde: </a:t>
            </a:r>
            <a:r>
              <a:rPr lang="fi-FI" dirty="0" err="1"/>
              <a:t>Macrobond</a:t>
            </a:r>
            <a:endParaRPr lang="fi-FI" dirty="0"/>
          </a:p>
          <a:p>
            <a:endParaRPr lang="fi-FI" dirty="0"/>
          </a:p>
        </p:txBody>
      </p:sp>
      <p:graphicFrame>
        <p:nvGraphicFramePr>
          <p:cNvPr id="10" name="Sisällön paikkamerkki 9"/>
          <p:cNvGraphicFramePr>
            <a:graphicFrameLocks noGrp="1" noChangeAspect="1"/>
          </p:cNvGraphicFramePr>
          <p:nvPr>
            <p:ph sz="quarter" idx="17"/>
            <p:extLst>
              <p:ext uri="{D42A27DB-BD31-4B8C-83A1-F6EECF244321}">
                <p14:modId xmlns:p14="http://schemas.microsoft.com/office/powerpoint/2010/main" val="2932110278"/>
              </p:ext>
            </p:extLst>
          </p:nvPr>
        </p:nvGraphicFramePr>
        <p:xfrm>
          <a:off x="383718" y="1103313"/>
          <a:ext cx="8386088" cy="3541712"/>
        </p:xfrm>
        <a:graphic>
          <a:graphicData uri="http://schemas.openxmlformats.org/presentationml/2006/ole">
            <mc:AlternateContent xmlns:mc="http://schemas.openxmlformats.org/markup-compatibility/2006">
              <mc:Choice xmlns:v="urn:schemas-microsoft-com:vml" Requires="v">
                <p:oleObj spid="_x0000_s2266" name="Macrobond document" r:id="rId3" imgW="13193184" imgH="5572640" progId="Mbnd.mbnd">
                  <p:embed/>
                </p:oleObj>
              </mc:Choice>
              <mc:Fallback>
                <p:oleObj name="Macrobond document" r:id="rId3" imgW="13193184" imgH="5572640" progId="Mbnd.mbnd">
                  <p:embed/>
                  <p:pic>
                    <p:nvPicPr>
                      <p:cNvPr id="7" name="Objekti 6"/>
                      <p:cNvPicPr/>
                      <p:nvPr/>
                    </p:nvPicPr>
                    <p:blipFill>
                      <a:blip r:embed="rId4"/>
                      <a:stretch>
                        <a:fillRect/>
                      </a:stretch>
                    </p:blipFill>
                    <p:spPr>
                      <a:xfrm>
                        <a:off x="383718" y="1103313"/>
                        <a:ext cx="8386088" cy="3541712"/>
                      </a:xfrm>
                      <a:prstGeom prst="rect">
                        <a:avLst/>
                      </a:prstGeom>
                    </p:spPr>
                  </p:pic>
                </p:oleObj>
              </mc:Fallback>
            </mc:AlternateContent>
          </a:graphicData>
        </a:graphic>
      </p:graphicFrame>
    </p:spTree>
    <p:extLst>
      <p:ext uri="{BB962C8B-B14F-4D97-AF65-F5344CB8AC3E}">
        <p14:creationId xmlns:p14="http://schemas.microsoft.com/office/powerpoint/2010/main" val="637761047"/>
      </p:ext>
    </p:extLst>
  </p:cSld>
  <p:clrMapOvr>
    <a:masterClrMapping/>
  </p:clrMapOvr>
  <p:transition spd="med">
    <p:fade/>
  </p:transition>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Metallien jalostuksen henkilöstö</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150</a:t>
            </a:fld>
            <a:endParaRPr lang="fi-FI" dirty="0"/>
          </a:p>
        </p:txBody>
      </p:sp>
      <p:sp>
        <p:nvSpPr>
          <p:cNvPr id="4" name="Päivämäärän paikkamerkki 3"/>
          <p:cNvSpPr>
            <a:spLocks noGrp="1"/>
          </p:cNvSpPr>
          <p:nvPr>
            <p:ph type="dt" sz="half" idx="10"/>
          </p:nvPr>
        </p:nvSpPr>
        <p:spPr/>
        <p:txBody>
          <a:bodyPr/>
          <a:lstStyle/>
          <a:p>
            <a:fld id="{E70C97DB-DA9C-4CFA-B970-B8599B25F3E4}" type="datetime1">
              <a:rPr lang="fi-FI" smtClean="0"/>
              <a:t>12.4.2017</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7" name="Tekstin paikkamerkki 6"/>
          <p:cNvSpPr>
            <a:spLocks noGrp="1"/>
          </p:cNvSpPr>
          <p:nvPr>
            <p:ph type="body" sz="quarter" idx="18"/>
          </p:nvPr>
        </p:nvSpPr>
        <p:spPr>
          <a:xfrm>
            <a:off x="2334682" y="4727574"/>
            <a:ext cx="4037518" cy="165163"/>
          </a:xfrm>
        </p:spPr>
        <p:txBody>
          <a:bodyPr/>
          <a:lstStyle/>
          <a:p>
            <a:r>
              <a:rPr lang="fi-FI" dirty="0"/>
              <a:t>Lähde: Tilastokeskus, Teknologiateollisuus ry:n henkilöstötiedustelu, </a:t>
            </a:r>
            <a:r>
              <a:rPr lang="fi-FI" dirty="0" err="1"/>
              <a:t>Macrobond</a:t>
            </a:r>
            <a:endParaRPr lang="fi-FI" dirty="0"/>
          </a:p>
          <a:p>
            <a:endParaRPr lang="fi-FI" dirty="0"/>
          </a:p>
        </p:txBody>
      </p:sp>
      <p:graphicFrame>
        <p:nvGraphicFramePr>
          <p:cNvPr id="9" name="Sisällön paikkamerkki 8"/>
          <p:cNvGraphicFramePr>
            <a:graphicFrameLocks noGrp="1" noChangeAspect="1"/>
          </p:cNvGraphicFramePr>
          <p:nvPr>
            <p:ph sz="quarter" idx="17"/>
            <p:extLst>
              <p:ext uri="{D42A27DB-BD31-4B8C-83A1-F6EECF244321}">
                <p14:modId xmlns:p14="http://schemas.microsoft.com/office/powerpoint/2010/main" val="545736458"/>
              </p:ext>
            </p:extLst>
          </p:nvPr>
        </p:nvGraphicFramePr>
        <p:xfrm>
          <a:off x="383718" y="1103313"/>
          <a:ext cx="8386088" cy="3541712"/>
        </p:xfrm>
        <a:graphic>
          <a:graphicData uri="http://schemas.openxmlformats.org/presentationml/2006/ole">
            <mc:AlternateContent xmlns:mc="http://schemas.openxmlformats.org/markup-compatibility/2006">
              <mc:Choice xmlns:v="urn:schemas-microsoft-com:vml" Requires="v">
                <p:oleObj spid="_x0000_s73797" name="Macrobond document" r:id="rId3" imgW="13193184" imgH="5572640" progId="Mbnd.mbnd">
                  <p:embed/>
                </p:oleObj>
              </mc:Choice>
              <mc:Fallback>
                <p:oleObj name="Macrobond document" r:id="rId3" imgW="13193184" imgH="5572640" progId="Mbnd.mbnd">
                  <p:embed/>
                  <p:pic>
                    <p:nvPicPr>
                      <p:cNvPr id="9" name="Sisällön paikkamerkki 8"/>
                      <p:cNvPicPr/>
                      <p:nvPr/>
                    </p:nvPicPr>
                    <p:blipFill>
                      <a:blip r:embed="rId4"/>
                      <a:stretch>
                        <a:fillRect/>
                      </a:stretch>
                    </p:blipFill>
                    <p:spPr>
                      <a:xfrm>
                        <a:off x="383718" y="1103313"/>
                        <a:ext cx="8386088" cy="3541712"/>
                      </a:xfrm>
                      <a:prstGeom prst="rect">
                        <a:avLst/>
                      </a:prstGeom>
                    </p:spPr>
                  </p:pic>
                </p:oleObj>
              </mc:Fallback>
            </mc:AlternateContent>
          </a:graphicData>
        </a:graphic>
      </p:graphicFrame>
    </p:spTree>
    <p:extLst>
      <p:ext uri="{BB962C8B-B14F-4D97-AF65-F5344CB8AC3E}">
        <p14:creationId xmlns:p14="http://schemas.microsoft.com/office/powerpoint/2010/main" val="3192898380"/>
      </p:ext>
    </p:extLst>
  </p:cSld>
  <p:clrMapOvr>
    <a:masterClrMapping/>
  </p:clrMapOvr>
  <p:transition spd="med">
    <p:fade/>
  </p:transition>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Metallien jalostuksen henkilöstö tytäryrityksissä ulkomailla</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151</a:t>
            </a:fld>
            <a:endParaRPr lang="fi-FI" dirty="0"/>
          </a:p>
        </p:txBody>
      </p:sp>
      <p:sp>
        <p:nvSpPr>
          <p:cNvPr id="4" name="Päivämäärän paikkamerkki 3"/>
          <p:cNvSpPr>
            <a:spLocks noGrp="1"/>
          </p:cNvSpPr>
          <p:nvPr>
            <p:ph type="dt" sz="half" idx="10"/>
          </p:nvPr>
        </p:nvSpPr>
        <p:spPr/>
        <p:txBody>
          <a:bodyPr/>
          <a:lstStyle/>
          <a:p>
            <a:fld id="{E70C97DB-DA9C-4CFA-B970-B8599B25F3E4}" type="datetime1">
              <a:rPr lang="fi-FI" smtClean="0"/>
              <a:t>12.4.2017</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8" name="Tekstin paikkamerkki 6"/>
          <p:cNvSpPr>
            <a:spLocks noGrp="1"/>
          </p:cNvSpPr>
          <p:nvPr>
            <p:ph type="body" sz="quarter" idx="18"/>
          </p:nvPr>
        </p:nvSpPr>
        <p:spPr>
          <a:xfrm>
            <a:off x="2334682" y="4727574"/>
            <a:ext cx="4037518" cy="165163"/>
          </a:xfrm>
        </p:spPr>
        <p:txBody>
          <a:bodyPr/>
          <a:lstStyle/>
          <a:p>
            <a:r>
              <a:rPr lang="fi-FI" dirty="0"/>
              <a:t>Lähde: Teknologiateollisuus ry:n henkilöstötiedustelu, </a:t>
            </a:r>
            <a:r>
              <a:rPr lang="fi-FI" dirty="0" err="1"/>
              <a:t>Macrobond</a:t>
            </a:r>
            <a:endParaRPr lang="fi-FI" dirty="0"/>
          </a:p>
        </p:txBody>
      </p:sp>
      <p:graphicFrame>
        <p:nvGraphicFramePr>
          <p:cNvPr id="10" name="Sisällön paikkamerkki 9"/>
          <p:cNvGraphicFramePr>
            <a:graphicFrameLocks noGrp="1" noChangeAspect="1"/>
          </p:cNvGraphicFramePr>
          <p:nvPr>
            <p:ph sz="quarter" idx="17"/>
            <p:extLst>
              <p:ext uri="{D42A27DB-BD31-4B8C-83A1-F6EECF244321}">
                <p14:modId xmlns:p14="http://schemas.microsoft.com/office/powerpoint/2010/main" val="259144117"/>
              </p:ext>
            </p:extLst>
          </p:nvPr>
        </p:nvGraphicFramePr>
        <p:xfrm>
          <a:off x="383718" y="1103313"/>
          <a:ext cx="8386088" cy="3541712"/>
        </p:xfrm>
        <a:graphic>
          <a:graphicData uri="http://schemas.openxmlformats.org/presentationml/2006/ole">
            <mc:AlternateContent xmlns:mc="http://schemas.openxmlformats.org/markup-compatibility/2006">
              <mc:Choice xmlns:v="urn:schemas-microsoft-com:vml" Requires="v">
                <p:oleObj spid="_x0000_s74821" name="Macrobond document" r:id="rId3" imgW="13193184" imgH="5572640" progId="Mbnd.mbnd">
                  <p:embed/>
                </p:oleObj>
              </mc:Choice>
              <mc:Fallback>
                <p:oleObj name="Macrobond document" r:id="rId3" imgW="13193184" imgH="5572640" progId="Mbnd.mbnd">
                  <p:embed/>
                  <p:pic>
                    <p:nvPicPr>
                      <p:cNvPr id="10" name="Sisällön paikkamerkki 9"/>
                      <p:cNvPicPr/>
                      <p:nvPr/>
                    </p:nvPicPr>
                    <p:blipFill>
                      <a:blip r:embed="rId4"/>
                      <a:stretch>
                        <a:fillRect/>
                      </a:stretch>
                    </p:blipFill>
                    <p:spPr>
                      <a:xfrm>
                        <a:off x="383718" y="1103313"/>
                        <a:ext cx="8386088" cy="3541712"/>
                      </a:xfrm>
                      <a:prstGeom prst="rect">
                        <a:avLst/>
                      </a:prstGeom>
                    </p:spPr>
                  </p:pic>
                </p:oleObj>
              </mc:Fallback>
            </mc:AlternateContent>
          </a:graphicData>
        </a:graphic>
      </p:graphicFrame>
    </p:spTree>
    <p:extLst>
      <p:ext uri="{BB962C8B-B14F-4D97-AF65-F5344CB8AC3E}">
        <p14:creationId xmlns:p14="http://schemas.microsoft.com/office/powerpoint/2010/main" val="965845304"/>
      </p:ext>
    </p:extLst>
  </p:cSld>
  <p:clrMapOvr>
    <a:masterClrMapping/>
  </p:clrMapOvr>
  <p:transition spd="med">
    <p:fade/>
  </p:transition>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Suunnittelu- ja konsultointialan henkilöstö</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152</a:t>
            </a:fld>
            <a:endParaRPr lang="fi-FI" dirty="0"/>
          </a:p>
        </p:txBody>
      </p:sp>
      <p:sp>
        <p:nvSpPr>
          <p:cNvPr id="4" name="Päivämäärän paikkamerkki 3"/>
          <p:cNvSpPr>
            <a:spLocks noGrp="1"/>
          </p:cNvSpPr>
          <p:nvPr>
            <p:ph type="dt" sz="half" idx="10"/>
          </p:nvPr>
        </p:nvSpPr>
        <p:spPr/>
        <p:txBody>
          <a:bodyPr/>
          <a:lstStyle/>
          <a:p>
            <a:fld id="{E70C97DB-DA9C-4CFA-B970-B8599B25F3E4}" type="datetime1">
              <a:rPr lang="fi-FI" smtClean="0"/>
              <a:t>12.4.2017</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7" name="Tekstin paikkamerkki 6"/>
          <p:cNvSpPr>
            <a:spLocks noGrp="1"/>
          </p:cNvSpPr>
          <p:nvPr>
            <p:ph type="body" sz="quarter" idx="18"/>
          </p:nvPr>
        </p:nvSpPr>
        <p:spPr>
          <a:xfrm>
            <a:off x="2334682" y="4727574"/>
            <a:ext cx="3965510" cy="165163"/>
          </a:xfrm>
        </p:spPr>
        <p:txBody>
          <a:bodyPr/>
          <a:lstStyle/>
          <a:p>
            <a:r>
              <a:rPr lang="fi-FI" dirty="0"/>
              <a:t>Lähde: Tilastokeskus, Teknologiateollisuus ry:n henkilöstötiedustelu, </a:t>
            </a:r>
            <a:r>
              <a:rPr lang="fi-FI" dirty="0" err="1"/>
              <a:t>Macrobond</a:t>
            </a:r>
            <a:endParaRPr lang="fi-FI" dirty="0"/>
          </a:p>
        </p:txBody>
      </p:sp>
      <p:graphicFrame>
        <p:nvGraphicFramePr>
          <p:cNvPr id="9" name="Sisällön paikkamerkki 8"/>
          <p:cNvGraphicFramePr>
            <a:graphicFrameLocks noGrp="1" noChangeAspect="1"/>
          </p:cNvGraphicFramePr>
          <p:nvPr>
            <p:ph sz="quarter" idx="17"/>
            <p:extLst>
              <p:ext uri="{D42A27DB-BD31-4B8C-83A1-F6EECF244321}">
                <p14:modId xmlns:p14="http://schemas.microsoft.com/office/powerpoint/2010/main" val="4043630869"/>
              </p:ext>
            </p:extLst>
          </p:nvPr>
        </p:nvGraphicFramePr>
        <p:xfrm>
          <a:off x="383718" y="1103313"/>
          <a:ext cx="8386088" cy="3541712"/>
        </p:xfrm>
        <a:graphic>
          <a:graphicData uri="http://schemas.openxmlformats.org/presentationml/2006/ole">
            <mc:AlternateContent xmlns:mc="http://schemas.openxmlformats.org/markup-compatibility/2006">
              <mc:Choice xmlns:v="urn:schemas-microsoft-com:vml" Requires="v">
                <p:oleObj spid="_x0000_s75845" name="Macrobond document" r:id="rId3" imgW="13193184" imgH="5572640" progId="Mbnd.mbnd">
                  <p:embed/>
                </p:oleObj>
              </mc:Choice>
              <mc:Fallback>
                <p:oleObj name="Macrobond document" r:id="rId3" imgW="13193184" imgH="5572640" progId="Mbnd.mbnd">
                  <p:embed/>
                  <p:pic>
                    <p:nvPicPr>
                      <p:cNvPr id="9" name="Sisällön paikkamerkki 8"/>
                      <p:cNvPicPr/>
                      <p:nvPr/>
                    </p:nvPicPr>
                    <p:blipFill>
                      <a:blip r:embed="rId4"/>
                      <a:stretch>
                        <a:fillRect/>
                      </a:stretch>
                    </p:blipFill>
                    <p:spPr>
                      <a:xfrm>
                        <a:off x="383718" y="1103313"/>
                        <a:ext cx="8386088" cy="3541712"/>
                      </a:xfrm>
                      <a:prstGeom prst="rect">
                        <a:avLst/>
                      </a:prstGeom>
                    </p:spPr>
                  </p:pic>
                </p:oleObj>
              </mc:Fallback>
            </mc:AlternateContent>
          </a:graphicData>
        </a:graphic>
      </p:graphicFrame>
    </p:spTree>
    <p:extLst>
      <p:ext uri="{BB962C8B-B14F-4D97-AF65-F5344CB8AC3E}">
        <p14:creationId xmlns:p14="http://schemas.microsoft.com/office/powerpoint/2010/main" val="2299904727"/>
      </p:ext>
    </p:extLst>
  </p:cSld>
  <p:clrMapOvr>
    <a:masterClrMapping/>
  </p:clrMapOvr>
  <p:transition spd="med">
    <p:fade/>
  </p:transition>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Suunnittelu- ja konsultointialan henkilöstö tytäryrityksissä ulkomailla</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153</a:t>
            </a:fld>
            <a:endParaRPr lang="fi-FI" dirty="0"/>
          </a:p>
        </p:txBody>
      </p:sp>
      <p:sp>
        <p:nvSpPr>
          <p:cNvPr id="4" name="Päivämäärän paikkamerkki 3"/>
          <p:cNvSpPr>
            <a:spLocks noGrp="1"/>
          </p:cNvSpPr>
          <p:nvPr>
            <p:ph type="dt" sz="half" idx="10"/>
          </p:nvPr>
        </p:nvSpPr>
        <p:spPr/>
        <p:txBody>
          <a:bodyPr/>
          <a:lstStyle/>
          <a:p>
            <a:fld id="{E70C97DB-DA9C-4CFA-B970-B8599B25F3E4}" type="datetime1">
              <a:rPr lang="fi-FI" smtClean="0"/>
              <a:t>12.4.2017</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7" name="Tekstin paikkamerkki 6"/>
          <p:cNvSpPr>
            <a:spLocks noGrp="1"/>
          </p:cNvSpPr>
          <p:nvPr>
            <p:ph type="body" sz="quarter" idx="18"/>
          </p:nvPr>
        </p:nvSpPr>
        <p:spPr>
          <a:xfrm>
            <a:off x="2334682" y="4727574"/>
            <a:ext cx="3389446" cy="165163"/>
          </a:xfrm>
        </p:spPr>
        <p:txBody>
          <a:bodyPr/>
          <a:lstStyle/>
          <a:p>
            <a:r>
              <a:rPr lang="fi-FI" dirty="0"/>
              <a:t>Lähde: Teknologiateollisuus ry:n henkilöstötiedustelu, </a:t>
            </a:r>
            <a:r>
              <a:rPr lang="fi-FI" dirty="0" err="1"/>
              <a:t>Macrobond</a:t>
            </a:r>
            <a:endParaRPr lang="fi-FI" dirty="0"/>
          </a:p>
        </p:txBody>
      </p:sp>
      <p:graphicFrame>
        <p:nvGraphicFramePr>
          <p:cNvPr id="9" name="Sisällön paikkamerkki 8"/>
          <p:cNvGraphicFramePr>
            <a:graphicFrameLocks noGrp="1" noChangeAspect="1"/>
          </p:cNvGraphicFramePr>
          <p:nvPr>
            <p:ph sz="quarter" idx="17"/>
            <p:extLst>
              <p:ext uri="{D42A27DB-BD31-4B8C-83A1-F6EECF244321}">
                <p14:modId xmlns:p14="http://schemas.microsoft.com/office/powerpoint/2010/main" val="938799984"/>
              </p:ext>
            </p:extLst>
          </p:nvPr>
        </p:nvGraphicFramePr>
        <p:xfrm>
          <a:off x="383718" y="1103313"/>
          <a:ext cx="8386088" cy="3541712"/>
        </p:xfrm>
        <a:graphic>
          <a:graphicData uri="http://schemas.openxmlformats.org/presentationml/2006/ole">
            <mc:AlternateContent xmlns:mc="http://schemas.openxmlformats.org/markup-compatibility/2006">
              <mc:Choice xmlns:v="urn:schemas-microsoft-com:vml" Requires="v">
                <p:oleObj spid="_x0000_s76869" name="Macrobond document" r:id="rId3" imgW="13193184" imgH="5572640" progId="Mbnd.mbnd">
                  <p:embed/>
                </p:oleObj>
              </mc:Choice>
              <mc:Fallback>
                <p:oleObj name="Macrobond document" r:id="rId3" imgW="13193184" imgH="5572640" progId="Mbnd.mbnd">
                  <p:embed/>
                  <p:pic>
                    <p:nvPicPr>
                      <p:cNvPr id="9" name="Sisällön paikkamerkki 8"/>
                      <p:cNvPicPr/>
                      <p:nvPr/>
                    </p:nvPicPr>
                    <p:blipFill>
                      <a:blip r:embed="rId4"/>
                      <a:stretch>
                        <a:fillRect/>
                      </a:stretch>
                    </p:blipFill>
                    <p:spPr>
                      <a:xfrm>
                        <a:off x="383718" y="1103313"/>
                        <a:ext cx="8386088" cy="3541712"/>
                      </a:xfrm>
                      <a:prstGeom prst="rect">
                        <a:avLst/>
                      </a:prstGeom>
                    </p:spPr>
                  </p:pic>
                </p:oleObj>
              </mc:Fallback>
            </mc:AlternateContent>
          </a:graphicData>
        </a:graphic>
      </p:graphicFrame>
    </p:spTree>
    <p:extLst>
      <p:ext uri="{BB962C8B-B14F-4D97-AF65-F5344CB8AC3E}">
        <p14:creationId xmlns:p14="http://schemas.microsoft.com/office/powerpoint/2010/main" val="2027272759"/>
      </p:ext>
    </p:extLst>
  </p:cSld>
  <p:clrMapOvr>
    <a:masterClrMapping/>
  </p:clrMapOvr>
  <p:transition spd="med">
    <p:fade/>
  </p:transition>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Tietotekniikka-alan henkilöstö</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154</a:t>
            </a:fld>
            <a:endParaRPr lang="fi-FI" dirty="0"/>
          </a:p>
        </p:txBody>
      </p:sp>
      <p:sp>
        <p:nvSpPr>
          <p:cNvPr id="4" name="Päivämäärän paikkamerkki 3"/>
          <p:cNvSpPr>
            <a:spLocks noGrp="1"/>
          </p:cNvSpPr>
          <p:nvPr>
            <p:ph type="dt" sz="half" idx="10"/>
          </p:nvPr>
        </p:nvSpPr>
        <p:spPr/>
        <p:txBody>
          <a:bodyPr/>
          <a:lstStyle/>
          <a:p>
            <a:fld id="{E70C97DB-DA9C-4CFA-B970-B8599B25F3E4}" type="datetime1">
              <a:rPr lang="fi-FI" smtClean="0"/>
              <a:t>12.4.2017</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7" name="Tekstin paikkamerkki 6"/>
          <p:cNvSpPr>
            <a:spLocks noGrp="1"/>
          </p:cNvSpPr>
          <p:nvPr>
            <p:ph type="body" sz="quarter" idx="18"/>
          </p:nvPr>
        </p:nvSpPr>
        <p:spPr>
          <a:xfrm>
            <a:off x="2334682" y="4727574"/>
            <a:ext cx="3965510" cy="220440"/>
          </a:xfrm>
        </p:spPr>
        <p:txBody>
          <a:bodyPr/>
          <a:lstStyle/>
          <a:p>
            <a:r>
              <a:rPr lang="fi-FI" dirty="0"/>
              <a:t>Lähde: Tilastokeskus, Teknologiateollisuus ry:n henkilöstötiedustelu, </a:t>
            </a:r>
            <a:r>
              <a:rPr lang="fi-FI" dirty="0" err="1"/>
              <a:t>Macrobond</a:t>
            </a:r>
            <a:endParaRPr lang="fi-FI" dirty="0"/>
          </a:p>
          <a:p>
            <a:endParaRPr lang="fi-FI" dirty="0"/>
          </a:p>
        </p:txBody>
      </p:sp>
      <p:graphicFrame>
        <p:nvGraphicFramePr>
          <p:cNvPr id="9" name="Sisällön paikkamerkki 8"/>
          <p:cNvGraphicFramePr>
            <a:graphicFrameLocks noGrp="1" noChangeAspect="1"/>
          </p:cNvGraphicFramePr>
          <p:nvPr>
            <p:ph sz="quarter" idx="17"/>
            <p:extLst>
              <p:ext uri="{D42A27DB-BD31-4B8C-83A1-F6EECF244321}">
                <p14:modId xmlns:p14="http://schemas.microsoft.com/office/powerpoint/2010/main" val="3007026985"/>
              </p:ext>
            </p:extLst>
          </p:nvPr>
        </p:nvGraphicFramePr>
        <p:xfrm>
          <a:off x="383718" y="1103313"/>
          <a:ext cx="8386088" cy="3541712"/>
        </p:xfrm>
        <a:graphic>
          <a:graphicData uri="http://schemas.openxmlformats.org/presentationml/2006/ole">
            <mc:AlternateContent xmlns:mc="http://schemas.openxmlformats.org/markup-compatibility/2006">
              <mc:Choice xmlns:v="urn:schemas-microsoft-com:vml" Requires="v">
                <p:oleObj spid="_x0000_s77893" name="Macrobond document" r:id="rId3" imgW="13193184" imgH="5572640" progId="Mbnd.mbnd">
                  <p:embed/>
                </p:oleObj>
              </mc:Choice>
              <mc:Fallback>
                <p:oleObj name="Macrobond document" r:id="rId3" imgW="13193184" imgH="5572640" progId="Mbnd.mbnd">
                  <p:embed/>
                  <p:pic>
                    <p:nvPicPr>
                      <p:cNvPr id="9" name="Sisällön paikkamerkki 8"/>
                      <p:cNvPicPr/>
                      <p:nvPr/>
                    </p:nvPicPr>
                    <p:blipFill>
                      <a:blip r:embed="rId4"/>
                      <a:stretch>
                        <a:fillRect/>
                      </a:stretch>
                    </p:blipFill>
                    <p:spPr>
                      <a:xfrm>
                        <a:off x="383718" y="1103313"/>
                        <a:ext cx="8386088" cy="3541712"/>
                      </a:xfrm>
                      <a:prstGeom prst="rect">
                        <a:avLst/>
                      </a:prstGeom>
                    </p:spPr>
                  </p:pic>
                </p:oleObj>
              </mc:Fallback>
            </mc:AlternateContent>
          </a:graphicData>
        </a:graphic>
      </p:graphicFrame>
    </p:spTree>
    <p:extLst>
      <p:ext uri="{BB962C8B-B14F-4D97-AF65-F5344CB8AC3E}">
        <p14:creationId xmlns:p14="http://schemas.microsoft.com/office/powerpoint/2010/main" val="2613042355"/>
      </p:ext>
    </p:extLst>
  </p:cSld>
  <p:clrMapOvr>
    <a:masterClrMapping/>
  </p:clrMapOvr>
  <p:transition spd="med">
    <p:fade/>
  </p:transition>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Tietotekniikka-alan henkilöstö tytäryrityksissä ulkomailla</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155</a:t>
            </a:fld>
            <a:endParaRPr lang="fi-FI" dirty="0"/>
          </a:p>
        </p:txBody>
      </p:sp>
      <p:sp>
        <p:nvSpPr>
          <p:cNvPr id="4" name="Päivämäärän paikkamerkki 3"/>
          <p:cNvSpPr>
            <a:spLocks noGrp="1"/>
          </p:cNvSpPr>
          <p:nvPr>
            <p:ph type="dt" sz="half" idx="10"/>
          </p:nvPr>
        </p:nvSpPr>
        <p:spPr/>
        <p:txBody>
          <a:bodyPr/>
          <a:lstStyle/>
          <a:p>
            <a:fld id="{E70C97DB-DA9C-4CFA-B970-B8599B25F3E4}" type="datetime1">
              <a:rPr lang="fi-FI" smtClean="0"/>
              <a:t>12.4.2017</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7" name="Tekstin paikkamerkki 6"/>
          <p:cNvSpPr>
            <a:spLocks noGrp="1"/>
          </p:cNvSpPr>
          <p:nvPr>
            <p:ph type="body" sz="quarter" idx="18"/>
          </p:nvPr>
        </p:nvSpPr>
        <p:spPr>
          <a:xfrm>
            <a:off x="2334682" y="4727574"/>
            <a:ext cx="3749486" cy="292447"/>
          </a:xfrm>
        </p:spPr>
        <p:txBody>
          <a:bodyPr/>
          <a:lstStyle/>
          <a:p>
            <a:r>
              <a:rPr lang="fi-FI" dirty="0"/>
              <a:t>Lähde: Teknologiateollisuus ry:n henkilöstötiedustelu, </a:t>
            </a:r>
            <a:r>
              <a:rPr lang="fi-FI" dirty="0" err="1"/>
              <a:t>Macrobond</a:t>
            </a:r>
            <a:endParaRPr lang="fi-FI" dirty="0"/>
          </a:p>
        </p:txBody>
      </p:sp>
      <p:graphicFrame>
        <p:nvGraphicFramePr>
          <p:cNvPr id="9" name="Sisällön paikkamerkki 8"/>
          <p:cNvGraphicFramePr>
            <a:graphicFrameLocks noGrp="1" noChangeAspect="1"/>
          </p:cNvGraphicFramePr>
          <p:nvPr>
            <p:ph sz="quarter" idx="17"/>
            <p:extLst>
              <p:ext uri="{D42A27DB-BD31-4B8C-83A1-F6EECF244321}">
                <p14:modId xmlns:p14="http://schemas.microsoft.com/office/powerpoint/2010/main" val="2247123950"/>
              </p:ext>
            </p:extLst>
          </p:nvPr>
        </p:nvGraphicFramePr>
        <p:xfrm>
          <a:off x="383718" y="1103313"/>
          <a:ext cx="8386088" cy="3541712"/>
        </p:xfrm>
        <a:graphic>
          <a:graphicData uri="http://schemas.openxmlformats.org/presentationml/2006/ole">
            <mc:AlternateContent xmlns:mc="http://schemas.openxmlformats.org/markup-compatibility/2006">
              <mc:Choice xmlns:v="urn:schemas-microsoft-com:vml" Requires="v">
                <p:oleObj spid="_x0000_s78917" name="Macrobond document" r:id="rId3" imgW="13193184" imgH="5572640" progId="Mbnd.mbnd">
                  <p:embed/>
                </p:oleObj>
              </mc:Choice>
              <mc:Fallback>
                <p:oleObj name="Macrobond document" r:id="rId3" imgW="13193184" imgH="5572640" progId="Mbnd.mbnd">
                  <p:embed/>
                  <p:pic>
                    <p:nvPicPr>
                      <p:cNvPr id="9" name="Sisällön paikkamerkki 8"/>
                      <p:cNvPicPr/>
                      <p:nvPr/>
                    </p:nvPicPr>
                    <p:blipFill>
                      <a:blip r:embed="rId4"/>
                      <a:stretch>
                        <a:fillRect/>
                      </a:stretch>
                    </p:blipFill>
                    <p:spPr>
                      <a:xfrm>
                        <a:off x="383718" y="1103313"/>
                        <a:ext cx="8386088" cy="3541712"/>
                      </a:xfrm>
                      <a:prstGeom prst="rect">
                        <a:avLst/>
                      </a:prstGeom>
                    </p:spPr>
                  </p:pic>
                </p:oleObj>
              </mc:Fallback>
            </mc:AlternateContent>
          </a:graphicData>
        </a:graphic>
      </p:graphicFrame>
    </p:spTree>
    <p:extLst>
      <p:ext uri="{BB962C8B-B14F-4D97-AF65-F5344CB8AC3E}">
        <p14:creationId xmlns:p14="http://schemas.microsoft.com/office/powerpoint/2010/main" val="1698068004"/>
      </p:ext>
    </p:extLst>
  </p:cSld>
  <p:clrMapOvr>
    <a:masterClrMapping/>
  </p:clrMapOvr>
  <p:transition spd="med">
    <p:fade/>
  </p:transition>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Teknologiateollisuuden henkilöstön </a:t>
            </a:r>
            <a:br>
              <a:rPr lang="fi-FI" dirty="0"/>
            </a:br>
            <a:r>
              <a:rPr lang="fi-FI" dirty="0"/>
              <a:t>eläkkeelle siirtyminen</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156</a:t>
            </a:fld>
            <a:endParaRPr lang="fi-FI" dirty="0"/>
          </a:p>
        </p:txBody>
      </p:sp>
      <p:sp>
        <p:nvSpPr>
          <p:cNvPr id="4" name="Päivämäärän paikkamerkki 3"/>
          <p:cNvSpPr>
            <a:spLocks noGrp="1"/>
          </p:cNvSpPr>
          <p:nvPr>
            <p:ph type="dt" sz="half" idx="10"/>
          </p:nvPr>
        </p:nvSpPr>
        <p:spPr/>
        <p:txBody>
          <a:bodyPr/>
          <a:lstStyle/>
          <a:p>
            <a:fld id="{E70C97DB-DA9C-4CFA-B970-B8599B25F3E4}" type="datetime1">
              <a:rPr lang="fi-FI" smtClean="0"/>
              <a:t>12.4.2017</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7" name="Tekstin paikkamerkki 6"/>
          <p:cNvSpPr>
            <a:spLocks noGrp="1"/>
          </p:cNvSpPr>
          <p:nvPr>
            <p:ph type="body" sz="quarter" idx="18"/>
          </p:nvPr>
        </p:nvSpPr>
        <p:spPr>
          <a:xfrm>
            <a:off x="2334682" y="4727574"/>
            <a:ext cx="4051746" cy="241813"/>
          </a:xfrm>
        </p:spPr>
        <p:txBody>
          <a:bodyPr/>
          <a:lstStyle/>
          <a:p>
            <a:r>
              <a:rPr lang="fi-FI" dirty="0"/>
              <a:t>Lähde: Teknologiateollisuus ry:n palkkatiedustelu, Eläketurvakeskus, Tilastokeskus</a:t>
            </a:r>
          </a:p>
          <a:p>
            <a:endParaRPr lang="fi-FI" dirty="0"/>
          </a:p>
        </p:txBody>
      </p:sp>
      <p:graphicFrame>
        <p:nvGraphicFramePr>
          <p:cNvPr id="8" name="Object 3"/>
          <p:cNvGraphicFramePr>
            <a:graphicFrameLocks noGrp="1" noChangeAspect="1"/>
          </p:cNvGraphicFramePr>
          <p:nvPr>
            <p:ph sz="quarter" idx="17"/>
            <p:extLst>
              <p:ext uri="{D42A27DB-BD31-4B8C-83A1-F6EECF244321}">
                <p14:modId xmlns:p14="http://schemas.microsoft.com/office/powerpoint/2010/main" val="1470721625"/>
              </p:ext>
            </p:extLst>
          </p:nvPr>
        </p:nvGraphicFramePr>
        <p:xfrm>
          <a:off x="381000" y="1103313"/>
          <a:ext cx="8391525" cy="3541712"/>
        </p:xfrm>
        <a:graphic>
          <a:graphicData uri="http://schemas.openxmlformats.org/drawingml/2006/chart">
            <c:chart xmlns:c="http://schemas.openxmlformats.org/drawingml/2006/chart" xmlns:r="http://schemas.openxmlformats.org/officeDocument/2006/relationships" r:id="rId2"/>
          </a:graphicData>
        </a:graphic>
      </p:graphicFrame>
      <p:sp>
        <p:nvSpPr>
          <p:cNvPr id="9" name="Tekstiruutu 1"/>
          <p:cNvSpPr txBox="1">
            <a:spLocks noChangeArrowheads="1"/>
          </p:cNvSpPr>
          <p:nvPr/>
        </p:nvSpPr>
        <p:spPr bwMode="auto">
          <a:xfrm>
            <a:off x="5932821" y="2355504"/>
            <a:ext cx="1141659" cy="253916"/>
          </a:xfrm>
          <a:prstGeom prst="rect">
            <a:avLst/>
          </a:prstGeom>
          <a:solidFill>
            <a:schemeClr val="bg1"/>
          </a:solidFill>
          <a:ln w="6350">
            <a:solidFill>
              <a:schemeClr val="tx1"/>
            </a:solidFill>
            <a:miter lim="800000"/>
            <a:headEnd/>
            <a:tailEnd/>
          </a:ln>
        </p:spPr>
        <p:txBody>
          <a:bodyPr wrap="none">
            <a:spAutoFit/>
          </a:bodyPr>
          <a:lstStyle>
            <a:lvl1pPr>
              <a:defRPr sz="1400">
                <a:solidFill>
                  <a:schemeClr val="tx1"/>
                </a:solidFill>
                <a:latin typeface="Arial" charset="0"/>
                <a:ea typeface="Arial Unicode MS" pitchFamily="34" charset="-128"/>
                <a:cs typeface="Arial Unicode MS" pitchFamily="34" charset="-128"/>
              </a:defRPr>
            </a:lvl1pPr>
            <a:lvl2pPr marL="742950" indent="-285750">
              <a:defRPr sz="1400">
                <a:solidFill>
                  <a:schemeClr val="tx1"/>
                </a:solidFill>
                <a:latin typeface="Arial" charset="0"/>
                <a:ea typeface="Arial Unicode MS" pitchFamily="34" charset="-128"/>
                <a:cs typeface="Arial Unicode MS" pitchFamily="34" charset="-128"/>
              </a:defRPr>
            </a:lvl2pPr>
            <a:lvl3pPr marL="1143000" indent="-228600">
              <a:defRPr sz="1400">
                <a:solidFill>
                  <a:schemeClr val="tx1"/>
                </a:solidFill>
                <a:latin typeface="Arial" charset="0"/>
                <a:ea typeface="Arial Unicode MS" pitchFamily="34" charset="-128"/>
                <a:cs typeface="Arial Unicode MS" pitchFamily="34" charset="-128"/>
              </a:defRPr>
            </a:lvl3pPr>
            <a:lvl4pPr marL="1600200" indent="-228600">
              <a:defRPr sz="1400">
                <a:solidFill>
                  <a:schemeClr val="tx1"/>
                </a:solidFill>
                <a:latin typeface="Arial" charset="0"/>
                <a:ea typeface="Arial Unicode MS" pitchFamily="34" charset="-128"/>
                <a:cs typeface="Arial Unicode MS" pitchFamily="34" charset="-128"/>
              </a:defRPr>
            </a:lvl4pPr>
            <a:lvl5pPr marL="2057400" indent="-228600">
              <a:defRPr sz="1400">
                <a:solidFill>
                  <a:schemeClr val="tx1"/>
                </a:solidFill>
                <a:latin typeface="Arial" charset="0"/>
                <a:ea typeface="Arial Unicode MS" pitchFamily="34" charset="-128"/>
                <a:cs typeface="Arial Unicode MS" pitchFamily="34" charset="-128"/>
              </a:defRPr>
            </a:lvl5pPr>
            <a:lvl6pPr marL="2514600" indent="-228600" eaLnBrk="0" fontAlgn="base" hangingPunct="0">
              <a:spcBef>
                <a:spcPct val="0"/>
              </a:spcBef>
              <a:spcAft>
                <a:spcPct val="0"/>
              </a:spcAft>
              <a:defRPr sz="1400">
                <a:solidFill>
                  <a:schemeClr val="tx1"/>
                </a:solidFill>
                <a:latin typeface="Arial" charset="0"/>
                <a:ea typeface="Arial Unicode MS" pitchFamily="34" charset="-128"/>
                <a:cs typeface="Arial Unicode MS" pitchFamily="34" charset="-128"/>
              </a:defRPr>
            </a:lvl6pPr>
            <a:lvl7pPr marL="2971800" indent="-228600" eaLnBrk="0" fontAlgn="base" hangingPunct="0">
              <a:spcBef>
                <a:spcPct val="0"/>
              </a:spcBef>
              <a:spcAft>
                <a:spcPct val="0"/>
              </a:spcAft>
              <a:defRPr sz="1400">
                <a:solidFill>
                  <a:schemeClr val="tx1"/>
                </a:solidFill>
                <a:latin typeface="Arial" charset="0"/>
                <a:ea typeface="Arial Unicode MS" pitchFamily="34" charset="-128"/>
                <a:cs typeface="Arial Unicode MS" pitchFamily="34" charset="-128"/>
              </a:defRPr>
            </a:lvl7pPr>
            <a:lvl8pPr marL="3429000" indent="-228600" eaLnBrk="0" fontAlgn="base" hangingPunct="0">
              <a:spcBef>
                <a:spcPct val="0"/>
              </a:spcBef>
              <a:spcAft>
                <a:spcPct val="0"/>
              </a:spcAft>
              <a:defRPr sz="1400">
                <a:solidFill>
                  <a:schemeClr val="tx1"/>
                </a:solidFill>
                <a:latin typeface="Arial" charset="0"/>
                <a:ea typeface="Arial Unicode MS" pitchFamily="34" charset="-128"/>
                <a:cs typeface="Arial Unicode MS" pitchFamily="34" charset="-128"/>
              </a:defRPr>
            </a:lvl8pPr>
            <a:lvl9pPr marL="3886200" indent="-228600" eaLnBrk="0" fontAlgn="base" hangingPunct="0">
              <a:spcBef>
                <a:spcPct val="0"/>
              </a:spcBef>
              <a:spcAft>
                <a:spcPct val="0"/>
              </a:spcAft>
              <a:defRPr sz="1400">
                <a:solidFill>
                  <a:schemeClr val="tx1"/>
                </a:solidFill>
                <a:latin typeface="Arial" charset="0"/>
                <a:ea typeface="Arial Unicode MS" pitchFamily="34" charset="-128"/>
                <a:cs typeface="Arial Unicode MS" pitchFamily="34" charset="-128"/>
              </a:defRPr>
            </a:lvl9pPr>
          </a:lstStyle>
          <a:p>
            <a:pPr eaLnBrk="0" fontAlgn="base" hangingPunct="0">
              <a:spcBef>
                <a:spcPct val="0"/>
              </a:spcBef>
              <a:spcAft>
                <a:spcPct val="0"/>
              </a:spcAft>
            </a:pPr>
            <a:r>
              <a:rPr lang="fi-FI" sz="1050" dirty="0">
                <a:solidFill>
                  <a:schemeClr val="tx2"/>
                </a:solidFill>
                <a:latin typeface="+mj-lt"/>
              </a:rPr>
              <a:t>Toimihenkilöt </a:t>
            </a:r>
          </a:p>
        </p:txBody>
      </p:sp>
      <p:sp>
        <p:nvSpPr>
          <p:cNvPr id="10" name="Tekstiruutu 10"/>
          <p:cNvSpPr txBox="1">
            <a:spLocks noChangeArrowheads="1"/>
          </p:cNvSpPr>
          <p:nvPr/>
        </p:nvSpPr>
        <p:spPr bwMode="auto">
          <a:xfrm>
            <a:off x="5932821" y="3373306"/>
            <a:ext cx="972015" cy="253916"/>
          </a:xfrm>
          <a:prstGeom prst="rect">
            <a:avLst/>
          </a:prstGeom>
          <a:solidFill>
            <a:schemeClr val="bg1"/>
          </a:solidFill>
          <a:ln w="6350">
            <a:solidFill>
              <a:schemeClr val="tx1"/>
            </a:solidFill>
            <a:miter lim="800000"/>
            <a:headEnd/>
            <a:tailEnd/>
          </a:ln>
        </p:spPr>
        <p:txBody>
          <a:bodyPr wrap="square">
            <a:spAutoFit/>
          </a:bodyPr>
          <a:lstStyle>
            <a:lvl1pPr>
              <a:defRPr sz="1400">
                <a:solidFill>
                  <a:schemeClr val="tx1"/>
                </a:solidFill>
                <a:latin typeface="Arial" charset="0"/>
                <a:ea typeface="Arial Unicode MS" pitchFamily="34" charset="-128"/>
                <a:cs typeface="Arial Unicode MS" pitchFamily="34" charset="-128"/>
              </a:defRPr>
            </a:lvl1pPr>
            <a:lvl2pPr marL="742950" indent="-285750">
              <a:defRPr sz="1400">
                <a:solidFill>
                  <a:schemeClr val="tx1"/>
                </a:solidFill>
                <a:latin typeface="Arial" charset="0"/>
                <a:ea typeface="Arial Unicode MS" pitchFamily="34" charset="-128"/>
                <a:cs typeface="Arial Unicode MS" pitchFamily="34" charset="-128"/>
              </a:defRPr>
            </a:lvl2pPr>
            <a:lvl3pPr marL="1143000" indent="-228600">
              <a:defRPr sz="1400">
                <a:solidFill>
                  <a:schemeClr val="tx1"/>
                </a:solidFill>
                <a:latin typeface="Arial" charset="0"/>
                <a:ea typeface="Arial Unicode MS" pitchFamily="34" charset="-128"/>
                <a:cs typeface="Arial Unicode MS" pitchFamily="34" charset="-128"/>
              </a:defRPr>
            </a:lvl3pPr>
            <a:lvl4pPr marL="1600200" indent="-228600">
              <a:defRPr sz="1400">
                <a:solidFill>
                  <a:schemeClr val="tx1"/>
                </a:solidFill>
                <a:latin typeface="Arial" charset="0"/>
                <a:ea typeface="Arial Unicode MS" pitchFamily="34" charset="-128"/>
                <a:cs typeface="Arial Unicode MS" pitchFamily="34" charset="-128"/>
              </a:defRPr>
            </a:lvl4pPr>
            <a:lvl5pPr marL="2057400" indent="-228600">
              <a:defRPr sz="1400">
                <a:solidFill>
                  <a:schemeClr val="tx1"/>
                </a:solidFill>
                <a:latin typeface="Arial" charset="0"/>
                <a:ea typeface="Arial Unicode MS" pitchFamily="34" charset="-128"/>
                <a:cs typeface="Arial Unicode MS" pitchFamily="34" charset="-128"/>
              </a:defRPr>
            </a:lvl5pPr>
            <a:lvl6pPr marL="2514600" indent="-228600" eaLnBrk="0" fontAlgn="base" hangingPunct="0">
              <a:spcBef>
                <a:spcPct val="0"/>
              </a:spcBef>
              <a:spcAft>
                <a:spcPct val="0"/>
              </a:spcAft>
              <a:defRPr sz="1400">
                <a:solidFill>
                  <a:schemeClr val="tx1"/>
                </a:solidFill>
                <a:latin typeface="Arial" charset="0"/>
                <a:ea typeface="Arial Unicode MS" pitchFamily="34" charset="-128"/>
                <a:cs typeface="Arial Unicode MS" pitchFamily="34" charset="-128"/>
              </a:defRPr>
            </a:lvl6pPr>
            <a:lvl7pPr marL="2971800" indent="-228600" eaLnBrk="0" fontAlgn="base" hangingPunct="0">
              <a:spcBef>
                <a:spcPct val="0"/>
              </a:spcBef>
              <a:spcAft>
                <a:spcPct val="0"/>
              </a:spcAft>
              <a:defRPr sz="1400">
                <a:solidFill>
                  <a:schemeClr val="tx1"/>
                </a:solidFill>
                <a:latin typeface="Arial" charset="0"/>
                <a:ea typeface="Arial Unicode MS" pitchFamily="34" charset="-128"/>
                <a:cs typeface="Arial Unicode MS" pitchFamily="34" charset="-128"/>
              </a:defRPr>
            </a:lvl7pPr>
            <a:lvl8pPr marL="3429000" indent="-228600" eaLnBrk="0" fontAlgn="base" hangingPunct="0">
              <a:spcBef>
                <a:spcPct val="0"/>
              </a:spcBef>
              <a:spcAft>
                <a:spcPct val="0"/>
              </a:spcAft>
              <a:defRPr sz="1400">
                <a:solidFill>
                  <a:schemeClr val="tx1"/>
                </a:solidFill>
                <a:latin typeface="Arial" charset="0"/>
                <a:ea typeface="Arial Unicode MS" pitchFamily="34" charset="-128"/>
                <a:cs typeface="Arial Unicode MS" pitchFamily="34" charset="-128"/>
              </a:defRPr>
            </a:lvl8pPr>
            <a:lvl9pPr marL="3886200" indent="-228600" eaLnBrk="0" fontAlgn="base" hangingPunct="0">
              <a:spcBef>
                <a:spcPct val="0"/>
              </a:spcBef>
              <a:spcAft>
                <a:spcPct val="0"/>
              </a:spcAft>
              <a:defRPr sz="1400">
                <a:solidFill>
                  <a:schemeClr val="tx1"/>
                </a:solidFill>
                <a:latin typeface="Arial" charset="0"/>
                <a:ea typeface="Arial Unicode MS" pitchFamily="34" charset="-128"/>
                <a:cs typeface="Arial Unicode MS" pitchFamily="34" charset="-128"/>
              </a:defRPr>
            </a:lvl9pPr>
          </a:lstStyle>
          <a:p>
            <a:pPr eaLnBrk="0" fontAlgn="base" hangingPunct="0">
              <a:spcBef>
                <a:spcPct val="0"/>
              </a:spcBef>
              <a:spcAft>
                <a:spcPct val="0"/>
              </a:spcAft>
            </a:pPr>
            <a:r>
              <a:rPr lang="fi-FI" sz="1050" dirty="0">
                <a:solidFill>
                  <a:schemeClr val="tx2"/>
                </a:solidFill>
                <a:latin typeface="+mj-lt"/>
              </a:rPr>
              <a:t>Työntekijät </a:t>
            </a:r>
          </a:p>
        </p:txBody>
      </p:sp>
      <p:sp>
        <p:nvSpPr>
          <p:cNvPr id="11" name="Text Box 5"/>
          <p:cNvSpPr txBox="1">
            <a:spLocks noChangeArrowheads="1"/>
          </p:cNvSpPr>
          <p:nvPr/>
        </p:nvSpPr>
        <p:spPr bwMode="auto">
          <a:xfrm>
            <a:off x="1003991" y="1275730"/>
            <a:ext cx="1326004" cy="253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400">
                <a:solidFill>
                  <a:schemeClr val="tx1"/>
                </a:solidFill>
                <a:latin typeface="Arial" charset="0"/>
                <a:ea typeface="Arial Unicode MS" pitchFamily="34" charset="-128"/>
                <a:cs typeface="Arial Unicode MS" pitchFamily="34" charset="-128"/>
              </a:defRPr>
            </a:lvl1pPr>
            <a:lvl2pPr marL="742950" indent="-285750">
              <a:defRPr sz="1400">
                <a:solidFill>
                  <a:schemeClr val="tx1"/>
                </a:solidFill>
                <a:latin typeface="Arial" charset="0"/>
                <a:ea typeface="Arial Unicode MS" pitchFamily="34" charset="-128"/>
                <a:cs typeface="Arial Unicode MS" pitchFamily="34" charset="-128"/>
              </a:defRPr>
            </a:lvl2pPr>
            <a:lvl3pPr marL="1143000" indent="-228600">
              <a:defRPr sz="1400">
                <a:solidFill>
                  <a:schemeClr val="tx1"/>
                </a:solidFill>
                <a:latin typeface="Arial" charset="0"/>
                <a:ea typeface="Arial Unicode MS" pitchFamily="34" charset="-128"/>
                <a:cs typeface="Arial Unicode MS" pitchFamily="34" charset="-128"/>
              </a:defRPr>
            </a:lvl3pPr>
            <a:lvl4pPr marL="1600200" indent="-228600">
              <a:defRPr sz="1400">
                <a:solidFill>
                  <a:schemeClr val="tx1"/>
                </a:solidFill>
                <a:latin typeface="Arial" charset="0"/>
                <a:ea typeface="Arial Unicode MS" pitchFamily="34" charset="-128"/>
                <a:cs typeface="Arial Unicode MS" pitchFamily="34" charset="-128"/>
              </a:defRPr>
            </a:lvl4pPr>
            <a:lvl5pPr marL="2057400" indent="-228600">
              <a:defRPr sz="1400">
                <a:solidFill>
                  <a:schemeClr val="tx1"/>
                </a:solidFill>
                <a:latin typeface="Arial" charset="0"/>
                <a:ea typeface="Arial Unicode MS" pitchFamily="34" charset="-128"/>
                <a:cs typeface="Arial Unicode MS" pitchFamily="34" charset="-128"/>
              </a:defRPr>
            </a:lvl5pPr>
            <a:lvl6pPr marL="2514600" indent="-228600" eaLnBrk="0" fontAlgn="base" hangingPunct="0">
              <a:spcBef>
                <a:spcPct val="0"/>
              </a:spcBef>
              <a:spcAft>
                <a:spcPct val="0"/>
              </a:spcAft>
              <a:defRPr sz="1400">
                <a:solidFill>
                  <a:schemeClr val="tx1"/>
                </a:solidFill>
                <a:latin typeface="Arial" charset="0"/>
                <a:ea typeface="Arial Unicode MS" pitchFamily="34" charset="-128"/>
                <a:cs typeface="Arial Unicode MS" pitchFamily="34" charset="-128"/>
              </a:defRPr>
            </a:lvl6pPr>
            <a:lvl7pPr marL="2971800" indent="-228600" eaLnBrk="0" fontAlgn="base" hangingPunct="0">
              <a:spcBef>
                <a:spcPct val="0"/>
              </a:spcBef>
              <a:spcAft>
                <a:spcPct val="0"/>
              </a:spcAft>
              <a:defRPr sz="1400">
                <a:solidFill>
                  <a:schemeClr val="tx1"/>
                </a:solidFill>
                <a:latin typeface="Arial" charset="0"/>
                <a:ea typeface="Arial Unicode MS" pitchFamily="34" charset="-128"/>
                <a:cs typeface="Arial Unicode MS" pitchFamily="34" charset="-128"/>
              </a:defRPr>
            </a:lvl7pPr>
            <a:lvl8pPr marL="3429000" indent="-228600" eaLnBrk="0" fontAlgn="base" hangingPunct="0">
              <a:spcBef>
                <a:spcPct val="0"/>
              </a:spcBef>
              <a:spcAft>
                <a:spcPct val="0"/>
              </a:spcAft>
              <a:defRPr sz="1400">
                <a:solidFill>
                  <a:schemeClr val="tx1"/>
                </a:solidFill>
                <a:latin typeface="Arial" charset="0"/>
                <a:ea typeface="Arial Unicode MS" pitchFamily="34" charset="-128"/>
                <a:cs typeface="Arial Unicode MS" pitchFamily="34" charset="-128"/>
              </a:defRPr>
            </a:lvl8pPr>
            <a:lvl9pPr marL="3886200" indent="-228600" eaLnBrk="0" fontAlgn="base" hangingPunct="0">
              <a:spcBef>
                <a:spcPct val="0"/>
              </a:spcBef>
              <a:spcAft>
                <a:spcPct val="0"/>
              </a:spcAft>
              <a:defRPr sz="1400">
                <a:solidFill>
                  <a:schemeClr val="tx1"/>
                </a:solidFill>
                <a:latin typeface="Arial" charset="0"/>
                <a:ea typeface="Arial Unicode MS" pitchFamily="34" charset="-128"/>
                <a:cs typeface="Arial Unicode MS" pitchFamily="34" charset="-128"/>
              </a:defRPr>
            </a:lvl9pPr>
          </a:lstStyle>
          <a:p>
            <a:pPr eaLnBrk="0" fontAlgn="base" hangingPunct="0">
              <a:spcBef>
                <a:spcPct val="0"/>
              </a:spcBef>
              <a:spcAft>
                <a:spcPct val="0"/>
              </a:spcAft>
            </a:pPr>
            <a:r>
              <a:rPr lang="fi-FI" sz="1050" dirty="0">
                <a:solidFill>
                  <a:schemeClr val="tx2"/>
                </a:solidFill>
                <a:latin typeface="+mj-lt"/>
              </a:rPr>
              <a:t>Henkilöä / vuosi </a:t>
            </a:r>
          </a:p>
        </p:txBody>
      </p:sp>
    </p:spTree>
    <p:extLst>
      <p:ext uri="{BB962C8B-B14F-4D97-AF65-F5344CB8AC3E}">
        <p14:creationId xmlns:p14="http://schemas.microsoft.com/office/powerpoint/2010/main" val="3963029662"/>
      </p:ext>
    </p:extLst>
  </p:cSld>
  <p:clrMapOvr>
    <a:masterClrMapping/>
  </p:clrMapOvr>
  <p:transition spd="med">
    <p:fade/>
  </p:transition>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Teknologiateollisuuden työntekijöiden          (toimihenkilöt pl.) eläkkeelle siirtyminen </a:t>
            </a:r>
            <a:br>
              <a:rPr lang="fi-FI" dirty="0"/>
            </a:br>
            <a:endParaRPr lang="fi-FI" dirty="0"/>
          </a:p>
        </p:txBody>
      </p:sp>
      <p:sp>
        <p:nvSpPr>
          <p:cNvPr id="3" name="Dian numeron paikkamerkki 2"/>
          <p:cNvSpPr>
            <a:spLocks noGrp="1"/>
          </p:cNvSpPr>
          <p:nvPr>
            <p:ph type="sldNum" sz="quarter" idx="12"/>
          </p:nvPr>
        </p:nvSpPr>
        <p:spPr/>
        <p:txBody>
          <a:bodyPr/>
          <a:lstStyle/>
          <a:p>
            <a:fld id="{6FCB6B90-8271-4E8F-82C1-E646FBB48A2E}" type="slidenum">
              <a:rPr lang="fi-FI" smtClean="0"/>
              <a:pPr/>
              <a:t>157</a:t>
            </a:fld>
            <a:endParaRPr lang="fi-FI" dirty="0"/>
          </a:p>
        </p:txBody>
      </p:sp>
      <p:sp>
        <p:nvSpPr>
          <p:cNvPr id="4" name="Päivämäärän paikkamerkki 3"/>
          <p:cNvSpPr>
            <a:spLocks noGrp="1"/>
          </p:cNvSpPr>
          <p:nvPr>
            <p:ph type="dt" sz="half" idx="10"/>
          </p:nvPr>
        </p:nvSpPr>
        <p:spPr/>
        <p:txBody>
          <a:bodyPr/>
          <a:lstStyle/>
          <a:p>
            <a:fld id="{E70C97DB-DA9C-4CFA-B970-B8599B25F3E4}" type="datetime1">
              <a:rPr lang="fi-FI" smtClean="0"/>
              <a:t>12.4.2017</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7" name="Tekstin paikkamerkki 6"/>
          <p:cNvSpPr>
            <a:spLocks noGrp="1"/>
          </p:cNvSpPr>
          <p:nvPr>
            <p:ph type="body" sz="quarter" idx="18"/>
          </p:nvPr>
        </p:nvSpPr>
        <p:spPr>
          <a:xfrm>
            <a:off x="2334682" y="4727574"/>
            <a:ext cx="4181348" cy="306614"/>
          </a:xfrm>
        </p:spPr>
        <p:txBody>
          <a:bodyPr/>
          <a:lstStyle/>
          <a:p>
            <a:r>
              <a:rPr lang="fi-FI" dirty="0"/>
              <a:t>Lähde: Teknologiateollisuus ry:n palkkatiedustelu, Eläketurvakeskus, Tilastokeskus</a:t>
            </a:r>
          </a:p>
          <a:p>
            <a:endParaRPr lang="fi-FI" dirty="0"/>
          </a:p>
        </p:txBody>
      </p:sp>
      <p:graphicFrame>
        <p:nvGraphicFramePr>
          <p:cNvPr id="8" name="Object 3"/>
          <p:cNvGraphicFramePr>
            <a:graphicFrameLocks noGrp="1" noChangeAspect="1"/>
          </p:cNvGraphicFramePr>
          <p:nvPr>
            <p:ph sz="quarter" idx="17"/>
            <p:extLst>
              <p:ext uri="{D42A27DB-BD31-4B8C-83A1-F6EECF244321}">
                <p14:modId xmlns:p14="http://schemas.microsoft.com/office/powerpoint/2010/main" val="3285143664"/>
              </p:ext>
            </p:extLst>
          </p:nvPr>
        </p:nvGraphicFramePr>
        <p:xfrm>
          <a:off x="381000" y="1103313"/>
          <a:ext cx="8391525" cy="3541712"/>
        </p:xfrm>
        <a:graphic>
          <a:graphicData uri="http://schemas.openxmlformats.org/drawingml/2006/chart">
            <c:chart xmlns:c="http://schemas.openxmlformats.org/drawingml/2006/chart" xmlns:r="http://schemas.openxmlformats.org/officeDocument/2006/relationships" r:id="rId2"/>
          </a:graphicData>
        </a:graphic>
      </p:graphicFrame>
      <p:sp>
        <p:nvSpPr>
          <p:cNvPr id="9" name="Text Box 5"/>
          <p:cNvSpPr txBox="1">
            <a:spLocks noChangeArrowheads="1"/>
          </p:cNvSpPr>
          <p:nvPr/>
        </p:nvSpPr>
        <p:spPr bwMode="auto">
          <a:xfrm>
            <a:off x="1008678" y="1210929"/>
            <a:ext cx="1326004" cy="253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400">
                <a:solidFill>
                  <a:schemeClr val="tx1"/>
                </a:solidFill>
                <a:latin typeface="Arial" charset="0"/>
                <a:ea typeface="Arial Unicode MS" pitchFamily="34" charset="-128"/>
                <a:cs typeface="Arial Unicode MS" pitchFamily="34" charset="-128"/>
              </a:defRPr>
            </a:lvl1pPr>
            <a:lvl2pPr marL="742950" indent="-285750">
              <a:defRPr sz="1400">
                <a:solidFill>
                  <a:schemeClr val="tx1"/>
                </a:solidFill>
                <a:latin typeface="Arial" charset="0"/>
                <a:ea typeface="Arial Unicode MS" pitchFamily="34" charset="-128"/>
                <a:cs typeface="Arial Unicode MS" pitchFamily="34" charset="-128"/>
              </a:defRPr>
            </a:lvl2pPr>
            <a:lvl3pPr marL="1143000" indent="-228600">
              <a:defRPr sz="1400">
                <a:solidFill>
                  <a:schemeClr val="tx1"/>
                </a:solidFill>
                <a:latin typeface="Arial" charset="0"/>
                <a:ea typeface="Arial Unicode MS" pitchFamily="34" charset="-128"/>
                <a:cs typeface="Arial Unicode MS" pitchFamily="34" charset="-128"/>
              </a:defRPr>
            </a:lvl3pPr>
            <a:lvl4pPr marL="1600200" indent="-228600">
              <a:defRPr sz="1400">
                <a:solidFill>
                  <a:schemeClr val="tx1"/>
                </a:solidFill>
                <a:latin typeface="Arial" charset="0"/>
                <a:ea typeface="Arial Unicode MS" pitchFamily="34" charset="-128"/>
                <a:cs typeface="Arial Unicode MS" pitchFamily="34" charset="-128"/>
              </a:defRPr>
            </a:lvl4pPr>
            <a:lvl5pPr marL="2057400" indent="-228600">
              <a:defRPr sz="1400">
                <a:solidFill>
                  <a:schemeClr val="tx1"/>
                </a:solidFill>
                <a:latin typeface="Arial" charset="0"/>
                <a:ea typeface="Arial Unicode MS" pitchFamily="34" charset="-128"/>
                <a:cs typeface="Arial Unicode MS" pitchFamily="34" charset="-128"/>
              </a:defRPr>
            </a:lvl5pPr>
            <a:lvl6pPr marL="2514600" indent="-228600" eaLnBrk="0" fontAlgn="base" hangingPunct="0">
              <a:spcBef>
                <a:spcPct val="0"/>
              </a:spcBef>
              <a:spcAft>
                <a:spcPct val="0"/>
              </a:spcAft>
              <a:defRPr sz="1400">
                <a:solidFill>
                  <a:schemeClr val="tx1"/>
                </a:solidFill>
                <a:latin typeface="Arial" charset="0"/>
                <a:ea typeface="Arial Unicode MS" pitchFamily="34" charset="-128"/>
                <a:cs typeface="Arial Unicode MS" pitchFamily="34" charset="-128"/>
              </a:defRPr>
            </a:lvl6pPr>
            <a:lvl7pPr marL="2971800" indent="-228600" eaLnBrk="0" fontAlgn="base" hangingPunct="0">
              <a:spcBef>
                <a:spcPct val="0"/>
              </a:spcBef>
              <a:spcAft>
                <a:spcPct val="0"/>
              </a:spcAft>
              <a:defRPr sz="1400">
                <a:solidFill>
                  <a:schemeClr val="tx1"/>
                </a:solidFill>
                <a:latin typeface="Arial" charset="0"/>
                <a:ea typeface="Arial Unicode MS" pitchFamily="34" charset="-128"/>
                <a:cs typeface="Arial Unicode MS" pitchFamily="34" charset="-128"/>
              </a:defRPr>
            </a:lvl7pPr>
            <a:lvl8pPr marL="3429000" indent="-228600" eaLnBrk="0" fontAlgn="base" hangingPunct="0">
              <a:spcBef>
                <a:spcPct val="0"/>
              </a:spcBef>
              <a:spcAft>
                <a:spcPct val="0"/>
              </a:spcAft>
              <a:defRPr sz="1400">
                <a:solidFill>
                  <a:schemeClr val="tx1"/>
                </a:solidFill>
                <a:latin typeface="Arial" charset="0"/>
                <a:ea typeface="Arial Unicode MS" pitchFamily="34" charset="-128"/>
                <a:cs typeface="Arial Unicode MS" pitchFamily="34" charset="-128"/>
              </a:defRPr>
            </a:lvl8pPr>
            <a:lvl9pPr marL="3886200" indent="-228600" eaLnBrk="0" fontAlgn="base" hangingPunct="0">
              <a:spcBef>
                <a:spcPct val="0"/>
              </a:spcBef>
              <a:spcAft>
                <a:spcPct val="0"/>
              </a:spcAft>
              <a:defRPr sz="1400">
                <a:solidFill>
                  <a:schemeClr val="tx1"/>
                </a:solidFill>
                <a:latin typeface="Arial" charset="0"/>
                <a:ea typeface="Arial Unicode MS" pitchFamily="34" charset="-128"/>
                <a:cs typeface="Arial Unicode MS" pitchFamily="34" charset="-128"/>
              </a:defRPr>
            </a:lvl9pPr>
          </a:lstStyle>
          <a:p>
            <a:pPr eaLnBrk="0" fontAlgn="base" hangingPunct="0">
              <a:spcBef>
                <a:spcPct val="0"/>
              </a:spcBef>
              <a:spcAft>
                <a:spcPct val="0"/>
              </a:spcAft>
            </a:pPr>
            <a:r>
              <a:rPr lang="fi-FI" sz="1050" dirty="0">
                <a:solidFill>
                  <a:schemeClr val="tx2"/>
                </a:solidFill>
                <a:latin typeface="+mj-lt"/>
              </a:rPr>
              <a:t>Henkilöä / vuosi </a:t>
            </a:r>
          </a:p>
        </p:txBody>
      </p:sp>
    </p:spTree>
    <p:extLst>
      <p:ext uri="{BB962C8B-B14F-4D97-AF65-F5344CB8AC3E}">
        <p14:creationId xmlns:p14="http://schemas.microsoft.com/office/powerpoint/2010/main" val="1410669638"/>
      </p:ext>
    </p:extLst>
  </p:cSld>
  <p:clrMapOvr>
    <a:masterClrMapping/>
  </p:clrMapOvr>
  <p:transition spd="med">
    <p:fade/>
  </p:transition>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kstin paikkamerkki 14"/>
          <p:cNvSpPr>
            <a:spLocks noGrp="1"/>
          </p:cNvSpPr>
          <p:nvPr>
            <p:ph type="body" sz="quarter" idx="15"/>
          </p:nvPr>
        </p:nvSpPr>
        <p:spPr/>
        <p:txBody>
          <a:bodyPr/>
          <a:lstStyle/>
          <a:p>
            <a:pPr>
              <a:lnSpc>
                <a:spcPct val="100000"/>
              </a:lnSpc>
            </a:pPr>
            <a:r>
              <a:rPr lang="fi-FI" sz="3200" dirty="0"/>
              <a:t>Suomi uuteen nousuun!</a:t>
            </a:r>
          </a:p>
          <a:p>
            <a:pPr>
              <a:lnSpc>
                <a:spcPct val="100000"/>
              </a:lnSpc>
            </a:pPr>
            <a:r>
              <a:rPr lang="fi-FI" sz="3200" b="0" dirty="0"/>
              <a:t>On aika uudelle ajattelulle </a:t>
            </a:r>
            <a:br>
              <a:rPr lang="fi-FI" sz="3200" b="0" dirty="0"/>
            </a:br>
            <a:r>
              <a:rPr lang="fi-FI" sz="3200" b="0" dirty="0"/>
              <a:t>ja toimenpiteille</a:t>
            </a:r>
          </a:p>
          <a:p>
            <a:endParaRPr lang="fi-FI" dirty="0"/>
          </a:p>
        </p:txBody>
      </p:sp>
      <p:sp>
        <p:nvSpPr>
          <p:cNvPr id="3" name="Dian numeron paikkamerkki 2"/>
          <p:cNvSpPr>
            <a:spLocks noGrp="1"/>
          </p:cNvSpPr>
          <p:nvPr>
            <p:ph type="sldNum" sz="quarter" idx="12"/>
          </p:nvPr>
        </p:nvSpPr>
        <p:spPr/>
        <p:txBody>
          <a:bodyPr/>
          <a:lstStyle/>
          <a:p>
            <a:fld id="{6FCB6B90-8271-4E8F-82C1-E646FBB48A2E}" type="slidenum">
              <a:rPr lang="fi-FI" smtClean="0"/>
              <a:pPr/>
              <a:t>158</a:t>
            </a:fld>
            <a:endParaRPr lang="fi-FI" dirty="0"/>
          </a:p>
        </p:txBody>
      </p:sp>
      <p:sp>
        <p:nvSpPr>
          <p:cNvPr id="4" name="Päivämäärän paikkamerkki 3"/>
          <p:cNvSpPr>
            <a:spLocks noGrp="1"/>
          </p:cNvSpPr>
          <p:nvPr>
            <p:ph type="dt" sz="half" idx="10"/>
          </p:nvPr>
        </p:nvSpPr>
        <p:spPr/>
        <p:txBody>
          <a:bodyPr/>
          <a:lstStyle/>
          <a:p>
            <a:fld id="{E70C97DB-DA9C-4CFA-B970-B8599B25F3E4}" type="datetime1">
              <a:rPr lang="fi-FI" smtClean="0"/>
              <a:t>12.4.2017</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pic>
        <p:nvPicPr>
          <p:cNvPr id="17" name="Kuva 16"/>
          <p:cNvPicPr>
            <a:picLocks noChangeAspect="1"/>
          </p:cNvPicPr>
          <p:nvPr/>
        </p:nvPicPr>
        <p:blipFill>
          <a:blip r:embed="rId2"/>
          <a:stretch>
            <a:fillRect/>
          </a:stretch>
        </p:blipFill>
        <p:spPr>
          <a:xfrm>
            <a:off x="5025607" y="1016527"/>
            <a:ext cx="3548626" cy="3711520"/>
          </a:xfrm>
          <a:prstGeom prst="rect">
            <a:avLst/>
          </a:prstGeom>
        </p:spPr>
      </p:pic>
    </p:spTree>
    <p:extLst>
      <p:ext uri="{BB962C8B-B14F-4D97-AF65-F5344CB8AC3E}">
        <p14:creationId xmlns:p14="http://schemas.microsoft.com/office/powerpoint/2010/main" val="1164680780"/>
      </p:ext>
    </p:extLst>
  </p:cSld>
  <p:clrMapOvr>
    <a:masterClrMapping/>
  </p:clrMapOvr>
  <p:transition spd="med">
    <p:fade/>
  </p:transition>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Teknologiateollisuuden jäsenyritykset 2015</a:t>
            </a:r>
          </a:p>
          <a:p>
            <a:endParaRPr lang="fi-FI" dirty="0"/>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159</a:t>
            </a:fld>
            <a:endParaRPr lang="fi-FI" dirty="0">
              <a:solidFill>
                <a:srgbClr val="29282E"/>
              </a:solidFill>
            </a:endParaRPr>
          </a:p>
        </p:txBody>
      </p:sp>
      <p:sp>
        <p:nvSpPr>
          <p:cNvPr id="4" name="Päivämäärän paikkamerkki 3"/>
          <p:cNvSpPr>
            <a:spLocks noGrp="1"/>
          </p:cNvSpPr>
          <p:nvPr>
            <p:ph type="dt" sz="half" idx="10"/>
          </p:nvPr>
        </p:nvSpPr>
        <p:spPr/>
        <p:txBody>
          <a:bodyPr/>
          <a:lstStyle/>
          <a:p>
            <a:fld id="{E70C97DB-DA9C-4CFA-B970-B8599B25F3E4}" type="datetime1">
              <a:rPr lang="fi-FI" smtClean="0">
                <a:solidFill>
                  <a:srgbClr val="29282E"/>
                </a:solidFill>
              </a:rPr>
              <a:pPr/>
              <a:t>12.4.2017</a:t>
            </a:fld>
            <a:endParaRPr lang="fi-FI" dirty="0">
              <a:solidFill>
                <a:srgbClr val="29282E"/>
              </a:solidFill>
            </a:endParaRPr>
          </a:p>
        </p:txBody>
      </p:sp>
      <p:sp>
        <p:nvSpPr>
          <p:cNvPr id="5" name="Alatunnisteen paikkamerkki 4"/>
          <p:cNvSpPr>
            <a:spLocks noGrp="1"/>
          </p:cNvSpPr>
          <p:nvPr>
            <p:ph type="ftr" sz="quarter" idx="11"/>
          </p:nvPr>
        </p:nvSpPr>
        <p:spPr/>
        <p:txBody>
          <a:bodyPr/>
          <a:lstStyle/>
          <a:p>
            <a:r>
              <a:rPr lang="fi-FI">
                <a:solidFill>
                  <a:srgbClr val="29282E"/>
                </a:solidFill>
              </a:rPr>
              <a:t>Teknologiateollisuus</a:t>
            </a:r>
            <a:endParaRPr lang="fi-FI" dirty="0">
              <a:solidFill>
                <a:srgbClr val="29282E"/>
              </a:solidFill>
            </a:endParaRPr>
          </a:p>
        </p:txBody>
      </p:sp>
      <p:sp>
        <p:nvSpPr>
          <p:cNvPr id="7" name="Tekstin paikkamerkki 6"/>
          <p:cNvSpPr>
            <a:spLocks noGrp="1"/>
          </p:cNvSpPr>
          <p:nvPr>
            <p:ph type="body" sz="quarter" idx="18"/>
          </p:nvPr>
        </p:nvSpPr>
        <p:spPr/>
        <p:txBody>
          <a:bodyPr/>
          <a:lstStyle/>
          <a:p>
            <a:r>
              <a:rPr lang="fi-FI" dirty="0"/>
              <a:t>Lähde: Teknologiateollisuus ry:n jäsentietojärjestelmä</a:t>
            </a:r>
          </a:p>
        </p:txBody>
      </p:sp>
      <p:grpSp>
        <p:nvGrpSpPr>
          <p:cNvPr id="8" name="Ryhmä 7"/>
          <p:cNvGrpSpPr/>
          <p:nvPr/>
        </p:nvGrpSpPr>
        <p:grpSpPr>
          <a:xfrm>
            <a:off x="627101" y="984452"/>
            <a:ext cx="7738478" cy="3648081"/>
            <a:chOff x="1583241" y="1971976"/>
            <a:chExt cx="9026379" cy="4255227"/>
          </a:xfrm>
        </p:grpSpPr>
        <p:grpSp>
          <p:nvGrpSpPr>
            <p:cNvPr id="9" name="Ryhmä 8"/>
            <p:cNvGrpSpPr/>
            <p:nvPr/>
          </p:nvGrpSpPr>
          <p:grpSpPr>
            <a:xfrm>
              <a:off x="1679129" y="5886152"/>
              <a:ext cx="3065952" cy="341051"/>
              <a:chOff x="755576" y="5482007"/>
              <a:chExt cx="4001051" cy="398731"/>
            </a:xfrm>
          </p:grpSpPr>
          <p:sp>
            <p:nvSpPr>
              <p:cNvPr id="24" name="Suorakulmio 23"/>
              <p:cNvSpPr/>
              <p:nvPr/>
            </p:nvSpPr>
            <p:spPr>
              <a:xfrm>
                <a:off x="971601" y="5482007"/>
                <a:ext cx="3785026" cy="398731"/>
              </a:xfrm>
              <a:prstGeom prst="rect">
                <a:avLst/>
              </a:prstGeom>
            </p:spPr>
            <p:txBody>
              <a:bodyPr wrap="none">
                <a:spAutoFit/>
              </a:bodyPr>
              <a:lstStyle/>
              <a:p>
                <a:r>
                  <a:rPr lang="fi-FI" sz="1300" kern="0" dirty="0">
                    <a:solidFill>
                      <a:srgbClr val="29282E"/>
                    </a:solidFill>
                    <a:ea typeface="Verdana" panose="020B0604030504040204" pitchFamily="34" charset="0"/>
                    <a:cs typeface="Verdana" panose="020B0604030504040204" pitchFamily="34" charset="0"/>
                  </a:rPr>
                  <a:t>250–499 henkilön yritykset</a:t>
                </a:r>
              </a:p>
            </p:txBody>
          </p:sp>
          <p:sp>
            <p:nvSpPr>
              <p:cNvPr id="25" name="Suorakulmio 24"/>
              <p:cNvSpPr/>
              <p:nvPr/>
            </p:nvSpPr>
            <p:spPr bwMode="auto">
              <a:xfrm>
                <a:off x="755576" y="5512499"/>
                <a:ext cx="216024" cy="216024"/>
              </a:xfrm>
              <a:prstGeom prst="rect">
                <a:avLst/>
              </a:prstGeom>
              <a:solidFill>
                <a:srgbClr val="FF805C"/>
              </a:solidFill>
              <a:ln w="9525" cap="flat" cmpd="sng" algn="ctr">
                <a:solidFill>
                  <a:schemeClr val="bg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fi-FI" sz="1400">
                  <a:solidFill>
                    <a:srgbClr val="29282E"/>
                  </a:solidFill>
                  <a:ea typeface="Verdana" panose="020B0604030504040204" pitchFamily="34" charset="0"/>
                  <a:cs typeface="Verdana" panose="020B0604030504040204" pitchFamily="34" charset="0"/>
                </a:endParaRPr>
              </a:p>
            </p:txBody>
          </p:sp>
        </p:grpSp>
        <p:grpSp>
          <p:nvGrpSpPr>
            <p:cNvPr id="10" name="Ryhmä 9"/>
            <p:cNvGrpSpPr/>
            <p:nvPr/>
          </p:nvGrpSpPr>
          <p:grpSpPr>
            <a:xfrm>
              <a:off x="1583241" y="1971976"/>
              <a:ext cx="9026379" cy="3956161"/>
              <a:chOff x="1583241" y="1971976"/>
              <a:chExt cx="9026379" cy="3956161"/>
            </a:xfrm>
          </p:grpSpPr>
          <p:graphicFrame>
            <p:nvGraphicFramePr>
              <p:cNvPr id="14" name="Sisällön paikkamerkki 6"/>
              <p:cNvGraphicFramePr>
                <a:graphicFrameLocks/>
              </p:cNvGraphicFramePr>
              <p:nvPr>
                <p:extLst/>
              </p:nvPr>
            </p:nvGraphicFramePr>
            <p:xfrm>
              <a:off x="6290496" y="2339264"/>
              <a:ext cx="3237333" cy="332212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5" name="Sisällön paikkamerkki 6"/>
              <p:cNvGraphicFramePr>
                <a:graphicFrameLocks/>
              </p:cNvGraphicFramePr>
              <p:nvPr>
                <p:extLst/>
              </p:nvPr>
            </p:nvGraphicFramePr>
            <p:xfrm>
              <a:off x="1591720" y="2198056"/>
              <a:ext cx="3420745" cy="3511396"/>
            </p:xfrm>
            <a:graphic>
              <a:graphicData uri="http://schemas.openxmlformats.org/drawingml/2006/chart">
                <c:chart xmlns:c="http://schemas.openxmlformats.org/drawingml/2006/chart" xmlns:r="http://schemas.openxmlformats.org/officeDocument/2006/relationships" r:id="rId3"/>
              </a:graphicData>
            </a:graphic>
          </p:graphicFrame>
          <p:sp>
            <p:nvSpPr>
              <p:cNvPr id="16" name="Suorakulmio 15"/>
              <p:cNvSpPr/>
              <p:nvPr/>
            </p:nvSpPr>
            <p:spPr>
              <a:xfrm>
                <a:off x="1583241" y="1971976"/>
                <a:ext cx="4102223" cy="341050"/>
              </a:xfrm>
              <a:prstGeom prst="rect">
                <a:avLst/>
              </a:prstGeom>
            </p:spPr>
            <p:txBody>
              <a:bodyPr wrap="square">
                <a:spAutoFit/>
              </a:bodyPr>
              <a:lstStyle/>
              <a:p>
                <a:pPr defTabSz="914400"/>
                <a:r>
                  <a:rPr lang="fi-FI" sz="1300" b="1" dirty="0">
                    <a:solidFill>
                      <a:srgbClr val="29282E"/>
                    </a:solidFill>
                    <a:ea typeface="Verdana" panose="020B0604030504040204" pitchFamily="34" charset="0"/>
                    <a:cs typeface="Verdana" panose="020B0604030504040204" pitchFamily="34" charset="0"/>
                  </a:rPr>
                  <a:t>Yritysten lukumäärä / 1 577</a:t>
                </a:r>
              </a:p>
            </p:txBody>
          </p:sp>
          <p:sp>
            <p:nvSpPr>
              <p:cNvPr id="17" name="Suorakulmio 16"/>
              <p:cNvSpPr/>
              <p:nvPr/>
            </p:nvSpPr>
            <p:spPr>
              <a:xfrm>
                <a:off x="6254861" y="1971976"/>
                <a:ext cx="4354759" cy="341050"/>
              </a:xfrm>
              <a:prstGeom prst="rect">
                <a:avLst/>
              </a:prstGeom>
            </p:spPr>
            <p:txBody>
              <a:bodyPr wrap="square">
                <a:spAutoFit/>
              </a:bodyPr>
              <a:lstStyle/>
              <a:p>
                <a:pPr defTabSz="914400"/>
                <a:r>
                  <a:rPr lang="fi-FI" sz="1300" b="1" dirty="0">
                    <a:solidFill>
                      <a:srgbClr val="29282E"/>
                    </a:solidFill>
                    <a:ea typeface="Verdana" panose="020B0604030504040204" pitchFamily="34" charset="0"/>
                    <a:cs typeface="Verdana" panose="020B0604030504040204" pitchFamily="34" charset="0"/>
                  </a:rPr>
                  <a:t>Henkilöstön määrä / 182 099</a:t>
                </a:r>
              </a:p>
            </p:txBody>
          </p:sp>
          <p:grpSp>
            <p:nvGrpSpPr>
              <p:cNvPr id="18" name="Ryhmä 17"/>
              <p:cNvGrpSpPr/>
              <p:nvPr/>
            </p:nvGrpSpPr>
            <p:grpSpPr>
              <a:xfrm>
                <a:off x="1679129" y="5587087"/>
                <a:ext cx="2819140" cy="341050"/>
                <a:chOff x="755576" y="5182943"/>
                <a:chExt cx="3678959" cy="398730"/>
              </a:xfrm>
            </p:grpSpPr>
            <p:sp>
              <p:nvSpPr>
                <p:cNvPr id="22" name="Suorakulmio 21"/>
                <p:cNvSpPr/>
                <p:nvPr/>
              </p:nvSpPr>
              <p:spPr>
                <a:xfrm>
                  <a:off x="971599" y="5182943"/>
                  <a:ext cx="3462936" cy="398730"/>
                </a:xfrm>
                <a:prstGeom prst="rect">
                  <a:avLst/>
                </a:prstGeom>
              </p:spPr>
              <p:txBody>
                <a:bodyPr wrap="none">
                  <a:spAutoFit/>
                </a:bodyPr>
                <a:lstStyle/>
                <a:p>
                  <a:r>
                    <a:rPr lang="fi-FI" sz="1300" kern="0" dirty="0">
                      <a:solidFill>
                        <a:srgbClr val="29282E"/>
                      </a:solidFill>
                      <a:ea typeface="Verdana" panose="020B0604030504040204" pitchFamily="34" charset="0"/>
                      <a:cs typeface="Verdana" panose="020B0604030504040204" pitchFamily="34" charset="0"/>
                    </a:rPr>
                    <a:t>1–249 henkilön yritykset</a:t>
                  </a:r>
                </a:p>
              </p:txBody>
            </p:sp>
            <p:sp>
              <p:nvSpPr>
                <p:cNvPr id="23" name="Suorakulmio 22"/>
                <p:cNvSpPr/>
                <p:nvPr/>
              </p:nvSpPr>
              <p:spPr bwMode="auto">
                <a:xfrm>
                  <a:off x="755576" y="5220066"/>
                  <a:ext cx="216023" cy="216024"/>
                </a:xfrm>
                <a:prstGeom prst="rect">
                  <a:avLst/>
                </a:prstGeom>
                <a:solidFill>
                  <a:srgbClr val="FF00B8"/>
                </a:solidFill>
                <a:ln w="9525" cap="flat" cmpd="sng" algn="ctr">
                  <a:solidFill>
                    <a:schemeClr val="bg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fi-FI" sz="1400">
                    <a:solidFill>
                      <a:srgbClr val="29282E"/>
                    </a:solidFill>
                    <a:ea typeface="Verdana" panose="020B0604030504040204" pitchFamily="34" charset="0"/>
                    <a:cs typeface="Verdana" panose="020B0604030504040204" pitchFamily="34" charset="0"/>
                  </a:endParaRPr>
                </a:p>
              </p:txBody>
            </p:sp>
          </p:grpSp>
          <p:grpSp>
            <p:nvGrpSpPr>
              <p:cNvPr id="19" name="Ryhmä 18"/>
              <p:cNvGrpSpPr/>
              <p:nvPr/>
            </p:nvGrpSpPr>
            <p:grpSpPr>
              <a:xfrm>
                <a:off x="4794090" y="5587086"/>
                <a:ext cx="3065952" cy="341050"/>
                <a:chOff x="3535304" y="5182941"/>
                <a:chExt cx="4001051" cy="398730"/>
              </a:xfrm>
            </p:grpSpPr>
            <p:sp>
              <p:nvSpPr>
                <p:cNvPr id="20" name="Suorakulmio 19"/>
                <p:cNvSpPr/>
                <p:nvPr/>
              </p:nvSpPr>
              <p:spPr>
                <a:xfrm>
                  <a:off x="3751329" y="5182941"/>
                  <a:ext cx="3785026" cy="398730"/>
                </a:xfrm>
                <a:prstGeom prst="rect">
                  <a:avLst/>
                </a:prstGeom>
              </p:spPr>
              <p:txBody>
                <a:bodyPr wrap="none">
                  <a:spAutoFit/>
                </a:bodyPr>
                <a:lstStyle/>
                <a:p>
                  <a:r>
                    <a:rPr lang="fi-FI" sz="1300" kern="0" dirty="0">
                      <a:solidFill>
                        <a:srgbClr val="29282E"/>
                      </a:solidFill>
                      <a:ea typeface="Verdana" panose="020B0604030504040204" pitchFamily="34" charset="0"/>
                      <a:cs typeface="Verdana" panose="020B0604030504040204" pitchFamily="34" charset="0"/>
                    </a:rPr>
                    <a:t>500–999 henkilön yritykset</a:t>
                  </a:r>
                </a:p>
              </p:txBody>
            </p:sp>
            <p:sp>
              <p:nvSpPr>
                <p:cNvPr id="21" name="Suorakulmio 20"/>
                <p:cNvSpPr/>
                <p:nvPr/>
              </p:nvSpPr>
              <p:spPr bwMode="auto">
                <a:xfrm>
                  <a:off x="3535304" y="5220066"/>
                  <a:ext cx="216024" cy="216024"/>
                </a:xfrm>
                <a:prstGeom prst="rect">
                  <a:avLst/>
                </a:prstGeom>
                <a:solidFill>
                  <a:srgbClr val="0F78B2"/>
                </a:solidFill>
                <a:ln w="9525" cap="flat" cmpd="sng" algn="ctr">
                  <a:solidFill>
                    <a:schemeClr val="bg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fi-FI" sz="1400">
                    <a:solidFill>
                      <a:srgbClr val="29282E"/>
                    </a:solidFill>
                    <a:ea typeface="Verdana" panose="020B0604030504040204" pitchFamily="34" charset="0"/>
                    <a:cs typeface="Verdana" panose="020B0604030504040204" pitchFamily="34" charset="0"/>
                  </a:endParaRPr>
                </a:p>
              </p:txBody>
            </p:sp>
          </p:grpSp>
        </p:grpSp>
        <p:grpSp>
          <p:nvGrpSpPr>
            <p:cNvPr id="11" name="Ryhmä 10"/>
            <p:cNvGrpSpPr/>
            <p:nvPr/>
          </p:nvGrpSpPr>
          <p:grpSpPr>
            <a:xfrm>
              <a:off x="4794090" y="5886150"/>
              <a:ext cx="2808226" cy="341050"/>
              <a:chOff x="3535303" y="5482006"/>
              <a:chExt cx="3664718" cy="398730"/>
            </a:xfrm>
          </p:grpSpPr>
          <p:sp>
            <p:nvSpPr>
              <p:cNvPr id="12" name="Suorakulmio 11"/>
              <p:cNvSpPr/>
              <p:nvPr/>
            </p:nvSpPr>
            <p:spPr>
              <a:xfrm>
                <a:off x="3737083" y="5482006"/>
                <a:ext cx="3462938" cy="398730"/>
              </a:xfrm>
              <a:prstGeom prst="rect">
                <a:avLst/>
              </a:prstGeom>
            </p:spPr>
            <p:txBody>
              <a:bodyPr wrap="none">
                <a:spAutoFit/>
              </a:bodyPr>
              <a:lstStyle/>
              <a:p>
                <a:r>
                  <a:rPr lang="fi-FI" sz="1300" kern="0" dirty="0">
                    <a:solidFill>
                      <a:srgbClr val="29282E"/>
                    </a:solidFill>
                    <a:ea typeface="Verdana" panose="020B0604030504040204" pitchFamily="34" charset="0"/>
                    <a:cs typeface="Verdana" panose="020B0604030504040204" pitchFamily="34" charset="0"/>
                  </a:rPr>
                  <a:t>1000– henkilön yritykset</a:t>
                </a:r>
              </a:p>
            </p:txBody>
          </p:sp>
          <p:sp>
            <p:nvSpPr>
              <p:cNvPr id="13" name="Suorakulmio 12"/>
              <p:cNvSpPr/>
              <p:nvPr/>
            </p:nvSpPr>
            <p:spPr bwMode="auto">
              <a:xfrm>
                <a:off x="3535303" y="5512498"/>
                <a:ext cx="216023" cy="216024"/>
              </a:xfrm>
              <a:prstGeom prst="rect">
                <a:avLst/>
              </a:prstGeom>
              <a:solidFill>
                <a:srgbClr val="85E869"/>
              </a:solidFill>
              <a:ln w="9525" cap="flat" cmpd="sng" algn="ctr">
                <a:solidFill>
                  <a:schemeClr val="bg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fi-FI" sz="1400">
                  <a:solidFill>
                    <a:srgbClr val="29282E"/>
                  </a:solidFill>
                  <a:ea typeface="Verdana" panose="020B0604030504040204" pitchFamily="34" charset="0"/>
                  <a:cs typeface="Verdana" panose="020B0604030504040204" pitchFamily="34" charset="0"/>
                </a:endParaRPr>
              </a:p>
            </p:txBody>
          </p:sp>
        </p:grpSp>
      </p:grpSp>
    </p:spTree>
    <p:extLst>
      <p:ext uri="{BB962C8B-B14F-4D97-AF65-F5344CB8AC3E}">
        <p14:creationId xmlns:p14="http://schemas.microsoft.com/office/powerpoint/2010/main" val="833375814"/>
      </p:ext>
    </p:extLst>
  </p:cSld>
  <p:clrMapOvr>
    <a:masterClrMapping/>
  </p:clrMapOvr>
  <p:transition spd="med">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16</a:t>
            </a:fld>
            <a:endParaRPr lang="fi-FI" dirty="0">
              <a:solidFill>
                <a:srgbClr val="29282E"/>
              </a:solidFill>
            </a:endParaRPr>
          </a:p>
        </p:txBody>
      </p:sp>
      <p:sp>
        <p:nvSpPr>
          <p:cNvPr id="4" name="Päivämäärän paikkamerkki 3"/>
          <p:cNvSpPr>
            <a:spLocks noGrp="1"/>
          </p:cNvSpPr>
          <p:nvPr>
            <p:ph type="dt" sz="half" idx="10"/>
          </p:nvPr>
        </p:nvSpPr>
        <p:spPr/>
        <p:txBody>
          <a:bodyPr/>
          <a:lstStyle/>
          <a:p>
            <a:fld id="{33A50D0A-99B9-48FE-8B08-047EE10ADBDA}" type="datetime1">
              <a:rPr lang="fi-FI" smtClean="0">
                <a:solidFill>
                  <a:srgbClr val="29282E"/>
                </a:solidFill>
              </a:rPr>
              <a:pPr/>
              <a:t>12.4.2017</a:t>
            </a:fld>
            <a:endParaRPr lang="fi-FI" dirty="0">
              <a:solidFill>
                <a:srgbClr val="29282E"/>
              </a:solidFill>
            </a:endParaRPr>
          </a:p>
        </p:txBody>
      </p:sp>
      <p:sp>
        <p:nvSpPr>
          <p:cNvPr id="5" name="Alatunnisteen paikkamerkki 4"/>
          <p:cNvSpPr>
            <a:spLocks noGrp="1"/>
          </p:cNvSpPr>
          <p:nvPr>
            <p:ph type="ftr" sz="quarter" idx="11"/>
          </p:nvPr>
        </p:nvSpPr>
        <p:spPr/>
        <p:txBody>
          <a:bodyPr/>
          <a:lstStyle/>
          <a:p>
            <a:r>
              <a:rPr lang="fi-FI">
                <a:solidFill>
                  <a:srgbClr val="29282E"/>
                </a:solidFill>
              </a:rPr>
              <a:t>Teknologiateollisuus</a:t>
            </a:r>
            <a:endParaRPr lang="fi-FI" dirty="0">
              <a:solidFill>
                <a:srgbClr val="29282E"/>
              </a:solidFill>
            </a:endParaRPr>
          </a:p>
        </p:txBody>
      </p:sp>
      <p:sp>
        <p:nvSpPr>
          <p:cNvPr id="8" name="Tekstin paikkamerkki 7"/>
          <p:cNvSpPr>
            <a:spLocks noGrp="1"/>
          </p:cNvSpPr>
          <p:nvPr>
            <p:ph type="body" sz="quarter" idx="18"/>
          </p:nvPr>
        </p:nvSpPr>
        <p:spPr/>
        <p:txBody>
          <a:bodyPr/>
          <a:lstStyle/>
          <a:p>
            <a:r>
              <a:rPr lang="fi-FI" dirty="0"/>
              <a:t>Viimeisin tieto maaliskuu 2017.   </a:t>
            </a:r>
          </a:p>
          <a:p>
            <a:r>
              <a:rPr lang="fi-FI" dirty="0"/>
              <a:t>Lähde: Markit </a:t>
            </a:r>
          </a:p>
        </p:txBody>
      </p:sp>
      <p:sp>
        <p:nvSpPr>
          <p:cNvPr id="10" name="Tekstin paikkamerkki 7"/>
          <p:cNvSpPr>
            <a:spLocks noGrp="1"/>
          </p:cNvSpPr>
          <p:nvPr>
            <p:ph type="body" sz="quarter" idx="15"/>
          </p:nvPr>
        </p:nvSpPr>
        <p:spPr>
          <a:xfrm>
            <a:off x="252000" y="282150"/>
            <a:ext cx="7992000" cy="648000"/>
          </a:xfrm>
        </p:spPr>
        <p:txBody>
          <a:bodyPr/>
          <a:lstStyle/>
          <a:p>
            <a:r>
              <a:rPr lang="fi-FI" dirty="0"/>
              <a:t>Bruttokansantuotteen kasvu Euroalueella on  voimistunut viime kuukausina</a:t>
            </a:r>
          </a:p>
          <a:p>
            <a:pPr>
              <a:lnSpc>
                <a:spcPct val="100000"/>
              </a:lnSpc>
              <a:spcBef>
                <a:spcPts val="0"/>
              </a:spcBef>
            </a:pPr>
            <a:r>
              <a:rPr lang="fi-FI" sz="1200" b="0" dirty="0"/>
              <a:t>Teollisuuden ja palvelujen ostopäällikköindeksi, 50 = ei muutosta edelliskuukaudesta</a:t>
            </a:r>
            <a:endParaRPr lang="fi-FI" dirty="0"/>
          </a:p>
        </p:txBody>
      </p:sp>
      <p:pic>
        <p:nvPicPr>
          <p:cNvPr id="7" name="Sisällön paikkamerkki 6"/>
          <p:cNvPicPr>
            <a:picLocks noGrp="1" noChangeAspect="1"/>
          </p:cNvPicPr>
          <p:nvPr>
            <p:ph sz="quarter" idx="17"/>
          </p:nvPr>
        </p:nvPicPr>
        <p:blipFill>
          <a:blip r:embed="rId2"/>
          <a:stretch>
            <a:fillRect/>
          </a:stretch>
        </p:blipFill>
        <p:spPr>
          <a:xfrm>
            <a:off x="282027" y="1275729"/>
            <a:ext cx="8437237" cy="3369295"/>
          </a:xfrm>
          <a:prstGeom prst="rect">
            <a:avLst/>
          </a:prstGeom>
        </p:spPr>
      </p:pic>
    </p:spTree>
    <p:extLst>
      <p:ext uri="{BB962C8B-B14F-4D97-AF65-F5344CB8AC3E}">
        <p14:creationId xmlns:p14="http://schemas.microsoft.com/office/powerpoint/2010/main" val="3947645599"/>
      </p:ext>
    </p:extLst>
  </p:cSld>
  <p:clrMapOvr>
    <a:masterClrMapping/>
  </p:clrMapOvr>
  <p:transition spd="med">
    <p:fade/>
  </p:transition>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Teknologiateollisuuden pk-jäsenyritykset 2015</a:t>
            </a:r>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160</a:t>
            </a:fld>
            <a:endParaRPr lang="fi-FI" dirty="0">
              <a:solidFill>
                <a:srgbClr val="29282E"/>
              </a:solidFill>
            </a:endParaRPr>
          </a:p>
        </p:txBody>
      </p:sp>
      <p:sp>
        <p:nvSpPr>
          <p:cNvPr id="4" name="Päivämäärän paikkamerkki 3"/>
          <p:cNvSpPr>
            <a:spLocks noGrp="1"/>
          </p:cNvSpPr>
          <p:nvPr>
            <p:ph type="dt" sz="half" idx="10"/>
          </p:nvPr>
        </p:nvSpPr>
        <p:spPr/>
        <p:txBody>
          <a:bodyPr/>
          <a:lstStyle/>
          <a:p>
            <a:fld id="{E70C97DB-DA9C-4CFA-B970-B8599B25F3E4}" type="datetime1">
              <a:rPr lang="fi-FI" smtClean="0">
                <a:solidFill>
                  <a:srgbClr val="29282E"/>
                </a:solidFill>
              </a:rPr>
              <a:pPr/>
              <a:t>12.4.2017</a:t>
            </a:fld>
            <a:endParaRPr lang="fi-FI" dirty="0">
              <a:solidFill>
                <a:srgbClr val="29282E"/>
              </a:solidFill>
            </a:endParaRPr>
          </a:p>
        </p:txBody>
      </p:sp>
      <p:sp>
        <p:nvSpPr>
          <p:cNvPr id="5" name="Alatunnisteen paikkamerkki 4"/>
          <p:cNvSpPr>
            <a:spLocks noGrp="1"/>
          </p:cNvSpPr>
          <p:nvPr>
            <p:ph type="ftr" sz="quarter" idx="11"/>
          </p:nvPr>
        </p:nvSpPr>
        <p:spPr/>
        <p:txBody>
          <a:bodyPr/>
          <a:lstStyle/>
          <a:p>
            <a:r>
              <a:rPr lang="fi-FI">
                <a:solidFill>
                  <a:srgbClr val="29282E"/>
                </a:solidFill>
              </a:rPr>
              <a:t>Teknologiateollisuus</a:t>
            </a:r>
            <a:endParaRPr lang="fi-FI" dirty="0">
              <a:solidFill>
                <a:srgbClr val="29282E"/>
              </a:solidFill>
            </a:endParaRPr>
          </a:p>
        </p:txBody>
      </p:sp>
      <p:sp>
        <p:nvSpPr>
          <p:cNvPr id="7" name="Tekstin paikkamerkki 6"/>
          <p:cNvSpPr>
            <a:spLocks noGrp="1"/>
          </p:cNvSpPr>
          <p:nvPr>
            <p:ph type="body" sz="quarter" idx="18"/>
          </p:nvPr>
        </p:nvSpPr>
        <p:spPr/>
        <p:txBody>
          <a:bodyPr/>
          <a:lstStyle/>
          <a:p>
            <a:r>
              <a:rPr lang="fi-FI" dirty="0"/>
              <a:t>Lähde: Teknologiateollisuus ry:n jäsentietojärjestelmä</a:t>
            </a:r>
          </a:p>
        </p:txBody>
      </p:sp>
      <p:grpSp>
        <p:nvGrpSpPr>
          <p:cNvPr id="43" name="Ryhmä 42"/>
          <p:cNvGrpSpPr/>
          <p:nvPr/>
        </p:nvGrpSpPr>
        <p:grpSpPr>
          <a:xfrm>
            <a:off x="627113" y="983193"/>
            <a:ext cx="7260562" cy="3649338"/>
            <a:chOff x="1576656" y="1975812"/>
            <a:chExt cx="8468925" cy="4256691"/>
          </a:xfrm>
        </p:grpSpPr>
        <p:graphicFrame>
          <p:nvGraphicFramePr>
            <p:cNvPr id="44" name="Sisällön paikkamerkki 6"/>
            <p:cNvGraphicFramePr>
              <a:graphicFrameLocks/>
            </p:cNvGraphicFramePr>
            <p:nvPr>
              <p:extLst/>
            </p:nvPr>
          </p:nvGraphicFramePr>
          <p:xfrm>
            <a:off x="1721648" y="2412981"/>
            <a:ext cx="3234956" cy="3186540"/>
          </p:xfrm>
          <a:graphic>
            <a:graphicData uri="http://schemas.openxmlformats.org/drawingml/2006/chart">
              <c:chart xmlns:c="http://schemas.openxmlformats.org/drawingml/2006/chart" xmlns:r="http://schemas.openxmlformats.org/officeDocument/2006/relationships" r:id="rId2"/>
            </a:graphicData>
          </a:graphic>
        </p:graphicFrame>
        <p:sp>
          <p:nvSpPr>
            <p:cNvPr id="45" name="Suorakulmio 44"/>
            <p:cNvSpPr/>
            <p:nvPr/>
          </p:nvSpPr>
          <p:spPr>
            <a:xfrm>
              <a:off x="1576656" y="1976520"/>
              <a:ext cx="3511292" cy="338553"/>
            </a:xfrm>
            <a:prstGeom prst="rect">
              <a:avLst/>
            </a:prstGeom>
            <a:solidFill>
              <a:schemeClr val="bg1"/>
            </a:solidFill>
          </p:spPr>
          <p:txBody>
            <a:bodyPr wrap="square">
              <a:spAutoFit/>
            </a:bodyPr>
            <a:lstStyle>
              <a:defPPr>
                <a:defRPr lang="fi-FI"/>
              </a:defPPr>
              <a:lvl1pPr marL="0" algn="l" defTabSz="914069" rtl="0" eaLnBrk="1" latinLnBrk="0" hangingPunct="1">
                <a:defRPr sz="1800" kern="1200">
                  <a:solidFill>
                    <a:schemeClr val="tx1"/>
                  </a:solidFill>
                  <a:latin typeface="+mn-lt"/>
                  <a:ea typeface="+mn-ea"/>
                  <a:cs typeface="+mn-cs"/>
                </a:defRPr>
              </a:lvl1pPr>
              <a:lvl2pPr marL="457034" algn="l" defTabSz="914069" rtl="0" eaLnBrk="1" latinLnBrk="0" hangingPunct="1">
                <a:defRPr sz="1800" kern="1200">
                  <a:solidFill>
                    <a:schemeClr val="tx1"/>
                  </a:solidFill>
                  <a:latin typeface="+mn-lt"/>
                  <a:ea typeface="+mn-ea"/>
                  <a:cs typeface="+mn-cs"/>
                </a:defRPr>
              </a:lvl2pPr>
              <a:lvl3pPr marL="914069" algn="l" defTabSz="914069" rtl="0" eaLnBrk="1" latinLnBrk="0" hangingPunct="1">
                <a:defRPr sz="1800" kern="1200">
                  <a:solidFill>
                    <a:schemeClr val="tx1"/>
                  </a:solidFill>
                  <a:latin typeface="+mn-lt"/>
                  <a:ea typeface="+mn-ea"/>
                  <a:cs typeface="+mn-cs"/>
                </a:defRPr>
              </a:lvl3pPr>
              <a:lvl4pPr marL="1371104" algn="l" defTabSz="914069" rtl="0" eaLnBrk="1" latinLnBrk="0" hangingPunct="1">
                <a:defRPr sz="1800" kern="1200">
                  <a:solidFill>
                    <a:schemeClr val="tx1"/>
                  </a:solidFill>
                  <a:latin typeface="+mn-lt"/>
                  <a:ea typeface="+mn-ea"/>
                  <a:cs typeface="+mn-cs"/>
                </a:defRPr>
              </a:lvl4pPr>
              <a:lvl5pPr marL="1828139" algn="l" defTabSz="914069" rtl="0" eaLnBrk="1" latinLnBrk="0" hangingPunct="1">
                <a:defRPr sz="1800" kern="1200">
                  <a:solidFill>
                    <a:schemeClr val="tx1"/>
                  </a:solidFill>
                  <a:latin typeface="+mn-lt"/>
                  <a:ea typeface="+mn-ea"/>
                  <a:cs typeface="+mn-cs"/>
                </a:defRPr>
              </a:lvl5pPr>
              <a:lvl6pPr marL="2285173" algn="l" defTabSz="914069" rtl="0" eaLnBrk="1" latinLnBrk="0" hangingPunct="1">
                <a:defRPr sz="1800" kern="1200">
                  <a:solidFill>
                    <a:schemeClr val="tx1"/>
                  </a:solidFill>
                  <a:latin typeface="+mn-lt"/>
                  <a:ea typeface="+mn-ea"/>
                  <a:cs typeface="+mn-cs"/>
                </a:defRPr>
              </a:lvl6pPr>
              <a:lvl7pPr marL="2742207" algn="l" defTabSz="914069" rtl="0" eaLnBrk="1" latinLnBrk="0" hangingPunct="1">
                <a:defRPr sz="1800" kern="1200">
                  <a:solidFill>
                    <a:schemeClr val="tx1"/>
                  </a:solidFill>
                  <a:latin typeface="+mn-lt"/>
                  <a:ea typeface="+mn-ea"/>
                  <a:cs typeface="+mn-cs"/>
                </a:defRPr>
              </a:lvl7pPr>
              <a:lvl8pPr marL="3199243" algn="l" defTabSz="914069" rtl="0" eaLnBrk="1" latinLnBrk="0" hangingPunct="1">
                <a:defRPr sz="1800" kern="1200">
                  <a:solidFill>
                    <a:schemeClr val="tx1"/>
                  </a:solidFill>
                  <a:latin typeface="+mn-lt"/>
                  <a:ea typeface="+mn-ea"/>
                  <a:cs typeface="+mn-cs"/>
                </a:defRPr>
              </a:lvl8pPr>
              <a:lvl9pPr marL="3656278" algn="l" defTabSz="914069" rtl="0" eaLnBrk="1" latinLnBrk="0" hangingPunct="1">
                <a:defRPr sz="1800" kern="1200">
                  <a:solidFill>
                    <a:schemeClr val="tx1"/>
                  </a:solidFill>
                  <a:latin typeface="+mn-lt"/>
                  <a:ea typeface="+mn-ea"/>
                  <a:cs typeface="+mn-cs"/>
                </a:defRPr>
              </a:lvl9pPr>
            </a:lstStyle>
            <a:p>
              <a:pPr defTabSz="914400"/>
              <a:r>
                <a:rPr lang="fi-FI" sz="1300" b="1" dirty="0">
                  <a:solidFill>
                    <a:srgbClr val="29282E"/>
                  </a:solidFill>
                  <a:ea typeface="Verdana" panose="020B0604030504040204" pitchFamily="34" charset="0"/>
                  <a:cs typeface="Verdana" panose="020B0604030504040204" pitchFamily="34" charset="0"/>
                </a:rPr>
                <a:t>Yritysten lukumäärä / 1 438</a:t>
              </a:r>
              <a:endParaRPr lang="fi-FI" sz="1300" dirty="0">
                <a:solidFill>
                  <a:srgbClr val="29282E"/>
                </a:solidFill>
                <a:ea typeface="Verdana" panose="020B0604030504040204" pitchFamily="34" charset="0"/>
                <a:cs typeface="Verdana" panose="020B0604030504040204" pitchFamily="34" charset="0"/>
              </a:endParaRPr>
            </a:p>
          </p:txBody>
        </p:sp>
        <p:sp>
          <p:nvSpPr>
            <p:cNvPr id="46" name="Suorakulmio 45"/>
            <p:cNvSpPr/>
            <p:nvPr/>
          </p:nvSpPr>
          <p:spPr>
            <a:xfrm>
              <a:off x="6249252" y="1975812"/>
              <a:ext cx="3796329" cy="338553"/>
            </a:xfrm>
            <a:prstGeom prst="rect">
              <a:avLst/>
            </a:prstGeom>
          </p:spPr>
          <p:txBody>
            <a:bodyPr wrap="square">
              <a:spAutoFit/>
            </a:bodyPr>
            <a:lstStyle>
              <a:defPPr>
                <a:defRPr lang="fi-FI"/>
              </a:defPPr>
              <a:lvl1pPr marL="0" algn="l" defTabSz="914069" rtl="0" eaLnBrk="1" latinLnBrk="0" hangingPunct="1">
                <a:defRPr sz="1800" kern="1200">
                  <a:solidFill>
                    <a:schemeClr val="tx1"/>
                  </a:solidFill>
                  <a:latin typeface="+mn-lt"/>
                  <a:ea typeface="+mn-ea"/>
                  <a:cs typeface="+mn-cs"/>
                </a:defRPr>
              </a:lvl1pPr>
              <a:lvl2pPr marL="457034" algn="l" defTabSz="914069" rtl="0" eaLnBrk="1" latinLnBrk="0" hangingPunct="1">
                <a:defRPr sz="1800" kern="1200">
                  <a:solidFill>
                    <a:schemeClr val="tx1"/>
                  </a:solidFill>
                  <a:latin typeface="+mn-lt"/>
                  <a:ea typeface="+mn-ea"/>
                  <a:cs typeface="+mn-cs"/>
                </a:defRPr>
              </a:lvl2pPr>
              <a:lvl3pPr marL="914069" algn="l" defTabSz="914069" rtl="0" eaLnBrk="1" latinLnBrk="0" hangingPunct="1">
                <a:defRPr sz="1800" kern="1200">
                  <a:solidFill>
                    <a:schemeClr val="tx1"/>
                  </a:solidFill>
                  <a:latin typeface="+mn-lt"/>
                  <a:ea typeface="+mn-ea"/>
                  <a:cs typeface="+mn-cs"/>
                </a:defRPr>
              </a:lvl3pPr>
              <a:lvl4pPr marL="1371104" algn="l" defTabSz="914069" rtl="0" eaLnBrk="1" latinLnBrk="0" hangingPunct="1">
                <a:defRPr sz="1800" kern="1200">
                  <a:solidFill>
                    <a:schemeClr val="tx1"/>
                  </a:solidFill>
                  <a:latin typeface="+mn-lt"/>
                  <a:ea typeface="+mn-ea"/>
                  <a:cs typeface="+mn-cs"/>
                </a:defRPr>
              </a:lvl4pPr>
              <a:lvl5pPr marL="1828139" algn="l" defTabSz="914069" rtl="0" eaLnBrk="1" latinLnBrk="0" hangingPunct="1">
                <a:defRPr sz="1800" kern="1200">
                  <a:solidFill>
                    <a:schemeClr val="tx1"/>
                  </a:solidFill>
                  <a:latin typeface="+mn-lt"/>
                  <a:ea typeface="+mn-ea"/>
                  <a:cs typeface="+mn-cs"/>
                </a:defRPr>
              </a:lvl5pPr>
              <a:lvl6pPr marL="2285173" algn="l" defTabSz="914069" rtl="0" eaLnBrk="1" latinLnBrk="0" hangingPunct="1">
                <a:defRPr sz="1800" kern="1200">
                  <a:solidFill>
                    <a:schemeClr val="tx1"/>
                  </a:solidFill>
                  <a:latin typeface="+mn-lt"/>
                  <a:ea typeface="+mn-ea"/>
                  <a:cs typeface="+mn-cs"/>
                </a:defRPr>
              </a:lvl6pPr>
              <a:lvl7pPr marL="2742207" algn="l" defTabSz="914069" rtl="0" eaLnBrk="1" latinLnBrk="0" hangingPunct="1">
                <a:defRPr sz="1800" kern="1200">
                  <a:solidFill>
                    <a:schemeClr val="tx1"/>
                  </a:solidFill>
                  <a:latin typeface="+mn-lt"/>
                  <a:ea typeface="+mn-ea"/>
                  <a:cs typeface="+mn-cs"/>
                </a:defRPr>
              </a:lvl7pPr>
              <a:lvl8pPr marL="3199243" algn="l" defTabSz="914069" rtl="0" eaLnBrk="1" latinLnBrk="0" hangingPunct="1">
                <a:defRPr sz="1800" kern="1200">
                  <a:solidFill>
                    <a:schemeClr val="tx1"/>
                  </a:solidFill>
                  <a:latin typeface="+mn-lt"/>
                  <a:ea typeface="+mn-ea"/>
                  <a:cs typeface="+mn-cs"/>
                </a:defRPr>
              </a:lvl8pPr>
              <a:lvl9pPr marL="3656278" algn="l" defTabSz="914069" rtl="0" eaLnBrk="1" latinLnBrk="0" hangingPunct="1">
                <a:defRPr sz="1800" kern="1200">
                  <a:solidFill>
                    <a:schemeClr val="tx1"/>
                  </a:solidFill>
                  <a:latin typeface="+mn-lt"/>
                  <a:ea typeface="+mn-ea"/>
                  <a:cs typeface="+mn-cs"/>
                </a:defRPr>
              </a:lvl9pPr>
            </a:lstStyle>
            <a:p>
              <a:pPr defTabSz="914400"/>
              <a:r>
                <a:rPr lang="fi-FI" sz="1300" b="1" dirty="0">
                  <a:solidFill>
                    <a:srgbClr val="29282E"/>
                  </a:solidFill>
                  <a:ea typeface="Verdana" panose="020B0604030504040204" pitchFamily="34" charset="0"/>
                  <a:cs typeface="Verdana" panose="020B0604030504040204" pitchFamily="34" charset="0"/>
                </a:rPr>
                <a:t>Henkilöstön määrä / 71 006</a:t>
              </a:r>
              <a:endParaRPr lang="fi-FI" sz="1300" dirty="0">
                <a:solidFill>
                  <a:srgbClr val="29282E"/>
                </a:solidFill>
                <a:ea typeface="Verdana" panose="020B0604030504040204" pitchFamily="34" charset="0"/>
                <a:cs typeface="Verdana" panose="020B0604030504040204" pitchFamily="34" charset="0"/>
              </a:endParaRPr>
            </a:p>
          </p:txBody>
        </p:sp>
        <p:graphicFrame>
          <p:nvGraphicFramePr>
            <p:cNvPr id="47" name="Sisällön paikkamerkki 6"/>
            <p:cNvGraphicFramePr>
              <a:graphicFrameLocks/>
            </p:cNvGraphicFramePr>
            <p:nvPr>
              <p:extLst/>
            </p:nvPr>
          </p:nvGraphicFramePr>
          <p:xfrm>
            <a:off x="6293660" y="2407118"/>
            <a:ext cx="3235278" cy="3185902"/>
          </p:xfrm>
          <a:graphic>
            <a:graphicData uri="http://schemas.openxmlformats.org/drawingml/2006/chart">
              <c:chart xmlns:c="http://schemas.openxmlformats.org/drawingml/2006/chart" xmlns:r="http://schemas.openxmlformats.org/officeDocument/2006/relationships" r:id="rId3"/>
            </a:graphicData>
          </a:graphic>
        </p:graphicFrame>
        <p:grpSp>
          <p:nvGrpSpPr>
            <p:cNvPr id="48" name="Ryhmä 47"/>
            <p:cNvGrpSpPr/>
            <p:nvPr/>
          </p:nvGrpSpPr>
          <p:grpSpPr>
            <a:xfrm>
              <a:off x="1679129" y="5592388"/>
              <a:ext cx="2695735" cy="341050"/>
              <a:chOff x="755576" y="5189154"/>
              <a:chExt cx="3517918" cy="398731"/>
            </a:xfrm>
          </p:grpSpPr>
          <p:sp>
            <p:nvSpPr>
              <p:cNvPr id="58" name="Suorakulmio 57"/>
              <p:cNvSpPr/>
              <p:nvPr/>
            </p:nvSpPr>
            <p:spPr>
              <a:xfrm>
                <a:off x="971600" y="5189154"/>
                <a:ext cx="3301894" cy="398731"/>
              </a:xfrm>
              <a:prstGeom prst="rect">
                <a:avLst/>
              </a:prstGeom>
            </p:spPr>
            <p:txBody>
              <a:bodyPr wrap="none">
                <a:spAutoFit/>
              </a:bodyPr>
              <a:lstStyle/>
              <a:p>
                <a:r>
                  <a:rPr lang="fi-FI" sz="1300" kern="0" dirty="0">
                    <a:solidFill>
                      <a:srgbClr val="29282E"/>
                    </a:solidFill>
                    <a:ea typeface="Verdana" panose="020B0604030504040204" pitchFamily="34" charset="0"/>
                    <a:cs typeface="Verdana" panose="020B0604030504040204" pitchFamily="34" charset="0"/>
                  </a:rPr>
                  <a:t>1–19 henkilön yritykset</a:t>
                </a:r>
              </a:p>
            </p:txBody>
          </p:sp>
          <p:sp>
            <p:nvSpPr>
              <p:cNvPr id="59" name="Suorakulmio 58"/>
              <p:cNvSpPr/>
              <p:nvPr/>
            </p:nvSpPr>
            <p:spPr bwMode="auto">
              <a:xfrm>
                <a:off x="755576" y="5226274"/>
                <a:ext cx="216024" cy="216025"/>
              </a:xfrm>
              <a:prstGeom prst="rect">
                <a:avLst/>
              </a:prstGeom>
              <a:solidFill>
                <a:srgbClr val="FF00B8"/>
              </a:solidFill>
              <a:ln w="9525" cap="flat" cmpd="sng" algn="ctr">
                <a:solidFill>
                  <a:schemeClr val="bg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fi-FI" sz="1400">
                  <a:solidFill>
                    <a:srgbClr val="29282E"/>
                  </a:solidFill>
                  <a:ea typeface="Verdana" panose="020B0604030504040204" pitchFamily="34" charset="0"/>
                  <a:cs typeface="Verdana" panose="020B0604030504040204" pitchFamily="34" charset="0"/>
                </a:endParaRPr>
              </a:p>
            </p:txBody>
          </p:sp>
        </p:grpSp>
        <p:grpSp>
          <p:nvGrpSpPr>
            <p:cNvPr id="49" name="Ryhmä 48"/>
            <p:cNvGrpSpPr/>
            <p:nvPr/>
          </p:nvGrpSpPr>
          <p:grpSpPr>
            <a:xfrm>
              <a:off x="1679129" y="5891452"/>
              <a:ext cx="2819141" cy="341050"/>
              <a:chOff x="755576" y="5488219"/>
              <a:chExt cx="3678963" cy="398731"/>
            </a:xfrm>
          </p:grpSpPr>
          <p:sp>
            <p:nvSpPr>
              <p:cNvPr id="56" name="Suorakulmio 55"/>
              <p:cNvSpPr/>
              <p:nvPr/>
            </p:nvSpPr>
            <p:spPr>
              <a:xfrm>
                <a:off x="971601" y="5488219"/>
                <a:ext cx="3462938" cy="398731"/>
              </a:xfrm>
              <a:prstGeom prst="rect">
                <a:avLst/>
              </a:prstGeom>
            </p:spPr>
            <p:txBody>
              <a:bodyPr wrap="none">
                <a:spAutoFit/>
              </a:bodyPr>
              <a:lstStyle/>
              <a:p>
                <a:r>
                  <a:rPr lang="fi-FI" sz="1300" kern="0" dirty="0">
                    <a:solidFill>
                      <a:srgbClr val="29282E"/>
                    </a:solidFill>
                    <a:ea typeface="Verdana" panose="020B0604030504040204" pitchFamily="34" charset="0"/>
                    <a:cs typeface="Verdana" panose="020B0604030504040204" pitchFamily="34" charset="0"/>
                  </a:rPr>
                  <a:t>20–49 henkilön yritykset</a:t>
                </a:r>
              </a:p>
            </p:txBody>
          </p:sp>
          <p:sp>
            <p:nvSpPr>
              <p:cNvPr id="57" name="Suorakulmio 56"/>
              <p:cNvSpPr/>
              <p:nvPr/>
            </p:nvSpPr>
            <p:spPr bwMode="auto">
              <a:xfrm>
                <a:off x="755576" y="5518706"/>
                <a:ext cx="216024" cy="216025"/>
              </a:xfrm>
              <a:prstGeom prst="rect">
                <a:avLst/>
              </a:prstGeom>
              <a:solidFill>
                <a:srgbClr val="FF805C"/>
              </a:solidFill>
              <a:ln w="9525" cap="flat" cmpd="sng" algn="ctr">
                <a:solidFill>
                  <a:schemeClr val="bg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fi-FI" sz="1400">
                  <a:solidFill>
                    <a:srgbClr val="29282E"/>
                  </a:solidFill>
                  <a:ea typeface="Verdana" panose="020B0604030504040204" pitchFamily="34" charset="0"/>
                  <a:cs typeface="Verdana" panose="020B0604030504040204" pitchFamily="34" charset="0"/>
                </a:endParaRPr>
              </a:p>
            </p:txBody>
          </p:sp>
        </p:grpSp>
        <p:grpSp>
          <p:nvGrpSpPr>
            <p:cNvPr id="50" name="Ryhmä 49"/>
            <p:cNvGrpSpPr/>
            <p:nvPr/>
          </p:nvGrpSpPr>
          <p:grpSpPr>
            <a:xfrm>
              <a:off x="4806789" y="5592388"/>
              <a:ext cx="2819141" cy="341050"/>
              <a:chOff x="3551876" y="5189154"/>
              <a:chExt cx="3678961" cy="398731"/>
            </a:xfrm>
          </p:grpSpPr>
          <p:sp>
            <p:nvSpPr>
              <p:cNvPr id="54" name="Suorakulmio 53"/>
              <p:cNvSpPr/>
              <p:nvPr/>
            </p:nvSpPr>
            <p:spPr>
              <a:xfrm>
                <a:off x="3767901" y="5189154"/>
                <a:ext cx="3462936" cy="398731"/>
              </a:xfrm>
              <a:prstGeom prst="rect">
                <a:avLst/>
              </a:prstGeom>
            </p:spPr>
            <p:txBody>
              <a:bodyPr wrap="none">
                <a:spAutoFit/>
              </a:bodyPr>
              <a:lstStyle/>
              <a:p>
                <a:r>
                  <a:rPr lang="fi-FI" sz="1300" kern="0" dirty="0">
                    <a:solidFill>
                      <a:srgbClr val="29282E"/>
                    </a:solidFill>
                    <a:ea typeface="Verdana" panose="020B0604030504040204" pitchFamily="34" charset="0"/>
                    <a:cs typeface="Verdana" panose="020B0604030504040204" pitchFamily="34" charset="0"/>
                  </a:rPr>
                  <a:t>50–99 henkilön yritykset</a:t>
                </a:r>
              </a:p>
            </p:txBody>
          </p:sp>
          <p:sp>
            <p:nvSpPr>
              <p:cNvPr id="55" name="Suorakulmio 54"/>
              <p:cNvSpPr/>
              <p:nvPr/>
            </p:nvSpPr>
            <p:spPr bwMode="auto">
              <a:xfrm>
                <a:off x="3551876" y="5226274"/>
                <a:ext cx="216023" cy="216025"/>
              </a:xfrm>
              <a:prstGeom prst="rect">
                <a:avLst/>
              </a:prstGeom>
              <a:solidFill>
                <a:srgbClr val="0F78B2"/>
              </a:solidFill>
              <a:ln w="9525" cap="flat" cmpd="sng" algn="ctr">
                <a:solidFill>
                  <a:schemeClr val="bg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fi-FI" sz="1400">
                  <a:solidFill>
                    <a:srgbClr val="29282E"/>
                  </a:solidFill>
                  <a:ea typeface="Verdana" panose="020B0604030504040204" pitchFamily="34" charset="0"/>
                  <a:cs typeface="Verdana" panose="020B0604030504040204" pitchFamily="34" charset="0"/>
                </a:endParaRPr>
              </a:p>
            </p:txBody>
          </p:sp>
        </p:grpSp>
        <p:grpSp>
          <p:nvGrpSpPr>
            <p:cNvPr id="51" name="Ryhmä 50"/>
            <p:cNvGrpSpPr/>
            <p:nvPr/>
          </p:nvGrpSpPr>
          <p:grpSpPr>
            <a:xfrm>
              <a:off x="4806791" y="5891453"/>
              <a:ext cx="3055035" cy="341050"/>
              <a:chOff x="3551876" y="5488219"/>
              <a:chExt cx="3986798" cy="398731"/>
            </a:xfrm>
          </p:grpSpPr>
          <p:sp>
            <p:nvSpPr>
              <p:cNvPr id="52" name="Suorakulmio 51"/>
              <p:cNvSpPr/>
              <p:nvPr/>
            </p:nvSpPr>
            <p:spPr>
              <a:xfrm>
                <a:off x="3753653" y="5488219"/>
                <a:ext cx="3785021" cy="398731"/>
              </a:xfrm>
              <a:prstGeom prst="rect">
                <a:avLst/>
              </a:prstGeom>
            </p:spPr>
            <p:txBody>
              <a:bodyPr wrap="none">
                <a:spAutoFit/>
              </a:bodyPr>
              <a:lstStyle/>
              <a:p>
                <a:r>
                  <a:rPr lang="fi-FI" sz="1300" kern="0" dirty="0">
                    <a:solidFill>
                      <a:srgbClr val="29282E"/>
                    </a:solidFill>
                    <a:ea typeface="Verdana" panose="020B0604030504040204" pitchFamily="34" charset="0"/>
                    <a:cs typeface="Verdana" panose="020B0604030504040204" pitchFamily="34" charset="0"/>
                  </a:rPr>
                  <a:t>100–249 henkilön yritykset</a:t>
                </a:r>
              </a:p>
            </p:txBody>
          </p:sp>
          <p:sp>
            <p:nvSpPr>
              <p:cNvPr id="53" name="Suorakulmio 52"/>
              <p:cNvSpPr/>
              <p:nvPr/>
            </p:nvSpPr>
            <p:spPr bwMode="auto">
              <a:xfrm>
                <a:off x="3551876" y="5518706"/>
                <a:ext cx="216023" cy="216025"/>
              </a:xfrm>
              <a:prstGeom prst="rect">
                <a:avLst/>
              </a:prstGeom>
              <a:solidFill>
                <a:srgbClr val="85E869"/>
              </a:solidFill>
              <a:ln w="9525" cap="flat" cmpd="sng" algn="ctr">
                <a:solidFill>
                  <a:schemeClr val="bg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fi-FI" sz="1400">
                  <a:solidFill>
                    <a:srgbClr val="29282E"/>
                  </a:solidFill>
                  <a:ea typeface="Verdana" panose="020B0604030504040204" pitchFamily="34" charset="0"/>
                  <a:cs typeface="Verdana" panose="020B0604030504040204" pitchFamily="34" charset="0"/>
                </a:endParaRPr>
              </a:p>
            </p:txBody>
          </p:sp>
        </p:grpSp>
      </p:grpSp>
    </p:spTree>
    <p:extLst>
      <p:ext uri="{BB962C8B-B14F-4D97-AF65-F5344CB8AC3E}">
        <p14:creationId xmlns:p14="http://schemas.microsoft.com/office/powerpoint/2010/main" val="38229948"/>
      </p:ext>
    </p:extLst>
  </p:cSld>
  <p:clrMapOvr>
    <a:masterClrMapping/>
  </p:clrMapOvr>
  <p:transition spd="med">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in paikkamerkki 5"/>
          <p:cNvSpPr>
            <a:spLocks noGrp="1"/>
          </p:cNvSpPr>
          <p:nvPr>
            <p:ph type="body" sz="quarter" idx="15"/>
          </p:nvPr>
        </p:nvSpPr>
        <p:spPr>
          <a:xfrm>
            <a:off x="252000" y="282150"/>
            <a:ext cx="7992000" cy="736780"/>
          </a:xfrm>
        </p:spPr>
        <p:txBody>
          <a:bodyPr/>
          <a:lstStyle/>
          <a:p>
            <a:r>
              <a:rPr lang="fi-FI" dirty="0"/>
              <a:t>Teollisuustuotannon kasvu Suomessa on ollut hidasta</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17</a:t>
            </a:fld>
            <a:endParaRPr lang="fi-FI" dirty="0"/>
          </a:p>
        </p:txBody>
      </p:sp>
      <p:sp>
        <p:nvSpPr>
          <p:cNvPr id="4" name="Päivämäärän paikkamerkki 3"/>
          <p:cNvSpPr>
            <a:spLocks noGrp="1"/>
          </p:cNvSpPr>
          <p:nvPr>
            <p:ph type="dt" sz="half" idx="10"/>
          </p:nvPr>
        </p:nvSpPr>
        <p:spPr/>
        <p:txBody>
          <a:bodyPr/>
          <a:lstStyle/>
          <a:p>
            <a:fld id="{33A50D0A-99B9-48FE-8B08-047EE10ADBDA}" type="datetime1">
              <a:rPr lang="fi-FI" smtClean="0"/>
              <a:t>12.4.2017</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8" name="Tekstin paikkamerkki 7"/>
          <p:cNvSpPr>
            <a:spLocks noGrp="1"/>
          </p:cNvSpPr>
          <p:nvPr>
            <p:ph type="body" sz="quarter" idx="18"/>
          </p:nvPr>
        </p:nvSpPr>
        <p:spPr/>
        <p:txBody>
          <a:bodyPr/>
          <a:lstStyle/>
          <a:p>
            <a:r>
              <a:rPr lang="fi-FI" dirty="0"/>
              <a:t>Lähde: </a:t>
            </a:r>
            <a:r>
              <a:rPr lang="fi-FI" dirty="0" err="1"/>
              <a:t>Macrobond</a:t>
            </a:r>
            <a:endParaRPr lang="fi-FI" dirty="0"/>
          </a:p>
          <a:p>
            <a:endParaRPr lang="fi-FI" dirty="0"/>
          </a:p>
        </p:txBody>
      </p:sp>
      <p:graphicFrame>
        <p:nvGraphicFramePr>
          <p:cNvPr id="10" name="Sisällön paikkamerkki 9"/>
          <p:cNvGraphicFramePr>
            <a:graphicFrameLocks noGrp="1" noChangeAspect="1"/>
          </p:cNvGraphicFramePr>
          <p:nvPr>
            <p:ph sz="quarter" idx="17"/>
            <p:extLst>
              <p:ext uri="{D42A27DB-BD31-4B8C-83A1-F6EECF244321}">
                <p14:modId xmlns:p14="http://schemas.microsoft.com/office/powerpoint/2010/main" val="1094659729"/>
              </p:ext>
            </p:extLst>
          </p:nvPr>
        </p:nvGraphicFramePr>
        <p:xfrm>
          <a:off x="383718" y="1103313"/>
          <a:ext cx="8386088" cy="3541712"/>
        </p:xfrm>
        <a:graphic>
          <a:graphicData uri="http://schemas.openxmlformats.org/presentationml/2006/ole">
            <mc:AlternateContent xmlns:mc="http://schemas.openxmlformats.org/markup-compatibility/2006">
              <mc:Choice xmlns:v="urn:schemas-microsoft-com:vml" Requires="v">
                <p:oleObj spid="_x0000_s3291" name="Macrobond document" r:id="rId3" imgW="13193184" imgH="5572640" progId="Mbnd.mbnd">
                  <p:embed/>
                </p:oleObj>
              </mc:Choice>
              <mc:Fallback>
                <p:oleObj name="Macrobond document" r:id="rId3" imgW="13193184" imgH="5572640" progId="Mbnd.mbnd">
                  <p:embed/>
                  <p:pic>
                    <p:nvPicPr>
                      <p:cNvPr id="7" name="Objekti 6"/>
                      <p:cNvPicPr/>
                      <p:nvPr/>
                    </p:nvPicPr>
                    <p:blipFill>
                      <a:blip r:embed="rId4"/>
                      <a:stretch>
                        <a:fillRect/>
                      </a:stretch>
                    </p:blipFill>
                    <p:spPr>
                      <a:xfrm>
                        <a:off x="383718" y="1103313"/>
                        <a:ext cx="8386088" cy="3541712"/>
                      </a:xfrm>
                      <a:prstGeom prst="rect">
                        <a:avLst/>
                      </a:prstGeom>
                    </p:spPr>
                  </p:pic>
                </p:oleObj>
              </mc:Fallback>
            </mc:AlternateContent>
          </a:graphicData>
        </a:graphic>
      </p:graphicFrame>
    </p:spTree>
    <p:extLst>
      <p:ext uri="{BB962C8B-B14F-4D97-AF65-F5344CB8AC3E}">
        <p14:creationId xmlns:p14="http://schemas.microsoft.com/office/powerpoint/2010/main" val="1553141972"/>
      </p:ext>
    </p:extLst>
  </p:cSld>
  <p:clrMapOvr>
    <a:masterClrMapping/>
  </p:clrMapOvr>
  <p:transition spd="med">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Teollisuustuotanto Suomessa on pudonnut </a:t>
            </a:r>
            <a:br>
              <a:rPr lang="fi-FI" dirty="0"/>
            </a:br>
            <a:r>
              <a:rPr lang="fi-FI" dirty="0"/>
              <a:t>EU-maista eniten</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18</a:t>
            </a:fld>
            <a:endParaRPr lang="fi-FI" dirty="0"/>
          </a:p>
        </p:txBody>
      </p:sp>
      <p:sp>
        <p:nvSpPr>
          <p:cNvPr id="4" name="Päivämäärän paikkamerkki 3"/>
          <p:cNvSpPr>
            <a:spLocks noGrp="1"/>
          </p:cNvSpPr>
          <p:nvPr>
            <p:ph type="dt" sz="half" idx="10"/>
          </p:nvPr>
        </p:nvSpPr>
        <p:spPr/>
        <p:txBody>
          <a:bodyPr/>
          <a:lstStyle/>
          <a:p>
            <a:fld id="{E70C97DB-DA9C-4CFA-B970-B8599B25F3E4}" type="datetime1">
              <a:rPr lang="fi-FI" smtClean="0"/>
              <a:t>12.4.2017</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7" name="Tekstin paikkamerkki 6"/>
          <p:cNvSpPr>
            <a:spLocks noGrp="1"/>
          </p:cNvSpPr>
          <p:nvPr>
            <p:ph type="body" sz="quarter" idx="18"/>
          </p:nvPr>
        </p:nvSpPr>
        <p:spPr/>
        <p:txBody>
          <a:bodyPr/>
          <a:lstStyle/>
          <a:p>
            <a:r>
              <a:rPr lang="fi-FI" dirty="0"/>
              <a:t>Lähde: </a:t>
            </a:r>
            <a:r>
              <a:rPr lang="fi-FI" dirty="0" err="1"/>
              <a:t>Macrobond</a:t>
            </a:r>
            <a:endParaRPr lang="fi-FI" dirty="0"/>
          </a:p>
          <a:p>
            <a:endParaRPr lang="fi-FI" dirty="0"/>
          </a:p>
        </p:txBody>
      </p:sp>
      <p:graphicFrame>
        <p:nvGraphicFramePr>
          <p:cNvPr id="10" name="Sisällön paikkamerkki 9"/>
          <p:cNvGraphicFramePr>
            <a:graphicFrameLocks noGrp="1" noChangeAspect="1"/>
          </p:cNvGraphicFramePr>
          <p:nvPr>
            <p:ph sz="quarter" idx="17"/>
            <p:extLst>
              <p:ext uri="{D42A27DB-BD31-4B8C-83A1-F6EECF244321}">
                <p14:modId xmlns:p14="http://schemas.microsoft.com/office/powerpoint/2010/main" val="660555606"/>
              </p:ext>
            </p:extLst>
          </p:nvPr>
        </p:nvGraphicFramePr>
        <p:xfrm>
          <a:off x="383718" y="1103313"/>
          <a:ext cx="8386088" cy="3541712"/>
        </p:xfrm>
        <a:graphic>
          <a:graphicData uri="http://schemas.openxmlformats.org/presentationml/2006/ole">
            <mc:AlternateContent xmlns:mc="http://schemas.openxmlformats.org/markup-compatibility/2006">
              <mc:Choice xmlns:v="urn:schemas-microsoft-com:vml" Requires="v">
                <p:oleObj spid="_x0000_s4315" name="Macrobond document" r:id="rId3" imgW="13193184" imgH="5572640" progId="Mbnd.mbnd">
                  <p:embed/>
                </p:oleObj>
              </mc:Choice>
              <mc:Fallback>
                <p:oleObj name="Macrobond document" r:id="rId3" imgW="13193184" imgH="5572640" progId="Mbnd.mbnd">
                  <p:embed/>
                  <p:pic>
                    <p:nvPicPr>
                      <p:cNvPr id="8" name="Objekti 7"/>
                      <p:cNvPicPr/>
                      <p:nvPr/>
                    </p:nvPicPr>
                    <p:blipFill>
                      <a:blip r:embed="rId4"/>
                      <a:stretch>
                        <a:fillRect/>
                      </a:stretch>
                    </p:blipFill>
                    <p:spPr>
                      <a:xfrm>
                        <a:off x="383718" y="1103313"/>
                        <a:ext cx="8386088" cy="3541712"/>
                      </a:xfrm>
                      <a:prstGeom prst="rect">
                        <a:avLst/>
                      </a:prstGeom>
                    </p:spPr>
                  </p:pic>
                </p:oleObj>
              </mc:Fallback>
            </mc:AlternateContent>
          </a:graphicData>
        </a:graphic>
      </p:graphicFrame>
    </p:spTree>
    <p:extLst>
      <p:ext uri="{BB962C8B-B14F-4D97-AF65-F5344CB8AC3E}">
        <p14:creationId xmlns:p14="http://schemas.microsoft.com/office/powerpoint/2010/main" val="193753691"/>
      </p:ext>
    </p:extLst>
  </p:cSld>
  <p:clrMapOvr>
    <a:masterClrMapping/>
  </p:clrMapOvr>
  <p:transition spd="med">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Euroalueella kuluttajien luottamus on hyvällä tasolla</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19</a:t>
            </a:fld>
            <a:endParaRPr lang="fi-FI" dirty="0"/>
          </a:p>
        </p:txBody>
      </p:sp>
      <p:sp>
        <p:nvSpPr>
          <p:cNvPr id="4" name="Päivämäärän paikkamerkki 3"/>
          <p:cNvSpPr>
            <a:spLocks noGrp="1"/>
          </p:cNvSpPr>
          <p:nvPr>
            <p:ph type="dt" sz="half" idx="10"/>
          </p:nvPr>
        </p:nvSpPr>
        <p:spPr/>
        <p:txBody>
          <a:bodyPr/>
          <a:lstStyle/>
          <a:p>
            <a:fld id="{E70C97DB-DA9C-4CFA-B970-B8599B25F3E4}" type="datetime1">
              <a:rPr lang="fi-FI" smtClean="0"/>
              <a:t>12.4.2017</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7" name="Tekstin paikkamerkki 6"/>
          <p:cNvSpPr>
            <a:spLocks noGrp="1"/>
          </p:cNvSpPr>
          <p:nvPr>
            <p:ph type="body" sz="quarter" idx="18"/>
          </p:nvPr>
        </p:nvSpPr>
        <p:spPr/>
        <p:txBody>
          <a:bodyPr/>
          <a:lstStyle/>
          <a:p>
            <a:r>
              <a:rPr lang="fi-FI" dirty="0"/>
              <a:t>Lähde: </a:t>
            </a:r>
            <a:r>
              <a:rPr lang="fi-FI" dirty="0" err="1"/>
              <a:t>Macrobond</a:t>
            </a:r>
            <a:endParaRPr lang="fi-FI" dirty="0"/>
          </a:p>
          <a:p>
            <a:endParaRPr lang="fi-FI" dirty="0"/>
          </a:p>
        </p:txBody>
      </p:sp>
      <p:graphicFrame>
        <p:nvGraphicFramePr>
          <p:cNvPr id="9" name="Sisällön paikkamerkki 8"/>
          <p:cNvGraphicFramePr>
            <a:graphicFrameLocks noGrp="1" noChangeAspect="1"/>
          </p:cNvGraphicFramePr>
          <p:nvPr>
            <p:ph sz="quarter" idx="17"/>
            <p:extLst>
              <p:ext uri="{D42A27DB-BD31-4B8C-83A1-F6EECF244321}">
                <p14:modId xmlns:p14="http://schemas.microsoft.com/office/powerpoint/2010/main" val="491362523"/>
              </p:ext>
            </p:extLst>
          </p:nvPr>
        </p:nvGraphicFramePr>
        <p:xfrm>
          <a:off x="381000" y="1121148"/>
          <a:ext cx="8391525" cy="3506041"/>
        </p:xfrm>
        <a:graphic>
          <a:graphicData uri="http://schemas.openxmlformats.org/presentationml/2006/ole">
            <mc:AlternateContent xmlns:mc="http://schemas.openxmlformats.org/markup-compatibility/2006">
              <mc:Choice xmlns:v="urn:schemas-microsoft-com:vml" Requires="v">
                <p:oleObj spid="_x0000_s5339" name="Macrobond document" r:id="rId3" imgW="13336115" imgH="5572640" progId="Mbnd.mbnd">
                  <p:embed/>
                </p:oleObj>
              </mc:Choice>
              <mc:Fallback>
                <p:oleObj name="Macrobond document" r:id="rId3" imgW="13336115" imgH="5572640" progId="Mbnd.mbnd">
                  <p:embed/>
                  <p:pic>
                    <p:nvPicPr>
                      <p:cNvPr id="0" name=""/>
                      <p:cNvPicPr/>
                      <p:nvPr/>
                    </p:nvPicPr>
                    <p:blipFill>
                      <a:blip r:embed="rId4"/>
                      <a:stretch>
                        <a:fillRect/>
                      </a:stretch>
                    </p:blipFill>
                    <p:spPr>
                      <a:xfrm>
                        <a:off x="381000" y="1121148"/>
                        <a:ext cx="8391525" cy="3506041"/>
                      </a:xfrm>
                      <a:prstGeom prst="rect">
                        <a:avLst/>
                      </a:prstGeom>
                    </p:spPr>
                  </p:pic>
                </p:oleObj>
              </mc:Fallback>
            </mc:AlternateContent>
          </a:graphicData>
        </a:graphic>
      </p:graphicFrame>
    </p:spTree>
    <p:extLst>
      <p:ext uri="{BB962C8B-B14F-4D97-AF65-F5344CB8AC3E}">
        <p14:creationId xmlns:p14="http://schemas.microsoft.com/office/powerpoint/2010/main" val="1817495537"/>
      </p:ext>
    </p:extLst>
  </p:cSld>
  <p:clrMapOvr>
    <a:masterClrMapping/>
  </p:clrMapOvr>
  <p:transition spd="med">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kstin paikkamerkki 7"/>
          <p:cNvSpPr>
            <a:spLocks noGrp="1"/>
          </p:cNvSpPr>
          <p:nvPr>
            <p:ph type="body" sz="quarter" idx="15"/>
          </p:nvPr>
        </p:nvSpPr>
        <p:spPr/>
        <p:txBody>
          <a:bodyPr>
            <a:noAutofit/>
          </a:bodyPr>
          <a:lstStyle/>
          <a:p>
            <a:pPr>
              <a:lnSpc>
                <a:spcPct val="100000"/>
              </a:lnSpc>
            </a:pPr>
            <a:r>
              <a:rPr lang="fi-FI" sz="3200" spc="-50" dirty="0"/>
              <a:t>Taustatietoa teknologiateollisuudesta sekä koko vientisektorista</a:t>
            </a:r>
            <a:endParaRPr lang="fi-FI" sz="3200" b="0" spc="-50" dirty="0"/>
          </a:p>
        </p:txBody>
      </p:sp>
      <p:sp>
        <p:nvSpPr>
          <p:cNvPr id="3" name="Dian numeron paikkamerkki 2"/>
          <p:cNvSpPr>
            <a:spLocks noGrp="1"/>
          </p:cNvSpPr>
          <p:nvPr>
            <p:ph type="sldNum" sz="quarter" idx="12"/>
          </p:nvPr>
        </p:nvSpPr>
        <p:spPr/>
        <p:txBody>
          <a:bodyPr/>
          <a:lstStyle/>
          <a:p>
            <a:fld id="{6FCB6B90-8271-4E8F-82C1-E646FBB48A2E}" type="slidenum">
              <a:rPr lang="fi-FI" smtClean="0"/>
              <a:pPr/>
              <a:t>2</a:t>
            </a:fld>
            <a:endParaRPr lang="fi-FI" dirty="0"/>
          </a:p>
        </p:txBody>
      </p:sp>
      <p:sp>
        <p:nvSpPr>
          <p:cNvPr id="4" name="Päivämäärän paikkamerkki 3"/>
          <p:cNvSpPr>
            <a:spLocks noGrp="1"/>
          </p:cNvSpPr>
          <p:nvPr>
            <p:ph type="dt" sz="half" idx="10"/>
          </p:nvPr>
        </p:nvSpPr>
        <p:spPr/>
        <p:txBody>
          <a:bodyPr/>
          <a:lstStyle/>
          <a:p>
            <a:fld id="{E70C97DB-DA9C-4CFA-B970-B8599B25F3E4}" type="datetime1">
              <a:rPr lang="fi-FI" smtClean="0"/>
              <a:t>12.4.2017</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Tree>
    <p:extLst>
      <p:ext uri="{BB962C8B-B14F-4D97-AF65-F5344CB8AC3E}">
        <p14:creationId xmlns:p14="http://schemas.microsoft.com/office/powerpoint/2010/main" val="858916869"/>
      </p:ext>
    </p:extLst>
  </p:cSld>
  <p:clrMapOvr>
    <a:masterClrMapping/>
  </p:clrMapOvr>
  <p:transition spd="med">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Suomessa kuluttajien luottamus on hyvällä tasolla</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20</a:t>
            </a:fld>
            <a:endParaRPr lang="fi-FI" dirty="0"/>
          </a:p>
        </p:txBody>
      </p:sp>
      <p:sp>
        <p:nvSpPr>
          <p:cNvPr id="4" name="Päivämäärän paikkamerkki 3"/>
          <p:cNvSpPr>
            <a:spLocks noGrp="1"/>
          </p:cNvSpPr>
          <p:nvPr>
            <p:ph type="dt" sz="half" idx="10"/>
          </p:nvPr>
        </p:nvSpPr>
        <p:spPr/>
        <p:txBody>
          <a:bodyPr/>
          <a:lstStyle/>
          <a:p>
            <a:fld id="{E70C97DB-DA9C-4CFA-B970-B8599B25F3E4}" type="datetime1">
              <a:rPr lang="fi-FI" smtClean="0"/>
              <a:t>12.4.2017</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7" name="Tekstin paikkamerkki 6"/>
          <p:cNvSpPr>
            <a:spLocks noGrp="1"/>
          </p:cNvSpPr>
          <p:nvPr>
            <p:ph type="body" sz="quarter" idx="18"/>
          </p:nvPr>
        </p:nvSpPr>
        <p:spPr>
          <a:xfrm>
            <a:off x="2334682" y="4727574"/>
            <a:ext cx="3857343" cy="165163"/>
          </a:xfrm>
        </p:spPr>
        <p:txBody>
          <a:bodyPr/>
          <a:lstStyle/>
          <a:p>
            <a:r>
              <a:rPr lang="fi-FI" dirty="0"/>
              <a:t>Lähde: </a:t>
            </a:r>
            <a:r>
              <a:rPr lang="fi-FI" dirty="0" err="1"/>
              <a:t>Macrobond</a:t>
            </a:r>
            <a:r>
              <a:rPr lang="fi-FI" dirty="0"/>
              <a:t>, Tilastokeskus (kuluttajien luottamusindeksi)</a:t>
            </a:r>
          </a:p>
          <a:p>
            <a:endParaRPr lang="fi-FI" dirty="0"/>
          </a:p>
        </p:txBody>
      </p:sp>
      <p:graphicFrame>
        <p:nvGraphicFramePr>
          <p:cNvPr id="9" name="Sisällön paikkamerkki 8"/>
          <p:cNvGraphicFramePr>
            <a:graphicFrameLocks noGrp="1" noChangeAspect="1"/>
          </p:cNvGraphicFramePr>
          <p:nvPr>
            <p:ph sz="quarter" idx="17"/>
            <p:extLst>
              <p:ext uri="{D42A27DB-BD31-4B8C-83A1-F6EECF244321}">
                <p14:modId xmlns:p14="http://schemas.microsoft.com/office/powerpoint/2010/main" val="733209508"/>
              </p:ext>
            </p:extLst>
          </p:nvPr>
        </p:nvGraphicFramePr>
        <p:xfrm>
          <a:off x="381000" y="1121148"/>
          <a:ext cx="8391525" cy="3506041"/>
        </p:xfrm>
        <a:graphic>
          <a:graphicData uri="http://schemas.openxmlformats.org/presentationml/2006/ole">
            <mc:AlternateContent xmlns:mc="http://schemas.openxmlformats.org/markup-compatibility/2006">
              <mc:Choice xmlns:v="urn:schemas-microsoft-com:vml" Requires="v">
                <p:oleObj spid="_x0000_s6363" name="Macrobond document" r:id="rId3" imgW="13336115" imgH="5572640" progId="Mbnd.mbnd">
                  <p:embed/>
                </p:oleObj>
              </mc:Choice>
              <mc:Fallback>
                <p:oleObj name="Macrobond document" r:id="rId3" imgW="13336115" imgH="5572640" progId="Mbnd.mbnd">
                  <p:embed/>
                  <p:pic>
                    <p:nvPicPr>
                      <p:cNvPr id="0" name=""/>
                      <p:cNvPicPr/>
                      <p:nvPr/>
                    </p:nvPicPr>
                    <p:blipFill>
                      <a:blip r:embed="rId4"/>
                      <a:stretch>
                        <a:fillRect/>
                      </a:stretch>
                    </p:blipFill>
                    <p:spPr>
                      <a:xfrm>
                        <a:off x="381000" y="1121148"/>
                        <a:ext cx="8391525" cy="3506041"/>
                      </a:xfrm>
                      <a:prstGeom prst="rect">
                        <a:avLst/>
                      </a:prstGeom>
                    </p:spPr>
                  </p:pic>
                </p:oleObj>
              </mc:Fallback>
            </mc:AlternateContent>
          </a:graphicData>
        </a:graphic>
      </p:graphicFrame>
    </p:spTree>
    <p:extLst>
      <p:ext uri="{BB962C8B-B14F-4D97-AF65-F5344CB8AC3E}">
        <p14:creationId xmlns:p14="http://schemas.microsoft.com/office/powerpoint/2010/main" val="42981289"/>
      </p:ext>
    </p:extLst>
  </p:cSld>
  <p:clrMapOvr>
    <a:masterClrMapping/>
  </p:clrMapOvr>
  <p:transition spd="med">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an numeron paikkamerkki 2"/>
          <p:cNvSpPr>
            <a:spLocks noGrp="1"/>
          </p:cNvSpPr>
          <p:nvPr>
            <p:ph type="sldNum" sz="quarter" idx="12"/>
          </p:nvPr>
        </p:nvSpPr>
        <p:spPr/>
        <p:txBody>
          <a:bodyPr/>
          <a:lstStyle/>
          <a:p>
            <a:fld id="{6FCB6B90-8271-4E8F-82C1-E646FBB48A2E}" type="slidenum">
              <a:rPr lang="fi-FI" smtClean="0"/>
              <a:pPr/>
              <a:t>21</a:t>
            </a:fld>
            <a:endParaRPr lang="fi-FI" dirty="0"/>
          </a:p>
        </p:txBody>
      </p:sp>
      <p:sp>
        <p:nvSpPr>
          <p:cNvPr id="4" name="Päivämäärän paikkamerkki 3"/>
          <p:cNvSpPr>
            <a:spLocks noGrp="1"/>
          </p:cNvSpPr>
          <p:nvPr>
            <p:ph type="dt" sz="half" idx="10"/>
          </p:nvPr>
        </p:nvSpPr>
        <p:spPr/>
        <p:txBody>
          <a:bodyPr/>
          <a:lstStyle/>
          <a:p>
            <a:fld id="{33A50D0A-99B9-48FE-8B08-047EE10ADBDA}" type="datetime1">
              <a:rPr lang="fi-FI" smtClean="0"/>
              <a:t>12.4.2017</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8" name="Tekstin paikkamerkki 7"/>
          <p:cNvSpPr>
            <a:spLocks noGrp="1"/>
          </p:cNvSpPr>
          <p:nvPr>
            <p:ph type="body" sz="quarter" idx="18"/>
          </p:nvPr>
        </p:nvSpPr>
        <p:spPr/>
        <p:txBody>
          <a:bodyPr/>
          <a:lstStyle/>
          <a:p>
            <a:r>
              <a:rPr lang="fi-FI" dirty="0"/>
              <a:t>Lähde: </a:t>
            </a:r>
            <a:r>
              <a:rPr lang="fi-FI" dirty="0" err="1"/>
              <a:t>Macrobond</a:t>
            </a:r>
            <a:endParaRPr lang="fi-FI" dirty="0"/>
          </a:p>
          <a:p>
            <a:endParaRPr lang="fi-FI" dirty="0"/>
          </a:p>
        </p:txBody>
      </p:sp>
      <p:sp>
        <p:nvSpPr>
          <p:cNvPr id="10" name="Tekstin paikkamerkki 7"/>
          <p:cNvSpPr>
            <a:spLocks noGrp="1"/>
          </p:cNvSpPr>
          <p:nvPr>
            <p:ph type="body" sz="quarter" idx="15"/>
          </p:nvPr>
        </p:nvSpPr>
        <p:spPr>
          <a:xfrm>
            <a:off x="252000" y="282150"/>
            <a:ext cx="7992000" cy="648000"/>
          </a:xfrm>
        </p:spPr>
        <p:txBody>
          <a:bodyPr/>
          <a:lstStyle/>
          <a:p>
            <a:r>
              <a:rPr lang="fi-FI" dirty="0"/>
              <a:t>Kiinassa kasvu hidastuu, Intiassa jatkuu vahvana</a:t>
            </a:r>
            <a:br>
              <a:rPr lang="fi-FI" dirty="0"/>
            </a:br>
            <a:r>
              <a:rPr lang="fi-FI" dirty="0"/>
              <a:t>Brasilia on edelleen taantumassa</a:t>
            </a:r>
          </a:p>
          <a:p>
            <a:pPr>
              <a:lnSpc>
                <a:spcPct val="100000"/>
              </a:lnSpc>
              <a:spcBef>
                <a:spcPts val="0"/>
              </a:spcBef>
            </a:pPr>
            <a:r>
              <a:rPr lang="fi-FI" sz="1200" b="0" dirty="0"/>
              <a:t>Kiinan, Brasilian ja Venäjän osuus maailmantaloudesta on ostovoimakorjattuna 23 %</a:t>
            </a:r>
            <a:endParaRPr lang="fi-FI" dirty="0"/>
          </a:p>
        </p:txBody>
      </p:sp>
      <p:graphicFrame>
        <p:nvGraphicFramePr>
          <p:cNvPr id="12" name="Sisällön paikkamerkki 11"/>
          <p:cNvGraphicFramePr>
            <a:graphicFrameLocks noGrp="1" noChangeAspect="1"/>
          </p:cNvGraphicFramePr>
          <p:nvPr>
            <p:ph sz="quarter" idx="17"/>
            <p:extLst>
              <p:ext uri="{D42A27DB-BD31-4B8C-83A1-F6EECF244321}">
                <p14:modId xmlns:p14="http://schemas.microsoft.com/office/powerpoint/2010/main" val="339454128"/>
              </p:ext>
            </p:extLst>
          </p:nvPr>
        </p:nvGraphicFramePr>
        <p:xfrm>
          <a:off x="383718" y="1275729"/>
          <a:ext cx="8386088" cy="3369295"/>
        </p:xfrm>
        <a:graphic>
          <a:graphicData uri="http://schemas.openxmlformats.org/presentationml/2006/ole">
            <mc:AlternateContent xmlns:mc="http://schemas.openxmlformats.org/markup-compatibility/2006">
              <mc:Choice xmlns:v="urn:schemas-microsoft-com:vml" Requires="v">
                <p:oleObj spid="_x0000_s7387" name="Macrobond document" r:id="rId3" imgW="13193184" imgH="5572640" progId="Mbnd.mbnd">
                  <p:embed/>
                </p:oleObj>
              </mc:Choice>
              <mc:Fallback>
                <p:oleObj name="Macrobond document" r:id="rId3" imgW="13193184" imgH="5572640" progId="Mbnd.mbnd">
                  <p:embed/>
                  <p:pic>
                    <p:nvPicPr>
                      <p:cNvPr id="6" name="Objekti 5"/>
                      <p:cNvPicPr/>
                      <p:nvPr/>
                    </p:nvPicPr>
                    <p:blipFill>
                      <a:blip r:embed="rId4"/>
                      <a:stretch>
                        <a:fillRect/>
                      </a:stretch>
                    </p:blipFill>
                    <p:spPr>
                      <a:xfrm>
                        <a:off x="383718" y="1275729"/>
                        <a:ext cx="8386088" cy="3369295"/>
                      </a:xfrm>
                      <a:prstGeom prst="rect">
                        <a:avLst/>
                      </a:prstGeom>
                    </p:spPr>
                  </p:pic>
                </p:oleObj>
              </mc:Fallback>
            </mc:AlternateContent>
          </a:graphicData>
        </a:graphic>
      </p:graphicFrame>
    </p:spTree>
    <p:extLst>
      <p:ext uri="{BB962C8B-B14F-4D97-AF65-F5344CB8AC3E}">
        <p14:creationId xmlns:p14="http://schemas.microsoft.com/office/powerpoint/2010/main" val="2438341873"/>
      </p:ext>
    </p:extLst>
  </p:cSld>
  <p:clrMapOvr>
    <a:masterClrMapping/>
  </p:clrMapOvr>
  <p:transition spd="med">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an numeron paikkamerkki 2"/>
          <p:cNvSpPr>
            <a:spLocks noGrp="1"/>
          </p:cNvSpPr>
          <p:nvPr>
            <p:ph type="sldNum" sz="quarter" idx="12"/>
          </p:nvPr>
        </p:nvSpPr>
        <p:spPr/>
        <p:txBody>
          <a:bodyPr/>
          <a:lstStyle/>
          <a:p>
            <a:fld id="{6FCB6B90-8271-4E8F-82C1-E646FBB48A2E}" type="slidenum">
              <a:rPr lang="fi-FI" smtClean="0"/>
              <a:pPr/>
              <a:t>22</a:t>
            </a:fld>
            <a:endParaRPr lang="fi-FI" dirty="0"/>
          </a:p>
        </p:txBody>
      </p:sp>
      <p:sp>
        <p:nvSpPr>
          <p:cNvPr id="4" name="Päivämäärän paikkamerkki 3"/>
          <p:cNvSpPr>
            <a:spLocks noGrp="1"/>
          </p:cNvSpPr>
          <p:nvPr>
            <p:ph type="dt" sz="half" idx="10"/>
          </p:nvPr>
        </p:nvSpPr>
        <p:spPr/>
        <p:txBody>
          <a:bodyPr/>
          <a:lstStyle/>
          <a:p>
            <a:fld id="{33A50D0A-99B9-48FE-8B08-047EE10ADBDA}" type="datetime1">
              <a:rPr lang="fi-FI" smtClean="0"/>
              <a:t>12.4.2017</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8" name="Tekstin paikkamerkki 7"/>
          <p:cNvSpPr>
            <a:spLocks noGrp="1"/>
          </p:cNvSpPr>
          <p:nvPr>
            <p:ph type="body" sz="quarter" idx="18"/>
          </p:nvPr>
        </p:nvSpPr>
        <p:spPr/>
        <p:txBody>
          <a:bodyPr/>
          <a:lstStyle/>
          <a:p>
            <a:r>
              <a:rPr lang="fi-FI" dirty="0"/>
              <a:t>Viimeisin tieto maaliskuu 2017.   </a:t>
            </a:r>
          </a:p>
          <a:p>
            <a:r>
              <a:rPr lang="fi-FI" dirty="0"/>
              <a:t>Lähde: Markit </a:t>
            </a:r>
          </a:p>
        </p:txBody>
      </p:sp>
      <p:sp>
        <p:nvSpPr>
          <p:cNvPr id="10" name="Tekstin paikkamerkki 7"/>
          <p:cNvSpPr>
            <a:spLocks noGrp="1"/>
          </p:cNvSpPr>
          <p:nvPr>
            <p:ph type="body" sz="quarter" idx="15"/>
          </p:nvPr>
        </p:nvSpPr>
        <p:spPr>
          <a:xfrm>
            <a:off x="252000" y="282150"/>
            <a:ext cx="7992000" cy="648000"/>
          </a:xfrm>
        </p:spPr>
        <p:txBody>
          <a:bodyPr/>
          <a:lstStyle/>
          <a:p>
            <a:r>
              <a:rPr lang="fi-FI" dirty="0"/>
              <a:t>Euroalueen teollisuudessa tuotanto kasvaa  </a:t>
            </a:r>
          </a:p>
          <a:p>
            <a:pPr>
              <a:lnSpc>
                <a:spcPct val="100000"/>
              </a:lnSpc>
              <a:spcBef>
                <a:spcPts val="0"/>
              </a:spcBef>
            </a:pPr>
            <a:r>
              <a:rPr lang="fi-FI" sz="1200" b="0" dirty="0"/>
              <a:t>Teollisuuden ostopäällikköindeksi, 50 = ei muutosta edelliskuukaudesta </a:t>
            </a:r>
            <a:endParaRPr lang="fi-FI" dirty="0"/>
          </a:p>
        </p:txBody>
      </p:sp>
      <p:pic>
        <p:nvPicPr>
          <p:cNvPr id="6" name="Sisällön paikkamerkki 5"/>
          <p:cNvPicPr>
            <a:picLocks noGrp="1" noChangeAspect="1"/>
          </p:cNvPicPr>
          <p:nvPr>
            <p:ph sz="quarter" idx="17"/>
          </p:nvPr>
        </p:nvPicPr>
        <p:blipFill>
          <a:blip r:embed="rId2"/>
          <a:stretch>
            <a:fillRect/>
          </a:stretch>
        </p:blipFill>
        <p:spPr>
          <a:xfrm>
            <a:off x="165532" y="1103313"/>
            <a:ext cx="8553732" cy="3541712"/>
          </a:xfrm>
          <a:prstGeom prst="rect">
            <a:avLst/>
          </a:prstGeom>
        </p:spPr>
      </p:pic>
    </p:spTree>
    <p:extLst>
      <p:ext uri="{BB962C8B-B14F-4D97-AF65-F5344CB8AC3E}">
        <p14:creationId xmlns:p14="http://schemas.microsoft.com/office/powerpoint/2010/main" val="1703011680"/>
      </p:ext>
    </p:extLst>
  </p:cSld>
  <p:clrMapOvr>
    <a:masterClrMapping/>
  </p:clrMapOvr>
  <p:transition spd="med">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an numeron paikkamerkki 2"/>
          <p:cNvSpPr>
            <a:spLocks noGrp="1"/>
          </p:cNvSpPr>
          <p:nvPr>
            <p:ph type="sldNum" sz="quarter" idx="12"/>
          </p:nvPr>
        </p:nvSpPr>
        <p:spPr/>
        <p:txBody>
          <a:bodyPr/>
          <a:lstStyle/>
          <a:p>
            <a:fld id="{6FCB6B90-8271-4E8F-82C1-E646FBB48A2E}" type="slidenum">
              <a:rPr lang="fi-FI" smtClean="0"/>
              <a:pPr/>
              <a:t>23</a:t>
            </a:fld>
            <a:endParaRPr lang="fi-FI" dirty="0"/>
          </a:p>
        </p:txBody>
      </p:sp>
      <p:sp>
        <p:nvSpPr>
          <p:cNvPr id="4" name="Päivämäärän paikkamerkki 3"/>
          <p:cNvSpPr>
            <a:spLocks noGrp="1"/>
          </p:cNvSpPr>
          <p:nvPr>
            <p:ph type="dt" sz="half" idx="10"/>
          </p:nvPr>
        </p:nvSpPr>
        <p:spPr/>
        <p:txBody>
          <a:bodyPr/>
          <a:lstStyle/>
          <a:p>
            <a:fld id="{33A50D0A-99B9-48FE-8B08-047EE10ADBDA}" type="datetime1">
              <a:rPr lang="fi-FI" smtClean="0"/>
              <a:t>12.4.2017</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8" name="Tekstin paikkamerkki 7"/>
          <p:cNvSpPr>
            <a:spLocks noGrp="1"/>
          </p:cNvSpPr>
          <p:nvPr>
            <p:ph type="body" sz="quarter" idx="18"/>
          </p:nvPr>
        </p:nvSpPr>
        <p:spPr/>
        <p:txBody>
          <a:bodyPr/>
          <a:lstStyle/>
          <a:p>
            <a:r>
              <a:rPr lang="fi-FI" dirty="0"/>
              <a:t>Viimeisin tieto maaliskuu 2017.   </a:t>
            </a:r>
          </a:p>
          <a:p>
            <a:r>
              <a:rPr lang="fi-FI" dirty="0"/>
              <a:t>Lähde: Markit </a:t>
            </a:r>
          </a:p>
        </p:txBody>
      </p:sp>
      <p:sp>
        <p:nvSpPr>
          <p:cNvPr id="10" name="Tekstin paikkamerkki 7"/>
          <p:cNvSpPr>
            <a:spLocks noGrp="1"/>
          </p:cNvSpPr>
          <p:nvPr>
            <p:ph type="body" sz="quarter" idx="15"/>
          </p:nvPr>
        </p:nvSpPr>
        <p:spPr>
          <a:xfrm>
            <a:off x="252000" y="282150"/>
            <a:ext cx="7992000" cy="648000"/>
          </a:xfrm>
        </p:spPr>
        <p:txBody>
          <a:bodyPr/>
          <a:lstStyle/>
          <a:p>
            <a:r>
              <a:rPr lang="fi-FI" dirty="0"/>
              <a:t>Kiinan teollisuudessa tuotanto kasvaa  </a:t>
            </a:r>
          </a:p>
          <a:p>
            <a:pPr>
              <a:lnSpc>
                <a:spcPct val="100000"/>
              </a:lnSpc>
              <a:spcBef>
                <a:spcPts val="0"/>
              </a:spcBef>
            </a:pPr>
            <a:r>
              <a:rPr lang="fi-FI" sz="1200" b="0" dirty="0"/>
              <a:t>Teollisuuden ostopäällikköindeksi, 50 = ei muutosta edelliskuukaudesta </a:t>
            </a:r>
            <a:endParaRPr lang="fi-FI" dirty="0"/>
          </a:p>
        </p:txBody>
      </p:sp>
      <p:pic>
        <p:nvPicPr>
          <p:cNvPr id="7" name="Sisällön paikkamerkki 6"/>
          <p:cNvPicPr>
            <a:picLocks noGrp="1" noChangeAspect="1"/>
          </p:cNvPicPr>
          <p:nvPr>
            <p:ph sz="quarter" idx="17"/>
          </p:nvPr>
        </p:nvPicPr>
        <p:blipFill>
          <a:blip r:embed="rId2"/>
          <a:stretch>
            <a:fillRect/>
          </a:stretch>
        </p:blipFill>
        <p:spPr>
          <a:xfrm>
            <a:off x="165531" y="1103313"/>
            <a:ext cx="8553733" cy="3541712"/>
          </a:xfrm>
          <a:prstGeom prst="rect">
            <a:avLst/>
          </a:prstGeom>
        </p:spPr>
      </p:pic>
    </p:spTree>
    <p:extLst>
      <p:ext uri="{BB962C8B-B14F-4D97-AF65-F5344CB8AC3E}">
        <p14:creationId xmlns:p14="http://schemas.microsoft.com/office/powerpoint/2010/main" val="1395438401"/>
      </p:ext>
    </p:extLst>
  </p:cSld>
  <p:clrMapOvr>
    <a:masterClrMapping/>
  </p:clrMapOvr>
  <p:transition spd="med">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an numeron paikkamerkki 2"/>
          <p:cNvSpPr>
            <a:spLocks noGrp="1"/>
          </p:cNvSpPr>
          <p:nvPr>
            <p:ph type="sldNum" sz="quarter" idx="12"/>
          </p:nvPr>
        </p:nvSpPr>
        <p:spPr/>
        <p:txBody>
          <a:bodyPr/>
          <a:lstStyle/>
          <a:p>
            <a:fld id="{6FCB6B90-8271-4E8F-82C1-E646FBB48A2E}" type="slidenum">
              <a:rPr lang="fi-FI" smtClean="0"/>
              <a:pPr/>
              <a:t>24</a:t>
            </a:fld>
            <a:endParaRPr lang="fi-FI" dirty="0"/>
          </a:p>
        </p:txBody>
      </p:sp>
      <p:sp>
        <p:nvSpPr>
          <p:cNvPr id="4" name="Päivämäärän paikkamerkki 3"/>
          <p:cNvSpPr>
            <a:spLocks noGrp="1"/>
          </p:cNvSpPr>
          <p:nvPr>
            <p:ph type="dt" sz="half" idx="10"/>
          </p:nvPr>
        </p:nvSpPr>
        <p:spPr/>
        <p:txBody>
          <a:bodyPr/>
          <a:lstStyle/>
          <a:p>
            <a:fld id="{33A50D0A-99B9-48FE-8B08-047EE10ADBDA}" type="datetime1">
              <a:rPr lang="fi-FI" smtClean="0"/>
              <a:t>12.4.2017</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8" name="Tekstin paikkamerkki 7"/>
          <p:cNvSpPr>
            <a:spLocks noGrp="1"/>
          </p:cNvSpPr>
          <p:nvPr>
            <p:ph type="body" sz="quarter" idx="18"/>
          </p:nvPr>
        </p:nvSpPr>
        <p:spPr/>
        <p:txBody>
          <a:bodyPr/>
          <a:lstStyle/>
          <a:p>
            <a:r>
              <a:rPr lang="fi-FI" dirty="0"/>
              <a:t>Viimeisin tieto maaliskuu 2017.   </a:t>
            </a:r>
          </a:p>
          <a:p>
            <a:r>
              <a:rPr lang="fi-FI" dirty="0"/>
              <a:t>Lähde: Markit </a:t>
            </a:r>
          </a:p>
        </p:txBody>
      </p:sp>
      <p:sp>
        <p:nvSpPr>
          <p:cNvPr id="10" name="Tekstin paikkamerkki 7"/>
          <p:cNvSpPr>
            <a:spLocks noGrp="1"/>
          </p:cNvSpPr>
          <p:nvPr>
            <p:ph type="body" sz="quarter" idx="15"/>
          </p:nvPr>
        </p:nvSpPr>
        <p:spPr>
          <a:xfrm>
            <a:off x="252000" y="282150"/>
            <a:ext cx="7992000" cy="648000"/>
          </a:xfrm>
        </p:spPr>
        <p:txBody>
          <a:bodyPr/>
          <a:lstStyle/>
          <a:p>
            <a:r>
              <a:rPr lang="fi-FI" dirty="0"/>
              <a:t>Venäjän teollisuudessa tuotanto kasvaa  </a:t>
            </a:r>
          </a:p>
          <a:p>
            <a:pPr>
              <a:lnSpc>
                <a:spcPct val="100000"/>
              </a:lnSpc>
              <a:spcBef>
                <a:spcPts val="0"/>
              </a:spcBef>
            </a:pPr>
            <a:r>
              <a:rPr lang="fi-FI" sz="1200" b="0" dirty="0"/>
              <a:t>Teollisuuden ostopäällikköindeksi, 50 = ei muutosta edelliskuukaudesta </a:t>
            </a:r>
            <a:endParaRPr lang="fi-FI" dirty="0"/>
          </a:p>
        </p:txBody>
      </p:sp>
      <p:pic>
        <p:nvPicPr>
          <p:cNvPr id="6" name="Sisällön paikkamerkki 5"/>
          <p:cNvPicPr>
            <a:picLocks noGrp="1" noChangeAspect="1"/>
          </p:cNvPicPr>
          <p:nvPr>
            <p:ph sz="quarter" idx="17"/>
          </p:nvPr>
        </p:nvPicPr>
        <p:blipFill>
          <a:blip r:embed="rId2"/>
          <a:stretch>
            <a:fillRect/>
          </a:stretch>
        </p:blipFill>
        <p:spPr>
          <a:xfrm>
            <a:off x="165532" y="1103313"/>
            <a:ext cx="8553731" cy="3541712"/>
          </a:xfrm>
          <a:prstGeom prst="rect">
            <a:avLst/>
          </a:prstGeom>
        </p:spPr>
      </p:pic>
    </p:spTree>
    <p:extLst>
      <p:ext uri="{BB962C8B-B14F-4D97-AF65-F5344CB8AC3E}">
        <p14:creationId xmlns:p14="http://schemas.microsoft.com/office/powerpoint/2010/main" val="3124168917"/>
      </p:ext>
    </p:extLst>
  </p:cSld>
  <p:clrMapOvr>
    <a:masterClrMapping/>
  </p:clrMapOvr>
  <p:transition spd="med">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an numeron paikkamerkki 2"/>
          <p:cNvSpPr>
            <a:spLocks noGrp="1"/>
          </p:cNvSpPr>
          <p:nvPr>
            <p:ph type="sldNum" sz="quarter" idx="12"/>
          </p:nvPr>
        </p:nvSpPr>
        <p:spPr/>
        <p:txBody>
          <a:bodyPr/>
          <a:lstStyle/>
          <a:p>
            <a:fld id="{6FCB6B90-8271-4E8F-82C1-E646FBB48A2E}" type="slidenum">
              <a:rPr lang="fi-FI" smtClean="0"/>
              <a:pPr/>
              <a:t>25</a:t>
            </a:fld>
            <a:endParaRPr lang="fi-FI" dirty="0"/>
          </a:p>
        </p:txBody>
      </p:sp>
      <p:sp>
        <p:nvSpPr>
          <p:cNvPr id="4" name="Päivämäärän paikkamerkki 3"/>
          <p:cNvSpPr>
            <a:spLocks noGrp="1"/>
          </p:cNvSpPr>
          <p:nvPr>
            <p:ph type="dt" sz="half" idx="10"/>
          </p:nvPr>
        </p:nvSpPr>
        <p:spPr/>
        <p:txBody>
          <a:bodyPr/>
          <a:lstStyle/>
          <a:p>
            <a:fld id="{33A50D0A-99B9-48FE-8B08-047EE10ADBDA}" type="datetime1">
              <a:rPr lang="fi-FI" smtClean="0"/>
              <a:t>12.4.2017</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8" name="Tekstin paikkamerkki 7"/>
          <p:cNvSpPr>
            <a:spLocks noGrp="1"/>
          </p:cNvSpPr>
          <p:nvPr>
            <p:ph type="body" sz="quarter" idx="18"/>
          </p:nvPr>
        </p:nvSpPr>
        <p:spPr/>
        <p:txBody>
          <a:bodyPr/>
          <a:lstStyle/>
          <a:p>
            <a:r>
              <a:rPr lang="fi-FI" dirty="0"/>
              <a:t>Viimeisin tieto maaliskuu 2017.   </a:t>
            </a:r>
          </a:p>
          <a:p>
            <a:r>
              <a:rPr lang="fi-FI" dirty="0"/>
              <a:t>Lähde: Markit </a:t>
            </a:r>
          </a:p>
        </p:txBody>
      </p:sp>
      <p:sp>
        <p:nvSpPr>
          <p:cNvPr id="10" name="Tekstin paikkamerkki 7"/>
          <p:cNvSpPr>
            <a:spLocks noGrp="1"/>
          </p:cNvSpPr>
          <p:nvPr>
            <p:ph type="body" sz="quarter" idx="15"/>
          </p:nvPr>
        </p:nvSpPr>
        <p:spPr>
          <a:xfrm>
            <a:off x="252000" y="282150"/>
            <a:ext cx="7992000" cy="648000"/>
          </a:xfrm>
        </p:spPr>
        <p:txBody>
          <a:bodyPr/>
          <a:lstStyle/>
          <a:p>
            <a:r>
              <a:rPr lang="fi-FI" dirty="0"/>
              <a:t>Brasilian teollisuudessa tuotanto ei enää juurikaan vähene   </a:t>
            </a:r>
          </a:p>
          <a:p>
            <a:pPr>
              <a:lnSpc>
                <a:spcPct val="100000"/>
              </a:lnSpc>
              <a:spcBef>
                <a:spcPts val="0"/>
              </a:spcBef>
            </a:pPr>
            <a:r>
              <a:rPr lang="fi-FI" sz="1200" b="0" dirty="0"/>
              <a:t>Teollisuuden ostopäällikköindeksi, 50 = ei muutosta edelliskuukaudesta </a:t>
            </a:r>
            <a:endParaRPr lang="fi-FI" dirty="0"/>
          </a:p>
        </p:txBody>
      </p:sp>
      <p:pic>
        <p:nvPicPr>
          <p:cNvPr id="6" name="Sisällön paikkamerkki 5"/>
          <p:cNvPicPr>
            <a:picLocks noGrp="1" noChangeAspect="1"/>
          </p:cNvPicPr>
          <p:nvPr>
            <p:ph sz="quarter" idx="17"/>
          </p:nvPr>
        </p:nvPicPr>
        <p:blipFill>
          <a:blip r:embed="rId2"/>
          <a:stretch>
            <a:fillRect/>
          </a:stretch>
        </p:blipFill>
        <p:spPr>
          <a:xfrm>
            <a:off x="282027" y="1275729"/>
            <a:ext cx="8437237" cy="3369295"/>
          </a:xfrm>
          <a:prstGeom prst="rect">
            <a:avLst/>
          </a:prstGeom>
        </p:spPr>
      </p:pic>
    </p:spTree>
    <p:extLst>
      <p:ext uri="{BB962C8B-B14F-4D97-AF65-F5344CB8AC3E}">
        <p14:creationId xmlns:p14="http://schemas.microsoft.com/office/powerpoint/2010/main" val="1085040470"/>
      </p:ext>
    </p:extLst>
  </p:cSld>
  <p:clrMapOvr>
    <a:masterClrMapping/>
  </p:clrMapOvr>
  <p:transition spd="med">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an numeron paikkamerkki 2"/>
          <p:cNvSpPr>
            <a:spLocks noGrp="1"/>
          </p:cNvSpPr>
          <p:nvPr>
            <p:ph type="sldNum" sz="quarter" idx="12"/>
          </p:nvPr>
        </p:nvSpPr>
        <p:spPr/>
        <p:txBody>
          <a:bodyPr/>
          <a:lstStyle/>
          <a:p>
            <a:fld id="{6FCB6B90-8271-4E8F-82C1-E646FBB48A2E}" type="slidenum">
              <a:rPr lang="fi-FI" smtClean="0"/>
              <a:pPr/>
              <a:t>26</a:t>
            </a:fld>
            <a:endParaRPr lang="fi-FI" dirty="0"/>
          </a:p>
        </p:txBody>
      </p:sp>
      <p:sp>
        <p:nvSpPr>
          <p:cNvPr id="4" name="Päivämäärän paikkamerkki 3"/>
          <p:cNvSpPr>
            <a:spLocks noGrp="1"/>
          </p:cNvSpPr>
          <p:nvPr>
            <p:ph type="dt" sz="half" idx="10"/>
          </p:nvPr>
        </p:nvSpPr>
        <p:spPr/>
        <p:txBody>
          <a:bodyPr/>
          <a:lstStyle/>
          <a:p>
            <a:fld id="{33A50D0A-99B9-48FE-8B08-047EE10ADBDA}" type="datetime1">
              <a:rPr lang="fi-FI" smtClean="0"/>
              <a:t>12.4.2017</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8" name="Tekstin paikkamerkki 7"/>
          <p:cNvSpPr>
            <a:spLocks noGrp="1"/>
          </p:cNvSpPr>
          <p:nvPr>
            <p:ph type="body" sz="quarter" idx="18"/>
          </p:nvPr>
        </p:nvSpPr>
        <p:spPr/>
        <p:txBody>
          <a:bodyPr/>
          <a:lstStyle/>
          <a:p>
            <a:r>
              <a:rPr lang="fi-FI" dirty="0"/>
              <a:t>Lähde: </a:t>
            </a:r>
            <a:r>
              <a:rPr lang="fi-FI" dirty="0" err="1"/>
              <a:t>Macrobond</a:t>
            </a:r>
            <a:r>
              <a:rPr lang="fi-FI" dirty="0"/>
              <a:t> </a:t>
            </a:r>
          </a:p>
        </p:txBody>
      </p:sp>
      <p:sp>
        <p:nvSpPr>
          <p:cNvPr id="10" name="Tekstin paikkamerkki 7"/>
          <p:cNvSpPr>
            <a:spLocks noGrp="1"/>
          </p:cNvSpPr>
          <p:nvPr>
            <p:ph type="body" sz="quarter" idx="15"/>
          </p:nvPr>
        </p:nvSpPr>
        <p:spPr>
          <a:xfrm>
            <a:off x="252000" y="282150"/>
            <a:ext cx="7992000" cy="648000"/>
          </a:xfrm>
        </p:spPr>
        <p:txBody>
          <a:bodyPr/>
          <a:lstStyle/>
          <a:p>
            <a:r>
              <a:rPr lang="fi-FI" dirty="0"/>
              <a:t>Yhdysvaltain teollisuudessa tuotanto kasvaa  </a:t>
            </a:r>
          </a:p>
          <a:p>
            <a:pPr>
              <a:lnSpc>
                <a:spcPct val="100000"/>
              </a:lnSpc>
              <a:spcBef>
                <a:spcPts val="0"/>
              </a:spcBef>
            </a:pPr>
            <a:r>
              <a:rPr lang="fi-FI" sz="1200" b="0" dirty="0"/>
              <a:t>Teollisuuden ostopäällikköindeksi, 50 = ei muutosta edelliskuukaudesta </a:t>
            </a:r>
            <a:endParaRPr lang="fi-FI" dirty="0"/>
          </a:p>
        </p:txBody>
      </p:sp>
      <p:graphicFrame>
        <p:nvGraphicFramePr>
          <p:cNvPr id="15" name="Sisällön paikkamerkki 14"/>
          <p:cNvGraphicFramePr>
            <a:graphicFrameLocks noGrp="1" noChangeAspect="1"/>
          </p:cNvGraphicFramePr>
          <p:nvPr>
            <p:ph sz="quarter" idx="17"/>
            <p:extLst>
              <p:ext uri="{D42A27DB-BD31-4B8C-83A1-F6EECF244321}">
                <p14:modId xmlns:p14="http://schemas.microsoft.com/office/powerpoint/2010/main" val="816113741"/>
              </p:ext>
            </p:extLst>
          </p:nvPr>
        </p:nvGraphicFramePr>
        <p:xfrm>
          <a:off x="381000" y="1275730"/>
          <a:ext cx="8391525" cy="3351459"/>
        </p:xfrm>
        <a:graphic>
          <a:graphicData uri="http://schemas.openxmlformats.org/presentationml/2006/ole">
            <mc:AlternateContent xmlns:mc="http://schemas.openxmlformats.org/markup-compatibility/2006">
              <mc:Choice xmlns:v="urn:schemas-microsoft-com:vml" Requires="v">
                <p:oleObj spid="_x0000_s8411" name="Macrobond document" r:id="rId3" imgW="13336115" imgH="5572640" progId="Mbnd.mbnd">
                  <p:embed/>
                </p:oleObj>
              </mc:Choice>
              <mc:Fallback>
                <p:oleObj name="Macrobond document" r:id="rId3" imgW="13336115" imgH="5572640" progId="Mbnd.mbnd">
                  <p:embed/>
                  <p:pic>
                    <p:nvPicPr>
                      <p:cNvPr id="0" name=""/>
                      <p:cNvPicPr/>
                      <p:nvPr/>
                    </p:nvPicPr>
                    <p:blipFill>
                      <a:blip r:embed="rId4"/>
                      <a:stretch>
                        <a:fillRect/>
                      </a:stretch>
                    </p:blipFill>
                    <p:spPr>
                      <a:xfrm>
                        <a:off x="381000" y="1275730"/>
                        <a:ext cx="8391525" cy="3351459"/>
                      </a:xfrm>
                      <a:prstGeom prst="rect">
                        <a:avLst/>
                      </a:prstGeom>
                    </p:spPr>
                  </p:pic>
                </p:oleObj>
              </mc:Fallback>
            </mc:AlternateContent>
          </a:graphicData>
        </a:graphic>
      </p:graphicFrame>
    </p:spTree>
    <p:extLst>
      <p:ext uri="{BB962C8B-B14F-4D97-AF65-F5344CB8AC3E}">
        <p14:creationId xmlns:p14="http://schemas.microsoft.com/office/powerpoint/2010/main" val="2850105041"/>
      </p:ext>
    </p:extLst>
  </p:cSld>
  <p:clrMapOvr>
    <a:masterClrMapping/>
  </p:clrMapOvr>
  <p:transition spd="med">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Teollisuustuotanto maailmalla on saanut uutta vauhtia  </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27</a:t>
            </a:fld>
            <a:endParaRPr lang="fi-FI" dirty="0"/>
          </a:p>
        </p:txBody>
      </p:sp>
      <p:sp>
        <p:nvSpPr>
          <p:cNvPr id="4" name="Päivämäärän paikkamerkki 3"/>
          <p:cNvSpPr>
            <a:spLocks noGrp="1"/>
          </p:cNvSpPr>
          <p:nvPr>
            <p:ph type="dt" sz="half" idx="10"/>
          </p:nvPr>
        </p:nvSpPr>
        <p:spPr/>
        <p:txBody>
          <a:bodyPr/>
          <a:lstStyle/>
          <a:p>
            <a:fld id="{E70C97DB-DA9C-4CFA-B970-B8599B25F3E4}" type="datetime1">
              <a:rPr lang="fi-FI" smtClean="0"/>
              <a:t>12.4.2017</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7" name="Tekstin paikkamerkki 6"/>
          <p:cNvSpPr>
            <a:spLocks noGrp="1"/>
          </p:cNvSpPr>
          <p:nvPr>
            <p:ph type="body" sz="quarter" idx="18"/>
          </p:nvPr>
        </p:nvSpPr>
        <p:spPr>
          <a:xfrm>
            <a:off x="2334682" y="4727574"/>
            <a:ext cx="3857343" cy="165163"/>
          </a:xfrm>
        </p:spPr>
        <p:txBody>
          <a:bodyPr/>
          <a:lstStyle/>
          <a:p>
            <a:r>
              <a:rPr lang="en-US" dirty="0" err="1"/>
              <a:t>Lähde</a:t>
            </a:r>
            <a:r>
              <a:rPr lang="en-US" dirty="0"/>
              <a:t>: </a:t>
            </a:r>
            <a:r>
              <a:rPr lang="en-US" dirty="0" err="1"/>
              <a:t>Macrobond</a:t>
            </a:r>
            <a:r>
              <a:rPr lang="en-US" dirty="0"/>
              <a:t>, The CPB Netherlands Bureau for Economic Policy Analysis</a:t>
            </a:r>
          </a:p>
          <a:p>
            <a:endParaRPr lang="fi-FI" dirty="0"/>
          </a:p>
        </p:txBody>
      </p:sp>
      <p:graphicFrame>
        <p:nvGraphicFramePr>
          <p:cNvPr id="10" name="Sisällön paikkamerkki 9"/>
          <p:cNvGraphicFramePr>
            <a:graphicFrameLocks noGrp="1" noChangeAspect="1"/>
          </p:cNvGraphicFramePr>
          <p:nvPr>
            <p:ph sz="quarter" idx="17"/>
            <p:extLst>
              <p:ext uri="{D42A27DB-BD31-4B8C-83A1-F6EECF244321}">
                <p14:modId xmlns:p14="http://schemas.microsoft.com/office/powerpoint/2010/main" val="238621377"/>
              </p:ext>
            </p:extLst>
          </p:nvPr>
        </p:nvGraphicFramePr>
        <p:xfrm>
          <a:off x="383718" y="1103313"/>
          <a:ext cx="8386088" cy="3541712"/>
        </p:xfrm>
        <a:graphic>
          <a:graphicData uri="http://schemas.openxmlformats.org/presentationml/2006/ole">
            <mc:AlternateContent xmlns:mc="http://schemas.openxmlformats.org/markup-compatibility/2006">
              <mc:Choice xmlns:v="urn:schemas-microsoft-com:vml" Requires="v">
                <p:oleObj spid="_x0000_s9436" name="Macrobond document" r:id="rId3" imgW="13193184" imgH="5572640" progId="Mbnd.mbnd">
                  <p:embed/>
                </p:oleObj>
              </mc:Choice>
              <mc:Fallback>
                <p:oleObj name="Macrobond document" r:id="rId3" imgW="13193184" imgH="5572640" progId="Mbnd.mbnd">
                  <p:embed/>
                  <p:pic>
                    <p:nvPicPr>
                      <p:cNvPr id="8" name="Objekti 7"/>
                      <p:cNvPicPr/>
                      <p:nvPr/>
                    </p:nvPicPr>
                    <p:blipFill>
                      <a:blip r:embed="rId4"/>
                      <a:stretch>
                        <a:fillRect/>
                      </a:stretch>
                    </p:blipFill>
                    <p:spPr>
                      <a:xfrm>
                        <a:off x="383718" y="1103313"/>
                        <a:ext cx="8386088" cy="3541712"/>
                      </a:xfrm>
                      <a:prstGeom prst="rect">
                        <a:avLst/>
                      </a:prstGeom>
                    </p:spPr>
                  </p:pic>
                </p:oleObj>
              </mc:Fallback>
            </mc:AlternateContent>
          </a:graphicData>
        </a:graphic>
      </p:graphicFrame>
    </p:spTree>
    <p:extLst>
      <p:ext uri="{BB962C8B-B14F-4D97-AF65-F5344CB8AC3E}">
        <p14:creationId xmlns:p14="http://schemas.microsoft.com/office/powerpoint/2010/main" val="3199491466"/>
      </p:ext>
    </p:extLst>
  </p:cSld>
  <p:clrMapOvr>
    <a:masterClrMapping/>
  </p:clrMapOvr>
  <p:transition spd="med">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an numeron paikkamerkki 2"/>
          <p:cNvSpPr>
            <a:spLocks noGrp="1"/>
          </p:cNvSpPr>
          <p:nvPr>
            <p:ph type="sldNum" sz="quarter" idx="12"/>
          </p:nvPr>
        </p:nvSpPr>
        <p:spPr/>
        <p:txBody>
          <a:bodyPr/>
          <a:lstStyle/>
          <a:p>
            <a:fld id="{6FCB6B90-8271-4E8F-82C1-E646FBB48A2E}" type="slidenum">
              <a:rPr lang="fi-FI" smtClean="0"/>
              <a:pPr/>
              <a:t>28</a:t>
            </a:fld>
            <a:endParaRPr lang="fi-FI" dirty="0"/>
          </a:p>
        </p:txBody>
      </p:sp>
      <p:sp>
        <p:nvSpPr>
          <p:cNvPr id="4" name="Päivämäärän paikkamerkki 3"/>
          <p:cNvSpPr>
            <a:spLocks noGrp="1"/>
          </p:cNvSpPr>
          <p:nvPr>
            <p:ph type="dt" sz="half" idx="10"/>
          </p:nvPr>
        </p:nvSpPr>
        <p:spPr/>
        <p:txBody>
          <a:bodyPr/>
          <a:lstStyle/>
          <a:p>
            <a:fld id="{33A50D0A-99B9-48FE-8B08-047EE10ADBDA}" type="datetime1">
              <a:rPr lang="fi-FI" smtClean="0"/>
              <a:t>12.4.2017</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8" name="Tekstin paikkamerkki 7"/>
          <p:cNvSpPr>
            <a:spLocks noGrp="1"/>
          </p:cNvSpPr>
          <p:nvPr>
            <p:ph type="body" sz="quarter" idx="18"/>
          </p:nvPr>
        </p:nvSpPr>
        <p:spPr>
          <a:xfrm>
            <a:off x="2334682" y="4727574"/>
            <a:ext cx="4634955" cy="165163"/>
          </a:xfrm>
        </p:spPr>
        <p:txBody>
          <a:bodyPr/>
          <a:lstStyle/>
          <a:p>
            <a:r>
              <a:rPr lang="en-US" dirty="0" err="1"/>
              <a:t>Lähde</a:t>
            </a:r>
            <a:r>
              <a:rPr lang="en-US" dirty="0"/>
              <a:t>: </a:t>
            </a:r>
            <a:r>
              <a:rPr lang="en-US" dirty="0" err="1"/>
              <a:t>Macrobond</a:t>
            </a:r>
            <a:r>
              <a:rPr lang="en-US" dirty="0"/>
              <a:t>, The CPB Netherlands Bureau for Economic Policy Analysis</a:t>
            </a:r>
          </a:p>
          <a:p>
            <a:endParaRPr lang="fi-FI" dirty="0"/>
          </a:p>
        </p:txBody>
      </p:sp>
      <p:sp>
        <p:nvSpPr>
          <p:cNvPr id="10" name="Tekstin paikkamerkki 7"/>
          <p:cNvSpPr>
            <a:spLocks noGrp="1"/>
          </p:cNvSpPr>
          <p:nvPr>
            <p:ph type="body" sz="quarter" idx="15"/>
          </p:nvPr>
        </p:nvSpPr>
        <p:spPr>
          <a:xfrm>
            <a:off x="252000" y="282150"/>
            <a:ext cx="7992000" cy="648000"/>
          </a:xfrm>
        </p:spPr>
        <p:txBody>
          <a:bodyPr/>
          <a:lstStyle/>
          <a:p>
            <a:r>
              <a:rPr lang="fi-FI" dirty="0"/>
              <a:t>Maailmankauppa on piristynyt uudelleen </a:t>
            </a:r>
          </a:p>
          <a:p>
            <a:pPr>
              <a:lnSpc>
                <a:spcPct val="100000"/>
              </a:lnSpc>
              <a:spcBef>
                <a:spcPts val="0"/>
              </a:spcBef>
            </a:pPr>
            <a:r>
              <a:rPr lang="fi-FI" sz="1200" b="0" dirty="0"/>
              <a:t>Tuonnin määrän kehitys </a:t>
            </a:r>
            <a:endParaRPr lang="fi-FI" dirty="0"/>
          </a:p>
        </p:txBody>
      </p:sp>
      <p:graphicFrame>
        <p:nvGraphicFramePr>
          <p:cNvPr id="9" name="Sisällön paikkamerkki 8"/>
          <p:cNvGraphicFramePr>
            <a:graphicFrameLocks noGrp="1" noChangeAspect="1"/>
          </p:cNvGraphicFramePr>
          <p:nvPr>
            <p:ph sz="quarter" idx="17"/>
            <p:extLst>
              <p:ext uri="{D42A27DB-BD31-4B8C-83A1-F6EECF244321}">
                <p14:modId xmlns:p14="http://schemas.microsoft.com/office/powerpoint/2010/main" val="4132363286"/>
              </p:ext>
            </p:extLst>
          </p:nvPr>
        </p:nvGraphicFramePr>
        <p:xfrm>
          <a:off x="381000" y="1110036"/>
          <a:ext cx="8391525" cy="3506041"/>
        </p:xfrm>
        <a:graphic>
          <a:graphicData uri="http://schemas.openxmlformats.org/presentationml/2006/ole">
            <mc:AlternateContent xmlns:mc="http://schemas.openxmlformats.org/markup-compatibility/2006">
              <mc:Choice xmlns:v="urn:schemas-microsoft-com:vml" Requires="v">
                <p:oleObj spid="_x0000_s10458" name="Macrobond document" r:id="rId3" imgW="13336115" imgH="5572640" progId="Mbnd.mbnd">
                  <p:embed/>
                </p:oleObj>
              </mc:Choice>
              <mc:Fallback>
                <p:oleObj name="Macrobond document" r:id="rId3" imgW="13336115" imgH="5572640" progId="Mbnd.mbnd">
                  <p:embed/>
                  <p:pic>
                    <p:nvPicPr>
                      <p:cNvPr id="0" name=""/>
                      <p:cNvPicPr/>
                      <p:nvPr/>
                    </p:nvPicPr>
                    <p:blipFill>
                      <a:blip r:embed="rId4"/>
                      <a:stretch>
                        <a:fillRect/>
                      </a:stretch>
                    </p:blipFill>
                    <p:spPr>
                      <a:xfrm>
                        <a:off x="381000" y="1110036"/>
                        <a:ext cx="8391525" cy="3506041"/>
                      </a:xfrm>
                      <a:prstGeom prst="rect">
                        <a:avLst/>
                      </a:prstGeom>
                    </p:spPr>
                  </p:pic>
                </p:oleObj>
              </mc:Fallback>
            </mc:AlternateContent>
          </a:graphicData>
        </a:graphic>
      </p:graphicFrame>
    </p:spTree>
    <p:extLst>
      <p:ext uri="{BB962C8B-B14F-4D97-AF65-F5344CB8AC3E}">
        <p14:creationId xmlns:p14="http://schemas.microsoft.com/office/powerpoint/2010/main" val="4070446518"/>
      </p:ext>
    </p:extLst>
  </p:cSld>
  <p:clrMapOvr>
    <a:masterClrMapping/>
  </p:clrMapOvr>
  <p:transition spd="med">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Tuonti Kiinaan on taas lisääntynyt mm. EU-maista</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29</a:t>
            </a:fld>
            <a:endParaRPr lang="fi-FI" dirty="0"/>
          </a:p>
        </p:txBody>
      </p:sp>
      <p:sp>
        <p:nvSpPr>
          <p:cNvPr id="4" name="Päivämäärän paikkamerkki 3"/>
          <p:cNvSpPr>
            <a:spLocks noGrp="1"/>
          </p:cNvSpPr>
          <p:nvPr>
            <p:ph type="dt" sz="half" idx="10"/>
          </p:nvPr>
        </p:nvSpPr>
        <p:spPr/>
        <p:txBody>
          <a:bodyPr/>
          <a:lstStyle/>
          <a:p>
            <a:fld id="{E70C97DB-DA9C-4CFA-B970-B8599B25F3E4}" type="datetime1">
              <a:rPr lang="fi-FI" smtClean="0"/>
              <a:t>12.4.2017</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7" name="Tekstin paikkamerkki 6"/>
          <p:cNvSpPr>
            <a:spLocks noGrp="1"/>
          </p:cNvSpPr>
          <p:nvPr>
            <p:ph type="body" sz="quarter" idx="18"/>
          </p:nvPr>
        </p:nvSpPr>
        <p:spPr/>
        <p:txBody>
          <a:bodyPr/>
          <a:lstStyle/>
          <a:p>
            <a:r>
              <a:rPr lang="fi-FI" dirty="0"/>
              <a:t>Lähde: </a:t>
            </a:r>
            <a:r>
              <a:rPr lang="fi-FI" dirty="0" err="1"/>
              <a:t>Macrobond</a:t>
            </a:r>
            <a:endParaRPr lang="fi-FI" dirty="0"/>
          </a:p>
          <a:p>
            <a:endParaRPr lang="fi-FI" dirty="0"/>
          </a:p>
        </p:txBody>
      </p:sp>
      <p:graphicFrame>
        <p:nvGraphicFramePr>
          <p:cNvPr id="10" name="Sisällön paikkamerkki 9"/>
          <p:cNvGraphicFramePr>
            <a:graphicFrameLocks noGrp="1" noChangeAspect="1"/>
          </p:cNvGraphicFramePr>
          <p:nvPr>
            <p:ph sz="quarter" idx="17"/>
            <p:extLst>
              <p:ext uri="{D42A27DB-BD31-4B8C-83A1-F6EECF244321}">
                <p14:modId xmlns:p14="http://schemas.microsoft.com/office/powerpoint/2010/main" val="491870965"/>
              </p:ext>
            </p:extLst>
          </p:nvPr>
        </p:nvGraphicFramePr>
        <p:xfrm>
          <a:off x="383718" y="1103313"/>
          <a:ext cx="8386088" cy="3541712"/>
        </p:xfrm>
        <a:graphic>
          <a:graphicData uri="http://schemas.openxmlformats.org/presentationml/2006/ole">
            <mc:AlternateContent xmlns:mc="http://schemas.openxmlformats.org/markup-compatibility/2006">
              <mc:Choice xmlns:v="urn:schemas-microsoft-com:vml" Requires="v">
                <p:oleObj spid="_x0000_s11482" name="Macrobond document" r:id="rId3" imgW="13193184" imgH="5572640" progId="Mbnd.mbnd">
                  <p:embed/>
                </p:oleObj>
              </mc:Choice>
              <mc:Fallback>
                <p:oleObj name="Macrobond document" r:id="rId3" imgW="13193184" imgH="5572640" progId="Mbnd.mbnd">
                  <p:embed/>
                  <p:pic>
                    <p:nvPicPr>
                      <p:cNvPr id="8" name="Objekti 7"/>
                      <p:cNvPicPr/>
                      <p:nvPr/>
                    </p:nvPicPr>
                    <p:blipFill>
                      <a:blip r:embed="rId4"/>
                      <a:stretch>
                        <a:fillRect/>
                      </a:stretch>
                    </p:blipFill>
                    <p:spPr>
                      <a:xfrm>
                        <a:off x="383718" y="1103313"/>
                        <a:ext cx="8386088" cy="3541712"/>
                      </a:xfrm>
                      <a:prstGeom prst="rect">
                        <a:avLst/>
                      </a:prstGeom>
                    </p:spPr>
                  </p:pic>
                </p:oleObj>
              </mc:Fallback>
            </mc:AlternateContent>
          </a:graphicData>
        </a:graphic>
      </p:graphicFrame>
    </p:spTree>
    <p:extLst>
      <p:ext uri="{BB962C8B-B14F-4D97-AF65-F5344CB8AC3E}">
        <p14:creationId xmlns:p14="http://schemas.microsoft.com/office/powerpoint/2010/main" val="2120377417"/>
      </p:ext>
    </p:extLst>
  </p:cSld>
  <p:clrMapOvr>
    <a:masterClrMapping/>
  </p:clrMapOvr>
  <p:transition spd="med">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Teknologiateollisuus on viiden toimialan kokonaisuus</a:t>
            </a:r>
          </a:p>
          <a:p>
            <a:endParaRPr lang="fi-FI" dirty="0"/>
          </a:p>
          <a:p>
            <a:endParaRPr lang="fi-FI" dirty="0"/>
          </a:p>
        </p:txBody>
      </p:sp>
      <p:sp>
        <p:nvSpPr>
          <p:cNvPr id="3" name="Dian numeron paikkamerkki 2"/>
          <p:cNvSpPr>
            <a:spLocks noGrp="1"/>
          </p:cNvSpPr>
          <p:nvPr>
            <p:ph type="sldNum" sz="quarter" idx="12"/>
          </p:nvPr>
        </p:nvSpPr>
        <p:spPr/>
        <p:txBody>
          <a:bodyPr/>
          <a:lstStyle/>
          <a:p>
            <a:fld id="{6FCB6B90-8271-4E8F-82C1-E646FBB48A2E}" type="slidenum">
              <a:rPr lang="fi-FI" smtClean="0"/>
              <a:pPr/>
              <a:t>3</a:t>
            </a:fld>
            <a:endParaRPr lang="fi-FI" dirty="0"/>
          </a:p>
        </p:txBody>
      </p:sp>
      <p:sp>
        <p:nvSpPr>
          <p:cNvPr id="4" name="Päivämäärän paikkamerkki 3"/>
          <p:cNvSpPr>
            <a:spLocks noGrp="1"/>
          </p:cNvSpPr>
          <p:nvPr>
            <p:ph type="dt" sz="half" idx="10"/>
          </p:nvPr>
        </p:nvSpPr>
        <p:spPr/>
        <p:txBody>
          <a:bodyPr/>
          <a:lstStyle/>
          <a:p>
            <a:fld id="{FBD49F65-936D-47C1-B476-B10D0AC9DEC4}" type="datetime1">
              <a:rPr lang="fi-FI" smtClean="0"/>
              <a:t>12.4.2017</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27" name="Tekstiruutu 26"/>
          <p:cNvSpPr txBox="1"/>
          <p:nvPr/>
        </p:nvSpPr>
        <p:spPr>
          <a:xfrm>
            <a:off x="338848" y="1794150"/>
            <a:ext cx="3142279" cy="786666"/>
          </a:xfrm>
          <a:prstGeom prst="rect">
            <a:avLst/>
          </a:prstGeom>
          <a:noFill/>
        </p:spPr>
        <p:txBody>
          <a:bodyPr wrap="square" lIns="36000" tIns="36000" rIns="36000" bIns="36000" rtlCol="0">
            <a:spAutoFit/>
          </a:bodyPr>
          <a:lstStyle/>
          <a:p>
            <a:pPr>
              <a:lnSpc>
                <a:spcPts val="1400"/>
              </a:lnSpc>
            </a:pPr>
            <a:r>
              <a:rPr lang="fi-FI" sz="1050" b="1" spc="-40" dirty="0"/>
              <a:t>ELEKTRONIIKKA- JA SÄHKÖTEOLLISUUS</a:t>
            </a:r>
          </a:p>
          <a:p>
            <a:pPr>
              <a:lnSpc>
                <a:spcPts val="1400"/>
              </a:lnSpc>
            </a:pPr>
            <a:r>
              <a:rPr lang="fi-FI" sz="1050" spc="-40" dirty="0"/>
              <a:t>ABB, </a:t>
            </a:r>
            <a:r>
              <a:rPr lang="fi-FI" sz="1050" spc="-40" dirty="0" err="1"/>
              <a:t>Ensto</a:t>
            </a:r>
            <a:r>
              <a:rPr lang="fi-FI" sz="1050" spc="-40" dirty="0"/>
              <a:t>, Microsoft Mobile, </a:t>
            </a:r>
            <a:br>
              <a:rPr lang="fi-FI" sz="1050" spc="-40" dirty="0"/>
            </a:br>
            <a:r>
              <a:rPr lang="fi-FI" sz="1050" spc="-40" dirty="0" err="1"/>
              <a:t>Murata</a:t>
            </a:r>
            <a:r>
              <a:rPr lang="fi-FI" sz="1050" spc="-40" dirty="0"/>
              <a:t> </a:t>
            </a:r>
            <a:r>
              <a:rPr lang="fi-FI" sz="1050" spc="-40" dirty="0" err="1"/>
              <a:t>Electronics</a:t>
            </a:r>
            <a:r>
              <a:rPr lang="fi-FI" sz="1050" spc="-40" dirty="0"/>
              <a:t>, Nokia, </a:t>
            </a:r>
            <a:r>
              <a:rPr lang="fi-FI" sz="1050" spc="-40" dirty="0" err="1"/>
              <a:t>Planmeca</a:t>
            </a:r>
            <a:r>
              <a:rPr lang="fi-FI" sz="1050" spc="-40" dirty="0"/>
              <a:t>, </a:t>
            </a:r>
            <a:br>
              <a:rPr lang="fi-FI" sz="1050" spc="-40" dirty="0"/>
            </a:br>
            <a:r>
              <a:rPr lang="fi-FI" sz="1050" spc="-40" dirty="0"/>
              <a:t>Polar </a:t>
            </a:r>
            <a:r>
              <a:rPr lang="fi-FI" sz="1050" spc="-40" dirty="0" err="1"/>
              <a:t>Electro</a:t>
            </a:r>
            <a:r>
              <a:rPr lang="fi-FI" sz="1050" spc="-40" dirty="0"/>
              <a:t>, Suunto, </a:t>
            </a:r>
            <a:r>
              <a:rPr lang="fi-FI" sz="1050" spc="-40" dirty="0" err="1"/>
              <a:t>Vacon</a:t>
            </a:r>
            <a:r>
              <a:rPr lang="fi-FI" sz="1050" spc="-40" dirty="0"/>
              <a:t>, Vaisala…</a:t>
            </a:r>
          </a:p>
        </p:txBody>
      </p:sp>
      <p:sp>
        <p:nvSpPr>
          <p:cNvPr id="28" name="Tekstiruutu 27"/>
          <p:cNvSpPr txBox="1"/>
          <p:nvPr/>
        </p:nvSpPr>
        <p:spPr>
          <a:xfrm>
            <a:off x="3485797" y="1790643"/>
            <a:ext cx="2499968" cy="970385"/>
          </a:xfrm>
          <a:prstGeom prst="rect">
            <a:avLst/>
          </a:prstGeom>
          <a:noFill/>
        </p:spPr>
        <p:txBody>
          <a:bodyPr wrap="square" lIns="36000" tIns="36000" rIns="36000" bIns="36000" rtlCol="0">
            <a:spAutoFit/>
          </a:bodyPr>
          <a:lstStyle/>
          <a:p>
            <a:pPr>
              <a:lnSpc>
                <a:spcPts val="1400"/>
              </a:lnSpc>
            </a:pPr>
            <a:r>
              <a:rPr lang="fi-FI" sz="1050" b="1" spc="-40" dirty="0"/>
              <a:t>METALLIEN JALOSTUS</a:t>
            </a:r>
          </a:p>
          <a:p>
            <a:pPr>
              <a:lnSpc>
                <a:spcPts val="1400"/>
              </a:lnSpc>
            </a:pPr>
            <a:r>
              <a:rPr lang="fi-FI" sz="1050" spc="-40" dirty="0" err="1"/>
              <a:t>Boliden</a:t>
            </a:r>
            <a:r>
              <a:rPr lang="fi-FI" sz="1050" spc="-40" dirty="0"/>
              <a:t>, </a:t>
            </a:r>
            <a:r>
              <a:rPr lang="fi-FI" sz="1050" spc="-40" dirty="0" err="1"/>
              <a:t>Componenta</a:t>
            </a:r>
            <a:r>
              <a:rPr lang="fi-FI" sz="1050" spc="-40" dirty="0"/>
              <a:t>, Kuusakoski, Luvata, Outokumpu, Outotec, </a:t>
            </a:r>
            <a:br>
              <a:rPr lang="fi-FI" sz="1050" spc="-40" dirty="0"/>
            </a:br>
            <a:r>
              <a:rPr lang="fi-FI" sz="1050" spc="-40" dirty="0" err="1"/>
              <a:t>Ovako</a:t>
            </a:r>
            <a:r>
              <a:rPr lang="fi-FI" sz="1050" spc="-40" dirty="0"/>
              <a:t>, </a:t>
            </a:r>
            <a:r>
              <a:rPr lang="fi-FI" sz="1050" spc="-40" dirty="0" err="1"/>
              <a:t>Sacotec</a:t>
            </a:r>
            <a:r>
              <a:rPr lang="fi-FI" sz="1050" spc="-40" dirty="0"/>
              <a:t>, SSAB …</a:t>
            </a:r>
          </a:p>
          <a:p>
            <a:pPr>
              <a:lnSpc>
                <a:spcPts val="1400"/>
              </a:lnSpc>
            </a:pPr>
            <a:endParaRPr lang="fi-FI" sz="1050" spc="-40" dirty="0"/>
          </a:p>
        </p:txBody>
      </p:sp>
      <p:sp>
        <p:nvSpPr>
          <p:cNvPr id="29" name="Tekstiruutu 28"/>
          <p:cNvSpPr txBox="1"/>
          <p:nvPr/>
        </p:nvSpPr>
        <p:spPr>
          <a:xfrm>
            <a:off x="5954716" y="1778493"/>
            <a:ext cx="2882290" cy="1329457"/>
          </a:xfrm>
          <a:prstGeom prst="rect">
            <a:avLst/>
          </a:prstGeom>
          <a:noFill/>
        </p:spPr>
        <p:txBody>
          <a:bodyPr wrap="square" lIns="36000" tIns="36000" rIns="36000" bIns="36000" rtlCol="0">
            <a:spAutoFit/>
          </a:bodyPr>
          <a:lstStyle/>
          <a:p>
            <a:pPr>
              <a:lnSpc>
                <a:spcPts val="1400"/>
              </a:lnSpc>
            </a:pPr>
            <a:r>
              <a:rPr lang="fi-FI" sz="1050" b="1" spc="-40" dirty="0"/>
              <a:t>KONE- JA METALLITUOTETEOLLISUUS</a:t>
            </a:r>
          </a:p>
          <a:p>
            <a:pPr>
              <a:lnSpc>
                <a:spcPts val="1400"/>
              </a:lnSpc>
            </a:pPr>
            <a:r>
              <a:rPr lang="fi-FI" sz="1050" spc="-40" dirty="0"/>
              <a:t>Abloy, Cargotec, Finn-Power, Fiskars, Glaston, Kone, Konecranes, Metso, </a:t>
            </a:r>
            <a:br>
              <a:rPr lang="fi-FI" sz="1050" spc="-40" dirty="0"/>
            </a:br>
            <a:r>
              <a:rPr lang="fi-FI" sz="1050" spc="-40" dirty="0"/>
              <a:t>Meyer Turku, </a:t>
            </a:r>
            <a:r>
              <a:rPr lang="fi-FI" sz="1050" spc="-40" dirty="0" err="1"/>
              <a:t>Normet</a:t>
            </a:r>
            <a:r>
              <a:rPr lang="fi-FI" sz="1050" spc="-40" dirty="0"/>
              <a:t>, Oras, Patria, </a:t>
            </a:r>
            <a:r>
              <a:rPr lang="fi-FI" sz="1050" spc="-40" dirty="0" err="1"/>
              <a:t>Pemamek</a:t>
            </a:r>
            <a:r>
              <a:rPr lang="fi-FI" sz="1050" spc="-40" dirty="0"/>
              <a:t>, </a:t>
            </a:r>
            <a:r>
              <a:rPr lang="fi-FI" sz="1050" spc="-40" dirty="0" err="1"/>
              <a:t>Ponsse</a:t>
            </a:r>
            <a:r>
              <a:rPr lang="fi-FI" sz="1050" spc="-40" dirty="0"/>
              <a:t>, </a:t>
            </a:r>
            <a:r>
              <a:rPr lang="fi-FI" sz="1050" spc="-40" dirty="0" err="1"/>
              <a:t>Stala</a:t>
            </a:r>
            <a:r>
              <a:rPr lang="fi-FI" sz="1050" spc="-40" dirty="0"/>
              <a:t>, Valmet, </a:t>
            </a:r>
            <a:br>
              <a:rPr lang="fi-FI" sz="1050" spc="-40" dirty="0"/>
            </a:br>
            <a:r>
              <a:rPr lang="fi-FI" sz="1050" spc="-40" dirty="0"/>
              <a:t>Valtra, Wärtsilä…</a:t>
            </a:r>
          </a:p>
          <a:p>
            <a:pPr>
              <a:lnSpc>
                <a:spcPts val="1400"/>
              </a:lnSpc>
            </a:pPr>
            <a:endParaRPr lang="fi-FI" sz="1050" spc="-40" dirty="0"/>
          </a:p>
        </p:txBody>
      </p:sp>
      <p:sp>
        <p:nvSpPr>
          <p:cNvPr id="30" name="Tekstiruutu 29"/>
          <p:cNvSpPr txBox="1"/>
          <p:nvPr/>
        </p:nvSpPr>
        <p:spPr>
          <a:xfrm>
            <a:off x="350260" y="3342320"/>
            <a:ext cx="2834890" cy="1149921"/>
          </a:xfrm>
          <a:prstGeom prst="rect">
            <a:avLst/>
          </a:prstGeom>
          <a:noFill/>
        </p:spPr>
        <p:txBody>
          <a:bodyPr wrap="square" lIns="36000" tIns="36000" rIns="36000" bIns="36000" rtlCol="0">
            <a:spAutoFit/>
          </a:bodyPr>
          <a:lstStyle/>
          <a:p>
            <a:pPr>
              <a:lnSpc>
                <a:spcPts val="1400"/>
              </a:lnSpc>
            </a:pPr>
            <a:r>
              <a:rPr lang="fi-FI" sz="1050" b="1" spc="-40" dirty="0"/>
              <a:t>TIETOTEKNIIKKA-ALA</a:t>
            </a:r>
          </a:p>
          <a:p>
            <a:pPr>
              <a:lnSpc>
                <a:spcPts val="1400"/>
              </a:lnSpc>
            </a:pPr>
            <a:r>
              <a:rPr lang="fi-FI" sz="1050" spc="-40" dirty="0" err="1"/>
              <a:t>Affecto</a:t>
            </a:r>
            <a:r>
              <a:rPr lang="fi-FI" sz="1050" spc="-40" dirty="0"/>
              <a:t>, </a:t>
            </a:r>
            <a:r>
              <a:rPr lang="fi-FI" sz="1050" spc="-40" dirty="0" err="1"/>
              <a:t>Basware</a:t>
            </a:r>
            <a:r>
              <a:rPr lang="fi-FI" sz="1050" spc="-40" dirty="0"/>
              <a:t>, </a:t>
            </a:r>
            <a:r>
              <a:rPr lang="fi-FI" sz="1050" spc="-40" dirty="0" err="1"/>
              <a:t>Bilot</a:t>
            </a:r>
            <a:r>
              <a:rPr lang="fi-FI" sz="1050" spc="-40" dirty="0"/>
              <a:t>, CGI, </a:t>
            </a:r>
            <a:r>
              <a:rPr lang="fi-FI" sz="1050" spc="-40" dirty="0" err="1"/>
              <a:t>Comptel</a:t>
            </a:r>
            <a:r>
              <a:rPr lang="fi-FI" sz="1050" spc="-40" dirty="0"/>
              <a:t>, </a:t>
            </a:r>
            <a:r>
              <a:rPr lang="fi-FI" sz="1050" spc="-40" dirty="0" err="1"/>
              <a:t>Digia</a:t>
            </a:r>
            <a:r>
              <a:rPr lang="fi-FI" sz="1050" spc="-40" dirty="0"/>
              <a:t>, </a:t>
            </a:r>
            <a:r>
              <a:rPr lang="fi-FI" sz="1050" spc="-40" dirty="0" err="1"/>
              <a:t>Efecte</a:t>
            </a:r>
            <a:r>
              <a:rPr lang="fi-FI" sz="1050" spc="-40" dirty="0"/>
              <a:t>, </a:t>
            </a:r>
            <a:r>
              <a:rPr lang="fi-FI" sz="1050" spc="-40" dirty="0" err="1"/>
              <a:t>Enfo</a:t>
            </a:r>
            <a:r>
              <a:rPr lang="fi-FI" sz="1050" spc="-40" dirty="0"/>
              <a:t>, F-Secure, Fujitsu Finland, IBM, </a:t>
            </a:r>
            <a:r>
              <a:rPr lang="fi-FI" sz="1050" spc="-40" dirty="0" err="1"/>
              <a:t>Innofactor</a:t>
            </a:r>
            <a:r>
              <a:rPr lang="fi-FI" sz="1050" spc="-40" dirty="0"/>
              <a:t>, </a:t>
            </a:r>
            <a:r>
              <a:rPr lang="fi-FI" sz="1050" spc="-40" dirty="0" err="1"/>
              <a:t>Knowit</a:t>
            </a:r>
            <a:r>
              <a:rPr lang="fi-FI" sz="1050" spc="-40" dirty="0"/>
              <a:t>, </a:t>
            </a:r>
            <a:br>
              <a:rPr lang="fi-FI" sz="1050" spc="-40" dirty="0"/>
            </a:br>
            <a:r>
              <a:rPr lang="fi-FI" sz="1050" spc="-40" dirty="0"/>
              <a:t>Microsoft, </a:t>
            </a:r>
            <a:r>
              <a:rPr lang="fi-FI" sz="1050" spc="-40" dirty="0" err="1"/>
              <a:t>Nixu</a:t>
            </a:r>
            <a:r>
              <a:rPr lang="fi-FI" sz="1050" spc="-40" dirty="0"/>
              <a:t>, Tieto…</a:t>
            </a:r>
          </a:p>
          <a:p>
            <a:pPr>
              <a:lnSpc>
                <a:spcPts val="1400"/>
              </a:lnSpc>
            </a:pPr>
            <a:endParaRPr lang="fi-FI" sz="1050" spc="-40" dirty="0"/>
          </a:p>
        </p:txBody>
      </p:sp>
      <p:sp>
        <p:nvSpPr>
          <p:cNvPr id="31" name="Tekstiruutu 30"/>
          <p:cNvSpPr txBox="1"/>
          <p:nvPr/>
        </p:nvSpPr>
        <p:spPr>
          <a:xfrm>
            <a:off x="3492225" y="3350938"/>
            <a:ext cx="2834890" cy="790848"/>
          </a:xfrm>
          <a:prstGeom prst="rect">
            <a:avLst/>
          </a:prstGeom>
          <a:noFill/>
        </p:spPr>
        <p:txBody>
          <a:bodyPr wrap="square" lIns="36000" tIns="36000" rIns="36000" bIns="36000" rtlCol="0">
            <a:spAutoFit/>
          </a:bodyPr>
          <a:lstStyle/>
          <a:p>
            <a:pPr>
              <a:lnSpc>
                <a:spcPts val="1400"/>
              </a:lnSpc>
            </a:pPr>
            <a:r>
              <a:rPr lang="fi-FI" sz="1050" b="1" spc="-40" dirty="0"/>
              <a:t>SUUNNITTELU JA KONSULTOINTI</a:t>
            </a:r>
          </a:p>
          <a:p>
            <a:pPr>
              <a:lnSpc>
                <a:spcPts val="1400"/>
              </a:lnSpc>
            </a:pPr>
            <a:r>
              <a:rPr lang="fi-FI" sz="1050" spc="-40" dirty="0"/>
              <a:t>A-Insinöörit, </a:t>
            </a:r>
            <a:r>
              <a:rPr lang="fi-FI" sz="1050" spc="-40" dirty="0" err="1"/>
              <a:t>Citec</a:t>
            </a:r>
            <a:r>
              <a:rPr lang="fi-FI" sz="1050" spc="-40" dirty="0"/>
              <a:t>, </a:t>
            </a:r>
            <a:r>
              <a:rPr lang="fi-FI" sz="1050" spc="-40" dirty="0" err="1"/>
              <a:t>Elomatic</a:t>
            </a:r>
            <a:r>
              <a:rPr lang="fi-FI" sz="1050" spc="-40" dirty="0"/>
              <a:t>, </a:t>
            </a:r>
            <a:r>
              <a:rPr lang="fi-FI" sz="1050" spc="-40" dirty="0" err="1"/>
              <a:t>Etteplan</a:t>
            </a:r>
            <a:r>
              <a:rPr lang="fi-FI" sz="1050" spc="-40" dirty="0"/>
              <a:t>, FCG,</a:t>
            </a:r>
          </a:p>
          <a:p>
            <a:pPr>
              <a:lnSpc>
                <a:spcPts val="1400"/>
              </a:lnSpc>
            </a:pPr>
            <a:r>
              <a:rPr lang="fi-FI" sz="1050" spc="-40" dirty="0"/>
              <a:t>Granlund, Neste </a:t>
            </a:r>
            <a:r>
              <a:rPr lang="fi-FI" sz="1050" spc="-40" dirty="0" err="1"/>
              <a:t>Jacobs</a:t>
            </a:r>
            <a:r>
              <a:rPr lang="fi-FI" sz="1050" spc="-40" dirty="0"/>
              <a:t>, Pöyry, Ramboll,</a:t>
            </a:r>
          </a:p>
          <a:p>
            <a:pPr>
              <a:lnSpc>
                <a:spcPts val="1400"/>
              </a:lnSpc>
            </a:pPr>
            <a:r>
              <a:rPr lang="fi-FI" sz="1050" spc="-40" dirty="0" err="1"/>
              <a:t>Rejlers</a:t>
            </a:r>
            <a:r>
              <a:rPr lang="fi-FI" sz="1050" spc="-40" dirty="0"/>
              <a:t>, SITO, SWECO, WSP…</a:t>
            </a:r>
          </a:p>
        </p:txBody>
      </p:sp>
      <p:pic>
        <p:nvPicPr>
          <p:cNvPr id="32" name="Kuva 31"/>
          <p:cNvPicPr>
            <a:picLocks noChangeAspect="1"/>
          </p:cNvPicPr>
          <p:nvPr/>
        </p:nvPicPr>
        <p:blipFill>
          <a:blip r:embed="rId2"/>
          <a:stretch>
            <a:fillRect/>
          </a:stretch>
        </p:blipFill>
        <p:spPr>
          <a:xfrm>
            <a:off x="386629" y="1456385"/>
            <a:ext cx="283129" cy="283129"/>
          </a:xfrm>
          <a:prstGeom prst="rect">
            <a:avLst/>
          </a:prstGeom>
        </p:spPr>
      </p:pic>
      <p:pic>
        <p:nvPicPr>
          <p:cNvPr id="33" name="Kuva 32"/>
          <p:cNvPicPr>
            <a:picLocks noChangeAspect="1"/>
          </p:cNvPicPr>
          <p:nvPr/>
        </p:nvPicPr>
        <p:blipFill>
          <a:blip r:embed="rId3"/>
          <a:stretch>
            <a:fillRect/>
          </a:stretch>
        </p:blipFill>
        <p:spPr>
          <a:xfrm>
            <a:off x="3537838" y="1458571"/>
            <a:ext cx="284194" cy="284194"/>
          </a:xfrm>
          <a:prstGeom prst="rect">
            <a:avLst/>
          </a:prstGeom>
        </p:spPr>
      </p:pic>
      <p:pic>
        <p:nvPicPr>
          <p:cNvPr id="34" name="Kuva 33"/>
          <p:cNvPicPr>
            <a:picLocks noChangeAspect="1"/>
          </p:cNvPicPr>
          <p:nvPr/>
        </p:nvPicPr>
        <p:blipFill>
          <a:blip r:embed="rId4"/>
          <a:stretch>
            <a:fillRect/>
          </a:stretch>
        </p:blipFill>
        <p:spPr>
          <a:xfrm>
            <a:off x="383177" y="3007289"/>
            <a:ext cx="282984" cy="282984"/>
          </a:xfrm>
          <a:prstGeom prst="rect">
            <a:avLst/>
          </a:prstGeom>
        </p:spPr>
      </p:pic>
      <p:pic>
        <p:nvPicPr>
          <p:cNvPr id="35" name="Kuva 34"/>
          <p:cNvPicPr>
            <a:picLocks noChangeAspect="1"/>
          </p:cNvPicPr>
          <p:nvPr/>
        </p:nvPicPr>
        <p:blipFill>
          <a:blip r:embed="rId5"/>
          <a:stretch>
            <a:fillRect/>
          </a:stretch>
        </p:blipFill>
        <p:spPr>
          <a:xfrm>
            <a:off x="3516607" y="3007289"/>
            <a:ext cx="284813" cy="284813"/>
          </a:xfrm>
          <a:prstGeom prst="rect">
            <a:avLst/>
          </a:prstGeom>
        </p:spPr>
      </p:pic>
      <p:pic>
        <p:nvPicPr>
          <p:cNvPr id="36" name="Kuva 35"/>
          <p:cNvPicPr>
            <a:picLocks noChangeAspect="1"/>
          </p:cNvPicPr>
          <p:nvPr/>
        </p:nvPicPr>
        <p:blipFill>
          <a:blip r:embed="rId6"/>
          <a:stretch>
            <a:fillRect/>
          </a:stretch>
        </p:blipFill>
        <p:spPr>
          <a:xfrm>
            <a:off x="6001845" y="1459085"/>
            <a:ext cx="284959" cy="284959"/>
          </a:xfrm>
          <a:prstGeom prst="rect">
            <a:avLst/>
          </a:prstGeom>
        </p:spPr>
      </p:pic>
    </p:spTree>
    <p:extLst>
      <p:ext uri="{BB962C8B-B14F-4D97-AF65-F5344CB8AC3E}">
        <p14:creationId xmlns:p14="http://schemas.microsoft.com/office/powerpoint/2010/main" val="3484821146"/>
      </p:ext>
    </p:extLst>
  </p:cSld>
  <p:clrMapOvr>
    <a:masterClrMapping/>
  </p:clrMapOvr>
  <p:transition spd="med">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Tuonti Kiinaan on taas lisääntynyt mm. EU-maista</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30</a:t>
            </a:fld>
            <a:endParaRPr lang="fi-FI" dirty="0"/>
          </a:p>
        </p:txBody>
      </p:sp>
      <p:sp>
        <p:nvSpPr>
          <p:cNvPr id="4" name="Päivämäärän paikkamerkki 3"/>
          <p:cNvSpPr>
            <a:spLocks noGrp="1"/>
          </p:cNvSpPr>
          <p:nvPr>
            <p:ph type="dt" sz="half" idx="10"/>
          </p:nvPr>
        </p:nvSpPr>
        <p:spPr/>
        <p:txBody>
          <a:bodyPr/>
          <a:lstStyle/>
          <a:p>
            <a:fld id="{E70C97DB-DA9C-4CFA-B970-B8599B25F3E4}" type="datetime1">
              <a:rPr lang="fi-FI" smtClean="0"/>
              <a:t>12.4.2017</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7" name="Tekstin paikkamerkki 6"/>
          <p:cNvSpPr>
            <a:spLocks noGrp="1"/>
          </p:cNvSpPr>
          <p:nvPr>
            <p:ph type="body" sz="quarter" idx="18"/>
          </p:nvPr>
        </p:nvSpPr>
        <p:spPr/>
        <p:txBody>
          <a:bodyPr/>
          <a:lstStyle/>
          <a:p>
            <a:r>
              <a:rPr lang="fi-FI" dirty="0"/>
              <a:t>Lähde: </a:t>
            </a:r>
            <a:r>
              <a:rPr lang="fi-FI" dirty="0" err="1"/>
              <a:t>Macrobond</a:t>
            </a:r>
            <a:endParaRPr lang="fi-FI" dirty="0"/>
          </a:p>
          <a:p>
            <a:endParaRPr lang="fi-FI" dirty="0"/>
          </a:p>
        </p:txBody>
      </p:sp>
      <p:graphicFrame>
        <p:nvGraphicFramePr>
          <p:cNvPr id="8" name="Sisällön paikkamerkki 7"/>
          <p:cNvGraphicFramePr>
            <a:graphicFrameLocks noGrp="1" noChangeAspect="1"/>
          </p:cNvGraphicFramePr>
          <p:nvPr>
            <p:ph sz="quarter" idx="17"/>
            <p:extLst>
              <p:ext uri="{D42A27DB-BD31-4B8C-83A1-F6EECF244321}">
                <p14:modId xmlns:p14="http://schemas.microsoft.com/office/powerpoint/2010/main" val="1098019926"/>
              </p:ext>
            </p:extLst>
          </p:nvPr>
        </p:nvGraphicFramePr>
        <p:xfrm>
          <a:off x="381000" y="1121148"/>
          <a:ext cx="8391525" cy="3506041"/>
        </p:xfrm>
        <a:graphic>
          <a:graphicData uri="http://schemas.openxmlformats.org/presentationml/2006/ole">
            <mc:AlternateContent xmlns:mc="http://schemas.openxmlformats.org/markup-compatibility/2006">
              <mc:Choice xmlns:v="urn:schemas-microsoft-com:vml" Requires="v">
                <p:oleObj spid="_x0000_s12507" name="Macrobond document" r:id="rId3" imgW="13336115" imgH="5572640" progId="Mbnd.mbnd">
                  <p:embed/>
                </p:oleObj>
              </mc:Choice>
              <mc:Fallback>
                <p:oleObj name="Macrobond document" r:id="rId3" imgW="13336115" imgH="5572640" progId="Mbnd.mbnd">
                  <p:embed/>
                  <p:pic>
                    <p:nvPicPr>
                      <p:cNvPr id="0" name=""/>
                      <p:cNvPicPr/>
                      <p:nvPr/>
                    </p:nvPicPr>
                    <p:blipFill>
                      <a:blip r:embed="rId4"/>
                      <a:stretch>
                        <a:fillRect/>
                      </a:stretch>
                    </p:blipFill>
                    <p:spPr>
                      <a:xfrm>
                        <a:off x="381000" y="1121148"/>
                        <a:ext cx="8391525" cy="3506041"/>
                      </a:xfrm>
                      <a:prstGeom prst="rect">
                        <a:avLst/>
                      </a:prstGeom>
                    </p:spPr>
                  </p:pic>
                </p:oleObj>
              </mc:Fallback>
            </mc:AlternateContent>
          </a:graphicData>
        </a:graphic>
      </p:graphicFrame>
    </p:spTree>
    <p:extLst>
      <p:ext uri="{BB962C8B-B14F-4D97-AF65-F5344CB8AC3E}">
        <p14:creationId xmlns:p14="http://schemas.microsoft.com/office/powerpoint/2010/main" val="2267310130"/>
      </p:ext>
    </p:extLst>
  </p:cSld>
  <p:clrMapOvr>
    <a:masterClrMapping/>
  </p:clrMapOvr>
  <p:transition spd="med">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an numeron paikkamerkki 2"/>
          <p:cNvSpPr>
            <a:spLocks noGrp="1"/>
          </p:cNvSpPr>
          <p:nvPr>
            <p:ph type="sldNum" sz="quarter" idx="12"/>
          </p:nvPr>
        </p:nvSpPr>
        <p:spPr/>
        <p:txBody>
          <a:bodyPr/>
          <a:lstStyle/>
          <a:p>
            <a:fld id="{6FCB6B90-8271-4E8F-82C1-E646FBB48A2E}" type="slidenum">
              <a:rPr lang="fi-FI" smtClean="0"/>
              <a:pPr/>
              <a:t>31</a:t>
            </a:fld>
            <a:endParaRPr lang="fi-FI" dirty="0"/>
          </a:p>
        </p:txBody>
      </p:sp>
      <p:sp>
        <p:nvSpPr>
          <p:cNvPr id="4" name="Päivämäärän paikkamerkki 3"/>
          <p:cNvSpPr>
            <a:spLocks noGrp="1"/>
          </p:cNvSpPr>
          <p:nvPr>
            <p:ph type="dt" sz="half" idx="10"/>
          </p:nvPr>
        </p:nvSpPr>
        <p:spPr/>
        <p:txBody>
          <a:bodyPr/>
          <a:lstStyle/>
          <a:p>
            <a:fld id="{33A50D0A-99B9-48FE-8B08-047EE10ADBDA}" type="datetime1">
              <a:rPr lang="fi-FI" smtClean="0"/>
              <a:t>12.4.2017</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8" name="Tekstin paikkamerkki 7"/>
          <p:cNvSpPr>
            <a:spLocks noGrp="1"/>
          </p:cNvSpPr>
          <p:nvPr>
            <p:ph type="body" sz="quarter" idx="18"/>
          </p:nvPr>
        </p:nvSpPr>
        <p:spPr/>
        <p:txBody>
          <a:bodyPr/>
          <a:lstStyle/>
          <a:p>
            <a:r>
              <a:rPr lang="fi-FI" dirty="0"/>
              <a:t>Lähde: </a:t>
            </a:r>
            <a:r>
              <a:rPr lang="fi-FI" dirty="0" err="1"/>
              <a:t>Macrobond</a:t>
            </a:r>
            <a:endParaRPr lang="fi-FI" dirty="0"/>
          </a:p>
          <a:p>
            <a:endParaRPr lang="fi-FI" dirty="0"/>
          </a:p>
        </p:txBody>
      </p:sp>
      <p:sp>
        <p:nvSpPr>
          <p:cNvPr id="10" name="Tekstin paikkamerkki 7"/>
          <p:cNvSpPr>
            <a:spLocks noGrp="1"/>
          </p:cNvSpPr>
          <p:nvPr>
            <p:ph type="body" sz="quarter" idx="15"/>
          </p:nvPr>
        </p:nvSpPr>
        <p:spPr>
          <a:xfrm>
            <a:off x="252000" y="282150"/>
            <a:ext cx="7992000" cy="648000"/>
          </a:xfrm>
        </p:spPr>
        <p:txBody>
          <a:bodyPr/>
          <a:lstStyle/>
          <a:p>
            <a:r>
              <a:rPr lang="fi-FI" dirty="0"/>
              <a:t>Rakentamisen kasvu Kiinassa on selvästi aiempaa hitaampaa</a:t>
            </a:r>
          </a:p>
          <a:p>
            <a:pPr>
              <a:lnSpc>
                <a:spcPct val="100000"/>
              </a:lnSpc>
              <a:spcBef>
                <a:spcPts val="0"/>
              </a:spcBef>
            </a:pPr>
            <a:r>
              <a:rPr lang="fi-FI" sz="1200" b="0" dirty="0"/>
              <a:t>Kiinan osuus Aasian </a:t>
            </a:r>
            <a:r>
              <a:rPr lang="fi-FI" sz="1200" b="0" dirty="0" err="1"/>
              <a:t>bkt:sta</a:t>
            </a:r>
            <a:r>
              <a:rPr lang="fi-FI" sz="1200" b="0" dirty="0"/>
              <a:t> on ostovoimakorjattuna 42 %</a:t>
            </a:r>
            <a:endParaRPr lang="fi-FI" dirty="0"/>
          </a:p>
        </p:txBody>
      </p:sp>
      <p:graphicFrame>
        <p:nvGraphicFramePr>
          <p:cNvPr id="11" name="Sisällön paikkamerkki 10"/>
          <p:cNvGraphicFramePr>
            <a:graphicFrameLocks noGrp="1" noChangeAspect="1"/>
          </p:cNvGraphicFramePr>
          <p:nvPr>
            <p:ph sz="quarter" idx="17"/>
            <p:extLst>
              <p:ext uri="{D42A27DB-BD31-4B8C-83A1-F6EECF244321}">
                <p14:modId xmlns:p14="http://schemas.microsoft.com/office/powerpoint/2010/main" val="2418701116"/>
              </p:ext>
            </p:extLst>
          </p:nvPr>
        </p:nvGraphicFramePr>
        <p:xfrm>
          <a:off x="383718" y="1275729"/>
          <a:ext cx="8386088" cy="3369295"/>
        </p:xfrm>
        <a:graphic>
          <a:graphicData uri="http://schemas.openxmlformats.org/presentationml/2006/ole">
            <mc:AlternateContent xmlns:mc="http://schemas.openxmlformats.org/markup-compatibility/2006">
              <mc:Choice xmlns:v="urn:schemas-microsoft-com:vml" Requires="v">
                <p:oleObj spid="_x0000_s13529" name="Macrobond document" r:id="rId3" imgW="13193184" imgH="5572640" progId="Mbnd.mbnd">
                  <p:embed/>
                </p:oleObj>
              </mc:Choice>
              <mc:Fallback>
                <p:oleObj name="Macrobond document" r:id="rId3" imgW="13193184" imgH="5572640" progId="Mbnd.mbnd">
                  <p:embed/>
                  <p:pic>
                    <p:nvPicPr>
                      <p:cNvPr id="6" name="Objekti 5"/>
                      <p:cNvPicPr/>
                      <p:nvPr/>
                    </p:nvPicPr>
                    <p:blipFill>
                      <a:blip r:embed="rId4"/>
                      <a:stretch>
                        <a:fillRect/>
                      </a:stretch>
                    </p:blipFill>
                    <p:spPr>
                      <a:xfrm>
                        <a:off x="383718" y="1275729"/>
                        <a:ext cx="8386088" cy="3369295"/>
                      </a:xfrm>
                      <a:prstGeom prst="rect">
                        <a:avLst/>
                      </a:prstGeom>
                    </p:spPr>
                  </p:pic>
                </p:oleObj>
              </mc:Fallback>
            </mc:AlternateContent>
          </a:graphicData>
        </a:graphic>
      </p:graphicFrame>
    </p:spTree>
    <p:extLst>
      <p:ext uri="{BB962C8B-B14F-4D97-AF65-F5344CB8AC3E}">
        <p14:creationId xmlns:p14="http://schemas.microsoft.com/office/powerpoint/2010/main" val="1598308113"/>
      </p:ext>
    </p:extLst>
  </p:cSld>
  <p:clrMapOvr>
    <a:masterClrMapping/>
  </p:clrMapOvr>
  <p:transition spd="med">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an numeron paikkamerkki 2"/>
          <p:cNvSpPr>
            <a:spLocks noGrp="1"/>
          </p:cNvSpPr>
          <p:nvPr>
            <p:ph type="sldNum" sz="quarter" idx="12"/>
          </p:nvPr>
        </p:nvSpPr>
        <p:spPr/>
        <p:txBody>
          <a:bodyPr/>
          <a:lstStyle/>
          <a:p>
            <a:fld id="{6FCB6B90-8271-4E8F-82C1-E646FBB48A2E}" type="slidenum">
              <a:rPr lang="fi-FI" smtClean="0"/>
              <a:pPr/>
              <a:t>32</a:t>
            </a:fld>
            <a:endParaRPr lang="fi-FI" dirty="0"/>
          </a:p>
        </p:txBody>
      </p:sp>
      <p:sp>
        <p:nvSpPr>
          <p:cNvPr id="4" name="Päivämäärän paikkamerkki 3"/>
          <p:cNvSpPr>
            <a:spLocks noGrp="1"/>
          </p:cNvSpPr>
          <p:nvPr>
            <p:ph type="dt" sz="half" idx="10"/>
          </p:nvPr>
        </p:nvSpPr>
        <p:spPr/>
        <p:txBody>
          <a:bodyPr/>
          <a:lstStyle/>
          <a:p>
            <a:fld id="{33A50D0A-99B9-48FE-8B08-047EE10ADBDA}" type="datetime1">
              <a:rPr lang="fi-FI" smtClean="0"/>
              <a:t>12.4.2017</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8" name="Tekstin paikkamerkki 7"/>
          <p:cNvSpPr>
            <a:spLocks noGrp="1"/>
          </p:cNvSpPr>
          <p:nvPr>
            <p:ph type="body" sz="quarter" idx="18"/>
          </p:nvPr>
        </p:nvSpPr>
        <p:spPr/>
        <p:txBody>
          <a:bodyPr/>
          <a:lstStyle/>
          <a:p>
            <a:r>
              <a:rPr lang="fi-FI" dirty="0"/>
              <a:t>Lähde: </a:t>
            </a:r>
            <a:r>
              <a:rPr lang="fi-FI" dirty="0" err="1"/>
              <a:t>Macrobond</a:t>
            </a:r>
            <a:endParaRPr lang="fi-FI" dirty="0"/>
          </a:p>
          <a:p>
            <a:endParaRPr lang="fi-FI" dirty="0"/>
          </a:p>
        </p:txBody>
      </p:sp>
      <p:sp>
        <p:nvSpPr>
          <p:cNvPr id="10" name="Tekstin paikkamerkki 7"/>
          <p:cNvSpPr>
            <a:spLocks noGrp="1"/>
          </p:cNvSpPr>
          <p:nvPr>
            <p:ph type="body" sz="quarter" idx="15"/>
          </p:nvPr>
        </p:nvSpPr>
        <p:spPr>
          <a:xfrm>
            <a:off x="252000" y="282150"/>
            <a:ext cx="7992000" cy="648000"/>
          </a:xfrm>
        </p:spPr>
        <p:txBody>
          <a:bodyPr/>
          <a:lstStyle/>
          <a:p>
            <a:r>
              <a:rPr lang="fi-FI" dirty="0"/>
              <a:t>Kiinteät investoinnit vähenevät edelleen erityisesti Brasiliassa </a:t>
            </a:r>
          </a:p>
          <a:p>
            <a:pPr>
              <a:lnSpc>
                <a:spcPct val="100000"/>
              </a:lnSpc>
              <a:spcBef>
                <a:spcPts val="0"/>
              </a:spcBef>
            </a:pPr>
            <a:r>
              <a:rPr lang="fi-FI" sz="1200" b="0" dirty="0"/>
              <a:t>Venäjän osuus Euroopan </a:t>
            </a:r>
            <a:r>
              <a:rPr lang="fi-FI" sz="1200" b="0" dirty="0" err="1"/>
              <a:t>bkt:sta</a:t>
            </a:r>
            <a:r>
              <a:rPr lang="fi-FI" sz="1200" b="0" dirty="0"/>
              <a:t> on ostovoimakorjattuna 13 %</a:t>
            </a:r>
            <a:br>
              <a:rPr lang="fi-FI" sz="1200" b="0" dirty="0"/>
            </a:br>
            <a:r>
              <a:rPr lang="fi-FI" sz="1200" b="0" dirty="0"/>
              <a:t>Brasilian osuus </a:t>
            </a:r>
            <a:r>
              <a:rPr lang="fi-FI" sz="1200" b="0" dirty="0" err="1"/>
              <a:t>Keski</a:t>
            </a:r>
            <a:r>
              <a:rPr lang="fi-FI" sz="1200" b="0" dirty="0"/>
              <a:t>- ja Etelä-Amerikan </a:t>
            </a:r>
            <a:r>
              <a:rPr lang="fi-FI" sz="1200" b="0" dirty="0" err="1"/>
              <a:t>bkt:sta</a:t>
            </a:r>
            <a:r>
              <a:rPr lang="fi-FI" sz="1200" b="0" dirty="0"/>
              <a:t> on ostovoimakorjattuna 35 % </a:t>
            </a:r>
            <a:endParaRPr lang="fi-FI" dirty="0"/>
          </a:p>
        </p:txBody>
      </p:sp>
      <p:graphicFrame>
        <p:nvGraphicFramePr>
          <p:cNvPr id="11" name="Sisällön paikkamerkki 10"/>
          <p:cNvGraphicFramePr>
            <a:graphicFrameLocks noGrp="1" noChangeAspect="1"/>
          </p:cNvGraphicFramePr>
          <p:nvPr>
            <p:ph sz="quarter" idx="17"/>
            <p:extLst>
              <p:ext uri="{D42A27DB-BD31-4B8C-83A1-F6EECF244321}">
                <p14:modId xmlns:p14="http://schemas.microsoft.com/office/powerpoint/2010/main" val="3454482798"/>
              </p:ext>
            </p:extLst>
          </p:nvPr>
        </p:nvGraphicFramePr>
        <p:xfrm>
          <a:off x="383718" y="1470133"/>
          <a:ext cx="8386088" cy="3174891"/>
        </p:xfrm>
        <a:graphic>
          <a:graphicData uri="http://schemas.openxmlformats.org/presentationml/2006/ole">
            <mc:AlternateContent xmlns:mc="http://schemas.openxmlformats.org/markup-compatibility/2006">
              <mc:Choice xmlns:v="urn:schemas-microsoft-com:vml" Requires="v">
                <p:oleObj spid="_x0000_s14554" name="Macrobond document" r:id="rId3" imgW="13193184" imgH="5572640" progId="Mbnd.mbnd">
                  <p:embed/>
                </p:oleObj>
              </mc:Choice>
              <mc:Fallback>
                <p:oleObj name="Macrobond document" r:id="rId3" imgW="13193184" imgH="5572640" progId="Mbnd.mbnd">
                  <p:embed/>
                  <p:pic>
                    <p:nvPicPr>
                      <p:cNvPr id="6" name="Objekti 5"/>
                      <p:cNvPicPr/>
                      <p:nvPr/>
                    </p:nvPicPr>
                    <p:blipFill>
                      <a:blip r:embed="rId4"/>
                      <a:stretch>
                        <a:fillRect/>
                      </a:stretch>
                    </p:blipFill>
                    <p:spPr>
                      <a:xfrm>
                        <a:off x="383718" y="1470133"/>
                        <a:ext cx="8386088" cy="3174891"/>
                      </a:xfrm>
                      <a:prstGeom prst="rect">
                        <a:avLst/>
                      </a:prstGeom>
                    </p:spPr>
                  </p:pic>
                </p:oleObj>
              </mc:Fallback>
            </mc:AlternateContent>
          </a:graphicData>
        </a:graphic>
      </p:graphicFrame>
    </p:spTree>
    <p:extLst>
      <p:ext uri="{BB962C8B-B14F-4D97-AF65-F5344CB8AC3E}">
        <p14:creationId xmlns:p14="http://schemas.microsoft.com/office/powerpoint/2010/main" val="8994202"/>
      </p:ext>
    </p:extLst>
  </p:cSld>
  <p:clrMapOvr>
    <a:masterClrMapping/>
  </p:clrMapOvr>
  <p:transition spd="med">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EU-maiden vienti Venäjälle kääntynee uuteen kasvuun</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33</a:t>
            </a:fld>
            <a:endParaRPr lang="fi-FI" dirty="0"/>
          </a:p>
        </p:txBody>
      </p:sp>
      <p:sp>
        <p:nvSpPr>
          <p:cNvPr id="4" name="Päivämäärän paikkamerkki 3"/>
          <p:cNvSpPr>
            <a:spLocks noGrp="1"/>
          </p:cNvSpPr>
          <p:nvPr>
            <p:ph type="dt" sz="half" idx="10"/>
          </p:nvPr>
        </p:nvSpPr>
        <p:spPr/>
        <p:txBody>
          <a:bodyPr/>
          <a:lstStyle/>
          <a:p>
            <a:fld id="{E70C97DB-DA9C-4CFA-B970-B8599B25F3E4}" type="datetime1">
              <a:rPr lang="fi-FI" smtClean="0"/>
              <a:t>12.4.2017</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7" name="Tekstin paikkamerkki 6"/>
          <p:cNvSpPr>
            <a:spLocks noGrp="1"/>
          </p:cNvSpPr>
          <p:nvPr>
            <p:ph type="body" sz="quarter" idx="18"/>
          </p:nvPr>
        </p:nvSpPr>
        <p:spPr/>
        <p:txBody>
          <a:bodyPr/>
          <a:lstStyle/>
          <a:p>
            <a:r>
              <a:rPr lang="fi-FI" dirty="0"/>
              <a:t>Lähde: </a:t>
            </a:r>
            <a:r>
              <a:rPr lang="fi-FI" dirty="0" err="1"/>
              <a:t>Macrobond</a:t>
            </a:r>
            <a:endParaRPr lang="fi-FI" dirty="0"/>
          </a:p>
          <a:p>
            <a:endParaRPr lang="fi-FI" dirty="0"/>
          </a:p>
        </p:txBody>
      </p:sp>
      <p:graphicFrame>
        <p:nvGraphicFramePr>
          <p:cNvPr id="10" name="Sisällön paikkamerkki 9"/>
          <p:cNvGraphicFramePr>
            <a:graphicFrameLocks noGrp="1" noChangeAspect="1"/>
          </p:cNvGraphicFramePr>
          <p:nvPr>
            <p:ph sz="quarter" idx="17"/>
            <p:extLst>
              <p:ext uri="{D42A27DB-BD31-4B8C-83A1-F6EECF244321}">
                <p14:modId xmlns:p14="http://schemas.microsoft.com/office/powerpoint/2010/main" val="1746540876"/>
              </p:ext>
            </p:extLst>
          </p:nvPr>
        </p:nvGraphicFramePr>
        <p:xfrm>
          <a:off x="383718" y="1103313"/>
          <a:ext cx="8386088" cy="3541712"/>
        </p:xfrm>
        <a:graphic>
          <a:graphicData uri="http://schemas.openxmlformats.org/presentationml/2006/ole">
            <mc:AlternateContent xmlns:mc="http://schemas.openxmlformats.org/markup-compatibility/2006">
              <mc:Choice xmlns:v="urn:schemas-microsoft-com:vml" Requires="v">
                <p:oleObj spid="_x0000_s15578" name="Macrobond document" r:id="rId3" imgW="13193184" imgH="5572640" progId="Mbnd.mbnd">
                  <p:embed/>
                </p:oleObj>
              </mc:Choice>
              <mc:Fallback>
                <p:oleObj name="Macrobond document" r:id="rId3" imgW="13193184" imgH="5572640" progId="Mbnd.mbnd">
                  <p:embed/>
                  <p:pic>
                    <p:nvPicPr>
                      <p:cNvPr id="8" name="Objekti 7"/>
                      <p:cNvPicPr/>
                      <p:nvPr/>
                    </p:nvPicPr>
                    <p:blipFill>
                      <a:blip r:embed="rId4"/>
                      <a:stretch>
                        <a:fillRect/>
                      </a:stretch>
                    </p:blipFill>
                    <p:spPr>
                      <a:xfrm>
                        <a:off x="383718" y="1103313"/>
                        <a:ext cx="8386088" cy="3541712"/>
                      </a:xfrm>
                      <a:prstGeom prst="rect">
                        <a:avLst/>
                      </a:prstGeom>
                    </p:spPr>
                  </p:pic>
                </p:oleObj>
              </mc:Fallback>
            </mc:AlternateContent>
          </a:graphicData>
        </a:graphic>
      </p:graphicFrame>
    </p:spTree>
    <p:extLst>
      <p:ext uri="{BB962C8B-B14F-4D97-AF65-F5344CB8AC3E}">
        <p14:creationId xmlns:p14="http://schemas.microsoft.com/office/powerpoint/2010/main" val="353656886"/>
      </p:ext>
    </p:extLst>
  </p:cSld>
  <p:clrMapOvr>
    <a:masterClrMapping/>
  </p:clrMapOvr>
  <p:transition spd="med">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Venäjän* osuus teknologiateollisuuden Suomen viennistä oli viisi prosenttia vuosina 2015-2016 </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34</a:t>
            </a:fld>
            <a:endParaRPr lang="fi-FI" dirty="0"/>
          </a:p>
        </p:txBody>
      </p:sp>
      <p:sp>
        <p:nvSpPr>
          <p:cNvPr id="4" name="Päivämäärän paikkamerkki 3"/>
          <p:cNvSpPr>
            <a:spLocks noGrp="1"/>
          </p:cNvSpPr>
          <p:nvPr>
            <p:ph type="dt" sz="half" idx="10"/>
          </p:nvPr>
        </p:nvSpPr>
        <p:spPr/>
        <p:txBody>
          <a:bodyPr/>
          <a:lstStyle/>
          <a:p>
            <a:fld id="{E70C97DB-DA9C-4CFA-B970-B8599B25F3E4}" type="datetime1">
              <a:rPr lang="fi-FI" smtClean="0"/>
              <a:t>12.4.2017</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7" name="Tekstin paikkamerkki 6"/>
          <p:cNvSpPr>
            <a:spLocks noGrp="1"/>
          </p:cNvSpPr>
          <p:nvPr>
            <p:ph type="body" sz="quarter" idx="18"/>
          </p:nvPr>
        </p:nvSpPr>
        <p:spPr/>
        <p:txBody>
          <a:bodyPr/>
          <a:lstStyle/>
          <a:p>
            <a:r>
              <a:rPr lang="fi-FI" dirty="0"/>
              <a:t>*) Neuvostoliitto vuoteen 1991 asti.</a:t>
            </a:r>
          </a:p>
          <a:p>
            <a:r>
              <a:rPr lang="fi-FI" dirty="0"/>
              <a:t>Lähde: Tulli </a:t>
            </a:r>
          </a:p>
          <a:p>
            <a:endParaRPr lang="fi-FI" dirty="0"/>
          </a:p>
        </p:txBody>
      </p:sp>
      <p:graphicFrame>
        <p:nvGraphicFramePr>
          <p:cNvPr id="8" name="Sisällön paikkamerkki 6"/>
          <p:cNvGraphicFramePr>
            <a:graphicFrameLocks noGrp="1"/>
          </p:cNvGraphicFramePr>
          <p:nvPr>
            <p:ph sz="quarter" idx="17"/>
            <p:extLst>
              <p:ext uri="{D42A27DB-BD31-4B8C-83A1-F6EECF244321}">
                <p14:modId xmlns:p14="http://schemas.microsoft.com/office/powerpoint/2010/main" val="1484684949"/>
              </p:ext>
            </p:extLst>
          </p:nvPr>
        </p:nvGraphicFramePr>
        <p:xfrm>
          <a:off x="381000" y="1103313"/>
          <a:ext cx="8391525" cy="354171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469653001"/>
      </p:ext>
    </p:extLst>
  </p:cSld>
  <p:clrMapOvr>
    <a:masterClrMapping/>
  </p:clrMapOvr>
  <p:transition spd="med">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Uusien omakotitalojen myynti ja rakentaminen USA:ssa ovat elpyneet </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35</a:t>
            </a:fld>
            <a:endParaRPr lang="fi-FI" dirty="0"/>
          </a:p>
        </p:txBody>
      </p:sp>
      <p:sp>
        <p:nvSpPr>
          <p:cNvPr id="4" name="Päivämäärän paikkamerkki 3"/>
          <p:cNvSpPr>
            <a:spLocks noGrp="1"/>
          </p:cNvSpPr>
          <p:nvPr>
            <p:ph type="dt" sz="half" idx="10"/>
          </p:nvPr>
        </p:nvSpPr>
        <p:spPr/>
        <p:txBody>
          <a:bodyPr/>
          <a:lstStyle/>
          <a:p>
            <a:fld id="{E70C97DB-DA9C-4CFA-B970-B8599B25F3E4}" type="datetime1">
              <a:rPr lang="fi-FI" smtClean="0"/>
              <a:t>12.4.2017</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7" name="Tekstin paikkamerkki 6"/>
          <p:cNvSpPr>
            <a:spLocks noGrp="1"/>
          </p:cNvSpPr>
          <p:nvPr>
            <p:ph type="body" sz="quarter" idx="18"/>
          </p:nvPr>
        </p:nvSpPr>
        <p:spPr/>
        <p:txBody>
          <a:bodyPr/>
          <a:lstStyle/>
          <a:p>
            <a:r>
              <a:rPr lang="fi-FI" dirty="0"/>
              <a:t>Lähde: </a:t>
            </a:r>
            <a:r>
              <a:rPr lang="fi-FI" dirty="0" err="1"/>
              <a:t>Macrobond</a:t>
            </a:r>
            <a:endParaRPr lang="fi-FI" dirty="0"/>
          </a:p>
          <a:p>
            <a:endParaRPr lang="fi-FI" dirty="0"/>
          </a:p>
        </p:txBody>
      </p:sp>
      <p:graphicFrame>
        <p:nvGraphicFramePr>
          <p:cNvPr id="10" name="Sisällön paikkamerkki 9"/>
          <p:cNvGraphicFramePr>
            <a:graphicFrameLocks noGrp="1" noChangeAspect="1"/>
          </p:cNvGraphicFramePr>
          <p:nvPr>
            <p:ph sz="quarter" idx="17"/>
            <p:extLst>
              <p:ext uri="{D42A27DB-BD31-4B8C-83A1-F6EECF244321}">
                <p14:modId xmlns:p14="http://schemas.microsoft.com/office/powerpoint/2010/main" val="1897746122"/>
              </p:ext>
            </p:extLst>
          </p:nvPr>
        </p:nvGraphicFramePr>
        <p:xfrm>
          <a:off x="383718" y="1103313"/>
          <a:ext cx="8386088" cy="3541712"/>
        </p:xfrm>
        <a:graphic>
          <a:graphicData uri="http://schemas.openxmlformats.org/presentationml/2006/ole">
            <mc:AlternateContent xmlns:mc="http://schemas.openxmlformats.org/markup-compatibility/2006">
              <mc:Choice xmlns:v="urn:schemas-microsoft-com:vml" Requires="v">
                <p:oleObj spid="_x0000_s16600" name="Macrobond document" r:id="rId3" imgW="13193184" imgH="5572640" progId="Mbnd.mbnd">
                  <p:embed/>
                </p:oleObj>
              </mc:Choice>
              <mc:Fallback>
                <p:oleObj name="Macrobond document" r:id="rId3" imgW="13193184" imgH="5572640" progId="Mbnd.mbnd">
                  <p:embed/>
                  <p:pic>
                    <p:nvPicPr>
                      <p:cNvPr id="8" name="Objekti 7"/>
                      <p:cNvPicPr/>
                      <p:nvPr/>
                    </p:nvPicPr>
                    <p:blipFill>
                      <a:blip r:embed="rId4"/>
                      <a:stretch>
                        <a:fillRect/>
                      </a:stretch>
                    </p:blipFill>
                    <p:spPr>
                      <a:xfrm>
                        <a:off x="383718" y="1103313"/>
                        <a:ext cx="8386088" cy="3541712"/>
                      </a:xfrm>
                      <a:prstGeom prst="rect">
                        <a:avLst/>
                      </a:prstGeom>
                    </p:spPr>
                  </p:pic>
                </p:oleObj>
              </mc:Fallback>
            </mc:AlternateContent>
          </a:graphicData>
        </a:graphic>
      </p:graphicFrame>
    </p:spTree>
    <p:extLst>
      <p:ext uri="{BB962C8B-B14F-4D97-AF65-F5344CB8AC3E}">
        <p14:creationId xmlns:p14="http://schemas.microsoft.com/office/powerpoint/2010/main" val="206922188"/>
      </p:ext>
    </p:extLst>
  </p:cSld>
  <p:clrMapOvr>
    <a:masterClrMapping/>
  </p:clrMapOvr>
  <p:transition spd="med">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pPr>
              <a:lnSpc>
                <a:spcPct val="100000"/>
              </a:lnSpc>
            </a:pPr>
            <a:r>
              <a:rPr lang="fi-FI" dirty="0"/>
              <a:t>Euron arvo on kehittynyt epäyhtenäisesti suhteessa muihin valuuttoihin                             </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36</a:t>
            </a:fld>
            <a:endParaRPr lang="fi-FI" dirty="0"/>
          </a:p>
        </p:txBody>
      </p:sp>
      <p:sp>
        <p:nvSpPr>
          <p:cNvPr id="4" name="Päivämäärän paikkamerkki 3"/>
          <p:cNvSpPr>
            <a:spLocks noGrp="1"/>
          </p:cNvSpPr>
          <p:nvPr>
            <p:ph type="dt" sz="half" idx="10"/>
          </p:nvPr>
        </p:nvSpPr>
        <p:spPr/>
        <p:txBody>
          <a:bodyPr/>
          <a:lstStyle/>
          <a:p>
            <a:fld id="{E70C97DB-DA9C-4CFA-B970-B8599B25F3E4}" type="datetime1">
              <a:rPr lang="fi-FI" smtClean="0"/>
              <a:t>12.4.2017</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7" name="Tekstin paikkamerkki 6"/>
          <p:cNvSpPr>
            <a:spLocks noGrp="1"/>
          </p:cNvSpPr>
          <p:nvPr>
            <p:ph type="body" sz="quarter" idx="18"/>
          </p:nvPr>
        </p:nvSpPr>
        <p:spPr/>
        <p:txBody>
          <a:bodyPr/>
          <a:lstStyle/>
          <a:p>
            <a:r>
              <a:rPr lang="fi-FI" dirty="0"/>
              <a:t>Lähde: </a:t>
            </a:r>
            <a:r>
              <a:rPr lang="fi-FI" dirty="0" err="1"/>
              <a:t>Macrobond</a:t>
            </a:r>
            <a:endParaRPr lang="fi-FI" dirty="0"/>
          </a:p>
          <a:p>
            <a:endParaRPr lang="fi-FI" dirty="0"/>
          </a:p>
        </p:txBody>
      </p:sp>
      <p:graphicFrame>
        <p:nvGraphicFramePr>
          <p:cNvPr id="9" name="Sisällön paikkamerkki 8"/>
          <p:cNvGraphicFramePr>
            <a:graphicFrameLocks noGrp="1" noChangeAspect="1"/>
          </p:cNvGraphicFramePr>
          <p:nvPr>
            <p:ph sz="quarter" idx="17"/>
            <p:extLst>
              <p:ext uri="{D42A27DB-BD31-4B8C-83A1-F6EECF244321}">
                <p14:modId xmlns:p14="http://schemas.microsoft.com/office/powerpoint/2010/main" val="3172253603"/>
              </p:ext>
            </p:extLst>
          </p:nvPr>
        </p:nvGraphicFramePr>
        <p:xfrm>
          <a:off x="381000" y="1146129"/>
          <a:ext cx="8391525" cy="3481434"/>
        </p:xfrm>
        <a:graphic>
          <a:graphicData uri="http://schemas.openxmlformats.org/presentationml/2006/ole">
            <mc:AlternateContent xmlns:mc="http://schemas.openxmlformats.org/markup-compatibility/2006">
              <mc:Choice xmlns:v="urn:schemas-microsoft-com:vml" Requires="v">
                <p:oleObj spid="_x0000_s17626" name="Macrobond document" r:id="rId3" imgW="13336115" imgH="5572640" progId="Mbnd.mbnd">
                  <p:embed/>
                </p:oleObj>
              </mc:Choice>
              <mc:Fallback>
                <p:oleObj name="Macrobond document" r:id="rId3" imgW="13336115" imgH="5572640" progId="Mbnd.mbnd">
                  <p:embed/>
                  <p:pic>
                    <p:nvPicPr>
                      <p:cNvPr id="0" name=""/>
                      <p:cNvPicPr/>
                      <p:nvPr/>
                    </p:nvPicPr>
                    <p:blipFill>
                      <a:blip r:embed="rId4"/>
                      <a:stretch>
                        <a:fillRect/>
                      </a:stretch>
                    </p:blipFill>
                    <p:spPr>
                      <a:xfrm>
                        <a:off x="381000" y="1146129"/>
                        <a:ext cx="8391525" cy="3481434"/>
                      </a:xfrm>
                      <a:prstGeom prst="rect">
                        <a:avLst/>
                      </a:prstGeom>
                    </p:spPr>
                  </p:pic>
                </p:oleObj>
              </mc:Fallback>
            </mc:AlternateContent>
          </a:graphicData>
        </a:graphic>
      </p:graphicFrame>
    </p:spTree>
    <p:extLst>
      <p:ext uri="{BB962C8B-B14F-4D97-AF65-F5344CB8AC3E}">
        <p14:creationId xmlns:p14="http://schemas.microsoft.com/office/powerpoint/2010/main" val="4003576539"/>
      </p:ext>
    </p:extLst>
  </p:cSld>
  <p:clrMapOvr>
    <a:masterClrMapping/>
  </p:clrMapOvr>
  <p:transition spd="med">
    <p:fad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an numeron paikkamerkki 2"/>
          <p:cNvSpPr>
            <a:spLocks noGrp="1"/>
          </p:cNvSpPr>
          <p:nvPr>
            <p:ph type="sldNum" sz="quarter" idx="12"/>
          </p:nvPr>
        </p:nvSpPr>
        <p:spPr/>
        <p:txBody>
          <a:bodyPr/>
          <a:lstStyle/>
          <a:p>
            <a:fld id="{6FCB6B90-8271-4E8F-82C1-E646FBB48A2E}" type="slidenum">
              <a:rPr lang="fi-FI" smtClean="0"/>
              <a:pPr/>
              <a:t>37</a:t>
            </a:fld>
            <a:endParaRPr lang="fi-FI" dirty="0"/>
          </a:p>
        </p:txBody>
      </p:sp>
      <p:sp>
        <p:nvSpPr>
          <p:cNvPr id="4" name="Päivämäärän paikkamerkki 3"/>
          <p:cNvSpPr>
            <a:spLocks noGrp="1"/>
          </p:cNvSpPr>
          <p:nvPr>
            <p:ph type="dt" sz="half" idx="10"/>
          </p:nvPr>
        </p:nvSpPr>
        <p:spPr/>
        <p:txBody>
          <a:bodyPr/>
          <a:lstStyle/>
          <a:p>
            <a:fld id="{33A50D0A-99B9-48FE-8B08-047EE10ADBDA}" type="datetime1">
              <a:rPr lang="fi-FI" smtClean="0"/>
              <a:t>12.4.2017</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8" name="Tekstin paikkamerkki 7"/>
          <p:cNvSpPr>
            <a:spLocks noGrp="1"/>
          </p:cNvSpPr>
          <p:nvPr>
            <p:ph type="body" sz="quarter" idx="18"/>
          </p:nvPr>
        </p:nvSpPr>
        <p:spPr/>
        <p:txBody>
          <a:bodyPr/>
          <a:lstStyle/>
          <a:p>
            <a:r>
              <a:rPr lang="fi-FI" dirty="0"/>
              <a:t>Lähde: IMF (</a:t>
            </a:r>
            <a:r>
              <a:rPr lang="fi-FI" dirty="0" err="1"/>
              <a:t>January</a:t>
            </a:r>
            <a:r>
              <a:rPr lang="fi-FI" dirty="0"/>
              <a:t> 2017) </a:t>
            </a:r>
          </a:p>
        </p:txBody>
      </p:sp>
      <p:sp>
        <p:nvSpPr>
          <p:cNvPr id="10" name="Tekstin paikkamerkki 7"/>
          <p:cNvSpPr>
            <a:spLocks noGrp="1"/>
          </p:cNvSpPr>
          <p:nvPr>
            <p:ph type="body" sz="quarter" idx="15"/>
          </p:nvPr>
        </p:nvSpPr>
        <p:spPr>
          <a:xfrm>
            <a:off x="252000" y="282150"/>
            <a:ext cx="7992000" cy="648000"/>
          </a:xfrm>
        </p:spPr>
        <p:txBody>
          <a:bodyPr/>
          <a:lstStyle/>
          <a:p>
            <a:r>
              <a:rPr lang="fi-FI" dirty="0"/>
              <a:t>Maailmantalouden ennustetaan kasvavan 3,4 % vuonna 2017, viime vuonna kasvua oli 3,1 % </a:t>
            </a:r>
          </a:p>
          <a:p>
            <a:pPr>
              <a:lnSpc>
                <a:spcPct val="100000"/>
              </a:lnSpc>
              <a:spcBef>
                <a:spcPts val="0"/>
              </a:spcBef>
            </a:pPr>
            <a:r>
              <a:rPr lang="fi-FI" sz="1200" b="0" dirty="0"/>
              <a:t>Bkt:n kasvu 2017 / 2016, %</a:t>
            </a:r>
            <a:endParaRPr lang="fi-FI" dirty="0"/>
          </a:p>
        </p:txBody>
      </p:sp>
      <p:graphicFrame>
        <p:nvGraphicFramePr>
          <p:cNvPr id="200" name="Object 5"/>
          <p:cNvGraphicFramePr>
            <a:graphicFrameLocks noGrp="1" noChangeAspect="1"/>
          </p:cNvGraphicFramePr>
          <p:nvPr>
            <p:ph sz="quarter" idx="17"/>
            <p:extLst/>
          </p:nvPr>
        </p:nvGraphicFramePr>
        <p:xfrm>
          <a:off x="381000" y="1103313"/>
          <a:ext cx="8391525" cy="3541712"/>
        </p:xfrm>
        <a:graphic>
          <a:graphicData uri="http://schemas.openxmlformats.org/drawingml/2006/chart">
            <c:chart xmlns:c="http://schemas.openxmlformats.org/drawingml/2006/chart" xmlns:r="http://schemas.openxmlformats.org/officeDocument/2006/relationships" r:id="rId2"/>
          </a:graphicData>
        </a:graphic>
      </p:graphicFrame>
      <p:sp>
        <p:nvSpPr>
          <p:cNvPr id="201" name="Rectangle 18"/>
          <p:cNvSpPr>
            <a:spLocks noChangeArrowheads="1"/>
          </p:cNvSpPr>
          <p:nvPr/>
        </p:nvSpPr>
        <p:spPr bwMode="auto">
          <a:xfrm flipV="1">
            <a:off x="852599" y="2859416"/>
            <a:ext cx="1319735" cy="523461"/>
          </a:xfrm>
          <a:prstGeom prst="rect">
            <a:avLst/>
          </a:prstGeom>
          <a:solidFill>
            <a:schemeClr val="accent5"/>
          </a:solidFill>
          <a:ln w="9525">
            <a:solidFill>
              <a:srgbClr val="29282E"/>
            </a:solidFill>
            <a:miter lim="800000"/>
            <a:headEnd/>
            <a:tailEnd/>
          </a:ln>
          <a:effectLst/>
          <a:extLst/>
        </p:spPr>
        <p:txBody>
          <a:bodyPr wrap="none" anchor="ctr"/>
          <a:lstStyle/>
          <a:p>
            <a:pPr marL="0" marR="0" lvl="0" indent="0" defTabSz="914069" eaLnBrk="1" fontAlgn="auto" latinLnBrk="0" hangingPunct="1">
              <a:lnSpc>
                <a:spcPct val="100000"/>
              </a:lnSpc>
              <a:spcBef>
                <a:spcPts val="0"/>
              </a:spcBef>
              <a:spcAft>
                <a:spcPts val="0"/>
              </a:spcAft>
              <a:buClrTx/>
              <a:buSzTx/>
              <a:buFontTx/>
              <a:buNone/>
              <a:tabLst/>
              <a:defRPr/>
            </a:pPr>
            <a:endParaRPr kumimoji="0" lang="fi-FI" sz="1814" b="0" i="0" u="none" strike="noStrike" kern="0" cap="none" spc="0" normalizeH="0" baseline="0" noProof="0">
              <a:ln>
                <a:noFill/>
              </a:ln>
              <a:solidFill>
                <a:srgbClr val="002664"/>
              </a:solidFill>
              <a:effectLst/>
              <a:uLnTx/>
              <a:uFillTx/>
              <a:latin typeface="Arial"/>
            </a:endParaRPr>
          </a:p>
        </p:txBody>
      </p:sp>
      <p:sp>
        <p:nvSpPr>
          <p:cNvPr id="202" name="Rectangle 19"/>
          <p:cNvSpPr>
            <a:spLocks noChangeArrowheads="1"/>
          </p:cNvSpPr>
          <p:nvPr/>
        </p:nvSpPr>
        <p:spPr bwMode="auto">
          <a:xfrm flipV="1">
            <a:off x="2188100" y="3040335"/>
            <a:ext cx="1098466" cy="339882"/>
          </a:xfrm>
          <a:prstGeom prst="rect">
            <a:avLst/>
          </a:prstGeom>
          <a:solidFill>
            <a:schemeClr val="tx2"/>
          </a:solidFill>
          <a:ln w="9525">
            <a:solidFill>
              <a:srgbClr val="29282E"/>
            </a:solidFill>
            <a:miter lim="800000"/>
            <a:headEnd/>
            <a:tailEnd/>
          </a:ln>
          <a:effectLst/>
          <a:extLst/>
        </p:spPr>
        <p:txBody>
          <a:bodyPr wrap="none" anchor="ctr"/>
          <a:lstStyle/>
          <a:p>
            <a:pPr marL="0" marR="0" lvl="0" indent="0" defTabSz="914069" eaLnBrk="1" fontAlgn="auto" latinLnBrk="0" hangingPunct="1">
              <a:lnSpc>
                <a:spcPct val="100000"/>
              </a:lnSpc>
              <a:spcBef>
                <a:spcPts val="0"/>
              </a:spcBef>
              <a:spcAft>
                <a:spcPts val="0"/>
              </a:spcAft>
              <a:buClrTx/>
              <a:buSzTx/>
              <a:buFontTx/>
              <a:buNone/>
              <a:tabLst/>
              <a:defRPr/>
            </a:pPr>
            <a:endParaRPr kumimoji="0" lang="fi-FI" sz="1814" b="0" i="0" u="none" strike="noStrike" kern="0" cap="none" spc="0" normalizeH="0" baseline="0" noProof="0">
              <a:ln>
                <a:noFill/>
              </a:ln>
              <a:solidFill>
                <a:srgbClr val="002664"/>
              </a:solidFill>
              <a:effectLst/>
              <a:uLnTx/>
              <a:uFillTx/>
              <a:latin typeface="Arial"/>
            </a:endParaRPr>
          </a:p>
        </p:txBody>
      </p:sp>
      <p:sp>
        <p:nvSpPr>
          <p:cNvPr id="203" name="Rectangle 20"/>
          <p:cNvSpPr>
            <a:spLocks noChangeArrowheads="1"/>
          </p:cNvSpPr>
          <p:nvPr/>
        </p:nvSpPr>
        <p:spPr bwMode="auto">
          <a:xfrm>
            <a:off x="3298151" y="3185002"/>
            <a:ext cx="309431" cy="194378"/>
          </a:xfrm>
          <a:prstGeom prst="rect">
            <a:avLst/>
          </a:prstGeom>
          <a:solidFill>
            <a:srgbClr val="FFC000"/>
          </a:solidFill>
          <a:ln w="9525">
            <a:solidFill>
              <a:schemeClr val="accent4"/>
            </a:solidFill>
            <a:miter lim="800000"/>
            <a:headEnd/>
            <a:tailEnd/>
          </a:ln>
          <a:effectLst/>
          <a:extLst/>
        </p:spPr>
        <p:txBody>
          <a:bodyPr wrap="none" anchor="ctr"/>
          <a:lstStyle/>
          <a:p>
            <a:pPr marL="0" marR="0" lvl="0" indent="0" defTabSz="914069" eaLnBrk="1" fontAlgn="auto" latinLnBrk="0" hangingPunct="1">
              <a:lnSpc>
                <a:spcPct val="100000"/>
              </a:lnSpc>
              <a:spcBef>
                <a:spcPts val="0"/>
              </a:spcBef>
              <a:spcAft>
                <a:spcPts val="0"/>
              </a:spcAft>
              <a:buClrTx/>
              <a:buSzTx/>
              <a:buFontTx/>
              <a:buNone/>
              <a:tabLst/>
              <a:defRPr/>
            </a:pPr>
            <a:endParaRPr kumimoji="0" lang="fi-FI" sz="1814" b="0" i="0" u="none" strike="noStrike" kern="0" cap="none" spc="0" normalizeH="0" baseline="0" noProof="0">
              <a:ln>
                <a:noFill/>
              </a:ln>
              <a:solidFill>
                <a:srgbClr val="002664"/>
              </a:solidFill>
              <a:effectLst/>
              <a:uLnTx/>
              <a:uFillTx/>
              <a:latin typeface="Arial"/>
            </a:endParaRPr>
          </a:p>
        </p:txBody>
      </p:sp>
      <p:sp>
        <p:nvSpPr>
          <p:cNvPr id="204" name="Rectangle 21"/>
          <p:cNvSpPr>
            <a:spLocks noChangeArrowheads="1"/>
          </p:cNvSpPr>
          <p:nvPr/>
        </p:nvSpPr>
        <p:spPr bwMode="auto">
          <a:xfrm>
            <a:off x="3618569" y="1868625"/>
            <a:ext cx="1338212" cy="1510117"/>
          </a:xfrm>
          <a:prstGeom prst="rect">
            <a:avLst/>
          </a:prstGeom>
          <a:solidFill>
            <a:schemeClr val="bg1">
              <a:lumMod val="65000"/>
            </a:schemeClr>
          </a:solidFill>
          <a:ln w="9525">
            <a:solidFill>
              <a:srgbClr val="29282E"/>
            </a:solidFill>
            <a:miter lim="800000"/>
            <a:headEnd/>
            <a:tailEnd/>
          </a:ln>
          <a:effectLst/>
          <a:extLst/>
        </p:spPr>
        <p:txBody>
          <a:bodyPr wrap="none" anchor="ctr"/>
          <a:lstStyle/>
          <a:p>
            <a:pPr marL="0" marR="0" lvl="0" indent="0" defTabSz="914069" eaLnBrk="1" fontAlgn="auto" latinLnBrk="0" hangingPunct="1">
              <a:lnSpc>
                <a:spcPct val="100000"/>
              </a:lnSpc>
              <a:spcBef>
                <a:spcPts val="0"/>
              </a:spcBef>
              <a:spcAft>
                <a:spcPts val="0"/>
              </a:spcAft>
              <a:buClrTx/>
              <a:buSzTx/>
              <a:buFontTx/>
              <a:buNone/>
              <a:tabLst/>
              <a:defRPr/>
            </a:pPr>
            <a:endParaRPr kumimoji="0" lang="fi-FI" sz="1814" b="0" i="0" u="none" strike="noStrike" kern="0" cap="none" spc="0" normalizeH="0" baseline="0" noProof="0">
              <a:ln>
                <a:noFill/>
              </a:ln>
              <a:solidFill>
                <a:srgbClr val="002664"/>
              </a:solidFill>
              <a:effectLst/>
              <a:uLnTx/>
              <a:uFillTx/>
              <a:latin typeface="Arial"/>
            </a:endParaRPr>
          </a:p>
        </p:txBody>
      </p:sp>
      <p:sp>
        <p:nvSpPr>
          <p:cNvPr id="205" name="Text Box 22"/>
          <p:cNvSpPr txBox="1">
            <a:spLocks noChangeArrowheads="1"/>
          </p:cNvSpPr>
          <p:nvPr/>
        </p:nvSpPr>
        <p:spPr bwMode="auto">
          <a:xfrm>
            <a:off x="815668" y="2630009"/>
            <a:ext cx="1567891" cy="253916"/>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1400">
                <a:solidFill>
                  <a:schemeClr val="tx2"/>
                </a:solidFill>
                <a:latin typeface="Arial" charset="0"/>
                <a:ea typeface="ＭＳ Ｐゴシック" pitchFamily="-128" charset="-128"/>
              </a:defRPr>
            </a:lvl1pPr>
            <a:lvl2pPr marL="742950" indent="-285750">
              <a:defRPr sz="1400">
                <a:solidFill>
                  <a:schemeClr val="tx2"/>
                </a:solidFill>
                <a:latin typeface="Arial" charset="0"/>
                <a:ea typeface="ＭＳ Ｐゴシック" pitchFamily="-128" charset="-128"/>
              </a:defRPr>
            </a:lvl2pPr>
            <a:lvl3pPr marL="1143000" indent="-228600">
              <a:defRPr sz="1400">
                <a:solidFill>
                  <a:schemeClr val="tx2"/>
                </a:solidFill>
                <a:latin typeface="Arial" charset="0"/>
                <a:ea typeface="ＭＳ Ｐゴシック" pitchFamily="-128" charset="-128"/>
              </a:defRPr>
            </a:lvl3pPr>
            <a:lvl4pPr marL="1600200" indent="-228600">
              <a:defRPr sz="1400">
                <a:solidFill>
                  <a:schemeClr val="tx2"/>
                </a:solidFill>
                <a:latin typeface="Arial" charset="0"/>
                <a:ea typeface="ＭＳ Ｐゴシック" pitchFamily="-128" charset="-128"/>
              </a:defRPr>
            </a:lvl4pPr>
            <a:lvl5pPr marL="2057400" indent="-228600">
              <a:defRPr sz="1400">
                <a:solidFill>
                  <a:schemeClr val="tx2"/>
                </a:solidFill>
                <a:latin typeface="Arial" charset="0"/>
                <a:ea typeface="ＭＳ Ｐゴシック" pitchFamily="-128" charset="-128"/>
              </a:defRPr>
            </a:lvl5pPr>
            <a:lvl6pPr marL="2514600" indent="-228600" algn="ctr" eaLnBrk="0" fontAlgn="base" hangingPunct="0">
              <a:spcBef>
                <a:spcPct val="0"/>
              </a:spcBef>
              <a:spcAft>
                <a:spcPct val="0"/>
              </a:spcAft>
              <a:defRPr sz="1400">
                <a:solidFill>
                  <a:schemeClr val="tx2"/>
                </a:solidFill>
                <a:latin typeface="Arial" charset="0"/>
                <a:ea typeface="ＭＳ Ｐゴシック" pitchFamily="-128" charset="-128"/>
              </a:defRPr>
            </a:lvl6pPr>
            <a:lvl7pPr marL="2971800" indent="-228600" algn="ctr" eaLnBrk="0" fontAlgn="base" hangingPunct="0">
              <a:spcBef>
                <a:spcPct val="0"/>
              </a:spcBef>
              <a:spcAft>
                <a:spcPct val="0"/>
              </a:spcAft>
              <a:defRPr sz="1400">
                <a:solidFill>
                  <a:schemeClr val="tx2"/>
                </a:solidFill>
                <a:latin typeface="Arial" charset="0"/>
                <a:ea typeface="ＭＳ Ｐゴシック" pitchFamily="-128" charset="-128"/>
              </a:defRPr>
            </a:lvl7pPr>
            <a:lvl8pPr marL="3429000" indent="-228600" algn="ctr" eaLnBrk="0" fontAlgn="base" hangingPunct="0">
              <a:spcBef>
                <a:spcPct val="0"/>
              </a:spcBef>
              <a:spcAft>
                <a:spcPct val="0"/>
              </a:spcAft>
              <a:defRPr sz="1400">
                <a:solidFill>
                  <a:schemeClr val="tx2"/>
                </a:solidFill>
                <a:latin typeface="Arial" charset="0"/>
                <a:ea typeface="ＭＳ Ｐゴシック" pitchFamily="-128" charset="-128"/>
              </a:defRPr>
            </a:lvl8pPr>
            <a:lvl9pPr marL="3886200" indent="-228600" algn="ctr" eaLnBrk="0" fontAlgn="base" hangingPunct="0">
              <a:spcBef>
                <a:spcPct val="0"/>
              </a:spcBef>
              <a:spcAft>
                <a:spcPct val="0"/>
              </a:spcAft>
              <a:defRPr sz="1400">
                <a:solidFill>
                  <a:schemeClr val="tx2"/>
                </a:solidFill>
                <a:latin typeface="Arial" charset="0"/>
                <a:ea typeface="ＭＳ Ｐゴシック" pitchFamily="-128" charset="-128"/>
              </a:defRPr>
            </a:lvl9pPr>
          </a:lstStyle>
          <a:p>
            <a:pPr marL="0" marR="0" lvl="0" indent="0" defTabSz="914069" eaLnBrk="1" fontAlgn="auto" latinLnBrk="0" hangingPunct="1">
              <a:lnSpc>
                <a:spcPct val="100000"/>
              </a:lnSpc>
              <a:spcBef>
                <a:spcPts val="0"/>
              </a:spcBef>
              <a:spcAft>
                <a:spcPts val="0"/>
              </a:spcAft>
              <a:buClrTx/>
              <a:buSzTx/>
              <a:buFontTx/>
              <a:buNone/>
              <a:tabLst/>
              <a:defRPr/>
            </a:pPr>
            <a:r>
              <a:rPr kumimoji="0" lang="fi-FI" sz="1050" i="0" u="none" strike="noStrike" kern="0" cap="none" spc="0" normalizeH="0" baseline="0" noProof="0" dirty="0">
                <a:ln>
                  <a:noFill/>
                </a:ln>
                <a:effectLst/>
                <a:uLnTx/>
                <a:uFillTx/>
                <a:latin typeface="+mj-lt"/>
                <a:ea typeface="ＭＳ Ｐゴシック" pitchFamily="-128" charset="-128"/>
              </a:rPr>
              <a:t>Pohjois-Amerikka</a:t>
            </a:r>
          </a:p>
        </p:txBody>
      </p:sp>
      <p:sp>
        <p:nvSpPr>
          <p:cNvPr id="206" name="Text Box 23"/>
          <p:cNvSpPr txBox="1">
            <a:spLocks noChangeArrowheads="1"/>
          </p:cNvSpPr>
          <p:nvPr/>
        </p:nvSpPr>
        <p:spPr bwMode="auto">
          <a:xfrm>
            <a:off x="2113648" y="2813117"/>
            <a:ext cx="1448475" cy="253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1400">
                <a:solidFill>
                  <a:schemeClr val="tx2"/>
                </a:solidFill>
                <a:latin typeface="Arial" charset="0"/>
                <a:ea typeface="ＭＳ Ｐゴシック" pitchFamily="-128" charset="-128"/>
              </a:defRPr>
            </a:lvl1pPr>
            <a:lvl2pPr marL="742950" indent="-285750">
              <a:defRPr sz="1400">
                <a:solidFill>
                  <a:schemeClr val="tx2"/>
                </a:solidFill>
                <a:latin typeface="Arial" charset="0"/>
                <a:ea typeface="ＭＳ Ｐゴシック" pitchFamily="-128" charset="-128"/>
              </a:defRPr>
            </a:lvl2pPr>
            <a:lvl3pPr marL="1143000" indent="-228600">
              <a:defRPr sz="1400">
                <a:solidFill>
                  <a:schemeClr val="tx2"/>
                </a:solidFill>
                <a:latin typeface="Arial" charset="0"/>
                <a:ea typeface="ＭＳ Ｐゴシック" pitchFamily="-128" charset="-128"/>
              </a:defRPr>
            </a:lvl3pPr>
            <a:lvl4pPr marL="1600200" indent="-228600">
              <a:defRPr sz="1400">
                <a:solidFill>
                  <a:schemeClr val="tx2"/>
                </a:solidFill>
                <a:latin typeface="Arial" charset="0"/>
                <a:ea typeface="ＭＳ Ｐゴシック" pitchFamily="-128" charset="-128"/>
              </a:defRPr>
            </a:lvl4pPr>
            <a:lvl5pPr marL="2057400" indent="-228600">
              <a:defRPr sz="1400">
                <a:solidFill>
                  <a:schemeClr val="tx2"/>
                </a:solidFill>
                <a:latin typeface="Arial" charset="0"/>
                <a:ea typeface="ＭＳ Ｐゴシック" pitchFamily="-128" charset="-128"/>
              </a:defRPr>
            </a:lvl5pPr>
            <a:lvl6pPr marL="2514600" indent="-228600" algn="ctr" eaLnBrk="0" fontAlgn="base" hangingPunct="0">
              <a:spcBef>
                <a:spcPct val="0"/>
              </a:spcBef>
              <a:spcAft>
                <a:spcPct val="0"/>
              </a:spcAft>
              <a:defRPr sz="1400">
                <a:solidFill>
                  <a:schemeClr val="tx2"/>
                </a:solidFill>
                <a:latin typeface="Arial" charset="0"/>
                <a:ea typeface="ＭＳ Ｐゴシック" pitchFamily="-128" charset="-128"/>
              </a:defRPr>
            </a:lvl6pPr>
            <a:lvl7pPr marL="2971800" indent="-228600" algn="ctr" eaLnBrk="0" fontAlgn="base" hangingPunct="0">
              <a:spcBef>
                <a:spcPct val="0"/>
              </a:spcBef>
              <a:spcAft>
                <a:spcPct val="0"/>
              </a:spcAft>
              <a:defRPr sz="1400">
                <a:solidFill>
                  <a:schemeClr val="tx2"/>
                </a:solidFill>
                <a:latin typeface="Arial" charset="0"/>
                <a:ea typeface="ＭＳ Ｐゴシック" pitchFamily="-128" charset="-128"/>
              </a:defRPr>
            </a:lvl7pPr>
            <a:lvl8pPr marL="3429000" indent="-228600" algn="ctr" eaLnBrk="0" fontAlgn="base" hangingPunct="0">
              <a:spcBef>
                <a:spcPct val="0"/>
              </a:spcBef>
              <a:spcAft>
                <a:spcPct val="0"/>
              </a:spcAft>
              <a:defRPr sz="1400">
                <a:solidFill>
                  <a:schemeClr val="tx2"/>
                </a:solidFill>
                <a:latin typeface="Arial" charset="0"/>
                <a:ea typeface="ＭＳ Ｐゴシック" pitchFamily="-128" charset="-128"/>
              </a:defRPr>
            </a:lvl8pPr>
            <a:lvl9pPr marL="3886200" indent="-228600" algn="ctr" eaLnBrk="0" fontAlgn="base" hangingPunct="0">
              <a:spcBef>
                <a:spcPct val="0"/>
              </a:spcBef>
              <a:spcAft>
                <a:spcPct val="0"/>
              </a:spcAft>
              <a:defRPr sz="1400">
                <a:solidFill>
                  <a:schemeClr val="tx2"/>
                </a:solidFill>
                <a:latin typeface="Arial" charset="0"/>
                <a:ea typeface="ＭＳ Ｐゴシック" pitchFamily="-128" charset="-128"/>
              </a:defRPr>
            </a:lvl9pPr>
          </a:lstStyle>
          <a:p>
            <a:pPr marL="0" marR="0" lvl="0" indent="0" defTabSz="914069" eaLnBrk="1" fontAlgn="auto" latinLnBrk="0" hangingPunct="1">
              <a:lnSpc>
                <a:spcPct val="100000"/>
              </a:lnSpc>
              <a:spcBef>
                <a:spcPts val="0"/>
              </a:spcBef>
              <a:spcAft>
                <a:spcPts val="0"/>
              </a:spcAft>
              <a:buClrTx/>
              <a:buSzTx/>
              <a:buFontTx/>
              <a:buNone/>
              <a:tabLst/>
              <a:defRPr/>
            </a:pPr>
            <a:r>
              <a:rPr kumimoji="0" lang="fi-FI" sz="1050" i="0" u="none" strike="noStrike" kern="0" cap="none" spc="0" normalizeH="0" baseline="0" noProof="0" dirty="0">
                <a:ln>
                  <a:noFill/>
                </a:ln>
                <a:solidFill>
                  <a:srgbClr val="002060"/>
                </a:solidFill>
                <a:effectLst/>
                <a:uLnTx/>
                <a:uFillTx/>
                <a:latin typeface="+mj-lt"/>
                <a:ea typeface="ＭＳ Ｐゴシック" pitchFamily="-128" charset="-128"/>
              </a:rPr>
              <a:t>Länsi-Eurooppa</a:t>
            </a:r>
          </a:p>
        </p:txBody>
      </p:sp>
      <p:sp>
        <p:nvSpPr>
          <p:cNvPr id="207" name="Text Box 24"/>
          <p:cNvSpPr txBox="1">
            <a:spLocks noChangeArrowheads="1"/>
          </p:cNvSpPr>
          <p:nvPr/>
        </p:nvSpPr>
        <p:spPr bwMode="auto">
          <a:xfrm>
            <a:off x="3102814" y="2672810"/>
            <a:ext cx="762877" cy="253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1400">
                <a:solidFill>
                  <a:schemeClr val="tx2"/>
                </a:solidFill>
                <a:latin typeface="Arial" charset="0"/>
                <a:ea typeface="ＭＳ Ｐゴシック" pitchFamily="-128" charset="-128"/>
              </a:defRPr>
            </a:lvl1pPr>
            <a:lvl2pPr marL="742950" indent="-285750">
              <a:defRPr sz="1400">
                <a:solidFill>
                  <a:schemeClr val="tx2"/>
                </a:solidFill>
                <a:latin typeface="Arial" charset="0"/>
                <a:ea typeface="ＭＳ Ｐゴシック" pitchFamily="-128" charset="-128"/>
              </a:defRPr>
            </a:lvl2pPr>
            <a:lvl3pPr marL="1143000" indent="-228600">
              <a:defRPr sz="1400">
                <a:solidFill>
                  <a:schemeClr val="tx2"/>
                </a:solidFill>
                <a:latin typeface="Arial" charset="0"/>
                <a:ea typeface="ＭＳ Ｐゴシック" pitchFamily="-128" charset="-128"/>
              </a:defRPr>
            </a:lvl3pPr>
            <a:lvl4pPr marL="1600200" indent="-228600">
              <a:defRPr sz="1400">
                <a:solidFill>
                  <a:schemeClr val="tx2"/>
                </a:solidFill>
                <a:latin typeface="Arial" charset="0"/>
                <a:ea typeface="ＭＳ Ｐゴシック" pitchFamily="-128" charset="-128"/>
              </a:defRPr>
            </a:lvl4pPr>
            <a:lvl5pPr marL="2057400" indent="-228600">
              <a:defRPr sz="1400">
                <a:solidFill>
                  <a:schemeClr val="tx2"/>
                </a:solidFill>
                <a:latin typeface="Arial" charset="0"/>
                <a:ea typeface="ＭＳ Ｐゴシック" pitchFamily="-128" charset="-128"/>
              </a:defRPr>
            </a:lvl5pPr>
            <a:lvl6pPr marL="2514600" indent="-228600" algn="ctr" eaLnBrk="0" fontAlgn="base" hangingPunct="0">
              <a:spcBef>
                <a:spcPct val="0"/>
              </a:spcBef>
              <a:spcAft>
                <a:spcPct val="0"/>
              </a:spcAft>
              <a:defRPr sz="1400">
                <a:solidFill>
                  <a:schemeClr val="tx2"/>
                </a:solidFill>
                <a:latin typeface="Arial" charset="0"/>
                <a:ea typeface="ＭＳ Ｐゴシック" pitchFamily="-128" charset="-128"/>
              </a:defRPr>
            </a:lvl6pPr>
            <a:lvl7pPr marL="2971800" indent="-228600" algn="ctr" eaLnBrk="0" fontAlgn="base" hangingPunct="0">
              <a:spcBef>
                <a:spcPct val="0"/>
              </a:spcBef>
              <a:spcAft>
                <a:spcPct val="0"/>
              </a:spcAft>
              <a:defRPr sz="1400">
                <a:solidFill>
                  <a:schemeClr val="tx2"/>
                </a:solidFill>
                <a:latin typeface="Arial" charset="0"/>
                <a:ea typeface="ＭＳ Ｐゴシック" pitchFamily="-128" charset="-128"/>
              </a:defRPr>
            </a:lvl7pPr>
            <a:lvl8pPr marL="3429000" indent="-228600" algn="ctr" eaLnBrk="0" fontAlgn="base" hangingPunct="0">
              <a:spcBef>
                <a:spcPct val="0"/>
              </a:spcBef>
              <a:spcAft>
                <a:spcPct val="0"/>
              </a:spcAft>
              <a:defRPr sz="1400">
                <a:solidFill>
                  <a:schemeClr val="tx2"/>
                </a:solidFill>
                <a:latin typeface="Arial" charset="0"/>
                <a:ea typeface="ＭＳ Ｐゴシック" pitchFamily="-128" charset="-128"/>
              </a:defRPr>
            </a:lvl8pPr>
            <a:lvl9pPr marL="3886200" indent="-228600" algn="ctr" eaLnBrk="0" fontAlgn="base" hangingPunct="0">
              <a:spcBef>
                <a:spcPct val="0"/>
              </a:spcBef>
              <a:spcAft>
                <a:spcPct val="0"/>
              </a:spcAft>
              <a:defRPr sz="1400">
                <a:solidFill>
                  <a:schemeClr val="tx2"/>
                </a:solidFill>
                <a:latin typeface="Arial" charset="0"/>
                <a:ea typeface="ＭＳ Ｐゴシック" pitchFamily="-128" charset="-128"/>
              </a:defRPr>
            </a:lvl9pPr>
          </a:lstStyle>
          <a:p>
            <a:pPr marL="0" marR="0" lvl="0" indent="0" defTabSz="914069" eaLnBrk="1" fontAlgn="auto" latinLnBrk="0" hangingPunct="1">
              <a:lnSpc>
                <a:spcPct val="100000"/>
              </a:lnSpc>
              <a:spcBef>
                <a:spcPts val="0"/>
              </a:spcBef>
              <a:spcAft>
                <a:spcPts val="0"/>
              </a:spcAft>
              <a:buClrTx/>
              <a:buSzTx/>
              <a:buFontTx/>
              <a:buNone/>
              <a:tabLst/>
              <a:defRPr/>
            </a:pPr>
            <a:r>
              <a:rPr kumimoji="0" lang="fi-FI" sz="1050" i="0" u="none" strike="noStrike" kern="0" cap="none" spc="0" normalizeH="0" baseline="0" noProof="0" dirty="0">
                <a:ln>
                  <a:noFill/>
                </a:ln>
                <a:effectLst/>
                <a:uLnTx/>
                <a:uFillTx/>
                <a:latin typeface="+mj-lt"/>
                <a:ea typeface="ＭＳ Ｐゴシック" pitchFamily="-128" charset="-128"/>
              </a:rPr>
              <a:t>Japani </a:t>
            </a:r>
          </a:p>
        </p:txBody>
      </p:sp>
      <p:sp>
        <p:nvSpPr>
          <p:cNvPr id="208" name="Text Box 25"/>
          <p:cNvSpPr txBox="1">
            <a:spLocks noChangeArrowheads="1"/>
          </p:cNvSpPr>
          <p:nvPr/>
        </p:nvSpPr>
        <p:spPr bwMode="auto">
          <a:xfrm>
            <a:off x="4026369" y="1532160"/>
            <a:ext cx="598745" cy="253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1400">
                <a:solidFill>
                  <a:schemeClr val="tx2"/>
                </a:solidFill>
                <a:latin typeface="Arial" charset="0"/>
                <a:ea typeface="ＭＳ Ｐゴシック" pitchFamily="-128" charset="-128"/>
              </a:defRPr>
            </a:lvl1pPr>
            <a:lvl2pPr marL="742950" indent="-285750">
              <a:defRPr sz="1400">
                <a:solidFill>
                  <a:schemeClr val="tx2"/>
                </a:solidFill>
                <a:latin typeface="Arial" charset="0"/>
                <a:ea typeface="ＭＳ Ｐゴシック" pitchFamily="-128" charset="-128"/>
              </a:defRPr>
            </a:lvl2pPr>
            <a:lvl3pPr marL="1143000" indent="-228600">
              <a:defRPr sz="1400">
                <a:solidFill>
                  <a:schemeClr val="tx2"/>
                </a:solidFill>
                <a:latin typeface="Arial" charset="0"/>
                <a:ea typeface="ＭＳ Ｐゴシック" pitchFamily="-128" charset="-128"/>
              </a:defRPr>
            </a:lvl3pPr>
            <a:lvl4pPr marL="1600200" indent="-228600">
              <a:defRPr sz="1400">
                <a:solidFill>
                  <a:schemeClr val="tx2"/>
                </a:solidFill>
                <a:latin typeface="Arial" charset="0"/>
                <a:ea typeface="ＭＳ Ｐゴシック" pitchFamily="-128" charset="-128"/>
              </a:defRPr>
            </a:lvl4pPr>
            <a:lvl5pPr marL="2057400" indent="-228600">
              <a:defRPr sz="1400">
                <a:solidFill>
                  <a:schemeClr val="tx2"/>
                </a:solidFill>
                <a:latin typeface="Arial" charset="0"/>
                <a:ea typeface="ＭＳ Ｐゴシック" pitchFamily="-128" charset="-128"/>
              </a:defRPr>
            </a:lvl5pPr>
            <a:lvl6pPr marL="2514600" indent="-228600" algn="ctr" eaLnBrk="0" fontAlgn="base" hangingPunct="0">
              <a:spcBef>
                <a:spcPct val="0"/>
              </a:spcBef>
              <a:spcAft>
                <a:spcPct val="0"/>
              </a:spcAft>
              <a:defRPr sz="1400">
                <a:solidFill>
                  <a:schemeClr val="tx2"/>
                </a:solidFill>
                <a:latin typeface="Arial" charset="0"/>
                <a:ea typeface="ＭＳ Ｐゴシック" pitchFamily="-128" charset="-128"/>
              </a:defRPr>
            </a:lvl6pPr>
            <a:lvl7pPr marL="2971800" indent="-228600" algn="ctr" eaLnBrk="0" fontAlgn="base" hangingPunct="0">
              <a:spcBef>
                <a:spcPct val="0"/>
              </a:spcBef>
              <a:spcAft>
                <a:spcPct val="0"/>
              </a:spcAft>
              <a:defRPr sz="1400">
                <a:solidFill>
                  <a:schemeClr val="tx2"/>
                </a:solidFill>
                <a:latin typeface="Arial" charset="0"/>
                <a:ea typeface="ＭＳ Ｐゴシック" pitchFamily="-128" charset="-128"/>
              </a:defRPr>
            </a:lvl7pPr>
            <a:lvl8pPr marL="3429000" indent="-228600" algn="ctr" eaLnBrk="0" fontAlgn="base" hangingPunct="0">
              <a:spcBef>
                <a:spcPct val="0"/>
              </a:spcBef>
              <a:spcAft>
                <a:spcPct val="0"/>
              </a:spcAft>
              <a:defRPr sz="1400">
                <a:solidFill>
                  <a:schemeClr val="tx2"/>
                </a:solidFill>
                <a:latin typeface="Arial" charset="0"/>
                <a:ea typeface="ＭＳ Ｐゴシック" pitchFamily="-128" charset="-128"/>
              </a:defRPr>
            </a:lvl8pPr>
            <a:lvl9pPr marL="3886200" indent="-228600" algn="ctr" eaLnBrk="0" fontAlgn="base" hangingPunct="0">
              <a:spcBef>
                <a:spcPct val="0"/>
              </a:spcBef>
              <a:spcAft>
                <a:spcPct val="0"/>
              </a:spcAft>
              <a:defRPr sz="1400">
                <a:solidFill>
                  <a:schemeClr val="tx2"/>
                </a:solidFill>
                <a:latin typeface="Arial" charset="0"/>
                <a:ea typeface="ＭＳ Ｐゴシック" pitchFamily="-128" charset="-128"/>
              </a:defRPr>
            </a:lvl9pPr>
          </a:lstStyle>
          <a:p>
            <a:pPr marL="0" marR="0" lvl="0" indent="0" defTabSz="914069" eaLnBrk="1" fontAlgn="auto" latinLnBrk="0" hangingPunct="1">
              <a:lnSpc>
                <a:spcPct val="100000"/>
              </a:lnSpc>
              <a:spcBef>
                <a:spcPts val="0"/>
              </a:spcBef>
              <a:spcAft>
                <a:spcPts val="0"/>
              </a:spcAft>
              <a:buClrTx/>
              <a:buSzTx/>
              <a:buFontTx/>
              <a:buNone/>
              <a:tabLst/>
              <a:defRPr/>
            </a:pPr>
            <a:r>
              <a:rPr kumimoji="0" lang="fi-FI" sz="1050" i="0" u="none" strike="noStrike" kern="0" cap="none" spc="0" normalizeH="0" baseline="0" noProof="0" dirty="0">
                <a:ln>
                  <a:noFill/>
                </a:ln>
                <a:effectLst/>
                <a:uLnTx/>
                <a:uFillTx/>
                <a:latin typeface="+mj-lt"/>
                <a:ea typeface="ＭＳ Ｐゴシック" pitchFamily="-128" charset="-128"/>
              </a:rPr>
              <a:t>Kiina</a:t>
            </a:r>
          </a:p>
        </p:txBody>
      </p:sp>
      <p:sp>
        <p:nvSpPr>
          <p:cNvPr id="209" name="Rectangle 26"/>
          <p:cNvSpPr>
            <a:spLocks noChangeArrowheads="1"/>
          </p:cNvSpPr>
          <p:nvPr/>
        </p:nvSpPr>
        <p:spPr bwMode="auto">
          <a:xfrm>
            <a:off x="4964279" y="1697094"/>
            <a:ext cx="510295" cy="1677464"/>
          </a:xfrm>
          <a:prstGeom prst="rect">
            <a:avLst/>
          </a:prstGeom>
          <a:solidFill>
            <a:schemeClr val="accent6"/>
          </a:solidFill>
          <a:ln w="9525">
            <a:solidFill>
              <a:srgbClr val="29282E"/>
            </a:solidFill>
            <a:miter lim="800000"/>
            <a:headEnd/>
            <a:tailEnd/>
          </a:ln>
          <a:effectLst/>
          <a:extLst/>
        </p:spPr>
        <p:txBody>
          <a:bodyPr wrap="none" anchor="ctr"/>
          <a:lstStyle/>
          <a:p>
            <a:pPr marL="0" marR="0" lvl="0" indent="0" defTabSz="914069" eaLnBrk="1" fontAlgn="auto" latinLnBrk="0" hangingPunct="1">
              <a:lnSpc>
                <a:spcPct val="100000"/>
              </a:lnSpc>
              <a:spcBef>
                <a:spcPts val="0"/>
              </a:spcBef>
              <a:spcAft>
                <a:spcPts val="0"/>
              </a:spcAft>
              <a:buClrTx/>
              <a:buSzTx/>
              <a:buFontTx/>
              <a:buNone/>
              <a:tabLst/>
              <a:defRPr/>
            </a:pPr>
            <a:endParaRPr kumimoji="0" lang="fi-FI" sz="1814" b="0" i="0" u="none" strike="noStrike" kern="0" cap="none" spc="0" normalizeH="0" baseline="0" noProof="0">
              <a:ln>
                <a:noFill/>
              </a:ln>
              <a:solidFill>
                <a:srgbClr val="002664"/>
              </a:solidFill>
              <a:effectLst/>
              <a:uLnTx/>
              <a:uFillTx/>
              <a:latin typeface="Arial"/>
            </a:endParaRPr>
          </a:p>
        </p:txBody>
      </p:sp>
      <p:sp>
        <p:nvSpPr>
          <p:cNvPr id="210" name="Rectangle 27"/>
          <p:cNvSpPr>
            <a:spLocks noChangeArrowheads="1"/>
          </p:cNvSpPr>
          <p:nvPr/>
        </p:nvSpPr>
        <p:spPr bwMode="auto">
          <a:xfrm flipV="1">
            <a:off x="5489235" y="2404085"/>
            <a:ext cx="830016" cy="978144"/>
          </a:xfrm>
          <a:prstGeom prst="rect">
            <a:avLst/>
          </a:prstGeom>
          <a:solidFill>
            <a:schemeClr val="accent1"/>
          </a:solidFill>
          <a:ln w="9525">
            <a:solidFill>
              <a:srgbClr val="29282E"/>
            </a:solidFill>
            <a:miter lim="800000"/>
            <a:headEnd/>
            <a:tailEnd/>
          </a:ln>
          <a:effectLst/>
          <a:extLst/>
        </p:spPr>
        <p:txBody>
          <a:bodyPr wrap="none" anchor="ctr"/>
          <a:lstStyle/>
          <a:p>
            <a:pPr marL="0" marR="0" lvl="0" indent="0" defTabSz="914069" eaLnBrk="1" fontAlgn="auto" latinLnBrk="0" hangingPunct="1">
              <a:lnSpc>
                <a:spcPct val="100000"/>
              </a:lnSpc>
              <a:spcBef>
                <a:spcPts val="0"/>
              </a:spcBef>
              <a:spcAft>
                <a:spcPts val="0"/>
              </a:spcAft>
              <a:buClrTx/>
              <a:buSzTx/>
              <a:buFontTx/>
              <a:buNone/>
              <a:tabLst/>
              <a:defRPr/>
            </a:pPr>
            <a:endParaRPr kumimoji="0" lang="fi-FI" sz="1814" b="0" i="0" u="none" strike="noStrike" kern="0" cap="none" spc="0" normalizeH="0" baseline="0" noProof="0">
              <a:ln>
                <a:noFill/>
              </a:ln>
              <a:solidFill>
                <a:srgbClr val="002664"/>
              </a:solidFill>
              <a:effectLst/>
              <a:uLnTx/>
              <a:uFillTx/>
              <a:latin typeface="Arial"/>
            </a:endParaRPr>
          </a:p>
        </p:txBody>
      </p:sp>
      <p:sp>
        <p:nvSpPr>
          <p:cNvPr id="211" name="Text Box 28"/>
          <p:cNvSpPr txBox="1">
            <a:spLocks noChangeArrowheads="1"/>
          </p:cNvSpPr>
          <p:nvPr/>
        </p:nvSpPr>
        <p:spPr bwMode="auto">
          <a:xfrm>
            <a:off x="4963877" y="1467937"/>
            <a:ext cx="535485" cy="253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1400">
                <a:solidFill>
                  <a:schemeClr val="tx2"/>
                </a:solidFill>
                <a:latin typeface="Arial" charset="0"/>
                <a:ea typeface="ＭＳ Ｐゴシック" pitchFamily="-128" charset="-128"/>
              </a:defRPr>
            </a:lvl1pPr>
            <a:lvl2pPr marL="742950" indent="-285750">
              <a:defRPr sz="1400">
                <a:solidFill>
                  <a:schemeClr val="tx2"/>
                </a:solidFill>
                <a:latin typeface="Arial" charset="0"/>
                <a:ea typeface="ＭＳ Ｐゴシック" pitchFamily="-128" charset="-128"/>
              </a:defRPr>
            </a:lvl2pPr>
            <a:lvl3pPr marL="1143000" indent="-228600">
              <a:defRPr sz="1400">
                <a:solidFill>
                  <a:schemeClr val="tx2"/>
                </a:solidFill>
                <a:latin typeface="Arial" charset="0"/>
                <a:ea typeface="ＭＳ Ｐゴシック" pitchFamily="-128" charset="-128"/>
              </a:defRPr>
            </a:lvl3pPr>
            <a:lvl4pPr marL="1600200" indent="-228600">
              <a:defRPr sz="1400">
                <a:solidFill>
                  <a:schemeClr val="tx2"/>
                </a:solidFill>
                <a:latin typeface="Arial" charset="0"/>
                <a:ea typeface="ＭＳ Ｐゴシック" pitchFamily="-128" charset="-128"/>
              </a:defRPr>
            </a:lvl4pPr>
            <a:lvl5pPr marL="2057400" indent="-228600">
              <a:defRPr sz="1400">
                <a:solidFill>
                  <a:schemeClr val="tx2"/>
                </a:solidFill>
                <a:latin typeface="Arial" charset="0"/>
                <a:ea typeface="ＭＳ Ｐゴシック" pitchFamily="-128" charset="-128"/>
              </a:defRPr>
            </a:lvl5pPr>
            <a:lvl6pPr marL="2514600" indent="-228600" algn="ctr" eaLnBrk="0" fontAlgn="base" hangingPunct="0">
              <a:spcBef>
                <a:spcPct val="0"/>
              </a:spcBef>
              <a:spcAft>
                <a:spcPct val="0"/>
              </a:spcAft>
              <a:defRPr sz="1400">
                <a:solidFill>
                  <a:schemeClr val="tx2"/>
                </a:solidFill>
                <a:latin typeface="Arial" charset="0"/>
                <a:ea typeface="ＭＳ Ｐゴシック" pitchFamily="-128" charset="-128"/>
              </a:defRPr>
            </a:lvl6pPr>
            <a:lvl7pPr marL="2971800" indent="-228600" algn="ctr" eaLnBrk="0" fontAlgn="base" hangingPunct="0">
              <a:spcBef>
                <a:spcPct val="0"/>
              </a:spcBef>
              <a:spcAft>
                <a:spcPct val="0"/>
              </a:spcAft>
              <a:defRPr sz="1400">
                <a:solidFill>
                  <a:schemeClr val="tx2"/>
                </a:solidFill>
                <a:latin typeface="Arial" charset="0"/>
                <a:ea typeface="ＭＳ Ｐゴシック" pitchFamily="-128" charset="-128"/>
              </a:defRPr>
            </a:lvl7pPr>
            <a:lvl8pPr marL="3429000" indent="-228600" algn="ctr" eaLnBrk="0" fontAlgn="base" hangingPunct="0">
              <a:spcBef>
                <a:spcPct val="0"/>
              </a:spcBef>
              <a:spcAft>
                <a:spcPct val="0"/>
              </a:spcAft>
              <a:defRPr sz="1400">
                <a:solidFill>
                  <a:schemeClr val="tx2"/>
                </a:solidFill>
                <a:latin typeface="Arial" charset="0"/>
                <a:ea typeface="ＭＳ Ｐゴシック" pitchFamily="-128" charset="-128"/>
              </a:defRPr>
            </a:lvl8pPr>
            <a:lvl9pPr marL="3886200" indent="-228600" algn="ctr" eaLnBrk="0" fontAlgn="base" hangingPunct="0">
              <a:spcBef>
                <a:spcPct val="0"/>
              </a:spcBef>
              <a:spcAft>
                <a:spcPct val="0"/>
              </a:spcAft>
              <a:defRPr sz="1400">
                <a:solidFill>
                  <a:schemeClr val="tx2"/>
                </a:solidFill>
                <a:latin typeface="Arial" charset="0"/>
                <a:ea typeface="ＭＳ Ｐゴシック" pitchFamily="-128" charset="-128"/>
              </a:defRPr>
            </a:lvl9pPr>
          </a:lstStyle>
          <a:p>
            <a:pPr marL="0" marR="0" lvl="0" indent="0" defTabSz="914069" eaLnBrk="1" fontAlgn="auto" latinLnBrk="0" hangingPunct="1">
              <a:lnSpc>
                <a:spcPct val="100000"/>
              </a:lnSpc>
              <a:spcBef>
                <a:spcPts val="0"/>
              </a:spcBef>
              <a:spcAft>
                <a:spcPts val="0"/>
              </a:spcAft>
              <a:buClrTx/>
              <a:buSzTx/>
              <a:buFontTx/>
              <a:buNone/>
              <a:tabLst/>
              <a:defRPr/>
            </a:pPr>
            <a:r>
              <a:rPr kumimoji="0" lang="fi-FI" sz="1050" i="0" u="none" strike="noStrike" kern="0" cap="none" spc="0" normalizeH="0" baseline="0" noProof="0" dirty="0">
                <a:ln>
                  <a:noFill/>
                </a:ln>
                <a:effectLst/>
                <a:uLnTx/>
                <a:uFillTx/>
                <a:latin typeface="+mj-lt"/>
                <a:ea typeface="ＭＳ Ｐゴシック" pitchFamily="-128" charset="-128"/>
              </a:rPr>
              <a:t>Intia</a:t>
            </a:r>
          </a:p>
        </p:txBody>
      </p:sp>
      <p:sp>
        <p:nvSpPr>
          <p:cNvPr id="212" name="Rectangle 30"/>
          <p:cNvSpPr>
            <a:spLocks noChangeArrowheads="1"/>
          </p:cNvSpPr>
          <p:nvPr/>
        </p:nvSpPr>
        <p:spPr bwMode="auto">
          <a:xfrm>
            <a:off x="6332684" y="3133373"/>
            <a:ext cx="242108" cy="252081"/>
          </a:xfrm>
          <a:prstGeom prst="rect">
            <a:avLst/>
          </a:prstGeom>
          <a:solidFill>
            <a:schemeClr val="accent2"/>
          </a:solidFill>
          <a:ln w="9525">
            <a:solidFill>
              <a:srgbClr val="29282E"/>
            </a:solidFill>
            <a:miter lim="800000"/>
            <a:headEnd/>
            <a:tailEnd/>
          </a:ln>
          <a:effectLst/>
          <a:extLst/>
        </p:spPr>
        <p:txBody>
          <a:bodyPr wrap="none" anchor="ctr"/>
          <a:lstStyle/>
          <a:p>
            <a:pPr marL="0" marR="0" lvl="0" indent="0" defTabSz="914069" eaLnBrk="1" fontAlgn="auto" latinLnBrk="0" hangingPunct="1">
              <a:lnSpc>
                <a:spcPct val="100000"/>
              </a:lnSpc>
              <a:spcBef>
                <a:spcPts val="0"/>
              </a:spcBef>
              <a:spcAft>
                <a:spcPts val="0"/>
              </a:spcAft>
              <a:buClrTx/>
              <a:buSzTx/>
              <a:buFontTx/>
              <a:buNone/>
              <a:tabLst/>
              <a:defRPr/>
            </a:pPr>
            <a:endParaRPr kumimoji="0" lang="fi-FI" sz="1814" b="0" i="0" u="none" strike="noStrike" kern="0" cap="none" spc="0" normalizeH="0" baseline="0" noProof="0">
              <a:ln>
                <a:noFill/>
              </a:ln>
              <a:solidFill>
                <a:srgbClr val="002664"/>
              </a:solidFill>
              <a:effectLst/>
              <a:uLnTx/>
              <a:uFillTx/>
              <a:latin typeface="Arial"/>
            </a:endParaRPr>
          </a:p>
        </p:txBody>
      </p:sp>
      <p:sp>
        <p:nvSpPr>
          <p:cNvPr id="213" name="Text Box 31"/>
          <p:cNvSpPr txBox="1">
            <a:spLocks noChangeArrowheads="1"/>
          </p:cNvSpPr>
          <p:nvPr/>
        </p:nvSpPr>
        <p:spPr bwMode="auto">
          <a:xfrm>
            <a:off x="6197228" y="1810788"/>
            <a:ext cx="767014" cy="2806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1400">
                <a:solidFill>
                  <a:schemeClr val="tx2"/>
                </a:solidFill>
                <a:latin typeface="Arial" charset="0"/>
                <a:ea typeface="ＭＳ Ｐゴシック" pitchFamily="-128" charset="-128"/>
              </a:defRPr>
            </a:lvl1pPr>
            <a:lvl2pPr marL="742950" indent="-285750">
              <a:defRPr sz="1400">
                <a:solidFill>
                  <a:schemeClr val="tx2"/>
                </a:solidFill>
                <a:latin typeface="Arial" charset="0"/>
                <a:ea typeface="ＭＳ Ｐゴシック" pitchFamily="-128" charset="-128"/>
              </a:defRPr>
            </a:lvl2pPr>
            <a:lvl3pPr marL="1143000" indent="-228600">
              <a:defRPr sz="1400">
                <a:solidFill>
                  <a:schemeClr val="tx2"/>
                </a:solidFill>
                <a:latin typeface="Arial" charset="0"/>
                <a:ea typeface="ＭＳ Ｐゴシック" pitchFamily="-128" charset="-128"/>
              </a:defRPr>
            </a:lvl3pPr>
            <a:lvl4pPr marL="1600200" indent="-228600">
              <a:defRPr sz="1400">
                <a:solidFill>
                  <a:schemeClr val="tx2"/>
                </a:solidFill>
                <a:latin typeface="Arial" charset="0"/>
                <a:ea typeface="ＭＳ Ｐゴシック" pitchFamily="-128" charset="-128"/>
              </a:defRPr>
            </a:lvl4pPr>
            <a:lvl5pPr marL="2057400" indent="-228600">
              <a:defRPr sz="1400">
                <a:solidFill>
                  <a:schemeClr val="tx2"/>
                </a:solidFill>
                <a:latin typeface="Arial" charset="0"/>
                <a:ea typeface="ＭＳ Ｐゴシック" pitchFamily="-128" charset="-128"/>
              </a:defRPr>
            </a:lvl5pPr>
            <a:lvl6pPr marL="2514600" indent="-228600" algn="ctr" eaLnBrk="0" fontAlgn="base" hangingPunct="0">
              <a:spcBef>
                <a:spcPct val="0"/>
              </a:spcBef>
              <a:spcAft>
                <a:spcPct val="0"/>
              </a:spcAft>
              <a:defRPr sz="1400">
                <a:solidFill>
                  <a:schemeClr val="tx2"/>
                </a:solidFill>
                <a:latin typeface="Arial" charset="0"/>
                <a:ea typeface="ＭＳ Ｐゴシック" pitchFamily="-128" charset="-128"/>
              </a:defRPr>
            </a:lvl6pPr>
            <a:lvl7pPr marL="2971800" indent="-228600" algn="ctr" eaLnBrk="0" fontAlgn="base" hangingPunct="0">
              <a:spcBef>
                <a:spcPct val="0"/>
              </a:spcBef>
              <a:spcAft>
                <a:spcPct val="0"/>
              </a:spcAft>
              <a:defRPr sz="1400">
                <a:solidFill>
                  <a:schemeClr val="tx2"/>
                </a:solidFill>
                <a:latin typeface="Arial" charset="0"/>
                <a:ea typeface="ＭＳ Ｐゴシック" pitchFamily="-128" charset="-128"/>
              </a:defRPr>
            </a:lvl7pPr>
            <a:lvl8pPr marL="3429000" indent="-228600" algn="ctr" eaLnBrk="0" fontAlgn="base" hangingPunct="0">
              <a:spcBef>
                <a:spcPct val="0"/>
              </a:spcBef>
              <a:spcAft>
                <a:spcPct val="0"/>
              </a:spcAft>
              <a:defRPr sz="1400">
                <a:solidFill>
                  <a:schemeClr val="tx2"/>
                </a:solidFill>
                <a:latin typeface="Arial" charset="0"/>
                <a:ea typeface="ＭＳ Ｐゴシック" pitchFamily="-128" charset="-128"/>
              </a:defRPr>
            </a:lvl8pPr>
            <a:lvl9pPr marL="3886200" indent="-228600" algn="ctr" eaLnBrk="0" fontAlgn="base" hangingPunct="0">
              <a:spcBef>
                <a:spcPct val="0"/>
              </a:spcBef>
              <a:spcAft>
                <a:spcPct val="0"/>
              </a:spcAft>
              <a:defRPr sz="1400">
                <a:solidFill>
                  <a:schemeClr val="tx2"/>
                </a:solidFill>
                <a:latin typeface="Arial" charset="0"/>
                <a:ea typeface="ＭＳ Ｐゴシック" pitchFamily="-128" charset="-128"/>
              </a:defRPr>
            </a:lvl9pPr>
          </a:lstStyle>
          <a:p>
            <a:pPr marL="0" marR="0" lvl="0" indent="0" defTabSz="914069" eaLnBrk="1" fontAlgn="auto" latinLnBrk="0" hangingPunct="1">
              <a:lnSpc>
                <a:spcPct val="100000"/>
              </a:lnSpc>
              <a:spcBef>
                <a:spcPts val="0"/>
              </a:spcBef>
              <a:spcAft>
                <a:spcPts val="0"/>
              </a:spcAft>
              <a:buClrTx/>
              <a:buSzTx/>
              <a:buFontTx/>
              <a:buNone/>
              <a:tabLst/>
              <a:defRPr/>
            </a:pPr>
            <a:endParaRPr kumimoji="0" lang="fi-FI" sz="1209" b="0" i="0" u="none" strike="noStrike" kern="0" cap="none" spc="0" normalizeH="0" baseline="0" noProof="0">
              <a:ln>
                <a:noFill/>
              </a:ln>
              <a:solidFill>
                <a:srgbClr val="002664"/>
              </a:solidFill>
              <a:effectLst/>
              <a:uLnTx/>
              <a:uFillTx/>
              <a:latin typeface="Arial" charset="0"/>
              <a:ea typeface="ＭＳ Ｐゴシック" pitchFamily="-128" charset="-128"/>
            </a:endParaRPr>
          </a:p>
        </p:txBody>
      </p:sp>
      <p:sp>
        <p:nvSpPr>
          <p:cNvPr id="214" name="Rectangle 32"/>
          <p:cNvSpPr>
            <a:spLocks noChangeArrowheads="1"/>
          </p:cNvSpPr>
          <p:nvPr/>
        </p:nvSpPr>
        <p:spPr bwMode="auto">
          <a:xfrm>
            <a:off x="6587885" y="2721507"/>
            <a:ext cx="386225" cy="656114"/>
          </a:xfrm>
          <a:prstGeom prst="rect">
            <a:avLst/>
          </a:prstGeom>
          <a:solidFill>
            <a:schemeClr val="accent1">
              <a:lumMod val="60000"/>
              <a:lumOff val="40000"/>
            </a:schemeClr>
          </a:solidFill>
          <a:ln w="9525">
            <a:solidFill>
              <a:srgbClr val="29282E"/>
            </a:solidFill>
            <a:miter lim="800000"/>
            <a:headEnd/>
            <a:tailEnd/>
          </a:ln>
          <a:effectLst/>
          <a:extLst/>
        </p:spPr>
        <p:txBody>
          <a:bodyPr wrap="none" anchor="ctr"/>
          <a:lstStyle/>
          <a:p>
            <a:pPr marL="0" marR="0" lvl="0" indent="0" defTabSz="914069" eaLnBrk="1" fontAlgn="auto" latinLnBrk="0" hangingPunct="1">
              <a:lnSpc>
                <a:spcPct val="100000"/>
              </a:lnSpc>
              <a:spcBef>
                <a:spcPts val="0"/>
              </a:spcBef>
              <a:spcAft>
                <a:spcPts val="0"/>
              </a:spcAft>
              <a:buClrTx/>
              <a:buSzTx/>
              <a:buFontTx/>
              <a:buNone/>
              <a:tabLst/>
              <a:defRPr/>
            </a:pPr>
            <a:endParaRPr kumimoji="0" lang="fi-FI" sz="1814" b="0" i="0" u="none" strike="noStrike" kern="0" cap="none" spc="0" normalizeH="0" baseline="0" noProof="0">
              <a:ln>
                <a:noFill/>
              </a:ln>
              <a:solidFill>
                <a:srgbClr val="002664"/>
              </a:solidFill>
              <a:effectLst/>
              <a:uLnTx/>
              <a:uFillTx/>
              <a:latin typeface="Arial"/>
            </a:endParaRPr>
          </a:p>
        </p:txBody>
      </p:sp>
      <p:sp>
        <p:nvSpPr>
          <p:cNvPr id="215" name="Text Box 33"/>
          <p:cNvSpPr txBox="1">
            <a:spLocks noChangeArrowheads="1"/>
          </p:cNvSpPr>
          <p:nvPr/>
        </p:nvSpPr>
        <p:spPr bwMode="auto">
          <a:xfrm rot="-5400000">
            <a:off x="5831127" y="1669136"/>
            <a:ext cx="1852793" cy="253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a:solidFill>
                  <a:schemeClr val="tx2"/>
                </a:solidFill>
                <a:latin typeface="Arial" charset="0"/>
                <a:ea typeface="ＭＳ Ｐゴシック" pitchFamily="-128" charset="-128"/>
              </a:defRPr>
            </a:lvl1pPr>
            <a:lvl2pPr marL="742950" indent="-285750">
              <a:defRPr sz="1400">
                <a:solidFill>
                  <a:schemeClr val="tx2"/>
                </a:solidFill>
                <a:latin typeface="Arial" charset="0"/>
                <a:ea typeface="ＭＳ Ｐゴシック" pitchFamily="-128" charset="-128"/>
              </a:defRPr>
            </a:lvl2pPr>
            <a:lvl3pPr marL="1143000" indent="-228600">
              <a:defRPr sz="1400">
                <a:solidFill>
                  <a:schemeClr val="tx2"/>
                </a:solidFill>
                <a:latin typeface="Arial" charset="0"/>
                <a:ea typeface="ＭＳ Ｐゴシック" pitchFamily="-128" charset="-128"/>
              </a:defRPr>
            </a:lvl3pPr>
            <a:lvl4pPr marL="1600200" indent="-228600">
              <a:defRPr sz="1400">
                <a:solidFill>
                  <a:schemeClr val="tx2"/>
                </a:solidFill>
                <a:latin typeface="Arial" charset="0"/>
                <a:ea typeface="ＭＳ Ｐゴシック" pitchFamily="-128" charset="-128"/>
              </a:defRPr>
            </a:lvl4pPr>
            <a:lvl5pPr marL="2057400" indent="-228600">
              <a:defRPr sz="1400">
                <a:solidFill>
                  <a:schemeClr val="tx2"/>
                </a:solidFill>
                <a:latin typeface="Arial" charset="0"/>
                <a:ea typeface="ＭＳ Ｐゴシック" pitchFamily="-128" charset="-128"/>
              </a:defRPr>
            </a:lvl5pPr>
            <a:lvl6pPr marL="2514600" indent="-228600" algn="ctr" eaLnBrk="0" fontAlgn="base" hangingPunct="0">
              <a:spcBef>
                <a:spcPct val="0"/>
              </a:spcBef>
              <a:spcAft>
                <a:spcPct val="0"/>
              </a:spcAft>
              <a:defRPr sz="1400">
                <a:solidFill>
                  <a:schemeClr val="tx2"/>
                </a:solidFill>
                <a:latin typeface="Arial" charset="0"/>
                <a:ea typeface="ＭＳ Ｐゴシック" pitchFamily="-128" charset="-128"/>
              </a:defRPr>
            </a:lvl6pPr>
            <a:lvl7pPr marL="2971800" indent="-228600" algn="ctr" eaLnBrk="0" fontAlgn="base" hangingPunct="0">
              <a:spcBef>
                <a:spcPct val="0"/>
              </a:spcBef>
              <a:spcAft>
                <a:spcPct val="0"/>
              </a:spcAft>
              <a:defRPr sz="1400">
                <a:solidFill>
                  <a:schemeClr val="tx2"/>
                </a:solidFill>
                <a:latin typeface="Arial" charset="0"/>
                <a:ea typeface="ＭＳ Ｐゴシック" pitchFamily="-128" charset="-128"/>
              </a:defRPr>
            </a:lvl7pPr>
            <a:lvl8pPr marL="3429000" indent="-228600" algn="ctr" eaLnBrk="0" fontAlgn="base" hangingPunct="0">
              <a:spcBef>
                <a:spcPct val="0"/>
              </a:spcBef>
              <a:spcAft>
                <a:spcPct val="0"/>
              </a:spcAft>
              <a:defRPr sz="1400">
                <a:solidFill>
                  <a:schemeClr val="tx2"/>
                </a:solidFill>
                <a:latin typeface="Arial" charset="0"/>
                <a:ea typeface="ＭＳ Ｐゴシック" pitchFamily="-128" charset="-128"/>
              </a:defRPr>
            </a:lvl8pPr>
            <a:lvl9pPr marL="3886200" indent="-228600" algn="ctr" eaLnBrk="0" fontAlgn="base" hangingPunct="0">
              <a:spcBef>
                <a:spcPct val="0"/>
              </a:spcBef>
              <a:spcAft>
                <a:spcPct val="0"/>
              </a:spcAft>
              <a:defRPr sz="1400">
                <a:solidFill>
                  <a:schemeClr val="tx2"/>
                </a:solidFill>
                <a:latin typeface="Arial" charset="0"/>
                <a:ea typeface="ＭＳ Ｐゴシック" pitchFamily="-128" charset="-128"/>
              </a:defRPr>
            </a:lvl9pPr>
          </a:lstStyle>
          <a:p>
            <a:pPr marL="0" marR="0" lvl="0" indent="0" defTabSz="914069" eaLnBrk="1" fontAlgn="auto" latinLnBrk="0" hangingPunct="1">
              <a:lnSpc>
                <a:spcPct val="100000"/>
              </a:lnSpc>
              <a:spcBef>
                <a:spcPts val="0"/>
              </a:spcBef>
              <a:spcAft>
                <a:spcPts val="0"/>
              </a:spcAft>
              <a:buClrTx/>
              <a:buSzTx/>
              <a:buFontTx/>
              <a:buNone/>
              <a:tabLst/>
              <a:defRPr/>
            </a:pPr>
            <a:r>
              <a:rPr kumimoji="0" lang="fi-FI" sz="1050" i="0" u="none" strike="noStrike" kern="0" cap="none" spc="0" normalizeH="0" baseline="0" noProof="0" dirty="0">
                <a:ln>
                  <a:noFill/>
                </a:ln>
                <a:effectLst/>
                <a:uLnTx/>
                <a:uFillTx/>
                <a:latin typeface="+mj-lt"/>
                <a:ea typeface="ＭＳ Ｐゴシック" pitchFamily="-128" charset="-128"/>
              </a:rPr>
              <a:t>Muu it. Eurooppa </a:t>
            </a:r>
          </a:p>
        </p:txBody>
      </p:sp>
      <p:sp>
        <p:nvSpPr>
          <p:cNvPr id="216" name="Rectangle 34"/>
          <p:cNvSpPr>
            <a:spLocks noChangeArrowheads="1"/>
          </p:cNvSpPr>
          <p:nvPr/>
        </p:nvSpPr>
        <p:spPr bwMode="auto">
          <a:xfrm>
            <a:off x="6987543" y="3332902"/>
            <a:ext cx="190604" cy="45719"/>
          </a:xfrm>
          <a:prstGeom prst="rect">
            <a:avLst/>
          </a:prstGeom>
          <a:solidFill>
            <a:schemeClr val="accent3"/>
          </a:solidFill>
          <a:ln w="9525">
            <a:solidFill>
              <a:srgbClr val="29282E"/>
            </a:solidFill>
            <a:miter lim="800000"/>
            <a:headEnd/>
            <a:tailEnd/>
          </a:ln>
          <a:effectLst/>
          <a:extLst/>
        </p:spPr>
        <p:txBody>
          <a:bodyPr wrap="none" anchor="ctr"/>
          <a:lstStyle/>
          <a:p>
            <a:pPr marL="0" marR="0" lvl="0" indent="0" defTabSz="914069" eaLnBrk="1" fontAlgn="auto" latinLnBrk="0" hangingPunct="1">
              <a:lnSpc>
                <a:spcPct val="100000"/>
              </a:lnSpc>
              <a:spcBef>
                <a:spcPts val="0"/>
              </a:spcBef>
              <a:spcAft>
                <a:spcPts val="0"/>
              </a:spcAft>
              <a:buClrTx/>
              <a:buSzTx/>
              <a:buFontTx/>
              <a:buNone/>
              <a:tabLst/>
              <a:defRPr/>
            </a:pPr>
            <a:endParaRPr kumimoji="0" lang="fi-FI" sz="1814" b="0" i="0" u="none" strike="noStrike" kern="0" cap="none" spc="0" normalizeH="0" baseline="0" noProof="0">
              <a:ln>
                <a:noFill/>
              </a:ln>
              <a:solidFill>
                <a:srgbClr val="002664"/>
              </a:solidFill>
              <a:effectLst/>
              <a:uLnTx/>
              <a:uFillTx/>
              <a:latin typeface="Arial"/>
            </a:endParaRPr>
          </a:p>
        </p:txBody>
      </p:sp>
      <p:sp>
        <p:nvSpPr>
          <p:cNvPr id="217" name="Rectangle 35"/>
          <p:cNvSpPr>
            <a:spLocks noChangeArrowheads="1"/>
          </p:cNvSpPr>
          <p:nvPr/>
        </p:nvSpPr>
        <p:spPr bwMode="auto">
          <a:xfrm flipV="1">
            <a:off x="7185201" y="2998398"/>
            <a:ext cx="104839" cy="382750"/>
          </a:xfrm>
          <a:prstGeom prst="rect">
            <a:avLst/>
          </a:prstGeom>
          <a:solidFill>
            <a:schemeClr val="accent6">
              <a:lumMod val="75000"/>
            </a:schemeClr>
          </a:solidFill>
          <a:ln w="9525">
            <a:solidFill>
              <a:srgbClr val="29282E"/>
            </a:solidFill>
            <a:miter lim="800000"/>
            <a:headEnd/>
            <a:tailEnd/>
          </a:ln>
          <a:effectLst/>
          <a:extLst/>
        </p:spPr>
        <p:txBody>
          <a:bodyPr wrap="none" anchor="ctr"/>
          <a:lstStyle/>
          <a:p>
            <a:pPr marL="0" marR="0" lvl="0" indent="0" defTabSz="914069" eaLnBrk="1" fontAlgn="auto" latinLnBrk="0" hangingPunct="1">
              <a:lnSpc>
                <a:spcPct val="100000"/>
              </a:lnSpc>
              <a:spcBef>
                <a:spcPts val="0"/>
              </a:spcBef>
              <a:spcAft>
                <a:spcPts val="0"/>
              </a:spcAft>
              <a:buClrTx/>
              <a:buSzTx/>
              <a:buFontTx/>
              <a:buNone/>
              <a:tabLst/>
              <a:defRPr/>
            </a:pPr>
            <a:endParaRPr kumimoji="0" lang="fi-FI" sz="1814" b="0" i="0" u="none" strike="noStrike" kern="0" cap="none" spc="0" normalizeH="0" baseline="0" noProof="0">
              <a:ln>
                <a:noFill/>
              </a:ln>
              <a:solidFill>
                <a:srgbClr val="002664"/>
              </a:solidFill>
              <a:effectLst/>
              <a:uLnTx/>
              <a:uFillTx/>
              <a:latin typeface="Arial"/>
            </a:endParaRPr>
          </a:p>
        </p:txBody>
      </p:sp>
      <p:sp>
        <p:nvSpPr>
          <p:cNvPr id="218" name="Rectangle 36"/>
          <p:cNvSpPr>
            <a:spLocks noChangeArrowheads="1"/>
          </p:cNvSpPr>
          <p:nvPr/>
        </p:nvSpPr>
        <p:spPr bwMode="auto">
          <a:xfrm>
            <a:off x="7303091" y="2605163"/>
            <a:ext cx="370567" cy="773623"/>
          </a:xfrm>
          <a:prstGeom prst="rect">
            <a:avLst/>
          </a:prstGeom>
          <a:solidFill>
            <a:schemeClr val="accent5">
              <a:lumMod val="20000"/>
              <a:lumOff val="80000"/>
            </a:schemeClr>
          </a:solidFill>
          <a:ln w="9525">
            <a:solidFill>
              <a:srgbClr val="29282E"/>
            </a:solidFill>
            <a:miter lim="800000"/>
            <a:headEnd/>
            <a:tailEnd/>
          </a:ln>
          <a:effectLst/>
          <a:extLst/>
        </p:spPr>
        <p:txBody>
          <a:bodyPr wrap="none" anchor="ctr"/>
          <a:lstStyle/>
          <a:p>
            <a:pPr marL="0" marR="0" lvl="0" indent="0" defTabSz="914069" eaLnBrk="1" fontAlgn="auto" latinLnBrk="0" hangingPunct="1">
              <a:lnSpc>
                <a:spcPct val="100000"/>
              </a:lnSpc>
              <a:spcBef>
                <a:spcPts val="0"/>
              </a:spcBef>
              <a:spcAft>
                <a:spcPts val="0"/>
              </a:spcAft>
              <a:buClrTx/>
              <a:buSzTx/>
              <a:buFontTx/>
              <a:buNone/>
              <a:tabLst/>
              <a:defRPr/>
            </a:pPr>
            <a:endParaRPr kumimoji="0" lang="fi-FI" sz="1814" b="0" i="0" u="none" strike="noStrike" kern="0" cap="none" spc="0" normalizeH="0" baseline="0" noProof="0">
              <a:ln>
                <a:noFill/>
              </a:ln>
              <a:solidFill>
                <a:srgbClr val="002664"/>
              </a:solidFill>
              <a:effectLst/>
              <a:uLnTx/>
              <a:uFillTx/>
              <a:latin typeface="Arial"/>
            </a:endParaRPr>
          </a:p>
        </p:txBody>
      </p:sp>
      <p:sp>
        <p:nvSpPr>
          <p:cNvPr id="219" name="Rectangle 38"/>
          <p:cNvSpPr>
            <a:spLocks noChangeArrowheads="1"/>
          </p:cNvSpPr>
          <p:nvPr/>
        </p:nvSpPr>
        <p:spPr bwMode="auto">
          <a:xfrm>
            <a:off x="7685623" y="2692382"/>
            <a:ext cx="768035" cy="688766"/>
          </a:xfrm>
          <a:prstGeom prst="rect">
            <a:avLst/>
          </a:prstGeom>
          <a:solidFill>
            <a:schemeClr val="accent1">
              <a:lumMod val="20000"/>
              <a:lumOff val="80000"/>
            </a:schemeClr>
          </a:solidFill>
          <a:ln w="9525">
            <a:solidFill>
              <a:srgbClr val="29282E"/>
            </a:solidFill>
            <a:miter lim="800000"/>
            <a:headEnd/>
            <a:tailEnd/>
          </a:ln>
          <a:effectLst/>
          <a:extLst/>
        </p:spPr>
        <p:txBody>
          <a:bodyPr wrap="none" anchor="ctr"/>
          <a:lstStyle/>
          <a:p>
            <a:pPr marL="0" marR="0" lvl="0" indent="0" defTabSz="914069" eaLnBrk="1" fontAlgn="auto" latinLnBrk="0" hangingPunct="1">
              <a:lnSpc>
                <a:spcPct val="100000"/>
              </a:lnSpc>
              <a:spcBef>
                <a:spcPts val="0"/>
              </a:spcBef>
              <a:spcAft>
                <a:spcPts val="0"/>
              </a:spcAft>
              <a:buClrTx/>
              <a:buSzTx/>
              <a:buFontTx/>
              <a:buNone/>
              <a:tabLst/>
              <a:defRPr/>
            </a:pPr>
            <a:endParaRPr kumimoji="0" lang="fi-FI" sz="1814" b="0" i="0" u="none" strike="noStrike" kern="0" cap="none" spc="0" normalizeH="0" baseline="0" noProof="0">
              <a:ln>
                <a:noFill/>
              </a:ln>
              <a:solidFill>
                <a:srgbClr val="002664"/>
              </a:solidFill>
              <a:effectLst/>
              <a:uLnTx/>
              <a:uFillTx/>
              <a:latin typeface="Arial"/>
            </a:endParaRPr>
          </a:p>
        </p:txBody>
      </p:sp>
      <p:sp>
        <p:nvSpPr>
          <p:cNvPr id="220" name="Text Box 40"/>
          <p:cNvSpPr txBox="1">
            <a:spLocks noChangeArrowheads="1"/>
          </p:cNvSpPr>
          <p:nvPr/>
        </p:nvSpPr>
        <p:spPr bwMode="auto">
          <a:xfrm rot="-5400000">
            <a:off x="6065904" y="2649654"/>
            <a:ext cx="751395" cy="2806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1400">
                <a:solidFill>
                  <a:schemeClr val="tx2"/>
                </a:solidFill>
                <a:latin typeface="Arial" charset="0"/>
                <a:ea typeface="ＭＳ Ｐゴシック" pitchFamily="-128" charset="-128"/>
              </a:defRPr>
            </a:lvl1pPr>
            <a:lvl2pPr marL="742950" indent="-285750">
              <a:defRPr sz="1400">
                <a:solidFill>
                  <a:schemeClr val="tx2"/>
                </a:solidFill>
                <a:latin typeface="Arial" charset="0"/>
                <a:ea typeface="ＭＳ Ｐゴシック" pitchFamily="-128" charset="-128"/>
              </a:defRPr>
            </a:lvl2pPr>
            <a:lvl3pPr marL="1143000" indent="-228600">
              <a:defRPr sz="1400">
                <a:solidFill>
                  <a:schemeClr val="tx2"/>
                </a:solidFill>
                <a:latin typeface="Arial" charset="0"/>
                <a:ea typeface="ＭＳ Ｐゴシック" pitchFamily="-128" charset="-128"/>
              </a:defRPr>
            </a:lvl3pPr>
            <a:lvl4pPr marL="1600200" indent="-228600">
              <a:defRPr sz="1400">
                <a:solidFill>
                  <a:schemeClr val="tx2"/>
                </a:solidFill>
                <a:latin typeface="Arial" charset="0"/>
                <a:ea typeface="ＭＳ Ｐゴシック" pitchFamily="-128" charset="-128"/>
              </a:defRPr>
            </a:lvl4pPr>
            <a:lvl5pPr marL="2057400" indent="-228600">
              <a:defRPr sz="1400">
                <a:solidFill>
                  <a:schemeClr val="tx2"/>
                </a:solidFill>
                <a:latin typeface="Arial" charset="0"/>
                <a:ea typeface="ＭＳ Ｐゴシック" pitchFamily="-128" charset="-128"/>
              </a:defRPr>
            </a:lvl5pPr>
            <a:lvl6pPr marL="2514600" indent="-228600" algn="ctr" eaLnBrk="0" fontAlgn="base" hangingPunct="0">
              <a:spcBef>
                <a:spcPct val="0"/>
              </a:spcBef>
              <a:spcAft>
                <a:spcPct val="0"/>
              </a:spcAft>
              <a:defRPr sz="1400">
                <a:solidFill>
                  <a:schemeClr val="tx2"/>
                </a:solidFill>
                <a:latin typeface="Arial" charset="0"/>
                <a:ea typeface="ＭＳ Ｐゴシック" pitchFamily="-128" charset="-128"/>
              </a:defRPr>
            </a:lvl6pPr>
            <a:lvl7pPr marL="2971800" indent="-228600" algn="ctr" eaLnBrk="0" fontAlgn="base" hangingPunct="0">
              <a:spcBef>
                <a:spcPct val="0"/>
              </a:spcBef>
              <a:spcAft>
                <a:spcPct val="0"/>
              </a:spcAft>
              <a:defRPr sz="1400">
                <a:solidFill>
                  <a:schemeClr val="tx2"/>
                </a:solidFill>
                <a:latin typeface="Arial" charset="0"/>
                <a:ea typeface="ＭＳ Ｐゴシック" pitchFamily="-128" charset="-128"/>
              </a:defRPr>
            </a:lvl7pPr>
            <a:lvl8pPr marL="3429000" indent="-228600" algn="ctr" eaLnBrk="0" fontAlgn="base" hangingPunct="0">
              <a:spcBef>
                <a:spcPct val="0"/>
              </a:spcBef>
              <a:spcAft>
                <a:spcPct val="0"/>
              </a:spcAft>
              <a:defRPr sz="1400">
                <a:solidFill>
                  <a:schemeClr val="tx2"/>
                </a:solidFill>
                <a:latin typeface="Arial" charset="0"/>
                <a:ea typeface="ＭＳ Ｐゴシック" pitchFamily="-128" charset="-128"/>
              </a:defRPr>
            </a:lvl8pPr>
            <a:lvl9pPr marL="3886200" indent="-228600" algn="ctr" eaLnBrk="0" fontAlgn="base" hangingPunct="0">
              <a:spcBef>
                <a:spcPct val="0"/>
              </a:spcBef>
              <a:spcAft>
                <a:spcPct val="0"/>
              </a:spcAft>
              <a:defRPr sz="1400">
                <a:solidFill>
                  <a:schemeClr val="tx2"/>
                </a:solidFill>
                <a:latin typeface="Arial" charset="0"/>
                <a:ea typeface="ＭＳ Ｐゴシック" pitchFamily="-128" charset="-128"/>
              </a:defRPr>
            </a:lvl9pPr>
          </a:lstStyle>
          <a:p>
            <a:pPr marL="0" marR="0" lvl="0" indent="0" defTabSz="914069" eaLnBrk="1" fontAlgn="auto" latinLnBrk="0" hangingPunct="1">
              <a:lnSpc>
                <a:spcPct val="100000"/>
              </a:lnSpc>
              <a:spcBef>
                <a:spcPts val="0"/>
              </a:spcBef>
              <a:spcAft>
                <a:spcPts val="0"/>
              </a:spcAft>
              <a:buClrTx/>
              <a:buSzTx/>
              <a:buFontTx/>
              <a:buNone/>
              <a:tabLst/>
              <a:defRPr/>
            </a:pPr>
            <a:r>
              <a:rPr kumimoji="0" lang="fi-FI" sz="1050" u="none" strike="noStrike" kern="0" cap="none" spc="0" normalizeH="0" noProof="0" dirty="0">
                <a:ln>
                  <a:noFill/>
                </a:ln>
                <a:effectLst/>
                <a:uLnTx/>
                <a:uFillTx/>
                <a:latin typeface="Verdana" panose="020B0604030504040204" pitchFamily="34" charset="0"/>
                <a:ea typeface="ＭＳ Ｐゴシック" pitchFamily="-128" charset="-128"/>
              </a:rPr>
              <a:t>Venäjä</a:t>
            </a:r>
            <a:r>
              <a:rPr kumimoji="0" lang="fi-FI" sz="1209" b="1" i="0" u="none" strike="noStrike" kern="0" cap="none" spc="0" normalizeH="0" baseline="0" noProof="0" dirty="0">
                <a:ln>
                  <a:noFill/>
                </a:ln>
                <a:solidFill>
                  <a:srgbClr val="92D050"/>
                </a:solidFill>
                <a:effectLst/>
                <a:uLnTx/>
                <a:uFillTx/>
                <a:latin typeface="Arial" charset="0"/>
                <a:ea typeface="ＭＳ Ｐゴシック" pitchFamily="-128" charset="-128"/>
              </a:rPr>
              <a:t> </a:t>
            </a:r>
            <a:endParaRPr kumimoji="0" lang="fi-FI" sz="1209" b="0" i="0" u="none" strike="noStrike" kern="0" cap="none" spc="0" normalizeH="0" baseline="0" noProof="0" dirty="0">
              <a:ln>
                <a:noFill/>
              </a:ln>
              <a:solidFill>
                <a:srgbClr val="92D050"/>
              </a:solidFill>
              <a:effectLst/>
              <a:uLnTx/>
              <a:uFillTx/>
              <a:latin typeface="Arial" charset="0"/>
              <a:ea typeface="ＭＳ Ｐゴシック" pitchFamily="-128" charset="-128"/>
            </a:endParaRPr>
          </a:p>
        </p:txBody>
      </p:sp>
      <p:sp>
        <p:nvSpPr>
          <p:cNvPr id="221" name="Text Box 41"/>
          <p:cNvSpPr txBox="1">
            <a:spLocks noChangeArrowheads="1"/>
          </p:cNvSpPr>
          <p:nvPr/>
        </p:nvSpPr>
        <p:spPr bwMode="auto">
          <a:xfrm rot="-5400000">
            <a:off x="6714224" y="2846818"/>
            <a:ext cx="720069" cy="2784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400">
                <a:solidFill>
                  <a:schemeClr val="tx2"/>
                </a:solidFill>
                <a:latin typeface="Arial" charset="0"/>
                <a:ea typeface="ＭＳ Ｐゴシック" pitchFamily="-128" charset="-128"/>
              </a:defRPr>
            </a:lvl1pPr>
            <a:lvl2pPr marL="742950" indent="-285750">
              <a:defRPr sz="1400">
                <a:solidFill>
                  <a:schemeClr val="tx2"/>
                </a:solidFill>
                <a:latin typeface="Arial" charset="0"/>
                <a:ea typeface="ＭＳ Ｐゴシック" pitchFamily="-128" charset="-128"/>
              </a:defRPr>
            </a:lvl2pPr>
            <a:lvl3pPr marL="1143000" indent="-228600">
              <a:defRPr sz="1400">
                <a:solidFill>
                  <a:schemeClr val="tx2"/>
                </a:solidFill>
                <a:latin typeface="Arial" charset="0"/>
                <a:ea typeface="ＭＳ Ｐゴシック" pitchFamily="-128" charset="-128"/>
              </a:defRPr>
            </a:lvl3pPr>
            <a:lvl4pPr marL="1600200" indent="-228600">
              <a:defRPr sz="1400">
                <a:solidFill>
                  <a:schemeClr val="tx2"/>
                </a:solidFill>
                <a:latin typeface="Arial" charset="0"/>
                <a:ea typeface="ＭＳ Ｐゴシック" pitchFamily="-128" charset="-128"/>
              </a:defRPr>
            </a:lvl4pPr>
            <a:lvl5pPr marL="2057400" indent="-228600">
              <a:defRPr sz="1400">
                <a:solidFill>
                  <a:schemeClr val="tx2"/>
                </a:solidFill>
                <a:latin typeface="Arial" charset="0"/>
                <a:ea typeface="ＭＳ Ｐゴシック" pitchFamily="-128" charset="-128"/>
              </a:defRPr>
            </a:lvl5pPr>
            <a:lvl6pPr marL="2514600" indent="-228600" algn="ctr" eaLnBrk="0" fontAlgn="base" hangingPunct="0">
              <a:spcBef>
                <a:spcPct val="0"/>
              </a:spcBef>
              <a:spcAft>
                <a:spcPct val="0"/>
              </a:spcAft>
              <a:defRPr sz="1400">
                <a:solidFill>
                  <a:schemeClr val="tx2"/>
                </a:solidFill>
                <a:latin typeface="Arial" charset="0"/>
                <a:ea typeface="ＭＳ Ｐゴシック" pitchFamily="-128" charset="-128"/>
              </a:defRPr>
            </a:lvl6pPr>
            <a:lvl7pPr marL="2971800" indent="-228600" algn="ctr" eaLnBrk="0" fontAlgn="base" hangingPunct="0">
              <a:spcBef>
                <a:spcPct val="0"/>
              </a:spcBef>
              <a:spcAft>
                <a:spcPct val="0"/>
              </a:spcAft>
              <a:defRPr sz="1400">
                <a:solidFill>
                  <a:schemeClr val="tx2"/>
                </a:solidFill>
                <a:latin typeface="Arial" charset="0"/>
                <a:ea typeface="ＭＳ Ｐゴシック" pitchFamily="-128" charset="-128"/>
              </a:defRPr>
            </a:lvl7pPr>
            <a:lvl8pPr marL="3429000" indent="-228600" algn="ctr" eaLnBrk="0" fontAlgn="base" hangingPunct="0">
              <a:spcBef>
                <a:spcPct val="0"/>
              </a:spcBef>
              <a:spcAft>
                <a:spcPct val="0"/>
              </a:spcAft>
              <a:defRPr sz="1400">
                <a:solidFill>
                  <a:schemeClr val="tx2"/>
                </a:solidFill>
                <a:latin typeface="Arial" charset="0"/>
                <a:ea typeface="ＭＳ Ｐゴシック" pitchFamily="-128" charset="-128"/>
              </a:defRPr>
            </a:lvl8pPr>
            <a:lvl9pPr marL="3886200" indent="-228600" algn="ctr" eaLnBrk="0" fontAlgn="base" hangingPunct="0">
              <a:spcBef>
                <a:spcPct val="0"/>
              </a:spcBef>
              <a:spcAft>
                <a:spcPct val="0"/>
              </a:spcAft>
              <a:defRPr sz="1400">
                <a:solidFill>
                  <a:schemeClr val="tx2"/>
                </a:solidFill>
                <a:latin typeface="Arial" charset="0"/>
                <a:ea typeface="ＭＳ Ｐゴシック" pitchFamily="-128" charset="-128"/>
              </a:defRPr>
            </a:lvl9pPr>
          </a:lstStyle>
          <a:p>
            <a:pPr marL="0" marR="0" lvl="0" indent="0" defTabSz="914069" eaLnBrk="1" fontAlgn="auto" latinLnBrk="0" hangingPunct="1">
              <a:lnSpc>
                <a:spcPct val="100000"/>
              </a:lnSpc>
              <a:spcBef>
                <a:spcPts val="0"/>
              </a:spcBef>
              <a:spcAft>
                <a:spcPts val="0"/>
              </a:spcAft>
              <a:buClrTx/>
              <a:buSzTx/>
              <a:buFontTx/>
              <a:buNone/>
              <a:tabLst/>
              <a:defRPr/>
            </a:pPr>
            <a:r>
              <a:rPr kumimoji="0" lang="fi-FI" sz="1050" i="0" u="none" strike="noStrike" kern="0" cap="none" spc="0" normalizeH="0" baseline="0" noProof="0" dirty="0">
                <a:ln>
                  <a:noFill/>
                </a:ln>
                <a:effectLst/>
                <a:uLnTx/>
                <a:uFillTx/>
                <a:latin typeface="+mj-lt"/>
                <a:ea typeface="ＭＳ Ｐゴシック" pitchFamily="-128" charset="-128"/>
              </a:rPr>
              <a:t>Brasilia</a:t>
            </a:r>
            <a:r>
              <a:rPr kumimoji="0" lang="fi-FI" sz="1209" b="0" i="0" u="none" strike="noStrike" kern="0" cap="none" spc="0" normalizeH="0" baseline="0" noProof="0" dirty="0">
                <a:ln>
                  <a:noFill/>
                </a:ln>
                <a:solidFill>
                  <a:srgbClr val="83A00C">
                    <a:lumMod val="60000"/>
                    <a:lumOff val="40000"/>
                  </a:srgbClr>
                </a:solidFill>
                <a:effectLst/>
                <a:uLnTx/>
                <a:uFillTx/>
                <a:latin typeface="Arial" charset="0"/>
                <a:ea typeface="ＭＳ Ｐゴシック" pitchFamily="-128" charset="-128"/>
              </a:rPr>
              <a:t> </a:t>
            </a:r>
          </a:p>
        </p:txBody>
      </p:sp>
      <p:sp>
        <p:nvSpPr>
          <p:cNvPr id="222" name="Text Box 42"/>
          <p:cNvSpPr txBox="1">
            <a:spLocks noChangeArrowheads="1"/>
          </p:cNvSpPr>
          <p:nvPr/>
        </p:nvSpPr>
        <p:spPr bwMode="auto">
          <a:xfrm rot="-5400000">
            <a:off x="6483626" y="2125842"/>
            <a:ext cx="1491195" cy="253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a:solidFill>
                  <a:schemeClr val="tx2"/>
                </a:solidFill>
                <a:latin typeface="Arial" charset="0"/>
                <a:ea typeface="ＭＳ Ｐゴシック" pitchFamily="-128" charset="-128"/>
              </a:defRPr>
            </a:lvl1pPr>
            <a:lvl2pPr marL="742950" indent="-285750">
              <a:defRPr sz="1400">
                <a:solidFill>
                  <a:schemeClr val="tx2"/>
                </a:solidFill>
                <a:latin typeface="Arial" charset="0"/>
                <a:ea typeface="ＭＳ Ｐゴシック" pitchFamily="-128" charset="-128"/>
              </a:defRPr>
            </a:lvl2pPr>
            <a:lvl3pPr marL="1143000" indent="-228600">
              <a:defRPr sz="1400">
                <a:solidFill>
                  <a:schemeClr val="tx2"/>
                </a:solidFill>
                <a:latin typeface="Arial" charset="0"/>
                <a:ea typeface="ＭＳ Ｐゴシック" pitchFamily="-128" charset="-128"/>
              </a:defRPr>
            </a:lvl3pPr>
            <a:lvl4pPr marL="1600200" indent="-228600">
              <a:defRPr sz="1400">
                <a:solidFill>
                  <a:schemeClr val="tx2"/>
                </a:solidFill>
                <a:latin typeface="Arial" charset="0"/>
                <a:ea typeface="ＭＳ Ｐゴシック" pitchFamily="-128" charset="-128"/>
              </a:defRPr>
            </a:lvl4pPr>
            <a:lvl5pPr marL="2057400" indent="-228600">
              <a:defRPr sz="1400">
                <a:solidFill>
                  <a:schemeClr val="tx2"/>
                </a:solidFill>
                <a:latin typeface="Arial" charset="0"/>
                <a:ea typeface="ＭＳ Ｐゴシック" pitchFamily="-128" charset="-128"/>
              </a:defRPr>
            </a:lvl5pPr>
            <a:lvl6pPr marL="2514600" indent="-228600" algn="ctr" eaLnBrk="0" fontAlgn="base" hangingPunct="0">
              <a:spcBef>
                <a:spcPct val="0"/>
              </a:spcBef>
              <a:spcAft>
                <a:spcPct val="0"/>
              </a:spcAft>
              <a:defRPr sz="1400">
                <a:solidFill>
                  <a:schemeClr val="tx2"/>
                </a:solidFill>
                <a:latin typeface="Arial" charset="0"/>
                <a:ea typeface="ＭＳ Ｐゴシック" pitchFamily="-128" charset="-128"/>
              </a:defRPr>
            </a:lvl6pPr>
            <a:lvl7pPr marL="2971800" indent="-228600" algn="ctr" eaLnBrk="0" fontAlgn="base" hangingPunct="0">
              <a:spcBef>
                <a:spcPct val="0"/>
              </a:spcBef>
              <a:spcAft>
                <a:spcPct val="0"/>
              </a:spcAft>
              <a:defRPr sz="1400">
                <a:solidFill>
                  <a:schemeClr val="tx2"/>
                </a:solidFill>
                <a:latin typeface="Arial" charset="0"/>
                <a:ea typeface="ＭＳ Ｐゴシック" pitchFamily="-128" charset="-128"/>
              </a:defRPr>
            </a:lvl7pPr>
            <a:lvl8pPr marL="3429000" indent="-228600" algn="ctr" eaLnBrk="0" fontAlgn="base" hangingPunct="0">
              <a:spcBef>
                <a:spcPct val="0"/>
              </a:spcBef>
              <a:spcAft>
                <a:spcPct val="0"/>
              </a:spcAft>
              <a:defRPr sz="1400">
                <a:solidFill>
                  <a:schemeClr val="tx2"/>
                </a:solidFill>
                <a:latin typeface="Arial" charset="0"/>
                <a:ea typeface="ＭＳ Ｐゴシック" pitchFamily="-128" charset="-128"/>
              </a:defRPr>
            </a:lvl8pPr>
            <a:lvl9pPr marL="3886200" indent="-228600" algn="ctr" eaLnBrk="0" fontAlgn="base" hangingPunct="0">
              <a:spcBef>
                <a:spcPct val="0"/>
              </a:spcBef>
              <a:spcAft>
                <a:spcPct val="0"/>
              </a:spcAft>
              <a:defRPr sz="1400">
                <a:solidFill>
                  <a:schemeClr val="tx2"/>
                </a:solidFill>
                <a:latin typeface="Arial" charset="0"/>
                <a:ea typeface="ＭＳ Ｐゴシック" pitchFamily="-128" charset="-128"/>
              </a:defRPr>
            </a:lvl9pPr>
          </a:lstStyle>
          <a:p>
            <a:pPr marL="0" marR="0" lvl="0" indent="0" defTabSz="914069" eaLnBrk="1" fontAlgn="auto" latinLnBrk="0" hangingPunct="1">
              <a:lnSpc>
                <a:spcPct val="100000"/>
              </a:lnSpc>
              <a:spcBef>
                <a:spcPts val="0"/>
              </a:spcBef>
              <a:spcAft>
                <a:spcPts val="0"/>
              </a:spcAft>
              <a:buClrTx/>
              <a:buSzTx/>
              <a:buFontTx/>
              <a:buNone/>
              <a:tabLst/>
              <a:defRPr/>
            </a:pPr>
            <a:r>
              <a:rPr kumimoji="0" lang="fi-FI" sz="1050" i="0" u="none" strike="noStrike" kern="0" cap="none" spc="0" normalizeH="0" baseline="0" noProof="0" dirty="0">
                <a:ln>
                  <a:noFill/>
                </a:ln>
                <a:effectLst/>
                <a:uLnTx/>
                <a:uFillTx/>
                <a:latin typeface="+mj-lt"/>
                <a:ea typeface="ＭＳ Ｐゴシック" pitchFamily="-128" charset="-128"/>
              </a:rPr>
              <a:t>Meksiko</a:t>
            </a:r>
            <a:r>
              <a:rPr kumimoji="0" lang="fi-FI" sz="1050" b="0" i="0" u="none" strike="noStrike" kern="0" cap="none" spc="0" normalizeH="0" baseline="0" noProof="0" dirty="0">
                <a:ln>
                  <a:noFill/>
                </a:ln>
                <a:effectLst/>
                <a:uLnTx/>
                <a:uFillTx/>
                <a:latin typeface="+mj-lt"/>
                <a:ea typeface="ＭＳ Ｐゴシック" pitchFamily="-128" charset="-128"/>
              </a:rPr>
              <a:t> </a:t>
            </a:r>
          </a:p>
        </p:txBody>
      </p:sp>
      <p:sp>
        <p:nvSpPr>
          <p:cNvPr id="223" name="Text Box 43"/>
          <p:cNvSpPr txBox="1">
            <a:spLocks noChangeArrowheads="1"/>
          </p:cNvSpPr>
          <p:nvPr/>
        </p:nvSpPr>
        <p:spPr bwMode="auto">
          <a:xfrm rot="-5400000">
            <a:off x="6947595" y="1984192"/>
            <a:ext cx="1094950" cy="253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1400">
                <a:solidFill>
                  <a:schemeClr val="tx2"/>
                </a:solidFill>
                <a:latin typeface="Arial" charset="0"/>
                <a:ea typeface="ＭＳ Ｐゴシック" pitchFamily="-128" charset="-128"/>
              </a:defRPr>
            </a:lvl1pPr>
            <a:lvl2pPr marL="742950" indent="-285750">
              <a:defRPr sz="1400">
                <a:solidFill>
                  <a:schemeClr val="tx2"/>
                </a:solidFill>
                <a:latin typeface="Arial" charset="0"/>
                <a:ea typeface="ＭＳ Ｐゴシック" pitchFamily="-128" charset="-128"/>
              </a:defRPr>
            </a:lvl2pPr>
            <a:lvl3pPr marL="1143000" indent="-228600">
              <a:defRPr sz="1400">
                <a:solidFill>
                  <a:schemeClr val="tx2"/>
                </a:solidFill>
                <a:latin typeface="Arial" charset="0"/>
                <a:ea typeface="ＭＳ Ｐゴシック" pitchFamily="-128" charset="-128"/>
              </a:defRPr>
            </a:lvl3pPr>
            <a:lvl4pPr marL="1600200" indent="-228600">
              <a:defRPr sz="1400">
                <a:solidFill>
                  <a:schemeClr val="tx2"/>
                </a:solidFill>
                <a:latin typeface="Arial" charset="0"/>
                <a:ea typeface="ＭＳ Ｐゴシック" pitchFamily="-128" charset="-128"/>
              </a:defRPr>
            </a:lvl4pPr>
            <a:lvl5pPr marL="2057400" indent="-228600">
              <a:defRPr sz="1400">
                <a:solidFill>
                  <a:schemeClr val="tx2"/>
                </a:solidFill>
                <a:latin typeface="Arial" charset="0"/>
                <a:ea typeface="ＭＳ Ｐゴシック" pitchFamily="-128" charset="-128"/>
              </a:defRPr>
            </a:lvl5pPr>
            <a:lvl6pPr marL="2514600" indent="-228600" algn="ctr" eaLnBrk="0" fontAlgn="base" hangingPunct="0">
              <a:spcBef>
                <a:spcPct val="0"/>
              </a:spcBef>
              <a:spcAft>
                <a:spcPct val="0"/>
              </a:spcAft>
              <a:defRPr sz="1400">
                <a:solidFill>
                  <a:schemeClr val="tx2"/>
                </a:solidFill>
                <a:latin typeface="Arial" charset="0"/>
                <a:ea typeface="ＭＳ Ｐゴシック" pitchFamily="-128" charset="-128"/>
              </a:defRPr>
            </a:lvl6pPr>
            <a:lvl7pPr marL="2971800" indent="-228600" algn="ctr" eaLnBrk="0" fontAlgn="base" hangingPunct="0">
              <a:spcBef>
                <a:spcPct val="0"/>
              </a:spcBef>
              <a:spcAft>
                <a:spcPct val="0"/>
              </a:spcAft>
              <a:defRPr sz="1400">
                <a:solidFill>
                  <a:schemeClr val="tx2"/>
                </a:solidFill>
                <a:latin typeface="Arial" charset="0"/>
                <a:ea typeface="ＭＳ Ｐゴシック" pitchFamily="-128" charset="-128"/>
              </a:defRPr>
            </a:lvl7pPr>
            <a:lvl8pPr marL="3429000" indent="-228600" algn="ctr" eaLnBrk="0" fontAlgn="base" hangingPunct="0">
              <a:spcBef>
                <a:spcPct val="0"/>
              </a:spcBef>
              <a:spcAft>
                <a:spcPct val="0"/>
              </a:spcAft>
              <a:defRPr sz="1400">
                <a:solidFill>
                  <a:schemeClr val="tx2"/>
                </a:solidFill>
                <a:latin typeface="Arial" charset="0"/>
                <a:ea typeface="ＭＳ Ｐゴシック" pitchFamily="-128" charset="-128"/>
              </a:defRPr>
            </a:lvl8pPr>
            <a:lvl9pPr marL="3886200" indent="-228600" algn="ctr" eaLnBrk="0" fontAlgn="base" hangingPunct="0">
              <a:spcBef>
                <a:spcPct val="0"/>
              </a:spcBef>
              <a:spcAft>
                <a:spcPct val="0"/>
              </a:spcAft>
              <a:defRPr sz="1400">
                <a:solidFill>
                  <a:schemeClr val="tx2"/>
                </a:solidFill>
                <a:latin typeface="Arial" charset="0"/>
                <a:ea typeface="ＭＳ Ｐゴシック" pitchFamily="-128" charset="-128"/>
              </a:defRPr>
            </a:lvl9pPr>
          </a:lstStyle>
          <a:p>
            <a:pPr marL="0" marR="0" lvl="0" indent="0" defTabSz="914069" eaLnBrk="1" fontAlgn="auto" latinLnBrk="0" hangingPunct="1">
              <a:lnSpc>
                <a:spcPct val="100000"/>
              </a:lnSpc>
              <a:spcBef>
                <a:spcPts val="0"/>
              </a:spcBef>
              <a:spcAft>
                <a:spcPts val="0"/>
              </a:spcAft>
              <a:buClrTx/>
              <a:buSzTx/>
              <a:buFontTx/>
              <a:buNone/>
              <a:tabLst/>
              <a:defRPr/>
            </a:pPr>
            <a:r>
              <a:rPr kumimoji="0" lang="fi-FI" sz="1050" i="0" u="none" strike="noStrike" kern="0" cap="none" spc="0" normalizeH="0" baseline="0" noProof="0" dirty="0">
                <a:ln>
                  <a:noFill/>
                </a:ln>
                <a:effectLst/>
                <a:uLnTx/>
                <a:uFillTx/>
                <a:latin typeface="+mj-lt"/>
                <a:ea typeface="ＭＳ Ｐゴシック" pitchFamily="-128" charset="-128"/>
              </a:rPr>
              <a:t>Muu Lat. Am. </a:t>
            </a:r>
          </a:p>
        </p:txBody>
      </p:sp>
      <p:sp>
        <p:nvSpPr>
          <p:cNvPr id="224" name="Text Box 44"/>
          <p:cNvSpPr txBox="1">
            <a:spLocks noChangeArrowheads="1"/>
          </p:cNvSpPr>
          <p:nvPr/>
        </p:nvSpPr>
        <p:spPr bwMode="auto">
          <a:xfrm rot="-5400000">
            <a:off x="7645041" y="2008669"/>
            <a:ext cx="867545" cy="4154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400">
                <a:solidFill>
                  <a:schemeClr val="tx2"/>
                </a:solidFill>
                <a:latin typeface="Arial" charset="0"/>
                <a:ea typeface="ＭＳ Ｐゴシック" pitchFamily="-128" charset="-128"/>
              </a:defRPr>
            </a:lvl1pPr>
            <a:lvl2pPr marL="742950" indent="-285750">
              <a:defRPr sz="1400">
                <a:solidFill>
                  <a:schemeClr val="tx2"/>
                </a:solidFill>
                <a:latin typeface="Arial" charset="0"/>
                <a:ea typeface="ＭＳ Ｐゴシック" pitchFamily="-128" charset="-128"/>
              </a:defRPr>
            </a:lvl2pPr>
            <a:lvl3pPr marL="1143000" indent="-228600">
              <a:defRPr sz="1400">
                <a:solidFill>
                  <a:schemeClr val="tx2"/>
                </a:solidFill>
                <a:latin typeface="Arial" charset="0"/>
                <a:ea typeface="ＭＳ Ｐゴシック" pitchFamily="-128" charset="-128"/>
              </a:defRPr>
            </a:lvl3pPr>
            <a:lvl4pPr marL="1600200" indent="-228600">
              <a:defRPr sz="1400">
                <a:solidFill>
                  <a:schemeClr val="tx2"/>
                </a:solidFill>
                <a:latin typeface="Arial" charset="0"/>
                <a:ea typeface="ＭＳ Ｐゴシック" pitchFamily="-128" charset="-128"/>
              </a:defRPr>
            </a:lvl4pPr>
            <a:lvl5pPr marL="2057400" indent="-228600">
              <a:defRPr sz="1400">
                <a:solidFill>
                  <a:schemeClr val="tx2"/>
                </a:solidFill>
                <a:latin typeface="Arial" charset="0"/>
                <a:ea typeface="ＭＳ Ｐゴシック" pitchFamily="-128" charset="-128"/>
              </a:defRPr>
            </a:lvl5pPr>
            <a:lvl6pPr marL="2514600" indent="-228600" algn="ctr" eaLnBrk="0" fontAlgn="base" hangingPunct="0">
              <a:spcBef>
                <a:spcPct val="0"/>
              </a:spcBef>
              <a:spcAft>
                <a:spcPct val="0"/>
              </a:spcAft>
              <a:defRPr sz="1400">
                <a:solidFill>
                  <a:schemeClr val="tx2"/>
                </a:solidFill>
                <a:latin typeface="Arial" charset="0"/>
                <a:ea typeface="ＭＳ Ｐゴシック" pitchFamily="-128" charset="-128"/>
              </a:defRPr>
            </a:lvl6pPr>
            <a:lvl7pPr marL="2971800" indent="-228600" algn="ctr" eaLnBrk="0" fontAlgn="base" hangingPunct="0">
              <a:spcBef>
                <a:spcPct val="0"/>
              </a:spcBef>
              <a:spcAft>
                <a:spcPct val="0"/>
              </a:spcAft>
              <a:defRPr sz="1400">
                <a:solidFill>
                  <a:schemeClr val="tx2"/>
                </a:solidFill>
                <a:latin typeface="Arial" charset="0"/>
                <a:ea typeface="ＭＳ Ｐゴシック" pitchFamily="-128" charset="-128"/>
              </a:defRPr>
            </a:lvl7pPr>
            <a:lvl8pPr marL="3429000" indent="-228600" algn="ctr" eaLnBrk="0" fontAlgn="base" hangingPunct="0">
              <a:spcBef>
                <a:spcPct val="0"/>
              </a:spcBef>
              <a:spcAft>
                <a:spcPct val="0"/>
              </a:spcAft>
              <a:defRPr sz="1400">
                <a:solidFill>
                  <a:schemeClr val="tx2"/>
                </a:solidFill>
                <a:latin typeface="Arial" charset="0"/>
                <a:ea typeface="ＭＳ Ｐゴシック" pitchFamily="-128" charset="-128"/>
              </a:defRPr>
            </a:lvl8pPr>
            <a:lvl9pPr marL="3886200" indent="-228600" algn="ctr" eaLnBrk="0" fontAlgn="base" hangingPunct="0">
              <a:spcBef>
                <a:spcPct val="0"/>
              </a:spcBef>
              <a:spcAft>
                <a:spcPct val="0"/>
              </a:spcAft>
              <a:defRPr sz="1400">
                <a:solidFill>
                  <a:schemeClr val="tx2"/>
                </a:solidFill>
                <a:latin typeface="Arial" charset="0"/>
                <a:ea typeface="ＭＳ Ｐゴシック" pitchFamily="-128" charset="-128"/>
              </a:defRPr>
            </a:lvl9pPr>
          </a:lstStyle>
          <a:p>
            <a:pPr marL="0" marR="0" lvl="0" indent="0" defTabSz="914069" eaLnBrk="1" fontAlgn="auto" latinLnBrk="0" hangingPunct="1">
              <a:lnSpc>
                <a:spcPct val="100000"/>
              </a:lnSpc>
              <a:spcBef>
                <a:spcPts val="0"/>
              </a:spcBef>
              <a:spcAft>
                <a:spcPts val="0"/>
              </a:spcAft>
              <a:buClrTx/>
              <a:buSzTx/>
              <a:buFontTx/>
              <a:buNone/>
              <a:tabLst/>
              <a:defRPr/>
            </a:pPr>
            <a:r>
              <a:rPr kumimoji="0" lang="fi-FI" sz="1050" u="none" strike="noStrike" kern="0" cap="none" spc="0" normalizeH="0" noProof="0" dirty="0">
                <a:ln>
                  <a:noFill/>
                </a:ln>
                <a:effectLst/>
                <a:uLnTx/>
                <a:uFillTx/>
                <a:latin typeface="+mj-lt"/>
                <a:ea typeface="ＭＳ Ｐゴシック" pitchFamily="-128" charset="-128"/>
              </a:rPr>
              <a:t>Lähi-itä</a:t>
            </a:r>
            <a:r>
              <a:rPr kumimoji="0" lang="fi-FI" sz="1050" i="0" u="none" strike="noStrike" kern="0" cap="none" spc="0" normalizeH="0" baseline="0" noProof="0" dirty="0">
                <a:ln>
                  <a:noFill/>
                </a:ln>
                <a:effectLst/>
                <a:uLnTx/>
                <a:uFillTx/>
                <a:latin typeface="+mj-lt"/>
                <a:ea typeface="ＭＳ Ｐゴシック" pitchFamily="-128" charset="-128"/>
              </a:rPr>
              <a:t> ja</a:t>
            </a:r>
          </a:p>
          <a:p>
            <a:pPr marL="0" marR="0" lvl="0" indent="0" defTabSz="914069" eaLnBrk="1" fontAlgn="auto" latinLnBrk="0" hangingPunct="1">
              <a:lnSpc>
                <a:spcPct val="100000"/>
              </a:lnSpc>
              <a:spcBef>
                <a:spcPts val="0"/>
              </a:spcBef>
              <a:spcAft>
                <a:spcPts val="0"/>
              </a:spcAft>
              <a:buClrTx/>
              <a:buSzTx/>
              <a:buFontTx/>
              <a:buNone/>
              <a:tabLst/>
              <a:defRPr/>
            </a:pPr>
            <a:r>
              <a:rPr kumimoji="0" lang="fi-FI" sz="1050" i="0" u="none" strike="noStrike" kern="0" cap="none" spc="0" normalizeH="0" baseline="0" noProof="0" dirty="0">
                <a:ln>
                  <a:noFill/>
                </a:ln>
                <a:effectLst/>
                <a:uLnTx/>
                <a:uFillTx/>
                <a:latin typeface="+mj-lt"/>
                <a:ea typeface="ＭＳ Ｐゴシック" pitchFamily="-128" charset="-128"/>
              </a:rPr>
              <a:t> Afrikka </a:t>
            </a:r>
          </a:p>
        </p:txBody>
      </p:sp>
      <p:sp>
        <p:nvSpPr>
          <p:cNvPr id="225" name="Text Box 48"/>
          <p:cNvSpPr txBox="1">
            <a:spLocks noChangeArrowheads="1"/>
          </p:cNvSpPr>
          <p:nvPr/>
        </p:nvSpPr>
        <p:spPr bwMode="auto">
          <a:xfrm>
            <a:off x="1407922" y="1786076"/>
            <a:ext cx="1786617" cy="415498"/>
          </a:xfrm>
          <a:prstGeom prst="rect">
            <a:avLst/>
          </a:prstGeom>
          <a:noFill/>
          <a:ln w="9525" algn="ctr">
            <a:solidFill>
              <a:srgbClr val="B1BEB9"/>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1400">
                <a:solidFill>
                  <a:schemeClr val="tx2"/>
                </a:solidFill>
                <a:latin typeface="Arial" charset="0"/>
                <a:ea typeface="ＭＳ Ｐゴシック" pitchFamily="-128" charset="-128"/>
              </a:defRPr>
            </a:lvl1pPr>
            <a:lvl2pPr marL="742950" indent="-285750">
              <a:defRPr sz="1400">
                <a:solidFill>
                  <a:schemeClr val="tx2"/>
                </a:solidFill>
                <a:latin typeface="Arial" charset="0"/>
                <a:ea typeface="ＭＳ Ｐゴシック" pitchFamily="-128" charset="-128"/>
              </a:defRPr>
            </a:lvl2pPr>
            <a:lvl3pPr marL="1143000" indent="-228600">
              <a:defRPr sz="1400">
                <a:solidFill>
                  <a:schemeClr val="tx2"/>
                </a:solidFill>
                <a:latin typeface="Arial" charset="0"/>
                <a:ea typeface="ＭＳ Ｐゴシック" pitchFamily="-128" charset="-128"/>
              </a:defRPr>
            </a:lvl3pPr>
            <a:lvl4pPr marL="1600200" indent="-228600">
              <a:defRPr sz="1400">
                <a:solidFill>
                  <a:schemeClr val="tx2"/>
                </a:solidFill>
                <a:latin typeface="Arial" charset="0"/>
                <a:ea typeface="ＭＳ Ｐゴシック" pitchFamily="-128" charset="-128"/>
              </a:defRPr>
            </a:lvl4pPr>
            <a:lvl5pPr marL="2057400" indent="-228600">
              <a:defRPr sz="1400">
                <a:solidFill>
                  <a:schemeClr val="tx2"/>
                </a:solidFill>
                <a:latin typeface="Arial" charset="0"/>
                <a:ea typeface="ＭＳ Ｐゴシック" pitchFamily="-128" charset="-128"/>
              </a:defRPr>
            </a:lvl5pPr>
            <a:lvl6pPr marL="2514600" indent="-228600" algn="ctr" eaLnBrk="0" fontAlgn="base" hangingPunct="0">
              <a:spcBef>
                <a:spcPct val="0"/>
              </a:spcBef>
              <a:spcAft>
                <a:spcPct val="0"/>
              </a:spcAft>
              <a:defRPr sz="1400">
                <a:solidFill>
                  <a:schemeClr val="tx2"/>
                </a:solidFill>
                <a:latin typeface="Arial" charset="0"/>
                <a:ea typeface="ＭＳ Ｐゴシック" pitchFamily="-128" charset="-128"/>
              </a:defRPr>
            </a:lvl6pPr>
            <a:lvl7pPr marL="2971800" indent="-228600" algn="ctr" eaLnBrk="0" fontAlgn="base" hangingPunct="0">
              <a:spcBef>
                <a:spcPct val="0"/>
              </a:spcBef>
              <a:spcAft>
                <a:spcPct val="0"/>
              </a:spcAft>
              <a:defRPr sz="1400">
                <a:solidFill>
                  <a:schemeClr val="tx2"/>
                </a:solidFill>
                <a:latin typeface="Arial" charset="0"/>
                <a:ea typeface="ＭＳ Ｐゴシック" pitchFamily="-128" charset="-128"/>
              </a:defRPr>
            </a:lvl7pPr>
            <a:lvl8pPr marL="3429000" indent="-228600" algn="ctr" eaLnBrk="0" fontAlgn="base" hangingPunct="0">
              <a:spcBef>
                <a:spcPct val="0"/>
              </a:spcBef>
              <a:spcAft>
                <a:spcPct val="0"/>
              </a:spcAft>
              <a:defRPr sz="1400">
                <a:solidFill>
                  <a:schemeClr val="tx2"/>
                </a:solidFill>
                <a:latin typeface="Arial" charset="0"/>
                <a:ea typeface="ＭＳ Ｐゴシック" pitchFamily="-128" charset="-128"/>
              </a:defRPr>
            </a:lvl8pPr>
            <a:lvl9pPr marL="3886200" indent="-228600" algn="ctr" eaLnBrk="0" fontAlgn="base" hangingPunct="0">
              <a:spcBef>
                <a:spcPct val="0"/>
              </a:spcBef>
              <a:spcAft>
                <a:spcPct val="0"/>
              </a:spcAft>
              <a:defRPr sz="1400">
                <a:solidFill>
                  <a:schemeClr val="tx2"/>
                </a:solidFill>
                <a:latin typeface="Arial" charset="0"/>
                <a:ea typeface="ＭＳ Ｐゴシック" pitchFamily="-128" charset="-128"/>
              </a:defRPr>
            </a:lvl9pPr>
          </a:lstStyle>
          <a:p>
            <a:pPr marL="0" marR="0" lvl="0" indent="0" defTabSz="914069" eaLnBrk="1" fontAlgn="auto" latinLnBrk="0" hangingPunct="1">
              <a:lnSpc>
                <a:spcPct val="100000"/>
              </a:lnSpc>
              <a:spcBef>
                <a:spcPts val="0"/>
              </a:spcBef>
              <a:spcAft>
                <a:spcPts val="0"/>
              </a:spcAft>
              <a:buClrTx/>
              <a:buSzTx/>
              <a:buFontTx/>
              <a:buNone/>
              <a:tabLst/>
              <a:defRPr/>
            </a:pPr>
            <a:r>
              <a:rPr kumimoji="0" lang="fi-FI" sz="1050" i="0" u="none" strike="noStrike" kern="0" cap="none" spc="0" normalizeH="0" baseline="0" noProof="0" dirty="0">
                <a:ln>
                  <a:noFill/>
                </a:ln>
                <a:effectLst/>
                <a:uLnTx/>
                <a:uFillTx/>
                <a:latin typeface="+mj-lt"/>
                <a:ea typeface="ＭＳ Ｐゴシック" pitchFamily="-128" charset="-128"/>
              </a:rPr>
              <a:t>Kasvu keskimäärin: </a:t>
            </a:r>
          </a:p>
          <a:p>
            <a:pPr marL="0" marR="0" lvl="0" indent="0" defTabSz="914069" eaLnBrk="1" fontAlgn="auto" latinLnBrk="0" hangingPunct="1">
              <a:lnSpc>
                <a:spcPct val="100000"/>
              </a:lnSpc>
              <a:spcBef>
                <a:spcPts val="0"/>
              </a:spcBef>
              <a:spcAft>
                <a:spcPts val="0"/>
              </a:spcAft>
              <a:buClrTx/>
              <a:buSzTx/>
              <a:buFontTx/>
              <a:buNone/>
              <a:tabLst/>
              <a:defRPr/>
            </a:pPr>
            <a:r>
              <a:rPr kumimoji="0" lang="fi-FI" sz="1050" i="0" u="none" strike="noStrike" kern="0" cap="none" spc="0" normalizeH="0" baseline="0" noProof="0" dirty="0">
                <a:ln>
                  <a:noFill/>
                </a:ln>
                <a:effectLst/>
                <a:uLnTx/>
                <a:uFillTx/>
                <a:latin typeface="+mj-lt"/>
                <a:ea typeface="ＭＳ Ｐゴシック" pitchFamily="-128" charset="-128"/>
              </a:rPr>
              <a:t>+3,4 %</a:t>
            </a:r>
          </a:p>
        </p:txBody>
      </p:sp>
      <p:sp>
        <p:nvSpPr>
          <p:cNvPr id="226" name="Line 49"/>
          <p:cNvSpPr>
            <a:spLocks noChangeShapeType="1"/>
          </p:cNvSpPr>
          <p:nvPr/>
        </p:nvSpPr>
        <p:spPr bwMode="auto">
          <a:xfrm>
            <a:off x="852599" y="2584325"/>
            <a:ext cx="7622874" cy="23675"/>
          </a:xfrm>
          <a:prstGeom prst="line">
            <a:avLst/>
          </a:prstGeom>
          <a:noFill/>
          <a:ln w="31750">
            <a:solidFill>
              <a:srgbClr val="00206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defTabSz="914069"/>
            <a:endParaRPr lang="fi-FI" sz="1814">
              <a:solidFill>
                <a:srgbClr val="002664"/>
              </a:solidFill>
              <a:latin typeface="Arial"/>
            </a:endParaRPr>
          </a:p>
        </p:txBody>
      </p:sp>
      <p:cxnSp>
        <p:nvCxnSpPr>
          <p:cNvPr id="227" name="Suora nuoliyhdysviiva 226"/>
          <p:cNvCxnSpPr/>
          <p:nvPr/>
        </p:nvCxnSpPr>
        <p:spPr bwMode="auto">
          <a:xfrm>
            <a:off x="2541857" y="2259966"/>
            <a:ext cx="135886" cy="275860"/>
          </a:xfrm>
          <a:prstGeom prst="straightConnector1">
            <a:avLst/>
          </a:prstGeom>
          <a:solidFill>
            <a:srgbClr val="7D001B"/>
          </a:solidFill>
          <a:ln w="12700" cap="flat" cmpd="sng" algn="ctr">
            <a:solidFill>
              <a:srgbClr val="29282E"/>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29" name="Text Box 46"/>
          <p:cNvSpPr txBox="1">
            <a:spLocks noChangeArrowheads="1"/>
          </p:cNvSpPr>
          <p:nvPr/>
        </p:nvSpPr>
        <p:spPr bwMode="auto">
          <a:xfrm>
            <a:off x="1198736" y="4493663"/>
            <a:ext cx="6976590" cy="253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400">
                <a:solidFill>
                  <a:schemeClr val="tx2"/>
                </a:solidFill>
                <a:latin typeface="Arial" charset="0"/>
                <a:ea typeface="ＭＳ Ｐゴシック" pitchFamily="-128" charset="-128"/>
              </a:defRPr>
            </a:lvl1pPr>
            <a:lvl2pPr marL="742950" indent="-285750">
              <a:defRPr sz="1400">
                <a:solidFill>
                  <a:schemeClr val="tx2"/>
                </a:solidFill>
                <a:latin typeface="Arial" charset="0"/>
                <a:ea typeface="ＭＳ Ｐゴシック" pitchFamily="-128" charset="-128"/>
              </a:defRPr>
            </a:lvl2pPr>
            <a:lvl3pPr marL="1143000" indent="-228600">
              <a:defRPr sz="1400">
                <a:solidFill>
                  <a:schemeClr val="tx2"/>
                </a:solidFill>
                <a:latin typeface="Arial" charset="0"/>
                <a:ea typeface="ＭＳ Ｐゴシック" pitchFamily="-128" charset="-128"/>
              </a:defRPr>
            </a:lvl3pPr>
            <a:lvl4pPr marL="1600200" indent="-228600">
              <a:defRPr sz="1400">
                <a:solidFill>
                  <a:schemeClr val="tx2"/>
                </a:solidFill>
                <a:latin typeface="Arial" charset="0"/>
                <a:ea typeface="ＭＳ Ｐゴシック" pitchFamily="-128" charset="-128"/>
              </a:defRPr>
            </a:lvl4pPr>
            <a:lvl5pPr marL="2057400" indent="-228600">
              <a:defRPr sz="1400">
                <a:solidFill>
                  <a:schemeClr val="tx2"/>
                </a:solidFill>
                <a:latin typeface="Arial" charset="0"/>
                <a:ea typeface="ＭＳ Ｐゴシック" pitchFamily="-128" charset="-128"/>
              </a:defRPr>
            </a:lvl5pPr>
            <a:lvl6pPr marL="2514600" indent="-228600" algn="ctr" eaLnBrk="0" fontAlgn="base" hangingPunct="0">
              <a:spcBef>
                <a:spcPct val="0"/>
              </a:spcBef>
              <a:spcAft>
                <a:spcPct val="0"/>
              </a:spcAft>
              <a:defRPr sz="1400">
                <a:solidFill>
                  <a:schemeClr val="tx2"/>
                </a:solidFill>
                <a:latin typeface="Arial" charset="0"/>
                <a:ea typeface="ＭＳ Ｐゴシック" pitchFamily="-128" charset="-128"/>
              </a:defRPr>
            </a:lvl6pPr>
            <a:lvl7pPr marL="2971800" indent="-228600" algn="ctr" eaLnBrk="0" fontAlgn="base" hangingPunct="0">
              <a:spcBef>
                <a:spcPct val="0"/>
              </a:spcBef>
              <a:spcAft>
                <a:spcPct val="0"/>
              </a:spcAft>
              <a:defRPr sz="1400">
                <a:solidFill>
                  <a:schemeClr val="tx2"/>
                </a:solidFill>
                <a:latin typeface="Arial" charset="0"/>
                <a:ea typeface="ＭＳ Ｐゴシック" pitchFamily="-128" charset="-128"/>
              </a:defRPr>
            </a:lvl7pPr>
            <a:lvl8pPr marL="3429000" indent="-228600" algn="ctr" eaLnBrk="0" fontAlgn="base" hangingPunct="0">
              <a:spcBef>
                <a:spcPct val="0"/>
              </a:spcBef>
              <a:spcAft>
                <a:spcPct val="0"/>
              </a:spcAft>
              <a:defRPr sz="1400">
                <a:solidFill>
                  <a:schemeClr val="tx2"/>
                </a:solidFill>
                <a:latin typeface="Arial" charset="0"/>
                <a:ea typeface="ＭＳ Ｐゴシック" pitchFamily="-128" charset="-128"/>
              </a:defRPr>
            </a:lvl8pPr>
            <a:lvl9pPr marL="3886200" indent="-228600" algn="ctr" eaLnBrk="0" fontAlgn="base" hangingPunct="0">
              <a:spcBef>
                <a:spcPct val="0"/>
              </a:spcBef>
              <a:spcAft>
                <a:spcPct val="0"/>
              </a:spcAft>
              <a:defRPr sz="1400">
                <a:solidFill>
                  <a:schemeClr val="tx2"/>
                </a:solidFill>
                <a:latin typeface="Arial" charset="0"/>
                <a:ea typeface="ＭＳ Ｐゴシック" pitchFamily="-128" charset="-128"/>
              </a:defRPr>
            </a:lvl9pPr>
          </a:lstStyle>
          <a:p>
            <a:r>
              <a:rPr lang="fi-FI" sz="1050" dirty="0">
                <a:latin typeface="+mj-lt"/>
              </a:rPr>
              <a:t>Pylvään leveys kuvaa osuutta (ostovoimapariteetilla korjatusta) maailman bkt:stä vuonna 2015, %</a:t>
            </a:r>
          </a:p>
        </p:txBody>
      </p:sp>
      <p:sp>
        <p:nvSpPr>
          <p:cNvPr id="230" name="Text Box 31"/>
          <p:cNvSpPr txBox="1">
            <a:spLocks noChangeArrowheads="1"/>
          </p:cNvSpPr>
          <p:nvPr/>
        </p:nvSpPr>
        <p:spPr bwMode="auto">
          <a:xfrm>
            <a:off x="6309558" y="3032062"/>
            <a:ext cx="724798" cy="2806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a:solidFill>
                  <a:schemeClr val="tx2"/>
                </a:solidFill>
                <a:latin typeface="Arial" charset="0"/>
                <a:ea typeface="ＭＳ Ｐゴシック" pitchFamily="-128" charset="-128"/>
              </a:defRPr>
            </a:lvl1pPr>
            <a:lvl2pPr marL="742950" indent="-285750">
              <a:defRPr sz="1400">
                <a:solidFill>
                  <a:schemeClr val="tx2"/>
                </a:solidFill>
                <a:latin typeface="Arial" charset="0"/>
                <a:ea typeface="ＭＳ Ｐゴシック" pitchFamily="-128" charset="-128"/>
              </a:defRPr>
            </a:lvl2pPr>
            <a:lvl3pPr marL="1143000" indent="-228600">
              <a:defRPr sz="1400">
                <a:solidFill>
                  <a:schemeClr val="tx2"/>
                </a:solidFill>
                <a:latin typeface="Arial" charset="0"/>
                <a:ea typeface="ＭＳ Ｐゴシック" pitchFamily="-128" charset="-128"/>
              </a:defRPr>
            </a:lvl3pPr>
            <a:lvl4pPr marL="1600200" indent="-228600">
              <a:defRPr sz="1400">
                <a:solidFill>
                  <a:schemeClr val="tx2"/>
                </a:solidFill>
                <a:latin typeface="Arial" charset="0"/>
                <a:ea typeface="ＭＳ Ｐゴシック" pitchFamily="-128" charset="-128"/>
              </a:defRPr>
            </a:lvl4pPr>
            <a:lvl5pPr marL="2057400" indent="-228600">
              <a:defRPr sz="1400">
                <a:solidFill>
                  <a:schemeClr val="tx2"/>
                </a:solidFill>
                <a:latin typeface="Arial" charset="0"/>
                <a:ea typeface="ＭＳ Ｐゴシック" pitchFamily="-128" charset="-128"/>
              </a:defRPr>
            </a:lvl5pPr>
            <a:lvl6pPr marL="2514600" indent="-228600" algn="ctr" eaLnBrk="0" fontAlgn="base" hangingPunct="0">
              <a:spcBef>
                <a:spcPct val="0"/>
              </a:spcBef>
              <a:spcAft>
                <a:spcPct val="0"/>
              </a:spcAft>
              <a:defRPr sz="1400">
                <a:solidFill>
                  <a:schemeClr val="tx2"/>
                </a:solidFill>
                <a:latin typeface="Arial" charset="0"/>
                <a:ea typeface="ＭＳ Ｐゴシック" pitchFamily="-128" charset="-128"/>
              </a:defRPr>
            </a:lvl6pPr>
            <a:lvl7pPr marL="2971800" indent="-228600" algn="ctr" eaLnBrk="0" fontAlgn="base" hangingPunct="0">
              <a:spcBef>
                <a:spcPct val="0"/>
              </a:spcBef>
              <a:spcAft>
                <a:spcPct val="0"/>
              </a:spcAft>
              <a:defRPr sz="1400">
                <a:solidFill>
                  <a:schemeClr val="tx2"/>
                </a:solidFill>
                <a:latin typeface="Arial" charset="0"/>
                <a:ea typeface="ＭＳ Ｐゴシック" pitchFamily="-128" charset="-128"/>
              </a:defRPr>
            </a:lvl7pPr>
            <a:lvl8pPr marL="3429000" indent="-228600" algn="ctr" eaLnBrk="0" fontAlgn="base" hangingPunct="0">
              <a:spcBef>
                <a:spcPct val="0"/>
              </a:spcBef>
              <a:spcAft>
                <a:spcPct val="0"/>
              </a:spcAft>
              <a:defRPr sz="1400">
                <a:solidFill>
                  <a:schemeClr val="tx2"/>
                </a:solidFill>
                <a:latin typeface="Arial" charset="0"/>
                <a:ea typeface="ＭＳ Ｐゴシック" pitchFamily="-128" charset="-128"/>
              </a:defRPr>
            </a:lvl8pPr>
            <a:lvl9pPr marL="3886200" indent="-228600" algn="ctr" eaLnBrk="0" fontAlgn="base" hangingPunct="0">
              <a:spcBef>
                <a:spcPct val="0"/>
              </a:spcBef>
              <a:spcAft>
                <a:spcPct val="0"/>
              </a:spcAft>
              <a:defRPr sz="1400">
                <a:solidFill>
                  <a:schemeClr val="tx2"/>
                </a:solidFill>
                <a:latin typeface="Arial" charset="0"/>
                <a:ea typeface="ＭＳ Ｐゴシック" pitchFamily="-128" charset="-128"/>
              </a:defRPr>
            </a:lvl9pPr>
          </a:lstStyle>
          <a:p>
            <a:endParaRPr lang="fi-FI" sz="1209">
              <a:solidFill>
                <a:srgbClr val="002664"/>
              </a:solidFill>
            </a:endParaRPr>
          </a:p>
        </p:txBody>
      </p:sp>
      <p:sp>
        <p:nvSpPr>
          <p:cNvPr id="231" name="Text Box 29"/>
          <p:cNvSpPr txBox="1">
            <a:spLocks noChangeArrowheads="1"/>
          </p:cNvSpPr>
          <p:nvPr/>
        </p:nvSpPr>
        <p:spPr bwMode="auto">
          <a:xfrm>
            <a:off x="5619893" y="2001683"/>
            <a:ext cx="543739" cy="4154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400">
                <a:solidFill>
                  <a:schemeClr val="tx2"/>
                </a:solidFill>
                <a:latin typeface="Arial" charset="0"/>
                <a:ea typeface="ＭＳ Ｐゴシック" pitchFamily="-128" charset="-128"/>
              </a:defRPr>
            </a:lvl1pPr>
            <a:lvl2pPr marL="742950" indent="-285750">
              <a:defRPr sz="1400">
                <a:solidFill>
                  <a:schemeClr val="tx2"/>
                </a:solidFill>
                <a:latin typeface="Arial" charset="0"/>
                <a:ea typeface="ＭＳ Ｐゴシック" pitchFamily="-128" charset="-128"/>
              </a:defRPr>
            </a:lvl2pPr>
            <a:lvl3pPr marL="1143000" indent="-228600">
              <a:defRPr sz="1400">
                <a:solidFill>
                  <a:schemeClr val="tx2"/>
                </a:solidFill>
                <a:latin typeface="Arial" charset="0"/>
                <a:ea typeface="ＭＳ Ｐゴシック" pitchFamily="-128" charset="-128"/>
              </a:defRPr>
            </a:lvl3pPr>
            <a:lvl4pPr marL="1600200" indent="-228600">
              <a:defRPr sz="1400">
                <a:solidFill>
                  <a:schemeClr val="tx2"/>
                </a:solidFill>
                <a:latin typeface="Arial" charset="0"/>
                <a:ea typeface="ＭＳ Ｐゴシック" pitchFamily="-128" charset="-128"/>
              </a:defRPr>
            </a:lvl4pPr>
            <a:lvl5pPr marL="2057400" indent="-228600">
              <a:defRPr sz="1400">
                <a:solidFill>
                  <a:schemeClr val="tx2"/>
                </a:solidFill>
                <a:latin typeface="Arial" charset="0"/>
                <a:ea typeface="ＭＳ Ｐゴシック" pitchFamily="-128" charset="-128"/>
              </a:defRPr>
            </a:lvl5pPr>
            <a:lvl6pPr marL="2514600" indent="-228600" algn="ctr" eaLnBrk="0" fontAlgn="base" hangingPunct="0">
              <a:spcBef>
                <a:spcPct val="0"/>
              </a:spcBef>
              <a:spcAft>
                <a:spcPct val="0"/>
              </a:spcAft>
              <a:defRPr sz="1400">
                <a:solidFill>
                  <a:schemeClr val="tx2"/>
                </a:solidFill>
                <a:latin typeface="Arial" charset="0"/>
                <a:ea typeface="ＭＳ Ｐゴシック" pitchFamily="-128" charset="-128"/>
              </a:defRPr>
            </a:lvl6pPr>
            <a:lvl7pPr marL="2971800" indent="-228600" algn="ctr" eaLnBrk="0" fontAlgn="base" hangingPunct="0">
              <a:spcBef>
                <a:spcPct val="0"/>
              </a:spcBef>
              <a:spcAft>
                <a:spcPct val="0"/>
              </a:spcAft>
              <a:defRPr sz="1400">
                <a:solidFill>
                  <a:schemeClr val="tx2"/>
                </a:solidFill>
                <a:latin typeface="Arial" charset="0"/>
                <a:ea typeface="ＭＳ Ｐゴシック" pitchFamily="-128" charset="-128"/>
              </a:defRPr>
            </a:lvl7pPr>
            <a:lvl8pPr marL="3429000" indent="-228600" algn="ctr" eaLnBrk="0" fontAlgn="base" hangingPunct="0">
              <a:spcBef>
                <a:spcPct val="0"/>
              </a:spcBef>
              <a:spcAft>
                <a:spcPct val="0"/>
              </a:spcAft>
              <a:defRPr sz="1400">
                <a:solidFill>
                  <a:schemeClr val="tx2"/>
                </a:solidFill>
                <a:latin typeface="Arial" charset="0"/>
                <a:ea typeface="ＭＳ Ｐゴシック" pitchFamily="-128" charset="-128"/>
              </a:defRPr>
            </a:lvl8pPr>
            <a:lvl9pPr marL="3886200" indent="-228600" algn="ctr" eaLnBrk="0" fontAlgn="base" hangingPunct="0">
              <a:spcBef>
                <a:spcPct val="0"/>
              </a:spcBef>
              <a:spcAft>
                <a:spcPct val="0"/>
              </a:spcAft>
              <a:defRPr sz="1400">
                <a:solidFill>
                  <a:schemeClr val="tx2"/>
                </a:solidFill>
                <a:latin typeface="Arial" charset="0"/>
                <a:ea typeface="ＭＳ Ｐゴシック" pitchFamily="-128" charset="-128"/>
              </a:defRPr>
            </a:lvl9pPr>
          </a:lstStyle>
          <a:p>
            <a:r>
              <a:rPr lang="fi-FI" sz="1050" dirty="0">
                <a:latin typeface="Verdana" panose="020B0604030504040204" pitchFamily="34" charset="0"/>
              </a:rPr>
              <a:t>Muu </a:t>
            </a:r>
          </a:p>
          <a:p>
            <a:r>
              <a:rPr lang="fi-FI" sz="1050" dirty="0">
                <a:latin typeface="Verdana" panose="020B0604030504040204" pitchFamily="34" charset="0"/>
              </a:rPr>
              <a:t>Aasia</a:t>
            </a:r>
          </a:p>
        </p:txBody>
      </p:sp>
    </p:spTree>
    <p:extLst>
      <p:ext uri="{BB962C8B-B14F-4D97-AF65-F5344CB8AC3E}">
        <p14:creationId xmlns:p14="http://schemas.microsoft.com/office/powerpoint/2010/main" val="2803094600"/>
      </p:ext>
    </p:extLst>
  </p:cSld>
  <p:clrMapOvr>
    <a:masterClrMapping/>
  </p:clrMapOvr>
  <p:transition spd="med">
    <p:fad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an numeron paikkamerkki 2"/>
          <p:cNvSpPr>
            <a:spLocks noGrp="1"/>
          </p:cNvSpPr>
          <p:nvPr>
            <p:ph type="sldNum" sz="quarter" idx="12"/>
          </p:nvPr>
        </p:nvSpPr>
        <p:spPr/>
        <p:txBody>
          <a:bodyPr/>
          <a:lstStyle/>
          <a:p>
            <a:fld id="{6FCB6B90-8271-4E8F-82C1-E646FBB48A2E}" type="slidenum">
              <a:rPr lang="fi-FI" smtClean="0"/>
              <a:pPr/>
              <a:t>38</a:t>
            </a:fld>
            <a:endParaRPr lang="fi-FI" dirty="0"/>
          </a:p>
        </p:txBody>
      </p:sp>
      <p:sp>
        <p:nvSpPr>
          <p:cNvPr id="4" name="Päivämäärän paikkamerkki 3"/>
          <p:cNvSpPr>
            <a:spLocks noGrp="1"/>
          </p:cNvSpPr>
          <p:nvPr>
            <p:ph type="dt" sz="half" idx="10"/>
          </p:nvPr>
        </p:nvSpPr>
        <p:spPr/>
        <p:txBody>
          <a:bodyPr/>
          <a:lstStyle/>
          <a:p>
            <a:fld id="{33A50D0A-99B9-48FE-8B08-047EE10ADBDA}" type="datetime1">
              <a:rPr lang="fi-FI" smtClean="0"/>
              <a:t>12.4.2017</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8" name="Tekstin paikkamerkki 7"/>
          <p:cNvSpPr>
            <a:spLocks noGrp="1"/>
          </p:cNvSpPr>
          <p:nvPr>
            <p:ph type="body" sz="quarter" idx="18"/>
          </p:nvPr>
        </p:nvSpPr>
        <p:spPr/>
        <p:txBody>
          <a:bodyPr/>
          <a:lstStyle/>
          <a:p>
            <a:r>
              <a:rPr lang="fi-FI" dirty="0"/>
              <a:t>Lähde: IMF (</a:t>
            </a:r>
            <a:r>
              <a:rPr lang="fi-FI" dirty="0" err="1"/>
              <a:t>January</a:t>
            </a:r>
            <a:r>
              <a:rPr lang="fi-FI" dirty="0"/>
              <a:t> 2017), Tullihallitus </a:t>
            </a:r>
          </a:p>
        </p:txBody>
      </p:sp>
      <p:sp>
        <p:nvSpPr>
          <p:cNvPr id="10" name="Tekstin paikkamerkki 7"/>
          <p:cNvSpPr>
            <a:spLocks noGrp="1"/>
          </p:cNvSpPr>
          <p:nvPr>
            <p:ph type="body" sz="quarter" idx="15"/>
          </p:nvPr>
        </p:nvSpPr>
        <p:spPr>
          <a:xfrm>
            <a:off x="252000" y="282150"/>
            <a:ext cx="7992000" cy="648000"/>
          </a:xfrm>
        </p:spPr>
        <p:txBody>
          <a:bodyPr/>
          <a:lstStyle/>
          <a:p>
            <a:r>
              <a:rPr lang="fi-FI" dirty="0"/>
              <a:t>Teknologiateollisuuden vientimarkkinoilla kysyntä kasvaa 2,2 % vuonna 2017  </a:t>
            </a:r>
          </a:p>
          <a:p>
            <a:pPr>
              <a:lnSpc>
                <a:spcPct val="100000"/>
              </a:lnSpc>
              <a:spcBef>
                <a:spcPts val="0"/>
              </a:spcBef>
            </a:pPr>
            <a:r>
              <a:rPr lang="fi-FI" sz="1200" b="0" dirty="0"/>
              <a:t>Bkt:n kasvu 2017 / 2016, % </a:t>
            </a:r>
            <a:endParaRPr lang="fi-FI" dirty="0"/>
          </a:p>
        </p:txBody>
      </p:sp>
      <p:graphicFrame>
        <p:nvGraphicFramePr>
          <p:cNvPr id="9" name="Object 5"/>
          <p:cNvGraphicFramePr>
            <a:graphicFrameLocks noGrp="1" noChangeAspect="1"/>
          </p:cNvGraphicFramePr>
          <p:nvPr>
            <p:ph sz="quarter" idx="17"/>
            <p:extLst/>
          </p:nvPr>
        </p:nvGraphicFramePr>
        <p:xfrm>
          <a:off x="381000" y="1339850"/>
          <a:ext cx="8391525" cy="3305175"/>
        </p:xfrm>
        <a:graphic>
          <a:graphicData uri="http://schemas.openxmlformats.org/drawingml/2006/chart">
            <c:chart xmlns:c="http://schemas.openxmlformats.org/drawingml/2006/chart" xmlns:r="http://schemas.openxmlformats.org/officeDocument/2006/relationships" r:id="rId2"/>
          </a:graphicData>
        </a:graphic>
      </p:graphicFrame>
      <p:sp>
        <p:nvSpPr>
          <p:cNvPr id="11" name="Rectangle 18"/>
          <p:cNvSpPr>
            <a:spLocks noChangeArrowheads="1"/>
          </p:cNvSpPr>
          <p:nvPr/>
        </p:nvSpPr>
        <p:spPr bwMode="auto">
          <a:xfrm flipV="1">
            <a:off x="859717" y="2990021"/>
            <a:ext cx="772780" cy="479662"/>
          </a:xfrm>
          <a:prstGeom prst="rect">
            <a:avLst/>
          </a:prstGeom>
          <a:solidFill>
            <a:schemeClr val="accent5"/>
          </a:solidFill>
          <a:ln w="9525">
            <a:solidFill>
              <a:srgbClr val="29282E"/>
            </a:solidFill>
            <a:miter lim="800000"/>
            <a:headEnd/>
            <a:tailEnd/>
          </a:ln>
          <a:effectLst/>
          <a:extLst/>
        </p:spPr>
        <p:txBody>
          <a:bodyPr wrap="none" anchor="ctr"/>
          <a:lstStyle/>
          <a:p>
            <a:pPr marL="0" marR="0" lvl="0" indent="0" defTabSz="914069" eaLnBrk="1" fontAlgn="auto" latinLnBrk="0" hangingPunct="1">
              <a:lnSpc>
                <a:spcPct val="100000"/>
              </a:lnSpc>
              <a:spcBef>
                <a:spcPts val="0"/>
              </a:spcBef>
              <a:spcAft>
                <a:spcPts val="0"/>
              </a:spcAft>
              <a:buClrTx/>
              <a:buSzTx/>
              <a:buFontTx/>
              <a:buNone/>
              <a:tabLst/>
              <a:defRPr/>
            </a:pPr>
            <a:endParaRPr kumimoji="0" lang="fi-FI" sz="1814" b="0" i="0" u="none" strike="noStrike" kern="0" cap="none" spc="0" normalizeH="0" baseline="0" noProof="0">
              <a:ln>
                <a:noFill/>
              </a:ln>
              <a:solidFill>
                <a:srgbClr val="002664"/>
              </a:solidFill>
              <a:effectLst/>
              <a:uLnTx/>
              <a:uFillTx/>
              <a:latin typeface="Arial"/>
            </a:endParaRPr>
          </a:p>
        </p:txBody>
      </p:sp>
      <p:sp>
        <p:nvSpPr>
          <p:cNvPr id="12" name="Rectangle 19"/>
          <p:cNvSpPr>
            <a:spLocks noChangeArrowheads="1"/>
          </p:cNvSpPr>
          <p:nvPr/>
        </p:nvSpPr>
        <p:spPr bwMode="auto">
          <a:xfrm flipV="1">
            <a:off x="1632497" y="3155991"/>
            <a:ext cx="3976319" cy="308192"/>
          </a:xfrm>
          <a:prstGeom prst="rect">
            <a:avLst/>
          </a:prstGeom>
          <a:solidFill>
            <a:schemeClr val="tx2"/>
          </a:solidFill>
          <a:ln w="9525">
            <a:solidFill>
              <a:srgbClr val="29282E"/>
            </a:solidFill>
            <a:miter lim="800000"/>
            <a:headEnd/>
            <a:tailEnd/>
          </a:ln>
          <a:effectLst/>
          <a:extLst/>
        </p:spPr>
        <p:txBody>
          <a:bodyPr wrap="none" anchor="ctr"/>
          <a:lstStyle/>
          <a:p>
            <a:pPr marL="0" marR="0" lvl="0" indent="0" defTabSz="914069" eaLnBrk="1" fontAlgn="auto" latinLnBrk="0" hangingPunct="1">
              <a:lnSpc>
                <a:spcPct val="100000"/>
              </a:lnSpc>
              <a:spcBef>
                <a:spcPts val="0"/>
              </a:spcBef>
              <a:spcAft>
                <a:spcPts val="0"/>
              </a:spcAft>
              <a:buClrTx/>
              <a:buSzTx/>
              <a:buFontTx/>
              <a:buNone/>
              <a:tabLst/>
              <a:defRPr/>
            </a:pPr>
            <a:endParaRPr kumimoji="0" lang="fi-FI" sz="1814" b="0" i="0" u="none" strike="noStrike" kern="0" cap="none" spc="0" normalizeH="0" baseline="0" noProof="0">
              <a:ln>
                <a:noFill/>
              </a:ln>
              <a:solidFill>
                <a:srgbClr val="002664"/>
              </a:solidFill>
              <a:effectLst/>
              <a:uLnTx/>
              <a:uFillTx/>
              <a:latin typeface="Arial"/>
            </a:endParaRPr>
          </a:p>
        </p:txBody>
      </p:sp>
      <p:sp>
        <p:nvSpPr>
          <p:cNvPr id="13" name="Rectangle 20"/>
          <p:cNvSpPr>
            <a:spLocks noChangeArrowheads="1"/>
          </p:cNvSpPr>
          <p:nvPr/>
        </p:nvSpPr>
        <p:spPr bwMode="auto">
          <a:xfrm>
            <a:off x="5617506" y="3274288"/>
            <a:ext cx="174797" cy="186511"/>
          </a:xfrm>
          <a:prstGeom prst="rect">
            <a:avLst/>
          </a:prstGeom>
          <a:solidFill>
            <a:schemeClr val="accent4"/>
          </a:solidFill>
          <a:ln w="9525">
            <a:solidFill>
              <a:srgbClr val="29282E"/>
            </a:solidFill>
            <a:miter lim="800000"/>
            <a:headEnd/>
            <a:tailEnd/>
          </a:ln>
          <a:effectLst/>
          <a:extLst/>
        </p:spPr>
        <p:txBody>
          <a:bodyPr wrap="none" anchor="ctr"/>
          <a:lstStyle/>
          <a:p>
            <a:pPr marL="0" marR="0" lvl="0" indent="0" defTabSz="914069" eaLnBrk="1" fontAlgn="auto" latinLnBrk="0" hangingPunct="1">
              <a:lnSpc>
                <a:spcPct val="100000"/>
              </a:lnSpc>
              <a:spcBef>
                <a:spcPts val="0"/>
              </a:spcBef>
              <a:spcAft>
                <a:spcPts val="0"/>
              </a:spcAft>
              <a:buClrTx/>
              <a:buSzTx/>
              <a:buFontTx/>
              <a:buNone/>
              <a:tabLst/>
              <a:defRPr/>
            </a:pPr>
            <a:endParaRPr kumimoji="0" lang="fi-FI" sz="1814" b="0" i="0" u="none" strike="noStrike" kern="0" cap="none" spc="0" normalizeH="0" baseline="0" noProof="0">
              <a:ln>
                <a:noFill/>
              </a:ln>
              <a:solidFill>
                <a:srgbClr val="002664"/>
              </a:solidFill>
              <a:effectLst/>
              <a:uLnTx/>
              <a:uFillTx/>
              <a:latin typeface="Arial"/>
            </a:endParaRPr>
          </a:p>
        </p:txBody>
      </p:sp>
      <p:sp>
        <p:nvSpPr>
          <p:cNvPr id="14" name="Rectangle 21"/>
          <p:cNvSpPr>
            <a:spLocks noChangeArrowheads="1"/>
          </p:cNvSpPr>
          <p:nvPr/>
        </p:nvSpPr>
        <p:spPr bwMode="auto">
          <a:xfrm>
            <a:off x="5796742" y="2053342"/>
            <a:ext cx="361464" cy="1407457"/>
          </a:xfrm>
          <a:prstGeom prst="rect">
            <a:avLst/>
          </a:prstGeom>
          <a:solidFill>
            <a:schemeClr val="bg1">
              <a:lumMod val="65000"/>
            </a:schemeClr>
          </a:solidFill>
          <a:ln w="9525">
            <a:solidFill>
              <a:srgbClr val="29282E"/>
            </a:solidFill>
            <a:miter lim="800000"/>
            <a:headEnd/>
            <a:tailEnd/>
          </a:ln>
          <a:effectLst/>
          <a:extLst/>
        </p:spPr>
        <p:txBody>
          <a:bodyPr wrap="none" anchor="ctr"/>
          <a:lstStyle/>
          <a:p>
            <a:pPr marL="0" marR="0" lvl="0" indent="0" defTabSz="914069" eaLnBrk="1" fontAlgn="auto" latinLnBrk="0" hangingPunct="1">
              <a:lnSpc>
                <a:spcPct val="100000"/>
              </a:lnSpc>
              <a:spcBef>
                <a:spcPts val="0"/>
              </a:spcBef>
              <a:spcAft>
                <a:spcPts val="0"/>
              </a:spcAft>
              <a:buClrTx/>
              <a:buSzTx/>
              <a:buFontTx/>
              <a:buNone/>
              <a:tabLst/>
              <a:defRPr/>
            </a:pPr>
            <a:endParaRPr kumimoji="0" lang="fi-FI" sz="1814" b="0" i="0" u="none" strike="noStrike" kern="0" cap="none" spc="0" normalizeH="0" baseline="0" noProof="0">
              <a:ln>
                <a:noFill/>
              </a:ln>
              <a:solidFill>
                <a:srgbClr val="002664"/>
              </a:solidFill>
              <a:effectLst/>
              <a:uLnTx/>
              <a:uFillTx/>
              <a:latin typeface="Arial"/>
            </a:endParaRPr>
          </a:p>
        </p:txBody>
      </p:sp>
      <p:sp>
        <p:nvSpPr>
          <p:cNvPr id="15" name="Text Box 22"/>
          <p:cNvSpPr txBox="1">
            <a:spLocks noChangeArrowheads="1"/>
          </p:cNvSpPr>
          <p:nvPr/>
        </p:nvSpPr>
        <p:spPr bwMode="auto">
          <a:xfrm>
            <a:off x="778827" y="2763054"/>
            <a:ext cx="1481595" cy="253916"/>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a:solidFill>
                  <a:schemeClr val="tx2"/>
                </a:solidFill>
                <a:latin typeface="Arial" charset="0"/>
                <a:ea typeface="ＭＳ Ｐゴシック" pitchFamily="-128" charset="-128"/>
              </a:defRPr>
            </a:lvl1pPr>
            <a:lvl2pPr marL="742950" indent="-285750">
              <a:defRPr sz="1400">
                <a:solidFill>
                  <a:schemeClr val="tx2"/>
                </a:solidFill>
                <a:latin typeface="Arial" charset="0"/>
                <a:ea typeface="ＭＳ Ｐゴシック" pitchFamily="-128" charset="-128"/>
              </a:defRPr>
            </a:lvl2pPr>
            <a:lvl3pPr marL="1143000" indent="-228600">
              <a:defRPr sz="1400">
                <a:solidFill>
                  <a:schemeClr val="tx2"/>
                </a:solidFill>
                <a:latin typeface="Arial" charset="0"/>
                <a:ea typeface="ＭＳ Ｐゴシック" pitchFamily="-128" charset="-128"/>
              </a:defRPr>
            </a:lvl3pPr>
            <a:lvl4pPr marL="1600200" indent="-228600">
              <a:defRPr sz="1400">
                <a:solidFill>
                  <a:schemeClr val="tx2"/>
                </a:solidFill>
                <a:latin typeface="Arial" charset="0"/>
                <a:ea typeface="ＭＳ Ｐゴシック" pitchFamily="-128" charset="-128"/>
              </a:defRPr>
            </a:lvl4pPr>
            <a:lvl5pPr marL="2057400" indent="-228600">
              <a:defRPr sz="1400">
                <a:solidFill>
                  <a:schemeClr val="tx2"/>
                </a:solidFill>
                <a:latin typeface="Arial" charset="0"/>
                <a:ea typeface="ＭＳ Ｐゴシック" pitchFamily="-128" charset="-128"/>
              </a:defRPr>
            </a:lvl5pPr>
            <a:lvl6pPr marL="2514600" indent="-228600" algn="ctr" eaLnBrk="0" fontAlgn="base" hangingPunct="0">
              <a:spcBef>
                <a:spcPct val="0"/>
              </a:spcBef>
              <a:spcAft>
                <a:spcPct val="0"/>
              </a:spcAft>
              <a:defRPr sz="1400">
                <a:solidFill>
                  <a:schemeClr val="tx2"/>
                </a:solidFill>
                <a:latin typeface="Arial" charset="0"/>
                <a:ea typeface="ＭＳ Ｐゴシック" pitchFamily="-128" charset="-128"/>
              </a:defRPr>
            </a:lvl6pPr>
            <a:lvl7pPr marL="2971800" indent="-228600" algn="ctr" eaLnBrk="0" fontAlgn="base" hangingPunct="0">
              <a:spcBef>
                <a:spcPct val="0"/>
              </a:spcBef>
              <a:spcAft>
                <a:spcPct val="0"/>
              </a:spcAft>
              <a:defRPr sz="1400">
                <a:solidFill>
                  <a:schemeClr val="tx2"/>
                </a:solidFill>
                <a:latin typeface="Arial" charset="0"/>
                <a:ea typeface="ＭＳ Ｐゴシック" pitchFamily="-128" charset="-128"/>
              </a:defRPr>
            </a:lvl7pPr>
            <a:lvl8pPr marL="3429000" indent="-228600" algn="ctr" eaLnBrk="0" fontAlgn="base" hangingPunct="0">
              <a:spcBef>
                <a:spcPct val="0"/>
              </a:spcBef>
              <a:spcAft>
                <a:spcPct val="0"/>
              </a:spcAft>
              <a:defRPr sz="1400">
                <a:solidFill>
                  <a:schemeClr val="tx2"/>
                </a:solidFill>
                <a:latin typeface="Arial" charset="0"/>
                <a:ea typeface="ＭＳ Ｐゴシック" pitchFamily="-128" charset="-128"/>
              </a:defRPr>
            </a:lvl8pPr>
            <a:lvl9pPr marL="3886200" indent="-228600" algn="ctr" eaLnBrk="0" fontAlgn="base" hangingPunct="0">
              <a:spcBef>
                <a:spcPct val="0"/>
              </a:spcBef>
              <a:spcAft>
                <a:spcPct val="0"/>
              </a:spcAft>
              <a:defRPr sz="1400">
                <a:solidFill>
                  <a:schemeClr val="tx2"/>
                </a:solidFill>
                <a:latin typeface="Arial" charset="0"/>
                <a:ea typeface="ＭＳ Ｐゴシック" pitchFamily="-128" charset="-128"/>
              </a:defRPr>
            </a:lvl9pPr>
          </a:lstStyle>
          <a:p>
            <a:pPr marL="0" marR="0" lvl="0" indent="0" defTabSz="914069" eaLnBrk="1" fontAlgn="auto" latinLnBrk="0" hangingPunct="1">
              <a:lnSpc>
                <a:spcPct val="100000"/>
              </a:lnSpc>
              <a:spcBef>
                <a:spcPts val="0"/>
              </a:spcBef>
              <a:spcAft>
                <a:spcPts val="0"/>
              </a:spcAft>
              <a:buClrTx/>
              <a:buSzTx/>
              <a:buFontTx/>
              <a:buNone/>
              <a:tabLst/>
              <a:defRPr/>
            </a:pPr>
            <a:r>
              <a:rPr kumimoji="0" lang="fi-FI" sz="1050" i="0" u="none" strike="noStrike" kern="0" cap="none" spc="0" normalizeH="0" baseline="0" noProof="0" dirty="0">
                <a:ln>
                  <a:noFill/>
                </a:ln>
                <a:effectLst/>
                <a:uLnTx/>
                <a:uFillTx/>
                <a:latin typeface="+mj-lt"/>
                <a:ea typeface="ＭＳ Ｐゴシック" pitchFamily="-128" charset="-128"/>
              </a:rPr>
              <a:t>Pohjois-Amerikka</a:t>
            </a:r>
          </a:p>
        </p:txBody>
      </p:sp>
      <p:sp>
        <p:nvSpPr>
          <p:cNvPr id="16" name="Text Box 23"/>
          <p:cNvSpPr txBox="1">
            <a:spLocks noChangeArrowheads="1"/>
          </p:cNvSpPr>
          <p:nvPr/>
        </p:nvSpPr>
        <p:spPr bwMode="auto">
          <a:xfrm>
            <a:off x="2982334" y="2965009"/>
            <a:ext cx="1231427" cy="253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400">
                <a:solidFill>
                  <a:schemeClr val="tx2"/>
                </a:solidFill>
                <a:latin typeface="Arial" charset="0"/>
                <a:ea typeface="ＭＳ Ｐゴシック" pitchFamily="-128" charset="-128"/>
              </a:defRPr>
            </a:lvl1pPr>
            <a:lvl2pPr marL="742950" indent="-285750">
              <a:defRPr sz="1400">
                <a:solidFill>
                  <a:schemeClr val="tx2"/>
                </a:solidFill>
                <a:latin typeface="Arial" charset="0"/>
                <a:ea typeface="ＭＳ Ｐゴシック" pitchFamily="-128" charset="-128"/>
              </a:defRPr>
            </a:lvl2pPr>
            <a:lvl3pPr marL="1143000" indent="-228600">
              <a:defRPr sz="1400">
                <a:solidFill>
                  <a:schemeClr val="tx2"/>
                </a:solidFill>
                <a:latin typeface="Arial" charset="0"/>
                <a:ea typeface="ＭＳ Ｐゴシック" pitchFamily="-128" charset="-128"/>
              </a:defRPr>
            </a:lvl3pPr>
            <a:lvl4pPr marL="1600200" indent="-228600">
              <a:defRPr sz="1400">
                <a:solidFill>
                  <a:schemeClr val="tx2"/>
                </a:solidFill>
                <a:latin typeface="Arial" charset="0"/>
                <a:ea typeface="ＭＳ Ｐゴシック" pitchFamily="-128" charset="-128"/>
              </a:defRPr>
            </a:lvl4pPr>
            <a:lvl5pPr marL="2057400" indent="-228600">
              <a:defRPr sz="1400">
                <a:solidFill>
                  <a:schemeClr val="tx2"/>
                </a:solidFill>
                <a:latin typeface="Arial" charset="0"/>
                <a:ea typeface="ＭＳ Ｐゴシック" pitchFamily="-128" charset="-128"/>
              </a:defRPr>
            </a:lvl5pPr>
            <a:lvl6pPr marL="2514600" indent="-228600" algn="ctr" eaLnBrk="0" fontAlgn="base" hangingPunct="0">
              <a:spcBef>
                <a:spcPct val="0"/>
              </a:spcBef>
              <a:spcAft>
                <a:spcPct val="0"/>
              </a:spcAft>
              <a:defRPr sz="1400">
                <a:solidFill>
                  <a:schemeClr val="tx2"/>
                </a:solidFill>
                <a:latin typeface="Arial" charset="0"/>
                <a:ea typeface="ＭＳ Ｐゴシック" pitchFamily="-128" charset="-128"/>
              </a:defRPr>
            </a:lvl6pPr>
            <a:lvl7pPr marL="2971800" indent="-228600" algn="ctr" eaLnBrk="0" fontAlgn="base" hangingPunct="0">
              <a:spcBef>
                <a:spcPct val="0"/>
              </a:spcBef>
              <a:spcAft>
                <a:spcPct val="0"/>
              </a:spcAft>
              <a:defRPr sz="1400">
                <a:solidFill>
                  <a:schemeClr val="tx2"/>
                </a:solidFill>
                <a:latin typeface="Arial" charset="0"/>
                <a:ea typeface="ＭＳ Ｐゴシック" pitchFamily="-128" charset="-128"/>
              </a:defRPr>
            </a:lvl7pPr>
            <a:lvl8pPr marL="3429000" indent="-228600" algn="ctr" eaLnBrk="0" fontAlgn="base" hangingPunct="0">
              <a:spcBef>
                <a:spcPct val="0"/>
              </a:spcBef>
              <a:spcAft>
                <a:spcPct val="0"/>
              </a:spcAft>
              <a:defRPr sz="1400">
                <a:solidFill>
                  <a:schemeClr val="tx2"/>
                </a:solidFill>
                <a:latin typeface="Arial" charset="0"/>
                <a:ea typeface="ＭＳ Ｐゴシック" pitchFamily="-128" charset="-128"/>
              </a:defRPr>
            </a:lvl8pPr>
            <a:lvl9pPr marL="3886200" indent="-228600" algn="ctr" eaLnBrk="0" fontAlgn="base" hangingPunct="0">
              <a:spcBef>
                <a:spcPct val="0"/>
              </a:spcBef>
              <a:spcAft>
                <a:spcPct val="0"/>
              </a:spcAft>
              <a:defRPr sz="1400">
                <a:solidFill>
                  <a:schemeClr val="tx2"/>
                </a:solidFill>
                <a:latin typeface="Arial" charset="0"/>
                <a:ea typeface="ＭＳ Ｐゴシック" pitchFamily="-128" charset="-128"/>
              </a:defRPr>
            </a:lvl9pPr>
          </a:lstStyle>
          <a:p>
            <a:pPr marL="0" marR="0" lvl="0" indent="0" defTabSz="914069" eaLnBrk="1" fontAlgn="auto" latinLnBrk="0" hangingPunct="1">
              <a:lnSpc>
                <a:spcPct val="100000"/>
              </a:lnSpc>
              <a:spcBef>
                <a:spcPts val="0"/>
              </a:spcBef>
              <a:spcAft>
                <a:spcPts val="0"/>
              </a:spcAft>
              <a:buClrTx/>
              <a:buSzTx/>
              <a:buFontTx/>
              <a:buNone/>
              <a:tabLst/>
              <a:defRPr/>
            </a:pPr>
            <a:r>
              <a:rPr kumimoji="0" lang="fi-FI" sz="1050" i="0" u="none" strike="noStrike" kern="0" cap="none" spc="0" normalizeH="0" baseline="0" noProof="0" dirty="0">
                <a:ln>
                  <a:noFill/>
                </a:ln>
                <a:effectLst/>
                <a:uLnTx/>
                <a:uFillTx/>
                <a:latin typeface="+mj-lt"/>
                <a:ea typeface="ＭＳ Ｐゴシック" pitchFamily="-128" charset="-128"/>
              </a:rPr>
              <a:t>Länsi-Eurooppa</a:t>
            </a:r>
          </a:p>
        </p:txBody>
      </p:sp>
      <p:sp>
        <p:nvSpPr>
          <p:cNvPr id="17" name="Text Box 24"/>
          <p:cNvSpPr txBox="1">
            <a:spLocks noChangeArrowheads="1"/>
          </p:cNvSpPr>
          <p:nvPr/>
        </p:nvSpPr>
        <p:spPr bwMode="auto">
          <a:xfrm>
            <a:off x="5251516" y="2752316"/>
            <a:ext cx="659155" cy="253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400">
                <a:solidFill>
                  <a:schemeClr val="tx2"/>
                </a:solidFill>
                <a:latin typeface="Arial" charset="0"/>
                <a:ea typeface="ＭＳ Ｐゴシック" pitchFamily="-128" charset="-128"/>
              </a:defRPr>
            </a:lvl1pPr>
            <a:lvl2pPr marL="742950" indent="-285750">
              <a:defRPr sz="1400">
                <a:solidFill>
                  <a:schemeClr val="tx2"/>
                </a:solidFill>
                <a:latin typeface="Arial" charset="0"/>
                <a:ea typeface="ＭＳ Ｐゴシック" pitchFamily="-128" charset="-128"/>
              </a:defRPr>
            </a:lvl2pPr>
            <a:lvl3pPr marL="1143000" indent="-228600">
              <a:defRPr sz="1400">
                <a:solidFill>
                  <a:schemeClr val="tx2"/>
                </a:solidFill>
                <a:latin typeface="Arial" charset="0"/>
                <a:ea typeface="ＭＳ Ｐゴシック" pitchFamily="-128" charset="-128"/>
              </a:defRPr>
            </a:lvl3pPr>
            <a:lvl4pPr marL="1600200" indent="-228600">
              <a:defRPr sz="1400">
                <a:solidFill>
                  <a:schemeClr val="tx2"/>
                </a:solidFill>
                <a:latin typeface="Arial" charset="0"/>
                <a:ea typeface="ＭＳ Ｐゴシック" pitchFamily="-128" charset="-128"/>
              </a:defRPr>
            </a:lvl4pPr>
            <a:lvl5pPr marL="2057400" indent="-228600">
              <a:defRPr sz="1400">
                <a:solidFill>
                  <a:schemeClr val="tx2"/>
                </a:solidFill>
                <a:latin typeface="Arial" charset="0"/>
                <a:ea typeface="ＭＳ Ｐゴシック" pitchFamily="-128" charset="-128"/>
              </a:defRPr>
            </a:lvl5pPr>
            <a:lvl6pPr marL="2514600" indent="-228600" algn="ctr" eaLnBrk="0" fontAlgn="base" hangingPunct="0">
              <a:spcBef>
                <a:spcPct val="0"/>
              </a:spcBef>
              <a:spcAft>
                <a:spcPct val="0"/>
              </a:spcAft>
              <a:defRPr sz="1400">
                <a:solidFill>
                  <a:schemeClr val="tx2"/>
                </a:solidFill>
                <a:latin typeface="Arial" charset="0"/>
                <a:ea typeface="ＭＳ Ｐゴシック" pitchFamily="-128" charset="-128"/>
              </a:defRPr>
            </a:lvl6pPr>
            <a:lvl7pPr marL="2971800" indent="-228600" algn="ctr" eaLnBrk="0" fontAlgn="base" hangingPunct="0">
              <a:spcBef>
                <a:spcPct val="0"/>
              </a:spcBef>
              <a:spcAft>
                <a:spcPct val="0"/>
              </a:spcAft>
              <a:defRPr sz="1400">
                <a:solidFill>
                  <a:schemeClr val="tx2"/>
                </a:solidFill>
                <a:latin typeface="Arial" charset="0"/>
                <a:ea typeface="ＭＳ Ｐゴシック" pitchFamily="-128" charset="-128"/>
              </a:defRPr>
            </a:lvl7pPr>
            <a:lvl8pPr marL="3429000" indent="-228600" algn="ctr" eaLnBrk="0" fontAlgn="base" hangingPunct="0">
              <a:spcBef>
                <a:spcPct val="0"/>
              </a:spcBef>
              <a:spcAft>
                <a:spcPct val="0"/>
              </a:spcAft>
              <a:defRPr sz="1400">
                <a:solidFill>
                  <a:schemeClr val="tx2"/>
                </a:solidFill>
                <a:latin typeface="Arial" charset="0"/>
                <a:ea typeface="ＭＳ Ｐゴシック" pitchFamily="-128" charset="-128"/>
              </a:defRPr>
            </a:lvl8pPr>
            <a:lvl9pPr marL="3886200" indent="-228600" algn="ctr" eaLnBrk="0" fontAlgn="base" hangingPunct="0">
              <a:spcBef>
                <a:spcPct val="0"/>
              </a:spcBef>
              <a:spcAft>
                <a:spcPct val="0"/>
              </a:spcAft>
              <a:defRPr sz="1400">
                <a:solidFill>
                  <a:schemeClr val="tx2"/>
                </a:solidFill>
                <a:latin typeface="Arial" charset="0"/>
                <a:ea typeface="ＭＳ Ｐゴシック" pitchFamily="-128" charset="-128"/>
              </a:defRPr>
            </a:lvl9pPr>
          </a:lstStyle>
          <a:p>
            <a:pPr marL="0" marR="0" lvl="0" indent="0" defTabSz="914069" eaLnBrk="1" fontAlgn="auto" latinLnBrk="0" hangingPunct="1">
              <a:lnSpc>
                <a:spcPct val="100000"/>
              </a:lnSpc>
              <a:spcBef>
                <a:spcPts val="0"/>
              </a:spcBef>
              <a:spcAft>
                <a:spcPts val="0"/>
              </a:spcAft>
              <a:buClrTx/>
              <a:buSzTx/>
              <a:buFontTx/>
              <a:buNone/>
              <a:tabLst/>
              <a:defRPr/>
            </a:pPr>
            <a:r>
              <a:rPr kumimoji="0" lang="fi-FI" sz="1050" i="0" u="none" strike="noStrike" kern="0" cap="none" spc="0" normalizeH="0" baseline="0" noProof="0" dirty="0">
                <a:ln>
                  <a:noFill/>
                </a:ln>
                <a:effectLst/>
                <a:uLnTx/>
                <a:uFillTx/>
                <a:latin typeface="+mj-lt"/>
                <a:ea typeface="ＭＳ Ｐゴシック" pitchFamily="-128" charset="-128"/>
              </a:rPr>
              <a:t>Japani </a:t>
            </a:r>
          </a:p>
        </p:txBody>
      </p:sp>
      <p:sp>
        <p:nvSpPr>
          <p:cNvPr id="18" name="Text Box 25"/>
          <p:cNvSpPr txBox="1">
            <a:spLocks noChangeArrowheads="1"/>
          </p:cNvSpPr>
          <p:nvPr/>
        </p:nvSpPr>
        <p:spPr bwMode="auto">
          <a:xfrm>
            <a:off x="5698319" y="1832734"/>
            <a:ext cx="516488" cy="253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400">
                <a:solidFill>
                  <a:schemeClr val="tx2"/>
                </a:solidFill>
                <a:latin typeface="Arial" charset="0"/>
                <a:ea typeface="ＭＳ Ｐゴシック" pitchFamily="-128" charset="-128"/>
              </a:defRPr>
            </a:lvl1pPr>
            <a:lvl2pPr marL="742950" indent="-285750">
              <a:defRPr sz="1400">
                <a:solidFill>
                  <a:schemeClr val="tx2"/>
                </a:solidFill>
                <a:latin typeface="Arial" charset="0"/>
                <a:ea typeface="ＭＳ Ｐゴシック" pitchFamily="-128" charset="-128"/>
              </a:defRPr>
            </a:lvl2pPr>
            <a:lvl3pPr marL="1143000" indent="-228600">
              <a:defRPr sz="1400">
                <a:solidFill>
                  <a:schemeClr val="tx2"/>
                </a:solidFill>
                <a:latin typeface="Arial" charset="0"/>
                <a:ea typeface="ＭＳ Ｐゴシック" pitchFamily="-128" charset="-128"/>
              </a:defRPr>
            </a:lvl3pPr>
            <a:lvl4pPr marL="1600200" indent="-228600">
              <a:defRPr sz="1400">
                <a:solidFill>
                  <a:schemeClr val="tx2"/>
                </a:solidFill>
                <a:latin typeface="Arial" charset="0"/>
                <a:ea typeface="ＭＳ Ｐゴシック" pitchFamily="-128" charset="-128"/>
              </a:defRPr>
            </a:lvl4pPr>
            <a:lvl5pPr marL="2057400" indent="-228600">
              <a:defRPr sz="1400">
                <a:solidFill>
                  <a:schemeClr val="tx2"/>
                </a:solidFill>
                <a:latin typeface="Arial" charset="0"/>
                <a:ea typeface="ＭＳ Ｐゴシック" pitchFamily="-128" charset="-128"/>
              </a:defRPr>
            </a:lvl5pPr>
            <a:lvl6pPr marL="2514600" indent="-228600" algn="ctr" eaLnBrk="0" fontAlgn="base" hangingPunct="0">
              <a:spcBef>
                <a:spcPct val="0"/>
              </a:spcBef>
              <a:spcAft>
                <a:spcPct val="0"/>
              </a:spcAft>
              <a:defRPr sz="1400">
                <a:solidFill>
                  <a:schemeClr val="tx2"/>
                </a:solidFill>
                <a:latin typeface="Arial" charset="0"/>
                <a:ea typeface="ＭＳ Ｐゴシック" pitchFamily="-128" charset="-128"/>
              </a:defRPr>
            </a:lvl6pPr>
            <a:lvl7pPr marL="2971800" indent="-228600" algn="ctr" eaLnBrk="0" fontAlgn="base" hangingPunct="0">
              <a:spcBef>
                <a:spcPct val="0"/>
              </a:spcBef>
              <a:spcAft>
                <a:spcPct val="0"/>
              </a:spcAft>
              <a:defRPr sz="1400">
                <a:solidFill>
                  <a:schemeClr val="tx2"/>
                </a:solidFill>
                <a:latin typeface="Arial" charset="0"/>
                <a:ea typeface="ＭＳ Ｐゴシック" pitchFamily="-128" charset="-128"/>
              </a:defRPr>
            </a:lvl7pPr>
            <a:lvl8pPr marL="3429000" indent="-228600" algn="ctr" eaLnBrk="0" fontAlgn="base" hangingPunct="0">
              <a:spcBef>
                <a:spcPct val="0"/>
              </a:spcBef>
              <a:spcAft>
                <a:spcPct val="0"/>
              </a:spcAft>
              <a:defRPr sz="1400">
                <a:solidFill>
                  <a:schemeClr val="tx2"/>
                </a:solidFill>
                <a:latin typeface="Arial" charset="0"/>
                <a:ea typeface="ＭＳ Ｐゴシック" pitchFamily="-128" charset="-128"/>
              </a:defRPr>
            </a:lvl8pPr>
            <a:lvl9pPr marL="3886200" indent="-228600" algn="ctr" eaLnBrk="0" fontAlgn="base" hangingPunct="0">
              <a:spcBef>
                <a:spcPct val="0"/>
              </a:spcBef>
              <a:spcAft>
                <a:spcPct val="0"/>
              </a:spcAft>
              <a:defRPr sz="1400">
                <a:solidFill>
                  <a:schemeClr val="tx2"/>
                </a:solidFill>
                <a:latin typeface="Arial" charset="0"/>
                <a:ea typeface="ＭＳ Ｐゴシック" pitchFamily="-128" charset="-128"/>
              </a:defRPr>
            </a:lvl9pPr>
          </a:lstStyle>
          <a:p>
            <a:pPr marL="0" marR="0" lvl="0" indent="0" defTabSz="914069" eaLnBrk="1" fontAlgn="auto" latinLnBrk="0" hangingPunct="1">
              <a:lnSpc>
                <a:spcPct val="100000"/>
              </a:lnSpc>
              <a:spcBef>
                <a:spcPts val="0"/>
              </a:spcBef>
              <a:spcAft>
                <a:spcPts val="0"/>
              </a:spcAft>
              <a:buClrTx/>
              <a:buSzTx/>
              <a:buFontTx/>
              <a:buNone/>
              <a:tabLst/>
              <a:defRPr/>
            </a:pPr>
            <a:r>
              <a:rPr kumimoji="0" lang="fi-FI" sz="1050" i="0" u="none" strike="noStrike" kern="0" cap="none" spc="0" normalizeH="0" baseline="0" noProof="0" dirty="0">
                <a:ln>
                  <a:noFill/>
                </a:ln>
                <a:effectLst/>
                <a:uLnTx/>
                <a:uFillTx/>
                <a:latin typeface="+mj-lt"/>
                <a:ea typeface="ＭＳ Ｐゴシック" pitchFamily="-128" charset="-128"/>
              </a:rPr>
              <a:t>Kiina</a:t>
            </a:r>
          </a:p>
        </p:txBody>
      </p:sp>
      <p:sp>
        <p:nvSpPr>
          <p:cNvPr id="19" name="Rectangle 27"/>
          <p:cNvSpPr>
            <a:spLocks noChangeArrowheads="1"/>
          </p:cNvSpPr>
          <p:nvPr/>
        </p:nvSpPr>
        <p:spPr bwMode="auto">
          <a:xfrm flipV="1">
            <a:off x="6263777" y="2765629"/>
            <a:ext cx="533478" cy="693931"/>
          </a:xfrm>
          <a:prstGeom prst="rect">
            <a:avLst/>
          </a:prstGeom>
          <a:solidFill>
            <a:schemeClr val="accent1"/>
          </a:solidFill>
          <a:ln w="9525">
            <a:solidFill>
              <a:srgbClr val="29282E"/>
            </a:solidFill>
            <a:miter lim="800000"/>
            <a:headEnd/>
            <a:tailEnd/>
          </a:ln>
          <a:effectLst/>
          <a:extLst/>
        </p:spPr>
        <p:txBody>
          <a:bodyPr wrap="none" anchor="ctr"/>
          <a:lstStyle/>
          <a:p>
            <a:pPr marL="0" marR="0" lvl="0" indent="0" defTabSz="914069" eaLnBrk="1" fontAlgn="auto" latinLnBrk="0" hangingPunct="1">
              <a:lnSpc>
                <a:spcPct val="100000"/>
              </a:lnSpc>
              <a:spcBef>
                <a:spcPts val="0"/>
              </a:spcBef>
              <a:spcAft>
                <a:spcPts val="0"/>
              </a:spcAft>
              <a:buClrTx/>
              <a:buSzTx/>
              <a:buFontTx/>
              <a:buNone/>
              <a:tabLst/>
              <a:defRPr/>
            </a:pPr>
            <a:endParaRPr kumimoji="0" lang="fi-FI" sz="1814" b="0" i="0" u="none" strike="noStrike" kern="0" cap="none" spc="0" normalizeH="0" baseline="0" noProof="0">
              <a:ln>
                <a:noFill/>
              </a:ln>
              <a:solidFill>
                <a:srgbClr val="002664"/>
              </a:solidFill>
              <a:effectLst/>
              <a:uLnTx/>
              <a:uFillTx/>
              <a:latin typeface="Arial"/>
            </a:endParaRPr>
          </a:p>
        </p:txBody>
      </p:sp>
      <p:sp>
        <p:nvSpPr>
          <p:cNvPr id="20" name="Text Box 28"/>
          <p:cNvSpPr txBox="1">
            <a:spLocks noChangeArrowheads="1"/>
          </p:cNvSpPr>
          <p:nvPr/>
        </p:nvSpPr>
        <p:spPr bwMode="auto">
          <a:xfrm>
            <a:off x="6056568" y="1682721"/>
            <a:ext cx="495649" cy="253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400">
                <a:solidFill>
                  <a:schemeClr val="tx2"/>
                </a:solidFill>
                <a:latin typeface="Arial" charset="0"/>
                <a:ea typeface="ＭＳ Ｐゴシック" pitchFamily="-128" charset="-128"/>
              </a:defRPr>
            </a:lvl1pPr>
            <a:lvl2pPr marL="742950" indent="-285750">
              <a:defRPr sz="1400">
                <a:solidFill>
                  <a:schemeClr val="tx2"/>
                </a:solidFill>
                <a:latin typeface="Arial" charset="0"/>
                <a:ea typeface="ＭＳ Ｐゴシック" pitchFamily="-128" charset="-128"/>
              </a:defRPr>
            </a:lvl2pPr>
            <a:lvl3pPr marL="1143000" indent="-228600">
              <a:defRPr sz="1400">
                <a:solidFill>
                  <a:schemeClr val="tx2"/>
                </a:solidFill>
                <a:latin typeface="Arial" charset="0"/>
                <a:ea typeface="ＭＳ Ｐゴシック" pitchFamily="-128" charset="-128"/>
              </a:defRPr>
            </a:lvl3pPr>
            <a:lvl4pPr marL="1600200" indent="-228600">
              <a:defRPr sz="1400">
                <a:solidFill>
                  <a:schemeClr val="tx2"/>
                </a:solidFill>
                <a:latin typeface="Arial" charset="0"/>
                <a:ea typeface="ＭＳ Ｐゴシック" pitchFamily="-128" charset="-128"/>
              </a:defRPr>
            </a:lvl4pPr>
            <a:lvl5pPr marL="2057400" indent="-228600">
              <a:defRPr sz="1400">
                <a:solidFill>
                  <a:schemeClr val="tx2"/>
                </a:solidFill>
                <a:latin typeface="Arial" charset="0"/>
                <a:ea typeface="ＭＳ Ｐゴシック" pitchFamily="-128" charset="-128"/>
              </a:defRPr>
            </a:lvl5pPr>
            <a:lvl6pPr marL="2514600" indent="-228600" algn="ctr" eaLnBrk="0" fontAlgn="base" hangingPunct="0">
              <a:spcBef>
                <a:spcPct val="0"/>
              </a:spcBef>
              <a:spcAft>
                <a:spcPct val="0"/>
              </a:spcAft>
              <a:defRPr sz="1400">
                <a:solidFill>
                  <a:schemeClr val="tx2"/>
                </a:solidFill>
                <a:latin typeface="Arial" charset="0"/>
                <a:ea typeface="ＭＳ Ｐゴシック" pitchFamily="-128" charset="-128"/>
              </a:defRPr>
            </a:lvl6pPr>
            <a:lvl7pPr marL="2971800" indent="-228600" algn="ctr" eaLnBrk="0" fontAlgn="base" hangingPunct="0">
              <a:spcBef>
                <a:spcPct val="0"/>
              </a:spcBef>
              <a:spcAft>
                <a:spcPct val="0"/>
              </a:spcAft>
              <a:defRPr sz="1400">
                <a:solidFill>
                  <a:schemeClr val="tx2"/>
                </a:solidFill>
                <a:latin typeface="Arial" charset="0"/>
                <a:ea typeface="ＭＳ Ｐゴシック" pitchFamily="-128" charset="-128"/>
              </a:defRPr>
            </a:lvl7pPr>
            <a:lvl8pPr marL="3429000" indent="-228600" algn="ctr" eaLnBrk="0" fontAlgn="base" hangingPunct="0">
              <a:spcBef>
                <a:spcPct val="0"/>
              </a:spcBef>
              <a:spcAft>
                <a:spcPct val="0"/>
              </a:spcAft>
              <a:defRPr sz="1400">
                <a:solidFill>
                  <a:schemeClr val="tx2"/>
                </a:solidFill>
                <a:latin typeface="Arial" charset="0"/>
                <a:ea typeface="ＭＳ Ｐゴシック" pitchFamily="-128" charset="-128"/>
              </a:defRPr>
            </a:lvl8pPr>
            <a:lvl9pPr marL="3886200" indent="-228600" algn="ctr" eaLnBrk="0" fontAlgn="base" hangingPunct="0">
              <a:spcBef>
                <a:spcPct val="0"/>
              </a:spcBef>
              <a:spcAft>
                <a:spcPct val="0"/>
              </a:spcAft>
              <a:defRPr sz="1400">
                <a:solidFill>
                  <a:schemeClr val="tx2"/>
                </a:solidFill>
                <a:latin typeface="Arial" charset="0"/>
                <a:ea typeface="ＭＳ Ｐゴシック" pitchFamily="-128" charset="-128"/>
              </a:defRPr>
            </a:lvl9pPr>
          </a:lstStyle>
          <a:p>
            <a:pPr marL="0" marR="0" lvl="0" indent="0" defTabSz="914069" eaLnBrk="1" fontAlgn="auto" latinLnBrk="0" hangingPunct="1">
              <a:lnSpc>
                <a:spcPct val="100000"/>
              </a:lnSpc>
              <a:spcBef>
                <a:spcPts val="0"/>
              </a:spcBef>
              <a:spcAft>
                <a:spcPts val="0"/>
              </a:spcAft>
              <a:buClrTx/>
              <a:buSzTx/>
              <a:buFontTx/>
              <a:buNone/>
              <a:tabLst/>
              <a:defRPr/>
            </a:pPr>
            <a:r>
              <a:rPr kumimoji="0" lang="fi-FI" sz="1050" i="0" u="none" strike="noStrike" kern="0" cap="none" spc="0" normalizeH="0" baseline="0" noProof="0" dirty="0">
                <a:ln>
                  <a:noFill/>
                </a:ln>
                <a:effectLst/>
                <a:uLnTx/>
                <a:uFillTx/>
                <a:latin typeface="+mj-lt"/>
                <a:ea typeface="ＭＳ Ｐゴシック" pitchFamily="-128" charset="-128"/>
              </a:rPr>
              <a:t>Intia</a:t>
            </a:r>
          </a:p>
        </p:txBody>
      </p:sp>
      <p:sp>
        <p:nvSpPr>
          <p:cNvPr id="21" name="Text Box 29"/>
          <p:cNvSpPr txBox="1">
            <a:spLocks noChangeArrowheads="1"/>
          </p:cNvSpPr>
          <p:nvPr/>
        </p:nvSpPr>
        <p:spPr bwMode="auto">
          <a:xfrm>
            <a:off x="6263777" y="2373873"/>
            <a:ext cx="543739" cy="4154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400">
                <a:solidFill>
                  <a:schemeClr val="tx2"/>
                </a:solidFill>
                <a:latin typeface="Arial" charset="0"/>
                <a:ea typeface="ＭＳ Ｐゴシック" pitchFamily="-128" charset="-128"/>
              </a:defRPr>
            </a:lvl1pPr>
            <a:lvl2pPr marL="742950" indent="-285750">
              <a:defRPr sz="1400">
                <a:solidFill>
                  <a:schemeClr val="tx2"/>
                </a:solidFill>
                <a:latin typeface="Arial" charset="0"/>
                <a:ea typeface="ＭＳ Ｐゴシック" pitchFamily="-128" charset="-128"/>
              </a:defRPr>
            </a:lvl2pPr>
            <a:lvl3pPr marL="1143000" indent="-228600">
              <a:defRPr sz="1400">
                <a:solidFill>
                  <a:schemeClr val="tx2"/>
                </a:solidFill>
                <a:latin typeface="Arial" charset="0"/>
                <a:ea typeface="ＭＳ Ｐゴシック" pitchFamily="-128" charset="-128"/>
              </a:defRPr>
            </a:lvl3pPr>
            <a:lvl4pPr marL="1600200" indent="-228600">
              <a:defRPr sz="1400">
                <a:solidFill>
                  <a:schemeClr val="tx2"/>
                </a:solidFill>
                <a:latin typeface="Arial" charset="0"/>
                <a:ea typeface="ＭＳ Ｐゴシック" pitchFamily="-128" charset="-128"/>
              </a:defRPr>
            </a:lvl4pPr>
            <a:lvl5pPr marL="2057400" indent="-228600">
              <a:defRPr sz="1400">
                <a:solidFill>
                  <a:schemeClr val="tx2"/>
                </a:solidFill>
                <a:latin typeface="Arial" charset="0"/>
                <a:ea typeface="ＭＳ Ｐゴシック" pitchFamily="-128" charset="-128"/>
              </a:defRPr>
            </a:lvl5pPr>
            <a:lvl6pPr marL="2514600" indent="-228600" algn="ctr" eaLnBrk="0" fontAlgn="base" hangingPunct="0">
              <a:spcBef>
                <a:spcPct val="0"/>
              </a:spcBef>
              <a:spcAft>
                <a:spcPct val="0"/>
              </a:spcAft>
              <a:defRPr sz="1400">
                <a:solidFill>
                  <a:schemeClr val="tx2"/>
                </a:solidFill>
                <a:latin typeface="Arial" charset="0"/>
                <a:ea typeface="ＭＳ Ｐゴシック" pitchFamily="-128" charset="-128"/>
              </a:defRPr>
            </a:lvl6pPr>
            <a:lvl7pPr marL="2971800" indent="-228600" algn="ctr" eaLnBrk="0" fontAlgn="base" hangingPunct="0">
              <a:spcBef>
                <a:spcPct val="0"/>
              </a:spcBef>
              <a:spcAft>
                <a:spcPct val="0"/>
              </a:spcAft>
              <a:defRPr sz="1400">
                <a:solidFill>
                  <a:schemeClr val="tx2"/>
                </a:solidFill>
                <a:latin typeface="Arial" charset="0"/>
                <a:ea typeface="ＭＳ Ｐゴシック" pitchFamily="-128" charset="-128"/>
              </a:defRPr>
            </a:lvl7pPr>
            <a:lvl8pPr marL="3429000" indent="-228600" algn="ctr" eaLnBrk="0" fontAlgn="base" hangingPunct="0">
              <a:spcBef>
                <a:spcPct val="0"/>
              </a:spcBef>
              <a:spcAft>
                <a:spcPct val="0"/>
              </a:spcAft>
              <a:defRPr sz="1400">
                <a:solidFill>
                  <a:schemeClr val="tx2"/>
                </a:solidFill>
                <a:latin typeface="Arial" charset="0"/>
                <a:ea typeface="ＭＳ Ｐゴシック" pitchFamily="-128" charset="-128"/>
              </a:defRPr>
            </a:lvl8pPr>
            <a:lvl9pPr marL="3886200" indent="-228600" algn="ctr" eaLnBrk="0" fontAlgn="base" hangingPunct="0">
              <a:spcBef>
                <a:spcPct val="0"/>
              </a:spcBef>
              <a:spcAft>
                <a:spcPct val="0"/>
              </a:spcAft>
              <a:defRPr sz="1400">
                <a:solidFill>
                  <a:schemeClr val="tx2"/>
                </a:solidFill>
                <a:latin typeface="Arial" charset="0"/>
                <a:ea typeface="ＭＳ Ｐゴシック" pitchFamily="-128" charset="-128"/>
              </a:defRPr>
            </a:lvl9pPr>
          </a:lstStyle>
          <a:p>
            <a:pPr marL="0" marR="0" lvl="0" indent="0" defTabSz="914069" eaLnBrk="1" fontAlgn="auto" latinLnBrk="0" hangingPunct="1">
              <a:lnSpc>
                <a:spcPct val="100000"/>
              </a:lnSpc>
              <a:spcBef>
                <a:spcPts val="0"/>
              </a:spcBef>
              <a:spcAft>
                <a:spcPts val="0"/>
              </a:spcAft>
              <a:buClrTx/>
              <a:buSzTx/>
              <a:buFontTx/>
              <a:buNone/>
              <a:tabLst/>
              <a:defRPr/>
            </a:pPr>
            <a:r>
              <a:rPr kumimoji="0" lang="fi-FI" sz="1050" i="0" u="none" strike="noStrike" kern="0" cap="none" spc="0" normalizeH="0" baseline="0" noProof="0" dirty="0">
                <a:ln>
                  <a:noFill/>
                </a:ln>
                <a:effectLst/>
                <a:uLnTx/>
                <a:uFillTx/>
                <a:latin typeface="+mj-lt"/>
                <a:ea typeface="ＭＳ Ｐゴシック" pitchFamily="-128" charset="-128"/>
              </a:rPr>
              <a:t>Muu </a:t>
            </a:r>
          </a:p>
          <a:p>
            <a:pPr marL="0" marR="0" lvl="0" indent="0" defTabSz="914069" eaLnBrk="1" fontAlgn="auto" latinLnBrk="0" hangingPunct="1">
              <a:lnSpc>
                <a:spcPct val="100000"/>
              </a:lnSpc>
              <a:spcBef>
                <a:spcPts val="0"/>
              </a:spcBef>
              <a:spcAft>
                <a:spcPts val="0"/>
              </a:spcAft>
              <a:buClrTx/>
              <a:buSzTx/>
              <a:buFontTx/>
              <a:buNone/>
              <a:tabLst/>
              <a:defRPr/>
            </a:pPr>
            <a:r>
              <a:rPr kumimoji="0" lang="fi-FI" sz="1050" i="0" u="none" strike="noStrike" kern="0" cap="none" spc="0" normalizeH="0" baseline="0" noProof="0" dirty="0">
                <a:ln>
                  <a:noFill/>
                </a:ln>
                <a:effectLst/>
                <a:uLnTx/>
                <a:uFillTx/>
                <a:latin typeface="+mj-lt"/>
                <a:ea typeface="ＭＳ Ｐゴシック" pitchFamily="-128" charset="-128"/>
              </a:rPr>
              <a:t>Aasia</a:t>
            </a:r>
          </a:p>
        </p:txBody>
      </p:sp>
      <p:sp>
        <p:nvSpPr>
          <p:cNvPr id="22" name="Rectangle 30"/>
          <p:cNvSpPr>
            <a:spLocks noChangeArrowheads="1"/>
          </p:cNvSpPr>
          <p:nvPr/>
        </p:nvSpPr>
        <p:spPr bwMode="auto">
          <a:xfrm>
            <a:off x="6795026" y="3223294"/>
            <a:ext cx="301007" cy="252342"/>
          </a:xfrm>
          <a:prstGeom prst="rect">
            <a:avLst/>
          </a:prstGeom>
          <a:solidFill>
            <a:schemeClr val="accent2"/>
          </a:solidFill>
          <a:ln w="9525">
            <a:solidFill>
              <a:srgbClr val="29282E"/>
            </a:solidFill>
            <a:miter lim="800000"/>
            <a:headEnd/>
            <a:tailEnd/>
          </a:ln>
          <a:effectLst/>
          <a:extLst/>
        </p:spPr>
        <p:txBody>
          <a:bodyPr wrap="none" anchor="ctr"/>
          <a:lstStyle/>
          <a:p>
            <a:pPr marL="0" marR="0" lvl="0" indent="0" defTabSz="914069" eaLnBrk="1" fontAlgn="auto" latinLnBrk="0" hangingPunct="1">
              <a:lnSpc>
                <a:spcPct val="100000"/>
              </a:lnSpc>
              <a:spcBef>
                <a:spcPts val="0"/>
              </a:spcBef>
              <a:spcAft>
                <a:spcPts val="0"/>
              </a:spcAft>
              <a:buClrTx/>
              <a:buSzTx/>
              <a:buFontTx/>
              <a:buNone/>
              <a:tabLst/>
              <a:defRPr/>
            </a:pPr>
            <a:endParaRPr kumimoji="0" lang="fi-FI" sz="1814" b="0" i="0" u="none" strike="noStrike" kern="0" cap="none" spc="0" normalizeH="0" baseline="0" noProof="0">
              <a:ln>
                <a:noFill/>
              </a:ln>
              <a:solidFill>
                <a:srgbClr val="002664"/>
              </a:solidFill>
              <a:effectLst/>
              <a:uLnTx/>
              <a:uFillTx/>
              <a:latin typeface="Arial"/>
            </a:endParaRPr>
          </a:p>
        </p:txBody>
      </p:sp>
      <p:sp>
        <p:nvSpPr>
          <p:cNvPr id="23" name="Rectangle 32"/>
          <p:cNvSpPr>
            <a:spLocks noChangeArrowheads="1"/>
          </p:cNvSpPr>
          <p:nvPr/>
        </p:nvSpPr>
        <p:spPr bwMode="auto">
          <a:xfrm>
            <a:off x="7104578" y="2858046"/>
            <a:ext cx="793029" cy="610837"/>
          </a:xfrm>
          <a:prstGeom prst="rect">
            <a:avLst/>
          </a:prstGeom>
          <a:solidFill>
            <a:schemeClr val="accent1">
              <a:lumMod val="60000"/>
              <a:lumOff val="40000"/>
            </a:schemeClr>
          </a:solidFill>
          <a:ln w="9525">
            <a:solidFill>
              <a:srgbClr val="29282E"/>
            </a:solidFill>
            <a:miter lim="800000"/>
            <a:headEnd/>
            <a:tailEnd/>
          </a:ln>
          <a:effectLst/>
          <a:extLst/>
        </p:spPr>
        <p:txBody>
          <a:bodyPr wrap="none" anchor="ctr"/>
          <a:lstStyle/>
          <a:p>
            <a:pPr marL="0" marR="0" lvl="0" indent="0" defTabSz="914069" eaLnBrk="1" fontAlgn="auto" latinLnBrk="0" hangingPunct="1">
              <a:lnSpc>
                <a:spcPct val="100000"/>
              </a:lnSpc>
              <a:spcBef>
                <a:spcPts val="0"/>
              </a:spcBef>
              <a:spcAft>
                <a:spcPts val="0"/>
              </a:spcAft>
              <a:buClrTx/>
              <a:buSzTx/>
              <a:buFontTx/>
              <a:buNone/>
              <a:tabLst/>
              <a:defRPr/>
            </a:pPr>
            <a:endParaRPr kumimoji="0" lang="fi-FI" sz="1814" b="0" i="0" u="none" strike="noStrike" kern="0" cap="none" spc="0" normalizeH="0" baseline="0" noProof="0">
              <a:ln>
                <a:noFill/>
              </a:ln>
              <a:solidFill>
                <a:srgbClr val="002664"/>
              </a:solidFill>
              <a:effectLst/>
              <a:uLnTx/>
              <a:uFillTx/>
              <a:latin typeface="Arial"/>
            </a:endParaRPr>
          </a:p>
        </p:txBody>
      </p:sp>
      <p:sp>
        <p:nvSpPr>
          <p:cNvPr id="24" name="Text Box 33"/>
          <p:cNvSpPr txBox="1">
            <a:spLocks noChangeArrowheads="1"/>
          </p:cNvSpPr>
          <p:nvPr/>
        </p:nvSpPr>
        <p:spPr bwMode="auto">
          <a:xfrm rot="-5400000">
            <a:off x="6516589" y="1839770"/>
            <a:ext cx="1852793" cy="253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a:solidFill>
                  <a:schemeClr val="tx2"/>
                </a:solidFill>
                <a:latin typeface="Arial" charset="0"/>
                <a:ea typeface="ＭＳ Ｐゴシック" pitchFamily="-128" charset="-128"/>
              </a:defRPr>
            </a:lvl1pPr>
            <a:lvl2pPr marL="742950" indent="-285750">
              <a:defRPr sz="1400">
                <a:solidFill>
                  <a:schemeClr val="tx2"/>
                </a:solidFill>
                <a:latin typeface="Arial" charset="0"/>
                <a:ea typeface="ＭＳ Ｐゴシック" pitchFamily="-128" charset="-128"/>
              </a:defRPr>
            </a:lvl2pPr>
            <a:lvl3pPr marL="1143000" indent="-228600">
              <a:defRPr sz="1400">
                <a:solidFill>
                  <a:schemeClr val="tx2"/>
                </a:solidFill>
                <a:latin typeface="Arial" charset="0"/>
                <a:ea typeface="ＭＳ Ｐゴシック" pitchFamily="-128" charset="-128"/>
              </a:defRPr>
            </a:lvl3pPr>
            <a:lvl4pPr marL="1600200" indent="-228600">
              <a:defRPr sz="1400">
                <a:solidFill>
                  <a:schemeClr val="tx2"/>
                </a:solidFill>
                <a:latin typeface="Arial" charset="0"/>
                <a:ea typeface="ＭＳ Ｐゴシック" pitchFamily="-128" charset="-128"/>
              </a:defRPr>
            </a:lvl4pPr>
            <a:lvl5pPr marL="2057400" indent="-228600">
              <a:defRPr sz="1400">
                <a:solidFill>
                  <a:schemeClr val="tx2"/>
                </a:solidFill>
                <a:latin typeface="Arial" charset="0"/>
                <a:ea typeface="ＭＳ Ｐゴシック" pitchFamily="-128" charset="-128"/>
              </a:defRPr>
            </a:lvl5pPr>
            <a:lvl6pPr marL="2514600" indent="-228600" algn="ctr" eaLnBrk="0" fontAlgn="base" hangingPunct="0">
              <a:spcBef>
                <a:spcPct val="0"/>
              </a:spcBef>
              <a:spcAft>
                <a:spcPct val="0"/>
              </a:spcAft>
              <a:defRPr sz="1400">
                <a:solidFill>
                  <a:schemeClr val="tx2"/>
                </a:solidFill>
                <a:latin typeface="Arial" charset="0"/>
                <a:ea typeface="ＭＳ Ｐゴシック" pitchFamily="-128" charset="-128"/>
              </a:defRPr>
            </a:lvl6pPr>
            <a:lvl7pPr marL="2971800" indent="-228600" algn="ctr" eaLnBrk="0" fontAlgn="base" hangingPunct="0">
              <a:spcBef>
                <a:spcPct val="0"/>
              </a:spcBef>
              <a:spcAft>
                <a:spcPct val="0"/>
              </a:spcAft>
              <a:defRPr sz="1400">
                <a:solidFill>
                  <a:schemeClr val="tx2"/>
                </a:solidFill>
                <a:latin typeface="Arial" charset="0"/>
                <a:ea typeface="ＭＳ Ｐゴシック" pitchFamily="-128" charset="-128"/>
              </a:defRPr>
            </a:lvl7pPr>
            <a:lvl8pPr marL="3429000" indent="-228600" algn="ctr" eaLnBrk="0" fontAlgn="base" hangingPunct="0">
              <a:spcBef>
                <a:spcPct val="0"/>
              </a:spcBef>
              <a:spcAft>
                <a:spcPct val="0"/>
              </a:spcAft>
              <a:defRPr sz="1400">
                <a:solidFill>
                  <a:schemeClr val="tx2"/>
                </a:solidFill>
                <a:latin typeface="Arial" charset="0"/>
                <a:ea typeface="ＭＳ Ｐゴシック" pitchFamily="-128" charset="-128"/>
              </a:defRPr>
            </a:lvl8pPr>
            <a:lvl9pPr marL="3886200" indent="-228600" algn="ctr" eaLnBrk="0" fontAlgn="base" hangingPunct="0">
              <a:spcBef>
                <a:spcPct val="0"/>
              </a:spcBef>
              <a:spcAft>
                <a:spcPct val="0"/>
              </a:spcAft>
              <a:defRPr sz="1400">
                <a:solidFill>
                  <a:schemeClr val="tx2"/>
                </a:solidFill>
                <a:latin typeface="Arial" charset="0"/>
                <a:ea typeface="ＭＳ Ｐゴシック" pitchFamily="-128" charset="-128"/>
              </a:defRPr>
            </a:lvl9pPr>
          </a:lstStyle>
          <a:p>
            <a:pPr marL="0" marR="0" lvl="0" indent="0" defTabSz="914069" eaLnBrk="1" fontAlgn="auto" latinLnBrk="0" hangingPunct="1">
              <a:lnSpc>
                <a:spcPct val="100000"/>
              </a:lnSpc>
              <a:spcBef>
                <a:spcPts val="0"/>
              </a:spcBef>
              <a:spcAft>
                <a:spcPts val="0"/>
              </a:spcAft>
              <a:buClrTx/>
              <a:buSzTx/>
              <a:buFontTx/>
              <a:buNone/>
              <a:tabLst/>
              <a:defRPr/>
            </a:pPr>
            <a:r>
              <a:rPr kumimoji="0" lang="fi-FI" sz="1050" u="none" strike="noStrike" kern="0" cap="none" spc="0" normalizeH="0" noProof="0" dirty="0">
                <a:ln>
                  <a:noFill/>
                </a:ln>
                <a:effectLst/>
                <a:uLnTx/>
                <a:uFillTx/>
                <a:latin typeface="Verdana" panose="020B0604030504040204" pitchFamily="34" charset="0"/>
                <a:ea typeface="ＭＳ Ｐゴシック" pitchFamily="-128" charset="-128"/>
              </a:rPr>
              <a:t>Muu it. Eurooppa </a:t>
            </a:r>
          </a:p>
        </p:txBody>
      </p:sp>
      <p:sp>
        <p:nvSpPr>
          <p:cNvPr id="25" name="Rectangle 34"/>
          <p:cNvSpPr>
            <a:spLocks noChangeArrowheads="1"/>
          </p:cNvSpPr>
          <p:nvPr/>
        </p:nvSpPr>
        <p:spPr bwMode="auto">
          <a:xfrm>
            <a:off x="7908354" y="3408601"/>
            <a:ext cx="97623" cy="60282"/>
          </a:xfrm>
          <a:prstGeom prst="rect">
            <a:avLst/>
          </a:prstGeom>
          <a:solidFill>
            <a:schemeClr val="accent3"/>
          </a:solidFill>
          <a:ln w="9525">
            <a:solidFill>
              <a:srgbClr val="29282E"/>
            </a:solidFill>
            <a:miter lim="800000"/>
            <a:headEnd/>
            <a:tailEnd/>
          </a:ln>
          <a:effectLst/>
          <a:extLst/>
        </p:spPr>
        <p:txBody>
          <a:bodyPr wrap="none" anchor="ctr"/>
          <a:lstStyle/>
          <a:p>
            <a:pPr marL="0" marR="0" lvl="0" indent="0" defTabSz="914069" eaLnBrk="1" fontAlgn="auto" latinLnBrk="0" hangingPunct="1">
              <a:lnSpc>
                <a:spcPct val="100000"/>
              </a:lnSpc>
              <a:spcBef>
                <a:spcPts val="0"/>
              </a:spcBef>
              <a:spcAft>
                <a:spcPts val="0"/>
              </a:spcAft>
              <a:buClrTx/>
              <a:buSzTx/>
              <a:buFontTx/>
              <a:buNone/>
              <a:tabLst/>
              <a:defRPr/>
            </a:pPr>
            <a:endParaRPr kumimoji="0" lang="fi-FI" sz="1814" b="0" i="0" u="none" strike="noStrike" kern="0" cap="none" spc="0" normalizeH="0" baseline="0" noProof="0">
              <a:ln>
                <a:noFill/>
              </a:ln>
              <a:solidFill>
                <a:srgbClr val="002664"/>
              </a:solidFill>
              <a:effectLst/>
              <a:uLnTx/>
              <a:uFillTx/>
              <a:latin typeface="Arial"/>
            </a:endParaRPr>
          </a:p>
        </p:txBody>
      </p:sp>
      <p:sp>
        <p:nvSpPr>
          <p:cNvPr id="26" name="Rectangle 35"/>
          <p:cNvSpPr>
            <a:spLocks noChangeArrowheads="1"/>
          </p:cNvSpPr>
          <p:nvPr/>
        </p:nvSpPr>
        <p:spPr bwMode="auto">
          <a:xfrm flipV="1">
            <a:off x="8009700" y="3130875"/>
            <a:ext cx="73962" cy="338425"/>
          </a:xfrm>
          <a:prstGeom prst="rect">
            <a:avLst/>
          </a:prstGeom>
          <a:solidFill>
            <a:schemeClr val="accent6">
              <a:lumMod val="75000"/>
            </a:schemeClr>
          </a:solidFill>
          <a:ln w="9525">
            <a:solidFill>
              <a:srgbClr val="29282E"/>
            </a:solidFill>
            <a:miter lim="800000"/>
            <a:headEnd/>
            <a:tailEnd/>
          </a:ln>
          <a:effectLst/>
          <a:extLst/>
        </p:spPr>
        <p:txBody>
          <a:bodyPr wrap="none" anchor="ctr"/>
          <a:lstStyle/>
          <a:p>
            <a:pPr marL="0" marR="0" lvl="0" indent="0" defTabSz="914069" eaLnBrk="1" fontAlgn="auto" latinLnBrk="0" hangingPunct="1">
              <a:lnSpc>
                <a:spcPct val="100000"/>
              </a:lnSpc>
              <a:spcBef>
                <a:spcPts val="0"/>
              </a:spcBef>
              <a:spcAft>
                <a:spcPts val="0"/>
              </a:spcAft>
              <a:buClrTx/>
              <a:buSzTx/>
              <a:buFontTx/>
              <a:buNone/>
              <a:tabLst/>
              <a:defRPr/>
            </a:pPr>
            <a:endParaRPr kumimoji="0" lang="fi-FI" sz="1814" b="0" i="0" u="none" strike="noStrike" kern="0" cap="none" spc="0" normalizeH="0" baseline="0" noProof="0">
              <a:ln>
                <a:noFill/>
              </a:ln>
              <a:solidFill>
                <a:srgbClr val="002664"/>
              </a:solidFill>
              <a:effectLst/>
              <a:uLnTx/>
              <a:uFillTx/>
              <a:latin typeface="Arial"/>
            </a:endParaRPr>
          </a:p>
        </p:txBody>
      </p:sp>
      <p:sp>
        <p:nvSpPr>
          <p:cNvPr id="27" name="Rectangle 36"/>
          <p:cNvSpPr>
            <a:spLocks noChangeArrowheads="1"/>
          </p:cNvSpPr>
          <p:nvPr/>
        </p:nvSpPr>
        <p:spPr bwMode="auto">
          <a:xfrm>
            <a:off x="8083661" y="2735589"/>
            <a:ext cx="113591" cy="733294"/>
          </a:xfrm>
          <a:prstGeom prst="rect">
            <a:avLst/>
          </a:prstGeom>
          <a:solidFill>
            <a:schemeClr val="accent2">
              <a:lumMod val="20000"/>
              <a:lumOff val="80000"/>
            </a:schemeClr>
          </a:solidFill>
          <a:ln w="9525">
            <a:solidFill>
              <a:srgbClr val="29282E"/>
            </a:solidFill>
            <a:miter lim="800000"/>
            <a:headEnd/>
            <a:tailEnd/>
          </a:ln>
          <a:effectLst/>
          <a:extLst/>
        </p:spPr>
        <p:txBody>
          <a:bodyPr wrap="none" anchor="ctr"/>
          <a:lstStyle/>
          <a:p>
            <a:pPr marL="0" marR="0" lvl="0" indent="0" defTabSz="914069" eaLnBrk="1" fontAlgn="auto" latinLnBrk="0" hangingPunct="1">
              <a:lnSpc>
                <a:spcPct val="100000"/>
              </a:lnSpc>
              <a:spcBef>
                <a:spcPts val="0"/>
              </a:spcBef>
              <a:spcAft>
                <a:spcPts val="0"/>
              </a:spcAft>
              <a:buClrTx/>
              <a:buSzTx/>
              <a:buFontTx/>
              <a:buNone/>
              <a:tabLst/>
              <a:defRPr/>
            </a:pPr>
            <a:endParaRPr kumimoji="0" lang="fi-FI" sz="1814" b="0" i="0" u="none" strike="noStrike" kern="0" cap="none" spc="0" normalizeH="0" baseline="0" noProof="0">
              <a:ln>
                <a:noFill/>
              </a:ln>
              <a:solidFill>
                <a:srgbClr val="002664"/>
              </a:solidFill>
              <a:effectLst/>
              <a:uLnTx/>
              <a:uFillTx/>
              <a:latin typeface="Arial"/>
            </a:endParaRPr>
          </a:p>
        </p:txBody>
      </p:sp>
      <p:sp>
        <p:nvSpPr>
          <p:cNvPr id="28" name="Rectangle 38"/>
          <p:cNvSpPr>
            <a:spLocks noChangeArrowheads="1"/>
          </p:cNvSpPr>
          <p:nvPr/>
        </p:nvSpPr>
        <p:spPr bwMode="auto">
          <a:xfrm>
            <a:off x="8195230" y="2815873"/>
            <a:ext cx="252373" cy="653010"/>
          </a:xfrm>
          <a:prstGeom prst="rect">
            <a:avLst/>
          </a:prstGeom>
          <a:solidFill>
            <a:schemeClr val="accent1">
              <a:lumMod val="20000"/>
              <a:lumOff val="80000"/>
            </a:schemeClr>
          </a:solidFill>
          <a:ln w="9525">
            <a:solidFill>
              <a:srgbClr val="29282E"/>
            </a:solidFill>
            <a:miter lim="800000"/>
            <a:headEnd/>
            <a:tailEnd/>
          </a:ln>
          <a:effectLst/>
          <a:extLst/>
        </p:spPr>
        <p:txBody>
          <a:bodyPr wrap="none" anchor="ctr"/>
          <a:lstStyle/>
          <a:p>
            <a:pPr marL="0" marR="0" lvl="0" indent="0" defTabSz="914069" eaLnBrk="1" fontAlgn="auto" latinLnBrk="0" hangingPunct="1">
              <a:lnSpc>
                <a:spcPct val="100000"/>
              </a:lnSpc>
              <a:spcBef>
                <a:spcPts val="0"/>
              </a:spcBef>
              <a:spcAft>
                <a:spcPts val="0"/>
              </a:spcAft>
              <a:buClrTx/>
              <a:buSzTx/>
              <a:buFontTx/>
              <a:buNone/>
              <a:tabLst/>
              <a:defRPr/>
            </a:pPr>
            <a:endParaRPr kumimoji="0" lang="fi-FI" sz="1814" b="0" i="0" u="none" strike="noStrike" kern="0" cap="none" spc="0" normalizeH="0" baseline="0" noProof="0">
              <a:ln>
                <a:noFill/>
              </a:ln>
              <a:solidFill>
                <a:srgbClr val="002664"/>
              </a:solidFill>
              <a:effectLst/>
              <a:uLnTx/>
              <a:uFillTx/>
              <a:latin typeface="Arial"/>
            </a:endParaRPr>
          </a:p>
        </p:txBody>
      </p:sp>
      <p:sp>
        <p:nvSpPr>
          <p:cNvPr id="29" name="Text Box 40"/>
          <p:cNvSpPr txBox="1">
            <a:spLocks noChangeArrowheads="1"/>
          </p:cNvSpPr>
          <p:nvPr/>
        </p:nvSpPr>
        <p:spPr bwMode="auto">
          <a:xfrm rot="-5400000">
            <a:off x="6585820" y="2768944"/>
            <a:ext cx="683192" cy="2806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1400">
                <a:solidFill>
                  <a:schemeClr val="tx2"/>
                </a:solidFill>
                <a:latin typeface="Arial" charset="0"/>
                <a:ea typeface="ＭＳ Ｐゴシック" pitchFamily="-128" charset="-128"/>
              </a:defRPr>
            </a:lvl1pPr>
            <a:lvl2pPr marL="742950" indent="-285750">
              <a:defRPr sz="1400">
                <a:solidFill>
                  <a:schemeClr val="tx2"/>
                </a:solidFill>
                <a:latin typeface="Arial" charset="0"/>
                <a:ea typeface="ＭＳ Ｐゴシック" pitchFamily="-128" charset="-128"/>
              </a:defRPr>
            </a:lvl2pPr>
            <a:lvl3pPr marL="1143000" indent="-228600">
              <a:defRPr sz="1400">
                <a:solidFill>
                  <a:schemeClr val="tx2"/>
                </a:solidFill>
                <a:latin typeface="Arial" charset="0"/>
                <a:ea typeface="ＭＳ Ｐゴシック" pitchFamily="-128" charset="-128"/>
              </a:defRPr>
            </a:lvl3pPr>
            <a:lvl4pPr marL="1600200" indent="-228600">
              <a:defRPr sz="1400">
                <a:solidFill>
                  <a:schemeClr val="tx2"/>
                </a:solidFill>
                <a:latin typeface="Arial" charset="0"/>
                <a:ea typeface="ＭＳ Ｐゴシック" pitchFamily="-128" charset="-128"/>
              </a:defRPr>
            </a:lvl4pPr>
            <a:lvl5pPr marL="2057400" indent="-228600">
              <a:defRPr sz="1400">
                <a:solidFill>
                  <a:schemeClr val="tx2"/>
                </a:solidFill>
                <a:latin typeface="Arial" charset="0"/>
                <a:ea typeface="ＭＳ Ｐゴシック" pitchFamily="-128" charset="-128"/>
              </a:defRPr>
            </a:lvl5pPr>
            <a:lvl6pPr marL="2514600" indent="-228600" algn="ctr" eaLnBrk="0" fontAlgn="base" hangingPunct="0">
              <a:spcBef>
                <a:spcPct val="0"/>
              </a:spcBef>
              <a:spcAft>
                <a:spcPct val="0"/>
              </a:spcAft>
              <a:defRPr sz="1400">
                <a:solidFill>
                  <a:schemeClr val="tx2"/>
                </a:solidFill>
                <a:latin typeface="Arial" charset="0"/>
                <a:ea typeface="ＭＳ Ｐゴシック" pitchFamily="-128" charset="-128"/>
              </a:defRPr>
            </a:lvl6pPr>
            <a:lvl7pPr marL="2971800" indent="-228600" algn="ctr" eaLnBrk="0" fontAlgn="base" hangingPunct="0">
              <a:spcBef>
                <a:spcPct val="0"/>
              </a:spcBef>
              <a:spcAft>
                <a:spcPct val="0"/>
              </a:spcAft>
              <a:defRPr sz="1400">
                <a:solidFill>
                  <a:schemeClr val="tx2"/>
                </a:solidFill>
                <a:latin typeface="Arial" charset="0"/>
                <a:ea typeface="ＭＳ Ｐゴシック" pitchFamily="-128" charset="-128"/>
              </a:defRPr>
            </a:lvl7pPr>
            <a:lvl8pPr marL="3429000" indent="-228600" algn="ctr" eaLnBrk="0" fontAlgn="base" hangingPunct="0">
              <a:spcBef>
                <a:spcPct val="0"/>
              </a:spcBef>
              <a:spcAft>
                <a:spcPct val="0"/>
              </a:spcAft>
              <a:defRPr sz="1400">
                <a:solidFill>
                  <a:schemeClr val="tx2"/>
                </a:solidFill>
                <a:latin typeface="Arial" charset="0"/>
                <a:ea typeface="ＭＳ Ｐゴシック" pitchFamily="-128" charset="-128"/>
              </a:defRPr>
            </a:lvl8pPr>
            <a:lvl9pPr marL="3886200" indent="-228600" algn="ctr" eaLnBrk="0" fontAlgn="base" hangingPunct="0">
              <a:spcBef>
                <a:spcPct val="0"/>
              </a:spcBef>
              <a:spcAft>
                <a:spcPct val="0"/>
              </a:spcAft>
              <a:defRPr sz="1400">
                <a:solidFill>
                  <a:schemeClr val="tx2"/>
                </a:solidFill>
                <a:latin typeface="Arial" charset="0"/>
                <a:ea typeface="ＭＳ Ｐゴシック" pitchFamily="-128" charset="-128"/>
              </a:defRPr>
            </a:lvl9pPr>
          </a:lstStyle>
          <a:p>
            <a:pPr marL="0" marR="0" lvl="0" indent="0" defTabSz="914069" eaLnBrk="1" fontAlgn="auto" latinLnBrk="0" hangingPunct="1">
              <a:lnSpc>
                <a:spcPct val="100000"/>
              </a:lnSpc>
              <a:spcBef>
                <a:spcPts val="0"/>
              </a:spcBef>
              <a:spcAft>
                <a:spcPts val="0"/>
              </a:spcAft>
              <a:buClrTx/>
              <a:buSzTx/>
              <a:buFontTx/>
              <a:buNone/>
              <a:tabLst/>
              <a:defRPr/>
            </a:pPr>
            <a:r>
              <a:rPr kumimoji="0" lang="fi-FI" sz="1050" i="0" u="none" strike="noStrike" kern="0" cap="none" spc="0" normalizeH="0" baseline="0" noProof="0" dirty="0">
                <a:ln>
                  <a:noFill/>
                </a:ln>
                <a:effectLst/>
                <a:uLnTx/>
                <a:uFillTx/>
                <a:latin typeface="+mj-lt"/>
                <a:ea typeface="ＭＳ Ｐゴシック" pitchFamily="-128" charset="-128"/>
              </a:rPr>
              <a:t>Venäjä</a:t>
            </a:r>
            <a:r>
              <a:rPr kumimoji="0" lang="fi-FI" sz="1209" b="1" i="0" u="none" strike="noStrike" kern="0" cap="none" spc="0" normalizeH="0" baseline="0" noProof="0" dirty="0">
                <a:ln>
                  <a:noFill/>
                </a:ln>
                <a:solidFill>
                  <a:srgbClr val="92D050"/>
                </a:solidFill>
                <a:effectLst/>
                <a:uLnTx/>
                <a:uFillTx/>
                <a:latin typeface="Arial" charset="0"/>
                <a:ea typeface="ＭＳ Ｐゴシック" pitchFamily="-128" charset="-128"/>
              </a:rPr>
              <a:t> </a:t>
            </a:r>
            <a:endParaRPr kumimoji="0" lang="fi-FI" sz="1209" b="0" i="0" u="none" strike="noStrike" kern="0" cap="none" spc="0" normalizeH="0" baseline="0" noProof="0" dirty="0">
              <a:ln>
                <a:noFill/>
              </a:ln>
              <a:solidFill>
                <a:srgbClr val="92D050"/>
              </a:solidFill>
              <a:effectLst/>
              <a:uLnTx/>
              <a:uFillTx/>
              <a:latin typeface="Arial" charset="0"/>
              <a:ea typeface="ＭＳ Ｐゴシック" pitchFamily="-128" charset="-128"/>
            </a:endParaRPr>
          </a:p>
        </p:txBody>
      </p:sp>
      <p:sp>
        <p:nvSpPr>
          <p:cNvPr id="30" name="Text Box 41"/>
          <p:cNvSpPr txBox="1">
            <a:spLocks noChangeArrowheads="1"/>
          </p:cNvSpPr>
          <p:nvPr/>
        </p:nvSpPr>
        <p:spPr bwMode="auto">
          <a:xfrm rot="-5400000">
            <a:off x="7572444" y="2342948"/>
            <a:ext cx="724878" cy="253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400">
                <a:solidFill>
                  <a:schemeClr val="tx2"/>
                </a:solidFill>
                <a:latin typeface="Arial" charset="0"/>
                <a:ea typeface="ＭＳ Ｐゴシック" pitchFamily="-128" charset="-128"/>
              </a:defRPr>
            </a:lvl1pPr>
            <a:lvl2pPr marL="742950" indent="-285750">
              <a:defRPr sz="1400">
                <a:solidFill>
                  <a:schemeClr val="tx2"/>
                </a:solidFill>
                <a:latin typeface="Arial" charset="0"/>
                <a:ea typeface="ＭＳ Ｐゴシック" pitchFamily="-128" charset="-128"/>
              </a:defRPr>
            </a:lvl2pPr>
            <a:lvl3pPr marL="1143000" indent="-228600">
              <a:defRPr sz="1400">
                <a:solidFill>
                  <a:schemeClr val="tx2"/>
                </a:solidFill>
                <a:latin typeface="Arial" charset="0"/>
                <a:ea typeface="ＭＳ Ｐゴシック" pitchFamily="-128" charset="-128"/>
              </a:defRPr>
            </a:lvl3pPr>
            <a:lvl4pPr marL="1600200" indent="-228600">
              <a:defRPr sz="1400">
                <a:solidFill>
                  <a:schemeClr val="tx2"/>
                </a:solidFill>
                <a:latin typeface="Arial" charset="0"/>
                <a:ea typeface="ＭＳ Ｐゴシック" pitchFamily="-128" charset="-128"/>
              </a:defRPr>
            </a:lvl4pPr>
            <a:lvl5pPr marL="2057400" indent="-228600">
              <a:defRPr sz="1400">
                <a:solidFill>
                  <a:schemeClr val="tx2"/>
                </a:solidFill>
                <a:latin typeface="Arial" charset="0"/>
                <a:ea typeface="ＭＳ Ｐゴシック" pitchFamily="-128" charset="-128"/>
              </a:defRPr>
            </a:lvl5pPr>
            <a:lvl6pPr marL="2514600" indent="-228600" algn="ctr" eaLnBrk="0" fontAlgn="base" hangingPunct="0">
              <a:spcBef>
                <a:spcPct val="0"/>
              </a:spcBef>
              <a:spcAft>
                <a:spcPct val="0"/>
              </a:spcAft>
              <a:defRPr sz="1400">
                <a:solidFill>
                  <a:schemeClr val="tx2"/>
                </a:solidFill>
                <a:latin typeface="Arial" charset="0"/>
                <a:ea typeface="ＭＳ Ｐゴシック" pitchFamily="-128" charset="-128"/>
              </a:defRPr>
            </a:lvl6pPr>
            <a:lvl7pPr marL="2971800" indent="-228600" algn="ctr" eaLnBrk="0" fontAlgn="base" hangingPunct="0">
              <a:spcBef>
                <a:spcPct val="0"/>
              </a:spcBef>
              <a:spcAft>
                <a:spcPct val="0"/>
              </a:spcAft>
              <a:defRPr sz="1400">
                <a:solidFill>
                  <a:schemeClr val="tx2"/>
                </a:solidFill>
                <a:latin typeface="Arial" charset="0"/>
                <a:ea typeface="ＭＳ Ｐゴシック" pitchFamily="-128" charset="-128"/>
              </a:defRPr>
            </a:lvl7pPr>
            <a:lvl8pPr marL="3429000" indent="-228600" algn="ctr" eaLnBrk="0" fontAlgn="base" hangingPunct="0">
              <a:spcBef>
                <a:spcPct val="0"/>
              </a:spcBef>
              <a:spcAft>
                <a:spcPct val="0"/>
              </a:spcAft>
              <a:defRPr sz="1400">
                <a:solidFill>
                  <a:schemeClr val="tx2"/>
                </a:solidFill>
                <a:latin typeface="Arial" charset="0"/>
                <a:ea typeface="ＭＳ Ｐゴシック" pitchFamily="-128" charset="-128"/>
              </a:defRPr>
            </a:lvl8pPr>
            <a:lvl9pPr marL="3886200" indent="-228600" algn="ctr" eaLnBrk="0" fontAlgn="base" hangingPunct="0">
              <a:spcBef>
                <a:spcPct val="0"/>
              </a:spcBef>
              <a:spcAft>
                <a:spcPct val="0"/>
              </a:spcAft>
              <a:defRPr sz="1400">
                <a:solidFill>
                  <a:schemeClr val="tx2"/>
                </a:solidFill>
                <a:latin typeface="Arial" charset="0"/>
                <a:ea typeface="ＭＳ Ｐゴシック" pitchFamily="-128" charset="-128"/>
              </a:defRPr>
            </a:lvl9pPr>
          </a:lstStyle>
          <a:p>
            <a:pPr marL="0" marR="0" lvl="0" indent="0" defTabSz="914069" eaLnBrk="1" fontAlgn="auto" latinLnBrk="0" hangingPunct="1">
              <a:lnSpc>
                <a:spcPct val="100000"/>
              </a:lnSpc>
              <a:spcBef>
                <a:spcPts val="0"/>
              </a:spcBef>
              <a:spcAft>
                <a:spcPts val="0"/>
              </a:spcAft>
              <a:buClrTx/>
              <a:buSzTx/>
              <a:buFontTx/>
              <a:buNone/>
              <a:tabLst/>
              <a:defRPr/>
            </a:pPr>
            <a:r>
              <a:rPr kumimoji="0" lang="fi-FI" sz="1050" i="0" u="none" strike="noStrike" kern="0" cap="none" spc="0" normalizeH="0" baseline="0" noProof="0" dirty="0">
                <a:ln>
                  <a:noFill/>
                </a:ln>
                <a:effectLst/>
                <a:uLnTx/>
                <a:uFillTx/>
                <a:latin typeface="+mj-lt"/>
                <a:ea typeface="ＭＳ Ｐゴシック" pitchFamily="-128" charset="-128"/>
              </a:rPr>
              <a:t>Brasilia</a:t>
            </a:r>
            <a:r>
              <a:rPr kumimoji="0" lang="fi-FI" sz="1050" b="0" i="0" u="none" strike="noStrike" kern="0" cap="none" spc="0" normalizeH="0" baseline="0" noProof="0" dirty="0">
                <a:ln>
                  <a:noFill/>
                </a:ln>
                <a:effectLst/>
                <a:uLnTx/>
                <a:uFillTx/>
                <a:latin typeface="+mj-lt"/>
                <a:ea typeface="ＭＳ Ｐゴシック" pitchFamily="-128" charset="-128"/>
              </a:rPr>
              <a:t> </a:t>
            </a:r>
          </a:p>
        </p:txBody>
      </p:sp>
      <p:sp>
        <p:nvSpPr>
          <p:cNvPr id="31" name="Text Box 43"/>
          <p:cNvSpPr txBox="1">
            <a:spLocks noChangeArrowheads="1"/>
          </p:cNvSpPr>
          <p:nvPr/>
        </p:nvSpPr>
        <p:spPr bwMode="auto">
          <a:xfrm rot="-5400000">
            <a:off x="7274403" y="1780473"/>
            <a:ext cx="1734200" cy="253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1400">
                <a:solidFill>
                  <a:schemeClr val="tx2"/>
                </a:solidFill>
                <a:latin typeface="Arial" charset="0"/>
                <a:ea typeface="ＭＳ Ｐゴシック" pitchFamily="-128" charset="-128"/>
              </a:defRPr>
            </a:lvl1pPr>
            <a:lvl2pPr marL="742950" indent="-285750">
              <a:defRPr sz="1400">
                <a:solidFill>
                  <a:schemeClr val="tx2"/>
                </a:solidFill>
                <a:latin typeface="Arial" charset="0"/>
                <a:ea typeface="ＭＳ Ｐゴシック" pitchFamily="-128" charset="-128"/>
              </a:defRPr>
            </a:lvl2pPr>
            <a:lvl3pPr marL="1143000" indent="-228600">
              <a:defRPr sz="1400">
                <a:solidFill>
                  <a:schemeClr val="tx2"/>
                </a:solidFill>
                <a:latin typeface="Arial" charset="0"/>
                <a:ea typeface="ＭＳ Ｐゴシック" pitchFamily="-128" charset="-128"/>
              </a:defRPr>
            </a:lvl3pPr>
            <a:lvl4pPr marL="1600200" indent="-228600">
              <a:defRPr sz="1400">
                <a:solidFill>
                  <a:schemeClr val="tx2"/>
                </a:solidFill>
                <a:latin typeface="Arial" charset="0"/>
                <a:ea typeface="ＭＳ Ｐゴシック" pitchFamily="-128" charset="-128"/>
              </a:defRPr>
            </a:lvl4pPr>
            <a:lvl5pPr marL="2057400" indent="-228600">
              <a:defRPr sz="1400">
                <a:solidFill>
                  <a:schemeClr val="tx2"/>
                </a:solidFill>
                <a:latin typeface="Arial" charset="0"/>
                <a:ea typeface="ＭＳ Ｐゴシック" pitchFamily="-128" charset="-128"/>
              </a:defRPr>
            </a:lvl5pPr>
            <a:lvl6pPr marL="2514600" indent="-228600" algn="ctr" eaLnBrk="0" fontAlgn="base" hangingPunct="0">
              <a:spcBef>
                <a:spcPct val="0"/>
              </a:spcBef>
              <a:spcAft>
                <a:spcPct val="0"/>
              </a:spcAft>
              <a:defRPr sz="1400">
                <a:solidFill>
                  <a:schemeClr val="tx2"/>
                </a:solidFill>
                <a:latin typeface="Arial" charset="0"/>
                <a:ea typeface="ＭＳ Ｐゴシック" pitchFamily="-128" charset="-128"/>
              </a:defRPr>
            </a:lvl6pPr>
            <a:lvl7pPr marL="2971800" indent="-228600" algn="ctr" eaLnBrk="0" fontAlgn="base" hangingPunct="0">
              <a:spcBef>
                <a:spcPct val="0"/>
              </a:spcBef>
              <a:spcAft>
                <a:spcPct val="0"/>
              </a:spcAft>
              <a:defRPr sz="1400">
                <a:solidFill>
                  <a:schemeClr val="tx2"/>
                </a:solidFill>
                <a:latin typeface="Arial" charset="0"/>
                <a:ea typeface="ＭＳ Ｐゴシック" pitchFamily="-128" charset="-128"/>
              </a:defRPr>
            </a:lvl7pPr>
            <a:lvl8pPr marL="3429000" indent="-228600" algn="ctr" eaLnBrk="0" fontAlgn="base" hangingPunct="0">
              <a:spcBef>
                <a:spcPct val="0"/>
              </a:spcBef>
              <a:spcAft>
                <a:spcPct val="0"/>
              </a:spcAft>
              <a:defRPr sz="1400">
                <a:solidFill>
                  <a:schemeClr val="tx2"/>
                </a:solidFill>
                <a:latin typeface="Arial" charset="0"/>
                <a:ea typeface="ＭＳ Ｐゴシック" pitchFamily="-128" charset="-128"/>
              </a:defRPr>
            </a:lvl8pPr>
            <a:lvl9pPr marL="3886200" indent="-228600" algn="ctr" eaLnBrk="0" fontAlgn="base" hangingPunct="0">
              <a:spcBef>
                <a:spcPct val="0"/>
              </a:spcBef>
              <a:spcAft>
                <a:spcPct val="0"/>
              </a:spcAft>
              <a:defRPr sz="1400">
                <a:solidFill>
                  <a:schemeClr val="tx2"/>
                </a:solidFill>
                <a:latin typeface="Arial" charset="0"/>
                <a:ea typeface="ＭＳ Ｐゴシック" pitchFamily="-128" charset="-128"/>
              </a:defRPr>
            </a:lvl9pPr>
          </a:lstStyle>
          <a:p>
            <a:pPr marL="0" marR="0" lvl="0" indent="0" defTabSz="914069" eaLnBrk="1" fontAlgn="auto" latinLnBrk="0" hangingPunct="1">
              <a:lnSpc>
                <a:spcPct val="100000"/>
              </a:lnSpc>
              <a:spcBef>
                <a:spcPts val="0"/>
              </a:spcBef>
              <a:spcAft>
                <a:spcPts val="0"/>
              </a:spcAft>
              <a:buClrTx/>
              <a:buSzTx/>
              <a:buFontTx/>
              <a:buNone/>
              <a:tabLst/>
              <a:defRPr/>
            </a:pPr>
            <a:r>
              <a:rPr kumimoji="0" lang="fi-FI" sz="1050" i="0" u="none" strike="noStrike" kern="0" cap="none" spc="0" normalizeH="0" baseline="0" noProof="0" dirty="0">
                <a:ln>
                  <a:noFill/>
                </a:ln>
                <a:effectLst/>
                <a:uLnTx/>
                <a:uFillTx/>
                <a:latin typeface="+mj-lt"/>
                <a:ea typeface="ＭＳ Ｐゴシック" pitchFamily="-128" charset="-128"/>
              </a:rPr>
              <a:t>Muu Lat. Am. </a:t>
            </a:r>
          </a:p>
        </p:txBody>
      </p:sp>
      <p:sp>
        <p:nvSpPr>
          <p:cNvPr id="32" name="Text Box 44"/>
          <p:cNvSpPr txBox="1">
            <a:spLocks noChangeArrowheads="1"/>
          </p:cNvSpPr>
          <p:nvPr/>
        </p:nvSpPr>
        <p:spPr bwMode="auto">
          <a:xfrm rot="-5400000">
            <a:off x="7601567" y="1994427"/>
            <a:ext cx="1438214" cy="253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400">
                <a:solidFill>
                  <a:schemeClr val="tx2"/>
                </a:solidFill>
                <a:latin typeface="Arial" charset="0"/>
                <a:ea typeface="ＭＳ Ｐゴシック" pitchFamily="-128" charset="-128"/>
              </a:defRPr>
            </a:lvl1pPr>
            <a:lvl2pPr marL="742950" indent="-285750">
              <a:defRPr sz="1400">
                <a:solidFill>
                  <a:schemeClr val="tx2"/>
                </a:solidFill>
                <a:latin typeface="Arial" charset="0"/>
                <a:ea typeface="ＭＳ Ｐゴシック" pitchFamily="-128" charset="-128"/>
              </a:defRPr>
            </a:lvl2pPr>
            <a:lvl3pPr marL="1143000" indent="-228600">
              <a:defRPr sz="1400">
                <a:solidFill>
                  <a:schemeClr val="tx2"/>
                </a:solidFill>
                <a:latin typeface="Arial" charset="0"/>
                <a:ea typeface="ＭＳ Ｐゴシック" pitchFamily="-128" charset="-128"/>
              </a:defRPr>
            </a:lvl3pPr>
            <a:lvl4pPr marL="1600200" indent="-228600">
              <a:defRPr sz="1400">
                <a:solidFill>
                  <a:schemeClr val="tx2"/>
                </a:solidFill>
                <a:latin typeface="Arial" charset="0"/>
                <a:ea typeface="ＭＳ Ｐゴシック" pitchFamily="-128" charset="-128"/>
              </a:defRPr>
            </a:lvl4pPr>
            <a:lvl5pPr marL="2057400" indent="-228600">
              <a:defRPr sz="1400">
                <a:solidFill>
                  <a:schemeClr val="tx2"/>
                </a:solidFill>
                <a:latin typeface="Arial" charset="0"/>
                <a:ea typeface="ＭＳ Ｐゴシック" pitchFamily="-128" charset="-128"/>
              </a:defRPr>
            </a:lvl5pPr>
            <a:lvl6pPr marL="2514600" indent="-228600" algn="ctr" eaLnBrk="0" fontAlgn="base" hangingPunct="0">
              <a:spcBef>
                <a:spcPct val="0"/>
              </a:spcBef>
              <a:spcAft>
                <a:spcPct val="0"/>
              </a:spcAft>
              <a:defRPr sz="1400">
                <a:solidFill>
                  <a:schemeClr val="tx2"/>
                </a:solidFill>
                <a:latin typeface="Arial" charset="0"/>
                <a:ea typeface="ＭＳ Ｐゴシック" pitchFamily="-128" charset="-128"/>
              </a:defRPr>
            </a:lvl6pPr>
            <a:lvl7pPr marL="2971800" indent="-228600" algn="ctr" eaLnBrk="0" fontAlgn="base" hangingPunct="0">
              <a:spcBef>
                <a:spcPct val="0"/>
              </a:spcBef>
              <a:spcAft>
                <a:spcPct val="0"/>
              </a:spcAft>
              <a:defRPr sz="1400">
                <a:solidFill>
                  <a:schemeClr val="tx2"/>
                </a:solidFill>
                <a:latin typeface="Arial" charset="0"/>
                <a:ea typeface="ＭＳ Ｐゴシック" pitchFamily="-128" charset="-128"/>
              </a:defRPr>
            </a:lvl7pPr>
            <a:lvl8pPr marL="3429000" indent="-228600" algn="ctr" eaLnBrk="0" fontAlgn="base" hangingPunct="0">
              <a:spcBef>
                <a:spcPct val="0"/>
              </a:spcBef>
              <a:spcAft>
                <a:spcPct val="0"/>
              </a:spcAft>
              <a:defRPr sz="1400">
                <a:solidFill>
                  <a:schemeClr val="tx2"/>
                </a:solidFill>
                <a:latin typeface="Arial" charset="0"/>
                <a:ea typeface="ＭＳ Ｐゴシック" pitchFamily="-128" charset="-128"/>
              </a:defRPr>
            </a:lvl8pPr>
            <a:lvl9pPr marL="3886200" indent="-228600" algn="ctr" eaLnBrk="0" fontAlgn="base" hangingPunct="0">
              <a:spcBef>
                <a:spcPct val="0"/>
              </a:spcBef>
              <a:spcAft>
                <a:spcPct val="0"/>
              </a:spcAft>
              <a:defRPr sz="1400">
                <a:solidFill>
                  <a:schemeClr val="tx2"/>
                </a:solidFill>
                <a:latin typeface="Arial" charset="0"/>
                <a:ea typeface="ＭＳ Ｐゴシック" pitchFamily="-128" charset="-128"/>
              </a:defRPr>
            </a:lvl9pPr>
          </a:lstStyle>
          <a:p>
            <a:pPr marL="0" marR="0" lvl="0" indent="0" defTabSz="914069" eaLnBrk="1" fontAlgn="auto" latinLnBrk="0" hangingPunct="1">
              <a:lnSpc>
                <a:spcPct val="100000"/>
              </a:lnSpc>
              <a:spcBef>
                <a:spcPts val="0"/>
              </a:spcBef>
              <a:spcAft>
                <a:spcPts val="0"/>
              </a:spcAft>
              <a:buClrTx/>
              <a:buSzTx/>
              <a:buFontTx/>
              <a:buNone/>
              <a:tabLst/>
              <a:defRPr/>
            </a:pPr>
            <a:r>
              <a:rPr kumimoji="0" lang="fi-FI" sz="1050" i="0" u="none" strike="noStrike" kern="0" cap="none" spc="0" normalizeH="0" baseline="0" noProof="0" dirty="0">
                <a:ln>
                  <a:noFill/>
                </a:ln>
                <a:effectLst/>
                <a:uLnTx/>
                <a:uFillTx/>
                <a:latin typeface="+mj-lt"/>
                <a:ea typeface="ＭＳ Ｐゴシック" pitchFamily="-128" charset="-128"/>
              </a:rPr>
              <a:t>Lähi-itä ja Afrikka </a:t>
            </a:r>
          </a:p>
        </p:txBody>
      </p:sp>
      <p:sp>
        <p:nvSpPr>
          <p:cNvPr id="33" name="Text Box 48"/>
          <p:cNvSpPr txBox="1">
            <a:spLocks noChangeArrowheads="1"/>
          </p:cNvSpPr>
          <p:nvPr/>
        </p:nvSpPr>
        <p:spPr bwMode="auto">
          <a:xfrm>
            <a:off x="1876038" y="2152151"/>
            <a:ext cx="1569660" cy="415498"/>
          </a:xfrm>
          <a:prstGeom prst="rect">
            <a:avLst/>
          </a:prstGeom>
          <a:noFill/>
          <a:ln w="9525" algn="ctr">
            <a:solidFill>
              <a:srgbClr val="B1BEB9"/>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400">
                <a:solidFill>
                  <a:schemeClr val="tx2"/>
                </a:solidFill>
                <a:latin typeface="Arial" charset="0"/>
                <a:ea typeface="ＭＳ Ｐゴシック" pitchFamily="-128" charset="-128"/>
              </a:defRPr>
            </a:lvl1pPr>
            <a:lvl2pPr marL="742950" indent="-285750">
              <a:defRPr sz="1400">
                <a:solidFill>
                  <a:schemeClr val="tx2"/>
                </a:solidFill>
                <a:latin typeface="Arial" charset="0"/>
                <a:ea typeface="ＭＳ Ｐゴシック" pitchFamily="-128" charset="-128"/>
              </a:defRPr>
            </a:lvl2pPr>
            <a:lvl3pPr marL="1143000" indent="-228600">
              <a:defRPr sz="1400">
                <a:solidFill>
                  <a:schemeClr val="tx2"/>
                </a:solidFill>
                <a:latin typeface="Arial" charset="0"/>
                <a:ea typeface="ＭＳ Ｐゴシック" pitchFamily="-128" charset="-128"/>
              </a:defRPr>
            </a:lvl3pPr>
            <a:lvl4pPr marL="1600200" indent="-228600">
              <a:defRPr sz="1400">
                <a:solidFill>
                  <a:schemeClr val="tx2"/>
                </a:solidFill>
                <a:latin typeface="Arial" charset="0"/>
                <a:ea typeface="ＭＳ Ｐゴシック" pitchFamily="-128" charset="-128"/>
              </a:defRPr>
            </a:lvl4pPr>
            <a:lvl5pPr marL="2057400" indent="-228600">
              <a:defRPr sz="1400">
                <a:solidFill>
                  <a:schemeClr val="tx2"/>
                </a:solidFill>
                <a:latin typeface="Arial" charset="0"/>
                <a:ea typeface="ＭＳ Ｐゴシック" pitchFamily="-128" charset="-128"/>
              </a:defRPr>
            </a:lvl5pPr>
            <a:lvl6pPr marL="2514600" indent="-228600" algn="ctr" eaLnBrk="0" fontAlgn="base" hangingPunct="0">
              <a:spcBef>
                <a:spcPct val="0"/>
              </a:spcBef>
              <a:spcAft>
                <a:spcPct val="0"/>
              </a:spcAft>
              <a:defRPr sz="1400">
                <a:solidFill>
                  <a:schemeClr val="tx2"/>
                </a:solidFill>
                <a:latin typeface="Arial" charset="0"/>
                <a:ea typeface="ＭＳ Ｐゴシック" pitchFamily="-128" charset="-128"/>
              </a:defRPr>
            </a:lvl6pPr>
            <a:lvl7pPr marL="2971800" indent="-228600" algn="ctr" eaLnBrk="0" fontAlgn="base" hangingPunct="0">
              <a:spcBef>
                <a:spcPct val="0"/>
              </a:spcBef>
              <a:spcAft>
                <a:spcPct val="0"/>
              </a:spcAft>
              <a:defRPr sz="1400">
                <a:solidFill>
                  <a:schemeClr val="tx2"/>
                </a:solidFill>
                <a:latin typeface="Arial" charset="0"/>
                <a:ea typeface="ＭＳ Ｐゴシック" pitchFamily="-128" charset="-128"/>
              </a:defRPr>
            </a:lvl7pPr>
            <a:lvl8pPr marL="3429000" indent="-228600" algn="ctr" eaLnBrk="0" fontAlgn="base" hangingPunct="0">
              <a:spcBef>
                <a:spcPct val="0"/>
              </a:spcBef>
              <a:spcAft>
                <a:spcPct val="0"/>
              </a:spcAft>
              <a:defRPr sz="1400">
                <a:solidFill>
                  <a:schemeClr val="tx2"/>
                </a:solidFill>
                <a:latin typeface="Arial" charset="0"/>
                <a:ea typeface="ＭＳ Ｐゴシック" pitchFamily="-128" charset="-128"/>
              </a:defRPr>
            </a:lvl8pPr>
            <a:lvl9pPr marL="3886200" indent="-228600" algn="ctr" eaLnBrk="0" fontAlgn="base" hangingPunct="0">
              <a:spcBef>
                <a:spcPct val="0"/>
              </a:spcBef>
              <a:spcAft>
                <a:spcPct val="0"/>
              </a:spcAft>
              <a:defRPr sz="1400">
                <a:solidFill>
                  <a:schemeClr val="tx2"/>
                </a:solidFill>
                <a:latin typeface="Arial" charset="0"/>
                <a:ea typeface="ＭＳ Ｐゴシック" pitchFamily="-128" charset="-128"/>
              </a:defRPr>
            </a:lvl9pPr>
          </a:lstStyle>
          <a:p>
            <a:pPr marL="0" marR="0" lvl="0" indent="0" defTabSz="914069" eaLnBrk="1" fontAlgn="auto" latinLnBrk="0" hangingPunct="1">
              <a:lnSpc>
                <a:spcPct val="100000"/>
              </a:lnSpc>
              <a:spcBef>
                <a:spcPts val="0"/>
              </a:spcBef>
              <a:spcAft>
                <a:spcPts val="0"/>
              </a:spcAft>
              <a:buClrTx/>
              <a:buSzTx/>
              <a:buFontTx/>
              <a:buNone/>
              <a:tabLst/>
              <a:defRPr/>
            </a:pPr>
            <a:r>
              <a:rPr kumimoji="0" lang="fi-FI" sz="1050" i="0" u="none" strike="noStrike" kern="0" cap="none" spc="0" normalizeH="0" baseline="0" noProof="0" dirty="0">
                <a:ln>
                  <a:noFill/>
                </a:ln>
                <a:effectLst/>
                <a:uLnTx/>
                <a:uFillTx/>
                <a:latin typeface="+mj-lt"/>
                <a:ea typeface="ＭＳ Ｐゴシック" pitchFamily="-128" charset="-128"/>
              </a:rPr>
              <a:t>Kasvu </a:t>
            </a:r>
            <a:r>
              <a:rPr kumimoji="0" lang="fi-FI" sz="1050" u="none" strike="noStrike" kern="0" cap="none" spc="0" normalizeH="0" noProof="0" dirty="0">
                <a:ln>
                  <a:noFill/>
                </a:ln>
                <a:effectLst/>
                <a:uLnTx/>
                <a:uFillTx/>
                <a:latin typeface="+mj-lt"/>
                <a:ea typeface="ＭＳ Ｐゴシック" pitchFamily="-128" charset="-128"/>
              </a:rPr>
              <a:t>keskimäärin</a:t>
            </a:r>
            <a:r>
              <a:rPr kumimoji="0" lang="fi-FI" sz="1050" i="0" u="none" strike="noStrike" kern="0" cap="none" spc="0" normalizeH="0" baseline="0" noProof="0" dirty="0">
                <a:ln>
                  <a:noFill/>
                </a:ln>
                <a:effectLst/>
                <a:uLnTx/>
                <a:uFillTx/>
                <a:latin typeface="+mj-lt"/>
                <a:ea typeface="ＭＳ Ｐゴシック" pitchFamily="-128" charset="-128"/>
              </a:rPr>
              <a:t>: </a:t>
            </a:r>
          </a:p>
          <a:p>
            <a:pPr marL="0" marR="0" lvl="0" indent="0" defTabSz="914069" eaLnBrk="1" fontAlgn="auto" latinLnBrk="0" hangingPunct="1">
              <a:lnSpc>
                <a:spcPct val="100000"/>
              </a:lnSpc>
              <a:spcBef>
                <a:spcPts val="0"/>
              </a:spcBef>
              <a:spcAft>
                <a:spcPts val="0"/>
              </a:spcAft>
              <a:buClrTx/>
              <a:buSzTx/>
              <a:buFontTx/>
              <a:buNone/>
              <a:tabLst/>
              <a:defRPr/>
            </a:pPr>
            <a:r>
              <a:rPr kumimoji="0" lang="fi-FI" sz="1050" i="0" u="none" strike="noStrike" kern="0" cap="none" spc="0" normalizeH="0" baseline="0" noProof="0" dirty="0">
                <a:ln>
                  <a:noFill/>
                </a:ln>
                <a:effectLst/>
                <a:uLnTx/>
                <a:uFillTx/>
                <a:latin typeface="+mj-lt"/>
                <a:ea typeface="ＭＳ Ｐゴシック" pitchFamily="-128" charset="-128"/>
              </a:rPr>
              <a:t>+2,2 %</a:t>
            </a:r>
          </a:p>
        </p:txBody>
      </p:sp>
      <p:sp>
        <p:nvSpPr>
          <p:cNvPr id="34" name="Line 49"/>
          <p:cNvSpPr>
            <a:spLocks noChangeShapeType="1"/>
          </p:cNvSpPr>
          <p:nvPr/>
        </p:nvSpPr>
        <p:spPr bwMode="auto">
          <a:xfrm>
            <a:off x="842364" y="2990022"/>
            <a:ext cx="7620609" cy="8879"/>
          </a:xfrm>
          <a:prstGeom prst="line">
            <a:avLst/>
          </a:prstGeom>
          <a:noFill/>
          <a:ln w="31750">
            <a:solidFill>
              <a:srgbClr val="00206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defTabSz="914069"/>
            <a:endParaRPr lang="fi-FI" sz="1814">
              <a:solidFill>
                <a:srgbClr val="002664"/>
              </a:solidFill>
              <a:latin typeface="Arial"/>
            </a:endParaRPr>
          </a:p>
        </p:txBody>
      </p:sp>
      <p:sp>
        <p:nvSpPr>
          <p:cNvPr id="35" name="Rectangle 26"/>
          <p:cNvSpPr>
            <a:spLocks noChangeArrowheads="1"/>
          </p:cNvSpPr>
          <p:nvPr/>
        </p:nvSpPr>
        <p:spPr bwMode="auto">
          <a:xfrm>
            <a:off x="6162645" y="1914321"/>
            <a:ext cx="93984" cy="1539031"/>
          </a:xfrm>
          <a:prstGeom prst="rect">
            <a:avLst/>
          </a:prstGeom>
          <a:solidFill>
            <a:schemeClr val="accent6"/>
          </a:solidFill>
          <a:ln w="9525">
            <a:solidFill>
              <a:schemeClr val="tx1"/>
            </a:solidFill>
            <a:miter lim="800000"/>
            <a:headEnd/>
            <a:tailEnd/>
          </a:ln>
          <a:effectLst/>
          <a:extLst/>
        </p:spPr>
        <p:txBody>
          <a:bodyPr wrap="none" anchor="ctr"/>
          <a:lstStyle/>
          <a:p>
            <a:endParaRPr lang="fi-FI" sz="1814">
              <a:solidFill>
                <a:srgbClr val="002664"/>
              </a:solidFill>
            </a:endParaRPr>
          </a:p>
        </p:txBody>
      </p:sp>
      <p:cxnSp>
        <p:nvCxnSpPr>
          <p:cNvPr id="36" name="Suora nuoliyhdysviiva 35"/>
          <p:cNvCxnSpPr/>
          <p:nvPr/>
        </p:nvCxnSpPr>
        <p:spPr bwMode="auto">
          <a:xfrm>
            <a:off x="2615313" y="2603399"/>
            <a:ext cx="158670" cy="353389"/>
          </a:xfrm>
          <a:prstGeom prst="straightConnector1">
            <a:avLst/>
          </a:prstGeom>
          <a:solidFill>
            <a:schemeClr val="accent1"/>
          </a:solidFill>
          <a:ln w="12700"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7" name="Text Box 42"/>
          <p:cNvSpPr txBox="1">
            <a:spLocks noChangeArrowheads="1"/>
          </p:cNvSpPr>
          <p:nvPr/>
        </p:nvSpPr>
        <p:spPr bwMode="auto">
          <a:xfrm rot="-5400000">
            <a:off x="7285853" y="1731059"/>
            <a:ext cx="1491195" cy="253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400">
                <a:solidFill>
                  <a:schemeClr val="tx2"/>
                </a:solidFill>
                <a:latin typeface="Arial" charset="0"/>
                <a:ea typeface="ＭＳ Ｐゴシック" pitchFamily="-128" charset="-128"/>
              </a:defRPr>
            </a:lvl1pPr>
            <a:lvl2pPr marL="742950" indent="-285750">
              <a:defRPr sz="1400">
                <a:solidFill>
                  <a:schemeClr val="tx2"/>
                </a:solidFill>
                <a:latin typeface="Arial" charset="0"/>
                <a:ea typeface="ＭＳ Ｐゴシック" pitchFamily="-128" charset="-128"/>
              </a:defRPr>
            </a:lvl2pPr>
            <a:lvl3pPr marL="1143000" indent="-228600">
              <a:defRPr sz="1400">
                <a:solidFill>
                  <a:schemeClr val="tx2"/>
                </a:solidFill>
                <a:latin typeface="Arial" charset="0"/>
                <a:ea typeface="ＭＳ Ｐゴシック" pitchFamily="-128" charset="-128"/>
              </a:defRPr>
            </a:lvl3pPr>
            <a:lvl4pPr marL="1600200" indent="-228600">
              <a:defRPr sz="1400">
                <a:solidFill>
                  <a:schemeClr val="tx2"/>
                </a:solidFill>
                <a:latin typeface="Arial" charset="0"/>
                <a:ea typeface="ＭＳ Ｐゴシック" pitchFamily="-128" charset="-128"/>
              </a:defRPr>
            </a:lvl4pPr>
            <a:lvl5pPr marL="2057400" indent="-228600">
              <a:defRPr sz="1400">
                <a:solidFill>
                  <a:schemeClr val="tx2"/>
                </a:solidFill>
                <a:latin typeface="Arial" charset="0"/>
                <a:ea typeface="ＭＳ Ｐゴシック" pitchFamily="-128" charset="-128"/>
              </a:defRPr>
            </a:lvl5pPr>
            <a:lvl6pPr marL="2514600" indent="-228600" algn="ctr" eaLnBrk="0" fontAlgn="base" hangingPunct="0">
              <a:spcBef>
                <a:spcPct val="0"/>
              </a:spcBef>
              <a:spcAft>
                <a:spcPct val="0"/>
              </a:spcAft>
              <a:defRPr sz="1400">
                <a:solidFill>
                  <a:schemeClr val="tx2"/>
                </a:solidFill>
                <a:latin typeface="Arial" charset="0"/>
                <a:ea typeface="ＭＳ Ｐゴシック" pitchFamily="-128" charset="-128"/>
              </a:defRPr>
            </a:lvl6pPr>
            <a:lvl7pPr marL="2971800" indent="-228600" algn="ctr" eaLnBrk="0" fontAlgn="base" hangingPunct="0">
              <a:spcBef>
                <a:spcPct val="0"/>
              </a:spcBef>
              <a:spcAft>
                <a:spcPct val="0"/>
              </a:spcAft>
              <a:defRPr sz="1400">
                <a:solidFill>
                  <a:schemeClr val="tx2"/>
                </a:solidFill>
                <a:latin typeface="Arial" charset="0"/>
                <a:ea typeface="ＭＳ Ｐゴシック" pitchFamily="-128" charset="-128"/>
              </a:defRPr>
            </a:lvl7pPr>
            <a:lvl8pPr marL="3429000" indent="-228600" algn="ctr" eaLnBrk="0" fontAlgn="base" hangingPunct="0">
              <a:spcBef>
                <a:spcPct val="0"/>
              </a:spcBef>
              <a:spcAft>
                <a:spcPct val="0"/>
              </a:spcAft>
              <a:defRPr sz="1400">
                <a:solidFill>
                  <a:schemeClr val="tx2"/>
                </a:solidFill>
                <a:latin typeface="Arial" charset="0"/>
                <a:ea typeface="ＭＳ Ｐゴシック" pitchFamily="-128" charset="-128"/>
              </a:defRPr>
            </a:lvl8pPr>
            <a:lvl9pPr marL="3886200" indent="-228600" algn="ctr" eaLnBrk="0" fontAlgn="base" hangingPunct="0">
              <a:spcBef>
                <a:spcPct val="0"/>
              </a:spcBef>
              <a:spcAft>
                <a:spcPct val="0"/>
              </a:spcAft>
              <a:defRPr sz="1400">
                <a:solidFill>
                  <a:schemeClr val="tx2"/>
                </a:solidFill>
                <a:latin typeface="Arial" charset="0"/>
                <a:ea typeface="ＭＳ Ｐゴシック" pitchFamily="-128" charset="-128"/>
              </a:defRPr>
            </a:lvl9pPr>
          </a:lstStyle>
          <a:p>
            <a:r>
              <a:rPr lang="fi-FI" sz="1050" dirty="0">
                <a:latin typeface="+mj-lt"/>
              </a:rPr>
              <a:t>Meksiko </a:t>
            </a:r>
          </a:p>
        </p:txBody>
      </p:sp>
      <p:sp>
        <p:nvSpPr>
          <p:cNvPr id="38" name="Text Box 46"/>
          <p:cNvSpPr txBox="1">
            <a:spLocks noChangeArrowheads="1"/>
          </p:cNvSpPr>
          <p:nvPr/>
        </p:nvSpPr>
        <p:spPr bwMode="auto">
          <a:xfrm>
            <a:off x="1632497" y="4499800"/>
            <a:ext cx="6287299" cy="253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400">
                <a:solidFill>
                  <a:schemeClr val="tx2"/>
                </a:solidFill>
                <a:latin typeface="Arial" charset="0"/>
                <a:ea typeface="ＭＳ Ｐゴシック" pitchFamily="-128" charset="-128"/>
              </a:defRPr>
            </a:lvl1pPr>
            <a:lvl2pPr marL="742950" indent="-285750">
              <a:defRPr sz="1400">
                <a:solidFill>
                  <a:schemeClr val="tx2"/>
                </a:solidFill>
                <a:latin typeface="Arial" charset="0"/>
                <a:ea typeface="ＭＳ Ｐゴシック" pitchFamily="-128" charset="-128"/>
              </a:defRPr>
            </a:lvl2pPr>
            <a:lvl3pPr marL="1143000" indent="-228600">
              <a:defRPr sz="1400">
                <a:solidFill>
                  <a:schemeClr val="tx2"/>
                </a:solidFill>
                <a:latin typeface="Arial" charset="0"/>
                <a:ea typeface="ＭＳ Ｐゴシック" pitchFamily="-128" charset="-128"/>
              </a:defRPr>
            </a:lvl3pPr>
            <a:lvl4pPr marL="1600200" indent="-228600">
              <a:defRPr sz="1400">
                <a:solidFill>
                  <a:schemeClr val="tx2"/>
                </a:solidFill>
                <a:latin typeface="Arial" charset="0"/>
                <a:ea typeface="ＭＳ Ｐゴシック" pitchFamily="-128" charset="-128"/>
              </a:defRPr>
            </a:lvl4pPr>
            <a:lvl5pPr marL="2057400" indent="-228600">
              <a:defRPr sz="1400">
                <a:solidFill>
                  <a:schemeClr val="tx2"/>
                </a:solidFill>
                <a:latin typeface="Arial" charset="0"/>
                <a:ea typeface="ＭＳ Ｐゴシック" pitchFamily="-128" charset="-128"/>
              </a:defRPr>
            </a:lvl5pPr>
            <a:lvl6pPr marL="2514600" indent="-228600" algn="ctr" eaLnBrk="0" fontAlgn="base" hangingPunct="0">
              <a:spcBef>
                <a:spcPct val="0"/>
              </a:spcBef>
              <a:spcAft>
                <a:spcPct val="0"/>
              </a:spcAft>
              <a:defRPr sz="1400">
                <a:solidFill>
                  <a:schemeClr val="tx2"/>
                </a:solidFill>
                <a:latin typeface="Arial" charset="0"/>
                <a:ea typeface="ＭＳ Ｐゴシック" pitchFamily="-128" charset="-128"/>
              </a:defRPr>
            </a:lvl6pPr>
            <a:lvl7pPr marL="2971800" indent="-228600" algn="ctr" eaLnBrk="0" fontAlgn="base" hangingPunct="0">
              <a:spcBef>
                <a:spcPct val="0"/>
              </a:spcBef>
              <a:spcAft>
                <a:spcPct val="0"/>
              </a:spcAft>
              <a:defRPr sz="1400">
                <a:solidFill>
                  <a:schemeClr val="tx2"/>
                </a:solidFill>
                <a:latin typeface="Arial" charset="0"/>
                <a:ea typeface="ＭＳ Ｐゴシック" pitchFamily="-128" charset="-128"/>
              </a:defRPr>
            </a:lvl7pPr>
            <a:lvl8pPr marL="3429000" indent="-228600" algn="ctr" eaLnBrk="0" fontAlgn="base" hangingPunct="0">
              <a:spcBef>
                <a:spcPct val="0"/>
              </a:spcBef>
              <a:spcAft>
                <a:spcPct val="0"/>
              </a:spcAft>
              <a:defRPr sz="1400">
                <a:solidFill>
                  <a:schemeClr val="tx2"/>
                </a:solidFill>
                <a:latin typeface="Arial" charset="0"/>
                <a:ea typeface="ＭＳ Ｐゴシック" pitchFamily="-128" charset="-128"/>
              </a:defRPr>
            </a:lvl8pPr>
            <a:lvl9pPr marL="3886200" indent="-228600" algn="ctr" eaLnBrk="0" fontAlgn="base" hangingPunct="0">
              <a:spcBef>
                <a:spcPct val="0"/>
              </a:spcBef>
              <a:spcAft>
                <a:spcPct val="0"/>
              </a:spcAft>
              <a:defRPr sz="1400">
                <a:solidFill>
                  <a:schemeClr val="tx2"/>
                </a:solidFill>
                <a:latin typeface="Arial" charset="0"/>
                <a:ea typeface="ＭＳ Ｐゴシック" pitchFamily="-128" charset="-128"/>
              </a:defRPr>
            </a:lvl9pPr>
          </a:lstStyle>
          <a:p>
            <a:r>
              <a:rPr lang="fi-FI" sz="1050" dirty="0">
                <a:latin typeface="+mj-lt"/>
              </a:rPr>
              <a:t>Pylvään leveys kuvaa osuutta teknologiateollisuuden Suomen viennistä vuonna 2015, % </a:t>
            </a:r>
          </a:p>
        </p:txBody>
      </p:sp>
    </p:spTree>
    <p:extLst>
      <p:ext uri="{BB962C8B-B14F-4D97-AF65-F5344CB8AC3E}">
        <p14:creationId xmlns:p14="http://schemas.microsoft.com/office/powerpoint/2010/main" val="2186527706"/>
      </p:ext>
    </p:extLst>
  </p:cSld>
  <p:clrMapOvr>
    <a:masterClrMapping/>
  </p:clrMapOvr>
  <p:transition spd="med">
    <p:fad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Talouskasvu jakaantuu epäyhtenäisesti myös vuonna 2017 </a:t>
            </a:r>
          </a:p>
          <a:p>
            <a:pPr>
              <a:lnSpc>
                <a:spcPct val="100000"/>
              </a:lnSpc>
              <a:spcBef>
                <a:spcPts val="0"/>
              </a:spcBef>
            </a:pPr>
            <a:r>
              <a:rPr lang="fi-FI" sz="1200" b="0" dirty="0"/>
              <a:t>Bkt:n kehitys 2017 / 2016, %</a:t>
            </a:r>
            <a:endParaRPr lang="fi-FI" dirty="0"/>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39</a:t>
            </a:fld>
            <a:endParaRPr lang="fi-FI" dirty="0">
              <a:solidFill>
                <a:srgbClr val="29282E"/>
              </a:solidFill>
            </a:endParaRPr>
          </a:p>
        </p:txBody>
      </p:sp>
      <p:sp>
        <p:nvSpPr>
          <p:cNvPr id="4" name="Päivämäärän paikkamerkki 3"/>
          <p:cNvSpPr>
            <a:spLocks noGrp="1"/>
          </p:cNvSpPr>
          <p:nvPr>
            <p:ph type="dt" sz="half" idx="10"/>
          </p:nvPr>
        </p:nvSpPr>
        <p:spPr/>
        <p:txBody>
          <a:bodyPr/>
          <a:lstStyle/>
          <a:p>
            <a:fld id="{E70C97DB-DA9C-4CFA-B970-B8599B25F3E4}" type="datetime1">
              <a:rPr lang="fi-FI" smtClean="0">
                <a:solidFill>
                  <a:srgbClr val="29282E"/>
                </a:solidFill>
              </a:rPr>
              <a:pPr/>
              <a:t>12.4.2017</a:t>
            </a:fld>
            <a:endParaRPr lang="fi-FI" dirty="0">
              <a:solidFill>
                <a:srgbClr val="29282E"/>
              </a:solidFill>
            </a:endParaRPr>
          </a:p>
        </p:txBody>
      </p:sp>
      <p:sp>
        <p:nvSpPr>
          <p:cNvPr id="5" name="Alatunnisteen paikkamerkki 4"/>
          <p:cNvSpPr>
            <a:spLocks noGrp="1"/>
          </p:cNvSpPr>
          <p:nvPr>
            <p:ph type="ftr" sz="quarter" idx="11"/>
          </p:nvPr>
        </p:nvSpPr>
        <p:spPr/>
        <p:txBody>
          <a:bodyPr/>
          <a:lstStyle/>
          <a:p>
            <a:r>
              <a:rPr lang="fi-FI">
                <a:solidFill>
                  <a:srgbClr val="29282E"/>
                </a:solidFill>
              </a:rPr>
              <a:t>Teknologiateollisuus</a:t>
            </a:r>
            <a:endParaRPr lang="fi-FI" dirty="0">
              <a:solidFill>
                <a:srgbClr val="29282E"/>
              </a:solidFill>
            </a:endParaRPr>
          </a:p>
        </p:txBody>
      </p:sp>
      <p:sp>
        <p:nvSpPr>
          <p:cNvPr id="7" name="Tekstin paikkamerkki 6"/>
          <p:cNvSpPr>
            <a:spLocks noGrp="1"/>
          </p:cNvSpPr>
          <p:nvPr>
            <p:ph type="body" sz="quarter" idx="18"/>
          </p:nvPr>
        </p:nvSpPr>
        <p:spPr>
          <a:xfrm>
            <a:off x="2334682" y="4727574"/>
            <a:ext cx="3533338" cy="197255"/>
          </a:xfrm>
        </p:spPr>
        <p:txBody>
          <a:bodyPr/>
          <a:lstStyle/>
          <a:p>
            <a:r>
              <a:rPr lang="fi-FI" dirty="0"/>
              <a:t>Lähde: </a:t>
            </a:r>
            <a:r>
              <a:rPr lang="fi-FI" dirty="0" err="1"/>
              <a:t>Consensus</a:t>
            </a:r>
            <a:r>
              <a:rPr lang="fi-FI" dirty="0"/>
              <a:t> </a:t>
            </a:r>
            <a:r>
              <a:rPr lang="fi-FI" dirty="0" err="1"/>
              <a:t>Forecasts</a:t>
            </a:r>
            <a:r>
              <a:rPr lang="fi-FI" dirty="0"/>
              <a:t>, </a:t>
            </a:r>
            <a:r>
              <a:rPr lang="fi-FI" dirty="0" err="1"/>
              <a:t>March</a:t>
            </a:r>
            <a:r>
              <a:rPr lang="fi-FI" dirty="0"/>
              <a:t> 2017</a:t>
            </a:r>
          </a:p>
          <a:p>
            <a:r>
              <a:rPr lang="fi-FI" dirty="0"/>
              <a:t>Bkt-ennusteiden keskiarvot koottu maaliskuussa 2017.</a:t>
            </a:r>
          </a:p>
          <a:p>
            <a:endParaRPr lang="fi-FI" dirty="0"/>
          </a:p>
        </p:txBody>
      </p:sp>
      <p:grpSp>
        <p:nvGrpSpPr>
          <p:cNvPr id="8" name="Group 3"/>
          <p:cNvGrpSpPr>
            <a:grpSpLocks/>
          </p:cNvGrpSpPr>
          <p:nvPr/>
        </p:nvGrpSpPr>
        <p:grpSpPr bwMode="auto">
          <a:xfrm>
            <a:off x="424737" y="1081327"/>
            <a:ext cx="8294528" cy="3564056"/>
            <a:chOff x="0" y="1070"/>
            <a:chExt cx="5763" cy="2723"/>
          </a:xfrm>
          <a:effectLst>
            <a:outerShdw blurRad="50800" dist="50800" dir="5400000" algn="ctr" rotWithShape="0">
              <a:schemeClr val="tx1">
                <a:lumMod val="50000"/>
                <a:lumOff val="50000"/>
              </a:schemeClr>
            </a:outerShdw>
          </a:effectLst>
        </p:grpSpPr>
        <p:sp>
          <p:nvSpPr>
            <p:cNvPr id="9" name="Freeform 4"/>
            <p:cNvSpPr>
              <a:spLocks/>
            </p:cNvSpPr>
            <p:nvPr/>
          </p:nvSpPr>
          <p:spPr bwMode="auto">
            <a:xfrm>
              <a:off x="2280" y="1070"/>
              <a:ext cx="3483" cy="2723"/>
            </a:xfrm>
            <a:custGeom>
              <a:avLst/>
              <a:gdLst>
                <a:gd name="T0" fmla="*/ 504 w 3483"/>
                <a:gd name="T1" fmla="*/ 349 h 2723"/>
                <a:gd name="T2" fmla="*/ 643 w 3483"/>
                <a:gd name="T3" fmla="*/ 159 h 2723"/>
                <a:gd name="T4" fmla="*/ 774 w 3483"/>
                <a:gd name="T5" fmla="*/ 147 h 2723"/>
                <a:gd name="T6" fmla="*/ 894 w 3483"/>
                <a:gd name="T7" fmla="*/ 150 h 2723"/>
                <a:gd name="T8" fmla="*/ 993 w 3483"/>
                <a:gd name="T9" fmla="*/ 354 h 2723"/>
                <a:gd name="T10" fmla="*/ 1149 w 3483"/>
                <a:gd name="T11" fmla="*/ 233 h 2723"/>
                <a:gd name="T12" fmla="*/ 1355 w 3483"/>
                <a:gd name="T13" fmla="*/ 205 h 2723"/>
                <a:gd name="T14" fmla="*/ 1519 w 3483"/>
                <a:gd name="T15" fmla="*/ 149 h 2723"/>
                <a:gd name="T16" fmla="*/ 1581 w 3483"/>
                <a:gd name="T17" fmla="*/ 277 h 2723"/>
                <a:gd name="T18" fmla="*/ 1680 w 3483"/>
                <a:gd name="T19" fmla="*/ 173 h 2723"/>
                <a:gd name="T20" fmla="*/ 1765 w 3483"/>
                <a:gd name="T21" fmla="*/ 81 h 2723"/>
                <a:gd name="T22" fmla="*/ 1846 w 3483"/>
                <a:gd name="T23" fmla="*/ 17 h 2723"/>
                <a:gd name="T24" fmla="*/ 2348 w 3483"/>
                <a:gd name="T25" fmla="*/ 32 h 2723"/>
                <a:gd name="T26" fmla="*/ 2570 w 3483"/>
                <a:gd name="T27" fmla="*/ 43 h 2723"/>
                <a:gd name="T28" fmla="*/ 2685 w 3483"/>
                <a:gd name="T29" fmla="*/ 114 h 2723"/>
                <a:gd name="T30" fmla="*/ 2864 w 3483"/>
                <a:gd name="T31" fmla="*/ 64 h 2723"/>
                <a:gd name="T32" fmla="*/ 3065 w 3483"/>
                <a:gd name="T33" fmla="*/ 124 h 2723"/>
                <a:gd name="T34" fmla="*/ 3379 w 3483"/>
                <a:gd name="T35" fmla="*/ 161 h 2723"/>
                <a:gd name="T36" fmla="*/ 3300 w 3483"/>
                <a:gd name="T37" fmla="*/ 471 h 2723"/>
                <a:gd name="T38" fmla="*/ 3160 w 3483"/>
                <a:gd name="T39" fmla="*/ 694 h 2723"/>
                <a:gd name="T40" fmla="*/ 3263 w 3483"/>
                <a:gd name="T41" fmla="*/ 385 h 2723"/>
                <a:gd name="T42" fmla="*/ 3070 w 3483"/>
                <a:gd name="T43" fmla="*/ 491 h 2723"/>
                <a:gd name="T44" fmla="*/ 2838 w 3483"/>
                <a:gd name="T45" fmla="*/ 533 h 2723"/>
                <a:gd name="T46" fmla="*/ 2844 w 3483"/>
                <a:gd name="T47" fmla="*/ 710 h 2723"/>
                <a:gd name="T48" fmla="*/ 2635 w 3483"/>
                <a:gd name="T49" fmla="*/ 976 h 2723"/>
                <a:gd name="T50" fmla="*/ 2558 w 3483"/>
                <a:gd name="T51" fmla="*/ 1061 h 2723"/>
                <a:gd name="T52" fmla="*/ 2463 w 3483"/>
                <a:gd name="T53" fmla="*/ 1079 h 2723"/>
                <a:gd name="T54" fmla="*/ 2482 w 3483"/>
                <a:gd name="T55" fmla="*/ 1303 h 2723"/>
                <a:gd name="T56" fmla="*/ 2237 w 3483"/>
                <a:gd name="T57" fmla="*/ 1470 h 2723"/>
                <a:gd name="T58" fmla="*/ 2207 w 3483"/>
                <a:gd name="T59" fmla="*/ 1738 h 2723"/>
                <a:gd name="T60" fmla="*/ 2175 w 3483"/>
                <a:gd name="T61" fmla="*/ 1902 h 2723"/>
                <a:gd name="T62" fmla="*/ 2003 w 3483"/>
                <a:gd name="T63" fmla="*/ 1567 h 2723"/>
                <a:gd name="T64" fmla="*/ 1807 w 3483"/>
                <a:gd name="T65" fmla="*/ 1555 h 2723"/>
                <a:gd name="T66" fmla="*/ 1651 w 3483"/>
                <a:gd name="T67" fmla="*/ 1660 h 2723"/>
                <a:gd name="T68" fmla="*/ 1500 w 3483"/>
                <a:gd name="T69" fmla="*/ 1365 h 2723"/>
                <a:gd name="T70" fmla="*/ 1183 w 3483"/>
                <a:gd name="T71" fmla="*/ 1287 h 2723"/>
                <a:gd name="T72" fmla="*/ 1349 w 3483"/>
                <a:gd name="T73" fmla="*/ 1508 h 2723"/>
                <a:gd name="T74" fmla="*/ 1064 w 3483"/>
                <a:gd name="T75" fmla="*/ 1528 h 2723"/>
                <a:gd name="T76" fmla="*/ 954 w 3483"/>
                <a:gd name="T77" fmla="*/ 1382 h 2723"/>
                <a:gd name="T78" fmla="*/ 1124 w 3483"/>
                <a:gd name="T79" fmla="*/ 1688 h 2723"/>
                <a:gd name="T80" fmla="*/ 1077 w 3483"/>
                <a:gd name="T81" fmla="*/ 1945 h 2723"/>
                <a:gd name="T82" fmla="*/ 970 w 3483"/>
                <a:gd name="T83" fmla="*/ 2344 h 2723"/>
                <a:gd name="T84" fmla="*/ 692 w 3483"/>
                <a:gd name="T85" fmla="*/ 2720 h 2723"/>
                <a:gd name="T86" fmla="*/ 519 w 3483"/>
                <a:gd name="T87" fmla="*/ 2341 h 2723"/>
                <a:gd name="T88" fmla="*/ 478 w 3483"/>
                <a:gd name="T89" fmla="*/ 1912 h 2723"/>
                <a:gd name="T90" fmla="*/ 250 w 3483"/>
                <a:gd name="T91" fmla="*/ 1835 h 2723"/>
                <a:gd name="T92" fmla="*/ 1 w 3483"/>
                <a:gd name="T93" fmla="*/ 1609 h 2723"/>
                <a:gd name="T94" fmla="*/ 145 w 3483"/>
                <a:gd name="T95" fmla="*/ 1194 h 2723"/>
                <a:gd name="T96" fmla="*/ 505 w 3483"/>
                <a:gd name="T97" fmla="*/ 1115 h 2723"/>
                <a:gd name="T98" fmla="*/ 822 w 3483"/>
                <a:gd name="T99" fmla="*/ 1217 h 2723"/>
                <a:gd name="T100" fmla="*/ 869 w 3483"/>
                <a:gd name="T101" fmla="*/ 1097 h 2723"/>
                <a:gd name="T102" fmla="*/ 728 w 3483"/>
                <a:gd name="T103" fmla="*/ 1044 h 2723"/>
                <a:gd name="T104" fmla="*/ 623 w 3483"/>
                <a:gd name="T105" fmla="*/ 945 h 2723"/>
                <a:gd name="T106" fmla="*/ 623 w 3483"/>
                <a:gd name="T107" fmla="*/ 1008 h 2723"/>
                <a:gd name="T108" fmla="*/ 465 w 3483"/>
                <a:gd name="T109" fmla="*/ 907 h 2723"/>
                <a:gd name="T110" fmla="*/ 154 w 3483"/>
                <a:gd name="T111" fmla="*/ 1069 h 2723"/>
                <a:gd name="T112" fmla="*/ 259 w 3483"/>
                <a:gd name="T113" fmla="*/ 789 h 2723"/>
                <a:gd name="T114" fmla="*/ 457 w 3483"/>
                <a:gd name="T115" fmla="*/ 573 h 2723"/>
                <a:gd name="T116" fmla="*/ 496 w 3483"/>
                <a:gd name="T117" fmla="*/ 618 h 2723"/>
                <a:gd name="T118" fmla="*/ 753 w 3483"/>
                <a:gd name="T119" fmla="*/ 527 h 2723"/>
                <a:gd name="T120" fmla="*/ 727 w 3483"/>
                <a:gd name="T121" fmla="*/ 438 h 2723"/>
                <a:gd name="T122" fmla="*/ 640 w 3483"/>
                <a:gd name="T123" fmla="*/ 375 h 2723"/>
                <a:gd name="T124" fmla="*/ 550 w 3483"/>
                <a:gd name="T125" fmla="*/ 573 h 2723"/>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3483" h="2723">
                  <a:moveTo>
                    <a:pt x="414" y="464"/>
                  </a:moveTo>
                  <a:lnTo>
                    <a:pt x="416" y="460"/>
                  </a:lnTo>
                  <a:lnTo>
                    <a:pt x="417" y="457"/>
                  </a:lnTo>
                  <a:lnTo>
                    <a:pt x="417" y="455"/>
                  </a:lnTo>
                  <a:lnTo>
                    <a:pt x="414" y="455"/>
                  </a:lnTo>
                  <a:lnTo>
                    <a:pt x="406" y="452"/>
                  </a:lnTo>
                  <a:lnTo>
                    <a:pt x="414" y="449"/>
                  </a:lnTo>
                  <a:lnTo>
                    <a:pt x="414" y="444"/>
                  </a:lnTo>
                  <a:lnTo>
                    <a:pt x="408" y="444"/>
                  </a:lnTo>
                  <a:lnTo>
                    <a:pt x="407" y="441"/>
                  </a:lnTo>
                  <a:lnTo>
                    <a:pt x="406" y="438"/>
                  </a:lnTo>
                  <a:lnTo>
                    <a:pt x="419" y="432"/>
                  </a:lnTo>
                  <a:lnTo>
                    <a:pt x="411" y="434"/>
                  </a:lnTo>
                  <a:lnTo>
                    <a:pt x="408" y="434"/>
                  </a:lnTo>
                  <a:lnTo>
                    <a:pt x="407" y="434"/>
                  </a:lnTo>
                  <a:lnTo>
                    <a:pt x="406" y="432"/>
                  </a:lnTo>
                  <a:lnTo>
                    <a:pt x="406" y="429"/>
                  </a:lnTo>
                  <a:lnTo>
                    <a:pt x="403" y="422"/>
                  </a:lnTo>
                  <a:lnTo>
                    <a:pt x="408" y="416"/>
                  </a:lnTo>
                  <a:lnTo>
                    <a:pt x="411" y="416"/>
                  </a:lnTo>
                  <a:lnTo>
                    <a:pt x="416" y="416"/>
                  </a:lnTo>
                  <a:lnTo>
                    <a:pt x="424" y="418"/>
                  </a:lnTo>
                  <a:lnTo>
                    <a:pt x="429" y="418"/>
                  </a:lnTo>
                  <a:lnTo>
                    <a:pt x="421" y="416"/>
                  </a:lnTo>
                  <a:lnTo>
                    <a:pt x="411" y="413"/>
                  </a:lnTo>
                  <a:lnTo>
                    <a:pt x="411" y="408"/>
                  </a:lnTo>
                  <a:lnTo>
                    <a:pt x="420" y="408"/>
                  </a:lnTo>
                  <a:lnTo>
                    <a:pt x="426" y="406"/>
                  </a:lnTo>
                  <a:lnTo>
                    <a:pt x="436" y="402"/>
                  </a:lnTo>
                  <a:lnTo>
                    <a:pt x="442" y="400"/>
                  </a:lnTo>
                  <a:lnTo>
                    <a:pt x="442" y="399"/>
                  </a:lnTo>
                  <a:lnTo>
                    <a:pt x="440" y="399"/>
                  </a:lnTo>
                  <a:lnTo>
                    <a:pt x="433" y="399"/>
                  </a:lnTo>
                  <a:lnTo>
                    <a:pt x="433" y="392"/>
                  </a:lnTo>
                  <a:lnTo>
                    <a:pt x="444" y="392"/>
                  </a:lnTo>
                  <a:lnTo>
                    <a:pt x="443" y="392"/>
                  </a:lnTo>
                  <a:lnTo>
                    <a:pt x="446" y="392"/>
                  </a:lnTo>
                  <a:lnTo>
                    <a:pt x="452" y="389"/>
                  </a:lnTo>
                  <a:lnTo>
                    <a:pt x="452" y="383"/>
                  </a:lnTo>
                  <a:lnTo>
                    <a:pt x="450" y="382"/>
                  </a:lnTo>
                  <a:lnTo>
                    <a:pt x="449" y="382"/>
                  </a:lnTo>
                  <a:lnTo>
                    <a:pt x="447" y="383"/>
                  </a:lnTo>
                  <a:lnTo>
                    <a:pt x="447" y="377"/>
                  </a:lnTo>
                  <a:lnTo>
                    <a:pt x="452" y="377"/>
                  </a:lnTo>
                  <a:lnTo>
                    <a:pt x="456" y="377"/>
                  </a:lnTo>
                  <a:lnTo>
                    <a:pt x="462" y="379"/>
                  </a:lnTo>
                  <a:lnTo>
                    <a:pt x="466" y="377"/>
                  </a:lnTo>
                  <a:lnTo>
                    <a:pt x="469" y="372"/>
                  </a:lnTo>
                  <a:lnTo>
                    <a:pt x="470" y="369"/>
                  </a:lnTo>
                  <a:lnTo>
                    <a:pt x="472" y="366"/>
                  </a:lnTo>
                  <a:lnTo>
                    <a:pt x="476" y="366"/>
                  </a:lnTo>
                  <a:lnTo>
                    <a:pt x="480" y="366"/>
                  </a:lnTo>
                  <a:lnTo>
                    <a:pt x="480" y="363"/>
                  </a:lnTo>
                  <a:lnTo>
                    <a:pt x="483" y="362"/>
                  </a:lnTo>
                  <a:lnTo>
                    <a:pt x="480" y="356"/>
                  </a:lnTo>
                  <a:lnTo>
                    <a:pt x="480" y="354"/>
                  </a:lnTo>
                  <a:lnTo>
                    <a:pt x="480" y="350"/>
                  </a:lnTo>
                  <a:lnTo>
                    <a:pt x="476" y="353"/>
                  </a:lnTo>
                  <a:lnTo>
                    <a:pt x="475" y="353"/>
                  </a:lnTo>
                  <a:lnTo>
                    <a:pt x="472" y="353"/>
                  </a:lnTo>
                  <a:lnTo>
                    <a:pt x="473" y="352"/>
                  </a:lnTo>
                  <a:lnTo>
                    <a:pt x="475" y="349"/>
                  </a:lnTo>
                  <a:lnTo>
                    <a:pt x="478" y="344"/>
                  </a:lnTo>
                  <a:lnTo>
                    <a:pt x="483" y="347"/>
                  </a:lnTo>
                  <a:lnTo>
                    <a:pt x="491" y="353"/>
                  </a:lnTo>
                  <a:lnTo>
                    <a:pt x="493" y="349"/>
                  </a:lnTo>
                  <a:lnTo>
                    <a:pt x="493" y="347"/>
                  </a:lnTo>
                  <a:lnTo>
                    <a:pt x="495" y="347"/>
                  </a:lnTo>
                  <a:lnTo>
                    <a:pt x="496" y="347"/>
                  </a:lnTo>
                  <a:lnTo>
                    <a:pt x="498" y="349"/>
                  </a:lnTo>
                  <a:lnTo>
                    <a:pt x="499" y="352"/>
                  </a:lnTo>
                  <a:lnTo>
                    <a:pt x="499" y="359"/>
                  </a:lnTo>
                  <a:lnTo>
                    <a:pt x="502" y="357"/>
                  </a:lnTo>
                  <a:lnTo>
                    <a:pt x="505" y="357"/>
                  </a:lnTo>
                  <a:lnTo>
                    <a:pt x="508" y="357"/>
                  </a:lnTo>
                  <a:lnTo>
                    <a:pt x="514" y="359"/>
                  </a:lnTo>
                  <a:lnTo>
                    <a:pt x="514" y="353"/>
                  </a:lnTo>
                  <a:lnTo>
                    <a:pt x="519" y="350"/>
                  </a:lnTo>
                  <a:lnTo>
                    <a:pt x="524" y="347"/>
                  </a:lnTo>
                  <a:lnTo>
                    <a:pt x="525" y="346"/>
                  </a:lnTo>
                  <a:lnTo>
                    <a:pt x="525" y="344"/>
                  </a:lnTo>
                  <a:lnTo>
                    <a:pt x="524" y="343"/>
                  </a:lnTo>
                  <a:lnTo>
                    <a:pt x="521" y="341"/>
                  </a:lnTo>
                  <a:lnTo>
                    <a:pt x="519" y="341"/>
                  </a:lnTo>
                  <a:lnTo>
                    <a:pt x="515" y="346"/>
                  </a:lnTo>
                  <a:lnTo>
                    <a:pt x="511" y="350"/>
                  </a:lnTo>
                  <a:lnTo>
                    <a:pt x="508" y="350"/>
                  </a:lnTo>
                  <a:lnTo>
                    <a:pt x="505" y="350"/>
                  </a:lnTo>
                  <a:lnTo>
                    <a:pt x="504" y="349"/>
                  </a:lnTo>
                  <a:lnTo>
                    <a:pt x="502" y="347"/>
                  </a:lnTo>
                  <a:lnTo>
                    <a:pt x="502" y="346"/>
                  </a:lnTo>
                  <a:lnTo>
                    <a:pt x="505" y="344"/>
                  </a:lnTo>
                  <a:lnTo>
                    <a:pt x="508" y="344"/>
                  </a:lnTo>
                  <a:lnTo>
                    <a:pt x="511" y="337"/>
                  </a:lnTo>
                  <a:lnTo>
                    <a:pt x="511" y="334"/>
                  </a:lnTo>
                  <a:lnTo>
                    <a:pt x="514" y="330"/>
                  </a:lnTo>
                  <a:lnTo>
                    <a:pt x="515" y="328"/>
                  </a:lnTo>
                  <a:lnTo>
                    <a:pt x="516" y="328"/>
                  </a:lnTo>
                  <a:lnTo>
                    <a:pt x="519" y="328"/>
                  </a:lnTo>
                  <a:lnTo>
                    <a:pt x="521" y="327"/>
                  </a:lnTo>
                  <a:lnTo>
                    <a:pt x="524" y="324"/>
                  </a:lnTo>
                  <a:lnTo>
                    <a:pt x="528" y="318"/>
                  </a:lnTo>
                  <a:lnTo>
                    <a:pt x="532" y="313"/>
                  </a:lnTo>
                  <a:lnTo>
                    <a:pt x="535" y="308"/>
                  </a:lnTo>
                  <a:lnTo>
                    <a:pt x="541" y="311"/>
                  </a:lnTo>
                  <a:lnTo>
                    <a:pt x="544" y="313"/>
                  </a:lnTo>
                  <a:lnTo>
                    <a:pt x="547" y="314"/>
                  </a:lnTo>
                  <a:lnTo>
                    <a:pt x="548" y="303"/>
                  </a:lnTo>
                  <a:lnTo>
                    <a:pt x="550" y="300"/>
                  </a:lnTo>
                  <a:lnTo>
                    <a:pt x="552" y="297"/>
                  </a:lnTo>
                  <a:lnTo>
                    <a:pt x="558" y="294"/>
                  </a:lnTo>
                  <a:lnTo>
                    <a:pt x="565" y="290"/>
                  </a:lnTo>
                  <a:lnTo>
                    <a:pt x="568" y="288"/>
                  </a:lnTo>
                  <a:lnTo>
                    <a:pt x="570" y="288"/>
                  </a:lnTo>
                  <a:lnTo>
                    <a:pt x="573" y="288"/>
                  </a:lnTo>
                  <a:lnTo>
                    <a:pt x="574" y="287"/>
                  </a:lnTo>
                  <a:lnTo>
                    <a:pt x="576" y="284"/>
                  </a:lnTo>
                  <a:lnTo>
                    <a:pt x="574" y="282"/>
                  </a:lnTo>
                  <a:lnTo>
                    <a:pt x="573" y="280"/>
                  </a:lnTo>
                  <a:lnTo>
                    <a:pt x="573" y="278"/>
                  </a:lnTo>
                  <a:lnTo>
                    <a:pt x="573" y="277"/>
                  </a:lnTo>
                  <a:lnTo>
                    <a:pt x="574" y="274"/>
                  </a:lnTo>
                  <a:lnTo>
                    <a:pt x="577" y="272"/>
                  </a:lnTo>
                  <a:lnTo>
                    <a:pt x="571" y="272"/>
                  </a:lnTo>
                  <a:lnTo>
                    <a:pt x="571" y="267"/>
                  </a:lnTo>
                  <a:lnTo>
                    <a:pt x="573" y="267"/>
                  </a:lnTo>
                  <a:lnTo>
                    <a:pt x="576" y="267"/>
                  </a:lnTo>
                  <a:lnTo>
                    <a:pt x="577" y="267"/>
                  </a:lnTo>
                  <a:lnTo>
                    <a:pt x="580" y="267"/>
                  </a:lnTo>
                  <a:lnTo>
                    <a:pt x="581" y="265"/>
                  </a:lnTo>
                  <a:lnTo>
                    <a:pt x="583" y="261"/>
                  </a:lnTo>
                  <a:lnTo>
                    <a:pt x="584" y="258"/>
                  </a:lnTo>
                  <a:lnTo>
                    <a:pt x="586" y="256"/>
                  </a:lnTo>
                  <a:lnTo>
                    <a:pt x="587" y="255"/>
                  </a:lnTo>
                  <a:lnTo>
                    <a:pt x="588" y="256"/>
                  </a:lnTo>
                  <a:lnTo>
                    <a:pt x="587" y="258"/>
                  </a:lnTo>
                  <a:lnTo>
                    <a:pt x="588" y="258"/>
                  </a:lnTo>
                  <a:lnTo>
                    <a:pt x="591" y="258"/>
                  </a:lnTo>
                  <a:lnTo>
                    <a:pt x="596" y="255"/>
                  </a:lnTo>
                  <a:lnTo>
                    <a:pt x="604" y="251"/>
                  </a:lnTo>
                  <a:lnTo>
                    <a:pt x="604" y="245"/>
                  </a:lnTo>
                  <a:lnTo>
                    <a:pt x="604" y="239"/>
                  </a:lnTo>
                  <a:lnTo>
                    <a:pt x="607" y="239"/>
                  </a:lnTo>
                  <a:lnTo>
                    <a:pt x="612" y="239"/>
                  </a:lnTo>
                  <a:lnTo>
                    <a:pt x="614" y="239"/>
                  </a:lnTo>
                  <a:lnTo>
                    <a:pt x="617" y="239"/>
                  </a:lnTo>
                  <a:lnTo>
                    <a:pt x="619" y="239"/>
                  </a:lnTo>
                  <a:lnTo>
                    <a:pt x="616" y="235"/>
                  </a:lnTo>
                  <a:lnTo>
                    <a:pt x="614" y="231"/>
                  </a:lnTo>
                  <a:lnTo>
                    <a:pt x="613" y="226"/>
                  </a:lnTo>
                  <a:lnTo>
                    <a:pt x="610" y="222"/>
                  </a:lnTo>
                  <a:lnTo>
                    <a:pt x="607" y="215"/>
                  </a:lnTo>
                  <a:lnTo>
                    <a:pt x="616" y="219"/>
                  </a:lnTo>
                  <a:lnTo>
                    <a:pt x="623" y="223"/>
                  </a:lnTo>
                  <a:lnTo>
                    <a:pt x="623" y="212"/>
                  </a:lnTo>
                  <a:lnTo>
                    <a:pt x="620" y="210"/>
                  </a:lnTo>
                  <a:lnTo>
                    <a:pt x="619" y="206"/>
                  </a:lnTo>
                  <a:lnTo>
                    <a:pt x="624" y="203"/>
                  </a:lnTo>
                  <a:lnTo>
                    <a:pt x="630" y="200"/>
                  </a:lnTo>
                  <a:lnTo>
                    <a:pt x="633" y="197"/>
                  </a:lnTo>
                  <a:lnTo>
                    <a:pt x="635" y="196"/>
                  </a:lnTo>
                  <a:lnTo>
                    <a:pt x="636" y="192"/>
                  </a:lnTo>
                  <a:lnTo>
                    <a:pt x="637" y="189"/>
                  </a:lnTo>
                  <a:lnTo>
                    <a:pt x="640" y="176"/>
                  </a:lnTo>
                  <a:lnTo>
                    <a:pt x="632" y="177"/>
                  </a:lnTo>
                  <a:lnTo>
                    <a:pt x="629" y="179"/>
                  </a:lnTo>
                  <a:lnTo>
                    <a:pt x="627" y="179"/>
                  </a:lnTo>
                  <a:lnTo>
                    <a:pt x="627" y="174"/>
                  </a:lnTo>
                  <a:lnTo>
                    <a:pt x="627" y="170"/>
                  </a:lnTo>
                  <a:lnTo>
                    <a:pt x="626" y="164"/>
                  </a:lnTo>
                  <a:lnTo>
                    <a:pt x="629" y="163"/>
                  </a:lnTo>
                  <a:lnTo>
                    <a:pt x="632" y="161"/>
                  </a:lnTo>
                  <a:lnTo>
                    <a:pt x="635" y="159"/>
                  </a:lnTo>
                  <a:lnTo>
                    <a:pt x="637" y="157"/>
                  </a:lnTo>
                  <a:lnTo>
                    <a:pt x="640" y="157"/>
                  </a:lnTo>
                  <a:lnTo>
                    <a:pt x="642" y="157"/>
                  </a:lnTo>
                  <a:lnTo>
                    <a:pt x="643" y="157"/>
                  </a:lnTo>
                  <a:lnTo>
                    <a:pt x="643" y="159"/>
                  </a:lnTo>
                  <a:lnTo>
                    <a:pt x="643" y="160"/>
                  </a:lnTo>
                  <a:lnTo>
                    <a:pt x="642" y="164"/>
                  </a:lnTo>
                  <a:lnTo>
                    <a:pt x="642" y="169"/>
                  </a:lnTo>
                  <a:lnTo>
                    <a:pt x="642" y="172"/>
                  </a:lnTo>
                  <a:lnTo>
                    <a:pt x="642" y="173"/>
                  </a:lnTo>
                  <a:lnTo>
                    <a:pt x="642" y="174"/>
                  </a:lnTo>
                  <a:lnTo>
                    <a:pt x="643" y="176"/>
                  </a:lnTo>
                  <a:lnTo>
                    <a:pt x="646" y="176"/>
                  </a:lnTo>
                  <a:lnTo>
                    <a:pt x="646" y="167"/>
                  </a:lnTo>
                  <a:lnTo>
                    <a:pt x="649" y="167"/>
                  </a:lnTo>
                  <a:lnTo>
                    <a:pt x="652" y="169"/>
                  </a:lnTo>
                  <a:lnTo>
                    <a:pt x="653" y="170"/>
                  </a:lnTo>
                  <a:lnTo>
                    <a:pt x="658" y="170"/>
                  </a:lnTo>
                  <a:lnTo>
                    <a:pt x="658" y="164"/>
                  </a:lnTo>
                  <a:lnTo>
                    <a:pt x="655" y="164"/>
                  </a:lnTo>
                  <a:lnTo>
                    <a:pt x="656" y="163"/>
                  </a:lnTo>
                  <a:lnTo>
                    <a:pt x="662" y="161"/>
                  </a:lnTo>
                  <a:lnTo>
                    <a:pt x="665" y="160"/>
                  </a:lnTo>
                  <a:lnTo>
                    <a:pt x="662" y="159"/>
                  </a:lnTo>
                  <a:lnTo>
                    <a:pt x="659" y="159"/>
                  </a:lnTo>
                  <a:lnTo>
                    <a:pt x="662" y="149"/>
                  </a:lnTo>
                  <a:lnTo>
                    <a:pt x="666" y="150"/>
                  </a:lnTo>
                  <a:lnTo>
                    <a:pt x="666" y="151"/>
                  </a:lnTo>
                  <a:lnTo>
                    <a:pt x="666" y="154"/>
                  </a:lnTo>
                  <a:lnTo>
                    <a:pt x="668" y="156"/>
                  </a:lnTo>
                  <a:lnTo>
                    <a:pt x="671" y="154"/>
                  </a:lnTo>
                  <a:lnTo>
                    <a:pt x="673" y="154"/>
                  </a:lnTo>
                  <a:lnTo>
                    <a:pt x="676" y="153"/>
                  </a:lnTo>
                  <a:lnTo>
                    <a:pt x="679" y="151"/>
                  </a:lnTo>
                  <a:lnTo>
                    <a:pt x="681" y="149"/>
                  </a:lnTo>
                  <a:lnTo>
                    <a:pt x="681" y="146"/>
                  </a:lnTo>
                  <a:lnTo>
                    <a:pt x="681" y="143"/>
                  </a:lnTo>
                  <a:lnTo>
                    <a:pt x="681" y="141"/>
                  </a:lnTo>
                  <a:lnTo>
                    <a:pt x="682" y="140"/>
                  </a:lnTo>
                  <a:lnTo>
                    <a:pt x="685" y="150"/>
                  </a:lnTo>
                  <a:lnTo>
                    <a:pt x="685" y="151"/>
                  </a:lnTo>
                  <a:lnTo>
                    <a:pt x="686" y="151"/>
                  </a:lnTo>
                  <a:lnTo>
                    <a:pt x="689" y="147"/>
                  </a:lnTo>
                  <a:lnTo>
                    <a:pt x="692" y="140"/>
                  </a:lnTo>
                  <a:lnTo>
                    <a:pt x="694" y="141"/>
                  </a:lnTo>
                  <a:lnTo>
                    <a:pt x="695" y="143"/>
                  </a:lnTo>
                  <a:lnTo>
                    <a:pt x="692" y="151"/>
                  </a:lnTo>
                  <a:lnTo>
                    <a:pt x="696" y="150"/>
                  </a:lnTo>
                  <a:lnTo>
                    <a:pt x="701" y="151"/>
                  </a:lnTo>
                  <a:lnTo>
                    <a:pt x="698" y="140"/>
                  </a:lnTo>
                  <a:lnTo>
                    <a:pt x="705" y="143"/>
                  </a:lnTo>
                  <a:lnTo>
                    <a:pt x="712" y="146"/>
                  </a:lnTo>
                  <a:lnTo>
                    <a:pt x="711" y="143"/>
                  </a:lnTo>
                  <a:lnTo>
                    <a:pt x="711" y="140"/>
                  </a:lnTo>
                  <a:lnTo>
                    <a:pt x="709" y="134"/>
                  </a:lnTo>
                  <a:lnTo>
                    <a:pt x="701" y="134"/>
                  </a:lnTo>
                  <a:lnTo>
                    <a:pt x="704" y="130"/>
                  </a:lnTo>
                  <a:lnTo>
                    <a:pt x="707" y="125"/>
                  </a:lnTo>
                  <a:lnTo>
                    <a:pt x="709" y="125"/>
                  </a:lnTo>
                  <a:lnTo>
                    <a:pt x="712" y="127"/>
                  </a:lnTo>
                  <a:lnTo>
                    <a:pt x="721" y="131"/>
                  </a:lnTo>
                  <a:lnTo>
                    <a:pt x="728" y="136"/>
                  </a:lnTo>
                  <a:lnTo>
                    <a:pt x="734" y="140"/>
                  </a:lnTo>
                  <a:lnTo>
                    <a:pt x="751" y="125"/>
                  </a:lnTo>
                  <a:lnTo>
                    <a:pt x="751" y="124"/>
                  </a:lnTo>
                  <a:lnTo>
                    <a:pt x="751" y="121"/>
                  </a:lnTo>
                  <a:lnTo>
                    <a:pt x="750" y="120"/>
                  </a:lnTo>
                  <a:lnTo>
                    <a:pt x="751" y="118"/>
                  </a:lnTo>
                  <a:lnTo>
                    <a:pt x="756" y="118"/>
                  </a:lnTo>
                  <a:lnTo>
                    <a:pt x="758" y="121"/>
                  </a:lnTo>
                  <a:lnTo>
                    <a:pt x="757" y="123"/>
                  </a:lnTo>
                  <a:lnTo>
                    <a:pt x="761" y="125"/>
                  </a:lnTo>
                  <a:lnTo>
                    <a:pt x="763" y="123"/>
                  </a:lnTo>
                  <a:lnTo>
                    <a:pt x="763" y="118"/>
                  </a:lnTo>
                  <a:lnTo>
                    <a:pt x="761" y="110"/>
                  </a:lnTo>
                  <a:lnTo>
                    <a:pt x="766" y="113"/>
                  </a:lnTo>
                  <a:lnTo>
                    <a:pt x="768" y="113"/>
                  </a:lnTo>
                  <a:lnTo>
                    <a:pt x="770" y="113"/>
                  </a:lnTo>
                  <a:lnTo>
                    <a:pt x="771" y="114"/>
                  </a:lnTo>
                  <a:lnTo>
                    <a:pt x="773" y="115"/>
                  </a:lnTo>
                  <a:lnTo>
                    <a:pt x="773" y="117"/>
                  </a:lnTo>
                  <a:lnTo>
                    <a:pt x="776" y="118"/>
                  </a:lnTo>
                  <a:lnTo>
                    <a:pt x="774" y="115"/>
                  </a:lnTo>
                  <a:lnTo>
                    <a:pt x="776" y="114"/>
                  </a:lnTo>
                  <a:lnTo>
                    <a:pt x="777" y="113"/>
                  </a:lnTo>
                  <a:lnTo>
                    <a:pt x="779" y="113"/>
                  </a:lnTo>
                  <a:lnTo>
                    <a:pt x="784" y="125"/>
                  </a:lnTo>
                  <a:lnTo>
                    <a:pt x="783" y="127"/>
                  </a:lnTo>
                  <a:lnTo>
                    <a:pt x="780" y="128"/>
                  </a:lnTo>
                  <a:lnTo>
                    <a:pt x="776" y="128"/>
                  </a:lnTo>
                  <a:lnTo>
                    <a:pt x="774" y="138"/>
                  </a:lnTo>
                  <a:lnTo>
                    <a:pt x="774" y="143"/>
                  </a:lnTo>
                  <a:lnTo>
                    <a:pt x="773" y="149"/>
                  </a:lnTo>
                  <a:lnTo>
                    <a:pt x="774" y="147"/>
                  </a:lnTo>
                  <a:lnTo>
                    <a:pt x="777" y="146"/>
                  </a:lnTo>
                  <a:lnTo>
                    <a:pt x="780" y="144"/>
                  </a:lnTo>
                  <a:lnTo>
                    <a:pt x="781" y="143"/>
                  </a:lnTo>
                  <a:lnTo>
                    <a:pt x="781" y="140"/>
                  </a:lnTo>
                  <a:lnTo>
                    <a:pt x="781" y="138"/>
                  </a:lnTo>
                  <a:lnTo>
                    <a:pt x="781" y="137"/>
                  </a:lnTo>
                  <a:lnTo>
                    <a:pt x="781" y="134"/>
                  </a:lnTo>
                  <a:lnTo>
                    <a:pt x="784" y="131"/>
                  </a:lnTo>
                  <a:lnTo>
                    <a:pt x="787" y="127"/>
                  </a:lnTo>
                  <a:lnTo>
                    <a:pt x="796" y="120"/>
                  </a:lnTo>
                  <a:lnTo>
                    <a:pt x="794" y="120"/>
                  </a:lnTo>
                  <a:lnTo>
                    <a:pt x="794" y="118"/>
                  </a:lnTo>
                  <a:lnTo>
                    <a:pt x="796" y="117"/>
                  </a:lnTo>
                  <a:lnTo>
                    <a:pt x="800" y="113"/>
                  </a:lnTo>
                  <a:lnTo>
                    <a:pt x="802" y="114"/>
                  </a:lnTo>
                  <a:lnTo>
                    <a:pt x="803" y="117"/>
                  </a:lnTo>
                  <a:lnTo>
                    <a:pt x="803" y="120"/>
                  </a:lnTo>
                  <a:lnTo>
                    <a:pt x="800" y="120"/>
                  </a:lnTo>
                  <a:lnTo>
                    <a:pt x="800" y="127"/>
                  </a:lnTo>
                  <a:lnTo>
                    <a:pt x="802" y="131"/>
                  </a:lnTo>
                  <a:lnTo>
                    <a:pt x="803" y="131"/>
                  </a:lnTo>
                  <a:lnTo>
                    <a:pt x="803" y="128"/>
                  </a:lnTo>
                  <a:lnTo>
                    <a:pt x="815" y="120"/>
                  </a:lnTo>
                  <a:lnTo>
                    <a:pt x="812" y="113"/>
                  </a:lnTo>
                  <a:lnTo>
                    <a:pt x="817" y="110"/>
                  </a:lnTo>
                  <a:lnTo>
                    <a:pt x="820" y="101"/>
                  </a:lnTo>
                  <a:lnTo>
                    <a:pt x="823" y="102"/>
                  </a:lnTo>
                  <a:lnTo>
                    <a:pt x="828" y="104"/>
                  </a:lnTo>
                  <a:lnTo>
                    <a:pt x="832" y="107"/>
                  </a:lnTo>
                  <a:lnTo>
                    <a:pt x="835" y="108"/>
                  </a:lnTo>
                  <a:lnTo>
                    <a:pt x="836" y="110"/>
                  </a:lnTo>
                  <a:lnTo>
                    <a:pt x="835" y="111"/>
                  </a:lnTo>
                  <a:lnTo>
                    <a:pt x="833" y="111"/>
                  </a:lnTo>
                  <a:lnTo>
                    <a:pt x="829" y="113"/>
                  </a:lnTo>
                  <a:lnTo>
                    <a:pt x="829" y="117"/>
                  </a:lnTo>
                  <a:lnTo>
                    <a:pt x="829" y="123"/>
                  </a:lnTo>
                  <a:lnTo>
                    <a:pt x="835" y="121"/>
                  </a:lnTo>
                  <a:lnTo>
                    <a:pt x="839" y="120"/>
                  </a:lnTo>
                  <a:lnTo>
                    <a:pt x="840" y="118"/>
                  </a:lnTo>
                  <a:lnTo>
                    <a:pt x="840" y="117"/>
                  </a:lnTo>
                  <a:lnTo>
                    <a:pt x="840" y="114"/>
                  </a:lnTo>
                  <a:lnTo>
                    <a:pt x="842" y="113"/>
                  </a:lnTo>
                  <a:lnTo>
                    <a:pt x="845" y="111"/>
                  </a:lnTo>
                  <a:lnTo>
                    <a:pt x="846" y="113"/>
                  </a:lnTo>
                  <a:lnTo>
                    <a:pt x="848" y="114"/>
                  </a:lnTo>
                  <a:lnTo>
                    <a:pt x="848" y="115"/>
                  </a:lnTo>
                  <a:lnTo>
                    <a:pt x="851" y="115"/>
                  </a:lnTo>
                  <a:lnTo>
                    <a:pt x="849" y="118"/>
                  </a:lnTo>
                  <a:lnTo>
                    <a:pt x="848" y="120"/>
                  </a:lnTo>
                  <a:lnTo>
                    <a:pt x="853" y="120"/>
                  </a:lnTo>
                  <a:lnTo>
                    <a:pt x="853" y="125"/>
                  </a:lnTo>
                  <a:lnTo>
                    <a:pt x="856" y="124"/>
                  </a:lnTo>
                  <a:lnTo>
                    <a:pt x="861" y="121"/>
                  </a:lnTo>
                  <a:lnTo>
                    <a:pt x="862" y="120"/>
                  </a:lnTo>
                  <a:lnTo>
                    <a:pt x="862" y="123"/>
                  </a:lnTo>
                  <a:lnTo>
                    <a:pt x="861" y="125"/>
                  </a:lnTo>
                  <a:lnTo>
                    <a:pt x="859" y="128"/>
                  </a:lnTo>
                  <a:lnTo>
                    <a:pt x="864" y="128"/>
                  </a:lnTo>
                  <a:lnTo>
                    <a:pt x="866" y="128"/>
                  </a:lnTo>
                  <a:lnTo>
                    <a:pt x="866" y="127"/>
                  </a:lnTo>
                  <a:lnTo>
                    <a:pt x="866" y="125"/>
                  </a:lnTo>
                  <a:lnTo>
                    <a:pt x="869" y="125"/>
                  </a:lnTo>
                  <a:lnTo>
                    <a:pt x="872" y="133"/>
                  </a:lnTo>
                  <a:lnTo>
                    <a:pt x="874" y="137"/>
                  </a:lnTo>
                  <a:lnTo>
                    <a:pt x="875" y="140"/>
                  </a:lnTo>
                  <a:lnTo>
                    <a:pt x="872" y="140"/>
                  </a:lnTo>
                  <a:lnTo>
                    <a:pt x="869" y="138"/>
                  </a:lnTo>
                  <a:lnTo>
                    <a:pt x="868" y="137"/>
                  </a:lnTo>
                  <a:lnTo>
                    <a:pt x="864" y="137"/>
                  </a:lnTo>
                  <a:lnTo>
                    <a:pt x="864" y="138"/>
                  </a:lnTo>
                  <a:lnTo>
                    <a:pt x="862" y="141"/>
                  </a:lnTo>
                  <a:lnTo>
                    <a:pt x="859" y="146"/>
                  </a:lnTo>
                  <a:lnTo>
                    <a:pt x="855" y="146"/>
                  </a:lnTo>
                  <a:lnTo>
                    <a:pt x="852" y="146"/>
                  </a:lnTo>
                  <a:lnTo>
                    <a:pt x="848" y="144"/>
                  </a:lnTo>
                  <a:lnTo>
                    <a:pt x="845" y="146"/>
                  </a:lnTo>
                  <a:lnTo>
                    <a:pt x="846" y="147"/>
                  </a:lnTo>
                  <a:lnTo>
                    <a:pt x="848" y="150"/>
                  </a:lnTo>
                  <a:lnTo>
                    <a:pt x="849" y="153"/>
                  </a:lnTo>
                  <a:lnTo>
                    <a:pt x="851" y="156"/>
                  </a:lnTo>
                  <a:lnTo>
                    <a:pt x="858" y="154"/>
                  </a:lnTo>
                  <a:lnTo>
                    <a:pt x="864" y="154"/>
                  </a:lnTo>
                  <a:lnTo>
                    <a:pt x="866" y="149"/>
                  </a:lnTo>
                  <a:lnTo>
                    <a:pt x="872" y="149"/>
                  </a:lnTo>
                  <a:lnTo>
                    <a:pt x="876" y="150"/>
                  </a:lnTo>
                  <a:lnTo>
                    <a:pt x="884" y="151"/>
                  </a:lnTo>
                  <a:lnTo>
                    <a:pt x="888" y="151"/>
                  </a:lnTo>
                  <a:lnTo>
                    <a:pt x="892" y="151"/>
                  </a:lnTo>
                  <a:lnTo>
                    <a:pt x="894" y="150"/>
                  </a:lnTo>
                  <a:lnTo>
                    <a:pt x="895" y="151"/>
                  </a:lnTo>
                  <a:lnTo>
                    <a:pt x="901" y="153"/>
                  </a:lnTo>
                  <a:lnTo>
                    <a:pt x="907" y="156"/>
                  </a:lnTo>
                  <a:lnTo>
                    <a:pt x="907" y="157"/>
                  </a:lnTo>
                  <a:lnTo>
                    <a:pt x="902" y="159"/>
                  </a:lnTo>
                  <a:lnTo>
                    <a:pt x="898" y="159"/>
                  </a:lnTo>
                  <a:lnTo>
                    <a:pt x="898" y="164"/>
                  </a:lnTo>
                  <a:lnTo>
                    <a:pt x="917" y="166"/>
                  </a:lnTo>
                  <a:lnTo>
                    <a:pt x="928" y="167"/>
                  </a:lnTo>
                  <a:lnTo>
                    <a:pt x="938" y="170"/>
                  </a:lnTo>
                  <a:lnTo>
                    <a:pt x="941" y="176"/>
                  </a:lnTo>
                  <a:lnTo>
                    <a:pt x="947" y="176"/>
                  </a:lnTo>
                  <a:lnTo>
                    <a:pt x="950" y="176"/>
                  </a:lnTo>
                  <a:lnTo>
                    <a:pt x="953" y="176"/>
                  </a:lnTo>
                  <a:lnTo>
                    <a:pt x="954" y="177"/>
                  </a:lnTo>
                  <a:lnTo>
                    <a:pt x="956" y="180"/>
                  </a:lnTo>
                  <a:lnTo>
                    <a:pt x="957" y="183"/>
                  </a:lnTo>
                  <a:lnTo>
                    <a:pt x="959" y="185"/>
                  </a:lnTo>
                  <a:lnTo>
                    <a:pt x="960" y="185"/>
                  </a:lnTo>
                  <a:lnTo>
                    <a:pt x="963" y="183"/>
                  </a:lnTo>
                  <a:lnTo>
                    <a:pt x="967" y="183"/>
                  </a:lnTo>
                  <a:lnTo>
                    <a:pt x="972" y="185"/>
                  </a:lnTo>
                  <a:lnTo>
                    <a:pt x="982" y="187"/>
                  </a:lnTo>
                  <a:lnTo>
                    <a:pt x="993" y="195"/>
                  </a:lnTo>
                  <a:lnTo>
                    <a:pt x="1016" y="206"/>
                  </a:lnTo>
                  <a:lnTo>
                    <a:pt x="1016" y="212"/>
                  </a:lnTo>
                  <a:lnTo>
                    <a:pt x="1019" y="212"/>
                  </a:lnTo>
                  <a:lnTo>
                    <a:pt x="1020" y="212"/>
                  </a:lnTo>
                  <a:lnTo>
                    <a:pt x="1022" y="210"/>
                  </a:lnTo>
                  <a:lnTo>
                    <a:pt x="1025" y="212"/>
                  </a:lnTo>
                  <a:lnTo>
                    <a:pt x="1025" y="218"/>
                  </a:lnTo>
                  <a:lnTo>
                    <a:pt x="1029" y="221"/>
                  </a:lnTo>
                  <a:lnTo>
                    <a:pt x="1033" y="222"/>
                  </a:lnTo>
                  <a:lnTo>
                    <a:pt x="1044" y="225"/>
                  </a:lnTo>
                  <a:lnTo>
                    <a:pt x="1044" y="231"/>
                  </a:lnTo>
                  <a:lnTo>
                    <a:pt x="1049" y="231"/>
                  </a:lnTo>
                  <a:lnTo>
                    <a:pt x="1051" y="235"/>
                  </a:lnTo>
                  <a:lnTo>
                    <a:pt x="1052" y="238"/>
                  </a:lnTo>
                  <a:lnTo>
                    <a:pt x="1052" y="241"/>
                  </a:lnTo>
                  <a:lnTo>
                    <a:pt x="1052" y="244"/>
                  </a:lnTo>
                  <a:lnTo>
                    <a:pt x="1051" y="249"/>
                  </a:lnTo>
                  <a:lnTo>
                    <a:pt x="1049" y="255"/>
                  </a:lnTo>
                  <a:lnTo>
                    <a:pt x="1045" y="259"/>
                  </a:lnTo>
                  <a:lnTo>
                    <a:pt x="1041" y="264"/>
                  </a:lnTo>
                  <a:lnTo>
                    <a:pt x="1033" y="269"/>
                  </a:lnTo>
                  <a:lnTo>
                    <a:pt x="1025" y="275"/>
                  </a:lnTo>
                  <a:lnTo>
                    <a:pt x="1019" y="280"/>
                  </a:lnTo>
                  <a:lnTo>
                    <a:pt x="1016" y="281"/>
                  </a:lnTo>
                  <a:lnTo>
                    <a:pt x="1009" y="281"/>
                  </a:lnTo>
                  <a:lnTo>
                    <a:pt x="999" y="280"/>
                  </a:lnTo>
                  <a:lnTo>
                    <a:pt x="979" y="275"/>
                  </a:lnTo>
                  <a:lnTo>
                    <a:pt x="941" y="264"/>
                  </a:lnTo>
                  <a:lnTo>
                    <a:pt x="941" y="256"/>
                  </a:lnTo>
                  <a:lnTo>
                    <a:pt x="940" y="255"/>
                  </a:lnTo>
                  <a:lnTo>
                    <a:pt x="938" y="256"/>
                  </a:lnTo>
                  <a:lnTo>
                    <a:pt x="936" y="258"/>
                  </a:lnTo>
                  <a:lnTo>
                    <a:pt x="933" y="264"/>
                  </a:lnTo>
                  <a:lnTo>
                    <a:pt x="928" y="258"/>
                  </a:lnTo>
                  <a:lnTo>
                    <a:pt x="925" y="254"/>
                  </a:lnTo>
                  <a:lnTo>
                    <a:pt x="923" y="251"/>
                  </a:lnTo>
                  <a:lnTo>
                    <a:pt x="920" y="249"/>
                  </a:lnTo>
                  <a:lnTo>
                    <a:pt x="920" y="251"/>
                  </a:lnTo>
                  <a:lnTo>
                    <a:pt x="920" y="252"/>
                  </a:lnTo>
                  <a:lnTo>
                    <a:pt x="917" y="254"/>
                  </a:lnTo>
                  <a:lnTo>
                    <a:pt x="895" y="239"/>
                  </a:lnTo>
                  <a:lnTo>
                    <a:pt x="905" y="256"/>
                  </a:lnTo>
                  <a:lnTo>
                    <a:pt x="908" y="261"/>
                  </a:lnTo>
                  <a:lnTo>
                    <a:pt x="908" y="269"/>
                  </a:lnTo>
                  <a:lnTo>
                    <a:pt x="914" y="269"/>
                  </a:lnTo>
                  <a:lnTo>
                    <a:pt x="920" y="269"/>
                  </a:lnTo>
                  <a:lnTo>
                    <a:pt x="917" y="278"/>
                  </a:lnTo>
                  <a:lnTo>
                    <a:pt x="927" y="280"/>
                  </a:lnTo>
                  <a:lnTo>
                    <a:pt x="934" y="282"/>
                  </a:lnTo>
                  <a:lnTo>
                    <a:pt x="943" y="285"/>
                  </a:lnTo>
                  <a:lnTo>
                    <a:pt x="950" y="290"/>
                  </a:lnTo>
                  <a:lnTo>
                    <a:pt x="950" y="303"/>
                  </a:lnTo>
                  <a:lnTo>
                    <a:pt x="951" y="316"/>
                  </a:lnTo>
                  <a:lnTo>
                    <a:pt x="953" y="321"/>
                  </a:lnTo>
                  <a:lnTo>
                    <a:pt x="954" y="327"/>
                  </a:lnTo>
                  <a:lnTo>
                    <a:pt x="959" y="339"/>
                  </a:lnTo>
                  <a:lnTo>
                    <a:pt x="963" y="339"/>
                  </a:lnTo>
                  <a:lnTo>
                    <a:pt x="966" y="339"/>
                  </a:lnTo>
                  <a:lnTo>
                    <a:pt x="969" y="339"/>
                  </a:lnTo>
                  <a:lnTo>
                    <a:pt x="969" y="344"/>
                  </a:lnTo>
                  <a:lnTo>
                    <a:pt x="969" y="350"/>
                  </a:lnTo>
                  <a:lnTo>
                    <a:pt x="972" y="350"/>
                  </a:lnTo>
                  <a:lnTo>
                    <a:pt x="980" y="350"/>
                  </a:lnTo>
                  <a:lnTo>
                    <a:pt x="995" y="353"/>
                  </a:lnTo>
                  <a:lnTo>
                    <a:pt x="993" y="354"/>
                  </a:lnTo>
                  <a:lnTo>
                    <a:pt x="995" y="356"/>
                  </a:lnTo>
                  <a:lnTo>
                    <a:pt x="1000" y="356"/>
                  </a:lnTo>
                  <a:lnTo>
                    <a:pt x="1000" y="353"/>
                  </a:lnTo>
                  <a:lnTo>
                    <a:pt x="1003" y="352"/>
                  </a:lnTo>
                  <a:lnTo>
                    <a:pt x="1005" y="350"/>
                  </a:lnTo>
                  <a:lnTo>
                    <a:pt x="1006" y="346"/>
                  </a:lnTo>
                  <a:lnTo>
                    <a:pt x="1006" y="340"/>
                  </a:lnTo>
                  <a:lnTo>
                    <a:pt x="1005" y="336"/>
                  </a:lnTo>
                  <a:lnTo>
                    <a:pt x="1005" y="330"/>
                  </a:lnTo>
                  <a:lnTo>
                    <a:pt x="1003" y="330"/>
                  </a:lnTo>
                  <a:lnTo>
                    <a:pt x="1002" y="330"/>
                  </a:lnTo>
                  <a:lnTo>
                    <a:pt x="999" y="331"/>
                  </a:lnTo>
                  <a:lnTo>
                    <a:pt x="997" y="330"/>
                  </a:lnTo>
                  <a:lnTo>
                    <a:pt x="993" y="328"/>
                  </a:lnTo>
                  <a:lnTo>
                    <a:pt x="990" y="326"/>
                  </a:lnTo>
                  <a:lnTo>
                    <a:pt x="989" y="323"/>
                  </a:lnTo>
                  <a:lnTo>
                    <a:pt x="989" y="318"/>
                  </a:lnTo>
                  <a:lnTo>
                    <a:pt x="989" y="314"/>
                  </a:lnTo>
                  <a:lnTo>
                    <a:pt x="989" y="310"/>
                  </a:lnTo>
                  <a:lnTo>
                    <a:pt x="992" y="300"/>
                  </a:lnTo>
                  <a:lnTo>
                    <a:pt x="1002" y="307"/>
                  </a:lnTo>
                  <a:lnTo>
                    <a:pt x="1016" y="314"/>
                  </a:lnTo>
                  <a:lnTo>
                    <a:pt x="1029" y="321"/>
                  </a:lnTo>
                  <a:lnTo>
                    <a:pt x="1036" y="324"/>
                  </a:lnTo>
                  <a:lnTo>
                    <a:pt x="1041" y="326"/>
                  </a:lnTo>
                  <a:lnTo>
                    <a:pt x="1046" y="324"/>
                  </a:lnTo>
                  <a:lnTo>
                    <a:pt x="1048" y="323"/>
                  </a:lnTo>
                  <a:lnTo>
                    <a:pt x="1049" y="323"/>
                  </a:lnTo>
                  <a:lnTo>
                    <a:pt x="1048" y="321"/>
                  </a:lnTo>
                  <a:lnTo>
                    <a:pt x="1046" y="318"/>
                  </a:lnTo>
                  <a:lnTo>
                    <a:pt x="1039" y="313"/>
                  </a:lnTo>
                  <a:lnTo>
                    <a:pt x="1036" y="308"/>
                  </a:lnTo>
                  <a:lnTo>
                    <a:pt x="1035" y="304"/>
                  </a:lnTo>
                  <a:lnTo>
                    <a:pt x="1033" y="301"/>
                  </a:lnTo>
                  <a:lnTo>
                    <a:pt x="1033" y="297"/>
                  </a:lnTo>
                  <a:lnTo>
                    <a:pt x="1033" y="292"/>
                  </a:lnTo>
                  <a:lnTo>
                    <a:pt x="1051" y="278"/>
                  </a:lnTo>
                  <a:lnTo>
                    <a:pt x="1061" y="271"/>
                  </a:lnTo>
                  <a:lnTo>
                    <a:pt x="1067" y="267"/>
                  </a:lnTo>
                  <a:lnTo>
                    <a:pt x="1069" y="268"/>
                  </a:lnTo>
                  <a:lnTo>
                    <a:pt x="1071" y="269"/>
                  </a:lnTo>
                  <a:lnTo>
                    <a:pt x="1072" y="271"/>
                  </a:lnTo>
                  <a:lnTo>
                    <a:pt x="1074" y="272"/>
                  </a:lnTo>
                  <a:lnTo>
                    <a:pt x="1077" y="272"/>
                  </a:lnTo>
                  <a:lnTo>
                    <a:pt x="1078" y="272"/>
                  </a:lnTo>
                  <a:lnTo>
                    <a:pt x="1081" y="272"/>
                  </a:lnTo>
                  <a:lnTo>
                    <a:pt x="1082" y="272"/>
                  </a:lnTo>
                  <a:lnTo>
                    <a:pt x="1084" y="274"/>
                  </a:lnTo>
                  <a:lnTo>
                    <a:pt x="1085" y="275"/>
                  </a:lnTo>
                  <a:lnTo>
                    <a:pt x="1087" y="278"/>
                  </a:lnTo>
                  <a:lnTo>
                    <a:pt x="1091" y="287"/>
                  </a:lnTo>
                  <a:lnTo>
                    <a:pt x="1094" y="282"/>
                  </a:lnTo>
                  <a:lnTo>
                    <a:pt x="1095" y="280"/>
                  </a:lnTo>
                  <a:lnTo>
                    <a:pt x="1094" y="280"/>
                  </a:lnTo>
                  <a:lnTo>
                    <a:pt x="1094" y="278"/>
                  </a:lnTo>
                  <a:lnTo>
                    <a:pt x="1100" y="269"/>
                  </a:lnTo>
                  <a:lnTo>
                    <a:pt x="1103" y="262"/>
                  </a:lnTo>
                  <a:lnTo>
                    <a:pt x="1107" y="254"/>
                  </a:lnTo>
                  <a:lnTo>
                    <a:pt x="1107" y="251"/>
                  </a:lnTo>
                  <a:lnTo>
                    <a:pt x="1105" y="246"/>
                  </a:lnTo>
                  <a:lnTo>
                    <a:pt x="1105" y="245"/>
                  </a:lnTo>
                  <a:lnTo>
                    <a:pt x="1104" y="244"/>
                  </a:lnTo>
                  <a:lnTo>
                    <a:pt x="1101" y="242"/>
                  </a:lnTo>
                  <a:lnTo>
                    <a:pt x="1100" y="242"/>
                  </a:lnTo>
                  <a:lnTo>
                    <a:pt x="1098" y="241"/>
                  </a:lnTo>
                  <a:lnTo>
                    <a:pt x="1100" y="239"/>
                  </a:lnTo>
                  <a:lnTo>
                    <a:pt x="1103" y="236"/>
                  </a:lnTo>
                  <a:lnTo>
                    <a:pt x="1107" y="228"/>
                  </a:lnTo>
                  <a:lnTo>
                    <a:pt x="1110" y="223"/>
                  </a:lnTo>
                  <a:lnTo>
                    <a:pt x="1110" y="221"/>
                  </a:lnTo>
                  <a:lnTo>
                    <a:pt x="1111" y="216"/>
                  </a:lnTo>
                  <a:lnTo>
                    <a:pt x="1111" y="213"/>
                  </a:lnTo>
                  <a:lnTo>
                    <a:pt x="1110" y="209"/>
                  </a:lnTo>
                  <a:lnTo>
                    <a:pt x="1107" y="203"/>
                  </a:lnTo>
                  <a:lnTo>
                    <a:pt x="1100" y="192"/>
                  </a:lnTo>
                  <a:lnTo>
                    <a:pt x="1110" y="197"/>
                  </a:lnTo>
                  <a:lnTo>
                    <a:pt x="1114" y="199"/>
                  </a:lnTo>
                  <a:lnTo>
                    <a:pt x="1118" y="200"/>
                  </a:lnTo>
                  <a:lnTo>
                    <a:pt x="1123" y="200"/>
                  </a:lnTo>
                  <a:lnTo>
                    <a:pt x="1127" y="200"/>
                  </a:lnTo>
                  <a:lnTo>
                    <a:pt x="1131" y="200"/>
                  </a:lnTo>
                  <a:lnTo>
                    <a:pt x="1136" y="200"/>
                  </a:lnTo>
                  <a:lnTo>
                    <a:pt x="1137" y="203"/>
                  </a:lnTo>
                  <a:lnTo>
                    <a:pt x="1141" y="206"/>
                  </a:lnTo>
                  <a:lnTo>
                    <a:pt x="1144" y="210"/>
                  </a:lnTo>
                  <a:lnTo>
                    <a:pt x="1147" y="215"/>
                  </a:lnTo>
                  <a:lnTo>
                    <a:pt x="1153" y="226"/>
                  </a:lnTo>
                  <a:lnTo>
                    <a:pt x="1157" y="233"/>
                  </a:lnTo>
                  <a:lnTo>
                    <a:pt x="1149" y="233"/>
                  </a:lnTo>
                  <a:lnTo>
                    <a:pt x="1143" y="235"/>
                  </a:lnTo>
                  <a:lnTo>
                    <a:pt x="1136" y="236"/>
                  </a:lnTo>
                  <a:lnTo>
                    <a:pt x="1134" y="239"/>
                  </a:lnTo>
                  <a:lnTo>
                    <a:pt x="1131" y="242"/>
                  </a:lnTo>
                  <a:lnTo>
                    <a:pt x="1130" y="244"/>
                  </a:lnTo>
                  <a:lnTo>
                    <a:pt x="1130" y="245"/>
                  </a:lnTo>
                  <a:lnTo>
                    <a:pt x="1130" y="248"/>
                  </a:lnTo>
                  <a:lnTo>
                    <a:pt x="1130" y="252"/>
                  </a:lnTo>
                  <a:lnTo>
                    <a:pt x="1131" y="255"/>
                  </a:lnTo>
                  <a:lnTo>
                    <a:pt x="1133" y="259"/>
                  </a:lnTo>
                  <a:lnTo>
                    <a:pt x="1139" y="272"/>
                  </a:lnTo>
                  <a:lnTo>
                    <a:pt x="1149" y="271"/>
                  </a:lnTo>
                  <a:lnTo>
                    <a:pt x="1154" y="269"/>
                  </a:lnTo>
                  <a:lnTo>
                    <a:pt x="1160" y="267"/>
                  </a:lnTo>
                  <a:lnTo>
                    <a:pt x="1163" y="262"/>
                  </a:lnTo>
                  <a:lnTo>
                    <a:pt x="1164" y="259"/>
                  </a:lnTo>
                  <a:lnTo>
                    <a:pt x="1166" y="258"/>
                  </a:lnTo>
                  <a:lnTo>
                    <a:pt x="1167" y="259"/>
                  </a:lnTo>
                  <a:lnTo>
                    <a:pt x="1169" y="261"/>
                  </a:lnTo>
                  <a:lnTo>
                    <a:pt x="1170" y="262"/>
                  </a:lnTo>
                  <a:lnTo>
                    <a:pt x="1172" y="261"/>
                  </a:lnTo>
                  <a:lnTo>
                    <a:pt x="1173" y="256"/>
                  </a:lnTo>
                  <a:lnTo>
                    <a:pt x="1175" y="248"/>
                  </a:lnTo>
                  <a:lnTo>
                    <a:pt x="1176" y="233"/>
                  </a:lnTo>
                  <a:lnTo>
                    <a:pt x="1180" y="233"/>
                  </a:lnTo>
                  <a:lnTo>
                    <a:pt x="1183" y="233"/>
                  </a:lnTo>
                  <a:lnTo>
                    <a:pt x="1188" y="232"/>
                  </a:lnTo>
                  <a:lnTo>
                    <a:pt x="1190" y="231"/>
                  </a:lnTo>
                  <a:lnTo>
                    <a:pt x="1190" y="225"/>
                  </a:lnTo>
                  <a:lnTo>
                    <a:pt x="1193" y="225"/>
                  </a:lnTo>
                  <a:lnTo>
                    <a:pt x="1196" y="225"/>
                  </a:lnTo>
                  <a:lnTo>
                    <a:pt x="1199" y="226"/>
                  </a:lnTo>
                  <a:lnTo>
                    <a:pt x="1202" y="225"/>
                  </a:lnTo>
                  <a:lnTo>
                    <a:pt x="1208" y="222"/>
                  </a:lnTo>
                  <a:lnTo>
                    <a:pt x="1215" y="218"/>
                  </a:lnTo>
                  <a:lnTo>
                    <a:pt x="1222" y="212"/>
                  </a:lnTo>
                  <a:lnTo>
                    <a:pt x="1229" y="209"/>
                  </a:lnTo>
                  <a:lnTo>
                    <a:pt x="1235" y="209"/>
                  </a:lnTo>
                  <a:lnTo>
                    <a:pt x="1241" y="209"/>
                  </a:lnTo>
                  <a:lnTo>
                    <a:pt x="1242" y="203"/>
                  </a:lnTo>
                  <a:lnTo>
                    <a:pt x="1245" y="203"/>
                  </a:lnTo>
                  <a:lnTo>
                    <a:pt x="1248" y="203"/>
                  </a:lnTo>
                  <a:lnTo>
                    <a:pt x="1252" y="206"/>
                  </a:lnTo>
                  <a:lnTo>
                    <a:pt x="1257" y="209"/>
                  </a:lnTo>
                  <a:lnTo>
                    <a:pt x="1257" y="200"/>
                  </a:lnTo>
                  <a:lnTo>
                    <a:pt x="1258" y="199"/>
                  </a:lnTo>
                  <a:lnTo>
                    <a:pt x="1260" y="197"/>
                  </a:lnTo>
                  <a:lnTo>
                    <a:pt x="1265" y="195"/>
                  </a:lnTo>
                  <a:lnTo>
                    <a:pt x="1277" y="189"/>
                  </a:lnTo>
                  <a:lnTo>
                    <a:pt x="1277" y="190"/>
                  </a:lnTo>
                  <a:lnTo>
                    <a:pt x="1275" y="192"/>
                  </a:lnTo>
                  <a:lnTo>
                    <a:pt x="1274" y="195"/>
                  </a:lnTo>
                  <a:lnTo>
                    <a:pt x="1277" y="196"/>
                  </a:lnTo>
                  <a:lnTo>
                    <a:pt x="1281" y="197"/>
                  </a:lnTo>
                  <a:lnTo>
                    <a:pt x="1281" y="202"/>
                  </a:lnTo>
                  <a:lnTo>
                    <a:pt x="1281" y="203"/>
                  </a:lnTo>
                  <a:lnTo>
                    <a:pt x="1283" y="205"/>
                  </a:lnTo>
                  <a:lnTo>
                    <a:pt x="1284" y="206"/>
                  </a:lnTo>
                  <a:lnTo>
                    <a:pt x="1287" y="208"/>
                  </a:lnTo>
                  <a:lnTo>
                    <a:pt x="1284" y="209"/>
                  </a:lnTo>
                  <a:lnTo>
                    <a:pt x="1274" y="209"/>
                  </a:lnTo>
                  <a:lnTo>
                    <a:pt x="1274" y="215"/>
                  </a:lnTo>
                  <a:lnTo>
                    <a:pt x="1278" y="215"/>
                  </a:lnTo>
                  <a:lnTo>
                    <a:pt x="1283" y="215"/>
                  </a:lnTo>
                  <a:lnTo>
                    <a:pt x="1288" y="215"/>
                  </a:lnTo>
                  <a:lnTo>
                    <a:pt x="1293" y="215"/>
                  </a:lnTo>
                  <a:lnTo>
                    <a:pt x="1294" y="213"/>
                  </a:lnTo>
                  <a:lnTo>
                    <a:pt x="1294" y="212"/>
                  </a:lnTo>
                  <a:lnTo>
                    <a:pt x="1296" y="209"/>
                  </a:lnTo>
                  <a:lnTo>
                    <a:pt x="1297" y="209"/>
                  </a:lnTo>
                  <a:lnTo>
                    <a:pt x="1298" y="209"/>
                  </a:lnTo>
                  <a:lnTo>
                    <a:pt x="1300" y="210"/>
                  </a:lnTo>
                  <a:lnTo>
                    <a:pt x="1301" y="213"/>
                  </a:lnTo>
                  <a:lnTo>
                    <a:pt x="1304" y="216"/>
                  </a:lnTo>
                  <a:lnTo>
                    <a:pt x="1306" y="218"/>
                  </a:lnTo>
                  <a:lnTo>
                    <a:pt x="1307" y="218"/>
                  </a:lnTo>
                  <a:lnTo>
                    <a:pt x="1307" y="209"/>
                  </a:lnTo>
                  <a:lnTo>
                    <a:pt x="1306" y="209"/>
                  </a:lnTo>
                  <a:lnTo>
                    <a:pt x="1307" y="208"/>
                  </a:lnTo>
                  <a:lnTo>
                    <a:pt x="1313" y="205"/>
                  </a:lnTo>
                  <a:lnTo>
                    <a:pt x="1323" y="197"/>
                  </a:lnTo>
                  <a:lnTo>
                    <a:pt x="1327" y="197"/>
                  </a:lnTo>
                  <a:lnTo>
                    <a:pt x="1332" y="199"/>
                  </a:lnTo>
                  <a:lnTo>
                    <a:pt x="1337" y="202"/>
                  </a:lnTo>
                  <a:lnTo>
                    <a:pt x="1346" y="206"/>
                  </a:lnTo>
                  <a:lnTo>
                    <a:pt x="1349" y="206"/>
                  </a:lnTo>
                  <a:lnTo>
                    <a:pt x="1353" y="206"/>
                  </a:lnTo>
                  <a:lnTo>
                    <a:pt x="1355" y="206"/>
                  </a:lnTo>
                  <a:lnTo>
                    <a:pt x="1355" y="205"/>
                  </a:lnTo>
                  <a:lnTo>
                    <a:pt x="1353" y="202"/>
                  </a:lnTo>
                  <a:lnTo>
                    <a:pt x="1350" y="197"/>
                  </a:lnTo>
                  <a:lnTo>
                    <a:pt x="1353" y="197"/>
                  </a:lnTo>
                  <a:lnTo>
                    <a:pt x="1353" y="199"/>
                  </a:lnTo>
                  <a:lnTo>
                    <a:pt x="1353" y="200"/>
                  </a:lnTo>
                  <a:lnTo>
                    <a:pt x="1355" y="200"/>
                  </a:lnTo>
                  <a:lnTo>
                    <a:pt x="1356" y="200"/>
                  </a:lnTo>
                  <a:lnTo>
                    <a:pt x="1380" y="192"/>
                  </a:lnTo>
                  <a:lnTo>
                    <a:pt x="1379" y="193"/>
                  </a:lnTo>
                  <a:lnTo>
                    <a:pt x="1378" y="195"/>
                  </a:lnTo>
                  <a:lnTo>
                    <a:pt x="1376" y="197"/>
                  </a:lnTo>
                  <a:lnTo>
                    <a:pt x="1378" y="202"/>
                  </a:lnTo>
                  <a:lnTo>
                    <a:pt x="1379" y="206"/>
                  </a:lnTo>
                  <a:lnTo>
                    <a:pt x="1382" y="209"/>
                  </a:lnTo>
                  <a:lnTo>
                    <a:pt x="1386" y="213"/>
                  </a:lnTo>
                  <a:lnTo>
                    <a:pt x="1389" y="218"/>
                  </a:lnTo>
                  <a:lnTo>
                    <a:pt x="1391" y="213"/>
                  </a:lnTo>
                  <a:lnTo>
                    <a:pt x="1391" y="210"/>
                  </a:lnTo>
                  <a:lnTo>
                    <a:pt x="1389" y="203"/>
                  </a:lnTo>
                  <a:lnTo>
                    <a:pt x="1395" y="200"/>
                  </a:lnTo>
                  <a:lnTo>
                    <a:pt x="1398" y="203"/>
                  </a:lnTo>
                  <a:lnTo>
                    <a:pt x="1401" y="205"/>
                  </a:lnTo>
                  <a:lnTo>
                    <a:pt x="1401" y="206"/>
                  </a:lnTo>
                  <a:lnTo>
                    <a:pt x="1405" y="205"/>
                  </a:lnTo>
                  <a:lnTo>
                    <a:pt x="1408" y="203"/>
                  </a:lnTo>
                  <a:lnTo>
                    <a:pt x="1409" y="203"/>
                  </a:lnTo>
                  <a:lnTo>
                    <a:pt x="1409" y="192"/>
                  </a:lnTo>
                  <a:lnTo>
                    <a:pt x="1408" y="186"/>
                  </a:lnTo>
                  <a:lnTo>
                    <a:pt x="1406" y="180"/>
                  </a:lnTo>
                  <a:lnTo>
                    <a:pt x="1404" y="173"/>
                  </a:lnTo>
                  <a:lnTo>
                    <a:pt x="1406" y="173"/>
                  </a:lnTo>
                  <a:lnTo>
                    <a:pt x="1406" y="172"/>
                  </a:lnTo>
                  <a:lnTo>
                    <a:pt x="1406" y="170"/>
                  </a:lnTo>
                  <a:lnTo>
                    <a:pt x="1406" y="167"/>
                  </a:lnTo>
                  <a:lnTo>
                    <a:pt x="1419" y="169"/>
                  </a:lnTo>
                  <a:lnTo>
                    <a:pt x="1434" y="170"/>
                  </a:lnTo>
                  <a:lnTo>
                    <a:pt x="1435" y="166"/>
                  </a:lnTo>
                  <a:lnTo>
                    <a:pt x="1435" y="163"/>
                  </a:lnTo>
                  <a:lnTo>
                    <a:pt x="1437" y="161"/>
                  </a:lnTo>
                  <a:lnTo>
                    <a:pt x="1438" y="163"/>
                  </a:lnTo>
                  <a:lnTo>
                    <a:pt x="1441" y="164"/>
                  </a:lnTo>
                  <a:lnTo>
                    <a:pt x="1445" y="167"/>
                  </a:lnTo>
                  <a:lnTo>
                    <a:pt x="1452" y="169"/>
                  </a:lnTo>
                  <a:lnTo>
                    <a:pt x="1461" y="169"/>
                  </a:lnTo>
                  <a:lnTo>
                    <a:pt x="1471" y="169"/>
                  </a:lnTo>
                  <a:lnTo>
                    <a:pt x="1481" y="170"/>
                  </a:lnTo>
                  <a:lnTo>
                    <a:pt x="1478" y="179"/>
                  </a:lnTo>
                  <a:lnTo>
                    <a:pt x="1477" y="185"/>
                  </a:lnTo>
                  <a:lnTo>
                    <a:pt x="1477" y="186"/>
                  </a:lnTo>
                  <a:lnTo>
                    <a:pt x="1478" y="187"/>
                  </a:lnTo>
                  <a:lnTo>
                    <a:pt x="1480" y="187"/>
                  </a:lnTo>
                  <a:lnTo>
                    <a:pt x="1481" y="186"/>
                  </a:lnTo>
                  <a:lnTo>
                    <a:pt x="1483" y="183"/>
                  </a:lnTo>
                  <a:lnTo>
                    <a:pt x="1483" y="179"/>
                  </a:lnTo>
                  <a:lnTo>
                    <a:pt x="1483" y="176"/>
                  </a:lnTo>
                  <a:lnTo>
                    <a:pt x="1486" y="177"/>
                  </a:lnTo>
                  <a:lnTo>
                    <a:pt x="1487" y="179"/>
                  </a:lnTo>
                  <a:lnTo>
                    <a:pt x="1488" y="182"/>
                  </a:lnTo>
                  <a:lnTo>
                    <a:pt x="1491" y="182"/>
                  </a:lnTo>
                  <a:lnTo>
                    <a:pt x="1494" y="182"/>
                  </a:lnTo>
                  <a:lnTo>
                    <a:pt x="1497" y="180"/>
                  </a:lnTo>
                  <a:lnTo>
                    <a:pt x="1500" y="182"/>
                  </a:lnTo>
                  <a:lnTo>
                    <a:pt x="1499" y="185"/>
                  </a:lnTo>
                  <a:lnTo>
                    <a:pt x="1499" y="187"/>
                  </a:lnTo>
                  <a:lnTo>
                    <a:pt x="1499" y="189"/>
                  </a:lnTo>
                  <a:lnTo>
                    <a:pt x="1500" y="189"/>
                  </a:lnTo>
                  <a:lnTo>
                    <a:pt x="1501" y="190"/>
                  </a:lnTo>
                  <a:lnTo>
                    <a:pt x="1503" y="190"/>
                  </a:lnTo>
                  <a:lnTo>
                    <a:pt x="1506" y="190"/>
                  </a:lnTo>
                  <a:lnTo>
                    <a:pt x="1509" y="189"/>
                  </a:lnTo>
                  <a:lnTo>
                    <a:pt x="1512" y="189"/>
                  </a:lnTo>
                  <a:lnTo>
                    <a:pt x="1522" y="203"/>
                  </a:lnTo>
                  <a:lnTo>
                    <a:pt x="1529" y="213"/>
                  </a:lnTo>
                  <a:lnTo>
                    <a:pt x="1533" y="221"/>
                  </a:lnTo>
                  <a:lnTo>
                    <a:pt x="1540" y="208"/>
                  </a:lnTo>
                  <a:lnTo>
                    <a:pt x="1543" y="200"/>
                  </a:lnTo>
                  <a:lnTo>
                    <a:pt x="1548" y="192"/>
                  </a:lnTo>
                  <a:lnTo>
                    <a:pt x="1539" y="195"/>
                  </a:lnTo>
                  <a:lnTo>
                    <a:pt x="1537" y="182"/>
                  </a:lnTo>
                  <a:lnTo>
                    <a:pt x="1539" y="167"/>
                  </a:lnTo>
                  <a:lnTo>
                    <a:pt x="1535" y="167"/>
                  </a:lnTo>
                  <a:lnTo>
                    <a:pt x="1530" y="166"/>
                  </a:lnTo>
                  <a:lnTo>
                    <a:pt x="1526" y="166"/>
                  </a:lnTo>
                  <a:lnTo>
                    <a:pt x="1519" y="164"/>
                  </a:lnTo>
                  <a:lnTo>
                    <a:pt x="1520" y="160"/>
                  </a:lnTo>
                  <a:lnTo>
                    <a:pt x="1519" y="156"/>
                  </a:lnTo>
                  <a:lnTo>
                    <a:pt x="1519" y="151"/>
                  </a:lnTo>
                  <a:lnTo>
                    <a:pt x="1519" y="150"/>
                  </a:lnTo>
                  <a:lnTo>
                    <a:pt x="1519" y="149"/>
                  </a:lnTo>
                  <a:lnTo>
                    <a:pt x="1527" y="146"/>
                  </a:lnTo>
                  <a:lnTo>
                    <a:pt x="1527" y="140"/>
                  </a:lnTo>
                  <a:lnTo>
                    <a:pt x="1527" y="134"/>
                  </a:lnTo>
                  <a:lnTo>
                    <a:pt x="1526" y="125"/>
                  </a:lnTo>
                  <a:lnTo>
                    <a:pt x="1524" y="115"/>
                  </a:lnTo>
                  <a:lnTo>
                    <a:pt x="1522" y="104"/>
                  </a:lnTo>
                  <a:lnTo>
                    <a:pt x="1524" y="102"/>
                  </a:lnTo>
                  <a:lnTo>
                    <a:pt x="1527" y="102"/>
                  </a:lnTo>
                  <a:lnTo>
                    <a:pt x="1530" y="102"/>
                  </a:lnTo>
                  <a:lnTo>
                    <a:pt x="1533" y="101"/>
                  </a:lnTo>
                  <a:lnTo>
                    <a:pt x="1536" y="98"/>
                  </a:lnTo>
                  <a:lnTo>
                    <a:pt x="1539" y="95"/>
                  </a:lnTo>
                  <a:lnTo>
                    <a:pt x="1542" y="87"/>
                  </a:lnTo>
                  <a:lnTo>
                    <a:pt x="1546" y="79"/>
                  </a:lnTo>
                  <a:lnTo>
                    <a:pt x="1549" y="75"/>
                  </a:lnTo>
                  <a:lnTo>
                    <a:pt x="1552" y="74"/>
                  </a:lnTo>
                  <a:lnTo>
                    <a:pt x="1555" y="74"/>
                  </a:lnTo>
                  <a:lnTo>
                    <a:pt x="1558" y="66"/>
                  </a:lnTo>
                  <a:lnTo>
                    <a:pt x="1560" y="59"/>
                  </a:lnTo>
                  <a:lnTo>
                    <a:pt x="1562" y="53"/>
                  </a:lnTo>
                  <a:lnTo>
                    <a:pt x="1563" y="51"/>
                  </a:lnTo>
                  <a:lnTo>
                    <a:pt x="1566" y="49"/>
                  </a:lnTo>
                  <a:lnTo>
                    <a:pt x="1568" y="48"/>
                  </a:lnTo>
                  <a:lnTo>
                    <a:pt x="1571" y="46"/>
                  </a:lnTo>
                  <a:lnTo>
                    <a:pt x="1578" y="45"/>
                  </a:lnTo>
                  <a:lnTo>
                    <a:pt x="1586" y="45"/>
                  </a:lnTo>
                  <a:lnTo>
                    <a:pt x="1595" y="43"/>
                  </a:lnTo>
                  <a:lnTo>
                    <a:pt x="1604" y="45"/>
                  </a:lnTo>
                  <a:lnTo>
                    <a:pt x="1612" y="46"/>
                  </a:lnTo>
                  <a:lnTo>
                    <a:pt x="1618" y="48"/>
                  </a:lnTo>
                  <a:lnTo>
                    <a:pt x="1620" y="49"/>
                  </a:lnTo>
                  <a:lnTo>
                    <a:pt x="1621" y="51"/>
                  </a:lnTo>
                  <a:lnTo>
                    <a:pt x="1624" y="56"/>
                  </a:lnTo>
                  <a:lnTo>
                    <a:pt x="1624" y="61"/>
                  </a:lnTo>
                  <a:lnTo>
                    <a:pt x="1625" y="68"/>
                  </a:lnTo>
                  <a:lnTo>
                    <a:pt x="1625" y="74"/>
                  </a:lnTo>
                  <a:lnTo>
                    <a:pt x="1624" y="87"/>
                  </a:lnTo>
                  <a:lnTo>
                    <a:pt x="1621" y="98"/>
                  </a:lnTo>
                  <a:lnTo>
                    <a:pt x="1620" y="101"/>
                  </a:lnTo>
                  <a:lnTo>
                    <a:pt x="1618" y="102"/>
                  </a:lnTo>
                  <a:lnTo>
                    <a:pt x="1614" y="107"/>
                  </a:lnTo>
                  <a:lnTo>
                    <a:pt x="1611" y="113"/>
                  </a:lnTo>
                  <a:lnTo>
                    <a:pt x="1611" y="115"/>
                  </a:lnTo>
                  <a:lnTo>
                    <a:pt x="1611" y="118"/>
                  </a:lnTo>
                  <a:lnTo>
                    <a:pt x="1612" y="120"/>
                  </a:lnTo>
                  <a:lnTo>
                    <a:pt x="1612" y="121"/>
                  </a:lnTo>
                  <a:lnTo>
                    <a:pt x="1612" y="123"/>
                  </a:lnTo>
                  <a:lnTo>
                    <a:pt x="1614" y="125"/>
                  </a:lnTo>
                  <a:lnTo>
                    <a:pt x="1617" y="130"/>
                  </a:lnTo>
                  <a:lnTo>
                    <a:pt x="1621" y="134"/>
                  </a:lnTo>
                  <a:lnTo>
                    <a:pt x="1625" y="138"/>
                  </a:lnTo>
                  <a:lnTo>
                    <a:pt x="1627" y="141"/>
                  </a:lnTo>
                  <a:lnTo>
                    <a:pt x="1627" y="143"/>
                  </a:lnTo>
                  <a:lnTo>
                    <a:pt x="1627" y="147"/>
                  </a:lnTo>
                  <a:lnTo>
                    <a:pt x="1625" y="153"/>
                  </a:lnTo>
                  <a:lnTo>
                    <a:pt x="1622" y="163"/>
                  </a:lnTo>
                  <a:lnTo>
                    <a:pt x="1620" y="169"/>
                  </a:lnTo>
                  <a:lnTo>
                    <a:pt x="1618" y="174"/>
                  </a:lnTo>
                  <a:lnTo>
                    <a:pt x="1618" y="180"/>
                  </a:lnTo>
                  <a:lnTo>
                    <a:pt x="1620" y="187"/>
                  </a:lnTo>
                  <a:lnTo>
                    <a:pt x="1622" y="192"/>
                  </a:lnTo>
                  <a:lnTo>
                    <a:pt x="1624" y="195"/>
                  </a:lnTo>
                  <a:lnTo>
                    <a:pt x="1627" y="197"/>
                  </a:lnTo>
                  <a:lnTo>
                    <a:pt x="1632" y="202"/>
                  </a:lnTo>
                  <a:lnTo>
                    <a:pt x="1634" y="205"/>
                  </a:lnTo>
                  <a:lnTo>
                    <a:pt x="1635" y="206"/>
                  </a:lnTo>
                  <a:lnTo>
                    <a:pt x="1637" y="222"/>
                  </a:lnTo>
                  <a:lnTo>
                    <a:pt x="1635" y="236"/>
                  </a:lnTo>
                  <a:lnTo>
                    <a:pt x="1621" y="248"/>
                  </a:lnTo>
                  <a:lnTo>
                    <a:pt x="1622" y="249"/>
                  </a:lnTo>
                  <a:lnTo>
                    <a:pt x="1624" y="251"/>
                  </a:lnTo>
                  <a:lnTo>
                    <a:pt x="1625" y="252"/>
                  </a:lnTo>
                  <a:lnTo>
                    <a:pt x="1624" y="256"/>
                  </a:lnTo>
                  <a:lnTo>
                    <a:pt x="1621" y="255"/>
                  </a:lnTo>
                  <a:lnTo>
                    <a:pt x="1620" y="256"/>
                  </a:lnTo>
                  <a:lnTo>
                    <a:pt x="1617" y="258"/>
                  </a:lnTo>
                  <a:lnTo>
                    <a:pt x="1614" y="255"/>
                  </a:lnTo>
                  <a:lnTo>
                    <a:pt x="1611" y="254"/>
                  </a:lnTo>
                  <a:lnTo>
                    <a:pt x="1609" y="254"/>
                  </a:lnTo>
                  <a:lnTo>
                    <a:pt x="1608" y="254"/>
                  </a:lnTo>
                  <a:lnTo>
                    <a:pt x="1605" y="255"/>
                  </a:lnTo>
                  <a:lnTo>
                    <a:pt x="1602" y="258"/>
                  </a:lnTo>
                  <a:lnTo>
                    <a:pt x="1598" y="262"/>
                  </a:lnTo>
                  <a:lnTo>
                    <a:pt x="1594" y="264"/>
                  </a:lnTo>
                  <a:lnTo>
                    <a:pt x="1578" y="265"/>
                  </a:lnTo>
                  <a:lnTo>
                    <a:pt x="1563" y="264"/>
                  </a:lnTo>
                  <a:lnTo>
                    <a:pt x="1572" y="272"/>
                  </a:lnTo>
                  <a:lnTo>
                    <a:pt x="1578" y="275"/>
                  </a:lnTo>
                  <a:lnTo>
                    <a:pt x="1581" y="277"/>
                  </a:lnTo>
                  <a:lnTo>
                    <a:pt x="1584" y="278"/>
                  </a:lnTo>
                  <a:lnTo>
                    <a:pt x="1591" y="278"/>
                  </a:lnTo>
                  <a:lnTo>
                    <a:pt x="1596" y="277"/>
                  </a:lnTo>
                  <a:lnTo>
                    <a:pt x="1604" y="275"/>
                  </a:lnTo>
                  <a:lnTo>
                    <a:pt x="1607" y="277"/>
                  </a:lnTo>
                  <a:lnTo>
                    <a:pt x="1611" y="278"/>
                  </a:lnTo>
                  <a:lnTo>
                    <a:pt x="1612" y="281"/>
                  </a:lnTo>
                  <a:lnTo>
                    <a:pt x="1615" y="287"/>
                  </a:lnTo>
                  <a:lnTo>
                    <a:pt x="1620" y="294"/>
                  </a:lnTo>
                  <a:lnTo>
                    <a:pt x="1621" y="295"/>
                  </a:lnTo>
                  <a:lnTo>
                    <a:pt x="1624" y="294"/>
                  </a:lnTo>
                  <a:lnTo>
                    <a:pt x="1625" y="294"/>
                  </a:lnTo>
                  <a:lnTo>
                    <a:pt x="1627" y="294"/>
                  </a:lnTo>
                  <a:lnTo>
                    <a:pt x="1627" y="285"/>
                  </a:lnTo>
                  <a:lnTo>
                    <a:pt x="1624" y="275"/>
                  </a:lnTo>
                  <a:lnTo>
                    <a:pt x="1622" y="274"/>
                  </a:lnTo>
                  <a:lnTo>
                    <a:pt x="1621" y="272"/>
                  </a:lnTo>
                  <a:lnTo>
                    <a:pt x="1618" y="272"/>
                  </a:lnTo>
                  <a:lnTo>
                    <a:pt x="1617" y="271"/>
                  </a:lnTo>
                  <a:lnTo>
                    <a:pt x="1617" y="269"/>
                  </a:lnTo>
                  <a:lnTo>
                    <a:pt x="1635" y="262"/>
                  </a:lnTo>
                  <a:lnTo>
                    <a:pt x="1641" y="259"/>
                  </a:lnTo>
                  <a:lnTo>
                    <a:pt x="1644" y="258"/>
                  </a:lnTo>
                  <a:lnTo>
                    <a:pt x="1645" y="256"/>
                  </a:lnTo>
                  <a:lnTo>
                    <a:pt x="1648" y="255"/>
                  </a:lnTo>
                  <a:lnTo>
                    <a:pt x="1650" y="252"/>
                  </a:lnTo>
                  <a:lnTo>
                    <a:pt x="1653" y="245"/>
                  </a:lnTo>
                  <a:lnTo>
                    <a:pt x="1656" y="236"/>
                  </a:lnTo>
                  <a:lnTo>
                    <a:pt x="1657" y="223"/>
                  </a:lnTo>
                  <a:lnTo>
                    <a:pt x="1658" y="222"/>
                  </a:lnTo>
                  <a:lnTo>
                    <a:pt x="1658" y="219"/>
                  </a:lnTo>
                  <a:lnTo>
                    <a:pt x="1660" y="215"/>
                  </a:lnTo>
                  <a:lnTo>
                    <a:pt x="1658" y="213"/>
                  </a:lnTo>
                  <a:lnTo>
                    <a:pt x="1657" y="212"/>
                  </a:lnTo>
                  <a:lnTo>
                    <a:pt x="1657" y="213"/>
                  </a:lnTo>
                  <a:lnTo>
                    <a:pt x="1656" y="210"/>
                  </a:lnTo>
                  <a:lnTo>
                    <a:pt x="1654" y="206"/>
                  </a:lnTo>
                  <a:lnTo>
                    <a:pt x="1657" y="202"/>
                  </a:lnTo>
                  <a:lnTo>
                    <a:pt x="1660" y="197"/>
                  </a:lnTo>
                  <a:lnTo>
                    <a:pt x="1666" y="195"/>
                  </a:lnTo>
                  <a:lnTo>
                    <a:pt x="1671" y="192"/>
                  </a:lnTo>
                  <a:lnTo>
                    <a:pt x="1684" y="187"/>
                  </a:lnTo>
                  <a:lnTo>
                    <a:pt x="1696" y="185"/>
                  </a:lnTo>
                  <a:lnTo>
                    <a:pt x="1702" y="199"/>
                  </a:lnTo>
                  <a:lnTo>
                    <a:pt x="1706" y="210"/>
                  </a:lnTo>
                  <a:lnTo>
                    <a:pt x="1706" y="216"/>
                  </a:lnTo>
                  <a:lnTo>
                    <a:pt x="1706" y="223"/>
                  </a:lnTo>
                  <a:lnTo>
                    <a:pt x="1706" y="232"/>
                  </a:lnTo>
                  <a:lnTo>
                    <a:pt x="1704" y="242"/>
                  </a:lnTo>
                  <a:lnTo>
                    <a:pt x="1713" y="245"/>
                  </a:lnTo>
                  <a:lnTo>
                    <a:pt x="1713" y="246"/>
                  </a:lnTo>
                  <a:lnTo>
                    <a:pt x="1715" y="248"/>
                  </a:lnTo>
                  <a:lnTo>
                    <a:pt x="1716" y="249"/>
                  </a:lnTo>
                  <a:lnTo>
                    <a:pt x="1717" y="251"/>
                  </a:lnTo>
                  <a:lnTo>
                    <a:pt x="1719" y="251"/>
                  </a:lnTo>
                  <a:lnTo>
                    <a:pt x="1719" y="242"/>
                  </a:lnTo>
                  <a:lnTo>
                    <a:pt x="1728" y="244"/>
                  </a:lnTo>
                  <a:lnTo>
                    <a:pt x="1735" y="245"/>
                  </a:lnTo>
                  <a:lnTo>
                    <a:pt x="1742" y="246"/>
                  </a:lnTo>
                  <a:lnTo>
                    <a:pt x="1752" y="248"/>
                  </a:lnTo>
                  <a:lnTo>
                    <a:pt x="1749" y="245"/>
                  </a:lnTo>
                  <a:lnTo>
                    <a:pt x="1749" y="242"/>
                  </a:lnTo>
                  <a:lnTo>
                    <a:pt x="1735" y="239"/>
                  </a:lnTo>
                  <a:lnTo>
                    <a:pt x="1729" y="238"/>
                  </a:lnTo>
                  <a:lnTo>
                    <a:pt x="1722" y="236"/>
                  </a:lnTo>
                  <a:lnTo>
                    <a:pt x="1720" y="235"/>
                  </a:lnTo>
                  <a:lnTo>
                    <a:pt x="1719" y="233"/>
                  </a:lnTo>
                  <a:lnTo>
                    <a:pt x="1716" y="231"/>
                  </a:lnTo>
                  <a:lnTo>
                    <a:pt x="1716" y="229"/>
                  </a:lnTo>
                  <a:lnTo>
                    <a:pt x="1716" y="225"/>
                  </a:lnTo>
                  <a:lnTo>
                    <a:pt x="1716" y="222"/>
                  </a:lnTo>
                  <a:lnTo>
                    <a:pt x="1716" y="221"/>
                  </a:lnTo>
                  <a:lnTo>
                    <a:pt x="1720" y="216"/>
                  </a:lnTo>
                  <a:lnTo>
                    <a:pt x="1726" y="212"/>
                  </a:lnTo>
                  <a:lnTo>
                    <a:pt x="1722" y="202"/>
                  </a:lnTo>
                  <a:lnTo>
                    <a:pt x="1719" y="196"/>
                  </a:lnTo>
                  <a:lnTo>
                    <a:pt x="1715" y="190"/>
                  </a:lnTo>
                  <a:lnTo>
                    <a:pt x="1712" y="185"/>
                  </a:lnTo>
                  <a:lnTo>
                    <a:pt x="1706" y="180"/>
                  </a:lnTo>
                  <a:lnTo>
                    <a:pt x="1704" y="179"/>
                  </a:lnTo>
                  <a:lnTo>
                    <a:pt x="1702" y="177"/>
                  </a:lnTo>
                  <a:lnTo>
                    <a:pt x="1696" y="176"/>
                  </a:lnTo>
                  <a:lnTo>
                    <a:pt x="1693" y="176"/>
                  </a:lnTo>
                  <a:lnTo>
                    <a:pt x="1693" y="177"/>
                  </a:lnTo>
                  <a:lnTo>
                    <a:pt x="1693" y="179"/>
                  </a:lnTo>
                  <a:lnTo>
                    <a:pt x="1690" y="179"/>
                  </a:lnTo>
                  <a:lnTo>
                    <a:pt x="1686" y="176"/>
                  </a:lnTo>
                  <a:lnTo>
                    <a:pt x="1681" y="173"/>
                  </a:lnTo>
                  <a:lnTo>
                    <a:pt x="1680" y="173"/>
                  </a:lnTo>
                  <a:lnTo>
                    <a:pt x="1677" y="174"/>
                  </a:lnTo>
                  <a:lnTo>
                    <a:pt x="1674" y="177"/>
                  </a:lnTo>
                  <a:lnTo>
                    <a:pt x="1668" y="182"/>
                  </a:lnTo>
                  <a:lnTo>
                    <a:pt x="1663" y="183"/>
                  </a:lnTo>
                  <a:lnTo>
                    <a:pt x="1658" y="183"/>
                  </a:lnTo>
                  <a:lnTo>
                    <a:pt x="1650" y="185"/>
                  </a:lnTo>
                  <a:lnTo>
                    <a:pt x="1645" y="170"/>
                  </a:lnTo>
                  <a:lnTo>
                    <a:pt x="1644" y="163"/>
                  </a:lnTo>
                  <a:lnTo>
                    <a:pt x="1644" y="156"/>
                  </a:lnTo>
                  <a:lnTo>
                    <a:pt x="1644" y="154"/>
                  </a:lnTo>
                  <a:lnTo>
                    <a:pt x="1645" y="153"/>
                  </a:lnTo>
                  <a:lnTo>
                    <a:pt x="1647" y="150"/>
                  </a:lnTo>
                  <a:lnTo>
                    <a:pt x="1650" y="146"/>
                  </a:lnTo>
                  <a:lnTo>
                    <a:pt x="1650" y="140"/>
                  </a:lnTo>
                  <a:lnTo>
                    <a:pt x="1643" y="131"/>
                  </a:lnTo>
                  <a:lnTo>
                    <a:pt x="1635" y="123"/>
                  </a:lnTo>
                  <a:lnTo>
                    <a:pt x="1637" y="123"/>
                  </a:lnTo>
                  <a:lnTo>
                    <a:pt x="1638" y="121"/>
                  </a:lnTo>
                  <a:lnTo>
                    <a:pt x="1641" y="118"/>
                  </a:lnTo>
                  <a:lnTo>
                    <a:pt x="1643" y="114"/>
                  </a:lnTo>
                  <a:lnTo>
                    <a:pt x="1643" y="110"/>
                  </a:lnTo>
                  <a:lnTo>
                    <a:pt x="1643" y="107"/>
                  </a:lnTo>
                  <a:lnTo>
                    <a:pt x="1644" y="104"/>
                  </a:lnTo>
                  <a:lnTo>
                    <a:pt x="1647" y="101"/>
                  </a:lnTo>
                  <a:lnTo>
                    <a:pt x="1651" y="98"/>
                  </a:lnTo>
                  <a:lnTo>
                    <a:pt x="1656" y="94"/>
                  </a:lnTo>
                  <a:lnTo>
                    <a:pt x="1657" y="92"/>
                  </a:lnTo>
                  <a:lnTo>
                    <a:pt x="1657" y="89"/>
                  </a:lnTo>
                  <a:lnTo>
                    <a:pt x="1658" y="81"/>
                  </a:lnTo>
                  <a:lnTo>
                    <a:pt x="1658" y="71"/>
                  </a:lnTo>
                  <a:lnTo>
                    <a:pt x="1654" y="53"/>
                  </a:lnTo>
                  <a:lnTo>
                    <a:pt x="1666" y="62"/>
                  </a:lnTo>
                  <a:lnTo>
                    <a:pt x="1667" y="66"/>
                  </a:lnTo>
                  <a:lnTo>
                    <a:pt x="1667" y="71"/>
                  </a:lnTo>
                  <a:lnTo>
                    <a:pt x="1664" y="81"/>
                  </a:lnTo>
                  <a:lnTo>
                    <a:pt x="1663" y="91"/>
                  </a:lnTo>
                  <a:lnTo>
                    <a:pt x="1663" y="98"/>
                  </a:lnTo>
                  <a:lnTo>
                    <a:pt x="1668" y="104"/>
                  </a:lnTo>
                  <a:lnTo>
                    <a:pt x="1668" y="108"/>
                  </a:lnTo>
                  <a:lnTo>
                    <a:pt x="1668" y="113"/>
                  </a:lnTo>
                  <a:lnTo>
                    <a:pt x="1668" y="118"/>
                  </a:lnTo>
                  <a:lnTo>
                    <a:pt x="1670" y="120"/>
                  </a:lnTo>
                  <a:lnTo>
                    <a:pt x="1673" y="121"/>
                  </a:lnTo>
                  <a:lnTo>
                    <a:pt x="1677" y="125"/>
                  </a:lnTo>
                  <a:lnTo>
                    <a:pt x="1679" y="125"/>
                  </a:lnTo>
                  <a:lnTo>
                    <a:pt x="1680" y="125"/>
                  </a:lnTo>
                  <a:lnTo>
                    <a:pt x="1684" y="124"/>
                  </a:lnTo>
                  <a:lnTo>
                    <a:pt x="1689" y="121"/>
                  </a:lnTo>
                  <a:lnTo>
                    <a:pt x="1690" y="120"/>
                  </a:lnTo>
                  <a:lnTo>
                    <a:pt x="1693" y="121"/>
                  </a:lnTo>
                  <a:lnTo>
                    <a:pt x="1694" y="123"/>
                  </a:lnTo>
                  <a:lnTo>
                    <a:pt x="1696" y="125"/>
                  </a:lnTo>
                  <a:lnTo>
                    <a:pt x="1706" y="125"/>
                  </a:lnTo>
                  <a:lnTo>
                    <a:pt x="1710" y="125"/>
                  </a:lnTo>
                  <a:lnTo>
                    <a:pt x="1715" y="124"/>
                  </a:lnTo>
                  <a:lnTo>
                    <a:pt x="1716" y="124"/>
                  </a:lnTo>
                  <a:lnTo>
                    <a:pt x="1716" y="123"/>
                  </a:lnTo>
                  <a:lnTo>
                    <a:pt x="1717" y="123"/>
                  </a:lnTo>
                  <a:lnTo>
                    <a:pt x="1717" y="121"/>
                  </a:lnTo>
                  <a:lnTo>
                    <a:pt x="1716" y="118"/>
                  </a:lnTo>
                  <a:lnTo>
                    <a:pt x="1713" y="115"/>
                  </a:lnTo>
                  <a:lnTo>
                    <a:pt x="1704" y="110"/>
                  </a:lnTo>
                  <a:lnTo>
                    <a:pt x="1696" y="104"/>
                  </a:lnTo>
                  <a:lnTo>
                    <a:pt x="1692" y="104"/>
                  </a:lnTo>
                  <a:lnTo>
                    <a:pt x="1689" y="104"/>
                  </a:lnTo>
                  <a:lnTo>
                    <a:pt x="1693" y="97"/>
                  </a:lnTo>
                  <a:lnTo>
                    <a:pt x="1696" y="89"/>
                  </a:lnTo>
                  <a:lnTo>
                    <a:pt x="1700" y="89"/>
                  </a:lnTo>
                  <a:lnTo>
                    <a:pt x="1707" y="89"/>
                  </a:lnTo>
                  <a:lnTo>
                    <a:pt x="1716" y="95"/>
                  </a:lnTo>
                  <a:lnTo>
                    <a:pt x="1715" y="97"/>
                  </a:lnTo>
                  <a:lnTo>
                    <a:pt x="1717" y="98"/>
                  </a:lnTo>
                  <a:lnTo>
                    <a:pt x="1723" y="98"/>
                  </a:lnTo>
                  <a:lnTo>
                    <a:pt x="1726" y="92"/>
                  </a:lnTo>
                  <a:lnTo>
                    <a:pt x="1729" y="89"/>
                  </a:lnTo>
                  <a:lnTo>
                    <a:pt x="1728" y="88"/>
                  </a:lnTo>
                  <a:lnTo>
                    <a:pt x="1726" y="85"/>
                  </a:lnTo>
                  <a:lnTo>
                    <a:pt x="1719" y="84"/>
                  </a:lnTo>
                  <a:lnTo>
                    <a:pt x="1717" y="84"/>
                  </a:lnTo>
                  <a:lnTo>
                    <a:pt x="1717" y="82"/>
                  </a:lnTo>
                  <a:lnTo>
                    <a:pt x="1717" y="81"/>
                  </a:lnTo>
                  <a:lnTo>
                    <a:pt x="1719" y="79"/>
                  </a:lnTo>
                  <a:lnTo>
                    <a:pt x="1723" y="77"/>
                  </a:lnTo>
                  <a:lnTo>
                    <a:pt x="1732" y="74"/>
                  </a:lnTo>
                  <a:lnTo>
                    <a:pt x="1740" y="72"/>
                  </a:lnTo>
                  <a:lnTo>
                    <a:pt x="1748" y="74"/>
                  </a:lnTo>
                  <a:lnTo>
                    <a:pt x="1758" y="77"/>
                  </a:lnTo>
                  <a:lnTo>
                    <a:pt x="1762" y="82"/>
                  </a:lnTo>
                  <a:lnTo>
                    <a:pt x="1765" y="81"/>
                  </a:lnTo>
                  <a:lnTo>
                    <a:pt x="1765" y="79"/>
                  </a:lnTo>
                  <a:lnTo>
                    <a:pt x="1766" y="78"/>
                  </a:lnTo>
                  <a:lnTo>
                    <a:pt x="1768" y="79"/>
                  </a:lnTo>
                  <a:lnTo>
                    <a:pt x="1776" y="95"/>
                  </a:lnTo>
                  <a:lnTo>
                    <a:pt x="1782" y="95"/>
                  </a:lnTo>
                  <a:lnTo>
                    <a:pt x="1779" y="89"/>
                  </a:lnTo>
                  <a:lnTo>
                    <a:pt x="1794" y="92"/>
                  </a:lnTo>
                  <a:lnTo>
                    <a:pt x="1810" y="95"/>
                  </a:lnTo>
                  <a:lnTo>
                    <a:pt x="1805" y="102"/>
                  </a:lnTo>
                  <a:lnTo>
                    <a:pt x="1801" y="108"/>
                  </a:lnTo>
                  <a:lnTo>
                    <a:pt x="1798" y="115"/>
                  </a:lnTo>
                  <a:lnTo>
                    <a:pt x="1795" y="123"/>
                  </a:lnTo>
                  <a:lnTo>
                    <a:pt x="1792" y="137"/>
                  </a:lnTo>
                  <a:lnTo>
                    <a:pt x="1788" y="154"/>
                  </a:lnTo>
                  <a:lnTo>
                    <a:pt x="1792" y="154"/>
                  </a:lnTo>
                  <a:lnTo>
                    <a:pt x="1795" y="151"/>
                  </a:lnTo>
                  <a:lnTo>
                    <a:pt x="1794" y="150"/>
                  </a:lnTo>
                  <a:lnTo>
                    <a:pt x="1794" y="149"/>
                  </a:lnTo>
                  <a:lnTo>
                    <a:pt x="1795" y="149"/>
                  </a:lnTo>
                  <a:lnTo>
                    <a:pt x="1798" y="149"/>
                  </a:lnTo>
                  <a:lnTo>
                    <a:pt x="1797" y="147"/>
                  </a:lnTo>
                  <a:lnTo>
                    <a:pt x="1798" y="146"/>
                  </a:lnTo>
                  <a:lnTo>
                    <a:pt x="1801" y="149"/>
                  </a:lnTo>
                  <a:lnTo>
                    <a:pt x="1810" y="154"/>
                  </a:lnTo>
                  <a:lnTo>
                    <a:pt x="1811" y="156"/>
                  </a:lnTo>
                  <a:lnTo>
                    <a:pt x="1811" y="160"/>
                  </a:lnTo>
                  <a:lnTo>
                    <a:pt x="1811" y="163"/>
                  </a:lnTo>
                  <a:lnTo>
                    <a:pt x="1812" y="164"/>
                  </a:lnTo>
                  <a:lnTo>
                    <a:pt x="1834" y="164"/>
                  </a:lnTo>
                  <a:lnTo>
                    <a:pt x="1851" y="164"/>
                  </a:lnTo>
                  <a:lnTo>
                    <a:pt x="1854" y="176"/>
                  </a:lnTo>
                  <a:lnTo>
                    <a:pt x="1860" y="176"/>
                  </a:lnTo>
                  <a:lnTo>
                    <a:pt x="1857" y="161"/>
                  </a:lnTo>
                  <a:lnTo>
                    <a:pt x="1851" y="160"/>
                  </a:lnTo>
                  <a:lnTo>
                    <a:pt x="1847" y="157"/>
                  </a:lnTo>
                  <a:lnTo>
                    <a:pt x="1843" y="156"/>
                  </a:lnTo>
                  <a:lnTo>
                    <a:pt x="1841" y="156"/>
                  </a:lnTo>
                  <a:lnTo>
                    <a:pt x="1837" y="156"/>
                  </a:lnTo>
                  <a:lnTo>
                    <a:pt x="1836" y="157"/>
                  </a:lnTo>
                  <a:lnTo>
                    <a:pt x="1834" y="160"/>
                  </a:lnTo>
                  <a:lnTo>
                    <a:pt x="1831" y="161"/>
                  </a:lnTo>
                  <a:lnTo>
                    <a:pt x="1830" y="161"/>
                  </a:lnTo>
                  <a:lnTo>
                    <a:pt x="1827" y="161"/>
                  </a:lnTo>
                  <a:lnTo>
                    <a:pt x="1818" y="157"/>
                  </a:lnTo>
                  <a:lnTo>
                    <a:pt x="1810" y="151"/>
                  </a:lnTo>
                  <a:lnTo>
                    <a:pt x="1810" y="143"/>
                  </a:lnTo>
                  <a:lnTo>
                    <a:pt x="1812" y="141"/>
                  </a:lnTo>
                  <a:lnTo>
                    <a:pt x="1815" y="143"/>
                  </a:lnTo>
                  <a:lnTo>
                    <a:pt x="1818" y="143"/>
                  </a:lnTo>
                  <a:lnTo>
                    <a:pt x="1821" y="143"/>
                  </a:lnTo>
                  <a:lnTo>
                    <a:pt x="1821" y="141"/>
                  </a:lnTo>
                  <a:lnTo>
                    <a:pt x="1823" y="137"/>
                  </a:lnTo>
                  <a:lnTo>
                    <a:pt x="1823" y="134"/>
                  </a:lnTo>
                  <a:lnTo>
                    <a:pt x="1821" y="134"/>
                  </a:lnTo>
                  <a:lnTo>
                    <a:pt x="1821" y="128"/>
                  </a:lnTo>
                  <a:lnTo>
                    <a:pt x="1820" y="127"/>
                  </a:lnTo>
                  <a:lnTo>
                    <a:pt x="1818" y="125"/>
                  </a:lnTo>
                  <a:lnTo>
                    <a:pt x="1820" y="108"/>
                  </a:lnTo>
                  <a:lnTo>
                    <a:pt x="1821" y="101"/>
                  </a:lnTo>
                  <a:lnTo>
                    <a:pt x="1824" y="92"/>
                  </a:lnTo>
                  <a:lnTo>
                    <a:pt x="1817" y="89"/>
                  </a:lnTo>
                  <a:lnTo>
                    <a:pt x="1812" y="89"/>
                  </a:lnTo>
                  <a:lnTo>
                    <a:pt x="1810" y="87"/>
                  </a:lnTo>
                  <a:lnTo>
                    <a:pt x="1808" y="85"/>
                  </a:lnTo>
                  <a:lnTo>
                    <a:pt x="1805" y="81"/>
                  </a:lnTo>
                  <a:lnTo>
                    <a:pt x="1804" y="78"/>
                  </a:lnTo>
                  <a:lnTo>
                    <a:pt x="1802" y="77"/>
                  </a:lnTo>
                  <a:lnTo>
                    <a:pt x="1801" y="77"/>
                  </a:lnTo>
                  <a:lnTo>
                    <a:pt x="1800" y="77"/>
                  </a:lnTo>
                  <a:lnTo>
                    <a:pt x="1797" y="78"/>
                  </a:lnTo>
                  <a:lnTo>
                    <a:pt x="1794" y="79"/>
                  </a:lnTo>
                  <a:lnTo>
                    <a:pt x="1791" y="79"/>
                  </a:lnTo>
                  <a:lnTo>
                    <a:pt x="1787" y="78"/>
                  </a:lnTo>
                  <a:lnTo>
                    <a:pt x="1784" y="77"/>
                  </a:lnTo>
                  <a:lnTo>
                    <a:pt x="1782" y="74"/>
                  </a:lnTo>
                  <a:lnTo>
                    <a:pt x="1779" y="72"/>
                  </a:lnTo>
                  <a:lnTo>
                    <a:pt x="1778" y="68"/>
                  </a:lnTo>
                  <a:lnTo>
                    <a:pt x="1776" y="65"/>
                  </a:lnTo>
                  <a:lnTo>
                    <a:pt x="1774" y="58"/>
                  </a:lnTo>
                  <a:lnTo>
                    <a:pt x="1774" y="49"/>
                  </a:lnTo>
                  <a:lnTo>
                    <a:pt x="1774" y="41"/>
                  </a:lnTo>
                  <a:lnTo>
                    <a:pt x="1776" y="33"/>
                  </a:lnTo>
                  <a:lnTo>
                    <a:pt x="1778" y="29"/>
                  </a:lnTo>
                  <a:lnTo>
                    <a:pt x="1779" y="26"/>
                  </a:lnTo>
                  <a:lnTo>
                    <a:pt x="1788" y="20"/>
                  </a:lnTo>
                  <a:lnTo>
                    <a:pt x="1837" y="13"/>
                  </a:lnTo>
                  <a:lnTo>
                    <a:pt x="1840" y="13"/>
                  </a:lnTo>
                  <a:lnTo>
                    <a:pt x="1843" y="16"/>
                  </a:lnTo>
                  <a:lnTo>
                    <a:pt x="1846" y="17"/>
                  </a:lnTo>
                  <a:lnTo>
                    <a:pt x="1851" y="17"/>
                  </a:lnTo>
                  <a:lnTo>
                    <a:pt x="1856" y="17"/>
                  </a:lnTo>
                  <a:lnTo>
                    <a:pt x="1863" y="15"/>
                  </a:lnTo>
                  <a:lnTo>
                    <a:pt x="1870" y="13"/>
                  </a:lnTo>
                  <a:lnTo>
                    <a:pt x="1873" y="12"/>
                  </a:lnTo>
                  <a:lnTo>
                    <a:pt x="1876" y="13"/>
                  </a:lnTo>
                  <a:lnTo>
                    <a:pt x="1876" y="16"/>
                  </a:lnTo>
                  <a:lnTo>
                    <a:pt x="1880" y="16"/>
                  </a:lnTo>
                  <a:lnTo>
                    <a:pt x="1882" y="17"/>
                  </a:lnTo>
                  <a:lnTo>
                    <a:pt x="1882" y="19"/>
                  </a:lnTo>
                  <a:lnTo>
                    <a:pt x="1882" y="22"/>
                  </a:lnTo>
                  <a:lnTo>
                    <a:pt x="1880" y="25"/>
                  </a:lnTo>
                  <a:lnTo>
                    <a:pt x="1879" y="26"/>
                  </a:lnTo>
                  <a:lnTo>
                    <a:pt x="1886" y="26"/>
                  </a:lnTo>
                  <a:lnTo>
                    <a:pt x="1893" y="26"/>
                  </a:lnTo>
                  <a:lnTo>
                    <a:pt x="1886" y="12"/>
                  </a:lnTo>
                  <a:lnTo>
                    <a:pt x="1882" y="6"/>
                  </a:lnTo>
                  <a:lnTo>
                    <a:pt x="1877" y="0"/>
                  </a:lnTo>
                  <a:lnTo>
                    <a:pt x="2298" y="0"/>
                  </a:lnTo>
                  <a:lnTo>
                    <a:pt x="2276" y="5"/>
                  </a:lnTo>
                  <a:lnTo>
                    <a:pt x="2272" y="17"/>
                  </a:lnTo>
                  <a:lnTo>
                    <a:pt x="2269" y="25"/>
                  </a:lnTo>
                  <a:lnTo>
                    <a:pt x="2265" y="30"/>
                  </a:lnTo>
                  <a:lnTo>
                    <a:pt x="2260" y="35"/>
                  </a:lnTo>
                  <a:lnTo>
                    <a:pt x="2256" y="39"/>
                  </a:lnTo>
                  <a:lnTo>
                    <a:pt x="2250" y="43"/>
                  </a:lnTo>
                  <a:lnTo>
                    <a:pt x="2243" y="46"/>
                  </a:lnTo>
                  <a:lnTo>
                    <a:pt x="2239" y="46"/>
                  </a:lnTo>
                  <a:lnTo>
                    <a:pt x="2234" y="46"/>
                  </a:lnTo>
                  <a:lnTo>
                    <a:pt x="2232" y="46"/>
                  </a:lnTo>
                  <a:lnTo>
                    <a:pt x="2227" y="49"/>
                  </a:lnTo>
                  <a:lnTo>
                    <a:pt x="2226" y="51"/>
                  </a:lnTo>
                  <a:lnTo>
                    <a:pt x="2226" y="53"/>
                  </a:lnTo>
                  <a:lnTo>
                    <a:pt x="2224" y="58"/>
                  </a:lnTo>
                  <a:lnTo>
                    <a:pt x="2224" y="59"/>
                  </a:lnTo>
                  <a:lnTo>
                    <a:pt x="2221" y="61"/>
                  </a:lnTo>
                  <a:lnTo>
                    <a:pt x="2219" y="62"/>
                  </a:lnTo>
                  <a:lnTo>
                    <a:pt x="2210" y="65"/>
                  </a:lnTo>
                  <a:lnTo>
                    <a:pt x="2194" y="68"/>
                  </a:lnTo>
                  <a:lnTo>
                    <a:pt x="2211" y="66"/>
                  </a:lnTo>
                  <a:lnTo>
                    <a:pt x="2227" y="65"/>
                  </a:lnTo>
                  <a:lnTo>
                    <a:pt x="2230" y="56"/>
                  </a:lnTo>
                  <a:lnTo>
                    <a:pt x="2236" y="55"/>
                  </a:lnTo>
                  <a:lnTo>
                    <a:pt x="2242" y="55"/>
                  </a:lnTo>
                  <a:lnTo>
                    <a:pt x="2252" y="55"/>
                  </a:lnTo>
                  <a:lnTo>
                    <a:pt x="2262" y="55"/>
                  </a:lnTo>
                  <a:lnTo>
                    <a:pt x="2268" y="53"/>
                  </a:lnTo>
                  <a:lnTo>
                    <a:pt x="2272" y="51"/>
                  </a:lnTo>
                  <a:lnTo>
                    <a:pt x="2273" y="49"/>
                  </a:lnTo>
                  <a:lnTo>
                    <a:pt x="2273" y="48"/>
                  </a:lnTo>
                  <a:lnTo>
                    <a:pt x="2273" y="45"/>
                  </a:lnTo>
                  <a:lnTo>
                    <a:pt x="2272" y="42"/>
                  </a:lnTo>
                  <a:lnTo>
                    <a:pt x="2272" y="41"/>
                  </a:lnTo>
                  <a:lnTo>
                    <a:pt x="2278" y="43"/>
                  </a:lnTo>
                  <a:lnTo>
                    <a:pt x="2285" y="46"/>
                  </a:lnTo>
                  <a:lnTo>
                    <a:pt x="2285" y="45"/>
                  </a:lnTo>
                  <a:lnTo>
                    <a:pt x="2286" y="43"/>
                  </a:lnTo>
                  <a:lnTo>
                    <a:pt x="2288" y="41"/>
                  </a:lnTo>
                  <a:lnTo>
                    <a:pt x="2283" y="39"/>
                  </a:lnTo>
                  <a:lnTo>
                    <a:pt x="2280" y="36"/>
                  </a:lnTo>
                  <a:lnTo>
                    <a:pt x="2279" y="35"/>
                  </a:lnTo>
                  <a:lnTo>
                    <a:pt x="2279" y="33"/>
                  </a:lnTo>
                  <a:lnTo>
                    <a:pt x="2280" y="30"/>
                  </a:lnTo>
                  <a:lnTo>
                    <a:pt x="2283" y="25"/>
                  </a:lnTo>
                  <a:lnTo>
                    <a:pt x="2288" y="17"/>
                  </a:lnTo>
                  <a:lnTo>
                    <a:pt x="2293" y="22"/>
                  </a:lnTo>
                  <a:lnTo>
                    <a:pt x="2299" y="23"/>
                  </a:lnTo>
                  <a:lnTo>
                    <a:pt x="2301" y="20"/>
                  </a:lnTo>
                  <a:lnTo>
                    <a:pt x="2302" y="16"/>
                  </a:lnTo>
                  <a:lnTo>
                    <a:pt x="2306" y="25"/>
                  </a:lnTo>
                  <a:lnTo>
                    <a:pt x="2309" y="28"/>
                  </a:lnTo>
                  <a:lnTo>
                    <a:pt x="2311" y="29"/>
                  </a:lnTo>
                  <a:lnTo>
                    <a:pt x="2319" y="30"/>
                  </a:lnTo>
                  <a:lnTo>
                    <a:pt x="2332" y="32"/>
                  </a:lnTo>
                  <a:lnTo>
                    <a:pt x="2332" y="20"/>
                  </a:lnTo>
                  <a:lnTo>
                    <a:pt x="2334" y="20"/>
                  </a:lnTo>
                  <a:lnTo>
                    <a:pt x="2335" y="23"/>
                  </a:lnTo>
                  <a:lnTo>
                    <a:pt x="2337" y="25"/>
                  </a:lnTo>
                  <a:lnTo>
                    <a:pt x="2338" y="25"/>
                  </a:lnTo>
                  <a:lnTo>
                    <a:pt x="2341" y="23"/>
                  </a:lnTo>
                  <a:lnTo>
                    <a:pt x="2340" y="38"/>
                  </a:lnTo>
                  <a:lnTo>
                    <a:pt x="2341" y="45"/>
                  </a:lnTo>
                  <a:lnTo>
                    <a:pt x="2341" y="46"/>
                  </a:lnTo>
                  <a:lnTo>
                    <a:pt x="2342" y="46"/>
                  </a:lnTo>
                  <a:lnTo>
                    <a:pt x="2344" y="45"/>
                  </a:lnTo>
                  <a:lnTo>
                    <a:pt x="2344" y="42"/>
                  </a:lnTo>
                  <a:lnTo>
                    <a:pt x="2342" y="38"/>
                  </a:lnTo>
                  <a:lnTo>
                    <a:pt x="2345" y="35"/>
                  </a:lnTo>
                  <a:lnTo>
                    <a:pt x="2348" y="32"/>
                  </a:lnTo>
                  <a:lnTo>
                    <a:pt x="2354" y="28"/>
                  </a:lnTo>
                  <a:lnTo>
                    <a:pt x="2360" y="25"/>
                  </a:lnTo>
                  <a:lnTo>
                    <a:pt x="2365" y="20"/>
                  </a:lnTo>
                  <a:lnTo>
                    <a:pt x="2371" y="17"/>
                  </a:lnTo>
                  <a:lnTo>
                    <a:pt x="2377" y="16"/>
                  </a:lnTo>
                  <a:lnTo>
                    <a:pt x="2381" y="16"/>
                  </a:lnTo>
                  <a:lnTo>
                    <a:pt x="2390" y="20"/>
                  </a:lnTo>
                  <a:lnTo>
                    <a:pt x="2393" y="20"/>
                  </a:lnTo>
                  <a:lnTo>
                    <a:pt x="2394" y="20"/>
                  </a:lnTo>
                  <a:lnTo>
                    <a:pt x="2397" y="19"/>
                  </a:lnTo>
                  <a:lnTo>
                    <a:pt x="2399" y="19"/>
                  </a:lnTo>
                  <a:lnTo>
                    <a:pt x="2401" y="17"/>
                  </a:lnTo>
                  <a:lnTo>
                    <a:pt x="2404" y="23"/>
                  </a:lnTo>
                  <a:lnTo>
                    <a:pt x="2412" y="23"/>
                  </a:lnTo>
                  <a:lnTo>
                    <a:pt x="2419" y="22"/>
                  </a:lnTo>
                  <a:lnTo>
                    <a:pt x="2426" y="22"/>
                  </a:lnTo>
                  <a:lnTo>
                    <a:pt x="2432" y="20"/>
                  </a:lnTo>
                  <a:lnTo>
                    <a:pt x="2435" y="28"/>
                  </a:lnTo>
                  <a:lnTo>
                    <a:pt x="2436" y="32"/>
                  </a:lnTo>
                  <a:lnTo>
                    <a:pt x="2436" y="33"/>
                  </a:lnTo>
                  <a:lnTo>
                    <a:pt x="2435" y="32"/>
                  </a:lnTo>
                  <a:lnTo>
                    <a:pt x="2435" y="35"/>
                  </a:lnTo>
                  <a:lnTo>
                    <a:pt x="2433" y="36"/>
                  </a:lnTo>
                  <a:lnTo>
                    <a:pt x="2433" y="38"/>
                  </a:lnTo>
                  <a:lnTo>
                    <a:pt x="2432" y="41"/>
                  </a:lnTo>
                  <a:lnTo>
                    <a:pt x="2435" y="43"/>
                  </a:lnTo>
                  <a:lnTo>
                    <a:pt x="2437" y="45"/>
                  </a:lnTo>
                  <a:lnTo>
                    <a:pt x="2437" y="46"/>
                  </a:lnTo>
                  <a:lnTo>
                    <a:pt x="2443" y="46"/>
                  </a:lnTo>
                  <a:lnTo>
                    <a:pt x="2449" y="48"/>
                  </a:lnTo>
                  <a:lnTo>
                    <a:pt x="2456" y="49"/>
                  </a:lnTo>
                  <a:lnTo>
                    <a:pt x="2459" y="53"/>
                  </a:lnTo>
                  <a:lnTo>
                    <a:pt x="2463" y="55"/>
                  </a:lnTo>
                  <a:lnTo>
                    <a:pt x="2468" y="55"/>
                  </a:lnTo>
                  <a:lnTo>
                    <a:pt x="2475" y="52"/>
                  </a:lnTo>
                  <a:lnTo>
                    <a:pt x="2479" y="52"/>
                  </a:lnTo>
                  <a:lnTo>
                    <a:pt x="2482" y="51"/>
                  </a:lnTo>
                  <a:lnTo>
                    <a:pt x="2488" y="51"/>
                  </a:lnTo>
                  <a:lnTo>
                    <a:pt x="2492" y="51"/>
                  </a:lnTo>
                  <a:lnTo>
                    <a:pt x="2496" y="52"/>
                  </a:lnTo>
                  <a:lnTo>
                    <a:pt x="2501" y="53"/>
                  </a:lnTo>
                  <a:lnTo>
                    <a:pt x="2509" y="58"/>
                  </a:lnTo>
                  <a:lnTo>
                    <a:pt x="2520" y="62"/>
                  </a:lnTo>
                  <a:lnTo>
                    <a:pt x="2525" y="62"/>
                  </a:lnTo>
                  <a:lnTo>
                    <a:pt x="2531" y="62"/>
                  </a:lnTo>
                  <a:lnTo>
                    <a:pt x="2528" y="53"/>
                  </a:lnTo>
                  <a:lnTo>
                    <a:pt x="2531" y="55"/>
                  </a:lnTo>
                  <a:lnTo>
                    <a:pt x="2534" y="55"/>
                  </a:lnTo>
                  <a:lnTo>
                    <a:pt x="2538" y="56"/>
                  </a:lnTo>
                  <a:lnTo>
                    <a:pt x="2540" y="56"/>
                  </a:lnTo>
                  <a:lnTo>
                    <a:pt x="2540" y="55"/>
                  </a:lnTo>
                  <a:lnTo>
                    <a:pt x="2540" y="53"/>
                  </a:lnTo>
                  <a:lnTo>
                    <a:pt x="2537" y="49"/>
                  </a:lnTo>
                  <a:lnTo>
                    <a:pt x="2538" y="49"/>
                  </a:lnTo>
                  <a:lnTo>
                    <a:pt x="2540" y="49"/>
                  </a:lnTo>
                  <a:lnTo>
                    <a:pt x="2541" y="49"/>
                  </a:lnTo>
                  <a:lnTo>
                    <a:pt x="2541" y="48"/>
                  </a:lnTo>
                  <a:lnTo>
                    <a:pt x="2541" y="45"/>
                  </a:lnTo>
                  <a:lnTo>
                    <a:pt x="2543" y="43"/>
                  </a:lnTo>
                  <a:lnTo>
                    <a:pt x="2538" y="42"/>
                  </a:lnTo>
                  <a:lnTo>
                    <a:pt x="2532" y="42"/>
                  </a:lnTo>
                  <a:lnTo>
                    <a:pt x="2528" y="42"/>
                  </a:lnTo>
                  <a:lnTo>
                    <a:pt x="2522" y="41"/>
                  </a:lnTo>
                  <a:lnTo>
                    <a:pt x="2522" y="35"/>
                  </a:lnTo>
                  <a:lnTo>
                    <a:pt x="2520" y="32"/>
                  </a:lnTo>
                  <a:lnTo>
                    <a:pt x="2517" y="29"/>
                  </a:lnTo>
                  <a:lnTo>
                    <a:pt x="2514" y="26"/>
                  </a:lnTo>
                  <a:lnTo>
                    <a:pt x="2515" y="20"/>
                  </a:lnTo>
                  <a:lnTo>
                    <a:pt x="2517" y="16"/>
                  </a:lnTo>
                  <a:lnTo>
                    <a:pt x="2520" y="15"/>
                  </a:lnTo>
                  <a:lnTo>
                    <a:pt x="2521" y="16"/>
                  </a:lnTo>
                  <a:lnTo>
                    <a:pt x="2524" y="16"/>
                  </a:lnTo>
                  <a:lnTo>
                    <a:pt x="2525" y="16"/>
                  </a:lnTo>
                  <a:lnTo>
                    <a:pt x="2530" y="13"/>
                  </a:lnTo>
                  <a:lnTo>
                    <a:pt x="2535" y="10"/>
                  </a:lnTo>
                  <a:lnTo>
                    <a:pt x="2541" y="9"/>
                  </a:lnTo>
                  <a:lnTo>
                    <a:pt x="2544" y="9"/>
                  </a:lnTo>
                  <a:lnTo>
                    <a:pt x="2548" y="10"/>
                  </a:lnTo>
                  <a:lnTo>
                    <a:pt x="2551" y="12"/>
                  </a:lnTo>
                  <a:lnTo>
                    <a:pt x="2556" y="15"/>
                  </a:lnTo>
                  <a:lnTo>
                    <a:pt x="2558" y="19"/>
                  </a:lnTo>
                  <a:lnTo>
                    <a:pt x="2561" y="20"/>
                  </a:lnTo>
                  <a:lnTo>
                    <a:pt x="2566" y="23"/>
                  </a:lnTo>
                  <a:lnTo>
                    <a:pt x="2570" y="23"/>
                  </a:lnTo>
                  <a:lnTo>
                    <a:pt x="2581" y="26"/>
                  </a:lnTo>
                  <a:lnTo>
                    <a:pt x="2579" y="30"/>
                  </a:lnTo>
                  <a:lnTo>
                    <a:pt x="2576" y="35"/>
                  </a:lnTo>
                  <a:lnTo>
                    <a:pt x="2573" y="39"/>
                  </a:lnTo>
                  <a:lnTo>
                    <a:pt x="2570" y="43"/>
                  </a:lnTo>
                  <a:lnTo>
                    <a:pt x="2566" y="45"/>
                  </a:lnTo>
                  <a:lnTo>
                    <a:pt x="2560" y="46"/>
                  </a:lnTo>
                  <a:lnTo>
                    <a:pt x="2556" y="48"/>
                  </a:lnTo>
                  <a:lnTo>
                    <a:pt x="2550" y="49"/>
                  </a:lnTo>
                  <a:lnTo>
                    <a:pt x="2550" y="53"/>
                  </a:lnTo>
                  <a:lnTo>
                    <a:pt x="2547" y="56"/>
                  </a:lnTo>
                  <a:lnTo>
                    <a:pt x="2547" y="58"/>
                  </a:lnTo>
                  <a:lnTo>
                    <a:pt x="2548" y="58"/>
                  </a:lnTo>
                  <a:lnTo>
                    <a:pt x="2551" y="59"/>
                  </a:lnTo>
                  <a:lnTo>
                    <a:pt x="2556" y="59"/>
                  </a:lnTo>
                  <a:lnTo>
                    <a:pt x="2553" y="59"/>
                  </a:lnTo>
                  <a:lnTo>
                    <a:pt x="2551" y="61"/>
                  </a:lnTo>
                  <a:lnTo>
                    <a:pt x="2553" y="62"/>
                  </a:lnTo>
                  <a:lnTo>
                    <a:pt x="2551" y="62"/>
                  </a:lnTo>
                  <a:lnTo>
                    <a:pt x="2553" y="65"/>
                  </a:lnTo>
                  <a:lnTo>
                    <a:pt x="2556" y="71"/>
                  </a:lnTo>
                  <a:lnTo>
                    <a:pt x="2561" y="66"/>
                  </a:lnTo>
                  <a:lnTo>
                    <a:pt x="2564" y="66"/>
                  </a:lnTo>
                  <a:lnTo>
                    <a:pt x="2570" y="65"/>
                  </a:lnTo>
                  <a:lnTo>
                    <a:pt x="2573" y="65"/>
                  </a:lnTo>
                  <a:lnTo>
                    <a:pt x="2574" y="66"/>
                  </a:lnTo>
                  <a:lnTo>
                    <a:pt x="2576" y="68"/>
                  </a:lnTo>
                  <a:lnTo>
                    <a:pt x="2576" y="69"/>
                  </a:lnTo>
                  <a:lnTo>
                    <a:pt x="2574" y="74"/>
                  </a:lnTo>
                  <a:lnTo>
                    <a:pt x="2573" y="75"/>
                  </a:lnTo>
                  <a:lnTo>
                    <a:pt x="2571" y="75"/>
                  </a:lnTo>
                  <a:lnTo>
                    <a:pt x="2577" y="77"/>
                  </a:lnTo>
                  <a:lnTo>
                    <a:pt x="2581" y="77"/>
                  </a:lnTo>
                  <a:lnTo>
                    <a:pt x="2583" y="71"/>
                  </a:lnTo>
                  <a:lnTo>
                    <a:pt x="2583" y="68"/>
                  </a:lnTo>
                  <a:lnTo>
                    <a:pt x="2584" y="68"/>
                  </a:lnTo>
                  <a:lnTo>
                    <a:pt x="2586" y="68"/>
                  </a:lnTo>
                  <a:lnTo>
                    <a:pt x="2586" y="74"/>
                  </a:lnTo>
                  <a:lnTo>
                    <a:pt x="2586" y="78"/>
                  </a:lnTo>
                  <a:lnTo>
                    <a:pt x="2584" y="81"/>
                  </a:lnTo>
                  <a:lnTo>
                    <a:pt x="2584" y="82"/>
                  </a:lnTo>
                  <a:lnTo>
                    <a:pt x="2586" y="84"/>
                  </a:lnTo>
                  <a:lnTo>
                    <a:pt x="2589" y="87"/>
                  </a:lnTo>
                  <a:lnTo>
                    <a:pt x="2592" y="74"/>
                  </a:lnTo>
                  <a:lnTo>
                    <a:pt x="2597" y="77"/>
                  </a:lnTo>
                  <a:lnTo>
                    <a:pt x="2603" y="78"/>
                  </a:lnTo>
                  <a:lnTo>
                    <a:pt x="2609" y="81"/>
                  </a:lnTo>
                  <a:lnTo>
                    <a:pt x="2615" y="85"/>
                  </a:lnTo>
                  <a:lnTo>
                    <a:pt x="2615" y="87"/>
                  </a:lnTo>
                  <a:lnTo>
                    <a:pt x="2615" y="89"/>
                  </a:lnTo>
                  <a:lnTo>
                    <a:pt x="2616" y="94"/>
                  </a:lnTo>
                  <a:lnTo>
                    <a:pt x="2617" y="95"/>
                  </a:lnTo>
                  <a:lnTo>
                    <a:pt x="2620" y="95"/>
                  </a:lnTo>
                  <a:lnTo>
                    <a:pt x="2625" y="94"/>
                  </a:lnTo>
                  <a:lnTo>
                    <a:pt x="2629" y="92"/>
                  </a:lnTo>
                  <a:lnTo>
                    <a:pt x="2628" y="92"/>
                  </a:lnTo>
                  <a:lnTo>
                    <a:pt x="2630" y="95"/>
                  </a:lnTo>
                  <a:lnTo>
                    <a:pt x="2632" y="97"/>
                  </a:lnTo>
                  <a:lnTo>
                    <a:pt x="2632" y="98"/>
                  </a:lnTo>
                  <a:lnTo>
                    <a:pt x="2630" y="98"/>
                  </a:lnTo>
                  <a:lnTo>
                    <a:pt x="2626" y="98"/>
                  </a:lnTo>
                  <a:lnTo>
                    <a:pt x="2622" y="98"/>
                  </a:lnTo>
                  <a:lnTo>
                    <a:pt x="2622" y="107"/>
                  </a:lnTo>
                  <a:lnTo>
                    <a:pt x="2625" y="107"/>
                  </a:lnTo>
                  <a:lnTo>
                    <a:pt x="2628" y="107"/>
                  </a:lnTo>
                  <a:lnTo>
                    <a:pt x="2630" y="104"/>
                  </a:lnTo>
                  <a:lnTo>
                    <a:pt x="2638" y="113"/>
                  </a:lnTo>
                  <a:lnTo>
                    <a:pt x="2642" y="115"/>
                  </a:lnTo>
                  <a:lnTo>
                    <a:pt x="2645" y="115"/>
                  </a:lnTo>
                  <a:lnTo>
                    <a:pt x="2648" y="115"/>
                  </a:lnTo>
                  <a:lnTo>
                    <a:pt x="2651" y="114"/>
                  </a:lnTo>
                  <a:lnTo>
                    <a:pt x="2652" y="115"/>
                  </a:lnTo>
                  <a:lnTo>
                    <a:pt x="2656" y="118"/>
                  </a:lnTo>
                  <a:lnTo>
                    <a:pt x="2661" y="123"/>
                  </a:lnTo>
                  <a:lnTo>
                    <a:pt x="2665" y="123"/>
                  </a:lnTo>
                  <a:lnTo>
                    <a:pt x="2666" y="121"/>
                  </a:lnTo>
                  <a:lnTo>
                    <a:pt x="2666" y="120"/>
                  </a:lnTo>
                  <a:lnTo>
                    <a:pt x="2669" y="120"/>
                  </a:lnTo>
                  <a:lnTo>
                    <a:pt x="2669" y="123"/>
                  </a:lnTo>
                  <a:lnTo>
                    <a:pt x="2669" y="124"/>
                  </a:lnTo>
                  <a:lnTo>
                    <a:pt x="2669" y="125"/>
                  </a:lnTo>
                  <a:lnTo>
                    <a:pt x="2666" y="125"/>
                  </a:lnTo>
                  <a:lnTo>
                    <a:pt x="2666" y="128"/>
                  </a:lnTo>
                  <a:lnTo>
                    <a:pt x="2665" y="134"/>
                  </a:lnTo>
                  <a:lnTo>
                    <a:pt x="2665" y="136"/>
                  </a:lnTo>
                  <a:lnTo>
                    <a:pt x="2666" y="137"/>
                  </a:lnTo>
                  <a:lnTo>
                    <a:pt x="2668" y="138"/>
                  </a:lnTo>
                  <a:lnTo>
                    <a:pt x="2672" y="137"/>
                  </a:lnTo>
                  <a:lnTo>
                    <a:pt x="2674" y="136"/>
                  </a:lnTo>
                  <a:lnTo>
                    <a:pt x="2676" y="134"/>
                  </a:lnTo>
                  <a:lnTo>
                    <a:pt x="2678" y="131"/>
                  </a:lnTo>
                  <a:lnTo>
                    <a:pt x="2679" y="128"/>
                  </a:lnTo>
                  <a:lnTo>
                    <a:pt x="2682" y="121"/>
                  </a:lnTo>
                  <a:lnTo>
                    <a:pt x="2685" y="114"/>
                  </a:lnTo>
                  <a:lnTo>
                    <a:pt x="2688" y="97"/>
                  </a:lnTo>
                  <a:lnTo>
                    <a:pt x="2691" y="85"/>
                  </a:lnTo>
                  <a:lnTo>
                    <a:pt x="2694" y="89"/>
                  </a:lnTo>
                  <a:lnTo>
                    <a:pt x="2697" y="95"/>
                  </a:lnTo>
                  <a:lnTo>
                    <a:pt x="2702" y="95"/>
                  </a:lnTo>
                  <a:lnTo>
                    <a:pt x="2702" y="98"/>
                  </a:lnTo>
                  <a:lnTo>
                    <a:pt x="2702" y="100"/>
                  </a:lnTo>
                  <a:lnTo>
                    <a:pt x="2701" y="102"/>
                  </a:lnTo>
                  <a:lnTo>
                    <a:pt x="2700" y="105"/>
                  </a:lnTo>
                  <a:lnTo>
                    <a:pt x="2700" y="107"/>
                  </a:lnTo>
                  <a:lnTo>
                    <a:pt x="2700" y="110"/>
                  </a:lnTo>
                  <a:lnTo>
                    <a:pt x="2710" y="107"/>
                  </a:lnTo>
                  <a:lnTo>
                    <a:pt x="2714" y="105"/>
                  </a:lnTo>
                  <a:lnTo>
                    <a:pt x="2720" y="104"/>
                  </a:lnTo>
                  <a:lnTo>
                    <a:pt x="2724" y="98"/>
                  </a:lnTo>
                  <a:lnTo>
                    <a:pt x="2728" y="94"/>
                  </a:lnTo>
                  <a:lnTo>
                    <a:pt x="2730" y="92"/>
                  </a:lnTo>
                  <a:lnTo>
                    <a:pt x="2734" y="92"/>
                  </a:lnTo>
                  <a:lnTo>
                    <a:pt x="2738" y="92"/>
                  </a:lnTo>
                  <a:lnTo>
                    <a:pt x="2740" y="94"/>
                  </a:lnTo>
                  <a:lnTo>
                    <a:pt x="2740" y="95"/>
                  </a:lnTo>
                  <a:lnTo>
                    <a:pt x="2740" y="97"/>
                  </a:lnTo>
                  <a:lnTo>
                    <a:pt x="2741" y="98"/>
                  </a:lnTo>
                  <a:lnTo>
                    <a:pt x="2746" y="100"/>
                  </a:lnTo>
                  <a:lnTo>
                    <a:pt x="2751" y="101"/>
                  </a:lnTo>
                  <a:lnTo>
                    <a:pt x="2756" y="102"/>
                  </a:lnTo>
                  <a:lnTo>
                    <a:pt x="2760" y="104"/>
                  </a:lnTo>
                  <a:lnTo>
                    <a:pt x="2764" y="107"/>
                  </a:lnTo>
                  <a:lnTo>
                    <a:pt x="2770" y="111"/>
                  </a:lnTo>
                  <a:lnTo>
                    <a:pt x="2774" y="115"/>
                  </a:lnTo>
                  <a:lnTo>
                    <a:pt x="2780" y="118"/>
                  </a:lnTo>
                  <a:lnTo>
                    <a:pt x="2784" y="118"/>
                  </a:lnTo>
                  <a:lnTo>
                    <a:pt x="2787" y="117"/>
                  </a:lnTo>
                  <a:lnTo>
                    <a:pt x="2790" y="117"/>
                  </a:lnTo>
                  <a:lnTo>
                    <a:pt x="2792" y="115"/>
                  </a:lnTo>
                  <a:lnTo>
                    <a:pt x="2793" y="113"/>
                  </a:lnTo>
                  <a:lnTo>
                    <a:pt x="2793" y="111"/>
                  </a:lnTo>
                  <a:lnTo>
                    <a:pt x="2793" y="107"/>
                  </a:lnTo>
                  <a:lnTo>
                    <a:pt x="2795" y="102"/>
                  </a:lnTo>
                  <a:lnTo>
                    <a:pt x="2795" y="101"/>
                  </a:lnTo>
                  <a:lnTo>
                    <a:pt x="2795" y="100"/>
                  </a:lnTo>
                  <a:lnTo>
                    <a:pt x="2797" y="98"/>
                  </a:lnTo>
                  <a:lnTo>
                    <a:pt x="2800" y="98"/>
                  </a:lnTo>
                  <a:lnTo>
                    <a:pt x="2805" y="98"/>
                  </a:lnTo>
                  <a:lnTo>
                    <a:pt x="2805" y="110"/>
                  </a:lnTo>
                  <a:lnTo>
                    <a:pt x="2809" y="110"/>
                  </a:lnTo>
                  <a:lnTo>
                    <a:pt x="2810" y="108"/>
                  </a:lnTo>
                  <a:lnTo>
                    <a:pt x="2812" y="108"/>
                  </a:lnTo>
                  <a:lnTo>
                    <a:pt x="2810" y="107"/>
                  </a:lnTo>
                  <a:lnTo>
                    <a:pt x="2813" y="110"/>
                  </a:lnTo>
                  <a:lnTo>
                    <a:pt x="2818" y="108"/>
                  </a:lnTo>
                  <a:lnTo>
                    <a:pt x="2820" y="107"/>
                  </a:lnTo>
                  <a:lnTo>
                    <a:pt x="2822" y="105"/>
                  </a:lnTo>
                  <a:lnTo>
                    <a:pt x="2823" y="105"/>
                  </a:lnTo>
                  <a:lnTo>
                    <a:pt x="2825" y="102"/>
                  </a:lnTo>
                  <a:lnTo>
                    <a:pt x="2823" y="101"/>
                  </a:lnTo>
                  <a:lnTo>
                    <a:pt x="2822" y="97"/>
                  </a:lnTo>
                  <a:lnTo>
                    <a:pt x="2820" y="94"/>
                  </a:lnTo>
                  <a:lnTo>
                    <a:pt x="2819" y="89"/>
                  </a:lnTo>
                  <a:lnTo>
                    <a:pt x="2818" y="91"/>
                  </a:lnTo>
                  <a:lnTo>
                    <a:pt x="2816" y="89"/>
                  </a:lnTo>
                  <a:lnTo>
                    <a:pt x="2818" y="87"/>
                  </a:lnTo>
                  <a:lnTo>
                    <a:pt x="2819" y="79"/>
                  </a:lnTo>
                  <a:lnTo>
                    <a:pt x="2822" y="79"/>
                  </a:lnTo>
                  <a:lnTo>
                    <a:pt x="2825" y="78"/>
                  </a:lnTo>
                  <a:lnTo>
                    <a:pt x="2826" y="78"/>
                  </a:lnTo>
                  <a:lnTo>
                    <a:pt x="2826" y="77"/>
                  </a:lnTo>
                  <a:lnTo>
                    <a:pt x="2825" y="75"/>
                  </a:lnTo>
                  <a:lnTo>
                    <a:pt x="2823" y="74"/>
                  </a:lnTo>
                  <a:lnTo>
                    <a:pt x="2820" y="74"/>
                  </a:lnTo>
                  <a:lnTo>
                    <a:pt x="2819" y="74"/>
                  </a:lnTo>
                  <a:lnTo>
                    <a:pt x="2822" y="65"/>
                  </a:lnTo>
                  <a:lnTo>
                    <a:pt x="2829" y="65"/>
                  </a:lnTo>
                  <a:lnTo>
                    <a:pt x="2841" y="65"/>
                  </a:lnTo>
                  <a:lnTo>
                    <a:pt x="2839" y="64"/>
                  </a:lnTo>
                  <a:lnTo>
                    <a:pt x="2839" y="62"/>
                  </a:lnTo>
                  <a:lnTo>
                    <a:pt x="2839" y="59"/>
                  </a:lnTo>
                  <a:lnTo>
                    <a:pt x="2838" y="58"/>
                  </a:lnTo>
                  <a:lnTo>
                    <a:pt x="2835" y="56"/>
                  </a:lnTo>
                  <a:lnTo>
                    <a:pt x="2832" y="56"/>
                  </a:lnTo>
                  <a:lnTo>
                    <a:pt x="2832" y="51"/>
                  </a:lnTo>
                  <a:lnTo>
                    <a:pt x="2835" y="52"/>
                  </a:lnTo>
                  <a:lnTo>
                    <a:pt x="2838" y="52"/>
                  </a:lnTo>
                  <a:lnTo>
                    <a:pt x="2841" y="51"/>
                  </a:lnTo>
                  <a:lnTo>
                    <a:pt x="2844" y="51"/>
                  </a:lnTo>
                  <a:lnTo>
                    <a:pt x="2846" y="55"/>
                  </a:lnTo>
                  <a:lnTo>
                    <a:pt x="2849" y="59"/>
                  </a:lnTo>
                  <a:lnTo>
                    <a:pt x="2856" y="62"/>
                  </a:lnTo>
                  <a:lnTo>
                    <a:pt x="2864" y="64"/>
                  </a:lnTo>
                  <a:lnTo>
                    <a:pt x="2880" y="65"/>
                  </a:lnTo>
                  <a:lnTo>
                    <a:pt x="2897" y="65"/>
                  </a:lnTo>
                  <a:lnTo>
                    <a:pt x="2905" y="66"/>
                  </a:lnTo>
                  <a:lnTo>
                    <a:pt x="2913" y="68"/>
                  </a:lnTo>
                  <a:lnTo>
                    <a:pt x="2920" y="71"/>
                  </a:lnTo>
                  <a:lnTo>
                    <a:pt x="2923" y="72"/>
                  </a:lnTo>
                  <a:lnTo>
                    <a:pt x="2920" y="74"/>
                  </a:lnTo>
                  <a:lnTo>
                    <a:pt x="2901" y="74"/>
                  </a:lnTo>
                  <a:lnTo>
                    <a:pt x="2904" y="85"/>
                  </a:lnTo>
                  <a:lnTo>
                    <a:pt x="2923" y="82"/>
                  </a:lnTo>
                  <a:lnTo>
                    <a:pt x="2943" y="82"/>
                  </a:lnTo>
                  <a:lnTo>
                    <a:pt x="2940" y="87"/>
                  </a:lnTo>
                  <a:lnTo>
                    <a:pt x="2939" y="91"/>
                  </a:lnTo>
                  <a:lnTo>
                    <a:pt x="2940" y="92"/>
                  </a:lnTo>
                  <a:lnTo>
                    <a:pt x="2937" y="91"/>
                  </a:lnTo>
                  <a:lnTo>
                    <a:pt x="2934" y="89"/>
                  </a:lnTo>
                  <a:lnTo>
                    <a:pt x="2931" y="85"/>
                  </a:lnTo>
                  <a:lnTo>
                    <a:pt x="2931" y="87"/>
                  </a:lnTo>
                  <a:lnTo>
                    <a:pt x="2928" y="89"/>
                  </a:lnTo>
                  <a:lnTo>
                    <a:pt x="2926" y="92"/>
                  </a:lnTo>
                  <a:lnTo>
                    <a:pt x="2918" y="98"/>
                  </a:lnTo>
                  <a:lnTo>
                    <a:pt x="2921" y="101"/>
                  </a:lnTo>
                  <a:lnTo>
                    <a:pt x="2923" y="102"/>
                  </a:lnTo>
                  <a:lnTo>
                    <a:pt x="2924" y="104"/>
                  </a:lnTo>
                  <a:lnTo>
                    <a:pt x="2920" y="107"/>
                  </a:lnTo>
                  <a:lnTo>
                    <a:pt x="2917" y="110"/>
                  </a:lnTo>
                  <a:lnTo>
                    <a:pt x="2916" y="111"/>
                  </a:lnTo>
                  <a:lnTo>
                    <a:pt x="2916" y="113"/>
                  </a:lnTo>
                  <a:lnTo>
                    <a:pt x="2917" y="113"/>
                  </a:lnTo>
                  <a:lnTo>
                    <a:pt x="2920" y="113"/>
                  </a:lnTo>
                  <a:lnTo>
                    <a:pt x="2927" y="113"/>
                  </a:lnTo>
                  <a:lnTo>
                    <a:pt x="2930" y="111"/>
                  </a:lnTo>
                  <a:lnTo>
                    <a:pt x="2933" y="110"/>
                  </a:lnTo>
                  <a:lnTo>
                    <a:pt x="2936" y="107"/>
                  </a:lnTo>
                  <a:lnTo>
                    <a:pt x="2939" y="104"/>
                  </a:lnTo>
                  <a:lnTo>
                    <a:pt x="2941" y="100"/>
                  </a:lnTo>
                  <a:lnTo>
                    <a:pt x="2943" y="97"/>
                  </a:lnTo>
                  <a:lnTo>
                    <a:pt x="2944" y="94"/>
                  </a:lnTo>
                  <a:lnTo>
                    <a:pt x="2946" y="89"/>
                  </a:lnTo>
                  <a:lnTo>
                    <a:pt x="2946" y="85"/>
                  </a:lnTo>
                  <a:lnTo>
                    <a:pt x="2946" y="82"/>
                  </a:lnTo>
                  <a:lnTo>
                    <a:pt x="2949" y="79"/>
                  </a:lnTo>
                  <a:lnTo>
                    <a:pt x="2952" y="78"/>
                  </a:lnTo>
                  <a:lnTo>
                    <a:pt x="2957" y="78"/>
                  </a:lnTo>
                  <a:lnTo>
                    <a:pt x="2962" y="79"/>
                  </a:lnTo>
                  <a:lnTo>
                    <a:pt x="2967" y="79"/>
                  </a:lnTo>
                  <a:lnTo>
                    <a:pt x="2967" y="78"/>
                  </a:lnTo>
                  <a:lnTo>
                    <a:pt x="2969" y="77"/>
                  </a:lnTo>
                  <a:lnTo>
                    <a:pt x="2973" y="77"/>
                  </a:lnTo>
                  <a:lnTo>
                    <a:pt x="2982" y="78"/>
                  </a:lnTo>
                  <a:lnTo>
                    <a:pt x="2990" y="82"/>
                  </a:lnTo>
                  <a:lnTo>
                    <a:pt x="3006" y="89"/>
                  </a:lnTo>
                  <a:lnTo>
                    <a:pt x="3003" y="97"/>
                  </a:lnTo>
                  <a:lnTo>
                    <a:pt x="3000" y="104"/>
                  </a:lnTo>
                  <a:lnTo>
                    <a:pt x="2992" y="101"/>
                  </a:lnTo>
                  <a:lnTo>
                    <a:pt x="2990" y="101"/>
                  </a:lnTo>
                  <a:lnTo>
                    <a:pt x="2988" y="101"/>
                  </a:lnTo>
                  <a:lnTo>
                    <a:pt x="2988" y="102"/>
                  </a:lnTo>
                  <a:lnTo>
                    <a:pt x="2988" y="107"/>
                  </a:lnTo>
                  <a:lnTo>
                    <a:pt x="2993" y="110"/>
                  </a:lnTo>
                  <a:lnTo>
                    <a:pt x="2998" y="113"/>
                  </a:lnTo>
                  <a:lnTo>
                    <a:pt x="3000" y="111"/>
                  </a:lnTo>
                  <a:lnTo>
                    <a:pt x="3002" y="113"/>
                  </a:lnTo>
                  <a:lnTo>
                    <a:pt x="3005" y="113"/>
                  </a:lnTo>
                  <a:lnTo>
                    <a:pt x="3006" y="113"/>
                  </a:lnTo>
                  <a:lnTo>
                    <a:pt x="3006" y="110"/>
                  </a:lnTo>
                  <a:lnTo>
                    <a:pt x="3016" y="100"/>
                  </a:lnTo>
                  <a:lnTo>
                    <a:pt x="3019" y="98"/>
                  </a:lnTo>
                  <a:lnTo>
                    <a:pt x="3021" y="98"/>
                  </a:lnTo>
                  <a:lnTo>
                    <a:pt x="3021" y="101"/>
                  </a:lnTo>
                  <a:lnTo>
                    <a:pt x="3018" y="107"/>
                  </a:lnTo>
                  <a:lnTo>
                    <a:pt x="3008" y="117"/>
                  </a:lnTo>
                  <a:lnTo>
                    <a:pt x="3002" y="123"/>
                  </a:lnTo>
                  <a:lnTo>
                    <a:pt x="2998" y="125"/>
                  </a:lnTo>
                  <a:lnTo>
                    <a:pt x="2995" y="125"/>
                  </a:lnTo>
                  <a:lnTo>
                    <a:pt x="2992" y="125"/>
                  </a:lnTo>
                  <a:lnTo>
                    <a:pt x="2989" y="124"/>
                  </a:lnTo>
                  <a:lnTo>
                    <a:pt x="2988" y="123"/>
                  </a:lnTo>
                  <a:lnTo>
                    <a:pt x="2985" y="125"/>
                  </a:lnTo>
                  <a:lnTo>
                    <a:pt x="2983" y="128"/>
                  </a:lnTo>
                  <a:lnTo>
                    <a:pt x="2982" y="128"/>
                  </a:lnTo>
                  <a:lnTo>
                    <a:pt x="2995" y="130"/>
                  </a:lnTo>
                  <a:lnTo>
                    <a:pt x="3013" y="131"/>
                  </a:lnTo>
                  <a:lnTo>
                    <a:pt x="3034" y="131"/>
                  </a:lnTo>
                  <a:lnTo>
                    <a:pt x="3044" y="131"/>
                  </a:lnTo>
                  <a:lnTo>
                    <a:pt x="3054" y="128"/>
                  </a:lnTo>
                  <a:lnTo>
                    <a:pt x="3060" y="123"/>
                  </a:lnTo>
                  <a:lnTo>
                    <a:pt x="3062" y="123"/>
                  </a:lnTo>
                  <a:lnTo>
                    <a:pt x="3065" y="124"/>
                  </a:lnTo>
                  <a:lnTo>
                    <a:pt x="3071" y="125"/>
                  </a:lnTo>
                  <a:lnTo>
                    <a:pt x="3077" y="127"/>
                  </a:lnTo>
                  <a:lnTo>
                    <a:pt x="3080" y="127"/>
                  </a:lnTo>
                  <a:lnTo>
                    <a:pt x="3084" y="125"/>
                  </a:lnTo>
                  <a:lnTo>
                    <a:pt x="3093" y="120"/>
                  </a:lnTo>
                  <a:lnTo>
                    <a:pt x="3106" y="120"/>
                  </a:lnTo>
                  <a:lnTo>
                    <a:pt x="3117" y="120"/>
                  </a:lnTo>
                  <a:lnTo>
                    <a:pt x="3119" y="121"/>
                  </a:lnTo>
                  <a:lnTo>
                    <a:pt x="3119" y="123"/>
                  </a:lnTo>
                  <a:lnTo>
                    <a:pt x="3120" y="125"/>
                  </a:lnTo>
                  <a:lnTo>
                    <a:pt x="3123" y="125"/>
                  </a:lnTo>
                  <a:lnTo>
                    <a:pt x="3129" y="124"/>
                  </a:lnTo>
                  <a:lnTo>
                    <a:pt x="3137" y="121"/>
                  </a:lnTo>
                  <a:lnTo>
                    <a:pt x="3150" y="118"/>
                  </a:lnTo>
                  <a:lnTo>
                    <a:pt x="3156" y="123"/>
                  </a:lnTo>
                  <a:lnTo>
                    <a:pt x="3160" y="124"/>
                  </a:lnTo>
                  <a:lnTo>
                    <a:pt x="3165" y="124"/>
                  </a:lnTo>
                  <a:lnTo>
                    <a:pt x="3168" y="124"/>
                  </a:lnTo>
                  <a:lnTo>
                    <a:pt x="3172" y="125"/>
                  </a:lnTo>
                  <a:lnTo>
                    <a:pt x="3173" y="127"/>
                  </a:lnTo>
                  <a:lnTo>
                    <a:pt x="3173" y="130"/>
                  </a:lnTo>
                  <a:lnTo>
                    <a:pt x="3175" y="133"/>
                  </a:lnTo>
                  <a:lnTo>
                    <a:pt x="3175" y="134"/>
                  </a:lnTo>
                  <a:lnTo>
                    <a:pt x="3183" y="140"/>
                  </a:lnTo>
                  <a:lnTo>
                    <a:pt x="3192" y="146"/>
                  </a:lnTo>
                  <a:lnTo>
                    <a:pt x="3191" y="147"/>
                  </a:lnTo>
                  <a:lnTo>
                    <a:pt x="3191" y="149"/>
                  </a:lnTo>
                  <a:lnTo>
                    <a:pt x="3189" y="149"/>
                  </a:lnTo>
                  <a:lnTo>
                    <a:pt x="3186" y="149"/>
                  </a:lnTo>
                  <a:lnTo>
                    <a:pt x="3188" y="150"/>
                  </a:lnTo>
                  <a:lnTo>
                    <a:pt x="3188" y="151"/>
                  </a:lnTo>
                  <a:lnTo>
                    <a:pt x="3188" y="156"/>
                  </a:lnTo>
                  <a:lnTo>
                    <a:pt x="3186" y="161"/>
                  </a:lnTo>
                  <a:lnTo>
                    <a:pt x="3189" y="163"/>
                  </a:lnTo>
                  <a:lnTo>
                    <a:pt x="3191" y="164"/>
                  </a:lnTo>
                  <a:lnTo>
                    <a:pt x="3198" y="164"/>
                  </a:lnTo>
                  <a:lnTo>
                    <a:pt x="3201" y="177"/>
                  </a:lnTo>
                  <a:lnTo>
                    <a:pt x="3205" y="189"/>
                  </a:lnTo>
                  <a:lnTo>
                    <a:pt x="3206" y="183"/>
                  </a:lnTo>
                  <a:lnTo>
                    <a:pt x="3208" y="179"/>
                  </a:lnTo>
                  <a:lnTo>
                    <a:pt x="3211" y="174"/>
                  </a:lnTo>
                  <a:lnTo>
                    <a:pt x="3212" y="170"/>
                  </a:lnTo>
                  <a:lnTo>
                    <a:pt x="3215" y="167"/>
                  </a:lnTo>
                  <a:lnTo>
                    <a:pt x="3218" y="166"/>
                  </a:lnTo>
                  <a:lnTo>
                    <a:pt x="3225" y="161"/>
                  </a:lnTo>
                  <a:lnTo>
                    <a:pt x="3234" y="160"/>
                  </a:lnTo>
                  <a:lnTo>
                    <a:pt x="3244" y="159"/>
                  </a:lnTo>
                  <a:lnTo>
                    <a:pt x="3270" y="159"/>
                  </a:lnTo>
                  <a:lnTo>
                    <a:pt x="3270" y="164"/>
                  </a:lnTo>
                  <a:lnTo>
                    <a:pt x="3271" y="166"/>
                  </a:lnTo>
                  <a:lnTo>
                    <a:pt x="3271" y="167"/>
                  </a:lnTo>
                  <a:lnTo>
                    <a:pt x="3274" y="167"/>
                  </a:lnTo>
                  <a:lnTo>
                    <a:pt x="3277" y="164"/>
                  </a:lnTo>
                  <a:lnTo>
                    <a:pt x="3280" y="161"/>
                  </a:lnTo>
                  <a:lnTo>
                    <a:pt x="3284" y="161"/>
                  </a:lnTo>
                  <a:lnTo>
                    <a:pt x="3287" y="161"/>
                  </a:lnTo>
                  <a:lnTo>
                    <a:pt x="3294" y="161"/>
                  </a:lnTo>
                  <a:lnTo>
                    <a:pt x="3307" y="164"/>
                  </a:lnTo>
                  <a:lnTo>
                    <a:pt x="3306" y="166"/>
                  </a:lnTo>
                  <a:lnTo>
                    <a:pt x="3306" y="167"/>
                  </a:lnTo>
                  <a:lnTo>
                    <a:pt x="3309" y="170"/>
                  </a:lnTo>
                  <a:lnTo>
                    <a:pt x="3310" y="170"/>
                  </a:lnTo>
                  <a:lnTo>
                    <a:pt x="3313" y="170"/>
                  </a:lnTo>
                  <a:lnTo>
                    <a:pt x="3319" y="169"/>
                  </a:lnTo>
                  <a:lnTo>
                    <a:pt x="3324" y="166"/>
                  </a:lnTo>
                  <a:lnTo>
                    <a:pt x="3336" y="159"/>
                  </a:lnTo>
                  <a:lnTo>
                    <a:pt x="3336" y="167"/>
                  </a:lnTo>
                  <a:lnTo>
                    <a:pt x="3337" y="172"/>
                  </a:lnTo>
                  <a:lnTo>
                    <a:pt x="3336" y="173"/>
                  </a:lnTo>
                  <a:lnTo>
                    <a:pt x="3343" y="176"/>
                  </a:lnTo>
                  <a:lnTo>
                    <a:pt x="3345" y="180"/>
                  </a:lnTo>
                  <a:lnTo>
                    <a:pt x="3345" y="185"/>
                  </a:lnTo>
                  <a:lnTo>
                    <a:pt x="3346" y="190"/>
                  </a:lnTo>
                  <a:lnTo>
                    <a:pt x="3346" y="195"/>
                  </a:lnTo>
                  <a:lnTo>
                    <a:pt x="3353" y="195"/>
                  </a:lnTo>
                  <a:lnTo>
                    <a:pt x="3360" y="195"/>
                  </a:lnTo>
                  <a:lnTo>
                    <a:pt x="3363" y="189"/>
                  </a:lnTo>
                  <a:lnTo>
                    <a:pt x="3365" y="190"/>
                  </a:lnTo>
                  <a:lnTo>
                    <a:pt x="3366" y="190"/>
                  </a:lnTo>
                  <a:lnTo>
                    <a:pt x="3372" y="192"/>
                  </a:lnTo>
                  <a:lnTo>
                    <a:pt x="3379" y="182"/>
                  </a:lnTo>
                  <a:lnTo>
                    <a:pt x="3381" y="179"/>
                  </a:lnTo>
                  <a:lnTo>
                    <a:pt x="3382" y="179"/>
                  </a:lnTo>
                  <a:lnTo>
                    <a:pt x="3385" y="179"/>
                  </a:lnTo>
                  <a:lnTo>
                    <a:pt x="3382" y="170"/>
                  </a:lnTo>
                  <a:lnTo>
                    <a:pt x="3382" y="169"/>
                  </a:lnTo>
                  <a:lnTo>
                    <a:pt x="3384" y="167"/>
                  </a:lnTo>
                  <a:lnTo>
                    <a:pt x="3385" y="164"/>
                  </a:lnTo>
                  <a:lnTo>
                    <a:pt x="3379" y="161"/>
                  </a:lnTo>
                  <a:lnTo>
                    <a:pt x="3376" y="159"/>
                  </a:lnTo>
                  <a:lnTo>
                    <a:pt x="3373" y="156"/>
                  </a:lnTo>
                  <a:lnTo>
                    <a:pt x="3376" y="140"/>
                  </a:lnTo>
                  <a:lnTo>
                    <a:pt x="3378" y="140"/>
                  </a:lnTo>
                  <a:lnTo>
                    <a:pt x="3379" y="140"/>
                  </a:lnTo>
                  <a:lnTo>
                    <a:pt x="3382" y="143"/>
                  </a:lnTo>
                  <a:lnTo>
                    <a:pt x="3384" y="144"/>
                  </a:lnTo>
                  <a:lnTo>
                    <a:pt x="3385" y="146"/>
                  </a:lnTo>
                  <a:lnTo>
                    <a:pt x="3389" y="146"/>
                  </a:lnTo>
                  <a:lnTo>
                    <a:pt x="3392" y="146"/>
                  </a:lnTo>
                  <a:lnTo>
                    <a:pt x="3399" y="144"/>
                  </a:lnTo>
                  <a:lnTo>
                    <a:pt x="3409" y="143"/>
                  </a:lnTo>
                  <a:lnTo>
                    <a:pt x="3412" y="149"/>
                  </a:lnTo>
                  <a:lnTo>
                    <a:pt x="3418" y="149"/>
                  </a:lnTo>
                  <a:lnTo>
                    <a:pt x="3424" y="147"/>
                  </a:lnTo>
                  <a:lnTo>
                    <a:pt x="3435" y="146"/>
                  </a:lnTo>
                  <a:lnTo>
                    <a:pt x="3448" y="144"/>
                  </a:lnTo>
                  <a:lnTo>
                    <a:pt x="3454" y="144"/>
                  </a:lnTo>
                  <a:lnTo>
                    <a:pt x="3460" y="146"/>
                  </a:lnTo>
                  <a:lnTo>
                    <a:pt x="3461" y="147"/>
                  </a:lnTo>
                  <a:lnTo>
                    <a:pt x="3463" y="150"/>
                  </a:lnTo>
                  <a:lnTo>
                    <a:pt x="3466" y="154"/>
                  </a:lnTo>
                  <a:lnTo>
                    <a:pt x="3470" y="154"/>
                  </a:lnTo>
                  <a:lnTo>
                    <a:pt x="3474" y="154"/>
                  </a:lnTo>
                  <a:lnTo>
                    <a:pt x="3479" y="154"/>
                  </a:lnTo>
                  <a:lnTo>
                    <a:pt x="3481" y="156"/>
                  </a:lnTo>
                  <a:lnTo>
                    <a:pt x="3483" y="324"/>
                  </a:lnTo>
                  <a:lnTo>
                    <a:pt x="3474" y="326"/>
                  </a:lnTo>
                  <a:lnTo>
                    <a:pt x="3474" y="330"/>
                  </a:lnTo>
                  <a:lnTo>
                    <a:pt x="3483" y="330"/>
                  </a:lnTo>
                  <a:lnTo>
                    <a:pt x="3483" y="390"/>
                  </a:lnTo>
                  <a:lnTo>
                    <a:pt x="3479" y="392"/>
                  </a:lnTo>
                  <a:lnTo>
                    <a:pt x="3476" y="392"/>
                  </a:lnTo>
                  <a:lnTo>
                    <a:pt x="3473" y="393"/>
                  </a:lnTo>
                  <a:lnTo>
                    <a:pt x="3466" y="398"/>
                  </a:lnTo>
                  <a:lnTo>
                    <a:pt x="3460" y="402"/>
                  </a:lnTo>
                  <a:lnTo>
                    <a:pt x="3454" y="405"/>
                  </a:lnTo>
                  <a:lnTo>
                    <a:pt x="3450" y="406"/>
                  </a:lnTo>
                  <a:lnTo>
                    <a:pt x="3445" y="406"/>
                  </a:lnTo>
                  <a:lnTo>
                    <a:pt x="3441" y="406"/>
                  </a:lnTo>
                  <a:lnTo>
                    <a:pt x="3438" y="408"/>
                  </a:lnTo>
                  <a:lnTo>
                    <a:pt x="3435" y="412"/>
                  </a:lnTo>
                  <a:lnTo>
                    <a:pt x="3432" y="416"/>
                  </a:lnTo>
                  <a:lnTo>
                    <a:pt x="3428" y="416"/>
                  </a:lnTo>
                  <a:lnTo>
                    <a:pt x="3427" y="415"/>
                  </a:lnTo>
                  <a:lnTo>
                    <a:pt x="3425" y="413"/>
                  </a:lnTo>
                  <a:lnTo>
                    <a:pt x="3421" y="413"/>
                  </a:lnTo>
                  <a:lnTo>
                    <a:pt x="3422" y="413"/>
                  </a:lnTo>
                  <a:lnTo>
                    <a:pt x="3422" y="415"/>
                  </a:lnTo>
                  <a:lnTo>
                    <a:pt x="3424" y="416"/>
                  </a:lnTo>
                  <a:lnTo>
                    <a:pt x="3424" y="418"/>
                  </a:lnTo>
                  <a:lnTo>
                    <a:pt x="3422" y="422"/>
                  </a:lnTo>
                  <a:lnTo>
                    <a:pt x="3421" y="425"/>
                  </a:lnTo>
                  <a:lnTo>
                    <a:pt x="3420" y="425"/>
                  </a:lnTo>
                  <a:lnTo>
                    <a:pt x="3418" y="425"/>
                  </a:lnTo>
                  <a:lnTo>
                    <a:pt x="3415" y="424"/>
                  </a:lnTo>
                  <a:lnTo>
                    <a:pt x="3412" y="422"/>
                  </a:lnTo>
                  <a:lnTo>
                    <a:pt x="3408" y="422"/>
                  </a:lnTo>
                  <a:lnTo>
                    <a:pt x="3408" y="425"/>
                  </a:lnTo>
                  <a:lnTo>
                    <a:pt x="3408" y="424"/>
                  </a:lnTo>
                  <a:lnTo>
                    <a:pt x="3409" y="424"/>
                  </a:lnTo>
                  <a:lnTo>
                    <a:pt x="3409" y="426"/>
                  </a:lnTo>
                  <a:lnTo>
                    <a:pt x="3409" y="431"/>
                  </a:lnTo>
                  <a:lnTo>
                    <a:pt x="3396" y="436"/>
                  </a:lnTo>
                  <a:lnTo>
                    <a:pt x="3391" y="441"/>
                  </a:lnTo>
                  <a:lnTo>
                    <a:pt x="3385" y="444"/>
                  </a:lnTo>
                  <a:lnTo>
                    <a:pt x="3382" y="449"/>
                  </a:lnTo>
                  <a:lnTo>
                    <a:pt x="3378" y="454"/>
                  </a:lnTo>
                  <a:lnTo>
                    <a:pt x="3372" y="468"/>
                  </a:lnTo>
                  <a:lnTo>
                    <a:pt x="3368" y="467"/>
                  </a:lnTo>
                  <a:lnTo>
                    <a:pt x="3363" y="465"/>
                  </a:lnTo>
                  <a:lnTo>
                    <a:pt x="3359" y="462"/>
                  </a:lnTo>
                  <a:lnTo>
                    <a:pt x="3355" y="461"/>
                  </a:lnTo>
                  <a:lnTo>
                    <a:pt x="3355" y="457"/>
                  </a:lnTo>
                  <a:lnTo>
                    <a:pt x="3355" y="452"/>
                  </a:lnTo>
                  <a:lnTo>
                    <a:pt x="3345" y="447"/>
                  </a:lnTo>
                  <a:lnTo>
                    <a:pt x="3335" y="444"/>
                  </a:lnTo>
                  <a:lnTo>
                    <a:pt x="3330" y="442"/>
                  </a:lnTo>
                  <a:lnTo>
                    <a:pt x="3326" y="444"/>
                  </a:lnTo>
                  <a:lnTo>
                    <a:pt x="3322" y="445"/>
                  </a:lnTo>
                  <a:lnTo>
                    <a:pt x="3316" y="449"/>
                  </a:lnTo>
                  <a:lnTo>
                    <a:pt x="3314" y="451"/>
                  </a:lnTo>
                  <a:lnTo>
                    <a:pt x="3313" y="454"/>
                  </a:lnTo>
                  <a:lnTo>
                    <a:pt x="3310" y="458"/>
                  </a:lnTo>
                  <a:lnTo>
                    <a:pt x="3307" y="464"/>
                  </a:lnTo>
                  <a:lnTo>
                    <a:pt x="3304" y="468"/>
                  </a:lnTo>
                  <a:lnTo>
                    <a:pt x="3303" y="468"/>
                  </a:lnTo>
                  <a:lnTo>
                    <a:pt x="3301" y="470"/>
                  </a:lnTo>
                  <a:lnTo>
                    <a:pt x="3300" y="471"/>
                  </a:lnTo>
                  <a:lnTo>
                    <a:pt x="3297" y="471"/>
                  </a:lnTo>
                  <a:lnTo>
                    <a:pt x="3296" y="471"/>
                  </a:lnTo>
                  <a:lnTo>
                    <a:pt x="3294" y="470"/>
                  </a:lnTo>
                  <a:lnTo>
                    <a:pt x="3294" y="467"/>
                  </a:lnTo>
                  <a:lnTo>
                    <a:pt x="3294" y="462"/>
                  </a:lnTo>
                  <a:lnTo>
                    <a:pt x="3297" y="449"/>
                  </a:lnTo>
                  <a:lnTo>
                    <a:pt x="3286" y="455"/>
                  </a:lnTo>
                  <a:lnTo>
                    <a:pt x="3277" y="461"/>
                  </a:lnTo>
                  <a:lnTo>
                    <a:pt x="3277" y="465"/>
                  </a:lnTo>
                  <a:lnTo>
                    <a:pt x="3277" y="468"/>
                  </a:lnTo>
                  <a:lnTo>
                    <a:pt x="3250" y="465"/>
                  </a:lnTo>
                  <a:lnTo>
                    <a:pt x="3248" y="470"/>
                  </a:lnTo>
                  <a:lnTo>
                    <a:pt x="3247" y="471"/>
                  </a:lnTo>
                  <a:lnTo>
                    <a:pt x="3244" y="474"/>
                  </a:lnTo>
                  <a:lnTo>
                    <a:pt x="3244" y="475"/>
                  </a:lnTo>
                  <a:lnTo>
                    <a:pt x="3244" y="477"/>
                  </a:lnTo>
                  <a:lnTo>
                    <a:pt x="3245" y="478"/>
                  </a:lnTo>
                  <a:lnTo>
                    <a:pt x="3247" y="478"/>
                  </a:lnTo>
                  <a:lnTo>
                    <a:pt x="3247" y="480"/>
                  </a:lnTo>
                  <a:lnTo>
                    <a:pt x="3247" y="483"/>
                  </a:lnTo>
                  <a:lnTo>
                    <a:pt x="3241" y="483"/>
                  </a:lnTo>
                  <a:lnTo>
                    <a:pt x="3241" y="485"/>
                  </a:lnTo>
                  <a:lnTo>
                    <a:pt x="3241" y="487"/>
                  </a:lnTo>
                  <a:lnTo>
                    <a:pt x="3242" y="488"/>
                  </a:lnTo>
                  <a:lnTo>
                    <a:pt x="3242" y="490"/>
                  </a:lnTo>
                  <a:lnTo>
                    <a:pt x="3241" y="491"/>
                  </a:lnTo>
                  <a:lnTo>
                    <a:pt x="3222" y="507"/>
                  </a:lnTo>
                  <a:lnTo>
                    <a:pt x="3221" y="511"/>
                  </a:lnTo>
                  <a:lnTo>
                    <a:pt x="3222" y="517"/>
                  </a:lnTo>
                  <a:lnTo>
                    <a:pt x="3222" y="527"/>
                  </a:lnTo>
                  <a:lnTo>
                    <a:pt x="3228" y="527"/>
                  </a:lnTo>
                  <a:lnTo>
                    <a:pt x="3234" y="530"/>
                  </a:lnTo>
                  <a:lnTo>
                    <a:pt x="3237" y="530"/>
                  </a:lnTo>
                  <a:lnTo>
                    <a:pt x="3241" y="530"/>
                  </a:lnTo>
                  <a:lnTo>
                    <a:pt x="3241" y="534"/>
                  </a:lnTo>
                  <a:lnTo>
                    <a:pt x="3241" y="536"/>
                  </a:lnTo>
                  <a:lnTo>
                    <a:pt x="3240" y="536"/>
                  </a:lnTo>
                  <a:lnTo>
                    <a:pt x="3238" y="534"/>
                  </a:lnTo>
                  <a:lnTo>
                    <a:pt x="3238" y="537"/>
                  </a:lnTo>
                  <a:lnTo>
                    <a:pt x="3238" y="539"/>
                  </a:lnTo>
                  <a:lnTo>
                    <a:pt x="3240" y="542"/>
                  </a:lnTo>
                  <a:lnTo>
                    <a:pt x="3238" y="543"/>
                  </a:lnTo>
                  <a:lnTo>
                    <a:pt x="3234" y="543"/>
                  </a:lnTo>
                  <a:lnTo>
                    <a:pt x="3231" y="552"/>
                  </a:lnTo>
                  <a:lnTo>
                    <a:pt x="3228" y="552"/>
                  </a:lnTo>
                  <a:lnTo>
                    <a:pt x="3228" y="557"/>
                  </a:lnTo>
                  <a:lnTo>
                    <a:pt x="3229" y="562"/>
                  </a:lnTo>
                  <a:lnTo>
                    <a:pt x="3234" y="570"/>
                  </a:lnTo>
                  <a:lnTo>
                    <a:pt x="3238" y="569"/>
                  </a:lnTo>
                  <a:lnTo>
                    <a:pt x="3241" y="568"/>
                  </a:lnTo>
                  <a:lnTo>
                    <a:pt x="3244" y="569"/>
                  </a:lnTo>
                  <a:lnTo>
                    <a:pt x="3244" y="579"/>
                  </a:lnTo>
                  <a:lnTo>
                    <a:pt x="3238" y="579"/>
                  </a:lnTo>
                  <a:lnTo>
                    <a:pt x="3234" y="580"/>
                  </a:lnTo>
                  <a:lnTo>
                    <a:pt x="3225" y="583"/>
                  </a:lnTo>
                  <a:lnTo>
                    <a:pt x="3222" y="585"/>
                  </a:lnTo>
                  <a:lnTo>
                    <a:pt x="3219" y="588"/>
                  </a:lnTo>
                  <a:lnTo>
                    <a:pt x="3216" y="589"/>
                  </a:lnTo>
                  <a:lnTo>
                    <a:pt x="3215" y="592"/>
                  </a:lnTo>
                  <a:lnTo>
                    <a:pt x="3215" y="595"/>
                  </a:lnTo>
                  <a:lnTo>
                    <a:pt x="3214" y="599"/>
                  </a:lnTo>
                  <a:lnTo>
                    <a:pt x="3215" y="606"/>
                  </a:lnTo>
                  <a:lnTo>
                    <a:pt x="3216" y="611"/>
                  </a:lnTo>
                  <a:lnTo>
                    <a:pt x="3219" y="615"/>
                  </a:lnTo>
                  <a:lnTo>
                    <a:pt x="3221" y="619"/>
                  </a:lnTo>
                  <a:lnTo>
                    <a:pt x="3225" y="624"/>
                  </a:lnTo>
                  <a:lnTo>
                    <a:pt x="3219" y="629"/>
                  </a:lnTo>
                  <a:lnTo>
                    <a:pt x="3214" y="635"/>
                  </a:lnTo>
                  <a:lnTo>
                    <a:pt x="3212" y="635"/>
                  </a:lnTo>
                  <a:lnTo>
                    <a:pt x="3209" y="634"/>
                  </a:lnTo>
                  <a:lnTo>
                    <a:pt x="3208" y="632"/>
                  </a:lnTo>
                  <a:lnTo>
                    <a:pt x="3205" y="631"/>
                  </a:lnTo>
                  <a:lnTo>
                    <a:pt x="3204" y="631"/>
                  </a:lnTo>
                  <a:lnTo>
                    <a:pt x="3201" y="631"/>
                  </a:lnTo>
                  <a:lnTo>
                    <a:pt x="3196" y="632"/>
                  </a:lnTo>
                  <a:lnTo>
                    <a:pt x="3192" y="635"/>
                  </a:lnTo>
                  <a:lnTo>
                    <a:pt x="3192" y="640"/>
                  </a:lnTo>
                  <a:lnTo>
                    <a:pt x="3186" y="642"/>
                  </a:lnTo>
                  <a:lnTo>
                    <a:pt x="3183" y="647"/>
                  </a:lnTo>
                  <a:lnTo>
                    <a:pt x="3180" y="650"/>
                  </a:lnTo>
                  <a:lnTo>
                    <a:pt x="3180" y="652"/>
                  </a:lnTo>
                  <a:lnTo>
                    <a:pt x="3179" y="655"/>
                  </a:lnTo>
                  <a:lnTo>
                    <a:pt x="3179" y="664"/>
                  </a:lnTo>
                  <a:lnTo>
                    <a:pt x="3180" y="673"/>
                  </a:lnTo>
                  <a:lnTo>
                    <a:pt x="3165" y="678"/>
                  </a:lnTo>
                  <a:lnTo>
                    <a:pt x="3162" y="680"/>
                  </a:lnTo>
                  <a:lnTo>
                    <a:pt x="3160" y="681"/>
                  </a:lnTo>
                  <a:lnTo>
                    <a:pt x="3162" y="688"/>
                  </a:lnTo>
                  <a:lnTo>
                    <a:pt x="3160" y="694"/>
                  </a:lnTo>
                  <a:lnTo>
                    <a:pt x="3160" y="699"/>
                  </a:lnTo>
                  <a:lnTo>
                    <a:pt x="3159" y="704"/>
                  </a:lnTo>
                  <a:lnTo>
                    <a:pt x="3157" y="706"/>
                  </a:lnTo>
                  <a:lnTo>
                    <a:pt x="3153" y="709"/>
                  </a:lnTo>
                  <a:lnTo>
                    <a:pt x="3144" y="716"/>
                  </a:lnTo>
                  <a:lnTo>
                    <a:pt x="3129" y="729"/>
                  </a:lnTo>
                  <a:lnTo>
                    <a:pt x="3121" y="690"/>
                  </a:lnTo>
                  <a:lnTo>
                    <a:pt x="3117" y="667"/>
                  </a:lnTo>
                  <a:lnTo>
                    <a:pt x="3113" y="642"/>
                  </a:lnTo>
                  <a:lnTo>
                    <a:pt x="3108" y="618"/>
                  </a:lnTo>
                  <a:lnTo>
                    <a:pt x="3107" y="596"/>
                  </a:lnTo>
                  <a:lnTo>
                    <a:pt x="3108" y="586"/>
                  </a:lnTo>
                  <a:lnTo>
                    <a:pt x="3110" y="578"/>
                  </a:lnTo>
                  <a:lnTo>
                    <a:pt x="3110" y="573"/>
                  </a:lnTo>
                  <a:lnTo>
                    <a:pt x="3111" y="569"/>
                  </a:lnTo>
                  <a:lnTo>
                    <a:pt x="3114" y="563"/>
                  </a:lnTo>
                  <a:lnTo>
                    <a:pt x="3116" y="562"/>
                  </a:lnTo>
                  <a:lnTo>
                    <a:pt x="3117" y="560"/>
                  </a:lnTo>
                  <a:lnTo>
                    <a:pt x="3120" y="560"/>
                  </a:lnTo>
                  <a:lnTo>
                    <a:pt x="3123" y="560"/>
                  </a:lnTo>
                  <a:lnTo>
                    <a:pt x="3126" y="559"/>
                  </a:lnTo>
                  <a:lnTo>
                    <a:pt x="3129" y="556"/>
                  </a:lnTo>
                  <a:lnTo>
                    <a:pt x="3130" y="555"/>
                  </a:lnTo>
                  <a:lnTo>
                    <a:pt x="3130" y="552"/>
                  </a:lnTo>
                  <a:lnTo>
                    <a:pt x="3133" y="537"/>
                  </a:lnTo>
                  <a:lnTo>
                    <a:pt x="3130" y="537"/>
                  </a:lnTo>
                  <a:lnTo>
                    <a:pt x="3129" y="537"/>
                  </a:lnTo>
                  <a:lnTo>
                    <a:pt x="3129" y="536"/>
                  </a:lnTo>
                  <a:lnTo>
                    <a:pt x="3129" y="533"/>
                  </a:lnTo>
                  <a:lnTo>
                    <a:pt x="3132" y="532"/>
                  </a:lnTo>
                  <a:lnTo>
                    <a:pt x="3136" y="533"/>
                  </a:lnTo>
                  <a:lnTo>
                    <a:pt x="3140" y="533"/>
                  </a:lnTo>
                  <a:lnTo>
                    <a:pt x="3143" y="533"/>
                  </a:lnTo>
                  <a:lnTo>
                    <a:pt x="3144" y="533"/>
                  </a:lnTo>
                  <a:lnTo>
                    <a:pt x="3146" y="530"/>
                  </a:lnTo>
                  <a:lnTo>
                    <a:pt x="3147" y="529"/>
                  </a:lnTo>
                  <a:lnTo>
                    <a:pt x="3149" y="526"/>
                  </a:lnTo>
                  <a:lnTo>
                    <a:pt x="3150" y="524"/>
                  </a:lnTo>
                  <a:lnTo>
                    <a:pt x="3152" y="524"/>
                  </a:lnTo>
                  <a:lnTo>
                    <a:pt x="3153" y="526"/>
                  </a:lnTo>
                  <a:lnTo>
                    <a:pt x="3156" y="527"/>
                  </a:lnTo>
                  <a:lnTo>
                    <a:pt x="3157" y="527"/>
                  </a:lnTo>
                  <a:lnTo>
                    <a:pt x="3159" y="527"/>
                  </a:lnTo>
                  <a:lnTo>
                    <a:pt x="3159" y="524"/>
                  </a:lnTo>
                  <a:lnTo>
                    <a:pt x="3162" y="523"/>
                  </a:lnTo>
                  <a:lnTo>
                    <a:pt x="3163" y="521"/>
                  </a:lnTo>
                  <a:lnTo>
                    <a:pt x="3168" y="517"/>
                  </a:lnTo>
                  <a:lnTo>
                    <a:pt x="3170" y="513"/>
                  </a:lnTo>
                  <a:lnTo>
                    <a:pt x="3175" y="508"/>
                  </a:lnTo>
                  <a:lnTo>
                    <a:pt x="3179" y="500"/>
                  </a:lnTo>
                  <a:lnTo>
                    <a:pt x="3186" y="491"/>
                  </a:lnTo>
                  <a:lnTo>
                    <a:pt x="3191" y="487"/>
                  </a:lnTo>
                  <a:lnTo>
                    <a:pt x="3199" y="481"/>
                  </a:lnTo>
                  <a:lnTo>
                    <a:pt x="3206" y="475"/>
                  </a:lnTo>
                  <a:lnTo>
                    <a:pt x="3209" y="472"/>
                  </a:lnTo>
                  <a:lnTo>
                    <a:pt x="3211" y="471"/>
                  </a:lnTo>
                  <a:lnTo>
                    <a:pt x="3211" y="470"/>
                  </a:lnTo>
                  <a:lnTo>
                    <a:pt x="3211" y="467"/>
                  </a:lnTo>
                  <a:lnTo>
                    <a:pt x="3211" y="465"/>
                  </a:lnTo>
                  <a:lnTo>
                    <a:pt x="3211" y="464"/>
                  </a:lnTo>
                  <a:lnTo>
                    <a:pt x="3214" y="462"/>
                  </a:lnTo>
                  <a:lnTo>
                    <a:pt x="3215" y="462"/>
                  </a:lnTo>
                  <a:lnTo>
                    <a:pt x="3218" y="461"/>
                  </a:lnTo>
                  <a:lnTo>
                    <a:pt x="3219" y="461"/>
                  </a:lnTo>
                  <a:lnTo>
                    <a:pt x="3221" y="457"/>
                  </a:lnTo>
                  <a:lnTo>
                    <a:pt x="3219" y="452"/>
                  </a:lnTo>
                  <a:lnTo>
                    <a:pt x="3219" y="449"/>
                  </a:lnTo>
                  <a:lnTo>
                    <a:pt x="3219" y="447"/>
                  </a:lnTo>
                  <a:lnTo>
                    <a:pt x="3228" y="445"/>
                  </a:lnTo>
                  <a:lnTo>
                    <a:pt x="3235" y="444"/>
                  </a:lnTo>
                  <a:lnTo>
                    <a:pt x="3241" y="444"/>
                  </a:lnTo>
                  <a:lnTo>
                    <a:pt x="3247" y="442"/>
                  </a:lnTo>
                  <a:lnTo>
                    <a:pt x="3251" y="441"/>
                  </a:lnTo>
                  <a:lnTo>
                    <a:pt x="3254" y="438"/>
                  </a:lnTo>
                  <a:lnTo>
                    <a:pt x="3255" y="432"/>
                  </a:lnTo>
                  <a:lnTo>
                    <a:pt x="3258" y="425"/>
                  </a:lnTo>
                  <a:lnTo>
                    <a:pt x="3260" y="412"/>
                  </a:lnTo>
                  <a:lnTo>
                    <a:pt x="3261" y="396"/>
                  </a:lnTo>
                  <a:lnTo>
                    <a:pt x="3264" y="396"/>
                  </a:lnTo>
                  <a:lnTo>
                    <a:pt x="3265" y="395"/>
                  </a:lnTo>
                  <a:lnTo>
                    <a:pt x="3267" y="392"/>
                  </a:lnTo>
                  <a:lnTo>
                    <a:pt x="3273" y="392"/>
                  </a:lnTo>
                  <a:lnTo>
                    <a:pt x="3276" y="393"/>
                  </a:lnTo>
                  <a:lnTo>
                    <a:pt x="3274" y="395"/>
                  </a:lnTo>
                  <a:lnTo>
                    <a:pt x="3283" y="395"/>
                  </a:lnTo>
                  <a:lnTo>
                    <a:pt x="3283" y="392"/>
                  </a:lnTo>
                  <a:lnTo>
                    <a:pt x="3268" y="386"/>
                  </a:lnTo>
                  <a:lnTo>
                    <a:pt x="3265" y="385"/>
                  </a:lnTo>
                  <a:lnTo>
                    <a:pt x="3263" y="385"/>
                  </a:lnTo>
                  <a:lnTo>
                    <a:pt x="3260" y="385"/>
                  </a:lnTo>
                  <a:lnTo>
                    <a:pt x="3257" y="388"/>
                  </a:lnTo>
                  <a:lnTo>
                    <a:pt x="3244" y="396"/>
                  </a:lnTo>
                  <a:lnTo>
                    <a:pt x="3244" y="400"/>
                  </a:lnTo>
                  <a:lnTo>
                    <a:pt x="3245" y="403"/>
                  </a:lnTo>
                  <a:lnTo>
                    <a:pt x="3247" y="403"/>
                  </a:lnTo>
                  <a:lnTo>
                    <a:pt x="3247" y="406"/>
                  </a:lnTo>
                  <a:lnTo>
                    <a:pt x="3247" y="411"/>
                  </a:lnTo>
                  <a:lnTo>
                    <a:pt x="3250" y="416"/>
                  </a:lnTo>
                  <a:lnTo>
                    <a:pt x="3247" y="416"/>
                  </a:lnTo>
                  <a:lnTo>
                    <a:pt x="3245" y="416"/>
                  </a:lnTo>
                  <a:lnTo>
                    <a:pt x="3242" y="419"/>
                  </a:lnTo>
                  <a:lnTo>
                    <a:pt x="3242" y="418"/>
                  </a:lnTo>
                  <a:lnTo>
                    <a:pt x="3241" y="416"/>
                  </a:lnTo>
                  <a:lnTo>
                    <a:pt x="3238" y="415"/>
                  </a:lnTo>
                  <a:lnTo>
                    <a:pt x="3235" y="415"/>
                  </a:lnTo>
                  <a:lnTo>
                    <a:pt x="3232" y="415"/>
                  </a:lnTo>
                  <a:lnTo>
                    <a:pt x="3229" y="415"/>
                  </a:lnTo>
                  <a:lnTo>
                    <a:pt x="3225" y="416"/>
                  </a:lnTo>
                  <a:lnTo>
                    <a:pt x="3219" y="421"/>
                  </a:lnTo>
                  <a:lnTo>
                    <a:pt x="3214" y="428"/>
                  </a:lnTo>
                  <a:lnTo>
                    <a:pt x="3206" y="435"/>
                  </a:lnTo>
                  <a:lnTo>
                    <a:pt x="3204" y="438"/>
                  </a:lnTo>
                  <a:lnTo>
                    <a:pt x="3201" y="441"/>
                  </a:lnTo>
                  <a:lnTo>
                    <a:pt x="3192" y="449"/>
                  </a:lnTo>
                  <a:lnTo>
                    <a:pt x="3192" y="441"/>
                  </a:lnTo>
                  <a:lnTo>
                    <a:pt x="3193" y="438"/>
                  </a:lnTo>
                  <a:lnTo>
                    <a:pt x="3195" y="435"/>
                  </a:lnTo>
                  <a:lnTo>
                    <a:pt x="3193" y="435"/>
                  </a:lnTo>
                  <a:lnTo>
                    <a:pt x="3191" y="436"/>
                  </a:lnTo>
                  <a:lnTo>
                    <a:pt x="3186" y="438"/>
                  </a:lnTo>
                  <a:lnTo>
                    <a:pt x="3186" y="436"/>
                  </a:lnTo>
                  <a:lnTo>
                    <a:pt x="3185" y="435"/>
                  </a:lnTo>
                  <a:lnTo>
                    <a:pt x="3183" y="434"/>
                  </a:lnTo>
                  <a:lnTo>
                    <a:pt x="3183" y="432"/>
                  </a:lnTo>
                  <a:lnTo>
                    <a:pt x="3186" y="431"/>
                  </a:lnTo>
                  <a:lnTo>
                    <a:pt x="3188" y="429"/>
                  </a:lnTo>
                  <a:lnTo>
                    <a:pt x="3191" y="424"/>
                  </a:lnTo>
                  <a:lnTo>
                    <a:pt x="3192" y="418"/>
                  </a:lnTo>
                  <a:lnTo>
                    <a:pt x="3195" y="411"/>
                  </a:lnTo>
                  <a:lnTo>
                    <a:pt x="3183" y="416"/>
                  </a:lnTo>
                  <a:lnTo>
                    <a:pt x="3183" y="419"/>
                  </a:lnTo>
                  <a:lnTo>
                    <a:pt x="3179" y="418"/>
                  </a:lnTo>
                  <a:lnTo>
                    <a:pt x="3176" y="416"/>
                  </a:lnTo>
                  <a:lnTo>
                    <a:pt x="3175" y="416"/>
                  </a:lnTo>
                  <a:lnTo>
                    <a:pt x="3172" y="408"/>
                  </a:lnTo>
                  <a:lnTo>
                    <a:pt x="3168" y="408"/>
                  </a:lnTo>
                  <a:lnTo>
                    <a:pt x="3163" y="411"/>
                  </a:lnTo>
                  <a:lnTo>
                    <a:pt x="3156" y="413"/>
                  </a:lnTo>
                  <a:lnTo>
                    <a:pt x="3147" y="415"/>
                  </a:lnTo>
                  <a:lnTo>
                    <a:pt x="3140" y="415"/>
                  </a:lnTo>
                  <a:lnTo>
                    <a:pt x="3134" y="416"/>
                  </a:lnTo>
                  <a:lnTo>
                    <a:pt x="3129" y="419"/>
                  </a:lnTo>
                  <a:lnTo>
                    <a:pt x="3126" y="424"/>
                  </a:lnTo>
                  <a:lnTo>
                    <a:pt x="3123" y="428"/>
                  </a:lnTo>
                  <a:lnTo>
                    <a:pt x="3120" y="431"/>
                  </a:lnTo>
                  <a:lnTo>
                    <a:pt x="3117" y="431"/>
                  </a:lnTo>
                  <a:lnTo>
                    <a:pt x="3117" y="432"/>
                  </a:lnTo>
                  <a:lnTo>
                    <a:pt x="3117" y="435"/>
                  </a:lnTo>
                  <a:lnTo>
                    <a:pt x="3117" y="436"/>
                  </a:lnTo>
                  <a:lnTo>
                    <a:pt x="3117" y="438"/>
                  </a:lnTo>
                  <a:lnTo>
                    <a:pt x="3114" y="441"/>
                  </a:lnTo>
                  <a:lnTo>
                    <a:pt x="3111" y="442"/>
                  </a:lnTo>
                  <a:lnTo>
                    <a:pt x="3103" y="445"/>
                  </a:lnTo>
                  <a:lnTo>
                    <a:pt x="3096" y="448"/>
                  </a:lnTo>
                  <a:lnTo>
                    <a:pt x="3090" y="452"/>
                  </a:lnTo>
                  <a:lnTo>
                    <a:pt x="3088" y="455"/>
                  </a:lnTo>
                  <a:lnTo>
                    <a:pt x="3088" y="458"/>
                  </a:lnTo>
                  <a:lnTo>
                    <a:pt x="3087" y="462"/>
                  </a:lnTo>
                  <a:lnTo>
                    <a:pt x="3087" y="465"/>
                  </a:lnTo>
                  <a:lnTo>
                    <a:pt x="3085" y="467"/>
                  </a:lnTo>
                  <a:lnTo>
                    <a:pt x="3084" y="465"/>
                  </a:lnTo>
                  <a:lnTo>
                    <a:pt x="3081" y="464"/>
                  </a:lnTo>
                  <a:lnTo>
                    <a:pt x="3081" y="472"/>
                  </a:lnTo>
                  <a:lnTo>
                    <a:pt x="3081" y="483"/>
                  </a:lnTo>
                  <a:lnTo>
                    <a:pt x="3084" y="483"/>
                  </a:lnTo>
                  <a:lnTo>
                    <a:pt x="3085" y="483"/>
                  </a:lnTo>
                  <a:lnTo>
                    <a:pt x="3087" y="483"/>
                  </a:lnTo>
                  <a:lnTo>
                    <a:pt x="3087" y="480"/>
                  </a:lnTo>
                  <a:lnTo>
                    <a:pt x="3093" y="480"/>
                  </a:lnTo>
                  <a:lnTo>
                    <a:pt x="3098" y="480"/>
                  </a:lnTo>
                  <a:lnTo>
                    <a:pt x="3100" y="488"/>
                  </a:lnTo>
                  <a:lnTo>
                    <a:pt x="3096" y="488"/>
                  </a:lnTo>
                  <a:lnTo>
                    <a:pt x="3094" y="490"/>
                  </a:lnTo>
                  <a:lnTo>
                    <a:pt x="3096" y="491"/>
                  </a:lnTo>
                  <a:lnTo>
                    <a:pt x="3087" y="490"/>
                  </a:lnTo>
                  <a:lnTo>
                    <a:pt x="3081" y="491"/>
                  </a:lnTo>
                  <a:lnTo>
                    <a:pt x="3077" y="491"/>
                  </a:lnTo>
                  <a:lnTo>
                    <a:pt x="3070" y="491"/>
                  </a:lnTo>
                  <a:lnTo>
                    <a:pt x="3067" y="500"/>
                  </a:lnTo>
                  <a:lnTo>
                    <a:pt x="3062" y="500"/>
                  </a:lnTo>
                  <a:lnTo>
                    <a:pt x="3061" y="501"/>
                  </a:lnTo>
                  <a:lnTo>
                    <a:pt x="3062" y="503"/>
                  </a:lnTo>
                  <a:lnTo>
                    <a:pt x="3062" y="506"/>
                  </a:lnTo>
                  <a:lnTo>
                    <a:pt x="3062" y="507"/>
                  </a:lnTo>
                  <a:lnTo>
                    <a:pt x="3060" y="507"/>
                  </a:lnTo>
                  <a:lnTo>
                    <a:pt x="3057" y="506"/>
                  </a:lnTo>
                  <a:lnTo>
                    <a:pt x="3054" y="501"/>
                  </a:lnTo>
                  <a:lnTo>
                    <a:pt x="3051" y="506"/>
                  </a:lnTo>
                  <a:lnTo>
                    <a:pt x="3049" y="508"/>
                  </a:lnTo>
                  <a:lnTo>
                    <a:pt x="3049" y="510"/>
                  </a:lnTo>
                  <a:lnTo>
                    <a:pt x="3051" y="510"/>
                  </a:lnTo>
                  <a:lnTo>
                    <a:pt x="3041" y="510"/>
                  </a:lnTo>
                  <a:lnTo>
                    <a:pt x="3031" y="510"/>
                  </a:lnTo>
                  <a:lnTo>
                    <a:pt x="3029" y="497"/>
                  </a:lnTo>
                  <a:lnTo>
                    <a:pt x="3034" y="496"/>
                  </a:lnTo>
                  <a:lnTo>
                    <a:pt x="3038" y="496"/>
                  </a:lnTo>
                  <a:lnTo>
                    <a:pt x="3048" y="497"/>
                  </a:lnTo>
                  <a:lnTo>
                    <a:pt x="3047" y="496"/>
                  </a:lnTo>
                  <a:lnTo>
                    <a:pt x="3047" y="494"/>
                  </a:lnTo>
                  <a:lnTo>
                    <a:pt x="3047" y="493"/>
                  </a:lnTo>
                  <a:lnTo>
                    <a:pt x="3047" y="491"/>
                  </a:lnTo>
                  <a:lnTo>
                    <a:pt x="3045" y="490"/>
                  </a:lnTo>
                  <a:lnTo>
                    <a:pt x="3042" y="491"/>
                  </a:lnTo>
                  <a:lnTo>
                    <a:pt x="3039" y="484"/>
                  </a:lnTo>
                  <a:lnTo>
                    <a:pt x="3039" y="480"/>
                  </a:lnTo>
                  <a:lnTo>
                    <a:pt x="3036" y="477"/>
                  </a:lnTo>
                  <a:lnTo>
                    <a:pt x="3032" y="478"/>
                  </a:lnTo>
                  <a:lnTo>
                    <a:pt x="3026" y="480"/>
                  </a:lnTo>
                  <a:lnTo>
                    <a:pt x="3026" y="485"/>
                  </a:lnTo>
                  <a:lnTo>
                    <a:pt x="3022" y="485"/>
                  </a:lnTo>
                  <a:lnTo>
                    <a:pt x="3021" y="484"/>
                  </a:lnTo>
                  <a:lnTo>
                    <a:pt x="3021" y="481"/>
                  </a:lnTo>
                  <a:lnTo>
                    <a:pt x="3021" y="480"/>
                  </a:lnTo>
                  <a:lnTo>
                    <a:pt x="3013" y="480"/>
                  </a:lnTo>
                  <a:lnTo>
                    <a:pt x="3006" y="480"/>
                  </a:lnTo>
                  <a:lnTo>
                    <a:pt x="2999" y="478"/>
                  </a:lnTo>
                  <a:lnTo>
                    <a:pt x="2990" y="477"/>
                  </a:lnTo>
                  <a:lnTo>
                    <a:pt x="2990" y="497"/>
                  </a:lnTo>
                  <a:lnTo>
                    <a:pt x="2988" y="497"/>
                  </a:lnTo>
                  <a:lnTo>
                    <a:pt x="2985" y="497"/>
                  </a:lnTo>
                  <a:lnTo>
                    <a:pt x="2982" y="494"/>
                  </a:lnTo>
                  <a:lnTo>
                    <a:pt x="2980" y="493"/>
                  </a:lnTo>
                  <a:lnTo>
                    <a:pt x="2979" y="491"/>
                  </a:lnTo>
                  <a:lnTo>
                    <a:pt x="2975" y="491"/>
                  </a:lnTo>
                  <a:lnTo>
                    <a:pt x="2969" y="493"/>
                  </a:lnTo>
                  <a:lnTo>
                    <a:pt x="2963" y="494"/>
                  </a:lnTo>
                  <a:lnTo>
                    <a:pt x="2960" y="494"/>
                  </a:lnTo>
                  <a:lnTo>
                    <a:pt x="2957" y="494"/>
                  </a:lnTo>
                  <a:lnTo>
                    <a:pt x="2954" y="493"/>
                  </a:lnTo>
                  <a:lnTo>
                    <a:pt x="2952" y="490"/>
                  </a:lnTo>
                  <a:lnTo>
                    <a:pt x="2949" y="487"/>
                  </a:lnTo>
                  <a:lnTo>
                    <a:pt x="2946" y="485"/>
                  </a:lnTo>
                  <a:lnTo>
                    <a:pt x="2944" y="487"/>
                  </a:lnTo>
                  <a:lnTo>
                    <a:pt x="2944" y="490"/>
                  </a:lnTo>
                  <a:lnTo>
                    <a:pt x="2943" y="494"/>
                  </a:lnTo>
                  <a:lnTo>
                    <a:pt x="2941" y="494"/>
                  </a:lnTo>
                  <a:lnTo>
                    <a:pt x="2939" y="496"/>
                  </a:lnTo>
                  <a:lnTo>
                    <a:pt x="2937" y="496"/>
                  </a:lnTo>
                  <a:lnTo>
                    <a:pt x="2934" y="497"/>
                  </a:lnTo>
                  <a:lnTo>
                    <a:pt x="2933" y="491"/>
                  </a:lnTo>
                  <a:lnTo>
                    <a:pt x="2933" y="488"/>
                  </a:lnTo>
                  <a:lnTo>
                    <a:pt x="2933" y="487"/>
                  </a:lnTo>
                  <a:lnTo>
                    <a:pt x="2934" y="485"/>
                  </a:lnTo>
                  <a:lnTo>
                    <a:pt x="2924" y="485"/>
                  </a:lnTo>
                  <a:lnTo>
                    <a:pt x="2910" y="485"/>
                  </a:lnTo>
                  <a:lnTo>
                    <a:pt x="2897" y="485"/>
                  </a:lnTo>
                  <a:lnTo>
                    <a:pt x="2888" y="485"/>
                  </a:lnTo>
                  <a:lnTo>
                    <a:pt x="2887" y="484"/>
                  </a:lnTo>
                  <a:lnTo>
                    <a:pt x="2884" y="481"/>
                  </a:lnTo>
                  <a:lnTo>
                    <a:pt x="2881" y="478"/>
                  </a:lnTo>
                  <a:lnTo>
                    <a:pt x="2880" y="477"/>
                  </a:lnTo>
                  <a:lnTo>
                    <a:pt x="2877" y="477"/>
                  </a:lnTo>
                  <a:lnTo>
                    <a:pt x="2877" y="478"/>
                  </a:lnTo>
                  <a:lnTo>
                    <a:pt x="2877" y="481"/>
                  </a:lnTo>
                  <a:lnTo>
                    <a:pt x="2877" y="484"/>
                  </a:lnTo>
                  <a:lnTo>
                    <a:pt x="2877" y="485"/>
                  </a:lnTo>
                  <a:lnTo>
                    <a:pt x="2872" y="485"/>
                  </a:lnTo>
                  <a:lnTo>
                    <a:pt x="2868" y="485"/>
                  </a:lnTo>
                  <a:lnTo>
                    <a:pt x="2868" y="488"/>
                  </a:lnTo>
                  <a:lnTo>
                    <a:pt x="2862" y="493"/>
                  </a:lnTo>
                  <a:lnTo>
                    <a:pt x="2854" y="501"/>
                  </a:lnTo>
                  <a:lnTo>
                    <a:pt x="2845" y="510"/>
                  </a:lnTo>
                  <a:lnTo>
                    <a:pt x="2841" y="516"/>
                  </a:lnTo>
                  <a:lnTo>
                    <a:pt x="2839" y="520"/>
                  </a:lnTo>
                  <a:lnTo>
                    <a:pt x="2839" y="524"/>
                  </a:lnTo>
                  <a:lnTo>
                    <a:pt x="2839" y="529"/>
                  </a:lnTo>
                  <a:lnTo>
                    <a:pt x="2838" y="533"/>
                  </a:lnTo>
                  <a:lnTo>
                    <a:pt x="2836" y="533"/>
                  </a:lnTo>
                  <a:lnTo>
                    <a:pt x="2832" y="533"/>
                  </a:lnTo>
                  <a:lnTo>
                    <a:pt x="2829" y="532"/>
                  </a:lnTo>
                  <a:lnTo>
                    <a:pt x="2826" y="533"/>
                  </a:lnTo>
                  <a:lnTo>
                    <a:pt x="2826" y="536"/>
                  </a:lnTo>
                  <a:lnTo>
                    <a:pt x="2826" y="540"/>
                  </a:lnTo>
                  <a:lnTo>
                    <a:pt x="2810" y="549"/>
                  </a:lnTo>
                  <a:lnTo>
                    <a:pt x="2808" y="552"/>
                  </a:lnTo>
                  <a:lnTo>
                    <a:pt x="2806" y="555"/>
                  </a:lnTo>
                  <a:lnTo>
                    <a:pt x="2805" y="557"/>
                  </a:lnTo>
                  <a:lnTo>
                    <a:pt x="2802" y="560"/>
                  </a:lnTo>
                  <a:lnTo>
                    <a:pt x="2800" y="560"/>
                  </a:lnTo>
                  <a:lnTo>
                    <a:pt x="2799" y="559"/>
                  </a:lnTo>
                  <a:lnTo>
                    <a:pt x="2796" y="557"/>
                  </a:lnTo>
                  <a:lnTo>
                    <a:pt x="2795" y="568"/>
                  </a:lnTo>
                  <a:lnTo>
                    <a:pt x="2793" y="573"/>
                  </a:lnTo>
                  <a:lnTo>
                    <a:pt x="2793" y="576"/>
                  </a:lnTo>
                  <a:lnTo>
                    <a:pt x="2790" y="579"/>
                  </a:lnTo>
                  <a:lnTo>
                    <a:pt x="2789" y="580"/>
                  </a:lnTo>
                  <a:lnTo>
                    <a:pt x="2786" y="580"/>
                  </a:lnTo>
                  <a:lnTo>
                    <a:pt x="2783" y="582"/>
                  </a:lnTo>
                  <a:lnTo>
                    <a:pt x="2782" y="583"/>
                  </a:lnTo>
                  <a:lnTo>
                    <a:pt x="2783" y="586"/>
                  </a:lnTo>
                  <a:lnTo>
                    <a:pt x="2783" y="589"/>
                  </a:lnTo>
                  <a:lnTo>
                    <a:pt x="2783" y="591"/>
                  </a:lnTo>
                  <a:lnTo>
                    <a:pt x="2777" y="591"/>
                  </a:lnTo>
                  <a:lnTo>
                    <a:pt x="2744" y="621"/>
                  </a:lnTo>
                  <a:lnTo>
                    <a:pt x="2741" y="624"/>
                  </a:lnTo>
                  <a:lnTo>
                    <a:pt x="2741" y="628"/>
                  </a:lnTo>
                  <a:lnTo>
                    <a:pt x="2740" y="631"/>
                  </a:lnTo>
                  <a:lnTo>
                    <a:pt x="2738" y="635"/>
                  </a:lnTo>
                  <a:lnTo>
                    <a:pt x="2746" y="635"/>
                  </a:lnTo>
                  <a:lnTo>
                    <a:pt x="2753" y="635"/>
                  </a:lnTo>
                  <a:lnTo>
                    <a:pt x="2766" y="635"/>
                  </a:lnTo>
                  <a:lnTo>
                    <a:pt x="2766" y="663"/>
                  </a:lnTo>
                  <a:lnTo>
                    <a:pt x="2772" y="663"/>
                  </a:lnTo>
                  <a:lnTo>
                    <a:pt x="2772" y="658"/>
                  </a:lnTo>
                  <a:lnTo>
                    <a:pt x="2772" y="657"/>
                  </a:lnTo>
                  <a:lnTo>
                    <a:pt x="2773" y="657"/>
                  </a:lnTo>
                  <a:lnTo>
                    <a:pt x="2774" y="657"/>
                  </a:lnTo>
                  <a:lnTo>
                    <a:pt x="2774" y="651"/>
                  </a:lnTo>
                  <a:lnTo>
                    <a:pt x="2776" y="651"/>
                  </a:lnTo>
                  <a:lnTo>
                    <a:pt x="2777" y="651"/>
                  </a:lnTo>
                  <a:lnTo>
                    <a:pt x="2779" y="654"/>
                  </a:lnTo>
                  <a:lnTo>
                    <a:pt x="2780" y="657"/>
                  </a:lnTo>
                  <a:lnTo>
                    <a:pt x="2783" y="657"/>
                  </a:lnTo>
                  <a:lnTo>
                    <a:pt x="2780" y="665"/>
                  </a:lnTo>
                  <a:lnTo>
                    <a:pt x="2777" y="665"/>
                  </a:lnTo>
                  <a:lnTo>
                    <a:pt x="2777" y="667"/>
                  </a:lnTo>
                  <a:lnTo>
                    <a:pt x="2777" y="668"/>
                  </a:lnTo>
                  <a:lnTo>
                    <a:pt x="2779" y="670"/>
                  </a:lnTo>
                  <a:lnTo>
                    <a:pt x="2780" y="671"/>
                  </a:lnTo>
                  <a:lnTo>
                    <a:pt x="2783" y="671"/>
                  </a:lnTo>
                  <a:lnTo>
                    <a:pt x="2784" y="670"/>
                  </a:lnTo>
                  <a:lnTo>
                    <a:pt x="2786" y="668"/>
                  </a:lnTo>
                  <a:lnTo>
                    <a:pt x="2787" y="665"/>
                  </a:lnTo>
                  <a:lnTo>
                    <a:pt x="2789" y="663"/>
                  </a:lnTo>
                  <a:lnTo>
                    <a:pt x="2790" y="660"/>
                  </a:lnTo>
                  <a:lnTo>
                    <a:pt x="2795" y="660"/>
                  </a:lnTo>
                  <a:lnTo>
                    <a:pt x="2793" y="663"/>
                  </a:lnTo>
                  <a:lnTo>
                    <a:pt x="2799" y="663"/>
                  </a:lnTo>
                  <a:lnTo>
                    <a:pt x="2799" y="661"/>
                  </a:lnTo>
                  <a:lnTo>
                    <a:pt x="2799" y="658"/>
                  </a:lnTo>
                  <a:lnTo>
                    <a:pt x="2797" y="655"/>
                  </a:lnTo>
                  <a:lnTo>
                    <a:pt x="2797" y="652"/>
                  </a:lnTo>
                  <a:lnTo>
                    <a:pt x="2797" y="651"/>
                  </a:lnTo>
                  <a:lnTo>
                    <a:pt x="2799" y="650"/>
                  </a:lnTo>
                  <a:lnTo>
                    <a:pt x="2802" y="648"/>
                  </a:lnTo>
                  <a:lnTo>
                    <a:pt x="2803" y="648"/>
                  </a:lnTo>
                  <a:lnTo>
                    <a:pt x="2808" y="648"/>
                  </a:lnTo>
                  <a:lnTo>
                    <a:pt x="2816" y="651"/>
                  </a:lnTo>
                  <a:lnTo>
                    <a:pt x="2819" y="652"/>
                  </a:lnTo>
                  <a:lnTo>
                    <a:pt x="2822" y="655"/>
                  </a:lnTo>
                  <a:lnTo>
                    <a:pt x="2828" y="663"/>
                  </a:lnTo>
                  <a:lnTo>
                    <a:pt x="2832" y="670"/>
                  </a:lnTo>
                  <a:lnTo>
                    <a:pt x="2838" y="676"/>
                  </a:lnTo>
                  <a:lnTo>
                    <a:pt x="2839" y="677"/>
                  </a:lnTo>
                  <a:lnTo>
                    <a:pt x="2841" y="676"/>
                  </a:lnTo>
                  <a:lnTo>
                    <a:pt x="2841" y="674"/>
                  </a:lnTo>
                  <a:lnTo>
                    <a:pt x="2844" y="673"/>
                  </a:lnTo>
                  <a:lnTo>
                    <a:pt x="2844" y="678"/>
                  </a:lnTo>
                  <a:lnTo>
                    <a:pt x="2849" y="680"/>
                  </a:lnTo>
                  <a:lnTo>
                    <a:pt x="2855" y="681"/>
                  </a:lnTo>
                  <a:lnTo>
                    <a:pt x="2855" y="684"/>
                  </a:lnTo>
                  <a:lnTo>
                    <a:pt x="2848" y="684"/>
                  </a:lnTo>
                  <a:lnTo>
                    <a:pt x="2841" y="684"/>
                  </a:lnTo>
                  <a:lnTo>
                    <a:pt x="2842" y="694"/>
                  </a:lnTo>
                  <a:lnTo>
                    <a:pt x="2844" y="701"/>
                  </a:lnTo>
                  <a:lnTo>
                    <a:pt x="2844" y="710"/>
                  </a:lnTo>
                  <a:lnTo>
                    <a:pt x="2842" y="713"/>
                  </a:lnTo>
                  <a:lnTo>
                    <a:pt x="2841" y="717"/>
                  </a:lnTo>
                  <a:lnTo>
                    <a:pt x="2836" y="720"/>
                  </a:lnTo>
                  <a:lnTo>
                    <a:pt x="2833" y="722"/>
                  </a:lnTo>
                  <a:lnTo>
                    <a:pt x="2832" y="723"/>
                  </a:lnTo>
                  <a:lnTo>
                    <a:pt x="2832" y="724"/>
                  </a:lnTo>
                  <a:lnTo>
                    <a:pt x="2833" y="727"/>
                  </a:lnTo>
                  <a:lnTo>
                    <a:pt x="2835" y="732"/>
                  </a:lnTo>
                  <a:lnTo>
                    <a:pt x="2833" y="733"/>
                  </a:lnTo>
                  <a:lnTo>
                    <a:pt x="2832" y="736"/>
                  </a:lnTo>
                  <a:lnTo>
                    <a:pt x="2831" y="737"/>
                  </a:lnTo>
                  <a:lnTo>
                    <a:pt x="2829" y="740"/>
                  </a:lnTo>
                  <a:lnTo>
                    <a:pt x="2829" y="742"/>
                  </a:lnTo>
                  <a:lnTo>
                    <a:pt x="2831" y="745"/>
                  </a:lnTo>
                  <a:lnTo>
                    <a:pt x="2832" y="750"/>
                  </a:lnTo>
                  <a:lnTo>
                    <a:pt x="2835" y="758"/>
                  </a:lnTo>
                  <a:lnTo>
                    <a:pt x="2835" y="760"/>
                  </a:lnTo>
                  <a:lnTo>
                    <a:pt x="2835" y="762"/>
                  </a:lnTo>
                  <a:lnTo>
                    <a:pt x="2833" y="765"/>
                  </a:lnTo>
                  <a:lnTo>
                    <a:pt x="2831" y="769"/>
                  </a:lnTo>
                  <a:lnTo>
                    <a:pt x="2829" y="773"/>
                  </a:lnTo>
                  <a:lnTo>
                    <a:pt x="2826" y="776"/>
                  </a:lnTo>
                  <a:lnTo>
                    <a:pt x="2832" y="783"/>
                  </a:lnTo>
                  <a:lnTo>
                    <a:pt x="2826" y="783"/>
                  </a:lnTo>
                  <a:lnTo>
                    <a:pt x="2826" y="786"/>
                  </a:lnTo>
                  <a:lnTo>
                    <a:pt x="2826" y="789"/>
                  </a:lnTo>
                  <a:lnTo>
                    <a:pt x="2828" y="792"/>
                  </a:lnTo>
                  <a:lnTo>
                    <a:pt x="2826" y="795"/>
                  </a:lnTo>
                  <a:lnTo>
                    <a:pt x="2826" y="796"/>
                  </a:lnTo>
                  <a:lnTo>
                    <a:pt x="2823" y="799"/>
                  </a:lnTo>
                  <a:lnTo>
                    <a:pt x="2819" y="802"/>
                  </a:lnTo>
                  <a:lnTo>
                    <a:pt x="2813" y="805"/>
                  </a:lnTo>
                  <a:lnTo>
                    <a:pt x="2810" y="809"/>
                  </a:lnTo>
                  <a:lnTo>
                    <a:pt x="2809" y="812"/>
                  </a:lnTo>
                  <a:lnTo>
                    <a:pt x="2809" y="815"/>
                  </a:lnTo>
                  <a:lnTo>
                    <a:pt x="2809" y="819"/>
                  </a:lnTo>
                  <a:lnTo>
                    <a:pt x="2808" y="822"/>
                  </a:lnTo>
                  <a:lnTo>
                    <a:pt x="2803" y="824"/>
                  </a:lnTo>
                  <a:lnTo>
                    <a:pt x="2799" y="825"/>
                  </a:lnTo>
                  <a:lnTo>
                    <a:pt x="2797" y="828"/>
                  </a:lnTo>
                  <a:lnTo>
                    <a:pt x="2795" y="832"/>
                  </a:lnTo>
                  <a:lnTo>
                    <a:pt x="2793" y="841"/>
                  </a:lnTo>
                  <a:lnTo>
                    <a:pt x="2790" y="851"/>
                  </a:lnTo>
                  <a:lnTo>
                    <a:pt x="2790" y="855"/>
                  </a:lnTo>
                  <a:lnTo>
                    <a:pt x="2789" y="858"/>
                  </a:lnTo>
                  <a:lnTo>
                    <a:pt x="2786" y="861"/>
                  </a:lnTo>
                  <a:lnTo>
                    <a:pt x="2783" y="864"/>
                  </a:lnTo>
                  <a:lnTo>
                    <a:pt x="2777" y="868"/>
                  </a:lnTo>
                  <a:lnTo>
                    <a:pt x="2770" y="874"/>
                  </a:lnTo>
                  <a:lnTo>
                    <a:pt x="2766" y="879"/>
                  </a:lnTo>
                  <a:lnTo>
                    <a:pt x="2764" y="881"/>
                  </a:lnTo>
                  <a:lnTo>
                    <a:pt x="2763" y="886"/>
                  </a:lnTo>
                  <a:lnTo>
                    <a:pt x="2763" y="890"/>
                  </a:lnTo>
                  <a:lnTo>
                    <a:pt x="2760" y="894"/>
                  </a:lnTo>
                  <a:lnTo>
                    <a:pt x="2759" y="896"/>
                  </a:lnTo>
                  <a:lnTo>
                    <a:pt x="2757" y="897"/>
                  </a:lnTo>
                  <a:lnTo>
                    <a:pt x="2754" y="899"/>
                  </a:lnTo>
                  <a:lnTo>
                    <a:pt x="2750" y="900"/>
                  </a:lnTo>
                  <a:lnTo>
                    <a:pt x="2747" y="903"/>
                  </a:lnTo>
                  <a:lnTo>
                    <a:pt x="2746" y="904"/>
                  </a:lnTo>
                  <a:lnTo>
                    <a:pt x="2744" y="907"/>
                  </a:lnTo>
                  <a:lnTo>
                    <a:pt x="2744" y="910"/>
                  </a:lnTo>
                  <a:lnTo>
                    <a:pt x="2743" y="915"/>
                  </a:lnTo>
                  <a:lnTo>
                    <a:pt x="2741" y="919"/>
                  </a:lnTo>
                  <a:lnTo>
                    <a:pt x="2736" y="919"/>
                  </a:lnTo>
                  <a:lnTo>
                    <a:pt x="2733" y="922"/>
                  </a:lnTo>
                  <a:lnTo>
                    <a:pt x="2730" y="927"/>
                  </a:lnTo>
                  <a:lnTo>
                    <a:pt x="2725" y="933"/>
                  </a:lnTo>
                  <a:lnTo>
                    <a:pt x="2723" y="936"/>
                  </a:lnTo>
                  <a:lnTo>
                    <a:pt x="2720" y="939"/>
                  </a:lnTo>
                  <a:lnTo>
                    <a:pt x="2720" y="945"/>
                  </a:lnTo>
                  <a:lnTo>
                    <a:pt x="2715" y="946"/>
                  </a:lnTo>
                  <a:lnTo>
                    <a:pt x="2711" y="948"/>
                  </a:lnTo>
                  <a:lnTo>
                    <a:pt x="2707" y="948"/>
                  </a:lnTo>
                  <a:lnTo>
                    <a:pt x="2704" y="946"/>
                  </a:lnTo>
                  <a:lnTo>
                    <a:pt x="2697" y="943"/>
                  </a:lnTo>
                  <a:lnTo>
                    <a:pt x="2688" y="939"/>
                  </a:lnTo>
                  <a:lnTo>
                    <a:pt x="2691" y="925"/>
                  </a:lnTo>
                  <a:lnTo>
                    <a:pt x="2682" y="925"/>
                  </a:lnTo>
                  <a:lnTo>
                    <a:pt x="2675" y="925"/>
                  </a:lnTo>
                  <a:lnTo>
                    <a:pt x="2674" y="929"/>
                  </a:lnTo>
                  <a:lnTo>
                    <a:pt x="2672" y="933"/>
                  </a:lnTo>
                  <a:lnTo>
                    <a:pt x="2659" y="943"/>
                  </a:lnTo>
                  <a:lnTo>
                    <a:pt x="2633" y="966"/>
                  </a:lnTo>
                  <a:lnTo>
                    <a:pt x="2633" y="968"/>
                  </a:lnTo>
                  <a:lnTo>
                    <a:pt x="2633" y="971"/>
                  </a:lnTo>
                  <a:lnTo>
                    <a:pt x="2633" y="972"/>
                  </a:lnTo>
                  <a:lnTo>
                    <a:pt x="2633" y="975"/>
                  </a:lnTo>
                  <a:lnTo>
                    <a:pt x="2635" y="976"/>
                  </a:lnTo>
                  <a:lnTo>
                    <a:pt x="2636" y="976"/>
                  </a:lnTo>
                  <a:lnTo>
                    <a:pt x="2642" y="978"/>
                  </a:lnTo>
                  <a:lnTo>
                    <a:pt x="2640" y="984"/>
                  </a:lnTo>
                  <a:lnTo>
                    <a:pt x="2639" y="989"/>
                  </a:lnTo>
                  <a:lnTo>
                    <a:pt x="2639" y="995"/>
                  </a:lnTo>
                  <a:lnTo>
                    <a:pt x="2636" y="999"/>
                  </a:lnTo>
                  <a:lnTo>
                    <a:pt x="2633" y="1001"/>
                  </a:lnTo>
                  <a:lnTo>
                    <a:pt x="2629" y="1001"/>
                  </a:lnTo>
                  <a:lnTo>
                    <a:pt x="2625" y="1001"/>
                  </a:lnTo>
                  <a:lnTo>
                    <a:pt x="2622" y="1002"/>
                  </a:lnTo>
                  <a:lnTo>
                    <a:pt x="2620" y="1004"/>
                  </a:lnTo>
                  <a:lnTo>
                    <a:pt x="2620" y="1008"/>
                  </a:lnTo>
                  <a:lnTo>
                    <a:pt x="2619" y="1011"/>
                  </a:lnTo>
                  <a:lnTo>
                    <a:pt x="2617" y="1014"/>
                  </a:lnTo>
                  <a:lnTo>
                    <a:pt x="2613" y="1015"/>
                  </a:lnTo>
                  <a:lnTo>
                    <a:pt x="2609" y="1015"/>
                  </a:lnTo>
                  <a:lnTo>
                    <a:pt x="2606" y="1017"/>
                  </a:lnTo>
                  <a:lnTo>
                    <a:pt x="2603" y="1020"/>
                  </a:lnTo>
                  <a:lnTo>
                    <a:pt x="2597" y="1038"/>
                  </a:lnTo>
                  <a:lnTo>
                    <a:pt x="2603" y="1040"/>
                  </a:lnTo>
                  <a:lnTo>
                    <a:pt x="2609" y="1041"/>
                  </a:lnTo>
                  <a:lnTo>
                    <a:pt x="2613" y="1043"/>
                  </a:lnTo>
                  <a:lnTo>
                    <a:pt x="2615" y="1044"/>
                  </a:lnTo>
                  <a:lnTo>
                    <a:pt x="2617" y="1047"/>
                  </a:lnTo>
                  <a:lnTo>
                    <a:pt x="2617" y="1048"/>
                  </a:lnTo>
                  <a:lnTo>
                    <a:pt x="2616" y="1050"/>
                  </a:lnTo>
                  <a:lnTo>
                    <a:pt x="2615" y="1051"/>
                  </a:lnTo>
                  <a:lnTo>
                    <a:pt x="2615" y="1054"/>
                  </a:lnTo>
                  <a:lnTo>
                    <a:pt x="2615" y="1057"/>
                  </a:lnTo>
                  <a:lnTo>
                    <a:pt x="2616" y="1059"/>
                  </a:lnTo>
                  <a:lnTo>
                    <a:pt x="2617" y="1060"/>
                  </a:lnTo>
                  <a:lnTo>
                    <a:pt x="2619" y="1061"/>
                  </a:lnTo>
                  <a:lnTo>
                    <a:pt x="2622" y="1064"/>
                  </a:lnTo>
                  <a:lnTo>
                    <a:pt x="2622" y="1066"/>
                  </a:lnTo>
                  <a:lnTo>
                    <a:pt x="2622" y="1069"/>
                  </a:lnTo>
                  <a:lnTo>
                    <a:pt x="2622" y="1074"/>
                  </a:lnTo>
                  <a:lnTo>
                    <a:pt x="2628" y="1074"/>
                  </a:lnTo>
                  <a:lnTo>
                    <a:pt x="2628" y="1079"/>
                  </a:lnTo>
                  <a:lnTo>
                    <a:pt x="2628" y="1083"/>
                  </a:lnTo>
                  <a:lnTo>
                    <a:pt x="2629" y="1084"/>
                  </a:lnTo>
                  <a:lnTo>
                    <a:pt x="2632" y="1087"/>
                  </a:lnTo>
                  <a:lnTo>
                    <a:pt x="2635" y="1089"/>
                  </a:lnTo>
                  <a:lnTo>
                    <a:pt x="2636" y="1090"/>
                  </a:lnTo>
                  <a:lnTo>
                    <a:pt x="2636" y="1100"/>
                  </a:lnTo>
                  <a:lnTo>
                    <a:pt x="2636" y="1115"/>
                  </a:lnTo>
                  <a:lnTo>
                    <a:pt x="2635" y="1128"/>
                  </a:lnTo>
                  <a:lnTo>
                    <a:pt x="2635" y="1132"/>
                  </a:lnTo>
                  <a:lnTo>
                    <a:pt x="2633" y="1135"/>
                  </a:lnTo>
                  <a:lnTo>
                    <a:pt x="2632" y="1138"/>
                  </a:lnTo>
                  <a:lnTo>
                    <a:pt x="2629" y="1139"/>
                  </a:lnTo>
                  <a:lnTo>
                    <a:pt x="2622" y="1142"/>
                  </a:lnTo>
                  <a:lnTo>
                    <a:pt x="2615" y="1143"/>
                  </a:lnTo>
                  <a:lnTo>
                    <a:pt x="2609" y="1146"/>
                  </a:lnTo>
                  <a:lnTo>
                    <a:pt x="2603" y="1149"/>
                  </a:lnTo>
                  <a:lnTo>
                    <a:pt x="2597" y="1154"/>
                  </a:lnTo>
                  <a:lnTo>
                    <a:pt x="2589" y="1162"/>
                  </a:lnTo>
                  <a:lnTo>
                    <a:pt x="2587" y="1162"/>
                  </a:lnTo>
                  <a:lnTo>
                    <a:pt x="2586" y="1161"/>
                  </a:lnTo>
                  <a:lnTo>
                    <a:pt x="2584" y="1159"/>
                  </a:lnTo>
                  <a:lnTo>
                    <a:pt x="2581" y="1159"/>
                  </a:lnTo>
                  <a:lnTo>
                    <a:pt x="2581" y="1152"/>
                  </a:lnTo>
                  <a:lnTo>
                    <a:pt x="2583" y="1145"/>
                  </a:lnTo>
                  <a:lnTo>
                    <a:pt x="2583" y="1129"/>
                  </a:lnTo>
                  <a:lnTo>
                    <a:pt x="2587" y="1129"/>
                  </a:lnTo>
                  <a:lnTo>
                    <a:pt x="2592" y="1126"/>
                  </a:lnTo>
                  <a:lnTo>
                    <a:pt x="2592" y="1119"/>
                  </a:lnTo>
                  <a:lnTo>
                    <a:pt x="2590" y="1116"/>
                  </a:lnTo>
                  <a:lnTo>
                    <a:pt x="2590" y="1115"/>
                  </a:lnTo>
                  <a:lnTo>
                    <a:pt x="2589" y="1116"/>
                  </a:lnTo>
                  <a:lnTo>
                    <a:pt x="2589" y="1109"/>
                  </a:lnTo>
                  <a:lnTo>
                    <a:pt x="2589" y="1107"/>
                  </a:lnTo>
                  <a:lnTo>
                    <a:pt x="2592" y="1105"/>
                  </a:lnTo>
                  <a:lnTo>
                    <a:pt x="2592" y="1103"/>
                  </a:lnTo>
                  <a:lnTo>
                    <a:pt x="2592" y="1102"/>
                  </a:lnTo>
                  <a:lnTo>
                    <a:pt x="2583" y="1093"/>
                  </a:lnTo>
                  <a:lnTo>
                    <a:pt x="2590" y="1089"/>
                  </a:lnTo>
                  <a:lnTo>
                    <a:pt x="2590" y="1087"/>
                  </a:lnTo>
                  <a:lnTo>
                    <a:pt x="2590" y="1084"/>
                  </a:lnTo>
                  <a:lnTo>
                    <a:pt x="2590" y="1083"/>
                  </a:lnTo>
                  <a:lnTo>
                    <a:pt x="2589" y="1080"/>
                  </a:lnTo>
                  <a:lnTo>
                    <a:pt x="2586" y="1071"/>
                  </a:lnTo>
                  <a:lnTo>
                    <a:pt x="2579" y="1071"/>
                  </a:lnTo>
                  <a:lnTo>
                    <a:pt x="2570" y="1071"/>
                  </a:lnTo>
                  <a:lnTo>
                    <a:pt x="2571" y="1071"/>
                  </a:lnTo>
                  <a:lnTo>
                    <a:pt x="2570" y="1073"/>
                  </a:lnTo>
                  <a:lnTo>
                    <a:pt x="2566" y="1073"/>
                  </a:lnTo>
                  <a:lnTo>
                    <a:pt x="2558" y="1071"/>
                  </a:lnTo>
                  <a:lnTo>
                    <a:pt x="2561" y="1063"/>
                  </a:lnTo>
                  <a:lnTo>
                    <a:pt x="2558" y="1061"/>
                  </a:lnTo>
                  <a:lnTo>
                    <a:pt x="2556" y="1061"/>
                  </a:lnTo>
                  <a:lnTo>
                    <a:pt x="2553" y="1061"/>
                  </a:lnTo>
                  <a:lnTo>
                    <a:pt x="2550" y="1060"/>
                  </a:lnTo>
                  <a:lnTo>
                    <a:pt x="2551" y="1057"/>
                  </a:lnTo>
                  <a:lnTo>
                    <a:pt x="2550" y="1053"/>
                  </a:lnTo>
                  <a:lnTo>
                    <a:pt x="2553" y="1053"/>
                  </a:lnTo>
                  <a:lnTo>
                    <a:pt x="2554" y="1051"/>
                  </a:lnTo>
                  <a:lnTo>
                    <a:pt x="2554" y="1050"/>
                  </a:lnTo>
                  <a:lnTo>
                    <a:pt x="2556" y="1047"/>
                  </a:lnTo>
                  <a:lnTo>
                    <a:pt x="2564" y="1047"/>
                  </a:lnTo>
                  <a:lnTo>
                    <a:pt x="2564" y="1046"/>
                  </a:lnTo>
                  <a:lnTo>
                    <a:pt x="2564" y="1044"/>
                  </a:lnTo>
                  <a:lnTo>
                    <a:pt x="2561" y="1041"/>
                  </a:lnTo>
                  <a:lnTo>
                    <a:pt x="2558" y="1038"/>
                  </a:lnTo>
                  <a:lnTo>
                    <a:pt x="2560" y="1035"/>
                  </a:lnTo>
                  <a:lnTo>
                    <a:pt x="2561" y="1034"/>
                  </a:lnTo>
                  <a:lnTo>
                    <a:pt x="2561" y="1033"/>
                  </a:lnTo>
                  <a:lnTo>
                    <a:pt x="2563" y="1031"/>
                  </a:lnTo>
                  <a:lnTo>
                    <a:pt x="2563" y="1030"/>
                  </a:lnTo>
                  <a:lnTo>
                    <a:pt x="2561" y="1027"/>
                  </a:lnTo>
                  <a:lnTo>
                    <a:pt x="2560" y="1025"/>
                  </a:lnTo>
                  <a:lnTo>
                    <a:pt x="2557" y="1023"/>
                  </a:lnTo>
                  <a:lnTo>
                    <a:pt x="2553" y="1021"/>
                  </a:lnTo>
                  <a:lnTo>
                    <a:pt x="2550" y="1021"/>
                  </a:lnTo>
                  <a:lnTo>
                    <a:pt x="2547" y="1021"/>
                  </a:lnTo>
                  <a:lnTo>
                    <a:pt x="2544" y="1020"/>
                  </a:lnTo>
                  <a:lnTo>
                    <a:pt x="2541" y="1017"/>
                  </a:lnTo>
                  <a:lnTo>
                    <a:pt x="2540" y="1017"/>
                  </a:lnTo>
                  <a:lnTo>
                    <a:pt x="2535" y="1015"/>
                  </a:lnTo>
                  <a:lnTo>
                    <a:pt x="2532" y="1017"/>
                  </a:lnTo>
                  <a:lnTo>
                    <a:pt x="2530" y="1017"/>
                  </a:lnTo>
                  <a:lnTo>
                    <a:pt x="2527" y="1020"/>
                  </a:lnTo>
                  <a:lnTo>
                    <a:pt x="2522" y="1021"/>
                  </a:lnTo>
                  <a:lnTo>
                    <a:pt x="2520" y="1024"/>
                  </a:lnTo>
                  <a:lnTo>
                    <a:pt x="2514" y="1028"/>
                  </a:lnTo>
                  <a:lnTo>
                    <a:pt x="2504" y="1040"/>
                  </a:lnTo>
                  <a:lnTo>
                    <a:pt x="2499" y="1044"/>
                  </a:lnTo>
                  <a:lnTo>
                    <a:pt x="2495" y="1047"/>
                  </a:lnTo>
                  <a:lnTo>
                    <a:pt x="2494" y="1047"/>
                  </a:lnTo>
                  <a:lnTo>
                    <a:pt x="2492" y="1046"/>
                  </a:lnTo>
                  <a:lnTo>
                    <a:pt x="2494" y="1041"/>
                  </a:lnTo>
                  <a:lnTo>
                    <a:pt x="2498" y="1033"/>
                  </a:lnTo>
                  <a:lnTo>
                    <a:pt x="2495" y="1034"/>
                  </a:lnTo>
                  <a:lnTo>
                    <a:pt x="2494" y="1035"/>
                  </a:lnTo>
                  <a:lnTo>
                    <a:pt x="2491" y="1035"/>
                  </a:lnTo>
                  <a:lnTo>
                    <a:pt x="2491" y="1034"/>
                  </a:lnTo>
                  <a:lnTo>
                    <a:pt x="2492" y="1030"/>
                  </a:lnTo>
                  <a:lnTo>
                    <a:pt x="2495" y="1021"/>
                  </a:lnTo>
                  <a:lnTo>
                    <a:pt x="2498" y="1017"/>
                  </a:lnTo>
                  <a:lnTo>
                    <a:pt x="2505" y="1004"/>
                  </a:lnTo>
                  <a:lnTo>
                    <a:pt x="2507" y="1001"/>
                  </a:lnTo>
                  <a:lnTo>
                    <a:pt x="2508" y="998"/>
                  </a:lnTo>
                  <a:lnTo>
                    <a:pt x="2507" y="995"/>
                  </a:lnTo>
                  <a:lnTo>
                    <a:pt x="2505" y="994"/>
                  </a:lnTo>
                  <a:lnTo>
                    <a:pt x="2502" y="994"/>
                  </a:lnTo>
                  <a:lnTo>
                    <a:pt x="2496" y="991"/>
                  </a:lnTo>
                  <a:lnTo>
                    <a:pt x="2486" y="988"/>
                  </a:lnTo>
                  <a:lnTo>
                    <a:pt x="2479" y="1002"/>
                  </a:lnTo>
                  <a:lnTo>
                    <a:pt x="2475" y="1011"/>
                  </a:lnTo>
                  <a:lnTo>
                    <a:pt x="2471" y="1017"/>
                  </a:lnTo>
                  <a:lnTo>
                    <a:pt x="2466" y="1018"/>
                  </a:lnTo>
                  <a:lnTo>
                    <a:pt x="2460" y="1020"/>
                  </a:lnTo>
                  <a:lnTo>
                    <a:pt x="2455" y="1023"/>
                  </a:lnTo>
                  <a:lnTo>
                    <a:pt x="2450" y="1024"/>
                  </a:lnTo>
                  <a:lnTo>
                    <a:pt x="2449" y="1027"/>
                  </a:lnTo>
                  <a:lnTo>
                    <a:pt x="2448" y="1031"/>
                  </a:lnTo>
                  <a:lnTo>
                    <a:pt x="2448" y="1035"/>
                  </a:lnTo>
                  <a:lnTo>
                    <a:pt x="2445" y="1038"/>
                  </a:lnTo>
                  <a:lnTo>
                    <a:pt x="2443" y="1038"/>
                  </a:lnTo>
                  <a:lnTo>
                    <a:pt x="2440" y="1038"/>
                  </a:lnTo>
                  <a:lnTo>
                    <a:pt x="2436" y="1038"/>
                  </a:lnTo>
                  <a:lnTo>
                    <a:pt x="2430" y="1037"/>
                  </a:lnTo>
                  <a:lnTo>
                    <a:pt x="2429" y="1038"/>
                  </a:lnTo>
                  <a:lnTo>
                    <a:pt x="2426" y="1038"/>
                  </a:lnTo>
                  <a:lnTo>
                    <a:pt x="2424" y="1038"/>
                  </a:lnTo>
                  <a:lnTo>
                    <a:pt x="2424" y="1040"/>
                  </a:lnTo>
                  <a:lnTo>
                    <a:pt x="2423" y="1043"/>
                  </a:lnTo>
                  <a:lnTo>
                    <a:pt x="2423" y="1044"/>
                  </a:lnTo>
                  <a:lnTo>
                    <a:pt x="2420" y="1047"/>
                  </a:lnTo>
                  <a:lnTo>
                    <a:pt x="2423" y="1051"/>
                  </a:lnTo>
                  <a:lnTo>
                    <a:pt x="2426" y="1057"/>
                  </a:lnTo>
                  <a:lnTo>
                    <a:pt x="2432" y="1067"/>
                  </a:lnTo>
                  <a:lnTo>
                    <a:pt x="2437" y="1077"/>
                  </a:lnTo>
                  <a:lnTo>
                    <a:pt x="2443" y="1089"/>
                  </a:lnTo>
                  <a:lnTo>
                    <a:pt x="2449" y="1087"/>
                  </a:lnTo>
                  <a:lnTo>
                    <a:pt x="2452" y="1086"/>
                  </a:lnTo>
                  <a:lnTo>
                    <a:pt x="2456" y="1086"/>
                  </a:lnTo>
                  <a:lnTo>
                    <a:pt x="2459" y="1083"/>
                  </a:lnTo>
                  <a:lnTo>
                    <a:pt x="2463" y="1079"/>
                  </a:lnTo>
                  <a:lnTo>
                    <a:pt x="2466" y="1074"/>
                  </a:lnTo>
                  <a:lnTo>
                    <a:pt x="2471" y="1071"/>
                  </a:lnTo>
                  <a:lnTo>
                    <a:pt x="2475" y="1071"/>
                  </a:lnTo>
                  <a:lnTo>
                    <a:pt x="2478" y="1071"/>
                  </a:lnTo>
                  <a:lnTo>
                    <a:pt x="2484" y="1073"/>
                  </a:lnTo>
                  <a:lnTo>
                    <a:pt x="2489" y="1077"/>
                  </a:lnTo>
                  <a:lnTo>
                    <a:pt x="2496" y="1077"/>
                  </a:lnTo>
                  <a:lnTo>
                    <a:pt x="2502" y="1077"/>
                  </a:lnTo>
                  <a:lnTo>
                    <a:pt x="2514" y="1077"/>
                  </a:lnTo>
                  <a:lnTo>
                    <a:pt x="2514" y="1079"/>
                  </a:lnTo>
                  <a:lnTo>
                    <a:pt x="2514" y="1080"/>
                  </a:lnTo>
                  <a:lnTo>
                    <a:pt x="2514" y="1084"/>
                  </a:lnTo>
                  <a:lnTo>
                    <a:pt x="2512" y="1089"/>
                  </a:lnTo>
                  <a:lnTo>
                    <a:pt x="2512" y="1090"/>
                  </a:lnTo>
                  <a:lnTo>
                    <a:pt x="2508" y="1092"/>
                  </a:lnTo>
                  <a:lnTo>
                    <a:pt x="2501" y="1093"/>
                  </a:lnTo>
                  <a:lnTo>
                    <a:pt x="2494" y="1095"/>
                  </a:lnTo>
                  <a:lnTo>
                    <a:pt x="2489" y="1096"/>
                  </a:lnTo>
                  <a:lnTo>
                    <a:pt x="2484" y="1100"/>
                  </a:lnTo>
                  <a:lnTo>
                    <a:pt x="2476" y="1106"/>
                  </a:lnTo>
                  <a:lnTo>
                    <a:pt x="2465" y="1119"/>
                  </a:lnTo>
                  <a:lnTo>
                    <a:pt x="2466" y="1120"/>
                  </a:lnTo>
                  <a:lnTo>
                    <a:pt x="2468" y="1123"/>
                  </a:lnTo>
                  <a:lnTo>
                    <a:pt x="2465" y="1126"/>
                  </a:lnTo>
                  <a:lnTo>
                    <a:pt x="2460" y="1129"/>
                  </a:lnTo>
                  <a:lnTo>
                    <a:pt x="2456" y="1131"/>
                  </a:lnTo>
                  <a:lnTo>
                    <a:pt x="2455" y="1133"/>
                  </a:lnTo>
                  <a:lnTo>
                    <a:pt x="2453" y="1135"/>
                  </a:lnTo>
                  <a:lnTo>
                    <a:pt x="2453" y="1141"/>
                  </a:lnTo>
                  <a:lnTo>
                    <a:pt x="2453" y="1146"/>
                  </a:lnTo>
                  <a:lnTo>
                    <a:pt x="2453" y="1151"/>
                  </a:lnTo>
                  <a:lnTo>
                    <a:pt x="2455" y="1155"/>
                  </a:lnTo>
                  <a:lnTo>
                    <a:pt x="2458" y="1159"/>
                  </a:lnTo>
                  <a:lnTo>
                    <a:pt x="2459" y="1164"/>
                  </a:lnTo>
                  <a:lnTo>
                    <a:pt x="2462" y="1166"/>
                  </a:lnTo>
                  <a:lnTo>
                    <a:pt x="2465" y="1168"/>
                  </a:lnTo>
                  <a:lnTo>
                    <a:pt x="2466" y="1169"/>
                  </a:lnTo>
                  <a:lnTo>
                    <a:pt x="2465" y="1169"/>
                  </a:lnTo>
                  <a:lnTo>
                    <a:pt x="2463" y="1171"/>
                  </a:lnTo>
                  <a:lnTo>
                    <a:pt x="2460" y="1172"/>
                  </a:lnTo>
                  <a:lnTo>
                    <a:pt x="2462" y="1174"/>
                  </a:lnTo>
                  <a:lnTo>
                    <a:pt x="2463" y="1175"/>
                  </a:lnTo>
                  <a:lnTo>
                    <a:pt x="2466" y="1175"/>
                  </a:lnTo>
                  <a:lnTo>
                    <a:pt x="2469" y="1175"/>
                  </a:lnTo>
                  <a:lnTo>
                    <a:pt x="2471" y="1177"/>
                  </a:lnTo>
                  <a:lnTo>
                    <a:pt x="2471" y="1179"/>
                  </a:lnTo>
                  <a:lnTo>
                    <a:pt x="2471" y="1182"/>
                  </a:lnTo>
                  <a:lnTo>
                    <a:pt x="2471" y="1185"/>
                  </a:lnTo>
                  <a:lnTo>
                    <a:pt x="2471" y="1188"/>
                  </a:lnTo>
                  <a:lnTo>
                    <a:pt x="2473" y="1192"/>
                  </a:lnTo>
                  <a:lnTo>
                    <a:pt x="2479" y="1200"/>
                  </a:lnTo>
                  <a:lnTo>
                    <a:pt x="2485" y="1204"/>
                  </a:lnTo>
                  <a:lnTo>
                    <a:pt x="2489" y="1210"/>
                  </a:lnTo>
                  <a:lnTo>
                    <a:pt x="2489" y="1218"/>
                  </a:lnTo>
                  <a:lnTo>
                    <a:pt x="2484" y="1218"/>
                  </a:lnTo>
                  <a:lnTo>
                    <a:pt x="2491" y="1224"/>
                  </a:lnTo>
                  <a:lnTo>
                    <a:pt x="2495" y="1228"/>
                  </a:lnTo>
                  <a:lnTo>
                    <a:pt x="2496" y="1231"/>
                  </a:lnTo>
                  <a:lnTo>
                    <a:pt x="2496" y="1233"/>
                  </a:lnTo>
                  <a:lnTo>
                    <a:pt x="2496" y="1237"/>
                  </a:lnTo>
                  <a:lnTo>
                    <a:pt x="2495" y="1240"/>
                  </a:lnTo>
                  <a:lnTo>
                    <a:pt x="2491" y="1243"/>
                  </a:lnTo>
                  <a:lnTo>
                    <a:pt x="2479" y="1251"/>
                  </a:lnTo>
                  <a:lnTo>
                    <a:pt x="2481" y="1254"/>
                  </a:lnTo>
                  <a:lnTo>
                    <a:pt x="2482" y="1257"/>
                  </a:lnTo>
                  <a:lnTo>
                    <a:pt x="2484" y="1257"/>
                  </a:lnTo>
                  <a:lnTo>
                    <a:pt x="2484" y="1256"/>
                  </a:lnTo>
                  <a:lnTo>
                    <a:pt x="2485" y="1256"/>
                  </a:lnTo>
                  <a:lnTo>
                    <a:pt x="2488" y="1254"/>
                  </a:lnTo>
                  <a:lnTo>
                    <a:pt x="2492" y="1254"/>
                  </a:lnTo>
                  <a:lnTo>
                    <a:pt x="2495" y="1254"/>
                  </a:lnTo>
                  <a:lnTo>
                    <a:pt x="2496" y="1256"/>
                  </a:lnTo>
                  <a:lnTo>
                    <a:pt x="2499" y="1259"/>
                  </a:lnTo>
                  <a:lnTo>
                    <a:pt x="2504" y="1262"/>
                  </a:lnTo>
                  <a:lnTo>
                    <a:pt x="2495" y="1269"/>
                  </a:lnTo>
                  <a:lnTo>
                    <a:pt x="2496" y="1269"/>
                  </a:lnTo>
                  <a:lnTo>
                    <a:pt x="2499" y="1269"/>
                  </a:lnTo>
                  <a:lnTo>
                    <a:pt x="2501" y="1272"/>
                  </a:lnTo>
                  <a:lnTo>
                    <a:pt x="2498" y="1279"/>
                  </a:lnTo>
                  <a:lnTo>
                    <a:pt x="2489" y="1279"/>
                  </a:lnTo>
                  <a:lnTo>
                    <a:pt x="2489" y="1285"/>
                  </a:lnTo>
                  <a:lnTo>
                    <a:pt x="2489" y="1290"/>
                  </a:lnTo>
                  <a:lnTo>
                    <a:pt x="2491" y="1293"/>
                  </a:lnTo>
                  <a:lnTo>
                    <a:pt x="2492" y="1300"/>
                  </a:lnTo>
                  <a:lnTo>
                    <a:pt x="2489" y="1302"/>
                  </a:lnTo>
                  <a:lnTo>
                    <a:pt x="2488" y="1302"/>
                  </a:lnTo>
                  <a:lnTo>
                    <a:pt x="2486" y="1302"/>
                  </a:lnTo>
                  <a:lnTo>
                    <a:pt x="2484" y="1300"/>
                  </a:lnTo>
                  <a:lnTo>
                    <a:pt x="2482" y="1303"/>
                  </a:lnTo>
                  <a:lnTo>
                    <a:pt x="2479" y="1308"/>
                  </a:lnTo>
                  <a:lnTo>
                    <a:pt x="2478" y="1309"/>
                  </a:lnTo>
                  <a:lnTo>
                    <a:pt x="2476" y="1312"/>
                  </a:lnTo>
                  <a:lnTo>
                    <a:pt x="2475" y="1315"/>
                  </a:lnTo>
                  <a:lnTo>
                    <a:pt x="2476" y="1318"/>
                  </a:lnTo>
                  <a:lnTo>
                    <a:pt x="2476" y="1321"/>
                  </a:lnTo>
                  <a:lnTo>
                    <a:pt x="2476" y="1322"/>
                  </a:lnTo>
                  <a:lnTo>
                    <a:pt x="2476" y="1323"/>
                  </a:lnTo>
                  <a:lnTo>
                    <a:pt x="2473" y="1323"/>
                  </a:lnTo>
                  <a:lnTo>
                    <a:pt x="2471" y="1325"/>
                  </a:lnTo>
                  <a:lnTo>
                    <a:pt x="2469" y="1329"/>
                  </a:lnTo>
                  <a:lnTo>
                    <a:pt x="2466" y="1332"/>
                  </a:lnTo>
                  <a:lnTo>
                    <a:pt x="2465" y="1334"/>
                  </a:lnTo>
                  <a:lnTo>
                    <a:pt x="2463" y="1334"/>
                  </a:lnTo>
                  <a:lnTo>
                    <a:pt x="2460" y="1334"/>
                  </a:lnTo>
                  <a:lnTo>
                    <a:pt x="2458" y="1334"/>
                  </a:lnTo>
                  <a:lnTo>
                    <a:pt x="2456" y="1334"/>
                  </a:lnTo>
                  <a:lnTo>
                    <a:pt x="2456" y="1335"/>
                  </a:lnTo>
                  <a:lnTo>
                    <a:pt x="2455" y="1338"/>
                  </a:lnTo>
                  <a:lnTo>
                    <a:pt x="2455" y="1341"/>
                  </a:lnTo>
                  <a:lnTo>
                    <a:pt x="2455" y="1345"/>
                  </a:lnTo>
                  <a:lnTo>
                    <a:pt x="2453" y="1348"/>
                  </a:lnTo>
                  <a:lnTo>
                    <a:pt x="2450" y="1348"/>
                  </a:lnTo>
                  <a:lnTo>
                    <a:pt x="2452" y="1351"/>
                  </a:lnTo>
                  <a:lnTo>
                    <a:pt x="2453" y="1351"/>
                  </a:lnTo>
                  <a:lnTo>
                    <a:pt x="2455" y="1352"/>
                  </a:lnTo>
                  <a:lnTo>
                    <a:pt x="2456" y="1354"/>
                  </a:lnTo>
                  <a:lnTo>
                    <a:pt x="2456" y="1361"/>
                  </a:lnTo>
                  <a:lnTo>
                    <a:pt x="2456" y="1372"/>
                  </a:lnTo>
                  <a:lnTo>
                    <a:pt x="2450" y="1374"/>
                  </a:lnTo>
                  <a:lnTo>
                    <a:pt x="2445" y="1372"/>
                  </a:lnTo>
                  <a:lnTo>
                    <a:pt x="2445" y="1378"/>
                  </a:lnTo>
                  <a:lnTo>
                    <a:pt x="2449" y="1378"/>
                  </a:lnTo>
                  <a:lnTo>
                    <a:pt x="2448" y="1380"/>
                  </a:lnTo>
                  <a:lnTo>
                    <a:pt x="2443" y="1381"/>
                  </a:lnTo>
                  <a:lnTo>
                    <a:pt x="2445" y="1390"/>
                  </a:lnTo>
                  <a:lnTo>
                    <a:pt x="2443" y="1390"/>
                  </a:lnTo>
                  <a:lnTo>
                    <a:pt x="2440" y="1391"/>
                  </a:lnTo>
                  <a:lnTo>
                    <a:pt x="2436" y="1391"/>
                  </a:lnTo>
                  <a:lnTo>
                    <a:pt x="2430" y="1391"/>
                  </a:lnTo>
                  <a:lnTo>
                    <a:pt x="2429" y="1391"/>
                  </a:lnTo>
                  <a:lnTo>
                    <a:pt x="2426" y="1393"/>
                  </a:lnTo>
                  <a:lnTo>
                    <a:pt x="2426" y="1397"/>
                  </a:lnTo>
                  <a:lnTo>
                    <a:pt x="2426" y="1403"/>
                  </a:lnTo>
                  <a:lnTo>
                    <a:pt x="2399" y="1417"/>
                  </a:lnTo>
                  <a:lnTo>
                    <a:pt x="2399" y="1424"/>
                  </a:lnTo>
                  <a:lnTo>
                    <a:pt x="2399" y="1431"/>
                  </a:lnTo>
                  <a:lnTo>
                    <a:pt x="2393" y="1434"/>
                  </a:lnTo>
                  <a:lnTo>
                    <a:pt x="2387" y="1434"/>
                  </a:lnTo>
                  <a:lnTo>
                    <a:pt x="2381" y="1434"/>
                  </a:lnTo>
                  <a:lnTo>
                    <a:pt x="2371" y="1436"/>
                  </a:lnTo>
                  <a:lnTo>
                    <a:pt x="2367" y="1439"/>
                  </a:lnTo>
                  <a:lnTo>
                    <a:pt x="2364" y="1442"/>
                  </a:lnTo>
                  <a:lnTo>
                    <a:pt x="2363" y="1442"/>
                  </a:lnTo>
                  <a:lnTo>
                    <a:pt x="2354" y="1434"/>
                  </a:lnTo>
                  <a:lnTo>
                    <a:pt x="2350" y="1443"/>
                  </a:lnTo>
                  <a:lnTo>
                    <a:pt x="2347" y="1447"/>
                  </a:lnTo>
                  <a:lnTo>
                    <a:pt x="2345" y="1449"/>
                  </a:lnTo>
                  <a:lnTo>
                    <a:pt x="2342" y="1450"/>
                  </a:lnTo>
                  <a:lnTo>
                    <a:pt x="2335" y="1453"/>
                  </a:lnTo>
                  <a:lnTo>
                    <a:pt x="2327" y="1453"/>
                  </a:lnTo>
                  <a:lnTo>
                    <a:pt x="2319" y="1453"/>
                  </a:lnTo>
                  <a:lnTo>
                    <a:pt x="2312" y="1456"/>
                  </a:lnTo>
                  <a:lnTo>
                    <a:pt x="2311" y="1457"/>
                  </a:lnTo>
                  <a:lnTo>
                    <a:pt x="2309" y="1460"/>
                  </a:lnTo>
                  <a:lnTo>
                    <a:pt x="2308" y="1465"/>
                  </a:lnTo>
                  <a:lnTo>
                    <a:pt x="2302" y="1466"/>
                  </a:lnTo>
                  <a:lnTo>
                    <a:pt x="2299" y="1469"/>
                  </a:lnTo>
                  <a:lnTo>
                    <a:pt x="2291" y="1472"/>
                  </a:lnTo>
                  <a:lnTo>
                    <a:pt x="2292" y="1476"/>
                  </a:lnTo>
                  <a:lnTo>
                    <a:pt x="2293" y="1478"/>
                  </a:lnTo>
                  <a:lnTo>
                    <a:pt x="2296" y="1478"/>
                  </a:lnTo>
                  <a:lnTo>
                    <a:pt x="2296" y="1482"/>
                  </a:lnTo>
                  <a:lnTo>
                    <a:pt x="2296" y="1486"/>
                  </a:lnTo>
                  <a:lnTo>
                    <a:pt x="2295" y="1486"/>
                  </a:lnTo>
                  <a:lnTo>
                    <a:pt x="2293" y="1486"/>
                  </a:lnTo>
                  <a:lnTo>
                    <a:pt x="2291" y="1486"/>
                  </a:lnTo>
                  <a:lnTo>
                    <a:pt x="2288" y="1489"/>
                  </a:lnTo>
                  <a:lnTo>
                    <a:pt x="2283" y="1480"/>
                  </a:lnTo>
                  <a:lnTo>
                    <a:pt x="2280" y="1473"/>
                  </a:lnTo>
                  <a:lnTo>
                    <a:pt x="2280" y="1466"/>
                  </a:lnTo>
                  <a:lnTo>
                    <a:pt x="2282" y="1456"/>
                  </a:lnTo>
                  <a:lnTo>
                    <a:pt x="2273" y="1456"/>
                  </a:lnTo>
                  <a:lnTo>
                    <a:pt x="2265" y="1457"/>
                  </a:lnTo>
                  <a:lnTo>
                    <a:pt x="2257" y="1459"/>
                  </a:lnTo>
                  <a:lnTo>
                    <a:pt x="2252" y="1462"/>
                  </a:lnTo>
                  <a:lnTo>
                    <a:pt x="2247" y="1463"/>
                  </a:lnTo>
                  <a:lnTo>
                    <a:pt x="2242" y="1467"/>
                  </a:lnTo>
                  <a:lnTo>
                    <a:pt x="2237" y="1470"/>
                  </a:lnTo>
                  <a:lnTo>
                    <a:pt x="2233" y="1475"/>
                  </a:lnTo>
                  <a:lnTo>
                    <a:pt x="2230" y="1478"/>
                  </a:lnTo>
                  <a:lnTo>
                    <a:pt x="2230" y="1479"/>
                  </a:lnTo>
                  <a:lnTo>
                    <a:pt x="2227" y="1485"/>
                  </a:lnTo>
                  <a:lnTo>
                    <a:pt x="2224" y="1490"/>
                  </a:lnTo>
                  <a:lnTo>
                    <a:pt x="2223" y="1492"/>
                  </a:lnTo>
                  <a:lnTo>
                    <a:pt x="2221" y="1495"/>
                  </a:lnTo>
                  <a:lnTo>
                    <a:pt x="2220" y="1495"/>
                  </a:lnTo>
                  <a:lnTo>
                    <a:pt x="2217" y="1496"/>
                  </a:lnTo>
                  <a:lnTo>
                    <a:pt x="2214" y="1496"/>
                  </a:lnTo>
                  <a:lnTo>
                    <a:pt x="2213" y="1498"/>
                  </a:lnTo>
                  <a:lnTo>
                    <a:pt x="2210" y="1508"/>
                  </a:lnTo>
                  <a:lnTo>
                    <a:pt x="2208" y="1518"/>
                  </a:lnTo>
                  <a:lnTo>
                    <a:pt x="2208" y="1522"/>
                  </a:lnTo>
                  <a:lnTo>
                    <a:pt x="2210" y="1528"/>
                  </a:lnTo>
                  <a:lnTo>
                    <a:pt x="2211" y="1532"/>
                  </a:lnTo>
                  <a:lnTo>
                    <a:pt x="2213" y="1537"/>
                  </a:lnTo>
                  <a:lnTo>
                    <a:pt x="2214" y="1538"/>
                  </a:lnTo>
                  <a:lnTo>
                    <a:pt x="2217" y="1538"/>
                  </a:lnTo>
                  <a:lnTo>
                    <a:pt x="2220" y="1539"/>
                  </a:lnTo>
                  <a:lnTo>
                    <a:pt x="2221" y="1541"/>
                  </a:lnTo>
                  <a:lnTo>
                    <a:pt x="2223" y="1544"/>
                  </a:lnTo>
                  <a:lnTo>
                    <a:pt x="2223" y="1548"/>
                  </a:lnTo>
                  <a:lnTo>
                    <a:pt x="2223" y="1550"/>
                  </a:lnTo>
                  <a:lnTo>
                    <a:pt x="2224" y="1552"/>
                  </a:lnTo>
                  <a:lnTo>
                    <a:pt x="2227" y="1554"/>
                  </a:lnTo>
                  <a:lnTo>
                    <a:pt x="2232" y="1555"/>
                  </a:lnTo>
                  <a:lnTo>
                    <a:pt x="2236" y="1557"/>
                  </a:lnTo>
                  <a:lnTo>
                    <a:pt x="2239" y="1558"/>
                  </a:lnTo>
                  <a:lnTo>
                    <a:pt x="2239" y="1560"/>
                  </a:lnTo>
                  <a:lnTo>
                    <a:pt x="2239" y="1562"/>
                  </a:lnTo>
                  <a:lnTo>
                    <a:pt x="2237" y="1564"/>
                  </a:lnTo>
                  <a:lnTo>
                    <a:pt x="2239" y="1567"/>
                  </a:lnTo>
                  <a:lnTo>
                    <a:pt x="2242" y="1570"/>
                  </a:lnTo>
                  <a:lnTo>
                    <a:pt x="2246" y="1575"/>
                  </a:lnTo>
                  <a:lnTo>
                    <a:pt x="2255" y="1583"/>
                  </a:lnTo>
                  <a:lnTo>
                    <a:pt x="2255" y="1586"/>
                  </a:lnTo>
                  <a:lnTo>
                    <a:pt x="2255" y="1588"/>
                  </a:lnTo>
                  <a:lnTo>
                    <a:pt x="2255" y="1591"/>
                  </a:lnTo>
                  <a:lnTo>
                    <a:pt x="2255" y="1594"/>
                  </a:lnTo>
                  <a:lnTo>
                    <a:pt x="2256" y="1596"/>
                  </a:lnTo>
                  <a:lnTo>
                    <a:pt x="2256" y="1597"/>
                  </a:lnTo>
                  <a:lnTo>
                    <a:pt x="2260" y="1598"/>
                  </a:lnTo>
                  <a:lnTo>
                    <a:pt x="2263" y="1600"/>
                  </a:lnTo>
                  <a:lnTo>
                    <a:pt x="2266" y="1603"/>
                  </a:lnTo>
                  <a:lnTo>
                    <a:pt x="2272" y="1624"/>
                  </a:lnTo>
                  <a:lnTo>
                    <a:pt x="2275" y="1639"/>
                  </a:lnTo>
                  <a:lnTo>
                    <a:pt x="2276" y="1650"/>
                  </a:lnTo>
                  <a:lnTo>
                    <a:pt x="2276" y="1662"/>
                  </a:lnTo>
                  <a:lnTo>
                    <a:pt x="2276" y="1668"/>
                  </a:lnTo>
                  <a:lnTo>
                    <a:pt x="2275" y="1672"/>
                  </a:lnTo>
                  <a:lnTo>
                    <a:pt x="2272" y="1681"/>
                  </a:lnTo>
                  <a:lnTo>
                    <a:pt x="2269" y="1685"/>
                  </a:lnTo>
                  <a:lnTo>
                    <a:pt x="2266" y="1689"/>
                  </a:lnTo>
                  <a:lnTo>
                    <a:pt x="2262" y="1693"/>
                  </a:lnTo>
                  <a:lnTo>
                    <a:pt x="2257" y="1698"/>
                  </a:lnTo>
                  <a:lnTo>
                    <a:pt x="2252" y="1701"/>
                  </a:lnTo>
                  <a:lnTo>
                    <a:pt x="2246" y="1705"/>
                  </a:lnTo>
                  <a:lnTo>
                    <a:pt x="2240" y="1706"/>
                  </a:lnTo>
                  <a:lnTo>
                    <a:pt x="2239" y="1706"/>
                  </a:lnTo>
                  <a:lnTo>
                    <a:pt x="2237" y="1706"/>
                  </a:lnTo>
                  <a:lnTo>
                    <a:pt x="2236" y="1706"/>
                  </a:lnTo>
                  <a:lnTo>
                    <a:pt x="2233" y="1708"/>
                  </a:lnTo>
                  <a:lnTo>
                    <a:pt x="2233" y="1709"/>
                  </a:lnTo>
                  <a:lnTo>
                    <a:pt x="2236" y="1712"/>
                  </a:lnTo>
                  <a:lnTo>
                    <a:pt x="2227" y="1714"/>
                  </a:lnTo>
                  <a:lnTo>
                    <a:pt x="2216" y="1712"/>
                  </a:lnTo>
                  <a:lnTo>
                    <a:pt x="2216" y="1711"/>
                  </a:lnTo>
                  <a:lnTo>
                    <a:pt x="2210" y="1708"/>
                  </a:lnTo>
                  <a:lnTo>
                    <a:pt x="2208" y="1709"/>
                  </a:lnTo>
                  <a:lnTo>
                    <a:pt x="2210" y="1711"/>
                  </a:lnTo>
                  <a:lnTo>
                    <a:pt x="2213" y="1715"/>
                  </a:lnTo>
                  <a:lnTo>
                    <a:pt x="2214" y="1717"/>
                  </a:lnTo>
                  <a:lnTo>
                    <a:pt x="2214" y="1718"/>
                  </a:lnTo>
                  <a:lnTo>
                    <a:pt x="2217" y="1719"/>
                  </a:lnTo>
                  <a:lnTo>
                    <a:pt x="2221" y="1721"/>
                  </a:lnTo>
                  <a:lnTo>
                    <a:pt x="2220" y="1725"/>
                  </a:lnTo>
                  <a:lnTo>
                    <a:pt x="2219" y="1728"/>
                  </a:lnTo>
                  <a:lnTo>
                    <a:pt x="2219" y="1729"/>
                  </a:lnTo>
                  <a:lnTo>
                    <a:pt x="2217" y="1728"/>
                  </a:lnTo>
                  <a:lnTo>
                    <a:pt x="2214" y="1727"/>
                  </a:lnTo>
                  <a:lnTo>
                    <a:pt x="2210" y="1724"/>
                  </a:lnTo>
                  <a:lnTo>
                    <a:pt x="2210" y="1725"/>
                  </a:lnTo>
                  <a:lnTo>
                    <a:pt x="2210" y="1727"/>
                  </a:lnTo>
                  <a:lnTo>
                    <a:pt x="2210" y="1731"/>
                  </a:lnTo>
                  <a:lnTo>
                    <a:pt x="2213" y="1738"/>
                  </a:lnTo>
                  <a:lnTo>
                    <a:pt x="2211" y="1738"/>
                  </a:lnTo>
                  <a:lnTo>
                    <a:pt x="2208" y="1738"/>
                  </a:lnTo>
                  <a:lnTo>
                    <a:pt x="2207" y="1738"/>
                  </a:lnTo>
                  <a:lnTo>
                    <a:pt x="2204" y="1738"/>
                  </a:lnTo>
                  <a:lnTo>
                    <a:pt x="2204" y="1744"/>
                  </a:lnTo>
                  <a:lnTo>
                    <a:pt x="2200" y="1745"/>
                  </a:lnTo>
                  <a:lnTo>
                    <a:pt x="2194" y="1748"/>
                  </a:lnTo>
                  <a:lnTo>
                    <a:pt x="2194" y="1747"/>
                  </a:lnTo>
                  <a:lnTo>
                    <a:pt x="2196" y="1745"/>
                  </a:lnTo>
                  <a:lnTo>
                    <a:pt x="2197" y="1744"/>
                  </a:lnTo>
                  <a:lnTo>
                    <a:pt x="2193" y="1741"/>
                  </a:lnTo>
                  <a:lnTo>
                    <a:pt x="2191" y="1738"/>
                  </a:lnTo>
                  <a:lnTo>
                    <a:pt x="2190" y="1735"/>
                  </a:lnTo>
                  <a:lnTo>
                    <a:pt x="2190" y="1731"/>
                  </a:lnTo>
                  <a:lnTo>
                    <a:pt x="2190" y="1722"/>
                  </a:lnTo>
                  <a:lnTo>
                    <a:pt x="2191" y="1712"/>
                  </a:lnTo>
                  <a:lnTo>
                    <a:pt x="2185" y="1711"/>
                  </a:lnTo>
                  <a:lnTo>
                    <a:pt x="2174" y="1708"/>
                  </a:lnTo>
                  <a:lnTo>
                    <a:pt x="2177" y="1699"/>
                  </a:lnTo>
                  <a:lnTo>
                    <a:pt x="2175" y="1698"/>
                  </a:lnTo>
                  <a:lnTo>
                    <a:pt x="2172" y="1699"/>
                  </a:lnTo>
                  <a:lnTo>
                    <a:pt x="2170" y="1702"/>
                  </a:lnTo>
                  <a:lnTo>
                    <a:pt x="2164" y="1691"/>
                  </a:lnTo>
                  <a:lnTo>
                    <a:pt x="2158" y="1679"/>
                  </a:lnTo>
                  <a:lnTo>
                    <a:pt x="2155" y="1679"/>
                  </a:lnTo>
                  <a:lnTo>
                    <a:pt x="2155" y="1678"/>
                  </a:lnTo>
                  <a:lnTo>
                    <a:pt x="2155" y="1675"/>
                  </a:lnTo>
                  <a:lnTo>
                    <a:pt x="2155" y="1673"/>
                  </a:lnTo>
                  <a:lnTo>
                    <a:pt x="2155" y="1672"/>
                  </a:lnTo>
                  <a:lnTo>
                    <a:pt x="2152" y="1670"/>
                  </a:lnTo>
                  <a:lnTo>
                    <a:pt x="2149" y="1669"/>
                  </a:lnTo>
                  <a:lnTo>
                    <a:pt x="2147" y="1668"/>
                  </a:lnTo>
                  <a:lnTo>
                    <a:pt x="2144" y="1666"/>
                  </a:lnTo>
                  <a:lnTo>
                    <a:pt x="2144" y="1663"/>
                  </a:lnTo>
                  <a:lnTo>
                    <a:pt x="2144" y="1662"/>
                  </a:lnTo>
                  <a:lnTo>
                    <a:pt x="2145" y="1659"/>
                  </a:lnTo>
                  <a:lnTo>
                    <a:pt x="2144" y="1657"/>
                  </a:lnTo>
                  <a:lnTo>
                    <a:pt x="2138" y="1660"/>
                  </a:lnTo>
                  <a:lnTo>
                    <a:pt x="2134" y="1662"/>
                  </a:lnTo>
                  <a:lnTo>
                    <a:pt x="2132" y="1660"/>
                  </a:lnTo>
                  <a:lnTo>
                    <a:pt x="2131" y="1660"/>
                  </a:lnTo>
                  <a:lnTo>
                    <a:pt x="2129" y="1659"/>
                  </a:lnTo>
                  <a:lnTo>
                    <a:pt x="2128" y="1657"/>
                  </a:lnTo>
                  <a:lnTo>
                    <a:pt x="2128" y="1655"/>
                  </a:lnTo>
                  <a:lnTo>
                    <a:pt x="2128" y="1646"/>
                  </a:lnTo>
                  <a:lnTo>
                    <a:pt x="2125" y="1646"/>
                  </a:lnTo>
                  <a:lnTo>
                    <a:pt x="2124" y="1646"/>
                  </a:lnTo>
                  <a:lnTo>
                    <a:pt x="2122" y="1643"/>
                  </a:lnTo>
                  <a:lnTo>
                    <a:pt x="2108" y="1646"/>
                  </a:lnTo>
                  <a:lnTo>
                    <a:pt x="2108" y="1652"/>
                  </a:lnTo>
                  <a:lnTo>
                    <a:pt x="2111" y="1675"/>
                  </a:lnTo>
                  <a:lnTo>
                    <a:pt x="2102" y="1705"/>
                  </a:lnTo>
                  <a:lnTo>
                    <a:pt x="2099" y="1714"/>
                  </a:lnTo>
                  <a:lnTo>
                    <a:pt x="2098" y="1722"/>
                  </a:lnTo>
                  <a:lnTo>
                    <a:pt x="2096" y="1731"/>
                  </a:lnTo>
                  <a:lnTo>
                    <a:pt x="2096" y="1734"/>
                  </a:lnTo>
                  <a:lnTo>
                    <a:pt x="2098" y="1738"/>
                  </a:lnTo>
                  <a:lnTo>
                    <a:pt x="2100" y="1738"/>
                  </a:lnTo>
                  <a:lnTo>
                    <a:pt x="2102" y="1745"/>
                  </a:lnTo>
                  <a:lnTo>
                    <a:pt x="2105" y="1754"/>
                  </a:lnTo>
                  <a:lnTo>
                    <a:pt x="2113" y="1754"/>
                  </a:lnTo>
                  <a:lnTo>
                    <a:pt x="2115" y="1760"/>
                  </a:lnTo>
                  <a:lnTo>
                    <a:pt x="2116" y="1765"/>
                  </a:lnTo>
                  <a:lnTo>
                    <a:pt x="2116" y="1771"/>
                  </a:lnTo>
                  <a:lnTo>
                    <a:pt x="2118" y="1774"/>
                  </a:lnTo>
                  <a:lnTo>
                    <a:pt x="2119" y="1777"/>
                  </a:lnTo>
                  <a:lnTo>
                    <a:pt x="2121" y="1777"/>
                  </a:lnTo>
                  <a:lnTo>
                    <a:pt x="2122" y="1778"/>
                  </a:lnTo>
                  <a:lnTo>
                    <a:pt x="2125" y="1780"/>
                  </a:lnTo>
                  <a:lnTo>
                    <a:pt x="2129" y="1780"/>
                  </a:lnTo>
                  <a:lnTo>
                    <a:pt x="2134" y="1781"/>
                  </a:lnTo>
                  <a:lnTo>
                    <a:pt x="2136" y="1786"/>
                  </a:lnTo>
                  <a:lnTo>
                    <a:pt x="2139" y="1791"/>
                  </a:lnTo>
                  <a:lnTo>
                    <a:pt x="2141" y="1796"/>
                  </a:lnTo>
                  <a:lnTo>
                    <a:pt x="2144" y="1801"/>
                  </a:lnTo>
                  <a:lnTo>
                    <a:pt x="2147" y="1804"/>
                  </a:lnTo>
                  <a:lnTo>
                    <a:pt x="2151" y="1806"/>
                  </a:lnTo>
                  <a:lnTo>
                    <a:pt x="2155" y="1807"/>
                  </a:lnTo>
                  <a:lnTo>
                    <a:pt x="2158" y="1810"/>
                  </a:lnTo>
                  <a:lnTo>
                    <a:pt x="2161" y="1814"/>
                  </a:lnTo>
                  <a:lnTo>
                    <a:pt x="2164" y="1820"/>
                  </a:lnTo>
                  <a:lnTo>
                    <a:pt x="2167" y="1826"/>
                  </a:lnTo>
                  <a:lnTo>
                    <a:pt x="2168" y="1832"/>
                  </a:lnTo>
                  <a:lnTo>
                    <a:pt x="2171" y="1843"/>
                  </a:lnTo>
                  <a:lnTo>
                    <a:pt x="2171" y="1856"/>
                  </a:lnTo>
                  <a:lnTo>
                    <a:pt x="2170" y="1856"/>
                  </a:lnTo>
                  <a:lnTo>
                    <a:pt x="2171" y="1879"/>
                  </a:lnTo>
                  <a:lnTo>
                    <a:pt x="2177" y="1879"/>
                  </a:lnTo>
                  <a:lnTo>
                    <a:pt x="2180" y="1885"/>
                  </a:lnTo>
                  <a:lnTo>
                    <a:pt x="2180" y="1889"/>
                  </a:lnTo>
                  <a:lnTo>
                    <a:pt x="2183" y="1901"/>
                  </a:lnTo>
                  <a:lnTo>
                    <a:pt x="2175" y="1902"/>
                  </a:lnTo>
                  <a:lnTo>
                    <a:pt x="2170" y="1904"/>
                  </a:lnTo>
                  <a:lnTo>
                    <a:pt x="2164" y="1904"/>
                  </a:lnTo>
                  <a:lnTo>
                    <a:pt x="2160" y="1902"/>
                  </a:lnTo>
                  <a:lnTo>
                    <a:pt x="2157" y="1899"/>
                  </a:lnTo>
                  <a:lnTo>
                    <a:pt x="2152" y="1897"/>
                  </a:lnTo>
                  <a:lnTo>
                    <a:pt x="2144" y="1886"/>
                  </a:lnTo>
                  <a:lnTo>
                    <a:pt x="2142" y="1885"/>
                  </a:lnTo>
                  <a:lnTo>
                    <a:pt x="2138" y="1885"/>
                  </a:lnTo>
                  <a:lnTo>
                    <a:pt x="2135" y="1884"/>
                  </a:lnTo>
                  <a:lnTo>
                    <a:pt x="2134" y="1882"/>
                  </a:lnTo>
                  <a:lnTo>
                    <a:pt x="2132" y="1879"/>
                  </a:lnTo>
                  <a:lnTo>
                    <a:pt x="2132" y="1876"/>
                  </a:lnTo>
                  <a:lnTo>
                    <a:pt x="2134" y="1873"/>
                  </a:lnTo>
                  <a:lnTo>
                    <a:pt x="2134" y="1871"/>
                  </a:lnTo>
                  <a:lnTo>
                    <a:pt x="2132" y="1868"/>
                  </a:lnTo>
                  <a:lnTo>
                    <a:pt x="2129" y="1865"/>
                  </a:lnTo>
                  <a:lnTo>
                    <a:pt x="2125" y="1862"/>
                  </a:lnTo>
                  <a:lnTo>
                    <a:pt x="2122" y="1856"/>
                  </a:lnTo>
                  <a:lnTo>
                    <a:pt x="2121" y="1849"/>
                  </a:lnTo>
                  <a:lnTo>
                    <a:pt x="2119" y="1835"/>
                  </a:lnTo>
                  <a:lnTo>
                    <a:pt x="2116" y="1835"/>
                  </a:lnTo>
                  <a:lnTo>
                    <a:pt x="2115" y="1827"/>
                  </a:lnTo>
                  <a:lnTo>
                    <a:pt x="2115" y="1820"/>
                  </a:lnTo>
                  <a:lnTo>
                    <a:pt x="2116" y="1809"/>
                  </a:lnTo>
                  <a:lnTo>
                    <a:pt x="2115" y="1801"/>
                  </a:lnTo>
                  <a:lnTo>
                    <a:pt x="2113" y="1793"/>
                  </a:lnTo>
                  <a:lnTo>
                    <a:pt x="2111" y="1787"/>
                  </a:lnTo>
                  <a:lnTo>
                    <a:pt x="2106" y="1781"/>
                  </a:lnTo>
                  <a:lnTo>
                    <a:pt x="2096" y="1768"/>
                  </a:lnTo>
                  <a:lnTo>
                    <a:pt x="2086" y="1757"/>
                  </a:lnTo>
                  <a:lnTo>
                    <a:pt x="2082" y="1751"/>
                  </a:lnTo>
                  <a:lnTo>
                    <a:pt x="2080" y="1745"/>
                  </a:lnTo>
                  <a:lnTo>
                    <a:pt x="2080" y="1742"/>
                  </a:lnTo>
                  <a:lnTo>
                    <a:pt x="2082" y="1740"/>
                  </a:lnTo>
                  <a:lnTo>
                    <a:pt x="2083" y="1734"/>
                  </a:lnTo>
                  <a:lnTo>
                    <a:pt x="2088" y="1731"/>
                  </a:lnTo>
                  <a:lnTo>
                    <a:pt x="2088" y="1728"/>
                  </a:lnTo>
                  <a:lnTo>
                    <a:pt x="2089" y="1727"/>
                  </a:lnTo>
                  <a:lnTo>
                    <a:pt x="2089" y="1714"/>
                  </a:lnTo>
                  <a:lnTo>
                    <a:pt x="2089" y="1702"/>
                  </a:lnTo>
                  <a:lnTo>
                    <a:pt x="2092" y="1702"/>
                  </a:lnTo>
                  <a:lnTo>
                    <a:pt x="2090" y="1691"/>
                  </a:lnTo>
                  <a:lnTo>
                    <a:pt x="2089" y="1679"/>
                  </a:lnTo>
                  <a:lnTo>
                    <a:pt x="2080" y="1676"/>
                  </a:lnTo>
                  <a:lnTo>
                    <a:pt x="2082" y="1675"/>
                  </a:lnTo>
                  <a:lnTo>
                    <a:pt x="2083" y="1670"/>
                  </a:lnTo>
                  <a:lnTo>
                    <a:pt x="2085" y="1666"/>
                  </a:lnTo>
                  <a:lnTo>
                    <a:pt x="2086" y="1663"/>
                  </a:lnTo>
                  <a:lnTo>
                    <a:pt x="2086" y="1660"/>
                  </a:lnTo>
                  <a:lnTo>
                    <a:pt x="2083" y="1660"/>
                  </a:lnTo>
                  <a:lnTo>
                    <a:pt x="2083" y="1649"/>
                  </a:lnTo>
                  <a:lnTo>
                    <a:pt x="2082" y="1642"/>
                  </a:lnTo>
                  <a:lnTo>
                    <a:pt x="2080" y="1636"/>
                  </a:lnTo>
                  <a:lnTo>
                    <a:pt x="2075" y="1636"/>
                  </a:lnTo>
                  <a:lnTo>
                    <a:pt x="2073" y="1630"/>
                  </a:lnTo>
                  <a:lnTo>
                    <a:pt x="2072" y="1627"/>
                  </a:lnTo>
                  <a:lnTo>
                    <a:pt x="2070" y="1620"/>
                  </a:lnTo>
                  <a:lnTo>
                    <a:pt x="2070" y="1613"/>
                  </a:lnTo>
                  <a:lnTo>
                    <a:pt x="2070" y="1607"/>
                  </a:lnTo>
                  <a:lnTo>
                    <a:pt x="2070" y="1603"/>
                  </a:lnTo>
                  <a:lnTo>
                    <a:pt x="2069" y="1600"/>
                  </a:lnTo>
                  <a:lnTo>
                    <a:pt x="2066" y="1596"/>
                  </a:lnTo>
                  <a:lnTo>
                    <a:pt x="2063" y="1593"/>
                  </a:lnTo>
                  <a:lnTo>
                    <a:pt x="2062" y="1591"/>
                  </a:lnTo>
                  <a:lnTo>
                    <a:pt x="2062" y="1588"/>
                  </a:lnTo>
                  <a:lnTo>
                    <a:pt x="2062" y="1587"/>
                  </a:lnTo>
                  <a:lnTo>
                    <a:pt x="2063" y="1584"/>
                  </a:lnTo>
                  <a:lnTo>
                    <a:pt x="2064" y="1580"/>
                  </a:lnTo>
                  <a:lnTo>
                    <a:pt x="2064" y="1577"/>
                  </a:lnTo>
                  <a:lnTo>
                    <a:pt x="2064" y="1574"/>
                  </a:lnTo>
                  <a:lnTo>
                    <a:pt x="2059" y="1574"/>
                  </a:lnTo>
                  <a:lnTo>
                    <a:pt x="2053" y="1568"/>
                  </a:lnTo>
                  <a:lnTo>
                    <a:pt x="2047" y="1561"/>
                  </a:lnTo>
                  <a:lnTo>
                    <a:pt x="2041" y="1561"/>
                  </a:lnTo>
                  <a:lnTo>
                    <a:pt x="2041" y="1564"/>
                  </a:lnTo>
                  <a:lnTo>
                    <a:pt x="2041" y="1567"/>
                  </a:lnTo>
                  <a:lnTo>
                    <a:pt x="2041" y="1570"/>
                  </a:lnTo>
                  <a:lnTo>
                    <a:pt x="2041" y="1573"/>
                  </a:lnTo>
                  <a:lnTo>
                    <a:pt x="2039" y="1577"/>
                  </a:lnTo>
                  <a:lnTo>
                    <a:pt x="2037" y="1578"/>
                  </a:lnTo>
                  <a:lnTo>
                    <a:pt x="2034" y="1580"/>
                  </a:lnTo>
                  <a:lnTo>
                    <a:pt x="2033" y="1581"/>
                  </a:lnTo>
                  <a:lnTo>
                    <a:pt x="2030" y="1583"/>
                  </a:lnTo>
                  <a:lnTo>
                    <a:pt x="2024" y="1584"/>
                  </a:lnTo>
                  <a:lnTo>
                    <a:pt x="2013" y="1584"/>
                  </a:lnTo>
                  <a:lnTo>
                    <a:pt x="2003" y="1583"/>
                  </a:lnTo>
                  <a:lnTo>
                    <a:pt x="2003" y="1574"/>
                  </a:lnTo>
                  <a:lnTo>
                    <a:pt x="2003" y="1571"/>
                  </a:lnTo>
                  <a:lnTo>
                    <a:pt x="2003" y="1567"/>
                  </a:lnTo>
                  <a:lnTo>
                    <a:pt x="2005" y="1561"/>
                  </a:lnTo>
                  <a:lnTo>
                    <a:pt x="2008" y="1555"/>
                  </a:lnTo>
                  <a:lnTo>
                    <a:pt x="2010" y="1552"/>
                  </a:lnTo>
                  <a:lnTo>
                    <a:pt x="2011" y="1548"/>
                  </a:lnTo>
                  <a:lnTo>
                    <a:pt x="2011" y="1545"/>
                  </a:lnTo>
                  <a:lnTo>
                    <a:pt x="2011" y="1541"/>
                  </a:lnTo>
                  <a:lnTo>
                    <a:pt x="2010" y="1538"/>
                  </a:lnTo>
                  <a:lnTo>
                    <a:pt x="2005" y="1534"/>
                  </a:lnTo>
                  <a:lnTo>
                    <a:pt x="2003" y="1531"/>
                  </a:lnTo>
                  <a:lnTo>
                    <a:pt x="2000" y="1528"/>
                  </a:lnTo>
                  <a:lnTo>
                    <a:pt x="1998" y="1518"/>
                  </a:lnTo>
                  <a:lnTo>
                    <a:pt x="1997" y="1509"/>
                  </a:lnTo>
                  <a:lnTo>
                    <a:pt x="1997" y="1501"/>
                  </a:lnTo>
                  <a:lnTo>
                    <a:pt x="1995" y="1492"/>
                  </a:lnTo>
                  <a:lnTo>
                    <a:pt x="1990" y="1492"/>
                  </a:lnTo>
                  <a:lnTo>
                    <a:pt x="1988" y="1493"/>
                  </a:lnTo>
                  <a:lnTo>
                    <a:pt x="1985" y="1495"/>
                  </a:lnTo>
                  <a:lnTo>
                    <a:pt x="1984" y="1495"/>
                  </a:lnTo>
                  <a:lnTo>
                    <a:pt x="1985" y="1495"/>
                  </a:lnTo>
                  <a:lnTo>
                    <a:pt x="1985" y="1496"/>
                  </a:lnTo>
                  <a:lnTo>
                    <a:pt x="1982" y="1496"/>
                  </a:lnTo>
                  <a:lnTo>
                    <a:pt x="1978" y="1498"/>
                  </a:lnTo>
                  <a:lnTo>
                    <a:pt x="1978" y="1492"/>
                  </a:lnTo>
                  <a:lnTo>
                    <a:pt x="1977" y="1486"/>
                  </a:lnTo>
                  <a:lnTo>
                    <a:pt x="1975" y="1485"/>
                  </a:lnTo>
                  <a:lnTo>
                    <a:pt x="1974" y="1483"/>
                  </a:lnTo>
                  <a:lnTo>
                    <a:pt x="1971" y="1482"/>
                  </a:lnTo>
                  <a:lnTo>
                    <a:pt x="1969" y="1480"/>
                  </a:lnTo>
                  <a:lnTo>
                    <a:pt x="1967" y="1470"/>
                  </a:lnTo>
                  <a:lnTo>
                    <a:pt x="1965" y="1463"/>
                  </a:lnTo>
                  <a:lnTo>
                    <a:pt x="1964" y="1450"/>
                  </a:lnTo>
                  <a:lnTo>
                    <a:pt x="1962" y="1447"/>
                  </a:lnTo>
                  <a:lnTo>
                    <a:pt x="1962" y="1444"/>
                  </a:lnTo>
                  <a:lnTo>
                    <a:pt x="1961" y="1442"/>
                  </a:lnTo>
                  <a:lnTo>
                    <a:pt x="1958" y="1439"/>
                  </a:lnTo>
                  <a:lnTo>
                    <a:pt x="1952" y="1434"/>
                  </a:lnTo>
                  <a:lnTo>
                    <a:pt x="1948" y="1431"/>
                  </a:lnTo>
                  <a:lnTo>
                    <a:pt x="1942" y="1429"/>
                  </a:lnTo>
                  <a:lnTo>
                    <a:pt x="1939" y="1442"/>
                  </a:lnTo>
                  <a:lnTo>
                    <a:pt x="1936" y="1456"/>
                  </a:lnTo>
                  <a:lnTo>
                    <a:pt x="1932" y="1456"/>
                  </a:lnTo>
                  <a:lnTo>
                    <a:pt x="1931" y="1454"/>
                  </a:lnTo>
                  <a:lnTo>
                    <a:pt x="1931" y="1453"/>
                  </a:lnTo>
                  <a:lnTo>
                    <a:pt x="1906" y="1467"/>
                  </a:lnTo>
                  <a:lnTo>
                    <a:pt x="1900" y="1462"/>
                  </a:lnTo>
                  <a:lnTo>
                    <a:pt x="1895" y="1459"/>
                  </a:lnTo>
                  <a:lnTo>
                    <a:pt x="1892" y="1459"/>
                  </a:lnTo>
                  <a:lnTo>
                    <a:pt x="1890" y="1459"/>
                  </a:lnTo>
                  <a:lnTo>
                    <a:pt x="1890" y="1465"/>
                  </a:lnTo>
                  <a:lnTo>
                    <a:pt x="1882" y="1469"/>
                  </a:lnTo>
                  <a:lnTo>
                    <a:pt x="1880" y="1470"/>
                  </a:lnTo>
                  <a:lnTo>
                    <a:pt x="1879" y="1472"/>
                  </a:lnTo>
                  <a:lnTo>
                    <a:pt x="1876" y="1478"/>
                  </a:lnTo>
                  <a:lnTo>
                    <a:pt x="1874" y="1478"/>
                  </a:lnTo>
                  <a:lnTo>
                    <a:pt x="1873" y="1479"/>
                  </a:lnTo>
                  <a:lnTo>
                    <a:pt x="1872" y="1479"/>
                  </a:lnTo>
                  <a:lnTo>
                    <a:pt x="1873" y="1480"/>
                  </a:lnTo>
                  <a:lnTo>
                    <a:pt x="1874" y="1482"/>
                  </a:lnTo>
                  <a:lnTo>
                    <a:pt x="1876" y="1483"/>
                  </a:lnTo>
                  <a:lnTo>
                    <a:pt x="1877" y="1486"/>
                  </a:lnTo>
                  <a:lnTo>
                    <a:pt x="1876" y="1489"/>
                  </a:lnTo>
                  <a:lnTo>
                    <a:pt x="1872" y="1493"/>
                  </a:lnTo>
                  <a:lnTo>
                    <a:pt x="1864" y="1501"/>
                  </a:lnTo>
                  <a:lnTo>
                    <a:pt x="1857" y="1505"/>
                  </a:lnTo>
                  <a:lnTo>
                    <a:pt x="1851" y="1508"/>
                  </a:lnTo>
                  <a:lnTo>
                    <a:pt x="1848" y="1508"/>
                  </a:lnTo>
                  <a:lnTo>
                    <a:pt x="1846" y="1508"/>
                  </a:lnTo>
                  <a:lnTo>
                    <a:pt x="1843" y="1508"/>
                  </a:lnTo>
                  <a:lnTo>
                    <a:pt x="1841" y="1508"/>
                  </a:lnTo>
                  <a:lnTo>
                    <a:pt x="1840" y="1508"/>
                  </a:lnTo>
                  <a:lnTo>
                    <a:pt x="1840" y="1509"/>
                  </a:lnTo>
                  <a:lnTo>
                    <a:pt x="1841" y="1511"/>
                  </a:lnTo>
                  <a:lnTo>
                    <a:pt x="1843" y="1514"/>
                  </a:lnTo>
                  <a:lnTo>
                    <a:pt x="1841" y="1515"/>
                  </a:lnTo>
                  <a:lnTo>
                    <a:pt x="1838" y="1515"/>
                  </a:lnTo>
                  <a:lnTo>
                    <a:pt x="1837" y="1515"/>
                  </a:lnTo>
                  <a:lnTo>
                    <a:pt x="1834" y="1516"/>
                  </a:lnTo>
                  <a:lnTo>
                    <a:pt x="1833" y="1519"/>
                  </a:lnTo>
                  <a:lnTo>
                    <a:pt x="1831" y="1522"/>
                  </a:lnTo>
                  <a:lnTo>
                    <a:pt x="1827" y="1528"/>
                  </a:lnTo>
                  <a:lnTo>
                    <a:pt x="1824" y="1535"/>
                  </a:lnTo>
                  <a:lnTo>
                    <a:pt x="1823" y="1539"/>
                  </a:lnTo>
                  <a:lnTo>
                    <a:pt x="1821" y="1541"/>
                  </a:lnTo>
                  <a:lnTo>
                    <a:pt x="1817" y="1544"/>
                  </a:lnTo>
                  <a:lnTo>
                    <a:pt x="1812" y="1545"/>
                  </a:lnTo>
                  <a:lnTo>
                    <a:pt x="1810" y="1547"/>
                  </a:lnTo>
                  <a:lnTo>
                    <a:pt x="1808" y="1548"/>
                  </a:lnTo>
                  <a:lnTo>
                    <a:pt x="1807" y="1550"/>
                  </a:lnTo>
                  <a:lnTo>
                    <a:pt x="1807" y="1555"/>
                  </a:lnTo>
                  <a:lnTo>
                    <a:pt x="1802" y="1557"/>
                  </a:lnTo>
                  <a:lnTo>
                    <a:pt x="1798" y="1557"/>
                  </a:lnTo>
                  <a:lnTo>
                    <a:pt x="1794" y="1557"/>
                  </a:lnTo>
                  <a:lnTo>
                    <a:pt x="1791" y="1558"/>
                  </a:lnTo>
                  <a:lnTo>
                    <a:pt x="1788" y="1561"/>
                  </a:lnTo>
                  <a:lnTo>
                    <a:pt x="1787" y="1565"/>
                  </a:lnTo>
                  <a:lnTo>
                    <a:pt x="1787" y="1570"/>
                  </a:lnTo>
                  <a:lnTo>
                    <a:pt x="1787" y="1573"/>
                  </a:lnTo>
                  <a:lnTo>
                    <a:pt x="1785" y="1574"/>
                  </a:lnTo>
                  <a:lnTo>
                    <a:pt x="1782" y="1577"/>
                  </a:lnTo>
                  <a:lnTo>
                    <a:pt x="1778" y="1578"/>
                  </a:lnTo>
                  <a:lnTo>
                    <a:pt x="1775" y="1578"/>
                  </a:lnTo>
                  <a:lnTo>
                    <a:pt x="1771" y="1580"/>
                  </a:lnTo>
                  <a:lnTo>
                    <a:pt x="1769" y="1583"/>
                  </a:lnTo>
                  <a:lnTo>
                    <a:pt x="1768" y="1586"/>
                  </a:lnTo>
                  <a:lnTo>
                    <a:pt x="1765" y="1590"/>
                  </a:lnTo>
                  <a:lnTo>
                    <a:pt x="1764" y="1590"/>
                  </a:lnTo>
                  <a:lnTo>
                    <a:pt x="1762" y="1591"/>
                  </a:lnTo>
                  <a:lnTo>
                    <a:pt x="1761" y="1591"/>
                  </a:lnTo>
                  <a:lnTo>
                    <a:pt x="1756" y="1591"/>
                  </a:lnTo>
                  <a:lnTo>
                    <a:pt x="1753" y="1591"/>
                  </a:lnTo>
                  <a:lnTo>
                    <a:pt x="1752" y="1591"/>
                  </a:lnTo>
                  <a:lnTo>
                    <a:pt x="1751" y="1593"/>
                  </a:lnTo>
                  <a:lnTo>
                    <a:pt x="1749" y="1596"/>
                  </a:lnTo>
                  <a:lnTo>
                    <a:pt x="1748" y="1597"/>
                  </a:lnTo>
                  <a:lnTo>
                    <a:pt x="1746" y="1600"/>
                  </a:lnTo>
                  <a:lnTo>
                    <a:pt x="1749" y="1607"/>
                  </a:lnTo>
                  <a:lnTo>
                    <a:pt x="1752" y="1613"/>
                  </a:lnTo>
                  <a:lnTo>
                    <a:pt x="1751" y="1614"/>
                  </a:lnTo>
                  <a:lnTo>
                    <a:pt x="1749" y="1616"/>
                  </a:lnTo>
                  <a:lnTo>
                    <a:pt x="1748" y="1620"/>
                  </a:lnTo>
                  <a:lnTo>
                    <a:pt x="1746" y="1626"/>
                  </a:lnTo>
                  <a:lnTo>
                    <a:pt x="1746" y="1633"/>
                  </a:lnTo>
                  <a:lnTo>
                    <a:pt x="1746" y="1645"/>
                  </a:lnTo>
                  <a:lnTo>
                    <a:pt x="1746" y="1652"/>
                  </a:lnTo>
                  <a:lnTo>
                    <a:pt x="1749" y="1659"/>
                  </a:lnTo>
                  <a:lnTo>
                    <a:pt x="1752" y="1666"/>
                  </a:lnTo>
                  <a:lnTo>
                    <a:pt x="1751" y="1668"/>
                  </a:lnTo>
                  <a:lnTo>
                    <a:pt x="1749" y="1670"/>
                  </a:lnTo>
                  <a:lnTo>
                    <a:pt x="1746" y="1675"/>
                  </a:lnTo>
                  <a:lnTo>
                    <a:pt x="1743" y="1681"/>
                  </a:lnTo>
                  <a:lnTo>
                    <a:pt x="1740" y="1685"/>
                  </a:lnTo>
                  <a:lnTo>
                    <a:pt x="1740" y="1693"/>
                  </a:lnTo>
                  <a:lnTo>
                    <a:pt x="1742" y="1704"/>
                  </a:lnTo>
                  <a:lnTo>
                    <a:pt x="1743" y="1721"/>
                  </a:lnTo>
                  <a:lnTo>
                    <a:pt x="1742" y="1722"/>
                  </a:lnTo>
                  <a:lnTo>
                    <a:pt x="1739" y="1721"/>
                  </a:lnTo>
                  <a:lnTo>
                    <a:pt x="1738" y="1721"/>
                  </a:lnTo>
                  <a:lnTo>
                    <a:pt x="1735" y="1721"/>
                  </a:lnTo>
                  <a:lnTo>
                    <a:pt x="1732" y="1722"/>
                  </a:lnTo>
                  <a:lnTo>
                    <a:pt x="1730" y="1725"/>
                  </a:lnTo>
                  <a:lnTo>
                    <a:pt x="1729" y="1728"/>
                  </a:lnTo>
                  <a:lnTo>
                    <a:pt x="1728" y="1731"/>
                  </a:lnTo>
                  <a:lnTo>
                    <a:pt x="1726" y="1737"/>
                  </a:lnTo>
                  <a:lnTo>
                    <a:pt x="1723" y="1744"/>
                  </a:lnTo>
                  <a:lnTo>
                    <a:pt x="1722" y="1745"/>
                  </a:lnTo>
                  <a:lnTo>
                    <a:pt x="1720" y="1745"/>
                  </a:lnTo>
                  <a:lnTo>
                    <a:pt x="1717" y="1745"/>
                  </a:lnTo>
                  <a:lnTo>
                    <a:pt x="1716" y="1745"/>
                  </a:lnTo>
                  <a:lnTo>
                    <a:pt x="1713" y="1750"/>
                  </a:lnTo>
                  <a:lnTo>
                    <a:pt x="1712" y="1754"/>
                  </a:lnTo>
                  <a:lnTo>
                    <a:pt x="1707" y="1763"/>
                  </a:lnTo>
                  <a:lnTo>
                    <a:pt x="1703" y="1763"/>
                  </a:lnTo>
                  <a:lnTo>
                    <a:pt x="1699" y="1763"/>
                  </a:lnTo>
                  <a:lnTo>
                    <a:pt x="1697" y="1758"/>
                  </a:lnTo>
                  <a:lnTo>
                    <a:pt x="1696" y="1754"/>
                  </a:lnTo>
                  <a:lnTo>
                    <a:pt x="1690" y="1745"/>
                  </a:lnTo>
                  <a:lnTo>
                    <a:pt x="1684" y="1738"/>
                  </a:lnTo>
                  <a:lnTo>
                    <a:pt x="1681" y="1735"/>
                  </a:lnTo>
                  <a:lnTo>
                    <a:pt x="1680" y="1732"/>
                  </a:lnTo>
                  <a:lnTo>
                    <a:pt x="1680" y="1729"/>
                  </a:lnTo>
                  <a:lnTo>
                    <a:pt x="1680" y="1728"/>
                  </a:lnTo>
                  <a:lnTo>
                    <a:pt x="1681" y="1725"/>
                  </a:lnTo>
                  <a:lnTo>
                    <a:pt x="1683" y="1722"/>
                  </a:lnTo>
                  <a:lnTo>
                    <a:pt x="1683" y="1721"/>
                  </a:lnTo>
                  <a:lnTo>
                    <a:pt x="1683" y="1718"/>
                  </a:lnTo>
                  <a:lnTo>
                    <a:pt x="1677" y="1715"/>
                  </a:lnTo>
                  <a:lnTo>
                    <a:pt x="1674" y="1711"/>
                  </a:lnTo>
                  <a:lnTo>
                    <a:pt x="1674" y="1706"/>
                  </a:lnTo>
                  <a:lnTo>
                    <a:pt x="1673" y="1702"/>
                  </a:lnTo>
                  <a:lnTo>
                    <a:pt x="1673" y="1699"/>
                  </a:lnTo>
                  <a:lnTo>
                    <a:pt x="1671" y="1696"/>
                  </a:lnTo>
                  <a:lnTo>
                    <a:pt x="1670" y="1693"/>
                  </a:lnTo>
                  <a:lnTo>
                    <a:pt x="1668" y="1691"/>
                  </a:lnTo>
                  <a:lnTo>
                    <a:pt x="1663" y="1683"/>
                  </a:lnTo>
                  <a:lnTo>
                    <a:pt x="1658" y="1678"/>
                  </a:lnTo>
                  <a:lnTo>
                    <a:pt x="1654" y="1672"/>
                  </a:lnTo>
                  <a:lnTo>
                    <a:pt x="1653" y="1666"/>
                  </a:lnTo>
                  <a:lnTo>
                    <a:pt x="1651" y="1660"/>
                  </a:lnTo>
                  <a:lnTo>
                    <a:pt x="1650" y="1649"/>
                  </a:lnTo>
                  <a:lnTo>
                    <a:pt x="1648" y="1636"/>
                  </a:lnTo>
                  <a:lnTo>
                    <a:pt x="1647" y="1624"/>
                  </a:lnTo>
                  <a:lnTo>
                    <a:pt x="1645" y="1620"/>
                  </a:lnTo>
                  <a:lnTo>
                    <a:pt x="1643" y="1616"/>
                  </a:lnTo>
                  <a:lnTo>
                    <a:pt x="1638" y="1607"/>
                  </a:lnTo>
                  <a:lnTo>
                    <a:pt x="1632" y="1597"/>
                  </a:lnTo>
                  <a:lnTo>
                    <a:pt x="1630" y="1588"/>
                  </a:lnTo>
                  <a:lnTo>
                    <a:pt x="1630" y="1584"/>
                  </a:lnTo>
                  <a:lnTo>
                    <a:pt x="1630" y="1580"/>
                  </a:lnTo>
                  <a:lnTo>
                    <a:pt x="1630" y="1573"/>
                  </a:lnTo>
                  <a:lnTo>
                    <a:pt x="1621" y="1537"/>
                  </a:lnTo>
                  <a:lnTo>
                    <a:pt x="1620" y="1526"/>
                  </a:lnTo>
                  <a:lnTo>
                    <a:pt x="1620" y="1522"/>
                  </a:lnTo>
                  <a:lnTo>
                    <a:pt x="1620" y="1521"/>
                  </a:lnTo>
                  <a:lnTo>
                    <a:pt x="1621" y="1519"/>
                  </a:lnTo>
                  <a:lnTo>
                    <a:pt x="1617" y="1511"/>
                  </a:lnTo>
                  <a:lnTo>
                    <a:pt x="1614" y="1503"/>
                  </a:lnTo>
                  <a:lnTo>
                    <a:pt x="1614" y="1499"/>
                  </a:lnTo>
                  <a:lnTo>
                    <a:pt x="1614" y="1496"/>
                  </a:lnTo>
                  <a:lnTo>
                    <a:pt x="1617" y="1489"/>
                  </a:lnTo>
                  <a:lnTo>
                    <a:pt x="1620" y="1483"/>
                  </a:lnTo>
                  <a:lnTo>
                    <a:pt x="1621" y="1478"/>
                  </a:lnTo>
                  <a:lnTo>
                    <a:pt x="1621" y="1473"/>
                  </a:lnTo>
                  <a:lnTo>
                    <a:pt x="1620" y="1470"/>
                  </a:lnTo>
                  <a:lnTo>
                    <a:pt x="1617" y="1469"/>
                  </a:lnTo>
                  <a:lnTo>
                    <a:pt x="1617" y="1467"/>
                  </a:lnTo>
                  <a:lnTo>
                    <a:pt x="1617" y="1463"/>
                  </a:lnTo>
                  <a:lnTo>
                    <a:pt x="1617" y="1460"/>
                  </a:lnTo>
                  <a:lnTo>
                    <a:pt x="1620" y="1456"/>
                  </a:lnTo>
                  <a:lnTo>
                    <a:pt x="1614" y="1453"/>
                  </a:lnTo>
                  <a:lnTo>
                    <a:pt x="1615" y="1447"/>
                  </a:lnTo>
                  <a:lnTo>
                    <a:pt x="1615" y="1443"/>
                  </a:lnTo>
                  <a:lnTo>
                    <a:pt x="1617" y="1439"/>
                  </a:lnTo>
                  <a:lnTo>
                    <a:pt x="1608" y="1444"/>
                  </a:lnTo>
                  <a:lnTo>
                    <a:pt x="1607" y="1449"/>
                  </a:lnTo>
                  <a:lnTo>
                    <a:pt x="1608" y="1454"/>
                  </a:lnTo>
                  <a:lnTo>
                    <a:pt x="1608" y="1459"/>
                  </a:lnTo>
                  <a:lnTo>
                    <a:pt x="1608" y="1465"/>
                  </a:lnTo>
                  <a:lnTo>
                    <a:pt x="1607" y="1467"/>
                  </a:lnTo>
                  <a:lnTo>
                    <a:pt x="1604" y="1470"/>
                  </a:lnTo>
                  <a:lnTo>
                    <a:pt x="1601" y="1473"/>
                  </a:lnTo>
                  <a:lnTo>
                    <a:pt x="1596" y="1475"/>
                  </a:lnTo>
                  <a:lnTo>
                    <a:pt x="1581" y="1480"/>
                  </a:lnTo>
                  <a:lnTo>
                    <a:pt x="1566" y="1467"/>
                  </a:lnTo>
                  <a:lnTo>
                    <a:pt x="1560" y="1459"/>
                  </a:lnTo>
                  <a:lnTo>
                    <a:pt x="1555" y="1450"/>
                  </a:lnTo>
                  <a:lnTo>
                    <a:pt x="1553" y="1450"/>
                  </a:lnTo>
                  <a:lnTo>
                    <a:pt x="1553" y="1447"/>
                  </a:lnTo>
                  <a:lnTo>
                    <a:pt x="1555" y="1444"/>
                  </a:lnTo>
                  <a:lnTo>
                    <a:pt x="1555" y="1442"/>
                  </a:lnTo>
                  <a:lnTo>
                    <a:pt x="1560" y="1440"/>
                  </a:lnTo>
                  <a:lnTo>
                    <a:pt x="1563" y="1440"/>
                  </a:lnTo>
                  <a:lnTo>
                    <a:pt x="1568" y="1440"/>
                  </a:lnTo>
                  <a:lnTo>
                    <a:pt x="1569" y="1440"/>
                  </a:lnTo>
                  <a:lnTo>
                    <a:pt x="1572" y="1439"/>
                  </a:lnTo>
                  <a:lnTo>
                    <a:pt x="1576" y="1434"/>
                  </a:lnTo>
                  <a:lnTo>
                    <a:pt x="1579" y="1429"/>
                  </a:lnTo>
                  <a:lnTo>
                    <a:pt x="1582" y="1423"/>
                  </a:lnTo>
                  <a:lnTo>
                    <a:pt x="1586" y="1417"/>
                  </a:lnTo>
                  <a:lnTo>
                    <a:pt x="1579" y="1421"/>
                  </a:lnTo>
                  <a:lnTo>
                    <a:pt x="1575" y="1424"/>
                  </a:lnTo>
                  <a:lnTo>
                    <a:pt x="1571" y="1427"/>
                  </a:lnTo>
                  <a:lnTo>
                    <a:pt x="1566" y="1427"/>
                  </a:lnTo>
                  <a:lnTo>
                    <a:pt x="1562" y="1427"/>
                  </a:lnTo>
                  <a:lnTo>
                    <a:pt x="1558" y="1426"/>
                  </a:lnTo>
                  <a:lnTo>
                    <a:pt x="1545" y="1423"/>
                  </a:lnTo>
                  <a:lnTo>
                    <a:pt x="1543" y="1418"/>
                  </a:lnTo>
                  <a:lnTo>
                    <a:pt x="1543" y="1414"/>
                  </a:lnTo>
                  <a:lnTo>
                    <a:pt x="1543" y="1410"/>
                  </a:lnTo>
                  <a:lnTo>
                    <a:pt x="1542" y="1406"/>
                  </a:lnTo>
                  <a:lnTo>
                    <a:pt x="1524" y="1400"/>
                  </a:lnTo>
                  <a:lnTo>
                    <a:pt x="1524" y="1398"/>
                  </a:lnTo>
                  <a:lnTo>
                    <a:pt x="1523" y="1397"/>
                  </a:lnTo>
                  <a:lnTo>
                    <a:pt x="1523" y="1393"/>
                  </a:lnTo>
                  <a:lnTo>
                    <a:pt x="1523" y="1388"/>
                  </a:lnTo>
                  <a:lnTo>
                    <a:pt x="1523" y="1387"/>
                  </a:lnTo>
                  <a:lnTo>
                    <a:pt x="1522" y="1387"/>
                  </a:lnTo>
                  <a:lnTo>
                    <a:pt x="1517" y="1384"/>
                  </a:lnTo>
                  <a:lnTo>
                    <a:pt x="1514" y="1384"/>
                  </a:lnTo>
                  <a:lnTo>
                    <a:pt x="1510" y="1384"/>
                  </a:lnTo>
                  <a:lnTo>
                    <a:pt x="1507" y="1384"/>
                  </a:lnTo>
                  <a:lnTo>
                    <a:pt x="1506" y="1384"/>
                  </a:lnTo>
                  <a:lnTo>
                    <a:pt x="1504" y="1382"/>
                  </a:lnTo>
                  <a:lnTo>
                    <a:pt x="1504" y="1381"/>
                  </a:lnTo>
                  <a:lnTo>
                    <a:pt x="1506" y="1380"/>
                  </a:lnTo>
                  <a:lnTo>
                    <a:pt x="1509" y="1377"/>
                  </a:lnTo>
                  <a:lnTo>
                    <a:pt x="1509" y="1375"/>
                  </a:lnTo>
                  <a:lnTo>
                    <a:pt x="1500" y="1365"/>
                  </a:lnTo>
                  <a:lnTo>
                    <a:pt x="1496" y="1364"/>
                  </a:lnTo>
                  <a:lnTo>
                    <a:pt x="1491" y="1362"/>
                  </a:lnTo>
                  <a:lnTo>
                    <a:pt x="1481" y="1362"/>
                  </a:lnTo>
                  <a:lnTo>
                    <a:pt x="1468" y="1364"/>
                  </a:lnTo>
                  <a:lnTo>
                    <a:pt x="1455" y="1365"/>
                  </a:lnTo>
                  <a:lnTo>
                    <a:pt x="1429" y="1371"/>
                  </a:lnTo>
                  <a:lnTo>
                    <a:pt x="1419" y="1372"/>
                  </a:lnTo>
                  <a:lnTo>
                    <a:pt x="1414" y="1372"/>
                  </a:lnTo>
                  <a:lnTo>
                    <a:pt x="1411" y="1372"/>
                  </a:lnTo>
                  <a:lnTo>
                    <a:pt x="1409" y="1372"/>
                  </a:lnTo>
                  <a:lnTo>
                    <a:pt x="1405" y="1368"/>
                  </a:lnTo>
                  <a:lnTo>
                    <a:pt x="1401" y="1365"/>
                  </a:lnTo>
                  <a:lnTo>
                    <a:pt x="1395" y="1364"/>
                  </a:lnTo>
                  <a:lnTo>
                    <a:pt x="1388" y="1364"/>
                  </a:lnTo>
                  <a:lnTo>
                    <a:pt x="1373" y="1365"/>
                  </a:lnTo>
                  <a:lnTo>
                    <a:pt x="1366" y="1364"/>
                  </a:lnTo>
                  <a:lnTo>
                    <a:pt x="1359" y="1364"/>
                  </a:lnTo>
                  <a:lnTo>
                    <a:pt x="1352" y="1361"/>
                  </a:lnTo>
                  <a:lnTo>
                    <a:pt x="1349" y="1358"/>
                  </a:lnTo>
                  <a:lnTo>
                    <a:pt x="1346" y="1357"/>
                  </a:lnTo>
                  <a:lnTo>
                    <a:pt x="1343" y="1354"/>
                  </a:lnTo>
                  <a:lnTo>
                    <a:pt x="1343" y="1351"/>
                  </a:lnTo>
                  <a:lnTo>
                    <a:pt x="1342" y="1345"/>
                  </a:lnTo>
                  <a:lnTo>
                    <a:pt x="1342" y="1338"/>
                  </a:lnTo>
                  <a:lnTo>
                    <a:pt x="1340" y="1335"/>
                  </a:lnTo>
                  <a:lnTo>
                    <a:pt x="1340" y="1331"/>
                  </a:lnTo>
                  <a:lnTo>
                    <a:pt x="1339" y="1331"/>
                  </a:lnTo>
                  <a:lnTo>
                    <a:pt x="1337" y="1329"/>
                  </a:lnTo>
                  <a:lnTo>
                    <a:pt x="1334" y="1326"/>
                  </a:lnTo>
                  <a:lnTo>
                    <a:pt x="1332" y="1325"/>
                  </a:lnTo>
                  <a:lnTo>
                    <a:pt x="1329" y="1323"/>
                  </a:lnTo>
                  <a:lnTo>
                    <a:pt x="1326" y="1323"/>
                  </a:lnTo>
                  <a:lnTo>
                    <a:pt x="1324" y="1323"/>
                  </a:lnTo>
                  <a:lnTo>
                    <a:pt x="1324" y="1325"/>
                  </a:lnTo>
                  <a:lnTo>
                    <a:pt x="1326" y="1326"/>
                  </a:lnTo>
                  <a:lnTo>
                    <a:pt x="1298" y="1339"/>
                  </a:lnTo>
                  <a:lnTo>
                    <a:pt x="1287" y="1339"/>
                  </a:lnTo>
                  <a:lnTo>
                    <a:pt x="1277" y="1336"/>
                  </a:lnTo>
                  <a:lnTo>
                    <a:pt x="1268" y="1334"/>
                  </a:lnTo>
                  <a:lnTo>
                    <a:pt x="1254" y="1323"/>
                  </a:lnTo>
                  <a:lnTo>
                    <a:pt x="1254" y="1321"/>
                  </a:lnTo>
                  <a:lnTo>
                    <a:pt x="1254" y="1319"/>
                  </a:lnTo>
                  <a:lnTo>
                    <a:pt x="1254" y="1316"/>
                  </a:lnTo>
                  <a:lnTo>
                    <a:pt x="1254" y="1315"/>
                  </a:lnTo>
                  <a:lnTo>
                    <a:pt x="1248" y="1312"/>
                  </a:lnTo>
                  <a:lnTo>
                    <a:pt x="1245" y="1310"/>
                  </a:lnTo>
                  <a:lnTo>
                    <a:pt x="1242" y="1309"/>
                  </a:lnTo>
                  <a:lnTo>
                    <a:pt x="1242" y="1306"/>
                  </a:lnTo>
                  <a:lnTo>
                    <a:pt x="1242" y="1303"/>
                  </a:lnTo>
                  <a:lnTo>
                    <a:pt x="1244" y="1300"/>
                  </a:lnTo>
                  <a:lnTo>
                    <a:pt x="1242" y="1298"/>
                  </a:lnTo>
                  <a:lnTo>
                    <a:pt x="1241" y="1296"/>
                  </a:lnTo>
                  <a:lnTo>
                    <a:pt x="1239" y="1296"/>
                  </a:lnTo>
                  <a:lnTo>
                    <a:pt x="1236" y="1296"/>
                  </a:lnTo>
                  <a:lnTo>
                    <a:pt x="1235" y="1296"/>
                  </a:lnTo>
                  <a:lnTo>
                    <a:pt x="1234" y="1293"/>
                  </a:lnTo>
                  <a:lnTo>
                    <a:pt x="1235" y="1292"/>
                  </a:lnTo>
                  <a:lnTo>
                    <a:pt x="1235" y="1289"/>
                  </a:lnTo>
                  <a:lnTo>
                    <a:pt x="1235" y="1287"/>
                  </a:lnTo>
                  <a:lnTo>
                    <a:pt x="1229" y="1285"/>
                  </a:lnTo>
                  <a:lnTo>
                    <a:pt x="1222" y="1266"/>
                  </a:lnTo>
                  <a:lnTo>
                    <a:pt x="1215" y="1249"/>
                  </a:lnTo>
                  <a:lnTo>
                    <a:pt x="1213" y="1250"/>
                  </a:lnTo>
                  <a:lnTo>
                    <a:pt x="1211" y="1251"/>
                  </a:lnTo>
                  <a:lnTo>
                    <a:pt x="1208" y="1254"/>
                  </a:lnTo>
                  <a:lnTo>
                    <a:pt x="1203" y="1253"/>
                  </a:lnTo>
                  <a:lnTo>
                    <a:pt x="1199" y="1250"/>
                  </a:lnTo>
                  <a:lnTo>
                    <a:pt x="1196" y="1247"/>
                  </a:lnTo>
                  <a:lnTo>
                    <a:pt x="1193" y="1246"/>
                  </a:lnTo>
                  <a:lnTo>
                    <a:pt x="1190" y="1246"/>
                  </a:lnTo>
                  <a:lnTo>
                    <a:pt x="1190" y="1247"/>
                  </a:lnTo>
                  <a:lnTo>
                    <a:pt x="1190" y="1249"/>
                  </a:lnTo>
                  <a:lnTo>
                    <a:pt x="1190" y="1251"/>
                  </a:lnTo>
                  <a:lnTo>
                    <a:pt x="1183" y="1247"/>
                  </a:lnTo>
                  <a:lnTo>
                    <a:pt x="1176" y="1243"/>
                  </a:lnTo>
                  <a:lnTo>
                    <a:pt x="1180" y="1249"/>
                  </a:lnTo>
                  <a:lnTo>
                    <a:pt x="1183" y="1253"/>
                  </a:lnTo>
                  <a:lnTo>
                    <a:pt x="1183" y="1254"/>
                  </a:lnTo>
                  <a:lnTo>
                    <a:pt x="1182" y="1254"/>
                  </a:lnTo>
                  <a:lnTo>
                    <a:pt x="1173" y="1254"/>
                  </a:lnTo>
                  <a:lnTo>
                    <a:pt x="1173" y="1259"/>
                  </a:lnTo>
                  <a:lnTo>
                    <a:pt x="1173" y="1262"/>
                  </a:lnTo>
                  <a:lnTo>
                    <a:pt x="1173" y="1264"/>
                  </a:lnTo>
                  <a:lnTo>
                    <a:pt x="1172" y="1266"/>
                  </a:lnTo>
                  <a:lnTo>
                    <a:pt x="1172" y="1267"/>
                  </a:lnTo>
                  <a:lnTo>
                    <a:pt x="1177" y="1274"/>
                  </a:lnTo>
                  <a:lnTo>
                    <a:pt x="1180" y="1277"/>
                  </a:lnTo>
                  <a:lnTo>
                    <a:pt x="1182" y="1282"/>
                  </a:lnTo>
                  <a:lnTo>
                    <a:pt x="1183" y="1287"/>
                  </a:lnTo>
                  <a:lnTo>
                    <a:pt x="1183" y="1292"/>
                  </a:lnTo>
                  <a:lnTo>
                    <a:pt x="1183" y="1296"/>
                  </a:lnTo>
                  <a:lnTo>
                    <a:pt x="1185" y="1300"/>
                  </a:lnTo>
                  <a:lnTo>
                    <a:pt x="1188" y="1303"/>
                  </a:lnTo>
                  <a:lnTo>
                    <a:pt x="1190" y="1305"/>
                  </a:lnTo>
                  <a:lnTo>
                    <a:pt x="1193" y="1308"/>
                  </a:lnTo>
                  <a:lnTo>
                    <a:pt x="1196" y="1309"/>
                  </a:lnTo>
                  <a:lnTo>
                    <a:pt x="1198" y="1313"/>
                  </a:lnTo>
                  <a:lnTo>
                    <a:pt x="1199" y="1318"/>
                  </a:lnTo>
                  <a:lnTo>
                    <a:pt x="1199" y="1322"/>
                  </a:lnTo>
                  <a:lnTo>
                    <a:pt x="1202" y="1326"/>
                  </a:lnTo>
                  <a:lnTo>
                    <a:pt x="1205" y="1329"/>
                  </a:lnTo>
                  <a:lnTo>
                    <a:pt x="1209" y="1331"/>
                  </a:lnTo>
                  <a:lnTo>
                    <a:pt x="1213" y="1334"/>
                  </a:lnTo>
                  <a:lnTo>
                    <a:pt x="1215" y="1335"/>
                  </a:lnTo>
                  <a:lnTo>
                    <a:pt x="1215" y="1336"/>
                  </a:lnTo>
                  <a:lnTo>
                    <a:pt x="1216" y="1339"/>
                  </a:lnTo>
                  <a:lnTo>
                    <a:pt x="1216" y="1341"/>
                  </a:lnTo>
                  <a:lnTo>
                    <a:pt x="1215" y="1344"/>
                  </a:lnTo>
                  <a:lnTo>
                    <a:pt x="1213" y="1346"/>
                  </a:lnTo>
                  <a:lnTo>
                    <a:pt x="1212" y="1351"/>
                  </a:lnTo>
                  <a:lnTo>
                    <a:pt x="1218" y="1367"/>
                  </a:lnTo>
                  <a:lnTo>
                    <a:pt x="1224" y="1367"/>
                  </a:lnTo>
                  <a:lnTo>
                    <a:pt x="1226" y="1357"/>
                  </a:lnTo>
                  <a:lnTo>
                    <a:pt x="1229" y="1351"/>
                  </a:lnTo>
                  <a:lnTo>
                    <a:pt x="1232" y="1348"/>
                  </a:lnTo>
                  <a:lnTo>
                    <a:pt x="1234" y="1348"/>
                  </a:lnTo>
                  <a:lnTo>
                    <a:pt x="1235" y="1348"/>
                  </a:lnTo>
                  <a:lnTo>
                    <a:pt x="1235" y="1351"/>
                  </a:lnTo>
                  <a:lnTo>
                    <a:pt x="1236" y="1354"/>
                  </a:lnTo>
                  <a:lnTo>
                    <a:pt x="1236" y="1364"/>
                  </a:lnTo>
                  <a:lnTo>
                    <a:pt x="1236" y="1374"/>
                  </a:lnTo>
                  <a:lnTo>
                    <a:pt x="1235" y="1384"/>
                  </a:lnTo>
                  <a:lnTo>
                    <a:pt x="1247" y="1387"/>
                  </a:lnTo>
                  <a:lnTo>
                    <a:pt x="1249" y="1387"/>
                  </a:lnTo>
                  <a:lnTo>
                    <a:pt x="1251" y="1385"/>
                  </a:lnTo>
                  <a:lnTo>
                    <a:pt x="1255" y="1384"/>
                  </a:lnTo>
                  <a:lnTo>
                    <a:pt x="1265" y="1384"/>
                  </a:lnTo>
                  <a:lnTo>
                    <a:pt x="1267" y="1385"/>
                  </a:lnTo>
                  <a:lnTo>
                    <a:pt x="1270" y="1387"/>
                  </a:lnTo>
                  <a:lnTo>
                    <a:pt x="1274" y="1390"/>
                  </a:lnTo>
                  <a:lnTo>
                    <a:pt x="1277" y="1390"/>
                  </a:lnTo>
                  <a:lnTo>
                    <a:pt x="1278" y="1390"/>
                  </a:lnTo>
                  <a:lnTo>
                    <a:pt x="1281" y="1384"/>
                  </a:lnTo>
                  <a:lnTo>
                    <a:pt x="1288" y="1381"/>
                  </a:lnTo>
                  <a:lnTo>
                    <a:pt x="1294" y="1378"/>
                  </a:lnTo>
                  <a:lnTo>
                    <a:pt x="1298" y="1374"/>
                  </a:lnTo>
                  <a:lnTo>
                    <a:pt x="1303" y="1371"/>
                  </a:lnTo>
                  <a:lnTo>
                    <a:pt x="1308" y="1362"/>
                  </a:lnTo>
                  <a:lnTo>
                    <a:pt x="1314" y="1355"/>
                  </a:lnTo>
                  <a:lnTo>
                    <a:pt x="1317" y="1352"/>
                  </a:lnTo>
                  <a:lnTo>
                    <a:pt x="1320" y="1348"/>
                  </a:lnTo>
                  <a:lnTo>
                    <a:pt x="1321" y="1359"/>
                  </a:lnTo>
                  <a:lnTo>
                    <a:pt x="1323" y="1364"/>
                  </a:lnTo>
                  <a:lnTo>
                    <a:pt x="1326" y="1370"/>
                  </a:lnTo>
                  <a:lnTo>
                    <a:pt x="1329" y="1377"/>
                  </a:lnTo>
                  <a:lnTo>
                    <a:pt x="1334" y="1384"/>
                  </a:lnTo>
                  <a:lnTo>
                    <a:pt x="1339" y="1390"/>
                  </a:lnTo>
                  <a:lnTo>
                    <a:pt x="1346" y="1395"/>
                  </a:lnTo>
                  <a:lnTo>
                    <a:pt x="1350" y="1397"/>
                  </a:lnTo>
                  <a:lnTo>
                    <a:pt x="1357" y="1398"/>
                  </a:lnTo>
                  <a:lnTo>
                    <a:pt x="1362" y="1400"/>
                  </a:lnTo>
                  <a:lnTo>
                    <a:pt x="1365" y="1401"/>
                  </a:lnTo>
                  <a:lnTo>
                    <a:pt x="1368" y="1403"/>
                  </a:lnTo>
                  <a:lnTo>
                    <a:pt x="1370" y="1407"/>
                  </a:lnTo>
                  <a:lnTo>
                    <a:pt x="1372" y="1414"/>
                  </a:lnTo>
                  <a:lnTo>
                    <a:pt x="1373" y="1421"/>
                  </a:lnTo>
                  <a:lnTo>
                    <a:pt x="1375" y="1424"/>
                  </a:lnTo>
                  <a:lnTo>
                    <a:pt x="1376" y="1426"/>
                  </a:lnTo>
                  <a:lnTo>
                    <a:pt x="1378" y="1426"/>
                  </a:lnTo>
                  <a:lnTo>
                    <a:pt x="1380" y="1426"/>
                  </a:lnTo>
                  <a:lnTo>
                    <a:pt x="1382" y="1427"/>
                  </a:lnTo>
                  <a:lnTo>
                    <a:pt x="1383" y="1429"/>
                  </a:lnTo>
                  <a:lnTo>
                    <a:pt x="1385" y="1433"/>
                  </a:lnTo>
                  <a:lnTo>
                    <a:pt x="1383" y="1439"/>
                  </a:lnTo>
                  <a:lnTo>
                    <a:pt x="1380" y="1443"/>
                  </a:lnTo>
                  <a:lnTo>
                    <a:pt x="1378" y="1447"/>
                  </a:lnTo>
                  <a:lnTo>
                    <a:pt x="1372" y="1454"/>
                  </a:lnTo>
                  <a:lnTo>
                    <a:pt x="1368" y="1462"/>
                  </a:lnTo>
                  <a:lnTo>
                    <a:pt x="1366" y="1465"/>
                  </a:lnTo>
                  <a:lnTo>
                    <a:pt x="1366" y="1467"/>
                  </a:lnTo>
                  <a:lnTo>
                    <a:pt x="1365" y="1472"/>
                  </a:lnTo>
                  <a:lnTo>
                    <a:pt x="1363" y="1478"/>
                  </a:lnTo>
                  <a:lnTo>
                    <a:pt x="1362" y="1483"/>
                  </a:lnTo>
                  <a:lnTo>
                    <a:pt x="1353" y="1483"/>
                  </a:lnTo>
                  <a:lnTo>
                    <a:pt x="1352" y="1490"/>
                  </a:lnTo>
                  <a:lnTo>
                    <a:pt x="1350" y="1499"/>
                  </a:lnTo>
                  <a:lnTo>
                    <a:pt x="1349" y="1503"/>
                  </a:lnTo>
                  <a:lnTo>
                    <a:pt x="1349" y="1508"/>
                  </a:lnTo>
                  <a:lnTo>
                    <a:pt x="1349" y="1512"/>
                  </a:lnTo>
                  <a:lnTo>
                    <a:pt x="1350" y="1514"/>
                  </a:lnTo>
                  <a:lnTo>
                    <a:pt x="1339" y="1518"/>
                  </a:lnTo>
                  <a:lnTo>
                    <a:pt x="1333" y="1521"/>
                  </a:lnTo>
                  <a:lnTo>
                    <a:pt x="1330" y="1522"/>
                  </a:lnTo>
                  <a:lnTo>
                    <a:pt x="1329" y="1525"/>
                  </a:lnTo>
                  <a:lnTo>
                    <a:pt x="1323" y="1537"/>
                  </a:lnTo>
                  <a:lnTo>
                    <a:pt x="1314" y="1535"/>
                  </a:lnTo>
                  <a:lnTo>
                    <a:pt x="1310" y="1535"/>
                  </a:lnTo>
                  <a:lnTo>
                    <a:pt x="1307" y="1537"/>
                  </a:lnTo>
                  <a:lnTo>
                    <a:pt x="1304" y="1538"/>
                  </a:lnTo>
                  <a:lnTo>
                    <a:pt x="1304" y="1539"/>
                  </a:lnTo>
                  <a:lnTo>
                    <a:pt x="1301" y="1544"/>
                  </a:lnTo>
                  <a:lnTo>
                    <a:pt x="1301" y="1550"/>
                  </a:lnTo>
                  <a:lnTo>
                    <a:pt x="1300" y="1551"/>
                  </a:lnTo>
                  <a:lnTo>
                    <a:pt x="1298" y="1552"/>
                  </a:lnTo>
                  <a:lnTo>
                    <a:pt x="1297" y="1554"/>
                  </a:lnTo>
                  <a:lnTo>
                    <a:pt x="1294" y="1554"/>
                  </a:lnTo>
                  <a:lnTo>
                    <a:pt x="1291" y="1554"/>
                  </a:lnTo>
                  <a:lnTo>
                    <a:pt x="1290" y="1552"/>
                  </a:lnTo>
                  <a:lnTo>
                    <a:pt x="1287" y="1552"/>
                  </a:lnTo>
                  <a:lnTo>
                    <a:pt x="1285" y="1554"/>
                  </a:lnTo>
                  <a:lnTo>
                    <a:pt x="1283" y="1557"/>
                  </a:lnTo>
                  <a:lnTo>
                    <a:pt x="1280" y="1560"/>
                  </a:lnTo>
                  <a:lnTo>
                    <a:pt x="1278" y="1561"/>
                  </a:lnTo>
                  <a:lnTo>
                    <a:pt x="1272" y="1562"/>
                  </a:lnTo>
                  <a:lnTo>
                    <a:pt x="1261" y="1564"/>
                  </a:lnTo>
                  <a:lnTo>
                    <a:pt x="1255" y="1565"/>
                  </a:lnTo>
                  <a:lnTo>
                    <a:pt x="1251" y="1570"/>
                  </a:lnTo>
                  <a:lnTo>
                    <a:pt x="1249" y="1571"/>
                  </a:lnTo>
                  <a:lnTo>
                    <a:pt x="1249" y="1573"/>
                  </a:lnTo>
                  <a:lnTo>
                    <a:pt x="1249" y="1577"/>
                  </a:lnTo>
                  <a:lnTo>
                    <a:pt x="1251" y="1580"/>
                  </a:lnTo>
                  <a:lnTo>
                    <a:pt x="1251" y="1583"/>
                  </a:lnTo>
                  <a:lnTo>
                    <a:pt x="1245" y="1583"/>
                  </a:lnTo>
                  <a:lnTo>
                    <a:pt x="1242" y="1591"/>
                  </a:lnTo>
                  <a:lnTo>
                    <a:pt x="1241" y="1591"/>
                  </a:lnTo>
                  <a:lnTo>
                    <a:pt x="1241" y="1594"/>
                  </a:lnTo>
                  <a:lnTo>
                    <a:pt x="1235" y="1597"/>
                  </a:lnTo>
                  <a:lnTo>
                    <a:pt x="1229" y="1600"/>
                  </a:lnTo>
                  <a:lnTo>
                    <a:pt x="1218" y="1604"/>
                  </a:lnTo>
                  <a:lnTo>
                    <a:pt x="1205" y="1609"/>
                  </a:lnTo>
                  <a:lnTo>
                    <a:pt x="1199" y="1610"/>
                  </a:lnTo>
                  <a:lnTo>
                    <a:pt x="1193" y="1613"/>
                  </a:lnTo>
                  <a:lnTo>
                    <a:pt x="1192" y="1616"/>
                  </a:lnTo>
                  <a:lnTo>
                    <a:pt x="1189" y="1619"/>
                  </a:lnTo>
                  <a:lnTo>
                    <a:pt x="1188" y="1623"/>
                  </a:lnTo>
                  <a:lnTo>
                    <a:pt x="1185" y="1624"/>
                  </a:lnTo>
                  <a:lnTo>
                    <a:pt x="1177" y="1626"/>
                  </a:lnTo>
                  <a:lnTo>
                    <a:pt x="1175" y="1626"/>
                  </a:lnTo>
                  <a:lnTo>
                    <a:pt x="1172" y="1626"/>
                  </a:lnTo>
                  <a:lnTo>
                    <a:pt x="1169" y="1624"/>
                  </a:lnTo>
                  <a:lnTo>
                    <a:pt x="1166" y="1621"/>
                  </a:lnTo>
                  <a:lnTo>
                    <a:pt x="1160" y="1624"/>
                  </a:lnTo>
                  <a:lnTo>
                    <a:pt x="1157" y="1627"/>
                  </a:lnTo>
                  <a:lnTo>
                    <a:pt x="1153" y="1627"/>
                  </a:lnTo>
                  <a:lnTo>
                    <a:pt x="1149" y="1627"/>
                  </a:lnTo>
                  <a:lnTo>
                    <a:pt x="1144" y="1627"/>
                  </a:lnTo>
                  <a:lnTo>
                    <a:pt x="1143" y="1627"/>
                  </a:lnTo>
                  <a:lnTo>
                    <a:pt x="1140" y="1627"/>
                  </a:lnTo>
                  <a:lnTo>
                    <a:pt x="1137" y="1629"/>
                  </a:lnTo>
                  <a:lnTo>
                    <a:pt x="1134" y="1632"/>
                  </a:lnTo>
                  <a:lnTo>
                    <a:pt x="1127" y="1636"/>
                  </a:lnTo>
                  <a:lnTo>
                    <a:pt x="1124" y="1639"/>
                  </a:lnTo>
                  <a:lnTo>
                    <a:pt x="1121" y="1642"/>
                  </a:lnTo>
                  <a:lnTo>
                    <a:pt x="1117" y="1643"/>
                  </a:lnTo>
                  <a:lnTo>
                    <a:pt x="1113" y="1643"/>
                  </a:lnTo>
                  <a:lnTo>
                    <a:pt x="1105" y="1645"/>
                  </a:lnTo>
                  <a:lnTo>
                    <a:pt x="1100" y="1643"/>
                  </a:lnTo>
                  <a:lnTo>
                    <a:pt x="1095" y="1642"/>
                  </a:lnTo>
                  <a:lnTo>
                    <a:pt x="1094" y="1639"/>
                  </a:lnTo>
                  <a:lnTo>
                    <a:pt x="1092" y="1630"/>
                  </a:lnTo>
                  <a:lnTo>
                    <a:pt x="1092" y="1624"/>
                  </a:lnTo>
                  <a:lnTo>
                    <a:pt x="1091" y="1619"/>
                  </a:lnTo>
                  <a:lnTo>
                    <a:pt x="1090" y="1617"/>
                  </a:lnTo>
                  <a:lnTo>
                    <a:pt x="1087" y="1614"/>
                  </a:lnTo>
                  <a:lnTo>
                    <a:pt x="1082" y="1610"/>
                  </a:lnTo>
                  <a:lnTo>
                    <a:pt x="1084" y="1607"/>
                  </a:lnTo>
                  <a:lnTo>
                    <a:pt x="1084" y="1606"/>
                  </a:lnTo>
                  <a:lnTo>
                    <a:pt x="1085" y="1607"/>
                  </a:lnTo>
                  <a:lnTo>
                    <a:pt x="1082" y="1587"/>
                  </a:lnTo>
                  <a:lnTo>
                    <a:pt x="1081" y="1578"/>
                  </a:lnTo>
                  <a:lnTo>
                    <a:pt x="1080" y="1574"/>
                  </a:lnTo>
                  <a:lnTo>
                    <a:pt x="1080" y="1570"/>
                  </a:lnTo>
                  <a:lnTo>
                    <a:pt x="1081" y="1564"/>
                  </a:lnTo>
                  <a:lnTo>
                    <a:pt x="1082" y="1558"/>
                  </a:lnTo>
                  <a:lnTo>
                    <a:pt x="1082" y="1552"/>
                  </a:lnTo>
                  <a:lnTo>
                    <a:pt x="1069" y="1531"/>
                  </a:lnTo>
                  <a:lnTo>
                    <a:pt x="1064" y="1528"/>
                  </a:lnTo>
                  <a:lnTo>
                    <a:pt x="1058" y="1525"/>
                  </a:lnTo>
                  <a:lnTo>
                    <a:pt x="1055" y="1518"/>
                  </a:lnTo>
                  <a:lnTo>
                    <a:pt x="1054" y="1508"/>
                  </a:lnTo>
                  <a:lnTo>
                    <a:pt x="1052" y="1499"/>
                  </a:lnTo>
                  <a:lnTo>
                    <a:pt x="1051" y="1495"/>
                  </a:lnTo>
                  <a:lnTo>
                    <a:pt x="1049" y="1492"/>
                  </a:lnTo>
                  <a:lnTo>
                    <a:pt x="1048" y="1490"/>
                  </a:lnTo>
                  <a:lnTo>
                    <a:pt x="1046" y="1488"/>
                  </a:lnTo>
                  <a:lnTo>
                    <a:pt x="1042" y="1485"/>
                  </a:lnTo>
                  <a:lnTo>
                    <a:pt x="1033" y="1480"/>
                  </a:lnTo>
                  <a:lnTo>
                    <a:pt x="1025" y="1475"/>
                  </a:lnTo>
                  <a:lnTo>
                    <a:pt x="1023" y="1473"/>
                  </a:lnTo>
                  <a:lnTo>
                    <a:pt x="1022" y="1470"/>
                  </a:lnTo>
                  <a:lnTo>
                    <a:pt x="1019" y="1467"/>
                  </a:lnTo>
                  <a:lnTo>
                    <a:pt x="1018" y="1463"/>
                  </a:lnTo>
                  <a:lnTo>
                    <a:pt x="1018" y="1460"/>
                  </a:lnTo>
                  <a:lnTo>
                    <a:pt x="1016" y="1453"/>
                  </a:lnTo>
                  <a:lnTo>
                    <a:pt x="1016" y="1444"/>
                  </a:lnTo>
                  <a:lnTo>
                    <a:pt x="1016" y="1436"/>
                  </a:lnTo>
                  <a:lnTo>
                    <a:pt x="1015" y="1437"/>
                  </a:lnTo>
                  <a:lnTo>
                    <a:pt x="1015" y="1436"/>
                  </a:lnTo>
                  <a:lnTo>
                    <a:pt x="1013" y="1434"/>
                  </a:lnTo>
                  <a:lnTo>
                    <a:pt x="1012" y="1426"/>
                  </a:lnTo>
                  <a:lnTo>
                    <a:pt x="1010" y="1416"/>
                  </a:lnTo>
                  <a:lnTo>
                    <a:pt x="1010" y="1411"/>
                  </a:lnTo>
                  <a:lnTo>
                    <a:pt x="1013" y="1404"/>
                  </a:lnTo>
                  <a:lnTo>
                    <a:pt x="1013" y="1401"/>
                  </a:lnTo>
                  <a:lnTo>
                    <a:pt x="1013" y="1398"/>
                  </a:lnTo>
                  <a:lnTo>
                    <a:pt x="1012" y="1393"/>
                  </a:lnTo>
                  <a:lnTo>
                    <a:pt x="1009" y="1388"/>
                  </a:lnTo>
                  <a:lnTo>
                    <a:pt x="1002" y="1382"/>
                  </a:lnTo>
                  <a:lnTo>
                    <a:pt x="995" y="1377"/>
                  </a:lnTo>
                  <a:lnTo>
                    <a:pt x="992" y="1374"/>
                  </a:lnTo>
                  <a:lnTo>
                    <a:pt x="989" y="1370"/>
                  </a:lnTo>
                  <a:lnTo>
                    <a:pt x="987" y="1367"/>
                  </a:lnTo>
                  <a:lnTo>
                    <a:pt x="986" y="1362"/>
                  </a:lnTo>
                  <a:lnTo>
                    <a:pt x="986" y="1355"/>
                  </a:lnTo>
                  <a:lnTo>
                    <a:pt x="984" y="1348"/>
                  </a:lnTo>
                  <a:lnTo>
                    <a:pt x="983" y="1339"/>
                  </a:lnTo>
                  <a:lnTo>
                    <a:pt x="980" y="1336"/>
                  </a:lnTo>
                  <a:lnTo>
                    <a:pt x="976" y="1334"/>
                  </a:lnTo>
                  <a:lnTo>
                    <a:pt x="973" y="1331"/>
                  </a:lnTo>
                  <a:lnTo>
                    <a:pt x="970" y="1329"/>
                  </a:lnTo>
                  <a:lnTo>
                    <a:pt x="969" y="1329"/>
                  </a:lnTo>
                  <a:lnTo>
                    <a:pt x="964" y="1321"/>
                  </a:lnTo>
                  <a:lnTo>
                    <a:pt x="961" y="1313"/>
                  </a:lnTo>
                  <a:lnTo>
                    <a:pt x="957" y="1303"/>
                  </a:lnTo>
                  <a:lnTo>
                    <a:pt x="954" y="1299"/>
                  </a:lnTo>
                  <a:lnTo>
                    <a:pt x="951" y="1295"/>
                  </a:lnTo>
                  <a:lnTo>
                    <a:pt x="946" y="1290"/>
                  </a:lnTo>
                  <a:lnTo>
                    <a:pt x="936" y="1285"/>
                  </a:lnTo>
                  <a:lnTo>
                    <a:pt x="936" y="1289"/>
                  </a:lnTo>
                  <a:lnTo>
                    <a:pt x="936" y="1293"/>
                  </a:lnTo>
                  <a:lnTo>
                    <a:pt x="931" y="1293"/>
                  </a:lnTo>
                  <a:lnTo>
                    <a:pt x="930" y="1295"/>
                  </a:lnTo>
                  <a:lnTo>
                    <a:pt x="928" y="1296"/>
                  </a:lnTo>
                  <a:lnTo>
                    <a:pt x="921" y="1289"/>
                  </a:lnTo>
                  <a:lnTo>
                    <a:pt x="917" y="1285"/>
                  </a:lnTo>
                  <a:lnTo>
                    <a:pt x="914" y="1282"/>
                  </a:lnTo>
                  <a:lnTo>
                    <a:pt x="911" y="1276"/>
                  </a:lnTo>
                  <a:lnTo>
                    <a:pt x="911" y="1272"/>
                  </a:lnTo>
                  <a:lnTo>
                    <a:pt x="910" y="1266"/>
                  </a:lnTo>
                  <a:lnTo>
                    <a:pt x="908" y="1264"/>
                  </a:lnTo>
                  <a:lnTo>
                    <a:pt x="905" y="1262"/>
                  </a:lnTo>
                  <a:lnTo>
                    <a:pt x="904" y="1262"/>
                  </a:lnTo>
                  <a:lnTo>
                    <a:pt x="902" y="1262"/>
                  </a:lnTo>
                  <a:lnTo>
                    <a:pt x="902" y="1263"/>
                  </a:lnTo>
                  <a:lnTo>
                    <a:pt x="902" y="1266"/>
                  </a:lnTo>
                  <a:lnTo>
                    <a:pt x="905" y="1273"/>
                  </a:lnTo>
                  <a:lnTo>
                    <a:pt x="908" y="1279"/>
                  </a:lnTo>
                  <a:lnTo>
                    <a:pt x="911" y="1282"/>
                  </a:lnTo>
                  <a:lnTo>
                    <a:pt x="914" y="1286"/>
                  </a:lnTo>
                  <a:lnTo>
                    <a:pt x="917" y="1290"/>
                  </a:lnTo>
                  <a:lnTo>
                    <a:pt x="917" y="1292"/>
                  </a:lnTo>
                  <a:lnTo>
                    <a:pt x="917" y="1295"/>
                  </a:lnTo>
                  <a:lnTo>
                    <a:pt x="917" y="1299"/>
                  </a:lnTo>
                  <a:lnTo>
                    <a:pt x="917" y="1300"/>
                  </a:lnTo>
                  <a:lnTo>
                    <a:pt x="918" y="1305"/>
                  </a:lnTo>
                  <a:lnTo>
                    <a:pt x="923" y="1309"/>
                  </a:lnTo>
                  <a:lnTo>
                    <a:pt x="928" y="1318"/>
                  </a:lnTo>
                  <a:lnTo>
                    <a:pt x="931" y="1329"/>
                  </a:lnTo>
                  <a:lnTo>
                    <a:pt x="934" y="1338"/>
                  </a:lnTo>
                  <a:lnTo>
                    <a:pt x="937" y="1346"/>
                  </a:lnTo>
                  <a:lnTo>
                    <a:pt x="941" y="1357"/>
                  </a:lnTo>
                  <a:lnTo>
                    <a:pt x="948" y="1367"/>
                  </a:lnTo>
                  <a:lnTo>
                    <a:pt x="953" y="1374"/>
                  </a:lnTo>
                  <a:lnTo>
                    <a:pt x="956" y="1378"/>
                  </a:lnTo>
                  <a:lnTo>
                    <a:pt x="956" y="1382"/>
                  </a:lnTo>
                  <a:lnTo>
                    <a:pt x="954" y="1382"/>
                  </a:lnTo>
                  <a:lnTo>
                    <a:pt x="953" y="1382"/>
                  </a:lnTo>
                  <a:lnTo>
                    <a:pt x="951" y="1384"/>
                  </a:lnTo>
                  <a:lnTo>
                    <a:pt x="950" y="1384"/>
                  </a:lnTo>
                  <a:lnTo>
                    <a:pt x="953" y="1398"/>
                  </a:lnTo>
                  <a:lnTo>
                    <a:pt x="954" y="1401"/>
                  </a:lnTo>
                  <a:lnTo>
                    <a:pt x="956" y="1406"/>
                  </a:lnTo>
                  <a:lnTo>
                    <a:pt x="959" y="1411"/>
                  </a:lnTo>
                  <a:lnTo>
                    <a:pt x="961" y="1414"/>
                  </a:lnTo>
                  <a:lnTo>
                    <a:pt x="969" y="1418"/>
                  </a:lnTo>
                  <a:lnTo>
                    <a:pt x="977" y="1426"/>
                  </a:lnTo>
                  <a:lnTo>
                    <a:pt x="979" y="1427"/>
                  </a:lnTo>
                  <a:lnTo>
                    <a:pt x="979" y="1429"/>
                  </a:lnTo>
                  <a:lnTo>
                    <a:pt x="977" y="1433"/>
                  </a:lnTo>
                  <a:lnTo>
                    <a:pt x="977" y="1436"/>
                  </a:lnTo>
                  <a:lnTo>
                    <a:pt x="977" y="1439"/>
                  </a:lnTo>
                  <a:lnTo>
                    <a:pt x="983" y="1442"/>
                  </a:lnTo>
                  <a:lnTo>
                    <a:pt x="984" y="1449"/>
                  </a:lnTo>
                  <a:lnTo>
                    <a:pt x="984" y="1454"/>
                  </a:lnTo>
                  <a:lnTo>
                    <a:pt x="984" y="1460"/>
                  </a:lnTo>
                  <a:lnTo>
                    <a:pt x="983" y="1466"/>
                  </a:lnTo>
                  <a:lnTo>
                    <a:pt x="982" y="1478"/>
                  </a:lnTo>
                  <a:lnTo>
                    <a:pt x="982" y="1485"/>
                  </a:lnTo>
                  <a:lnTo>
                    <a:pt x="983" y="1492"/>
                  </a:lnTo>
                  <a:lnTo>
                    <a:pt x="984" y="1493"/>
                  </a:lnTo>
                  <a:lnTo>
                    <a:pt x="987" y="1496"/>
                  </a:lnTo>
                  <a:lnTo>
                    <a:pt x="995" y="1506"/>
                  </a:lnTo>
                  <a:lnTo>
                    <a:pt x="1008" y="1519"/>
                  </a:lnTo>
                  <a:lnTo>
                    <a:pt x="1013" y="1519"/>
                  </a:lnTo>
                  <a:lnTo>
                    <a:pt x="1016" y="1525"/>
                  </a:lnTo>
                  <a:lnTo>
                    <a:pt x="1018" y="1531"/>
                  </a:lnTo>
                  <a:lnTo>
                    <a:pt x="1018" y="1538"/>
                  </a:lnTo>
                  <a:lnTo>
                    <a:pt x="1018" y="1547"/>
                  </a:lnTo>
                  <a:lnTo>
                    <a:pt x="1019" y="1554"/>
                  </a:lnTo>
                  <a:lnTo>
                    <a:pt x="1019" y="1562"/>
                  </a:lnTo>
                  <a:lnTo>
                    <a:pt x="1020" y="1570"/>
                  </a:lnTo>
                  <a:lnTo>
                    <a:pt x="1022" y="1574"/>
                  </a:lnTo>
                  <a:lnTo>
                    <a:pt x="1023" y="1575"/>
                  </a:lnTo>
                  <a:lnTo>
                    <a:pt x="1025" y="1577"/>
                  </a:lnTo>
                  <a:lnTo>
                    <a:pt x="1028" y="1577"/>
                  </a:lnTo>
                  <a:lnTo>
                    <a:pt x="1028" y="1580"/>
                  </a:lnTo>
                  <a:lnTo>
                    <a:pt x="1029" y="1580"/>
                  </a:lnTo>
                  <a:lnTo>
                    <a:pt x="1031" y="1580"/>
                  </a:lnTo>
                  <a:lnTo>
                    <a:pt x="1033" y="1577"/>
                  </a:lnTo>
                  <a:lnTo>
                    <a:pt x="1038" y="1587"/>
                  </a:lnTo>
                  <a:lnTo>
                    <a:pt x="1041" y="1591"/>
                  </a:lnTo>
                  <a:lnTo>
                    <a:pt x="1042" y="1593"/>
                  </a:lnTo>
                  <a:lnTo>
                    <a:pt x="1044" y="1594"/>
                  </a:lnTo>
                  <a:lnTo>
                    <a:pt x="1046" y="1594"/>
                  </a:lnTo>
                  <a:lnTo>
                    <a:pt x="1048" y="1594"/>
                  </a:lnTo>
                  <a:lnTo>
                    <a:pt x="1051" y="1594"/>
                  </a:lnTo>
                  <a:lnTo>
                    <a:pt x="1052" y="1594"/>
                  </a:lnTo>
                  <a:lnTo>
                    <a:pt x="1054" y="1597"/>
                  </a:lnTo>
                  <a:lnTo>
                    <a:pt x="1055" y="1603"/>
                  </a:lnTo>
                  <a:lnTo>
                    <a:pt x="1056" y="1607"/>
                  </a:lnTo>
                  <a:lnTo>
                    <a:pt x="1058" y="1610"/>
                  </a:lnTo>
                  <a:lnTo>
                    <a:pt x="1059" y="1611"/>
                  </a:lnTo>
                  <a:lnTo>
                    <a:pt x="1061" y="1613"/>
                  </a:lnTo>
                  <a:lnTo>
                    <a:pt x="1064" y="1613"/>
                  </a:lnTo>
                  <a:lnTo>
                    <a:pt x="1068" y="1614"/>
                  </a:lnTo>
                  <a:lnTo>
                    <a:pt x="1069" y="1616"/>
                  </a:lnTo>
                  <a:lnTo>
                    <a:pt x="1071" y="1616"/>
                  </a:lnTo>
                  <a:lnTo>
                    <a:pt x="1072" y="1617"/>
                  </a:lnTo>
                  <a:lnTo>
                    <a:pt x="1074" y="1619"/>
                  </a:lnTo>
                  <a:lnTo>
                    <a:pt x="1074" y="1623"/>
                  </a:lnTo>
                  <a:lnTo>
                    <a:pt x="1074" y="1626"/>
                  </a:lnTo>
                  <a:lnTo>
                    <a:pt x="1074" y="1630"/>
                  </a:lnTo>
                  <a:lnTo>
                    <a:pt x="1075" y="1632"/>
                  </a:lnTo>
                  <a:lnTo>
                    <a:pt x="1078" y="1634"/>
                  </a:lnTo>
                  <a:lnTo>
                    <a:pt x="1082" y="1637"/>
                  </a:lnTo>
                  <a:lnTo>
                    <a:pt x="1088" y="1640"/>
                  </a:lnTo>
                  <a:lnTo>
                    <a:pt x="1094" y="1643"/>
                  </a:lnTo>
                  <a:lnTo>
                    <a:pt x="1094" y="1646"/>
                  </a:lnTo>
                  <a:lnTo>
                    <a:pt x="1094" y="1649"/>
                  </a:lnTo>
                  <a:lnTo>
                    <a:pt x="1094" y="1652"/>
                  </a:lnTo>
                  <a:lnTo>
                    <a:pt x="1094" y="1655"/>
                  </a:lnTo>
                  <a:lnTo>
                    <a:pt x="1092" y="1657"/>
                  </a:lnTo>
                  <a:lnTo>
                    <a:pt x="1090" y="1660"/>
                  </a:lnTo>
                  <a:lnTo>
                    <a:pt x="1087" y="1663"/>
                  </a:lnTo>
                  <a:lnTo>
                    <a:pt x="1085" y="1666"/>
                  </a:lnTo>
                  <a:lnTo>
                    <a:pt x="1091" y="1666"/>
                  </a:lnTo>
                  <a:lnTo>
                    <a:pt x="1094" y="1670"/>
                  </a:lnTo>
                  <a:lnTo>
                    <a:pt x="1098" y="1678"/>
                  </a:lnTo>
                  <a:lnTo>
                    <a:pt x="1105" y="1688"/>
                  </a:lnTo>
                  <a:lnTo>
                    <a:pt x="1110" y="1692"/>
                  </a:lnTo>
                  <a:lnTo>
                    <a:pt x="1111" y="1693"/>
                  </a:lnTo>
                  <a:lnTo>
                    <a:pt x="1113" y="1693"/>
                  </a:lnTo>
                  <a:lnTo>
                    <a:pt x="1116" y="1692"/>
                  </a:lnTo>
                  <a:lnTo>
                    <a:pt x="1118" y="1691"/>
                  </a:lnTo>
                  <a:lnTo>
                    <a:pt x="1124" y="1688"/>
                  </a:lnTo>
                  <a:lnTo>
                    <a:pt x="1128" y="1688"/>
                  </a:lnTo>
                  <a:lnTo>
                    <a:pt x="1133" y="1688"/>
                  </a:lnTo>
                  <a:lnTo>
                    <a:pt x="1140" y="1689"/>
                  </a:lnTo>
                  <a:lnTo>
                    <a:pt x="1147" y="1691"/>
                  </a:lnTo>
                  <a:lnTo>
                    <a:pt x="1154" y="1691"/>
                  </a:lnTo>
                  <a:lnTo>
                    <a:pt x="1159" y="1689"/>
                  </a:lnTo>
                  <a:lnTo>
                    <a:pt x="1162" y="1685"/>
                  </a:lnTo>
                  <a:lnTo>
                    <a:pt x="1166" y="1682"/>
                  </a:lnTo>
                  <a:lnTo>
                    <a:pt x="1169" y="1679"/>
                  </a:lnTo>
                  <a:lnTo>
                    <a:pt x="1173" y="1678"/>
                  </a:lnTo>
                  <a:lnTo>
                    <a:pt x="1177" y="1676"/>
                  </a:lnTo>
                  <a:lnTo>
                    <a:pt x="1188" y="1676"/>
                  </a:lnTo>
                  <a:lnTo>
                    <a:pt x="1198" y="1676"/>
                  </a:lnTo>
                  <a:lnTo>
                    <a:pt x="1209" y="1675"/>
                  </a:lnTo>
                  <a:lnTo>
                    <a:pt x="1213" y="1672"/>
                  </a:lnTo>
                  <a:lnTo>
                    <a:pt x="1218" y="1669"/>
                  </a:lnTo>
                  <a:lnTo>
                    <a:pt x="1226" y="1663"/>
                  </a:lnTo>
                  <a:lnTo>
                    <a:pt x="1232" y="1663"/>
                  </a:lnTo>
                  <a:lnTo>
                    <a:pt x="1235" y="1672"/>
                  </a:lnTo>
                  <a:lnTo>
                    <a:pt x="1232" y="1699"/>
                  </a:lnTo>
                  <a:lnTo>
                    <a:pt x="1226" y="1705"/>
                  </a:lnTo>
                  <a:lnTo>
                    <a:pt x="1226" y="1708"/>
                  </a:lnTo>
                  <a:lnTo>
                    <a:pt x="1226" y="1712"/>
                  </a:lnTo>
                  <a:lnTo>
                    <a:pt x="1226" y="1717"/>
                  </a:lnTo>
                  <a:lnTo>
                    <a:pt x="1226" y="1719"/>
                  </a:lnTo>
                  <a:lnTo>
                    <a:pt x="1226" y="1721"/>
                  </a:lnTo>
                  <a:lnTo>
                    <a:pt x="1221" y="1724"/>
                  </a:lnTo>
                  <a:lnTo>
                    <a:pt x="1221" y="1727"/>
                  </a:lnTo>
                  <a:lnTo>
                    <a:pt x="1221" y="1729"/>
                  </a:lnTo>
                  <a:lnTo>
                    <a:pt x="1221" y="1732"/>
                  </a:lnTo>
                  <a:lnTo>
                    <a:pt x="1221" y="1735"/>
                  </a:lnTo>
                  <a:lnTo>
                    <a:pt x="1218" y="1741"/>
                  </a:lnTo>
                  <a:lnTo>
                    <a:pt x="1212" y="1747"/>
                  </a:lnTo>
                  <a:lnTo>
                    <a:pt x="1208" y="1754"/>
                  </a:lnTo>
                  <a:lnTo>
                    <a:pt x="1205" y="1760"/>
                  </a:lnTo>
                  <a:lnTo>
                    <a:pt x="1202" y="1768"/>
                  </a:lnTo>
                  <a:lnTo>
                    <a:pt x="1200" y="1777"/>
                  </a:lnTo>
                  <a:lnTo>
                    <a:pt x="1199" y="1787"/>
                  </a:lnTo>
                  <a:lnTo>
                    <a:pt x="1198" y="1791"/>
                  </a:lnTo>
                  <a:lnTo>
                    <a:pt x="1196" y="1796"/>
                  </a:lnTo>
                  <a:lnTo>
                    <a:pt x="1190" y="1796"/>
                  </a:lnTo>
                  <a:lnTo>
                    <a:pt x="1188" y="1804"/>
                  </a:lnTo>
                  <a:lnTo>
                    <a:pt x="1186" y="1812"/>
                  </a:lnTo>
                  <a:lnTo>
                    <a:pt x="1185" y="1819"/>
                  </a:lnTo>
                  <a:lnTo>
                    <a:pt x="1182" y="1826"/>
                  </a:lnTo>
                  <a:lnTo>
                    <a:pt x="1177" y="1830"/>
                  </a:lnTo>
                  <a:lnTo>
                    <a:pt x="1173" y="1835"/>
                  </a:lnTo>
                  <a:lnTo>
                    <a:pt x="1173" y="1837"/>
                  </a:lnTo>
                  <a:lnTo>
                    <a:pt x="1173" y="1842"/>
                  </a:lnTo>
                  <a:lnTo>
                    <a:pt x="1173" y="1845"/>
                  </a:lnTo>
                  <a:lnTo>
                    <a:pt x="1172" y="1849"/>
                  </a:lnTo>
                  <a:lnTo>
                    <a:pt x="1169" y="1850"/>
                  </a:lnTo>
                  <a:lnTo>
                    <a:pt x="1164" y="1852"/>
                  </a:lnTo>
                  <a:lnTo>
                    <a:pt x="1160" y="1855"/>
                  </a:lnTo>
                  <a:lnTo>
                    <a:pt x="1157" y="1856"/>
                  </a:lnTo>
                  <a:lnTo>
                    <a:pt x="1157" y="1859"/>
                  </a:lnTo>
                  <a:lnTo>
                    <a:pt x="1157" y="1862"/>
                  </a:lnTo>
                  <a:lnTo>
                    <a:pt x="1157" y="1865"/>
                  </a:lnTo>
                  <a:lnTo>
                    <a:pt x="1157" y="1866"/>
                  </a:lnTo>
                  <a:lnTo>
                    <a:pt x="1157" y="1868"/>
                  </a:lnTo>
                  <a:lnTo>
                    <a:pt x="1154" y="1871"/>
                  </a:lnTo>
                  <a:lnTo>
                    <a:pt x="1150" y="1871"/>
                  </a:lnTo>
                  <a:lnTo>
                    <a:pt x="1147" y="1872"/>
                  </a:lnTo>
                  <a:lnTo>
                    <a:pt x="1146" y="1872"/>
                  </a:lnTo>
                  <a:lnTo>
                    <a:pt x="1143" y="1873"/>
                  </a:lnTo>
                  <a:lnTo>
                    <a:pt x="1143" y="1875"/>
                  </a:lnTo>
                  <a:lnTo>
                    <a:pt x="1141" y="1878"/>
                  </a:lnTo>
                  <a:lnTo>
                    <a:pt x="1140" y="1884"/>
                  </a:lnTo>
                  <a:lnTo>
                    <a:pt x="1137" y="1889"/>
                  </a:lnTo>
                  <a:lnTo>
                    <a:pt x="1131" y="1895"/>
                  </a:lnTo>
                  <a:lnTo>
                    <a:pt x="1121" y="1904"/>
                  </a:lnTo>
                  <a:lnTo>
                    <a:pt x="1120" y="1904"/>
                  </a:lnTo>
                  <a:lnTo>
                    <a:pt x="1117" y="1904"/>
                  </a:lnTo>
                  <a:lnTo>
                    <a:pt x="1116" y="1904"/>
                  </a:lnTo>
                  <a:lnTo>
                    <a:pt x="1113" y="1904"/>
                  </a:lnTo>
                  <a:lnTo>
                    <a:pt x="1111" y="1905"/>
                  </a:lnTo>
                  <a:lnTo>
                    <a:pt x="1110" y="1907"/>
                  </a:lnTo>
                  <a:lnTo>
                    <a:pt x="1107" y="1911"/>
                  </a:lnTo>
                  <a:lnTo>
                    <a:pt x="1104" y="1914"/>
                  </a:lnTo>
                  <a:lnTo>
                    <a:pt x="1104" y="1917"/>
                  </a:lnTo>
                  <a:lnTo>
                    <a:pt x="1103" y="1918"/>
                  </a:lnTo>
                  <a:lnTo>
                    <a:pt x="1100" y="1918"/>
                  </a:lnTo>
                  <a:lnTo>
                    <a:pt x="1097" y="1918"/>
                  </a:lnTo>
                  <a:lnTo>
                    <a:pt x="1092" y="1920"/>
                  </a:lnTo>
                  <a:lnTo>
                    <a:pt x="1091" y="1920"/>
                  </a:lnTo>
                  <a:lnTo>
                    <a:pt x="1088" y="1924"/>
                  </a:lnTo>
                  <a:lnTo>
                    <a:pt x="1084" y="1933"/>
                  </a:lnTo>
                  <a:lnTo>
                    <a:pt x="1080" y="1941"/>
                  </a:lnTo>
                  <a:lnTo>
                    <a:pt x="1077" y="1945"/>
                  </a:lnTo>
                  <a:lnTo>
                    <a:pt x="1071" y="1945"/>
                  </a:lnTo>
                  <a:lnTo>
                    <a:pt x="1068" y="1950"/>
                  </a:lnTo>
                  <a:lnTo>
                    <a:pt x="1068" y="1954"/>
                  </a:lnTo>
                  <a:lnTo>
                    <a:pt x="1068" y="1960"/>
                  </a:lnTo>
                  <a:lnTo>
                    <a:pt x="1068" y="1963"/>
                  </a:lnTo>
                  <a:lnTo>
                    <a:pt x="1067" y="1967"/>
                  </a:lnTo>
                  <a:lnTo>
                    <a:pt x="1062" y="1971"/>
                  </a:lnTo>
                  <a:lnTo>
                    <a:pt x="1059" y="1973"/>
                  </a:lnTo>
                  <a:lnTo>
                    <a:pt x="1058" y="1976"/>
                  </a:lnTo>
                  <a:lnTo>
                    <a:pt x="1058" y="1979"/>
                  </a:lnTo>
                  <a:lnTo>
                    <a:pt x="1058" y="1981"/>
                  </a:lnTo>
                  <a:lnTo>
                    <a:pt x="1058" y="1984"/>
                  </a:lnTo>
                  <a:lnTo>
                    <a:pt x="1058" y="1986"/>
                  </a:lnTo>
                  <a:lnTo>
                    <a:pt x="1058" y="1987"/>
                  </a:lnTo>
                  <a:lnTo>
                    <a:pt x="1055" y="1989"/>
                  </a:lnTo>
                  <a:lnTo>
                    <a:pt x="1052" y="1989"/>
                  </a:lnTo>
                  <a:lnTo>
                    <a:pt x="1049" y="1989"/>
                  </a:lnTo>
                  <a:lnTo>
                    <a:pt x="1046" y="1989"/>
                  </a:lnTo>
                  <a:lnTo>
                    <a:pt x="1046" y="1990"/>
                  </a:lnTo>
                  <a:lnTo>
                    <a:pt x="1045" y="1992"/>
                  </a:lnTo>
                  <a:lnTo>
                    <a:pt x="1044" y="1996"/>
                  </a:lnTo>
                  <a:lnTo>
                    <a:pt x="1042" y="2000"/>
                  </a:lnTo>
                  <a:lnTo>
                    <a:pt x="1041" y="2003"/>
                  </a:lnTo>
                  <a:lnTo>
                    <a:pt x="1033" y="2003"/>
                  </a:lnTo>
                  <a:lnTo>
                    <a:pt x="1028" y="2010"/>
                  </a:lnTo>
                  <a:lnTo>
                    <a:pt x="1026" y="2013"/>
                  </a:lnTo>
                  <a:lnTo>
                    <a:pt x="1025" y="2017"/>
                  </a:lnTo>
                  <a:lnTo>
                    <a:pt x="1025" y="2020"/>
                  </a:lnTo>
                  <a:lnTo>
                    <a:pt x="1019" y="2020"/>
                  </a:lnTo>
                  <a:lnTo>
                    <a:pt x="1019" y="2022"/>
                  </a:lnTo>
                  <a:lnTo>
                    <a:pt x="1018" y="2025"/>
                  </a:lnTo>
                  <a:lnTo>
                    <a:pt x="1019" y="2030"/>
                  </a:lnTo>
                  <a:lnTo>
                    <a:pt x="1019" y="2036"/>
                  </a:lnTo>
                  <a:lnTo>
                    <a:pt x="1019" y="2042"/>
                  </a:lnTo>
                  <a:lnTo>
                    <a:pt x="1018" y="2046"/>
                  </a:lnTo>
                  <a:lnTo>
                    <a:pt x="1016" y="2051"/>
                  </a:lnTo>
                  <a:lnTo>
                    <a:pt x="1010" y="2061"/>
                  </a:lnTo>
                  <a:lnTo>
                    <a:pt x="1008" y="2066"/>
                  </a:lnTo>
                  <a:lnTo>
                    <a:pt x="1006" y="2072"/>
                  </a:lnTo>
                  <a:lnTo>
                    <a:pt x="1005" y="2078"/>
                  </a:lnTo>
                  <a:lnTo>
                    <a:pt x="1005" y="2084"/>
                  </a:lnTo>
                  <a:lnTo>
                    <a:pt x="1008" y="2088"/>
                  </a:lnTo>
                  <a:lnTo>
                    <a:pt x="1013" y="2094"/>
                  </a:lnTo>
                  <a:lnTo>
                    <a:pt x="1019" y="2098"/>
                  </a:lnTo>
                  <a:lnTo>
                    <a:pt x="1020" y="2101"/>
                  </a:lnTo>
                  <a:lnTo>
                    <a:pt x="1022" y="2102"/>
                  </a:lnTo>
                  <a:lnTo>
                    <a:pt x="1020" y="2105"/>
                  </a:lnTo>
                  <a:lnTo>
                    <a:pt x="1019" y="2108"/>
                  </a:lnTo>
                  <a:lnTo>
                    <a:pt x="1016" y="2114"/>
                  </a:lnTo>
                  <a:lnTo>
                    <a:pt x="1016" y="2136"/>
                  </a:lnTo>
                  <a:lnTo>
                    <a:pt x="1016" y="2153"/>
                  </a:lnTo>
                  <a:lnTo>
                    <a:pt x="1018" y="2156"/>
                  </a:lnTo>
                  <a:lnTo>
                    <a:pt x="1020" y="2159"/>
                  </a:lnTo>
                  <a:lnTo>
                    <a:pt x="1026" y="2164"/>
                  </a:lnTo>
                  <a:lnTo>
                    <a:pt x="1032" y="2170"/>
                  </a:lnTo>
                  <a:lnTo>
                    <a:pt x="1035" y="2172"/>
                  </a:lnTo>
                  <a:lnTo>
                    <a:pt x="1036" y="2174"/>
                  </a:lnTo>
                  <a:lnTo>
                    <a:pt x="1036" y="2180"/>
                  </a:lnTo>
                  <a:lnTo>
                    <a:pt x="1035" y="2186"/>
                  </a:lnTo>
                  <a:lnTo>
                    <a:pt x="1033" y="2193"/>
                  </a:lnTo>
                  <a:lnTo>
                    <a:pt x="1033" y="2196"/>
                  </a:lnTo>
                  <a:lnTo>
                    <a:pt x="1033" y="2199"/>
                  </a:lnTo>
                  <a:lnTo>
                    <a:pt x="1033" y="2206"/>
                  </a:lnTo>
                  <a:lnTo>
                    <a:pt x="1036" y="2218"/>
                  </a:lnTo>
                  <a:lnTo>
                    <a:pt x="1038" y="2235"/>
                  </a:lnTo>
                  <a:lnTo>
                    <a:pt x="1038" y="2241"/>
                  </a:lnTo>
                  <a:lnTo>
                    <a:pt x="1036" y="2248"/>
                  </a:lnTo>
                  <a:lnTo>
                    <a:pt x="1033" y="2256"/>
                  </a:lnTo>
                  <a:lnTo>
                    <a:pt x="1033" y="2265"/>
                  </a:lnTo>
                  <a:lnTo>
                    <a:pt x="1033" y="2271"/>
                  </a:lnTo>
                  <a:lnTo>
                    <a:pt x="1035" y="2277"/>
                  </a:lnTo>
                  <a:lnTo>
                    <a:pt x="1035" y="2281"/>
                  </a:lnTo>
                  <a:lnTo>
                    <a:pt x="1036" y="2285"/>
                  </a:lnTo>
                  <a:lnTo>
                    <a:pt x="1035" y="2287"/>
                  </a:lnTo>
                  <a:lnTo>
                    <a:pt x="1035" y="2290"/>
                  </a:lnTo>
                  <a:lnTo>
                    <a:pt x="1031" y="2295"/>
                  </a:lnTo>
                  <a:lnTo>
                    <a:pt x="1022" y="2310"/>
                  </a:lnTo>
                  <a:lnTo>
                    <a:pt x="1010" y="2323"/>
                  </a:lnTo>
                  <a:lnTo>
                    <a:pt x="1006" y="2327"/>
                  </a:lnTo>
                  <a:lnTo>
                    <a:pt x="1002" y="2330"/>
                  </a:lnTo>
                  <a:lnTo>
                    <a:pt x="997" y="2331"/>
                  </a:lnTo>
                  <a:lnTo>
                    <a:pt x="993" y="2331"/>
                  </a:lnTo>
                  <a:lnTo>
                    <a:pt x="990" y="2331"/>
                  </a:lnTo>
                  <a:lnTo>
                    <a:pt x="986" y="2333"/>
                  </a:lnTo>
                  <a:lnTo>
                    <a:pt x="983" y="2334"/>
                  </a:lnTo>
                  <a:lnTo>
                    <a:pt x="980" y="2337"/>
                  </a:lnTo>
                  <a:lnTo>
                    <a:pt x="977" y="2341"/>
                  </a:lnTo>
                  <a:lnTo>
                    <a:pt x="974" y="2343"/>
                  </a:lnTo>
                  <a:lnTo>
                    <a:pt x="970" y="2344"/>
                  </a:lnTo>
                  <a:lnTo>
                    <a:pt x="964" y="2344"/>
                  </a:lnTo>
                  <a:lnTo>
                    <a:pt x="960" y="2344"/>
                  </a:lnTo>
                  <a:lnTo>
                    <a:pt x="957" y="2344"/>
                  </a:lnTo>
                  <a:lnTo>
                    <a:pt x="956" y="2346"/>
                  </a:lnTo>
                  <a:lnTo>
                    <a:pt x="953" y="2356"/>
                  </a:lnTo>
                  <a:lnTo>
                    <a:pt x="950" y="2367"/>
                  </a:lnTo>
                  <a:lnTo>
                    <a:pt x="944" y="2367"/>
                  </a:lnTo>
                  <a:lnTo>
                    <a:pt x="944" y="2369"/>
                  </a:lnTo>
                  <a:lnTo>
                    <a:pt x="943" y="2370"/>
                  </a:lnTo>
                  <a:lnTo>
                    <a:pt x="941" y="2375"/>
                  </a:lnTo>
                  <a:lnTo>
                    <a:pt x="938" y="2382"/>
                  </a:lnTo>
                  <a:lnTo>
                    <a:pt x="937" y="2383"/>
                  </a:lnTo>
                  <a:lnTo>
                    <a:pt x="934" y="2383"/>
                  </a:lnTo>
                  <a:lnTo>
                    <a:pt x="933" y="2383"/>
                  </a:lnTo>
                  <a:lnTo>
                    <a:pt x="931" y="2385"/>
                  </a:lnTo>
                  <a:lnTo>
                    <a:pt x="931" y="2390"/>
                  </a:lnTo>
                  <a:lnTo>
                    <a:pt x="930" y="2393"/>
                  </a:lnTo>
                  <a:lnTo>
                    <a:pt x="930" y="2398"/>
                  </a:lnTo>
                  <a:lnTo>
                    <a:pt x="930" y="2403"/>
                  </a:lnTo>
                  <a:lnTo>
                    <a:pt x="931" y="2409"/>
                  </a:lnTo>
                  <a:lnTo>
                    <a:pt x="936" y="2409"/>
                  </a:lnTo>
                  <a:lnTo>
                    <a:pt x="937" y="2418"/>
                  </a:lnTo>
                  <a:lnTo>
                    <a:pt x="938" y="2429"/>
                  </a:lnTo>
                  <a:lnTo>
                    <a:pt x="943" y="2457"/>
                  </a:lnTo>
                  <a:lnTo>
                    <a:pt x="944" y="2471"/>
                  </a:lnTo>
                  <a:lnTo>
                    <a:pt x="944" y="2484"/>
                  </a:lnTo>
                  <a:lnTo>
                    <a:pt x="943" y="2494"/>
                  </a:lnTo>
                  <a:lnTo>
                    <a:pt x="941" y="2498"/>
                  </a:lnTo>
                  <a:lnTo>
                    <a:pt x="938" y="2501"/>
                  </a:lnTo>
                  <a:lnTo>
                    <a:pt x="934" y="2503"/>
                  </a:lnTo>
                  <a:lnTo>
                    <a:pt x="930" y="2504"/>
                  </a:lnTo>
                  <a:lnTo>
                    <a:pt x="925" y="2504"/>
                  </a:lnTo>
                  <a:lnTo>
                    <a:pt x="920" y="2507"/>
                  </a:lnTo>
                  <a:lnTo>
                    <a:pt x="911" y="2510"/>
                  </a:lnTo>
                  <a:lnTo>
                    <a:pt x="904" y="2516"/>
                  </a:lnTo>
                  <a:lnTo>
                    <a:pt x="889" y="2526"/>
                  </a:lnTo>
                  <a:lnTo>
                    <a:pt x="891" y="2529"/>
                  </a:lnTo>
                  <a:lnTo>
                    <a:pt x="894" y="2530"/>
                  </a:lnTo>
                  <a:lnTo>
                    <a:pt x="898" y="2534"/>
                  </a:lnTo>
                  <a:lnTo>
                    <a:pt x="897" y="2540"/>
                  </a:lnTo>
                  <a:lnTo>
                    <a:pt x="897" y="2562"/>
                  </a:lnTo>
                  <a:lnTo>
                    <a:pt x="895" y="2570"/>
                  </a:lnTo>
                  <a:lnTo>
                    <a:pt x="895" y="2576"/>
                  </a:lnTo>
                  <a:lnTo>
                    <a:pt x="887" y="2576"/>
                  </a:lnTo>
                  <a:lnTo>
                    <a:pt x="887" y="2579"/>
                  </a:lnTo>
                  <a:lnTo>
                    <a:pt x="887" y="2583"/>
                  </a:lnTo>
                  <a:lnTo>
                    <a:pt x="892" y="2589"/>
                  </a:lnTo>
                  <a:lnTo>
                    <a:pt x="881" y="2596"/>
                  </a:lnTo>
                  <a:lnTo>
                    <a:pt x="874" y="2601"/>
                  </a:lnTo>
                  <a:lnTo>
                    <a:pt x="869" y="2603"/>
                  </a:lnTo>
                  <a:lnTo>
                    <a:pt x="866" y="2609"/>
                  </a:lnTo>
                  <a:lnTo>
                    <a:pt x="862" y="2618"/>
                  </a:lnTo>
                  <a:lnTo>
                    <a:pt x="856" y="2634"/>
                  </a:lnTo>
                  <a:lnTo>
                    <a:pt x="853" y="2634"/>
                  </a:lnTo>
                  <a:lnTo>
                    <a:pt x="853" y="2635"/>
                  </a:lnTo>
                  <a:lnTo>
                    <a:pt x="853" y="2638"/>
                  </a:lnTo>
                  <a:lnTo>
                    <a:pt x="853" y="2639"/>
                  </a:lnTo>
                  <a:lnTo>
                    <a:pt x="853" y="2641"/>
                  </a:lnTo>
                  <a:lnTo>
                    <a:pt x="853" y="2642"/>
                  </a:lnTo>
                  <a:lnTo>
                    <a:pt x="851" y="2645"/>
                  </a:lnTo>
                  <a:lnTo>
                    <a:pt x="846" y="2647"/>
                  </a:lnTo>
                  <a:lnTo>
                    <a:pt x="839" y="2652"/>
                  </a:lnTo>
                  <a:lnTo>
                    <a:pt x="829" y="2667"/>
                  </a:lnTo>
                  <a:lnTo>
                    <a:pt x="816" y="2683"/>
                  </a:lnTo>
                  <a:lnTo>
                    <a:pt x="809" y="2690"/>
                  </a:lnTo>
                  <a:lnTo>
                    <a:pt x="802" y="2697"/>
                  </a:lnTo>
                  <a:lnTo>
                    <a:pt x="794" y="2703"/>
                  </a:lnTo>
                  <a:lnTo>
                    <a:pt x="787" y="2706"/>
                  </a:lnTo>
                  <a:lnTo>
                    <a:pt x="783" y="2706"/>
                  </a:lnTo>
                  <a:lnTo>
                    <a:pt x="780" y="2706"/>
                  </a:lnTo>
                  <a:lnTo>
                    <a:pt x="777" y="2704"/>
                  </a:lnTo>
                  <a:lnTo>
                    <a:pt x="773" y="2706"/>
                  </a:lnTo>
                  <a:lnTo>
                    <a:pt x="773" y="2711"/>
                  </a:lnTo>
                  <a:lnTo>
                    <a:pt x="764" y="2711"/>
                  </a:lnTo>
                  <a:lnTo>
                    <a:pt x="757" y="2711"/>
                  </a:lnTo>
                  <a:lnTo>
                    <a:pt x="754" y="2716"/>
                  </a:lnTo>
                  <a:lnTo>
                    <a:pt x="748" y="2716"/>
                  </a:lnTo>
                  <a:lnTo>
                    <a:pt x="743" y="2716"/>
                  </a:lnTo>
                  <a:lnTo>
                    <a:pt x="734" y="2713"/>
                  </a:lnTo>
                  <a:lnTo>
                    <a:pt x="728" y="2713"/>
                  </a:lnTo>
                  <a:lnTo>
                    <a:pt x="722" y="2711"/>
                  </a:lnTo>
                  <a:lnTo>
                    <a:pt x="717" y="2713"/>
                  </a:lnTo>
                  <a:lnTo>
                    <a:pt x="709" y="2714"/>
                  </a:lnTo>
                  <a:lnTo>
                    <a:pt x="708" y="2716"/>
                  </a:lnTo>
                  <a:lnTo>
                    <a:pt x="705" y="2717"/>
                  </a:lnTo>
                  <a:lnTo>
                    <a:pt x="701" y="2722"/>
                  </a:lnTo>
                  <a:lnTo>
                    <a:pt x="699" y="2722"/>
                  </a:lnTo>
                  <a:lnTo>
                    <a:pt x="696" y="2722"/>
                  </a:lnTo>
                  <a:lnTo>
                    <a:pt x="692" y="2720"/>
                  </a:lnTo>
                  <a:lnTo>
                    <a:pt x="688" y="2719"/>
                  </a:lnTo>
                  <a:lnTo>
                    <a:pt x="685" y="2719"/>
                  </a:lnTo>
                  <a:lnTo>
                    <a:pt x="682" y="2719"/>
                  </a:lnTo>
                  <a:lnTo>
                    <a:pt x="679" y="2720"/>
                  </a:lnTo>
                  <a:lnTo>
                    <a:pt x="675" y="2723"/>
                  </a:lnTo>
                  <a:lnTo>
                    <a:pt x="643" y="2723"/>
                  </a:lnTo>
                  <a:lnTo>
                    <a:pt x="643" y="2719"/>
                  </a:lnTo>
                  <a:lnTo>
                    <a:pt x="637" y="2723"/>
                  </a:lnTo>
                  <a:lnTo>
                    <a:pt x="635" y="2723"/>
                  </a:lnTo>
                  <a:lnTo>
                    <a:pt x="633" y="2720"/>
                  </a:lnTo>
                  <a:lnTo>
                    <a:pt x="632" y="2716"/>
                  </a:lnTo>
                  <a:lnTo>
                    <a:pt x="630" y="2706"/>
                  </a:lnTo>
                  <a:lnTo>
                    <a:pt x="629" y="2691"/>
                  </a:lnTo>
                  <a:lnTo>
                    <a:pt x="623" y="2688"/>
                  </a:lnTo>
                  <a:lnTo>
                    <a:pt x="624" y="2686"/>
                  </a:lnTo>
                  <a:lnTo>
                    <a:pt x="626" y="2684"/>
                  </a:lnTo>
                  <a:lnTo>
                    <a:pt x="629" y="2681"/>
                  </a:lnTo>
                  <a:lnTo>
                    <a:pt x="632" y="2680"/>
                  </a:lnTo>
                  <a:lnTo>
                    <a:pt x="633" y="2678"/>
                  </a:lnTo>
                  <a:lnTo>
                    <a:pt x="635" y="2675"/>
                  </a:lnTo>
                  <a:lnTo>
                    <a:pt x="635" y="2673"/>
                  </a:lnTo>
                  <a:lnTo>
                    <a:pt x="635" y="2668"/>
                  </a:lnTo>
                  <a:lnTo>
                    <a:pt x="635" y="2664"/>
                  </a:lnTo>
                  <a:lnTo>
                    <a:pt x="632" y="2652"/>
                  </a:lnTo>
                  <a:lnTo>
                    <a:pt x="629" y="2642"/>
                  </a:lnTo>
                  <a:lnTo>
                    <a:pt x="627" y="2639"/>
                  </a:lnTo>
                  <a:lnTo>
                    <a:pt x="626" y="2637"/>
                  </a:lnTo>
                  <a:lnTo>
                    <a:pt x="624" y="2635"/>
                  </a:lnTo>
                  <a:lnTo>
                    <a:pt x="623" y="2634"/>
                  </a:lnTo>
                  <a:lnTo>
                    <a:pt x="620" y="2632"/>
                  </a:lnTo>
                  <a:lnTo>
                    <a:pt x="619" y="2632"/>
                  </a:lnTo>
                  <a:lnTo>
                    <a:pt x="619" y="2631"/>
                  </a:lnTo>
                  <a:lnTo>
                    <a:pt x="617" y="2627"/>
                  </a:lnTo>
                  <a:lnTo>
                    <a:pt x="616" y="2624"/>
                  </a:lnTo>
                  <a:lnTo>
                    <a:pt x="616" y="2615"/>
                  </a:lnTo>
                  <a:lnTo>
                    <a:pt x="616" y="2603"/>
                  </a:lnTo>
                  <a:lnTo>
                    <a:pt x="613" y="2601"/>
                  </a:lnTo>
                  <a:lnTo>
                    <a:pt x="610" y="2598"/>
                  </a:lnTo>
                  <a:lnTo>
                    <a:pt x="607" y="2595"/>
                  </a:lnTo>
                  <a:lnTo>
                    <a:pt x="604" y="2592"/>
                  </a:lnTo>
                  <a:lnTo>
                    <a:pt x="603" y="2589"/>
                  </a:lnTo>
                  <a:lnTo>
                    <a:pt x="603" y="2585"/>
                  </a:lnTo>
                  <a:lnTo>
                    <a:pt x="603" y="2582"/>
                  </a:lnTo>
                  <a:lnTo>
                    <a:pt x="601" y="2578"/>
                  </a:lnTo>
                  <a:lnTo>
                    <a:pt x="600" y="2578"/>
                  </a:lnTo>
                  <a:lnTo>
                    <a:pt x="597" y="2578"/>
                  </a:lnTo>
                  <a:lnTo>
                    <a:pt x="596" y="2578"/>
                  </a:lnTo>
                  <a:lnTo>
                    <a:pt x="593" y="2578"/>
                  </a:lnTo>
                  <a:lnTo>
                    <a:pt x="591" y="2576"/>
                  </a:lnTo>
                  <a:lnTo>
                    <a:pt x="587" y="2570"/>
                  </a:lnTo>
                  <a:lnTo>
                    <a:pt x="583" y="2562"/>
                  </a:lnTo>
                  <a:lnTo>
                    <a:pt x="581" y="2557"/>
                  </a:lnTo>
                  <a:lnTo>
                    <a:pt x="580" y="2552"/>
                  </a:lnTo>
                  <a:lnTo>
                    <a:pt x="578" y="2544"/>
                  </a:lnTo>
                  <a:lnTo>
                    <a:pt x="577" y="2537"/>
                  </a:lnTo>
                  <a:lnTo>
                    <a:pt x="577" y="2530"/>
                  </a:lnTo>
                  <a:lnTo>
                    <a:pt x="578" y="2516"/>
                  </a:lnTo>
                  <a:lnTo>
                    <a:pt x="577" y="2498"/>
                  </a:lnTo>
                  <a:lnTo>
                    <a:pt x="573" y="2488"/>
                  </a:lnTo>
                  <a:lnTo>
                    <a:pt x="570" y="2481"/>
                  </a:lnTo>
                  <a:lnTo>
                    <a:pt x="568" y="2475"/>
                  </a:lnTo>
                  <a:lnTo>
                    <a:pt x="568" y="2472"/>
                  </a:lnTo>
                  <a:lnTo>
                    <a:pt x="568" y="2468"/>
                  </a:lnTo>
                  <a:lnTo>
                    <a:pt x="570" y="2460"/>
                  </a:lnTo>
                  <a:lnTo>
                    <a:pt x="571" y="2451"/>
                  </a:lnTo>
                  <a:lnTo>
                    <a:pt x="571" y="2447"/>
                  </a:lnTo>
                  <a:lnTo>
                    <a:pt x="571" y="2442"/>
                  </a:lnTo>
                  <a:lnTo>
                    <a:pt x="570" y="2439"/>
                  </a:lnTo>
                  <a:lnTo>
                    <a:pt x="565" y="2436"/>
                  </a:lnTo>
                  <a:lnTo>
                    <a:pt x="563" y="2434"/>
                  </a:lnTo>
                  <a:lnTo>
                    <a:pt x="560" y="2432"/>
                  </a:lnTo>
                  <a:lnTo>
                    <a:pt x="560" y="2428"/>
                  </a:lnTo>
                  <a:lnTo>
                    <a:pt x="560" y="2425"/>
                  </a:lnTo>
                  <a:lnTo>
                    <a:pt x="561" y="2421"/>
                  </a:lnTo>
                  <a:lnTo>
                    <a:pt x="560" y="2418"/>
                  </a:lnTo>
                  <a:lnTo>
                    <a:pt x="560" y="2416"/>
                  </a:lnTo>
                  <a:lnTo>
                    <a:pt x="558" y="2413"/>
                  </a:lnTo>
                  <a:lnTo>
                    <a:pt x="554" y="2409"/>
                  </a:lnTo>
                  <a:lnTo>
                    <a:pt x="550" y="2406"/>
                  </a:lnTo>
                  <a:lnTo>
                    <a:pt x="547" y="2402"/>
                  </a:lnTo>
                  <a:lnTo>
                    <a:pt x="545" y="2398"/>
                  </a:lnTo>
                  <a:lnTo>
                    <a:pt x="545" y="2393"/>
                  </a:lnTo>
                  <a:lnTo>
                    <a:pt x="545" y="2386"/>
                  </a:lnTo>
                  <a:lnTo>
                    <a:pt x="545" y="2379"/>
                  </a:lnTo>
                  <a:lnTo>
                    <a:pt x="545" y="2375"/>
                  </a:lnTo>
                  <a:lnTo>
                    <a:pt x="544" y="2370"/>
                  </a:lnTo>
                  <a:lnTo>
                    <a:pt x="527" y="2352"/>
                  </a:lnTo>
                  <a:lnTo>
                    <a:pt x="521" y="2352"/>
                  </a:lnTo>
                  <a:lnTo>
                    <a:pt x="519" y="2341"/>
                  </a:lnTo>
                  <a:lnTo>
                    <a:pt x="519" y="2324"/>
                  </a:lnTo>
                  <a:lnTo>
                    <a:pt x="518" y="2303"/>
                  </a:lnTo>
                  <a:lnTo>
                    <a:pt x="518" y="2294"/>
                  </a:lnTo>
                  <a:lnTo>
                    <a:pt x="519" y="2288"/>
                  </a:lnTo>
                  <a:lnTo>
                    <a:pt x="519" y="2285"/>
                  </a:lnTo>
                  <a:lnTo>
                    <a:pt x="521" y="2284"/>
                  </a:lnTo>
                  <a:lnTo>
                    <a:pt x="525" y="2277"/>
                  </a:lnTo>
                  <a:lnTo>
                    <a:pt x="532" y="2265"/>
                  </a:lnTo>
                  <a:lnTo>
                    <a:pt x="534" y="2261"/>
                  </a:lnTo>
                  <a:lnTo>
                    <a:pt x="534" y="2256"/>
                  </a:lnTo>
                  <a:lnTo>
                    <a:pt x="532" y="2251"/>
                  </a:lnTo>
                  <a:lnTo>
                    <a:pt x="532" y="2248"/>
                  </a:lnTo>
                  <a:lnTo>
                    <a:pt x="532" y="2244"/>
                  </a:lnTo>
                  <a:lnTo>
                    <a:pt x="534" y="2241"/>
                  </a:lnTo>
                  <a:lnTo>
                    <a:pt x="535" y="2235"/>
                  </a:lnTo>
                  <a:lnTo>
                    <a:pt x="537" y="2235"/>
                  </a:lnTo>
                  <a:lnTo>
                    <a:pt x="540" y="2233"/>
                  </a:lnTo>
                  <a:lnTo>
                    <a:pt x="542" y="2233"/>
                  </a:lnTo>
                  <a:lnTo>
                    <a:pt x="544" y="2232"/>
                  </a:lnTo>
                  <a:lnTo>
                    <a:pt x="544" y="2231"/>
                  </a:lnTo>
                  <a:lnTo>
                    <a:pt x="544" y="2229"/>
                  </a:lnTo>
                  <a:lnTo>
                    <a:pt x="544" y="2226"/>
                  </a:lnTo>
                  <a:lnTo>
                    <a:pt x="544" y="2225"/>
                  </a:lnTo>
                  <a:lnTo>
                    <a:pt x="545" y="2222"/>
                  </a:lnTo>
                  <a:lnTo>
                    <a:pt x="550" y="2218"/>
                  </a:lnTo>
                  <a:lnTo>
                    <a:pt x="552" y="2215"/>
                  </a:lnTo>
                  <a:lnTo>
                    <a:pt x="554" y="2212"/>
                  </a:lnTo>
                  <a:lnTo>
                    <a:pt x="555" y="2210"/>
                  </a:lnTo>
                  <a:lnTo>
                    <a:pt x="555" y="2205"/>
                  </a:lnTo>
                  <a:lnTo>
                    <a:pt x="557" y="2199"/>
                  </a:lnTo>
                  <a:lnTo>
                    <a:pt x="557" y="2187"/>
                  </a:lnTo>
                  <a:lnTo>
                    <a:pt x="555" y="2177"/>
                  </a:lnTo>
                  <a:lnTo>
                    <a:pt x="554" y="2172"/>
                  </a:lnTo>
                  <a:lnTo>
                    <a:pt x="552" y="2166"/>
                  </a:lnTo>
                  <a:lnTo>
                    <a:pt x="550" y="2164"/>
                  </a:lnTo>
                  <a:lnTo>
                    <a:pt x="547" y="2163"/>
                  </a:lnTo>
                  <a:lnTo>
                    <a:pt x="545" y="2160"/>
                  </a:lnTo>
                  <a:lnTo>
                    <a:pt x="547" y="2156"/>
                  </a:lnTo>
                  <a:lnTo>
                    <a:pt x="548" y="2146"/>
                  </a:lnTo>
                  <a:lnTo>
                    <a:pt x="551" y="2136"/>
                  </a:lnTo>
                  <a:lnTo>
                    <a:pt x="552" y="2125"/>
                  </a:lnTo>
                  <a:lnTo>
                    <a:pt x="547" y="2120"/>
                  </a:lnTo>
                  <a:lnTo>
                    <a:pt x="547" y="2114"/>
                  </a:lnTo>
                  <a:lnTo>
                    <a:pt x="547" y="2108"/>
                  </a:lnTo>
                  <a:lnTo>
                    <a:pt x="545" y="2102"/>
                  </a:lnTo>
                  <a:lnTo>
                    <a:pt x="544" y="2094"/>
                  </a:lnTo>
                  <a:lnTo>
                    <a:pt x="540" y="2091"/>
                  </a:lnTo>
                  <a:lnTo>
                    <a:pt x="535" y="2087"/>
                  </a:lnTo>
                  <a:lnTo>
                    <a:pt x="534" y="2081"/>
                  </a:lnTo>
                  <a:lnTo>
                    <a:pt x="532" y="2075"/>
                  </a:lnTo>
                  <a:lnTo>
                    <a:pt x="529" y="2065"/>
                  </a:lnTo>
                  <a:lnTo>
                    <a:pt x="528" y="2059"/>
                  </a:lnTo>
                  <a:lnTo>
                    <a:pt x="527" y="2058"/>
                  </a:lnTo>
                  <a:lnTo>
                    <a:pt x="524" y="2056"/>
                  </a:lnTo>
                  <a:lnTo>
                    <a:pt x="524" y="2055"/>
                  </a:lnTo>
                  <a:lnTo>
                    <a:pt x="525" y="2052"/>
                  </a:lnTo>
                  <a:lnTo>
                    <a:pt x="527" y="2051"/>
                  </a:lnTo>
                  <a:lnTo>
                    <a:pt x="527" y="2048"/>
                  </a:lnTo>
                  <a:lnTo>
                    <a:pt x="521" y="2038"/>
                  </a:lnTo>
                  <a:lnTo>
                    <a:pt x="521" y="2036"/>
                  </a:lnTo>
                  <a:lnTo>
                    <a:pt x="521" y="2035"/>
                  </a:lnTo>
                  <a:lnTo>
                    <a:pt x="519" y="2033"/>
                  </a:lnTo>
                  <a:lnTo>
                    <a:pt x="519" y="2030"/>
                  </a:lnTo>
                  <a:lnTo>
                    <a:pt x="515" y="2028"/>
                  </a:lnTo>
                  <a:lnTo>
                    <a:pt x="511" y="2023"/>
                  </a:lnTo>
                  <a:lnTo>
                    <a:pt x="502" y="2017"/>
                  </a:lnTo>
                  <a:lnTo>
                    <a:pt x="505" y="2009"/>
                  </a:lnTo>
                  <a:lnTo>
                    <a:pt x="499" y="2003"/>
                  </a:lnTo>
                  <a:lnTo>
                    <a:pt x="491" y="1996"/>
                  </a:lnTo>
                  <a:lnTo>
                    <a:pt x="475" y="1984"/>
                  </a:lnTo>
                  <a:lnTo>
                    <a:pt x="478" y="1981"/>
                  </a:lnTo>
                  <a:lnTo>
                    <a:pt x="479" y="1980"/>
                  </a:lnTo>
                  <a:lnTo>
                    <a:pt x="479" y="1979"/>
                  </a:lnTo>
                  <a:lnTo>
                    <a:pt x="479" y="1977"/>
                  </a:lnTo>
                  <a:lnTo>
                    <a:pt x="478" y="1974"/>
                  </a:lnTo>
                  <a:lnTo>
                    <a:pt x="476" y="1971"/>
                  </a:lnTo>
                  <a:lnTo>
                    <a:pt x="473" y="1970"/>
                  </a:lnTo>
                  <a:lnTo>
                    <a:pt x="469" y="1967"/>
                  </a:lnTo>
                  <a:lnTo>
                    <a:pt x="472" y="1957"/>
                  </a:lnTo>
                  <a:lnTo>
                    <a:pt x="475" y="1945"/>
                  </a:lnTo>
                  <a:lnTo>
                    <a:pt x="478" y="1940"/>
                  </a:lnTo>
                  <a:lnTo>
                    <a:pt x="479" y="1934"/>
                  </a:lnTo>
                  <a:lnTo>
                    <a:pt x="480" y="1931"/>
                  </a:lnTo>
                  <a:lnTo>
                    <a:pt x="483" y="1928"/>
                  </a:lnTo>
                  <a:lnTo>
                    <a:pt x="483" y="1927"/>
                  </a:lnTo>
                  <a:lnTo>
                    <a:pt x="483" y="1925"/>
                  </a:lnTo>
                  <a:lnTo>
                    <a:pt x="482" y="1920"/>
                  </a:lnTo>
                  <a:lnTo>
                    <a:pt x="479" y="1915"/>
                  </a:lnTo>
                  <a:lnTo>
                    <a:pt x="478" y="1912"/>
                  </a:lnTo>
                  <a:lnTo>
                    <a:pt x="479" y="1908"/>
                  </a:lnTo>
                  <a:lnTo>
                    <a:pt x="482" y="1904"/>
                  </a:lnTo>
                  <a:lnTo>
                    <a:pt x="485" y="1899"/>
                  </a:lnTo>
                  <a:lnTo>
                    <a:pt x="486" y="1895"/>
                  </a:lnTo>
                  <a:lnTo>
                    <a:pt x="486" y="1881"/>
                  </a:lnTo>
                  <a:lnTo>
                    <a:pt x="488" y="1879"/>
                  </a:lnTo>
                  <a:lnTo>
                    <a:pt x="488" y="1875"/>
                  </a:lnTo>
                  <a:lnTo>
                    <a:pt x="489" y="1869"/>
                  </a:lnTo>
                  <a:lnTo>
                    <a:pt x="488" y="1865"/>
                  </a:lnTo>
                  <a:lnTo>
                    <a:pt x="486" y="1862"/>
                  </a:lnTo>
                  <a:lnTo>
                    <a:pt x="483" y="1859"/>
                  </a:lnTo>
                  <a:lnTo>
                    <a:pt x="480" y="1855"/>
                  </a:lnTo>
                  <a:lnTo>
                    <a:pt x="480" y="1850"/>
                  </a:lnTo>
                  <a:lnTo>
                    <a:pt x="480" y="1849"/>
                  </a:lnTo>
                  <a:lnTo>
                    <a:pt x="478" y="1848"/>
                  </a:lnTo>
                  <a:lnTo>
                    <a:pt x="475" y="1848"/>
                  </a:lnTo>
                  <a:lnTo>
                    <a:pt x="472" y="1846"/>
                  </a:lnTo>
                  <a:lnTo>
                    <a:pt x="469" y="1846"/>
                  </a:lnTo>
                  <a:lnTo>
                    <a:pt x="472" y="1835"/>
                  </a:lnTo>
                  <a:lnTo>
                    <a:pt x="469" y="1833"/>
                  </a:lnTo>
                  <a:lnTo>
                    <a:pt x="468" y="1833"/>
                  </a:lnTo>
                  <a:lnTo>
                    <a:pt x="466" y="1836"/>
                  </a:lnTo>
                  <a:lnTo>
                    <a:pt x="466" y="1840"/>
                  </a:lnTo>
                  <a:lnTo>
                    <a:pt x="465" y="1840"/>
                  </a:lnTo>
                  <a:lnTo>
                    <a:pt x="463" y="1840"/>
                  </a:lnTo>
                  <a:lnTo>
                    <a:pt x="463" y="1837"/>
                  </a:lnTo>
                  <a:lnTo>
                    <a:pt x="462" y="1836"/>
                  </a:lnTo>
                  <a:lnTo>
                    <a:pt x="460" y="1835"/>
                  </a:lnTo>
                  <a:lnTo>
                    <a:pt x="459" y="1837"/>
                  </a:lnTo>
                  <a:lnTo>
                    <a:pt x="457" y="1839"/>
                  </a:lnTo>
                  <a:lnTo>
                    <a:pt x="455" y="1840"/>
                  </a:lnTo>
                  <a:lnTo>
                    <a:pt x="455" y="1839"/>
                  </a:lnTo>
                  <a:lnTo>
                    <a:pt x="453" y="1836"/>
                  </a:lnTo>
                  <a:lnTo>
                    <a:pt x="452" y="1835"/>
                  </a:lnTo>
                  <a:lnTo>
                    <a:pt x="447" y="1835"/>
                  </a:lnTo>
                  <a:lnTo>
                    <a:pt x="447" y="1840"/>
                  </a:lnTo>
                  <a:lnTo>
                    <a:pt x="433" y="1842"/>
                  </a:lnTo>
                  <a:lnTo>
                    <a:pt x="419" y="1846"/>
                  </a:lnTo>
                  <a:lnTo>
                    <a:pt x="413" y="1839"/>
                  </a:lnTo>
                  <a:lnTo>
                    <a:pt x="410" y="1835"/>
                  </a:lnTo>
                  <a:lnTo>
                    <a:pt x="408" y="1832"/>
                  </a:lnTo>
                  <a:lnTo>
                    <a:pt x="407" y="1829"/>
                  </a:lnTo>
                  <a:lnTo>
                    <a:pt x="408" y="1826"/>
                  </a:lnTo>
                  <a:lnTo>
                    <a:pt x="410" y="1823"/>
                  </a:lnTo>
                  <a:lnTo>
                    <a:pt x="410" y="1822"/>
                  </a:lnTo>
                  <a:lnTo>
                    <a:pt x="411" y="1820"/>
                  </a:lnTo>
                  <a:lnTo>
                    <a:pt x="411" y="1814"/>
                  </a:lnTo>
                  <a:lnTo>
                    <a:pt x="407" y="1810"/>
                  </a:lnTo>
                  <a:lnTo>
                    <a:pt x="401" y="1804"/>
                  </a:lnTo>
                  <a:lnTo>
                    <a:pt x="394" y="1799"/>
                  </a:lnTo>
                  <a:lnTo>
                    <a:pt x="388" y="1796"/>
                  </a:lnTo>
                  <a:lnTo>
                    <a:pt x="383" y="1794"/>
                  </a:lnTo>
                  <a:lnTo>
                    <a:pt x="375" y="1794"/>
                  </a:lnTo>
                  <a:lnTo>
                    <a:pt x="370" y="1794"/>
                  </a:lnTo>
                  <a:lnTo>
                    <a:pt x="362" y="1794"/>
                  </a:lnTo>
                  <a:lnTo>
                    <a:pt x="354" y="1796"/>
                  </a:lnTo>
                  <a:lnTo>
                    <a:pt x="349" y="1797"/>
                  </a:lnTo>
                  <a:lnTo>
                    <a:pt x="348" y="1799"/>
                  </a:lnTo>
                  <a:lnTo>
                    <a:pt x="345" y="1801"/>
                  </a:lnTo>
                  <a:lnTo>
                    <a:pt x="342" y="1806"/>
                  </a:lnTo>
                  <a:lnTo>
                    <a:pt x="339" y="1810"/>
                  </a:lnTo>
                  <a:lnTo>
                    <a:pt x="338" y="1812"/>
                  </a:lnTo>
                  <a:lnTo>
                    <a:pt x="336" y="1813"/>
                  </a:lnTo>
                  <a:lnTo>
                    <a:pt x="334" y="1813"/>
                  </a:lnTo>
                  <a:lnTo>
                    <a:pt x="332" y="1813"/>
                  </a:lnTo>
                  <a:lnTo>
                    <a:pt x="332" y="1812"/>
                  </a:lnTo>
                  <a:lnTo>
                    <a:pt x="332" y="1810"/>
                  </a:lnTo>
                  <a:lnTo>
                    <a:pt x="334" y="1806"/>
                  </a:lnTo>
                  <a:lnTo>
                    <a:pt x="332" y="1804"/>
                  </a:lnTo>
                  <a:lnTo>
                    <a:pt x="331" y="1804"/>
                  </a:lnTo>
                  <a:lnTo>
                    <a:pt x="329" y="1804"/>
                  </a:lnTo>
                  <a:lnTo>
                    <a:pt x="328" y="1806"/>
                  </a:lnTo>
                  <a:lnTo>
                    <a:pt x="325" y="1809"/>
                  </a:lnTo>
                  <a:lnTo>
                    <a:pt x="322" y="1814"/>
                  </a:lnTo>
                  <a:lnTo>
                    <a:pt x="319" y="1816"/>
                  </a:lnTo>
                  <a:lnTo>
                    <a:pt x="315" y="1817"/>
                  </a:lnTo>
                  <a:lnTo>
                    <a:pt x="306" y="1817"/>
                  </a:lnTo>
                  <a:lnTo>
                    <a:pt x="298" y="1817"/>
                  </a:lnTo>
                  <a:lnTo>
                    <a:pt x="289" y="1817"/>
                  </a:lnTo>
                  <a:lnTo>
                    <a:pt x="288" y="1819"/>
                  </a:lnTo>
                  <a:lnTo>
                    <a:pt x="285" y="1822"/>
                  </a:lnTo>
                  <a:lnTo>
                    <a:pt x="280" y="1826"/>
                  </a:lnTo>
                  <a:lnTo>
                    <a:pt x="279" y="1826"/>
                  </a:lnTo>
                  <a:lnTo>
                    <a:pt x="276" y="1826"/>
                  </a:lnTo>
                  <a:lnTo>
                    <a:pt x="270" y="1826"/>
                  </a:lnTo>
                  <a:lnTo>
                    <a:pt x="267" y="1827"/>
                  </a:lnTo>
                  <a:lnTo>
                    <a:pt x="263" y="1830"/>
                  </a:lnTo>
                  <a:lnTo>
                    <a:pt x="256" y="1835"/>
                  </a:lnTo>
                  <a:lnTo>
                    <a:pt x="250" y="1835"/>
                  </a:lnTo>
                  <a:lnTo>
                    <a:pt x="244" y="1833"/>
                  </a:lnTo>
                  <a:lnTo>
                    <a:pt x="240" y="1832"/>
                  </a:lnTo>
                  <a:lnTo>
                    <a:pt x="236" y="1830"/>
                  </a:lnTo>
                  <a:lnTo>
                    <a:pt x="227" y="1827"/>
                  </a:lnTo>
                  <a:lnTo>
                    <a:pt x="221" y="1826"/>
                  </a:lnTo>
                  <a:lnTo>
                    <a:pt x="217" y="1825"/>
                  </a:lnTo>
                  <a:lnTo>
                    <a:pt x="210" y="1825"/>
                  </a:lnTo>
                  <a:lnTo>
                    <a:pt x="204" y="1826"/>
                  </a:lnTo>
                  <a:lnTo>
                    <a:pt x="201" y="1827"/>
                  </a:lnTo>
                  <a:lnTo>
                    <a:pt x="198" y="1830"/>
                  </a:lnTo>
                  <a:lnTo>
                    <a:pt x="192" y="1836"/>
                  </a:lnTo>
                  <a:lnTo>
                    <a:pt x="185" y="1842"/>
                  </a:lnTo>
                  <a:lnTo>
                    <a:pt x="182" y="1845"/>
                  </a:lnTo>
                  <a:lnTo>
                    <a:pt x="178" y="1846"/>
                  </a:lnTo>
                  <a:lnTo>
                    <a:pt x="169" y="1846"/>
                  </a:lnTo>
                  <a:lnTo>
                    <a:pt x="165" y="1845"/>
                  </a:lnTo>
                  <a:lnTo>
                    <a:pt x="161" y="1843"/>
                  </a:lnTo>
                  <a:lnTo>
                    <a:pt x="155" y="1839"/>
                  </a:lnTo>
                  <a:lnTo>
                    <a:pt x="151" y="1837"/>
                  </a:lnTo>
                  <a:lnTo>
                    <a:pt x="148" y="1835"/>
                  </a:lnTo>
                  <a:lnTo>
                    <a:pt x="138" y="1822"/>
                  </a:lnTo>
                  <a:lnTo>
                    <a:pt x="133" y="1817"/>
                  </a:lnTo>
                  <a:lnTo>
                    <a:pt x="129" y="1813"/>
                  </a:lnTo>
                  <a:lnTo>
                    <a:pt x="123" y="1809"/>
                  </a:lnTo>
                  <a:lnTo>
                    <a:pt x="118" y="1806"/>
                  </a:lnTo>
                  <a:lnTo>
                    <a:pt x="112" y="1803"/>
                  </a:lnTo>
                  <a:lnTo>
                    <a:pt x="109" y="1801"/>
                  </a:lnTo>
                  <a:lnTo>
                    <a:pt x="108" y="1799"/>
                  </a:lnTo>
                  <a:lnTo>
                    <a:pt x="105" y="1796"/>
                  </a:lnTo>
                  <a:lnTo>
                    <a:pt x="105" y="1793"/>
                  </a:lnTo>
                  <a:lnTo>
                    <a:pt x="103" y="1790"/>
                  </a:lnTo>
                  <a:lnTo>
                    <a:pt x="102" y="1787"/>
                  </a:lnTo>
                  <a:lnTo>
                    <a:pt x="97" y="1787"/>
                  </a:lnTo>
                  <a:lnTo>
                    <a:pt x="93" y="1787"/>
                  </a:lnTo>
                  <a:lnTo>
                    <a:pt x="92" y="1787"/>
                  </a:lnTo>
                  <a:lnTo>
                    <a:pt x="89" y="1784"/>
                  </a:lnTo>
                  <a:lnTo>
                    <a:pt x="84" y="1780"/>
                  </a:lnTo>
                  <a:lnTo>
                    <a:pt x="79" y="1771"/>
                  </a:lnTo>
                  <a:lnTo>
                    <a:pt x="79" y="1774"/>
                  </a:lnTo>
                  <a:lnTo>
                    <a:pt x="77" y="1776"/>
                  </a:lnTo>
                  <a:lnTo>
                    <a:pt x="76" y="1774"/>
                  </a:lnTo>
                  <a:lnTo>
                    <a:pt x="76" y="1771"/>
                  </a:lnTo>
                  <a:lnTo>
                    <a:pt x="79" y="1770"/>
                  </a:lnTo>
                  <a:lnTo>
                    <a:pt x="80" y="1770"/>
                  </a:lnTo>
                  <a:lnTo>
                    <a:pt x="80" y="1768"/>
                  </a:lnTo>
                  <a:lnTo>
                    <a:pt x="79" y="1768"/>
                  </a:lnTo>
                  <a:lnTo>
                    <a:pt x="76" y="1765"/>
                  </a:lnTo>
                  <a:lnTo>
                    <a:pt x="74" y="1763"/>
                  </a:lnTo>
                  <a:lnTo>
                    <a:pt x="73" y="1758"/>
                  </a:lnTo>
                  <a:lnTo>
                    <a:pt x="72" y="1754"/>
                  </a:lnTo>
                  <a:lnTo>
                    <a:pt x="72" y="1744"/>
                  </a:lnTo>
                  <a:lnTo>
                    <a:pt x="70" y="1740"/>
                  </a:lnTo>
                  <a:lnTo>
                    <a:pt x="69" y="1735"/>
                  </a:lnTo>
                  <a:lnTo>
                    <a:pt x="63" y="1732"/>
                  </a:lnTo>
                  <a:lnTo>
                    <a:pt x="59" y="1729"/>
                  </a:lnTo>
                  <a:lnTo>
                    <a:pt x="57" y="1727"/>
                  </a:lnTo>
                  <a:lnTo>
                    <a:pt x="57" y="1722"/>
                  </a:lnTo>
                  <a:lnTo>
                    <a:pt x="59" y="1718"/>
                  </a:lnTo>
                  <a:lnTo>
                    <a:pt x="60" y="1712"/>
                  </a:lnTo>
                  <a:lnTo>
                    <a:pt x="51" y="1712"/>
                  </a:lnTo>
                  <a:lnTo>
                    <a:pt x="47" y="1701"/>
                  </a:lnTo>
                  <a:lnTo>
                    <a:pt x="44" y="1695"/>
                  </a:lnTo>
                  <a:lnTo>
                    <a:pt x="43" y="1692"/>
                  </a:lnTo>
                  <a:lnTo>
                    <a:pt x="41" y="1691"/>
                  </a:lnTo>
                  <a:lnTo>
                    <a:pt x="41" y="1688"/>
                  </a:lnTo>
                  <a:lnTo>
                    <a:pt x="40" y="1688"/>
                  </a:lnTo>
                  <a:lnTo>
                    <a:pt x="38" y="1688"/>
                  </a:lnTo>
                  <a:lnTo>
                    <a:pt x="33" y="1688"/>
                  </a:lnTo>
                  <a:lnTo>
                    <a:pt x="31" y="1686"/>
                  </a:lnTo>
                  <a:lnTo>
                    <a:pt x="31" y="1685"/>
                  </a:lnTo>
                  <a:lnTo>
                    <a:pt x="31" y="1681"/>
                  </a:lnTo>
                  <a:lnTo>
                    <a:pt x="31" y="1678"/>
                  </a:lnTo>
                  <a:lnTo>
                    <a:pt x="30" y="1675"/>
                  </a:lnTo>
                  <a:lnTo>
                    <a:pt x="27" y="1672"/>
                  </a:lnTo>
                  <a:lnTo>
                    <a:pt x="23" y="1672"/>
                  </a:lnTo>
                  <a:lnTo>
                    <a:pt x="18" y="1670"/>
                  </a:lnTo>
                  <a:lnTo>
                    <a:pt x="15" y="1669"/>
                  </a:lnTo>
                  <a:lnTo>
                    <a:pt x="15" y="1663"/>
                  </a:lnTo>
                  <a:lnTo>
                    <a:pt x="11" y="1655"/>
                  </a:lnTo>
                  <a:lnTo>
                    <a:pt x="10" y="1650"/>
                  </a:lnTo>
                  <a:lnTo>
                    <a:pt x="10" y="1647"/>
                  </a:lnTo>
                  <a:lnTo>
                    <a:pt x="11" y="1646"/>
                  </a:lnTo>
                  <a:lnTo>
                    <a:pt x="12" y="1645"/>
                  </a:lnTo>
                  <a:lnTo>
                    <a:pt x="11" y="1639"/>
                  </a:lnTo>
                  <a:lnTo>
                    <a:pt x="8" y="1633"/>
                  </a:lnTo>
                  <a:lnTo>
                    <a:pt x="2" y="1620"/>
                  </a:lnTo>
                  <a:lnTo>
                    <a:pt x="0" y="1616"/>
                  </a:lnTo>
                  <a:lnTo>
                    <a:pt x="0" y="1610"/>
                  </a:lnTo>
                  <a:lnTo>
                    <a:pt x="1" y="1609"/>
                  </a:lnTo>
                  <a:lnTo>
                    <a:pt x="4" y="1606"/>
                  </a:lnTo>
                  <a:lnTo>
                    <a:pt x="10" y="1600"/>
                  </a:lnTo>
                  <a:lnTo>
                    <a:pt x="12" y="1594"/>
                  </a:lnTo>
                  <a:lnTo>
                    <a:pt x="12" y="1587"/>
                  </a:lnTo>
                  <a:lnTo>
                    <a:pt x="12" y="1573"/>
                  </a:lnTo>
                  <a:lnTo>
                    <a:pt x="18" y="1573"/>
                  </a:lnTo>
                  <a:lnTo>
                    <a:pt x="20" y="1564"/>
                  </a:lnTo>
                  <a:lnTo>
                    <a:pt x="21" y="1555"/>
                  </a:lnTo>
                  <a:lnTo>
                    <a:pt x="23" y="1548"/>
                  </a:lnTo>
                  <a:lnTo>
                    <a:pt x="23" y="1539"/>
                  </a:lnTo>
                  <a:lnTo>
                    <a:pt x="23" y="1532"/>
                  </a:lnTo>
                  <a:lnTo>
                    <a:pt x="20" y="1518"/>
                  </a:lnTo>
                  <a:lnTo>
                    <a:pt x="15" y="1503"/>
                  </a:lnTo>
                  <a:lnTo>
                    <a:pt x="18" y="1492"/>
                  </a:lnTo>
                  <a:lnTo>
                    <a:pt x="18" y="1483"/>
                  </a:lnTo>
                  <a:lnTo>
                    <a:pt x="18" y="1478"/>
                  </a:lnTo>
                  <a:lnTo>
                    <a:pt x="17" y="1475"/>
                  </a:lnTo>
                  <a:lnTo>
                    <a:pt x="14" y="1470"/>
                  </a:lnTo>
                  <a:lnTo>
                    <a:pt x="10" y="1467"/>
                  </a:lnTo>
                  <a:lnTo>
                    <a:pt x="10" y="1465"/>
                  </a:lnTo>
                  <a:lnTo>
                    <a:pt x="8" y="1463"/>
                  </a:lnTo>
                  <a:lnTo>
                    <a:pt x="7" y="1459"/>
                  </a:lnTo>
                  <a:lnTo>
                    <a:pt x="7" y="1456"/>
                  </a:lnTo>
                  <a:lnTo>
                    <a:pt x="8" y="1450"/>
                  </a:lnTo>
                  <a:lnTo>
                    <a:pt x="10" y="1444"/>
                  </a:lnTo>
                  <a:lnTo>
                    <a:pt x="11" y="1443"/>
                  </a:lnTo>
                  <a:lnTo>
                    <a:pt x="14" y="1442"/>
                  </a:lnTo>
                  <a:lnTo>
                    <a:pt x="17" y="1440"/>
                  </a:lnTo>
                  <a:lnTo>
                    <a:pt x="18" y="1439"/>
                  </a:lnTo>
                  <a:lnTo>
                    <a:pt x="23" y="1431"/>
                  </a:lnTo>
                  <a:lnTo>
                    <a:pt x="24" y="1423"/>
                  </a:lnTo>
                  <a:lnTo>
                    <a:pt x="25" y="1414"/>
                  </a:lnTo>
                  <a:lnTo>
                    <a:pt x="30" y="1406"/>
                  </a:lnTo>
                  <a:lnTo>
                    <a:pt x="33" y="1403"/>
                  </a:lnTo>
                  <a:lnTo>
                    <a:pt x="37" y="1398"/>
                  </a:lnTo>
                  <a:lnTo>
                    <a:pt x="40" y="1395"/>
                  </a:lnTo>
                  <a:lnTo>
                    <a:pt x="43" y="1393"/>
                  </a:lnTo>
                  <a:lnTo>
                    <a:pt x="46" y="1387"/>
                  </a:lnTo>
                  <a:lnTo>
                    <a:pt x="47" y="1382"/>
                  </a:lnTo>
                  <a:lnTo>
                    <a:pt x="50" y="1371"/>
                  </a:lnTo>
                  <a:lnTo>
                    <a:pt x="53" y="1361"/>
                  </a:lnTo>
                  <a:lnTo>
                    <a:pt x="57" y="1351"/>
                  </a:lnTo>
                  <a:lnTo>
                    <a:pt x="59" y="1349"/>
                  </a:lnTo>
                  <a:lnTo>
                    <a:pt x="60" y="1348"/>
                  </a:lnTo>
                  <a:lnTo>
                    <a:pt x="64" y="1345"/>
                  </a:lnTo>
                  <a:lnTo>
                    <a:pt x="69" y="1342"/>
                  </a:lnTo>
                  <a:lnTo>
                    <a:pt x="72" y="1339"/>
                  </a:lnTo>
                  <a:lnTo>
                    <a:pt x="73" y="1335"/>
                  </a:lnTo>
                  <a:lnTo>
                    <a:pt x="73" y="1331"/>
                  </a:lnTo>
                  <a:lnTo>
                    <a:pt x="74" y="1326"/>
                  </a:lnTo>
                  <a:lnTo>
                    <a:pt x="76" y="1325"/>
                  </a:lnTo>
                  <a:lnTo>
                    <a:pt x="76" y="1323"/>
                  </a:lnTo>
                  <a:lnTo>
                    <a:pt x="77" y="1322"/>
                  </a:lnTo>
                  <a:lnTo>
                    <a:pt x="80" y="1322"/>
                  </a:lnTo>
                  <a:lnTo>
                    <a:pt x="83" y="1322"/>
                  </a:lnTo>
                  <a:lnTo>
                    <a:pt x="86" y="1322"/>
                  </a:lnTo>
                  <a:lnTo>
                    <a:pt x="90" y="1321"/>
                  </a:lnTo>
                  <a:lnTo>
                    <a:pt x="93" y="1313"/>
                  </a:lnTo>
                  <a:lnTo>
                    <a:pt x="95" y="1312"/>
                  </a:lnTo>
                  <a:lnTo>
                    <a:pt x="96" y="1309"/>
                  </a:lnTo>
                  <a:lnTo>
                    <a:pt x="99" y="1306"/>
                  </a:lnTo>
                  <a:lnTo>
                    <a:pt x="103" y="1303"/>
                  </a:lnTo>
                  <a:lnTo>
                    <a:pt x="112" y="1299"/>
                  </a:lnTo>
                  <a:lnTo>
                    <a:pt x="119" y="1293"/>
                  </a:lnTo>
                  <a:lnTo>
                    <a:pt x="126" y="1287"/>
                  </a:lnTo>
                  <a:lnTo>
                    <a:pt x="132" y="1279"/>
                  </a:lnTo>
                  <a:lnTo>
                    <a:pt x="135" y="1274"/>
                  </a:lnTo>
                  <a:lnTo>
                    <a:pt x="138" y="1269"/>
                  </a:lnTo>
                  <a:lnTo>
                    <a:pt x="139" y="1263"/>
                  </a:lnTo>
                  <a:lnTo>
                    <a:pt x="141" y="1256"/>
                  </a:lnTo>
                  <a:lnTo>
                    <a:pt x="141" y="1250"/>
                  </a:lnTo>
                  <a:lnTo>
                    <a:pt x="141" y="1243"/>
                  </a:lnTo>
                  <a:lnTo>
                    <a:pt x="139" y="1240"/>
                  </a:lnTo>
                  <a:lnTo>
                    <a:pt x="136" y="1236"/>
                  </a:lnTo>
                  <a:lnTo>
                    <a:pt x="135" y="1231"/>
                  </a:lnTo>
                  <a:lnTo>
                    <a:pt x="135" y="1228"/>
                  </a:lnTo>
                  <a:lnTo>
                    <a:pt x="135" y="1227"/>
                  </a:lnTo>
                  <a:lnTo>
                    <a:pt x="135" y="1224"/>
                  </a:lnTo>
                  <a:lnTo>
                    <a:pt x="136" y="1221"/>
                  </a:lnTo>
                  <a:lnTo>
                    <a:pt x="139" y="1215"/>
                  </a:lnTo>
                  <a:lnTo>
                    <a:pt x="144" y="1211"/>
                  </a:lnTo>
                  <a:lnTo>
                    <a:pt x="145" y="1207"/>
                  </a:lnTo>
                  <a:lnTo>
                    <a:pt x="145" y="1205"/>
                  </a:lnTo>
                  <a:lnTo>
                    <a:pt x="145" y="1204"/>
                  </a:lnTo>
                  <a:lnTo>
                    <a:pt x="144" y="1202"/>
                  </a:lnTo>
                  <a:lnTo>
                    <a:pt x="144" y="1201"/>
                  </a:lnTo>
                  <a:lnTo>
                    <a:pt x="142" y="1201"/>
                  </a:lnTo>
                  <a:lnTo>
                    <a:pt x="142" y="1198"/>
                  </a:lnTo>
                  <a:lnTo>
                    <a:pt x="145" y="1194"/>
                  </a:lnTo>
                  <a:lnTo>
                    <a:pt x="151" y="1187"/>
                  </a:lnTo>
                  <a:lnTo>
                    <a:pt x="155" y="1181"/>
                  </a:lnTo>
                  <a:lnTo>
                    <a:pt x="159" y="1177"/>
                  </a:lnTo>
                  <a:lnTo>
                    <a:pt x="162" y="1177"/>
                  </a:lnTo>
                  <a:lnTo>
                    <a:pt x="165" y="1177"/>
                  </a:lnTo>
                  <a:lnTo>
                    <a:pt x="168" y="1177"/>
                  </a:lnTo>
                  <a:lnTo>
                    <a:pt x="171" y="1177"/>
                  </a:lnTo>
                  <a:lnTo>
                    <a:pt x="175" y="1174"/>
                  </a:lnTo>
                  <a:lnTo>
                    <a:pt x="181" y="1171"/>
                  </a:lnTo>
                  <a:lnTo>
                    <a:pt x="190" y="1162"/>
                  </a:lnTo>
                  <a:lnTo>
                    <a:pt x="194" y="1158"/>
                  </a:lnTo>
                  <a:lnTo>
                    <a:pt x="197" y="1152"/>
                  </a:lnTo>
                  <a:lnTo>
                    <a:pt x="200" y="1142"/>
                  </a:lnTo>
                  <a:lnTo>
                    <a:pt x="203" y="1131"/>
                  </a:lnTo>
                  <a:lnTo>
                    <a:pt x="207" y="1119"/>
                  </a:lnTo>
                  <a:lnTo>
                    <a:pt x="217" y="1116"/>
                  </a:lnTo>
                  <a:lnTo>
                    <a:pt x="228" y="1132"/>
                  </a:lnTo>
                  <a:lnTo>
                    <a:pt x="236" y="1132"/>
                  </a:lnTo>
                  <a:lnTo>
                    <a:pt x="243" y="1132"/>
                  </a:lnTo>
                  <a:lnTo>
                    <a:pt x="252" y="1131"/>
                  </a:lnTo>
                  <a:lnTo>
                    <a:pt x="256" y="1131"/>
                  </a:lnTo>
                  <a:lnTo>
                    <a:pt x="259" y="1129"/>
                  </a:lnTo>
                  <a:lnTo>
                    <a:pt x="260" y="1128"/>
                  </a:lnTo>
                  <a:lnTo>
                    <a:pt x="260" y="1126"/>
                  </a:lnTo>
                  <a:lnTo>
                    <a:pt x="262" y="1125"/>
                  </a:lnTo>
                  <a:lnTo>
                    <a:pt x="263" y="1123"/>
                  </a:lnTo>
                  <a:lnTo>
                    <a:pt x="264" y="1123"/>
                  </a:lnTo>
                  <a:lnTo>
                    <a:pt x="266" y="1125"/>
                  </a:lnTo>
                  <a:lnTo>
                    <a:pt x="267" y="1129"/>
                  </a:lnTo>
                  <a:lnTo>
                    <a:pt x="272" y="1132"/>
                  </a:lnTo>
                  <a:lnTo>
                    <a:pt x="276" y="1132"/>
                  </a:lnTo>
                  <a:lnTo>
                    <a:pt x="279" y="1132"/>
                  </a:lnTo>
                  <a:lnTo>
                    <a:pt x="282" y="1129"/>
                  </a:lnTo>
                  <a:lnTo>
                    <a:pt x="286" y="1125"/>
                  </a:lnTo>
                  <a:lnTo>
                    <a:pt x="290" y="1119"/>
                  </a:lnTo>
                  <a:lnTo>
                    <a:pt x="292" y="1118"/>
                  </a:lnTo>
                  <a:lnTo>
                    <a:pt x="295" y="1116"/>
                  </a:lnTo>
                  <a:lnTo>
                    <a:pt x="299" y="1115"/>
                  </a:lnTo>
                  <a:lnTo>
                    <a:pt x="305" y="1115"/>
                  </a:lnTo>
                  <a:lnTo>
                    <a:pt x="309" y="1115"/>
                  </a:lnTo>
                  <a:lnTo>
                    <a:pt x="313" y="1113"/>
                  </a:lnTo>
                  <a:lnTo>
                    <a:pt x="316" y="1109"/>
                  </a:lnTo>
                  <a:lnTo>
                    <a:pt x="318" y="1106"/>
                  </a:lnTo>
                  <a:lnTo>
                    <a:pt x="319" y="1105"/>
                  </a:lnTo>
                  <a:lnTo>
                    <a:pt x="322" y="1105"/>
                  </a:lnTo>
                  <a:lnTo>
                    <a:pt x="325" y="1105"/>
                  </a:lnTo>
                  <a:lnTo>
                    <a:pt x="328" y="1105"/>
                  </a:lnTo>
                  <a:lnTo>
                    <a:pt x="331" y="1105"/>
                  </a:lnTo>
                  <a:lnTo>
                    <a:pt x="334" y="1103"/>
                  </a:lnTo>
                  <a:lnTo>
                    <a:pt x="338" y="1099"/>
                  </a:lnTo>
                  <a:lnTo>
                    <a:pt x="341" y="1096"/>
                  </a:lnTo>
                  <a:lnTo>
                    <a:pt x="342" y="1095"/>
                  </a:lnTo>
                  <a:lnTo>
                    <a:pt x="345" y="1093"/>
                  </a:lnTo>
                  <a:lnTo>
                    <a:pt x="348" y="1093"/>
                  </a:lnTo>
                  <a:lnTo>
                    <a:pt x="351" y="1093"/>
                  </a:lnTo>
                  <a:lnTo>
                    <a:pt x="358" y="1095"/>
                  </a:lnTo>
                  <a:lnTo>
                    <a:pt x="365" y="1096"/>
                  </a:lnTo>
                  <a:lnTo>
                    <a:pt x="370" y="1096"/>
                  </a:lnTo>
                  <a:lnTo>
                    <a:pt x="374" y="1095"/>
                  </a:lnTo>
                  <a:lnTo>
                    <a:pt x="383" y="1092"/>
                  </a:lnTo>
                  <a:lnTo>
                    <a:pt x="391" y="1089"/>
                  </a:lnTo>
                  <a:lnTo>
                    <a:pt x="397" y="1089"/>
                  </a:lnTo>
                  <a:lnTo>
                    <a:pt x="416" y="1089"/>
                  </a:lnTo>
                  <a:lnTo>
                    <a:pt x="423" y="1087"/>
                  </a:lnTo>
                  <a:lnTo>
                    <a:pt x="433" y="1086"/>
                  </a:lnTo>
                  <a:lnTo>
                    <a:pt x="437" y="1092"/>
                  </a:lnTo>
                  <a:lnTo>
                    <a:pt x="439" y="1095"/>
                  </a:lnTo>
                  <a:lnTo>
                    <a:pt x="442" y="1096"/>
                  </a:lnTo>
                  <a:lnTo>
                    <a:pt x="443" y="1095"/>
                  </a:lnTo>
                  <a:lnTo>
                    <a:pt x="444" y="1092"/>
                  </a:lnTo>
                  <a:lnTo>
                    <a:pt x="447" y="1086"/>
                  </a:lnTo>
                  <a:lnTo>
                    <a:pt x="452" y="1086"/>
                  </a:lnTo>
                  <a:lnTo>
                    <a:pt x="456" y="1089"/>
                  </a:lnTo>
                  <a:lnTo>
                    <a:pt x="465" y="1090"/>
                  </a:lnTo>
                  <a:lnTo>
                    <a:pt x="469" y="1092"/>
                  </a:lnTo>
                  <a:lnTo>
                    <a:pt x="475" y="1090"/>
                  </a:lnTo>
                  <a:lnTo>
                    <a:pt x="479" y="1089"/>
                  </a:lnTo>
                  <a:lnTo>
                    <a:pt x="483" y="1086"/>
                  </a:lnTo>
                  <a:lnTo>
                    <a:pt x="489" y="1083"/>
                  </a:lnTo>
                  <a:lnTo>
                    <a:pt x="493" y="1083"/>
                  </a:lnTo>
                  <a:lnTo>
                    <a:pt x="502" y="1086"/>
                  </a:lnTo>
                  <a:lnTo>
                    <a:pt x="502" y="1093"/>
                  </a:lnTo>
                  <a:lnTo>
                    <a:pt x="506" y="1095"/>
                  </a:lnTo>
                  <a:lnTo>
                    <a:pt x="509" y="1093"/>
                  </a:lnTo>
                  <a:lnTo>
                    <a:pt x="514" y="1090"/>
                  </a:lnTo>
                  <a:lnTo>
                    <a:pt x="519" y="1090"/>
                  </a:lnTo>
                  <a:lnTo>
                    <a:pt x="512" y="1102"/>
                  </a:lnTo>
                  <a:lnTo>
                    <a:pt x="505" y="1113"/>
                  </a:lnTo>
                  <a:lnTo>
                    <a:pt x="505" y="1115"/>
                  </a:lnTo>
                  <a:lnTo>
                    <a:pt x="505" y="1119"/>
                  </a:lnTo>
                  <a:lnTo>
                    <a:pt x="505" y="1122"/>
                  </a:lnTo>
                  <a:lnTo>
                    <a:pt x="505" y="1123"/>
                  </a:lnTo>
                  <a:lnTo>
                    <a:pt x="509" y="1125"/>
                  </a:lnTo>
                  <a:lnTo>
                    <a:pt x="514" y="1123"/>
                  </a:lnTo>
                  <a:lnTo>
                    <a:pt x="511" y="1136"/>
                  </a:lnTo>
                  <a:lnTo>
                    <a:pt x="509" y="1146"/>
                  </a:lnTo>
                  <a:lnTo>
                    <a:pt x="508" y="1152"/>
                  </a:lnTo>
                  <a:lnTo>
                    <a:pt x="506" y="1154"/>
                  </a:lnTo>
                  <a:lnTo>
                    <a:pt x="504" y="1155"/>
                  </a:lnTo>
                  <a:lnTo>
                    <a:pt x="501" y="1156"/>
                  </a:lnTo>
                  <a:lnTo>
                    <a:pt x="499" y="1158"/>
                  </a:lnTo>
                  <a:lnTo>
                    <a:pt x="499" y="1159"/>
                  </a:lnTo>
                  <a:lnTo>
                    <a:pt x="501" y="1162"/>
                  </a:lnTo>
                  <a:lnTo>
                    <a:pt x="502" y="1164"/>
                  </a:lnTo>
                  <a:lnTo>
                    <a:pt x="502" y="1168"/>
                  </a:lnTo>
                  <a:lnTo>
                    <a:pt x="505" y="1169"/>
                  </a:lnTo>
                  <a:lnTo>
                    <a:pt x="506" y="1172"/>
                  </a:lnTo>
                  <a:lnTo>
                    <a:pt x="511" y="1177"/>
                  </a:lnTo>
                  <a:lnTo>
                    <a:pt x="514" y="1174"/>
                  </a:lnTo>
                  <a:lnTo>
                    <a:pt x="515" y="1174"/>
                  </a:lnTo>
                  <a:lnTo>
                    <a:pt x="516" y="1174"/>
                  </a:lnTo>
                  <a:lnTo>
                    <a:pt x="516" y="1177"/>
                  </a:lnTo>
                  <a:lnTo>
                    <a:pt x="518" y="1179"/>
                  </a:lnTo>
                  <a:lnTo>
                    <a:pt x="518" y="1182"/>
                  </a:lnTo>
                  <a:lnTo>
                    <a:pt x="518" y="1184"/>
                  </a:lnTo>
                  <a:lnTo>
                    <a:pt x="519" y="1185"/>
                  </a:lnTo>
                  <a:lnTo>
                    <a:pt x="522" y="1187"/>
                  </a:lnTo>
                  <a:lnTo>
                    <a:pt x="525" y="1187"/>
                  </a:lnTo>
                  <a:lnTo>
                    <a:pt x="529" y="1187"/>
                  </a:lnTo>
                  <a:lnTo>
                    <a:pt x="532" y="1188"/>
                  </a:lnTo>
                  <a:lnTo>
                    <a:pt x="532" y="1192"/>
                  </a:lnTo>
                  <a:lnTo>
                    <a:pt x="540" y="1195"/>
                  </a:lnTo>
                  <a:lnTo>
                    <a:pt x="545" y="1195"/>
                  </a:lnTo>
                  <a:lnTo>
                    <a:pt x="555" y="1195"/>
                  </a:lnTo>
                  <a:lnTo>
                    <a:pt x="565" y="1195"/>
                  </a:lnTo>
                  <a:lnTo>
                    <a:pt x="570" y="1197"/>
                  </a:lnTo>
                  <a:lnTo>
                    <a:pt x="574" y="1198"/>
                  </a:lnTo>
                  <a:lnTo>
                    <a:pt x="577" y="1201"/>
                  </a:lnTo>
                  <a:lnTo>
                    <a:pt x="581" y="1204"/>
                  </a:lnTo>
                  <a:lnTo>
                    <a:pt x="587" y="1213"/>
                  </a:lnTo>
                  <a:lnTo>
                    <a:pt x="593" y="1220"/>
                  </a:lnTo>
                  <a:lnTo>
                    <a:pt x="596" y="1224"/>
                  </a:lnTo>
                  <a:lnTo>
                    <a:pt x="599" y="1227"/>
                  </a:lnTo>
                  <a:lnTo>
                    <a:pt x="604" y="1228"/>
                  </a:lnTo>
                  <a:lnTo>
                    <a:pt x="610" y="1231"/>
                  </a:lnTo>
                  <a:lnTo>
                    <a:pt x="622" y="1234"/>
                  </a:lnTo>
                  <a:lnTo>
                    <a:pt x="633" y="1236"/>
                  </a:lnTo>
                  <a:lnTo>
                    <a:pt x="646" y="1240"/>
                  </a:lnTo>
                  <a:lnTo>
                    <a:pt x="650" y="1244"/>
                  </a:lnTo>
                  <a:lnTo>
                    <a:pt x="655" y="1249"/>
                  </a:lnTo>
                  <a:lnTo>
                    <a:pt x="663" y="1240"/>
                  </a:lnTo>
                  <a:lnTo>
                    <a:pt x="673" y="1231"/>
                  </a:lnTo>
                  <a:lnTo>
                    <a:pt x="673" y="1230"/>
                  </a:lnTo>
                  <a:lnTo>
                    <a:pt x="673" y="1227"/>
                  </a:lnTo>
                  <a:lnTo>
                    <a:pt x="673" y="1223"/>
                  </a:lnTo>
                  <a:lnTo>
                    <a:pt x="673" y="1221"/>
                  </a:lnTo>
                  <a:lnTo>
                    <a:pt x="669" y="1217"/>
                  </a:lnTo>
                  <a:lnTo>
                    <a:pt x="666" y="1214"/>
                  </a:lnTo>
                  <a:lnTo>
                    <a:pt x="665" y="1213"/>
                  </a:lnTo>
                  <a:lnTo>
                    <a:pt x="671" y="1205"/>
                  </a:lnTo>
                  <a:lnTo>
                    <a:pt x="678" y="1197"/>
                  </a:lnTo>
                  <a:lnTo>
                    <a:pt x="686" y="1191"/>
                  </a:lnTo>
                  <a:lnTo>
                    <a:pt x="691" y="1188"/>
                  </a:lnTo>
                  <a:lnTo>
                    <a:pt x="695" y="1188"/>
                  </a:lnTo>
                  <a:lnTo>
                    <a:pt x="708" y="1191"/>
                  </a:lnTo>
                  <a:lnTo>
                    <a:pt x="724" y="1195"/>
                  </a:lnTo>
                  <a:lnTo>
                    <a:pt x="727" y="1207"/>
                  </a:lnTo>
                  <a:lnTo>
                    <a:pt x="728" y="1207"/>
                  </a:lnTo>
                  <a:lnTo>
                    <a:pt x="731" y="1208"/>
                  </a:lnTo>
                  <a:lnTo>
                    <a:pt x="735" y="1207"/>
                  </a:lnTo>
                  <a:lnTo>
                    <a:pt x="741" y="1207"/>
                  </a:lnTo>
                  <a:lnTo>
                    <a:pt x="745" y="1207"/>
                  </a:lnTo>
                  <a:lnTo>
                    <a:pt x="757" y="1214"/>
                  </a:lnTo>
                  <a:lnTo>
                    <a:pt x="767" y="1221"/>
                  </a:lnTo>
                  <a:lnTo>
                    <a:pt x="767" y="1224"/>
                  </a:lnTo>
                  <a:lnTo>
                    <a:pt x="771" y="1224"/>
                  </a:lnTo>
                  <a:lnTo>
                    <a:pt x="774" y="1223"/>
                  </a:lnTo>
                  <a:lnTo>
                    <a:pt x="779" y="1221"/>
                  </a:lnTo>
                  <a:lnTo>
                    <a:pt x="784" y="1221"/>
                  </a:lnTo>
                  <a:lnTo>
                    <a:pt x="789" y="1223"/>
                  </a:lnTo>
                  <a:lnTo>
                    <a:pt x="794" y="1227"/>
                  </a:lnTo>
                  <a:lnTo>
                    <a:pt x="806" y="1234"/>
                  </a:lnTo>
                  <a:lnTo>
                    <a:pt x="820" y="1227"/>
                  </a:lnTo>
                  <a:lnTo>
                    <a:pt x="820" y="1224"/>
                  </a:lnTo>
                  <a:lnTo>
                    <a:pt x="820" y="1221"/>
                  </a:lnTo>
                  <a:lnTo>
                    <a:pt x="819" y="1220"/>
                  </a:lnTo>
                  <a:lnTo>
                    <a:pt x="820" y="1218"/>
                  </a:lnTo>
                  <a:lnTo>
                    <a:pt x="822" y="1217"/>
                  </a:lnTo>
                  <a:lnTo>
                    <a:pt x="823" y="1217"/>
                  </a:lnTo>
                  <a:lnTo>
                    <a:pt x="826" y="1220"/>
                  </a:lnTo>
                  <a:lnTo>
                    <a:pt x="829" y="1221"/>
                  </a:lnTo>
                  <a:lnTo>
                    <a:pt x="830" y="1224"/>
                  </a:lnTo>
                  <a:lnTo>
                    <a:pt x="830" y="1221"/>
                  </a:lnTo>
                  <a:lnTo>
                    <a:pt x="839" y="1221"/>
                  </a:lnTo>
                  <a:lnTo>
                    <a:pt x="842" y="1221"/>
                  </a:lnTo>
                  <a:lnTo>
                    <a:pt x="859" y="1224"/>
                  </a:lnTo>
                  <a:lnTo>
                    <a:pt x="868" y="1218"/>
                  </a:lnTo>
                  <a:lnTo>
                    <a:pt x="874" y="1215"/>
                  </a:lnTo>
                  <a:lnTo>
                    <a:pt x="876" y="1215"/>
                  </a:lnTo>
                  <a:lnTo>
                    <a:pt x="878" y="1215"/>
                  </a:lnTo>
                  <a:lnTo>
                    <a:pt x="879" y="1218"/>
                  </a:lnTo>
                  <a:lnTo>
                    <a:pt x="881" y="1220"/>
                  </a:lnTo>
                  <a:lnTo>
                    <a:pt x="882" y="1220"/>
                  </a:lnTo>
                  <a:lnTo>
                    <a:pt x="884" y="1221"/>
                  </a:lnTo>
                  <a:lnTo>
                    <a:pt x="882" y="1215"/>
                  </a:lnTo>
                  <a:lnTo>
                    <a:pt x="881" y="1213"/>
                  </a:lnTo>
                  <a:lnTo>
                    <a:pt x="885" y="1213"/>
                  </a:lnTo>
                  <a:lnTo>
                    <a:pt x="889" y="1213"/>
                  </a:lnTo>
                  <a:lnTo>
                    <a:pt x="891" y="1217"/>
                  </a:lnTo>
                  <a:lnTo>
                    <a:pt x="892" y="1220"/>
                  </a:lnTo>
                  <a:lnTo>
                    <a:pt x="894" y="1220"/>
                  </a:lnTo>
                  <a:lnTo>
                    <a:pt x="895" y="1221"/>
                  </a:lnTo>
                  <a:lnTo>
                    <a:pt x="897" y="1220"/>
                  </a:lnTo>
                  <a:lnTo>
                    <a:pt x="901" y="1218"/>
                  </a:lnTo>
                  <a:lnTo>
                    <a:pt x="905" y="1215"/>
                  </a:lnTo>
                  <a:lnTo>
                    <a:pt x="912" y="1215"/>
                  </a:lnTo>
                  <a:lnTo>
                    <a:pt x="918" y="1215"/>
                  </a:lnTo>
                  <a:lnTo>
                    <a:pt x="925" y="1215"/>
                  </a:lnTo>
                  <a:lnTo>
                    <a:pt x="933" y="1215"/>
                  </a:lnTo>
                  <a:lnTo>
                    <a:pt x="937" y="1214"/>
                  </a:lnTo>
                  <a:lnTo>
                    <a:pt x="941" y="1210"/>
                  </a:lnTo>
                  <a:lnTo>
                    <a:pt x="943" y="1207"/>
                  </a:lnTo>
                  <a:lnTo>
                    <a:pt x="941" y="1204"/>
                  </a:lnTo>
                  <a:lnTo>
                    <a:pt x="941" y="1201"/>
                  </a:lnTo>
                  <a:lnTo>
                    <a:pt x="941" y="1198"/>
                  </a:lnTo>
                  <a:lnTo>
                    <a:pt x="943" y="1197"/>
                  </a:lnTo>
                  <a:lnTo>
                    <a:pt x="946" y="1194"/>
                  </a:lnTo>
                  <a:lnTo>
                    <a:pt x="950" y="1191"/>
                  </a:lnTo>
                  <a:lnTo>
                    <a:pt x="950" y="1188"/>
                  </a:lnTo>
                  <a:lnTo>
                    <a:pt x="948" y="1187"/>
                  </a:lnTo>
                  <a:lnTo>
                    <a:pt x="947" y="1185"/>
                  </a:lnTo>
                  <a:lnTo>
                    <a:pt x="947" y="1184"/>
                  </a:lnTo>
                  <a:lnTo>
                    <a:pt x="947" y="1182"/>
                  </a:lnTo>
                  <a:lnTo>
                    <a:pt x="950" y="1177"/>
                  </a:lnTo>
                  <a:lnTo>
                    <a:pt x="956" y="1168"/>
                  </a:lnTo>
                  <a:lnTo>
                    <a:pt x="960" y="1158"/>
                  </a:lnTo>
                  <a:lnTo>
                    <a:pt x="961" y="1154"/>
                  </a:lnTo>
                  <a:lnTo>
                    <a:pt x="961" y="1151"/>
                  </a:lnTo>
                  <a:lnTo>
                    <a:pt x="960" y="1149"/>
                  </a:lnTo>
                  <a:lnTo>
                    <a:pt x="959" y="1148"/>
                  </a:lnTo>
                  <a:lnTo>
                    <a:pt x="956" y="1146"/>
                  </a:lnTo>
                  <a:lnTo>
                    <a:pt x="956" y="1143"/>
                  </a:lnTo>
                  <a:lnTo>
                    <a:pt x="957" y="1141"/>
                  </a:lnTo>
                  <a:lnTo>
                    <a:pt x="959" y="1136"/>
                  </a:lnTo>
                  <a:lnTo>
                    <a:pt x="959" y="1132"/>
                  </a:lnTo>
                  <a:lnTo>
                    <a:pt x="956" y="1120"/>
                  </a:lnTo>
                  <a:lnTo>
                    <a:pt x="954" y="1115"/>
                  </a:lnTo>
                  <a:lnTo>
                    <a:pt x="953" y="1107"/>
                  </a:lnTo>
                  <a:lnTo>
                    <a:pt x="959" y="1105"/>
                  </a:lnTo>
                  <a:lnTo>
                    <a:pt x="959" y="1100"/>
                  </a:lnTo>
                  <a:lnTo>
                    <a:pt x="957" y="1096"/>
                  </a:lnTo>
                  <a:lnTo>
                    <a:pt x="956" y="1093"/>
                  </a:lnTo>
                  <a:lnTo>
                    <a:pt x="956" y="1090"/>
                  </a:lnTo>
                  <a:lnTo>
                    <a:pt x="953" y="1093"/>
                  </a:lnTo>
                  <a:lnTo>
                    <a:pt x="951" y="1096"/>
                  </a:lnTo>
                  <a:lnTo>
                    <a:pt x="948" y="1100"/>
                  </a:lnTo>
                  <a:lnTo>
                    <a:pt x="948" y="1102"/>
                  </a:lnTo>
                  <a:lnTo>
                    <a:pt x="947" y="1102"/>
                  </a:lnTo>
                  <a:lnTo>
                    <a:pt x="946" y="1102"/>
                  </a:lnTo>
                  <a:lnTo>
                    <a:pt x="943" y="1102"/>
                  </a:lnTo>
                  <a:lnTo>
                    <a:pt x="940" y="1102"/>
                  </a:lnTo>
                  <a:lnTo>
                    <a:pt x="938" y="1099"/>
                  </a:lnTo>
                  <a:lnTo>
                    <a:pt x="937" y="1099"/>
                  </a:lnTo>
                  <a:lnTo>
                    <a:pt x="936" y="1099"/>
                  </a:lnTo>
                  <a:lnTo>
                    <a:pt x="931" y="1103"/>
                  </a:lnTo>
                  <a:lnTo>
                    <a:pt x="924" y="1109"/>
                  </a:lnTo>
                  <a:lnTo>
                    <a:pt x="918" y="1112"/>
                  </a:lnTo>
                  <a:lnTo>
                    <a:pt x="912" y="1115"/>
                  </a:lnTo>
                  <a:lnTo>
                    <a:pt x="907" y="1116"/>
                  </a:lnTo>
                  <a:lnTo>
                    <a:pt x="904" y="1116"/>
                  </a:lnTo>
                  <a:lnTo>
                    <a:pt x="900" y="1116"/>
                  </a:lnTo>
                  <a:lnTo>
                    <a:pt x="898" y="1115"/>
                  </a:lnTo>
                  <a:lnTo>
                    <a:pt x="895" y="1110"/>
                  </a:lnTo>
                  <a:lnTo>
                    <a:pt x="889" y="1105"/>
                  </a:lnTo>
                  <a:lnTo>
                    <a:pt x="881" y="1100"/>
                  </a:lnTo>
                  <a:lnTo>
                    <a:pt x="874" y="1097"/>
                  </a:lnTo>
                  <a:lnTo>
                    <a:pt x="869" y="1097"/>
                  </a:lnTo>
                  <a:lnTo>
                    <a:pt x="868" y="1099"/>
                  </a:lnTo>
                  <a:lnTo>
                    <a:pt x="865" y="1103"/>
                  </a:lnTo>
                  <a:lnTo>
                    <a:pt x="864" y="1106"/>
                  </a:lnTo>
                  <a:lnTo>
                    <a:pt x="862" y="1110"/>
                  </a:lnTo>
                  <a:lnTo>
                    <a:pt x="859" y="1113"/>
                  </a:lnTo>
                  <a:lnTo>
                    <a:pt x="856" y="1115"/>
                  </a:lnTo>
                  <a:lnTo>
                    <a:pt x="853" y="1115"/>
                  </a:lnTo>
                  <a:lnTo>
                    <a:pt x="851" y="1115"/>
                  </a:lnTo>
                  <a:lnTo>
                    <a:pt x="849" y="1115"/>
                  </a:lnTo>
                  <a:lnTo>
                    <a:pt x="848" y="1116"/>
                  </a:lnTo>
                  <a:lnTo>
                    <a:pt x="842" y="1110"/>
                  </a:lnTo>
                  <a:lnTo>
                    <a:pt x="838" y="1105"/>
                  </a:lnTo>
                  <a:lnTo>
                    <a:pt x="829" y="1093"/>
                  </a:lnTo>
                  <a:lnTo>
                    <a:pt x="823" y="1096"/>
                  </a:lnTo>
                  <a:lnTo>
                    <a:pt x="820" y="1097"/>
                  </a:lnTo>
                  <a:lnTo>
                    <a:pt x="817" y="1096"/>
                  </a:lnTo>
                  <a:lnTo>
                    <a:pt x="817" y="1089"/>
                  </a:lnTo>
                  <a:lnTo>
                    <a:pt x="816" y="1087"/>
                  </a:lnTo>
                  <a:lnTo>
                    <a:pt x="815" y="1087"/>
                  </a:lnTo>
                  <a:lnTo>
                    <a:pt x="810" y="1087"/>
                  </a:lnTo>
                  <a:lnTo>
                    <a:pt x="806" y="1089"/>
                  </a:lnTo>
                  <a:lnTo>
                    <a:pt x="803" y="1089"/>
                  </a:lnTo>
                  <a:lnTo>
                    <a:pt x="803" y="1076"/>
                  </a:lnTo>
                  <a:lnTo>
                    <a:pt x="802" y="1070"/>
                  </a:lnTo>
                  <a:lnTo>
                    <a:pt x="800" y="1063"/>
                  </a:lnTo>
                  <a:lnTo>
                    <a:pt x="796" y="1064"/>
                  </a:lnTo>
                  <a:lnTo>
                    <a:pt x="793" y="1066"/>
                  </a:lnTo>
                  <a:lnTo>
                    <a:pt x="792" y="1061"/>
                  </a:lnTo>
                  <a:lnTo>
                    <a:pt x="792" y="1060"/>
                  </a:lnTo>
                  <a:lnTo>
                    <a:pt x="790" y="1057"/>
                  </a:lnTo>
                  <a:lnTo>
                    <a:pt x="796" y="1056"/>
                  </a:lnTo>
                  <a:lnTo>
                    <a:pt x="799" y="1056"/>
                  </a:lnTo>
                  <a:lnTo>
                    <a:pt x="803" y="1054"/>
                  </a:lnTo>
                  <a:lnTo>
                    <a:pt x="803" y="1053"/>
                  </a:lnTo>
                  <a:lnTo>
                    <a:pt x="800" y="1051"/>
                  </a:lnTo>
                  <a:lnTo>
                    <a:pt x="797" y="1050"/>
                  </a:lnTo>
                  <a:lnTo>
                    <a:pt x="797" y="1044"/>
                  </a:lnTo>
                  <a:lnTo>
                    <a:pt x="799" y="1040"/>
                  </a:lnTo>
                  <a:lnTo>
                    <a:pt x="799" y="1035"/>
                  </a:lnTo>
                  <a:lnTo>
                    <a:pt x="799" y="1033"/>
                  </a:lnTo>
                  <a:lnTo>
                    <a:pt x="797" y="1030"/>
                  </a:lnTo>
                  <a:lnTo>
                    <a:pt x="796" y="1030"/>
                  </a:lnTo>
                  <a:lnTo>
                    <a:pt x="793" y="1028"/>
                  </a:lnTo>
                  <a:lnTo>
                    <a:pt x="787" y="1027"/>
                  </a:lnTo>
                  <a:lnTo>
                    <a:pt x="787" y="1020"/>
                  </a:lnTo>
                  <a:lnTo>
                    <a:pt x="787" y="1017"/>
                  </a:lnTo>
                  <a:lnTo>
                    <a:pt x="789" y="1015"/>
                  </a:lnTo>
                  <a:lnTo>
                    <a:pt x="790" y="1017"/>
                  </a:lnTo>
                  <a:lnTo>
                    <a:pt x="794" y="1010"/>
                  </a:lnTo>
                  <a:lnTo>
                    <a:pt x="800" y="1002"/>
                  </a:lnTo>
                  <a:lnTo>
                    <a:pt x="794" y="1005"/>
                  </a:lnTo>
                  <a:lnTo>
                    <a:pt x="790" y="1008"/>
                  </a:lnTo>
                  <a:lnTo>
                    <a:pt x="789" y="1007"/>
                  </a:lnTo>
                  <a:lnTo>
                    <a:pt x="787" y="1005"/>
                  </a:lnTo>
                  <a:lnTo>
                    <a:pt x="787" y="1002"/>
                  </a:lnTo>
                  <a:lnTo>
                    <a:pt x="787" y="999"/>
                  </a:lnTo>
                  <a:lnTo>
                    <a:pt x="786" y="995"/>
                  </a:lnTo>
                  <a:lnTo>
                    <a:pt x="784" y="991"/>
                  </a:lnTo>
                  <a:lnTo>
                    <a:pt x="764" y="992"/>
                  </a:lnTo>
                  <a:lnTo>
                    <a:pt x="743" y="991"/>
                  </a:lnTo>
                  <a:lnTo>
                    <a:pt x="750" y="1001"/>
                  </a:lnTo>
                  <a:lnTo>
                    <a:pt x="751" y="1004"/>
                  </a:lnTo>
                  <a:lnTo>
                    <a:pt x="751" y="1005"/>
                  </a:lnTo>
                  <a:lnTo>
                    <a:pt x="750" y="1007"/>
                  </a:lnTo>
                  <a:lnTo>
                    <a:pt x="747" y="1007"/>
                  </a:lnTo>
                  <a:lnTo>
                    <a:pt x="737" y="1008"/>
                  </a:lnTo>
                  <a:lnTo>
                    <a:pt x="737" y="1011"/>
                  </a:lnTo>
                  <a:lnTo>
                    <a:pt x="737" y="1012"/>
                  </a:lnTo>
                  <a:lnTo>
                    <a:pt x="734" y="1014"/>
                  </a:lnTo>
                  <a:lnTo>
                    <a:pt x="732" y="1010"/>
                  </a:lnTo>
                  <a:lnTo>
                    <a:pt x="732" y="1008"/>
                  </a:lnTo>
                  <a:lnTo>
                    <a:pt x="732" y="1007"/>
                  </a:lnTo>
                  <a:lnTo>
                    <a:pt x="728" y="1005"/>
                  </a:lnTo>
                  <a:lnTo>
                    <a:pt x="730" y="999"/>
                  </a:lnTo>
                  <a:lnTo>
                    <a:pt x="730" y="998"/>
                  </a:lnTo>
                  <a:lnTo>
                    <a:pt x="728" y="998"/>
                  </a:lnTo>
                  <a:lnTo>
                    <a:pt x="727" y="1001"/>
                  </a:lnTo>
                  <a:lnTo>
                    <a:pt x="721" y="1011"/>
                  </a:lnTo>
                  <a:lnTo>
                    <a:pt x="724" y="1017"/>
                  </a:lnTo>
                  <a:lnTo>
                    <a:pt x="728" y="1023"/>
                  </a:lnTo>
                  <a:lnTo>
                    <a:pt x="732" y="1028"/>
                  </a:lnTo>
                  <a:lnTo>
                    <a:pt x="734" y="1031"/>
                  </a:lnTo>
                  <a:lnTo>
                    <a:pt x="732" y="1033"/>
                  </a:lnTo>
                  <a:lnTo>
                    <a:pt x="731" y="1034"/>
                  </a:lnTo>
                  <a:lnTo>
                    <a:pt x="727" y="1033"/>
                  </a:lnTo>
                  <a:lnTo>
                    <a:pt x="727" y="1038"/>
                  </a:lnTo>
                  <a:lnTo>
                    <a:pt x="728" y="1040"/>
                  </a:lnTo>
                  <a:lnTo>
                    <a:pt x="728" y="1041"/>
                  </a:lnTo>
                  <a:lnTo>
                    <a:pt x="728" y="1044"/>
                  </a:lnTo>
                  <a:lnTo>
                    <a:pt x="731" y="1044"/>
                  </a:lnTo>
                  <a:lnTo>
                    <a:pt x="732" y="1043"/>
                  </a:lnTo>
                  <a:lnTo>
                    <a:pt x="734" y="1041"/>
                  </a:lnTo>
                  <a:lnTo>
                    <a:pt x="737" y="1041"/>
                  </a:lnTo>
                  <a:lnTo>
                    <a:pt x="738" y="1041"/>
                  </a:lnTo>
                  <a:lnTo>
                    <a:pt x="740" y="1043"/>
                  </a:lnTo>
                  <a:lnTo>
                    <a:pt x="741" y="1046"/>
                  </a:lnTo>
                  <a:lnTo>
                    <a:pt x="744" y="1050"/>
                  </a:lnTo>
                  <a:lnTo>
                    <a:pt x="745" y="1053"/>
                  </a:lnTo>
                  <a:lnTo>
                    <a:pt x="748" y="1053"/>
                  </a:lnTo>
                  <a:lnTo>
                    <a:pt x="751" y="1053"/>
                  </a:lnTo>
                  <a:lnTo>
                    <a:pt x="754" y="1054"/>
                  </a:lnTo>
                  <a:lnTo>
                    <a:pt x="757" y="1054"/>
                  </a:lnTo>
                  <a:lnTo>
                    <a:pt x="758" y="1057"/>
                  </a:lnTo>
                  <a:lnTo>
                    <a:pt x="758" y="1060"/>
                  </a:lnTo>
                  <a:lnTo>
                    <a:pt x="760" y="1066"/>
                  </a:lnTo>
                  <a:lnTo>
                    <a:pt x="760" y="1069"/>
                  </a:lnTo>
                  <a:lnTo>
                    <a:pt x="758" y="1067"/>
                  </a:lnTo>
                  <a:lnTo>
                    <a:pt x="756" y="1063"/>
                  </a:lnTo>
                  <a:lnTo>
                    <a:pt x="754" y="1061"/>
                  </a:lnTo>
                  <a:lnTo>
                    <a:pt x="754" y="1060"/>
                  </a:lnTo>
                  <a:lnTo>
                    <a:pt x="751" y="1060"/>
                  </a:lnTo>
                  <a:lnTo>
                    <a:pt x="748" y="1060"/>
                  </a:lnTo>
                  <a:lnTo>
                    <a:pt x="745" y="1061"/>
                  </a:lnTo>
                  <a:lnTo>
                    <a:pt x="743" y="1060"/>
                  </a:lnTo>
                  <a:lnTo>
                    <a:pt x="748" y="1063"/>
                  </a:lnTo>
                  <a:lnTo>
                    <a:pt x="748" y="1074"/>
                  </a:lnTo>
                  <a:lnTo>
                    <a:pt x="743" y="1073"/>
                  </a:lnTo>
                  <a:lnTo>
                    <a:pt x="740" y="1070"/>
                  </a:lnTo>
                  <a:lnTo>
                    <a:pt x="737" y="1070"/>
                  </a:lnTo>
                  <a:lnTo>
                    <a:pt x="731" y="1071"/>
                  </a:lnTo>
                  <a:lnTo>
                    <a:pt x="730" y="1073"/>
                  </a:lnTo>
                  <a:lnTo>
                    <a:pt x="731" y="1074"/>
                  </a:lnTo>
                  <a:lnTo>
                    <a:pt x="734" y="1074"/>
                  </a:lnTo>
                  <a:lnTo>
                    <a:pt x="737" y="1083"/>
                  </a:lnTo>
                  <a:lnTo>
                    <a:pt x="734" y="1083"/>
                  </a:lnTo>
                  <a:lnTo>
                    <a:pt x="730" y="1083"/>
                  </a:lnTo>
                  <a:lnTo>
                    <a:pt x="727" y="1082"/>
                  </a:lnTo>
                  <a:lnTo>
                    <a:pt x="724" y="1083"/>
                  </a:lnTo>
                  <a:lnTo>
                    <a:pt x="722" y="1083"/>
                  </a:lnTo>
                  <a:lnTo>
                    <a:pt x="722" y="1084"/>
                  </a:lnTo>
                  <a:lnTo>
                    <a:pt x="724" y="1087"/>
                  </a:lnTo>
                  <a:lnTo>
                    <a:pt x="727" y="1090"/>
                  </a:lnTo>
                  <a:lnTo>
                    <a:pt x="704" y="1090"/>
                  </a:lnTo>
                  <a:lnTo>
                    <a:pt x="704" y="1084"/>
                  </a:lnTo>
                  <a:lnTo>
                    <a:pt x="702" y="1079"/>
                  </a:lnTo>
                  <a:lnTo>
                    <a:pt x="698" y="1066"/>
                  </a:lnTo>
                  <a:lnTo>
                    <a:pt x="711" y="1066"/>
                  </a:lnTo>
                  <a:lnTo>
                    <a:pt x="718" y="1066"/>
                  </a:lnTo>
                  <a:lnTo>
                    <a:pt x="727" y="1069"/>
                  </a:lnTo>
                  <a:lnTo>
                    <a:pt x="721" y="1066"/>
                  </a:lnTo>
                  <a:lnTo>
                    <a:pt x="715" y="1060"/>
                  </a:lnTo>
                  <a:lnTo>
                    <a:pt x="711" y="1059"/>
                  </a:lnTo>
                  <a:lnTo>
                    <a:pt x="708" y="1057"/>
                  </a:lnTo>
                  <a:lnTo>
                    <a:pt x="704" y="1057"/>
                  </a:lnTo>
                  <a:lnTo>
                    <a:pt x="698" y="1057"/>
                  </a:lnTo>
                  <a:lnTo>
                    <a:pt x="696" y="1060"/>
                  </a:lnTo>
                  <a:lnTo>
                    <a:pt x="695" y="1061"/>
                  </a:lnTo>
                  <a:lnTo>
                    <a:pt x="692" y="1063"/>
                  </a:lnTo>
                  <a:lnTo>
                    <a:pt x="694" y="1056"/>
                  </a:lnTo>
                  <a:lnTo>
                    <a:pt x="692" y="1047"/>
                  </a:lnTo>
                  <a:lnTo>
                    <a:pt x="695" y="1047"/>
                  </a:lnTo>
                  <a:lnTo>
                    <a:pt x="695" y="1046"/>
                  </a:lnTo>
                  <a:lnTo>
                    <a:pt x="695" y="1044"/>
                  </a:lnTo>
                  <a:lnTo>
                    <a:pt x="694" y="1043"/>
                  </a:lnTo>
                  <a:lnTo>
                    <a:pt x="692" y="1044"/>
                  </a:lnTo>
                  <a:lnTo>
                    <a:pt x="689" y="1044"/>
                  </a:lnTo>
                  <a:lnTo>
                    <a:pt x="688" y="1044"/>
                  </a:lnTo>
                  <a:lnTo>
                    <a:pt x="688" y="1041"/>
                  </a:lnTo>
                  <a:lnTo>
                    <a:pt x="676" y="1028"/>
                  </a:lnTo>
                  <a:lnTo>
                    <a:pt x="659" y="1005"/>
                  </a:lnTo>
                  <a:lnTo>
                    <a:pt x="659" y="1001"/>
                  </a:lnTo>
                  <a:lnTo>
                    <a:pt x="660" y="995"/>
                  </a:lnTo>
                  <a:lnTo>
                    <a:pt x="663" y="985"/>
                  </a:lnTo>
                  <a:lnTo>
                    <a:pt x="665" y="981"/>
                  </a:lnTo>
                  <a:lnTo>
                    <a:pt x="665" y="975"/>
                  </a:lnTo>
                  <a:lnTo>
                    <a:pt x="663" y="972"/>
                  </a:lnTo>
                  <a:lnTo>
                    <a:pt x="663" y="971"/>
                  </a:lnTo>
                  <a:lnTo>
                    <a:pt x="660" y="966"/>
                  </a:lnTo>
                  <a:lnTo>
                    <a:pt x="643" y="958"/>
                  </a:lnTo>
                  <a:lnTo>
                    <a:pt x="642" y="956"/>
                  </a:lnTo>
                  <a:lnTo>
                    <a:pt x="642" y="953"/>
                  </a:lnTo>
                  <a:lnTo>
                    <a:pt x="642" y="952"/>
                  </a:lnTo>
                  <a:lnTo>
                    <a:pt x="640" y="949"/>
                  </a:lnTo>
                  <a:lnTo>
                    <a:pt x="636" y="948"/>
                  </a:lnTo>
                  <a:lnTo>
                    <a:pt x="632" y="946"/>
                  </a:lnTo>
                  <a:lnTo>
                    <a:pt x="627" y="946"/>
                  </a:lnTo>
                  <a:lnTo>
                    <a:pt x="626" y="945"/>
                  </a:lnTo>
                  <a:lnTo>
                    <a:pt x="623" y="945"/>
                  </a:lnTo>
                  <a:lnTo>
                    <a:pt x="620" y="942"/>
                  </a:lnTo>
                  <a:lnTo>
                    <a:pt x="619" y="938"/>
                  </a:lnTo>
                  <a:lnTo>
                    <a:pt x="616" y="933"/>
                  </a:lnTo>
                  <a:lnTo>
                    <a:pt x="613" y="930"/>
                  </a:lnTo>
                  <a:lnTo>
                    <a:pt x="610" y="930"/>
                  </a:lnTo>
                  <a:lnTo>
                    <a:pt x="607" y="930"/>
                  </a:lnTo>
                  <a:lnTo>
                    <a:pt x="604" y="930"/>
                  </a:lnTo>
                  <a:lnTo>
                    <a:pt x="601" y="930"/>
                  </a:lnTo>
                  <a:lnTo>
                    <a:pt x="586" y="919"/>
                  </a:lnTo>
                  <a:lnTo>
                    <a:pt x="586" y="917"/>
                  </a:lnTo>
                  <a:lnTo>
                    <a:pt x="586" y="916"/>
                  </a:lnTo>
                  <a:lnTo>
                    <a:pt x="587" y="915"/>
                  </a:lnTo>
                  <a:lnTo>
                    <a:pt x="588" y="912"/>
                  </a:lnTo>
                  <a:lnTo>
                    <a:pt x="577" y="903"/>
                  </a:lnTo>
                  <a:lnTo>
                    <a:pt x="576" y="899"/>
                  </a:lnTo>
                  <a:lnTo>
                    <a:pt x="577" y="894"/>
                  </a:lnTo>
                  <a:lnTo>
                    <a:pt x="580" y="886"/>
                  </a:lnTo>
                  <a:lnTo>
                    <a:pt x="576" y="884"/>
                  </a:lnTo>
                  <a:lnTo>
                    <a:pt x="574" y="883"/>
                  </a:lnTo>
                  <a:lnTo>
                    <a:pt x="574" y="880"/>
                  </a:lnTo>
                  <a:lnTo>
                    <a:pt x="573" y="886"/>
                  </a:lnTo>
                  <a:lnTo>
                    <a:pt x="571" y="891"/>
                  </a:lnTo>
                  <a:lnTo>
                    <a:pt x="568" y="893"/>
                  </a:lnTo>
                  <a:lnTo>
                    <a:pt x="567" y="893"/>
                  </a:lnTo>
                  <a:lnTo>
                    <a:pt x="564" y="893"/>
                  </a:lnTo>
                  <a:lnTo>
                    <a:pt x="563" y="894"/>
                  </a:lnTo>
                  <a:lnTo>
                    <a:pt x="564" y="896"/>
                  </a:lnTo>
                  <a:lnTo>
                    <a:pt x="565" y="897"/>
                  </a:lnTo>
                  <a:lnTo>
                    <a:pt x="563" y="899"/>
                  </a:lnTo>
                  <a:lnTo>
                    <a:pt x="560" y="900"/>
                  </a:lnTo>
                  <a:lnTo>
                    <a:pt x="557" y="900"/>
                  </a:lnTo>
                  <a:lnTo>
                    <a:pt x="555" y="897"/>
                  </a:lnTo>
                  <a:lnTo>
                    <a:pt x="555" y="896"/>
                  </a:lnTo>
                  <a:lnTo>
                    <a:pt x="555" y="890"/>
                  </a:lnTo>
                  <a:lnTo>
                    <a:pt x="557" y="886"/>
                  </a:lnTo>
                  <a:lnTo>
                    <a:pt x="557" y="884"/>
                  </a:lnTo>
                  <a:lnTo>
                    <a:pt x="555" y="881"/>
                  </a:lnTo>
                  <a:lnTo>
                    <a:pt x="554" y="880"/>
                  </a:lnTo>
                  <a:lnTo>
                    <a:pt x="555" y="877"/>
                  </a:lnTo>
                  <a:lnTo>
                    <a:pt x="555" y="874"/>
                  </a:lnTo>
                  <a:lnTo>
                    <a:pt x="557" y="873"/>
                  </a:lnTo>
                  <a:lnTo>
                    <a:pt x="551" y="874"/>
                  </a:lnTo>
                  <a:lnTo>
                    <a:pt x="545" y="876"/>
                  </a:lnTo>
                  <a:lnTo>
                    <a:pt x="540" y="876"/>
                  </a:lnTo>
                  <a:lnTo>
                    <a:pt x="532" y="879"/>
                  </a:lnTo>
                  <a:lnTo>
                    <a:pt x="532" y="883"/>
                  </a:lnTo>
                  <a:lnTo>
                    <a:pt x="534" y="883"/>
                  </a:lnTo>
                  <a:lnTo>
                    <a:pt x="535" y="884"/>
                  </a:lnTo>
                  <a:lnTo>
                    <a:pt x="538" y="886"/>
                  </a:lnTo>
                  <a:lnTo>
                    <a:pt x="534" y="893"/>
                  </a:lnTo>
                  <a:lnTo>
                    <a:pt x="529" y="900"/>
                  </a:lnTo>
                  <a:lnTo>
                    <a:pt x="529" y="906"/>
                  </a:lnTo>
                  <a:lnTo>
                    <a:pt x="529" y="912"/>
                  </a:lnTo>
                  <a:lnTo>
                    <a:pt x="547" y="920"/>
                  </a:lnTo>
                  <a:lnTo>
                    <a:pt x="554" y="926"/>
                  </a:lnTo>
                  <a:lnTo>
                    <a:pt x="558" y="930"/>
                  </a:lnTo>
                  <a:lnTo>
                    <a:pt x="560" y="933"/>
                  </a:lnTo>
                  <a:lnTo>
                    <a:pt x="561" y="936"/>
                  </a:lnTo>
                  <a:lnTo>
                    <a:pt x="563" y="939"/>
                  </a:lnTo>
                  <a:lnTo>
                    <a:pt x="563" y="943"/>
                  </a:lnTo>
                  <a:lnTo>
                    <a:pt x="564" y="948"/>
                  </a:lnTo>
                  <a:lnTo>
                    <a:pt x="565" y="952"/>
                  </a:lnTo>
                  <a:lnTo>
                    <a:pt x="568" y="956"/>
                  </a:lnTo>
                  <a:lnTo>
                    <a:pt x="571" y="961"/>
                  </a:lnTo>
                  <a:lnTo>
                    <a:pt x="576" y="963"/>
                  </a:lnTo>
                  <a:lnTo>
                    <a:pt x="580" y="965"/>
                  </a:lnTo>
                  <a:lnTo>
                    <a:pt x="588" y="968"/>
                  </a:lnTo>
                  <a:lnTo>
                    <a:pt x="601" y="969"/>
                  </a:lnTo>
                  <a:lnTo>
                    <a:pt x="603" y="975"/>
                  </a:lnTo>
                  <a:lnTo>
                    <a:pt x="603" y="978"/>
                  </a:lnTo>
                  <a:lnTo>
                    <a:pt x="603" y="979"/>
                  </a:lnTo>
                  <a:lnTo>
                    <a:pt x="601" y="981"/>
                  </a:lnTo>
                  <a:lnTo>
                    <a:pt x="606" y="984"/>
                  </a:lnTo>
                  <a:lnTo>
                    <a:pt x="609" y="985"/>
                  </a:lnTo>
                  <a:lnTo>
                    <a:pt x="610" y="988"/>
                  </a:lnTo>
                  <a:lnTo>
                    <a:pt x="614" y="988"/>
                  </a:lnTo>
                  <a:lnTo>
                    <a:pt x="619" y="988"/>
                  </a:lnTo>
                  <a:lnTo>
                    <a:pt x="626" y="994"/>
                  </a:lnTo>
                  <a:lnTo>
                    <a:pt x="629" y="997"/>
                  </a:lnTo>
                  <a:lnTo>
                    <a:pt x="632" y="999"/>
                  </a:lnTo>
                  <a:lnTo>
                    <a:pt x="635" y="1004"/>
                  </a:lnTo>
                  <a:lnTo>
                    <a:pt x="639" y="1011"/>
                  </a:lnTo>
                  <a:lnTo>
                    <a:pt x="639" y="1014"/>
                  </a:lnTo>
                  <a:lnTo>
                    <a:pt x="639" y="1017"/>
                  </a:lnTo>
                  <a:lnTo>
                    <a:pt x="637" y="1020"/>
                  </a:lnTo>
                  <a:lnTo>
                    <a:pt x="635" y="1020"/>
                  </a:lnTo>
                  <a:lnTo>
                    <a:pt x="635" y="1014"/>
                  </a:lnTo>
                  <a:lnTo>
                    <a:pt x="627" y="1010"/>
                  </a:lnTo>
                  <a:lnTo>
                    <a:pt x="623" y="1008"/>
                  </a:lnTo>
                  <a:lnTo>
                    <a:pt x="620" y="1007"/>
                  </a:lnTo>
                  <a:lnTo>
                    <a:pt x="617" y="1007"/>
                  </a:lnTo>
                  <a:lnTo>
                    <a:pt x="614" y="1008"/>
                  </a:lnTo>
                  <a:lnTo>
                    <a:pt x="612" y="1011"/>
                  </a:lnTo>
                  <a:lnTo>
                    <a:pt x="610" y="1017"/>
                  </a:lnTo>
                  <a:lnTo>
                    <a:pt x="609" y="1020"/>
                  </a:lnTo>
                  <a:lnTo>
                    <a:pt x="610" y="1024"/>
                  </a:lnTo>
                  <a:lnTo>
                    <a:pt x="612" y="1027"/>
                  </a:lnTo>
                  <a:lnTo>
                    <a:pt x="614" y="1028"/>
                  </a:lnTo>
                  <a:lnTo>
                    <a:pt x="617" y="1031"/>
                  </a:lnTo>
                  <a:lnTo>
                    <a:pt x="619" y="1033"/>
                  </a:lnTo>
                  <a:lnTo>
                    <a:pt x="619" y="1037"/>
                  </a:lnTo>
                  <a:lnTo>
                    <a:pt x="617" y="1043"/>
                  </a:lnTo>
                  <a:lnTo>
                    <a:pt x="616" y="1047"/>
                  </a:lnTo>
                  <a:lnTo>
                    <a:pt x="613" y="1053"/>
                  </a:lnTo>
                  <a:lnTo>
                    <a:pt x="606" y="1064"/>
                  </a:lnTo>
                  <a:lnTo>
                    <a:pt x="601" y="1071"/>
                  </a:lnTo>
                  <a:lnTo>
                    <a:pt x="593" y="1069"/>
                  </a:lnTo>
                  <a:lnTo>
                    <a:pt x="588" y="1069"/>
                  </a:lnTo>
                  <a:lnTo>
                    <a:pt x="587" y="1069"/>
                  </a:lnTo>
                  <a:lnTo>
                    <a:pt x="586" y="1069"/>
                  </a:lnTo>
                  <a:lnTo>
                    <a:pt x="586" y="1074"/>
                  </a:lnTo>
                  <a:lnTo>
                    <a:pt x="586" y="1073"/>
                  </a:lnTo>
                  <a:lnTo>
                    <a:pt x="586" y="1074"/>
                  </a:lnTo>
                  <a:lnTo>
                    <a:pt x="586" y="1080"/>
                  </a:lnTo>
                  <a:lnTo>
                    <a:pt x="584" y="1089"/>
                  </a:lnTo>
                  <a:lnTo>
                    <a:pt x="583" y="1096"/>
                  </a:lnTo>
                  <a:lnTo>
                    <a:pt x="571" y="1092"/>
                  </a:lnTo>
                  <a:lnTo>
                    <a:pt x="561" y="1086"/>
                  </a:lnTo>
                  <a:lnTo>
                    <a:pt x="551" y="1080"/>
                  </a:lnTo>
                  <a:lnTo>
                    <a:pt x="541" y="1074"/>
                  </a:lnTo>
                  <a:lnTo>
                    <a:pt x="540" y="1073"/>
                  </a:lnTo>
                  <a:lnTo>
                    <a:pt x="540" y="1070"/>
                  </a:lnTo>
                  <a:lnTo>
                    <a:pt x="540" y="1067"/>
                  </a:lnTo>
                  <a:lnTo>
                    <a:pt x="538" y="1066"/>
                  </a:lnTo>
                  <a:lnTo>
                    <a:pt x="564" y="1067"/>
                  </a:lnTo>
                  <a:lnTo>
                    <a:pt x="580" y="1067"/>
                  </a:lnTo>
                  <a:lnTo>
                    <a:pt x="587" y="1067"/>
                  </a:lnTo>
                  <a:lnTo>
                    <a:pt x="593" y="1066"/>
                  </a:lnTo>
                  <a:lnTo>
                    <a:pt x="594" y="1059"/>
                  </a:lnTo>
                  <a:lnTo>
                    <a:pt x="594" y="1054"/>
                  </a:lnTo>
                  <a:lnTo>
                    <a:pt x="596" y="1050"/>
                  </a:lnTo>
                  <a:lnTo>
                    <a:pt x="597" y="1050"/>
                  </a:lnTo>
                  <a:lnTo>
                    <a:pt x="599" y="1050"/>
                  </a:lnTo>
                  <a:lnTo>
                    <a:pt x="599" y="1047"/>
                  </a:lnTo>
                  <a:lnTo>
                    <a:pt x="600" y="1044"/>
                  </a:lnTo>
                  <a:lnTo>
                    <a:pt x="600" y="1038"/>
                  </a:lnTo>
                  <a:lnTo>
                    <a:pt x="599" y="1028"/>
                  </a:lnTo>
                  <a:lnTo>
                    <a:pt x="596" y="1021"/>
                  </a:lnTo>
                  <a:lnTo>
                    <a:pt x="594" y="1020"/>
                  </a:lnTo>
                  <a:lnTo>
                    <a:pt x="593" y="1018"/>
                  </a:lnTo>
                  <a:lnTo>
                    <a:pt x="588" y="1017"/>
                  </a:lnTo>
                  <a:lnTo>
                    <a:pt x="584" y="1015"/>
                  </a:lnTo>
                  <a:lnTo>
                    <a:pt x="581" y="1015"/>
                  </a:lnTo>
                  <a:lnTo>
                    <a:pt x="580" y="1014"/>
                  </a:lnTo>
                  <a:lnTo>
                    <a:pt x="578" y="1012"/>
                  </a:lnTo>
                  <a:lnTo>
                    <a:pt x="580" y="1010"/>
                  </a:lnTo>
                  <a:lnTo>
                    <a:pt x="580" y="1007"/>
                  </a:lnTo>
                  <a:lnTo>
                    <a:pt x="580" y="1005"/>
                  </a:lnTo>
                  <a:lnTo>
                    <a:pt x="578" y="1004"/>
                  </a:lnTo>
                  <a:lnTo>
                    <a:pt x="576" y="1002"/>
                  </a:lnTo>
                  <a:lnTo>
                    <a:pt x="574" y="1002"/>
                  </a:lnTo>
                  <a:lnTo>
                    <a:pt x="571" y="1002"/>
                  </a:lnTo>
                  <a:lnTo>
                    <a:pt x="571" y="997"/>
                  </a:lnTo>
                  <a:lnTo>
                    <a:pt x="568" y="995"/>
                  </a:lnTo>
                  <a:lnTo>
                    <a:pt x="567" y="994"/>
                  </a:lnTo>
                  <a:lnTo>
                    <a:pt x="561" y="992"/>
                  </a:lnTo>
                  <a:lnTo>
                    <a:pt x="555" y="991"/>
                  </a:lnTo>
                  <a:lnTo>
                    <a:pt x="550" y="988"/>
                  </a:lnTo>
                  <a:lnTo>
                    <a:pt x="544" y="984"/>
                  </a:lnTo>
                  <a:lnTo>
                    <a:pt x="537" y="976"/>
                  </a:lnTo>
                  <a:lnTo>
                    <a:pt x="527" y="966"/>
                  </a:lnTo>
                  <a:lnTo>
                    <a:pt x="521" y="966"/>
                  </a:lnTo>
                  <a:lnTo>
                    <a:pt x="518" y="962"/>
                  </a:lnTo>
                  <a:lnTo>
                    <a:pt x="515" y="959"/>
                  </a:lnTo>
                  <a:lnTo>
                    <a:pt x="509" y="951"/>
                  </a:lnTo>
                  <a:lnTo>
                    <a:pt x="502" y="933"/>
                  </a:lnTo>
                  <a:lnTo>
                    <a:pt x="498" y="925"/>
                  </a:lnTo>
                  <a:lnTo>
                    <a:pt x="493" y="916"/>
                  </a:lnTo>
                  <a:lnTo>
                    <a:pt x="491" y="913"/>
                  </a:lnTo>
                  <a:lnTo>
                    <a:pt x="486" y="909"/>
                  </a:lnTo>
                  <a:lnTo>
                    <a:pt x="478" y="903"/>
                  </a:lnTo>
                  <a:lnTo>
                    <a:pt x="476" y="903"/>
                  </a:lnTo>
                  <a:lnTo>
                    <a:pt x="475" y="903"/>
                  </a:lnTo>
                  <a:lnTo>
                    <a:pt x="472" y="903"/>
                  </a:lnTo>
                  <a:lnTo>
                    <a:pt x="469" y="903"/>
                  </a:lnTo>
                  <a:lnTo>
                    <a:pt x="466" y="903"/>
                  </a:lnTo>
                  <a:lnTo>
                    <a:pt x="466" y="906"/>
                  </a:lnTo>
                  <a:lnTo>
                    <a:pt x="465" y="907"/>
                  </a:lnTo>
                  <a:lnTo>
                    <a:pt x="463" y="909"/>
                  </a:lnTo>
                  <a:lnTo>
                    <a:pt x="462" y="912"/>
                  </a:lnTo>
                  <a:lnTo>
                    <a:pt x="460" y="916"/>
                  </a:lnTo>
                  <a:lnTo>
                    <a:pt x="457" y="919"/>
                  </a:lnTo>
                  <a:lnTo>
                    <a:pt x="456" y="920"/>
                  </a:lnTo>
                  <a:lnTo>
                    <a:pt x="453" y="920"/>
                  </a:lnTo>
                  <a:lnTo>
                    <a:pt x="449" y="922"/>
                  </a:lnTo>
                  <a:lnTo>
                    <a:pt x="446" y="922"/>
                  </a:lnTo>
                  <a:lnTo>
                    <a:pt x="442" y="922"/>
                  </a:lnTo>
                  <a:lnTo>
                    <a:pt x="439" y="925"/>
                  </a:lnTo>
                  <a:lnTo>
                    <a:pt x="437" y="927"/>
                  </a:lnTo>
                  <a:lnTo>
                    <a:pt x="433" y="933"/>
                  </a:lnTo>
                  <a:lnTo>
                    <a:pt x="432" y="935"/>
                  </a:lnTo>
                  <a:lnTo>
                    <a:pt x="430" y="936"/>
                  </a:lnTo>
                  <a:lnTo>
                    <a:pt x="424" y="936"/>
                  </a:lnTo>
                  <a:lnTo>
                    <a:pt x="420" y="936"/>
                  </a:lnTo>
                  <a:lnTo>
                    <a:pt x="416" y="935"/>
                  </a:lnTo>
                  <a:lnTo>
                    <a:pt x="411" y="932"/>
                  </a:lnTo>
                  <a:lnTo>
                    <a:pt x="403" y="927"/>
                  </a:lnTo>
                  <a:lnTo>
                    <a:pt x="398" y="926"/>
                  </a:lnTo>
                  <a:lnTo>
                    <a:pt x="394" y="925"/>
                  </a:lnTo>
                  <a:lnTo>
                    <a:pt x="390" y="925"/>
                  </a:lnTo>
                  <a:lnTo>
                    <a:pt x="387" y="926"/>
                  </a:lnTo>
                  <a:lnTo>
                    <a:pt x="384" y="927"/>
                  </a:lnTo>
                  <a:lnTo>
                    <a:pt x="381" y="927"/>
                  </a:lnTo>
                  <a:lnTo>
                    <a:pt x="378" y="930"/>
                  </a:lnTo>
                  <a:lnTo>
                    <a:pt x="375" y="932"/>
                  </a:lnTo>
                  <a:lnTo>
                    <a:pt x="372" y="936"/>
                  </a:lnTo>
                  <a:lnTo>
                    <a:pt x="371" y="939"/>
                  </a:lnTo>
                  <a:lnTo>
                    <a:pt x="371" y="940"/>
                  </a:lnTo>
                  <a:lnTo>
                    <a:pt x="371" y="946"/>
                  </a:lnTo>
                  <a:lnTo>
                    <a:pt x="372" y="958"/>
                  </a:lnTo>
                  <a:lnTo>
                    <a:pt x="372" y="962"/>
                  </a:lnTo>
                  <a:lnTo>
                    <a:pt x="372" y="966"/>
                  </a:lnTo>
                  <a:lnTo>
                    <a:pt x="371" y="969"/>
                  </a:lnTo>
                  <a:lnTo>
                    <a:pt x="368" y="971"/>
                  </a:lnTo>
                  <a:lnTo>
                    <a:pt x="364" y="972"/>
                  </a:lnTo>
                  <a:lnTo>
                    <a:pt x="360" y="974"/>
                  </a:lnTo>
                  <a:lnTo>
                    <a:pt x="351" y="978"/>
                  </a:lnTo>
                  <a:lnTo>
                    <a:pt x="345" y="981"/>
                  </a:lnTo>
                  <a:lnTo>
                    <a:pt x="341" y="984"/>
                  </a:lnTo>
                  <a:lnTo>
                    <a:pt x="336" y="987"/>
                  </a:lnTo>
                  <a:lnTo>
                    <a:pt x="334" y="991"/>
                  </a:lnTo>
                  <a:lnTo>
                    <a:pt x="331" y="995"/>
                  </a:lnTo>
                  <a:lnTo>
                    <a:pt x="319" y="1014"/>
                  </a:lnTo>
                  <a:lnTo>
                    <a:pt x="315" y="1017"/>
                  </a:lnTo>
                  <a:lnTo>
                    <a:pt x="312" y="1020"/>
                  </a:lnTo>
                  <a:lnTo>
                    <a:pt x="311" y="1023"/>
                  </a:lnTo>
                  <a:lnTo>
                    <a:pt x="312" y="1025"/>
                  </a:lnTo>
                  <a:lnTo>
                    <a:pt x="312" y="1028"/>
                  </a:lnTo>
                  <a:lnTo>
                    <a:pt x="313" y="1030"/>
                  </a:lnTo>
                  <a:lnTo>
                    <a:pt x="316" y="1033"/>
                  </a:lnTo>
                  <a:lnTo>
                    <a:pt x="316" y="1035"/>
                  </a:lnTo>
                  <a:lnTo>
                    <a:pt x="316" y="1038"/>
                  </a:lnTo>
                  <a:lnTo>
                    <a:pt x="313" y="1041"/>
                  </a:lnTo>
                  <a:lnTo>
                    <a:pt x="306" y="1048"/>
                  </a:lnTo>
                  <a:lnTo>
                    <a:pt x="300" y="1054"/>
                  </a:lnTo>
                  <a:lnTo>
                    <a:pt x="300" y="1057"/>
                  </a:lnTo>
                  <a:lnTo>
                    <a:pt x="300" y="1060"/>
                  </a:lnTo>
                  <a:lnTo>
                    <a:pt x="300" y="1064"/>
                  </a:lnTo>
                  <a:lnTo>
                    <a:pt x="300" y="1066"/>
                  </a:lnTo>
                  <a:lnTo>
                    <a:pt x="296" y="1069"/>
                  </a:lnTo>
                  <a:lnTo>
                    <a:pt x="290" y="1070"/>
                  </a:lnTo>
                  <a:lnTo>
                    <a:pt x="286" y="1071"/>
                  </a:lnTo>
                  <a:lnTo>
                    <a:pt x="280" y="1074"/>
                  </a:lnTo>
                  <a:lnTo>
                    <a:pt x="277" y="1077"/>
                  </a:lnTo>
                  <a:lnTo>
                    <a:pt x="276" y="1083"/>
                  </a:lnTo>
                  <a:lnTo>
                    <a:pt x="273" y="1087"/>
                  </a:lnTo>
                  <a:lnTo>
                    <a:pt x="270" y="1090"/>
                  </a:lnTo>
                  <a:lnTo>
                    <a:pt x="270" y="1093"/>
                  </a:lnTo>
                  <a:lnTo>
                    <a:pt x="264" y="1096"/>
                  </a:lnTo>
                  <a:lnTo>
                    <a:pt x="260" y="1096"/>
                  </a:lnTo>
                  <a:lnTo>
                    <a:pt x="256" y="1096"/>
                  </a:lnTo>
                  <a:lnTo>
                    <a:pt x="252" y="1096"/>
                  </a:lnTo>
                  <a:lnTo>
                    <a:pt x="243" y="1093"/>
                  </a:lnTo>
                  <a:lnTo>
                    <a:pt x="239" y="1093"/>
                  </a:lnTo>
                  <a:lnTo>
                    <a:pt x="234" y="1093"/>
                  </a:lnTo>
                  <a:lnTo>
                    <a:pt x="231" y="1099"/>
                  </a:lnTo>
                  <a:lnTo>
                    <a:pt x="224" y="1102"/>
                  </a:lnTo>
                  <a:lnTo>
                    <a:pt x="218" y="1102"/>
                  </a:lnTo>
                  <a:lnTo>
                    <a:pt x="213" y="1103"/>
                  </a:lnTo>
                  <a:lnTo>
                    <a:pt x="207" y="1105"/>
                  </a:lnTo>
                  <a:lnTo>
                    <a:pt x="198" y="1092"/>
                  </a:lnTo>
                  <a:lnTo>
                    <a:pt x="190" y="1080"/>
                  </a:lnTo>
                  <a:lnTo>
                    <a:pt x="180" y="1082"/>
                  </a:lnTo>
                  <a:lnTo>
                    <a:pt x="169" y="1083"/>
                  </a:lnTo>
                  <a:lnTo>
                    <a:pt x="159" y="1083"/>
                  </a:lnTo>
                  <a:lnTo>
                    <a:pt x="151" y="1083"/>
                  </a:lnTo>
                  <a:lnTo>
                    <a:pt x="154" y="1069"/>
                  </a:lnTo>
                  <a:lnTo>
                    <a:pt x="155" y="1061"/>
                  </a:lnTo>
                  <a:lnTo>
                    <a:pt x="155" y="1059"/>
                  </a:lnTo>
                  <a:lnTo>
                    <a:pt x="154" y="1054"/>
                  </a:lnTo>
                  <a:lnTo>
                    <a:pt x="148" y="1050"/>
                  </a:lnTo>
                  <a:lnTo>
                    <a:pt x="148" y="1046"/>
                  </a:lnTo>
                  <a:lnTo>
                    <a:pt x="149" y="1044"/>
                  </a:lnTo>
                  <a:lnTo>
                    <a:pt x="151" y="1041"/>
                  </a:lnTo>
                  <a:lnTo>
                    <a:pt x="151" y="1038"/>
                  </a:lnTo>
                  <a:lnTo>
                    <a:pt x="148" y="1040"/>
                  </a:lnTo>
                  <a:lnTo>
                    <a:pt x="145" y="1041"/>
                  </a:lnTo>
                  <a:lnTo>
                    <a:pt x="145" y="1033"/>
                  </a:lnTo>
                  <a:lnTo>
                    <a:pt x="145" y="1024"/>
                  </a:lnTo>
                  <a:lnTo>
                    <a:pt x="148" y="1024"/>
                  </a:lnTo>
                  <a:lnTo>
                    <a:pt x="151" y="1014"/>
                  </a:lnTo>
                  <a:lnTo>
                    <a:pt x="152" y="1008"/>
                  </a:lnTo>
                  <a:lnTo>
                    <a:pt x="154" y="1002"/>
                  </a:lnTo>
                  <a:lnTo>
                    <a:pt x="159" y="999"/>
                  </a:lnTo>
                  <a:lnTo>
                    <a:pt x="159" y="995"/>
                  </a:lnTo>
                  <a:lnTo>
                    <a:pt x="159" y="989"/>
                  </a:lnTo>
                  <a:lnTo>
                    <a:pt x="158" y="979"/>
                  </a:lnTo>
                  <a:lnTo>
                    <a:pt x="154" y="965"/>
                  </a:lnTo>
                  <a:lnTo>
                    <a:pt x="154" y="955"/>
                  </a:lnTo>
                  <a:lnTo>
                    <a:pt x="154" y="951"/>
                  </a:lnTo>
                  <a:lnTo>
                    <a:pt x="152" y="946"/>
                  </a:lnTo>
                  <a:lnTo>
                    <a:pt x="145" y="936"/>
                  </a:lnTo>
                  <a:lnTo>
                    <a:pt x="148" y="935"/>
                  </a:lnTo>
                  <a:lnTo>
                    <a:pt x="149" y="932"/>
                  </a:lnTo>
                  <a:lnTo>
                    <a:pt x="152" y="929"/>
                  </a:lnTo>
                  <a:lnTo>
                    <a:pt x="154" y="927"/>
                  </a:lnTo>
                  <a:lnTo>
                    <a:pt x="158" y="927"/>
                  </a:lnTo>
                  <a:lnTo>
                    <a:pt x="161" y="927"/>
                  </a:lnTo>
                  <a:lnTo>
                    <a:pt x="164" y="929"/>
                  </a:lnTo>
                  <a:lnTo>
                    <a:pt x="168" y="927"/>
                  </a:lnTo>
                  <a:lnTo>
                    <a:pt x="172" y="922"/>
                  </a:lnTo>
                  <a:lnTo>
                    <a:pt x="174" y="920"/>
                  </a:lnTo>
                  <a:lnTo>
                    <a:pt x="177" y="919"/>
                  </a:lnTo>
                  <a:lnTo>
                    <a:pt x="178" y="917"/>
                  </a:lnTo>
                  <a:lnTo>
                    <a:pt x="181" y="916"/>
                  </a:lnTo>
                  <a:lnTo>
                    <a:pt x="184" y="917"/>
                  </a:lnTo>
                  <a:lnTo>
                    <a:pt x="187" y="919"/>
                  </a:lnTo>
                  <a:lnTo>
                    <a:pt x="190" y="922"/>
                  </a:lnTo>
                  <a:lnTo>
                    <a:pt x="200" y="923"/>
                  </a:lnTo>
                  <a:lnTo>
                    <a:pt x="208" y="923"/>
                  </a:lnTo>
                  <a:lnTo>
                    <a:pt x="218" y="922"/>
                  </a:lnTo>
                  <a:lnTo>
                    <a:pt x="228" y="922"/>
                  </a:lnTo>
                  <a:lnTo>
                    <a:pt x="244" y="925"/>
                  </a:lnTo>
                  <a:lnTo>
                    <a:pt x="260" y="926"/>
                  </a:lnTo>
                  <a:lnTo>
                    <a:pt x="276" y="927"/>
                  </a:lnTo>
                  <a:lnTo>
                    <a:pt x="285" y="927"/>
                  </a:lnTo>
                  <a:lnTo>
                    <a:pt x="292" y="927"/>
                  </a:lnTo>
                  <a:lnTo>
                    <a:pt x="296" y="912"/>
                  </a:lnTo>
                  <a:lnTo>
                    <a:pt x="296" y="904"/>
                  </a:lnTo>
                  <a:lnTo>
                    <a:pt x="298" y="897"/>
                  </a:lnTo>
                  <a:lnTo>
                    <a:pt x="299" y="881"/>
                  </a:lnTo>
                  <a:lnTo>
                    <a:pt x="298" y="861"/>
                  </a:lnTo>
                  <a:lnTo>
                    <a:pt x="283" y="855"/>
                  </a:lnTo>
                  <a:lnTo>
                    <a:pt x="277" y="853"/>
                  </a:lnTo>
                  <a:lnTo>
                    <a:pt x="275" y="850"/>
                  </a:lnTo>
                  <a:lnTo>
                    <a:pt x="273" y="847"/>
                  </a:lnTo>
                  <a:lnTo>
                    <a:pt x="272" y="843"/>
                  </a:lnTo>
                  <a:lnTo>
                    <a:pt x="272" y="840"/>
                  </a:lnTo>
                  <a:lnTo>
                    <a:pt x="273" y="838"/>
                  </a:lnTo>
                  <a:lnTo>
                    <a:pt x="275" y="834"/>
                  </a:lnTo>
                  <a:lnTo>
                    <a:pt x="276" y="831"/>
                  </a:lnTo>
                  <a:lnTo>
                    <a:pt x="272" y="831"/>
                  </a:lnTo>
                  <a:lnTo>
                    <a:pt x="267" y="831"/>
                  </a:lnTo>
                  <a:lnTo>
                    <a:pt x="266" y="827"/>
                  </a:lnTo>
                  <a:lnTo>
                    <a:pt x="264" y="827"/>
                  </a:lnTo>
                  <a:lnTo>
                    <a:pt x="262" y="825"/>
                  </a:lnTo>
                  <a:lnTo>
                    <a:pt x="264" y="817"/>
                  </a:lnTo>
                  <a:lnTo>
                    <a:pt x="253" y="822"/>
                  </a:lnTo>
                  <a:lnTo>
                    <a:pt x="253" y="817"/>
                  </a:lnTo>
                  <a:lnTo>
                    <a:pt x="246" y="814"/>
                  </a:lnTo>
                  <a:lnTo>
                    <a:pt x="241" y="812"/>
                  </a:lnTo>
                  <a:lnTo>
                    <a:pt x="228" y="811"/>
                  </a:lnTo>
                  <a:lnTo>
                    <a:pt x="230" y="811"/>
                  </a:lnTo>
                  <a:lnTo>
                    <a:pt x="230" y="809"/>
                  </a:lnTo>
                  <a:lnTo>
                    <a:pt x="230" y="805"/>
                  </a:lnTo>
                  <a:lnTo>
                    <a:pt x="228" y="801"/>
                  </a:lnTo>
                  <a:lnTo>
                    <a:pt x="233" y="799"/>
                  </a:lnTo>
                  <a:lnTo>
                    <a:pt x="236" y="798"/>
                  </a:lnTo>
                  <a:lnTo>
                    <a:pt x="237" y="798"/>
                  </a:lnTo>
                  <a:lnTo>
                    <a:pt x="228" y="792"/>
                  </a:lnTo>
                  <a:lnTo>
                    <a:pt x="231" y="792"/>
                  </a:lnTo>
                  <a:lnTo>
                    <a:pt x="239" y="789"/>
                  </a:lnTo>
                  <a:lnTo>
                    <a:pt x="247" y="788"/>
                  </a:lnTo>
                  <a:lnTo>
                    <a:pt x="256" y="786"/>
                  </a:lnTo>
                  <a:lnTo>
                    <a:pt x="259" y="788"/>
                  </a:lnTo>
                  <a:lnTo>
                    <a:pt x="259" y="789"/>
                  </a:lnTo>
                  <a:lnTo>
                    <a:pt x="260" y="791"/>
                  </a:lnTo>
                  <a:lnTo>
                    <a:pt x="264" y="792"/>
                  </a:lnTo>
                  <a:lnTo>
                    <a:pt x="273" y="786"/>
                  </a:lnTo>
                  <a:lnTo>
                    <a:pt x="277" y="786"/>
                  </a:lnTo>
                  <a:lnTo>
                    <a:pt x="280" y="788"/>
                  </a:lnTo>
                  <a:lnTo>
                    <a:pt x="285" y="789"/>
                  </a:lnTo>
                  <a:lnTo>
                    <a:pt x="289" y="789"/>
                  </a:lnTo>
                  <a:lnTo>
                    <a:pt x="289" y="783"/>
                  </a:lnTo>
                  <a:lnTo>
                    <a:pt x="288" y="779"/>
                  </a:lnTo>
                  <a:lnTo>
                    <a:pt x="285" y="772"/>
                  </a:lnTo>
                  <a:lnTo>
                    <a:pt x="282" y="766"/>
                  </a:lnTo>
                  <a:lnTo>
                    <a:pt x="280" y="762"/>
                  </a:lnTo>
                  <a:lnTo>
                    <a:pt x="280" y="760"/>
                  </a:lnTo>
                  <a:lnTo>
                    <a:pt x="283" y="758"/>
                  </a:lnTo>
                  <a:lnTo>
                    <a:pt x="288" y="756"/>
                  </a:lnTo>
                  <a:lnTo>
                    <a:pt x="290" y="756"/>
                  </a:lnTo>
                  <a:lnTo>
                    <a:pt x="292" y="756"/>
                  </a:lnTo>
                  <a:lnTo>
                    <a:pt x="292" y="765"/>
                  </a:lnTo>
                  <a:lnTo>
                    <a:pt x="305" y="766"/>
                  </a:lnTo>
                  <a:lnTo>
                    <a:pt x="312" y="766"/>
                  </a:lnTo>
                  <a:lnTo>
                    <a:pt x="319" y="765"/>
                  </a:lnTo>
                  <a:lnTo>
                    <a:pt x="321" y="759"/>
                  </a:lnTo>
                  <a:lnTo>
                    <a:pt x="322" y="756"/>
                  </a:lnTo>
                  <a:lnTo>
                    <a:pt x="322" y="753"/>
                  </a:lnTo>
                  <a:lnTo>
                    <a:pt x="326" y="752"/>
                  </a:lnTo>
                  <a:lnTo>
                    <a:pt x="331" y="750"/>
                  </a:lnTo>
                  <a:lnTo>
                    <a:pt x="336" y="749"/>
                  </a:lnTo>
                  <a:lnTo>
                    <a:pt x="342" y="747"/>
                  </a:lnTo>
                  <a:lnTo>
                    <a:pt x="339" y="726"/>
                  </a:lnTo>
                  <a:lnTo>
                    <a:pt x="354" y="720"/>
                  </a:lnTo>
                  <a:lnTo>
                    <a:pt x="365" y="717"/>
                  </a:lnTo>
                  <a:lnTo>
                    <a:pt x="378" y="716"/>
                  </a:lnTo>
                  <a:lnTo>
                    <a:pt x="385" y="716"/>
                  </a:lnTo>
                  <a:lnTo>
                    <a:pt x="394" y="714"/>
                  </a:lnTo>
                  <a:lnTo>
                    <a:pt x="396" y="706"/>
                  </a:lnTo>
                  <a:lnTo>
                    <a:pt x="396" y="696"/>
                  </a:lnTo>
                  <a:lnTo>
                    <a:pt x="398" y="686"/>
                  </a:lnTo>
                  <a:lnTo>
                    <a:pt x="400" y="681"/>
                  </a:lnTo>
                  <a:lnTo>
                    <a:pt x="403" y="678"/>
                  </a:lnTo>
                  <a:lnTo>
                    <a:pt x="406" y="678"/>
                  </a:lnTo>
                  <a:lnTo>
                    <a:pt x="408" y="677"/>
                  </a:lnTo>
                  <a:lnTo>
                    <a:pt x="411" y="677"/>
                  </a:lnTo>
                  <a:lnTo>
                    <a:pt x="414" y="676"/>
                  </a:lnTo>
                  <a:lnTo>
                    <a:pt x="417" y="668"/>
                  </a:lnTo>
                  <a:lnTo>
                    <a:pt x="420" y="667"/>
                  </a:lnTo>
                  <a:lnTo>
                    <a:pt x="424" y="667"/>
                  </a:lnTo>
                  <a:lnTo>
                    <a:pt x="429" y="667"/>
                  </a:lnTo>
                  <a:lnTo>
                    <a:pt x="433" y="668"/>
                  </a:lnTo>
                  <a:lnTo>
                    <a:pt x="442" y="670"/>
                  </a:lnTo>
                  <a:lnTo>
                    <a:pt x="447" y="671"/>
                  </a:lnTo>
                  <a:lnTo>
                    <a:pt x="447" y="668"/>
                  </a:lnTo>
                  <a:lnTo>
                    <a:pt x="449" y="667"/>
                  </a:lnTo>
                  <a:lnTo>
                    <a:pt x="452" y="665"/>
                  </a:lnTo>
                  <a:lnTo>
                    <a:pt x="453" y="663"/>
                  </a:lnTo>
                  <a:lnTo>
                    <a:pt x="455" y="663"/>
                  </a:lnTo>
                  <a:lnTo>
                    <a:pt x="460" y="663"/>
                  </a:lnTo>
                  <a:lnTo>
                    <a:pt x="462" y="663"/>
                  </a:lnTo>
                  <a:lnTo>
                    <a:pt x="465" y="664"/>
                  </a:lnTo>
                  <a:lnTo>
                    <a:pt x="466" y="665"/>
                  </a:lnTo>
                  <a:lnTo>
                    <a:pt x="469" y="665"/>
                  </a:lnTo>
                  <a:lnTo>
                    <a:pt x="470" y="658"/>
                  </a:lnTo>
                  <a:lnTo>
                    <a:pt x="473" y="655"/>
                  </a:lnTo>
                  <a:lnTo>
                    <a:pt x="473" y="654"/>
                  </a:lnTo>
                  <a:lnTo>
                    <a:pt x="475" y="654"/>
                  </a:lnTo>
                  <a:lnTo>
                    <a:pt x="475" y="657"/>
                  </a:lnTo>
                  <a:lnTo>
                    <a:pt x="476" y="658"/>
                  </a:lnTo>
                  <a:lnTo>
                    <a:pt x="478" y="657"/>
                  </a:lnTo>
                  <a:lnTo>
                    <a:pt x="478" y="654"/>
                  </a:lnTo>
                  <a:lnTo>
                    <a:pt x="478" y="651"/>
                  </a:lnTo>
                  <a:lnTo>
                    <a:pt x="476" y="642"/>
                  </a:lnTo>
                  <a:lnTo>
                    <a:pt x="475" y="632"/>
                  </a:lnTo>
                  <a:lnTo>
                    <a:pt x="475" y="627"/>
                  </a:lnTo>
                  <a:lnTo>
                    <a:pt x="469" y="627"/>
                  </a:lnTo>
                  <a:lnTo>
                    <a:pt x="469" y="624"/>
                  </a:lnTo>
                  <a:lnTo>
                    <a:pt x="470" y="621"/>
                  </a:lnTo>
                  <a:lnTo>
                    <a:pt x="472" y="615"/>
                  </a:lnTo>
                  <a:lnTo>
                    <a:pt x="473" y="614"/>
                  </a:lnTo>
                  <a:lnTo>
                    <a:pt x="472" y="609"/>
                  </a:lnTo>
                  <a:lnTo>
                    <a:pt x="463" y="606"/>
                  </a:lnTo>
                  <a:lnTo>
                    <a:pt x="465" y="598"/>
                  </a:lnTo>
                  <a:lnTo>
                    <a:pt x="466" y="593"/>
                  </a:lnTo>
                  <a:lnTo>
                    <a:pt x="466" y="588"/>
                  </a:lnTo>
                  <a:lnTo>
                    <a:pt x="465" y="586"/>
                  </a:lnTo>
                  <a:lnTo>
                    <a:pt x="463" y="586"/>
                  </a:lnTo>
                  <a:lnTo>
                    <a:pt x="457" y="585"/>
                  </a:lnTo>
                  <a:lnTo>
                    <a:pt x="459" y="579"/>
                  </a:lnTo>
                  <a:lnTo>
                    <a:pt x="460" y="576"/>
                  </a:lnTo>
                  <a:lnTo>
                    <a:pt x="459" y="575"/>
                  </a:lnTo>
                  <a:lnTo>
                    <a:pt x="457" y="573"/>
                  </a:lnTo>
                  <a:lnTo>
                    <a:pt x="475" y="573"/>
                  </a:lnTo>
                  <a:lnTo>
                    <a:pt x="476" y="569"/>
                  </a:lnTo>
                  <a:lnTo>
                    <a:pt x="479" y="565"/>
                  </a:lnTo>
                  <a:lnTo>
                    <a:pt x="480" y="563"/>
                  </a:lnTo>
                  <a:lnTo>
                    <a:pt x="482" y="563"/>
                  </a:lnTo>
                  <a:lnTo>
                    <a:pt x="483" y="565"/>
                  </a:lnTo>
                  <a:lnTo>
                    <a:pt x="483" y="566"/>
                  </a:lnTo>
                  <a:lnTo>
                    <a:pt x="485" y="566"/>
                  </a:lnTo>
                  <a:lnTo>
                    <a:pt x="486" y="566"/>
                  </a:lnTo>
                  <a:lnTo>
                    <a:pt x="486" y="563"/>
                  </a:lnTo>
                  <a:lnTo>
                    <a:pt x="485" y="560"/>
                  </a:lnTo>
                  <a:lnTo>
                    <a:pt x="485" y="556"/>
                  </a:lnTo>
                  <a:lnTo>
                    <a:pt x="486" y="555"/>
                  </a:lnTo>
                  <a:lnTo>
                    <a:pt x="483" y="555"/>
                  </a:lnTo>
                  <a:lnTo>
                    <a:pt x="480" y="555"/>
                  </a:lnTo>
                  <a:lnTo>
                    <a:pt x="475" y="555"/>
                  </a:lnTo>
                  <a:lnTo>
                    <a:pt x="476" y="555"/>
                  </a:lnTo>
                  <a:lnTo>
                    <a:pt x="476" y="556"/>
                  </a:lnTo>
                  <a:lnTo>
                    <a:pt x="476" y="559"/>
                  </a:lnTo>
                  <a:lnTo>
                    <a:pt x="476" y="563"/>
                  </a:lnTo>
                  <a:lnTo>
                    <a:pt x="475" y="566"/>
                  </a:lnTo>
                  <a:lnTo>
                    <a:pt x="473" y="566"/>
                  </a:lnTo>
                  <a:lnTo>
                    <a:pt x="472" y="566"/>
                  </a:lnTo>
                  <a:lnTo>
                    <a:pt x="472" y="563"/>
                  </a:lnTo>
                  <a:lnTo>
                    <a:pt x="473" y="559"/>
                  </a:lnTo>
                  <a:lnTo>
                    <a:pt x="475" y="557"/>
                  </a:lnTo>
                  <a:lnTo>
                    <a:pt x="469" y="557"/>
                  </a:lnTo>
                  <a:lnTo>
                    <a:pt x="466" y="566"/>
                  </a:lnTo>
                  <a:lnTo>
                    <a:pt x="465" y="566"/>
                  </a:lnTo>
                  <a:lnTo>
                    <a:pt x="463" y="563"/>
                  </a:lnTo>
                  <a:lnTo>
                    <a:pt x="462" y="562"/>
                  </a:lnTo>
                  <a:lnTo>
                    <a:pt x="460" y="560"/>
                  </a:lnTo>
                  <a:lnTo>
                    <a:pt x="463" y="557"/>
                  </a:lnTo>
                  <a:lnTo>
                    <a:pt x="466" y="555"/>
                  </a:lnTo>
                  <a:lnTo>
                    <a:pt x="469" y="550"/>
                  </a:lnTo>
                  <a:lnTo>
                    <a:pt x="472" y="549"/>
                  </a:lnTo>
                  <a:lnTo>
                    <a:pt x="475" y="549"/>
                  </a:lnTo>
                  <a:lnTo>
                    <a:pt x="479" y="549"/>
                  </a:lnTo>
                  <a:lnTo>
                    <a:pt x="482" y="550"/>
                  </a:lnTo>
                  <a:lnTo>
                    <a:pt x="483" y="549"/>
                  </a:lnTo>
                  <a:lnTo>
                    <a:pt x="486" y="549"/>
                  </a:lnTo>
                  <a:lnTo>
                    <a:pt x="486" y="547"/>
                  </a:lnTo>
                  <a:lnTo>
                    <a:pt x="488" y="547"/>
                  </a:lnTo>
                  <a:lnTo>
                    <a:pt x="489" y="543"/>
                  </a:lnTo>
                  <a:lnTo>
                    <a:pt x="489" y="540"/>
                  </a:lnTo>
                  <a:lnTo>
                    <a:pt x="491" y="537"/>
                  </a:lnTo>
                  <a:lnTo>
                    <a:pt x="498" y="533"/>
                  </a:lnTo>
                  <a:lnTo>
                    <a:pt x="505" y="530"/>
                  </a:lnTo>
                  <a:lnTo>
                    <a:pt x="506" y="533"/>
                  </a:lnTo>
                  <a:lnTo>
                    <a:pt x="506" y="537"/>
                  </a:lnTo>
                  <a:lnTo>
                    <a:pt x="506" y="542"/>
                  </a:lnTo>
                  <a:lnTo>
                    <a:pt x="505" y="546"/>
                  </a:lnTo>
                  <a:lnTo>
                    <a:pt x="504" y="549"/>
                  </a:lnTo>
                  <a:lnTo>
                    <a:pt x="502" y="550"/>
                  </a:lnTo>
                  <a:lnTo>
                    <a:pt x="499" y="550"/>
                  </a:lnTo>
                  <a:lnTo>
                    <a:pt x="496" y="550"/>
                  </a:lnTo>
                  <a:lnTo>
                    <a:pt x="491" y="552"/>
                  </a:lnTo>
                  <a:lnTo>
                    <a:pt x="493" y="553"/>
                  </a:lnTo>
                  <a:lnTo>
                    <a:pt x="495" y="553"/>
                  </a:lnTo>
                  <a:lnTo>
                    <a:pt x="502" y="555"/>
                  </a:lnTo>
                  <a:lnTo>
                    <a:pt x="502" y="559"/>
                  </a:lnTo>
                  <a:lnTo>
                    <a:pt x="502" y="565"/>
                  </a:lnTo>
                  <a:lnTo>
                    <a:pt x="501" y="569"/>
                  </a:lnTo>
                  <a:lnTo>
                    <a:pt x="502" y="573"/>
                  </a:lnTo>
                  <a:lnTo>
                    <a:pt x="511" y="573"/>
                  </a:lnTo>
                  <a:lnTo>
                    <a:pt x="511" y="578"/>
                  </a:lnTo>
                  <a:lnTo>
                    <a:pt x="511" y="582"/>
                  </a:lnTo>
                  <a:lnTo>
                    <a:pt x="509" y="583"/>
                  </a:lnTo>
                  <a:lnTo>
                    <a:pt x="508" y="583"/>
                  </a:lnTo>
                  <a:lnTo>
                    <a:pt x="505" y="582"/>
                  </a:lnTo>
                  <a:lnTo>
                    <a:pt x="502" y="579"/>
                  </a:lnTo>
                  <a:lnTo>
                    <a:pt x="499" y="591"/>
                  </a:lnTo>
                  <a:lnTo>
                    <a:pt x="496" y="602"/>
                  </a:lnTo>
                  <a:lnTo>
                    <a:pt x="499" y="604"/>
                  </a:lnTo>
                  <a:lnTo>
                    <a:pt x="501" y="602"/>
                  </a:lnTo>
                  <a:lnTo>
                    <a:pt x="502" y="602"/>
                  </a:lnTo>
                  <a:lnTo>
                    <a:pt x="505" y="602"/>
                  </a:lnTo>
                  <a:lnTo>
                    <a:pt x="508" y="615"/>
                  </a:lnTo>
                  <a:lnTo>
                    <a:pt x="511" y="629"/>
                  </a:lnTo>
                  <a:lnTo>
                    <a:pt x="508" y="622"/>
                  </a:lnTo>
                  <a:lnTo>
                    <a:pt x="505" y="615"/>
                  </a:lnTo>
                  <a:lnTo>
                    <a:pt x="499" y="615"/>
                  </a:lnTo>
                  <a:lnTo>
                    <a:pt x="496" y="612"/>
                  </a:lnTo>
                  <a:lnTo>
                    <a:pt x="493" y="609"/>
                  </a:lnTo>
                  <a:lnTo>
                    <a:pt x="495" y="605"/>
                  </a:lnTo>
                  <a:lnTo>
                    <a:pt x="492" y="608"/>
                  </a:lnTo>
                  <a:lnTo>
                    <a:pt x="488" y="615"/>
                  </a:lnTo>
                  <a:lnTo>
                    <a:pt x="488" y="618"/>
                  </a:lnTo>
                  <a:lnTo>
                    <a:pt x="496" y="618"/>
                  </a:lnTo>
                  <a:lnTo>
                    <a:pt x="493" y="622"/>
                  </a:lnTo>
                  <a:lnTo>
                    <a:pt x="491" y="627"/>
                  </a:lnTo>
                  <a:lnTo>
                    <a:pt x="495" y="631"/>
                  </a:lnTo>
                  <a:lnTo>
                    <a:pt x="498" y="635"/>
                  </a:lnTo>
                  <a:lnTo>
                    <a:pt x="499" y="638"/>
                  </a:lnTo>
                  <a:lnTo>
                    <a:pt x="499" y="642"/>
                  </a:lnTo>
                  <a:lnTo>
                    <a:pt x="502" y="644"/>
                  </a:lnTo>
                  <a:lnTo>
                    <a:pt x="506" y="644"/>
                  </a:lnTo>
                  <a:lnTo>
                    <a:pt x="511" y="642"/>
                  </a:lnTo>
                  <a:lnTo>
                    <a:pt x="514" y="642"/>
                  </a:lnTo>
                  <a:lnTo>
                    <a:pt x="519" y="654"/>
                  </a:lnTo>
                  <a:lnTo>
                    <a:pt x="521" y="651"/>
                  </a:lnTo>
                  <a:lnTo>
                    <a:pt x="522" y="648"/>
                  </a:lnTo>
                  <a:lnTo>
                    <a:pt x="522" y="647"/>
                  </a:lnTo>
                  <a:lnTo>
                    <a:pt x="521" y="645"/>
                  </a:lnTo>
                  <a:lnTo>
                    <a:pt x="522" y="645"/>
                  </a:lnTo>
                  <a:lnTo>
                    <a:pt x="524" y="645"/>
                  </a:lnTo>
                  <a:lnTo>
                    <a:pt x="525" y="645"/>
                  </a:lnTo>
                  <a:lnTo>
                    <a:pt x="528" y="645"/>
                  </a:lnTo>
                  <a:lnTo>
                    <a:pt x="529" y="645"/>
                  </a:lnTo>
                  <a:lnTo>
                    <a:pt x="532" y="642"/>
                  </a:lnTo>
                  <a:lnTo>
                    <a:pt x="535" y="638"/>
                  </a:lnTo>
                  <a:lnTo>
                    <a:pt x="540" y="638"/>
                  </a:lnTo>
                  <a:lnTo>
                    <a:pt x="544" y="637"/>
                  </a:lnTo>
                  <a:lnTo>
                    <a:pt x="548" y="637"/>
                  </a:lnTo>
                  <a:lnTo>
                    <a:pt x="552" y="638"/>
                  </a:lnTo>
                  <a:lnTo>
                    <a:pt x="555" y="642"/>
                  </a:lnTo>
                  <a:lnTo>
                    <a:pt x="571" y="648"/>
                  </a:lnTo>
                  <a:lnTo>
                    <a:pt x="574" y="650"/>
                  </a:lnTo>
                  <a:lnTo>
                    <a:pt x="580" y="648"/>
                  </a:lnTo>
                  <a:lnTo>
                    <a:pt x="587" y="647"/>
                  </a:lnTo>
                  <a:lnTo>
                    <a:pt x="596" y="645"/>
                  </a:lnTo>
                  <a:lnTo>
                    <a:pt x="612" y="638"/>
                  </a:lnTo>
                  <a:lnTo>
                    <a:pt x="624" y="631"/>
                  </a:lnTo>
                  <a:lnTo>
                    <a:pt x="632" y="628"/>
                  </a:lnTo>
                  <a:lnTo>
                    <a:pt x="637" y="627"/>
                  </a:lnTo>
                  <a:lnTo>
                    <a:pt x="640" y="627"/>
                  </a:lnTo>
                  <a:lnTo>
                    <a:pt x="643" y="627"/>
                  </a:lnTo>
                  <a:lnTo>
                    <a:pt x="648" y="629"/>
                  </a:lnTo>
                  <a:lnTo>
                    <a:pt x="648" y="631"/>
                  </a:lnTo>
                  <a:lnTo>
                    <a:pt x="648" y="632"/>
                  </a:lnTo>
                  <a:lnTo>
                    <a:pt x="646" y="632"/>
                  </a:lnTo>
                  <a:lnTo>
                    <a:pt x="643" y="632"/>
                  </a:lnTo>
                  <a:lnTo>
                    <a:pt x="646" y="640"/>
                  </a:lnTo>
                  <a:lnTo>
                    <a:pt x="650" y="640"/>
                  </a:lnTo>
                  <a:lnTo>
                    <a:pt x="655" y="638"/>
                  </a:lnTo>
                  <a:lnTo>
                    <a:pt x="659" y="632"/>
                  </a:lnTo>
                  <a:lnTo>
                    <a:pt x="662" y="632"/>
                  </a:lnTo>
                  <a:lnTo>
                    <a:pt x="662" y="634"/>
                  </a:lnTo>
                  <a:lnTo>
                    <a:pt x="662" y="635"/>
                  </a:lnTo>
                  <a:lnTo>
                    <a:pt x="668" y="635"/>
                  </a:lnTo>
                  <a:lnTo>
                    <a:pt x="669" y="632"/>
                  </a:lnTo>
                  <a:lnTo>
                    <a:pt x="671" y="629"/>
                  </a:lnTo>
                  <a:lnTo>
                    <a:pt x="671" y="625"/>
                  </a:lnTo>
                  <a:lnTo>
                    <a:pt x="671" y="622"/>
                  </a:lnTo>
                  <a:lnTo>
                    <a:pt x="671" y="619"/>
                  </a:lnTo>
                  <a:lnTo>
                    <a:pt x="671" y="616"/>
                  </a:lnTo>
                  <a:lnTo>
                    <a:pt x="671" y="615"/>
                  </a:lnTo>
                  <a:lnTo>
                    <a:pt x="675" y="612"/>
                  </a:lnTo>
                  <a:lnTo>
                    <a:pt x="678" y="609"/>
                  </a:lnTo>
                  <a:lnTo>
                    <a:pt x="679" y="606"/>
                  </a:lnTo>
                  <a:lnTo>
                    <a:pt x="685" y="606"/>
                  </a:lnTo>
                  <a:lnTo>
                    <a:pt x="682" y="615"/>
                  </a:lnTo>
                  <a:lnTo>
                    <a:pt x="688" y="612"/>
                  </a:lnTo>
                  <a:lnTo>
                    <a:pt x="689" y="611"/>
                  </a:lnTo>
                  <a:lnTo>
                    <a:pt x="692" y="609"/>
                  </a:lnTo>
                  <a:lnTo>
                    <a:pt x="692" y="602"/>
                  </a:lnTo>
                  <a:lnTo>
                    <a:pt x="692" y="595"/>
                  </a:lnTo>
                  <a:lnTo>
                    <a:pt x="692" y="588"/>
                  </a:lnTo>
                  <a:lnTo>
                    <a:pt x="695" y="579"/>
                  </a:lnTo>
                  <a:lnTo>
                    <a:pt x="695" y="575"/>
                  </a:lnTo>
                  <a:lnTo>
                    <a:pt x="695" y="570"/>
                  </a:lnTo>
                  <a:lnTo>
                    <a:pt x="698" y="568"/>
                  </a:lnTo>
                  <a:lnTo>
                    <a:pt x="701" y="563"/>
                  </a:lnTo>
                  <a:lnTo>
                    <a:pt x="705" y="559"/>
                  </a:lnTo>
                  <a:lnTo>
                    <a:pt x="707" y="555"/>
                  </a:lnTo>
                  <a:lnTo>
                    <a:pt x="707" y="550"/>
                  </a:lnTo>
                  <a:lnTo>
                    <a:pt x="707" y="546"/>
                  </a:lnTo>
                  <a:lnTo>
                    <a:pt x="707" y="542"/>
                  </a:lnTo>
                  <a:lnTo>
                    <a:pt x="707" y="537"/>
                  </a:lnTo>
                  <a:lnTo>
                    <a:pt x="718" y="533"/>
                  </a:lnTo>
                  <a:lnTo>
                    <a:pt x="720" y="539"/>
                  </a:lnTo>
                  <a:lnTo>
                    <a:pt x="722" y="543"/>
                  </a:lnTo>
                  <a:lnTo>
                    <a:pt x="728" y="555"/>
                  </a:lnTo>
                  <a:lnTo>
                    <a:pt x="737" y="555"/>
                  </a:lnTo>
                  <a:lnTo>
                    <a:pt x="745" y="555"/>
                  </a:lnTo>
                  <a:lnTo>
                    <a:pt x="750" y="543"/>
                  </a:lnTo>
                  <a:lnTo>
                    <a:pt x="751" y="536"/>
                  </a:lnTo>
                  <a:lnTo>
                    <a:pt x="753" y="527"/>
                  </a:lnTo>
                  <a:lnTo>
                    <a:pt x="753" y="521"/>
                  </a:lnTo>
                  <a:lnTo>
                    <a:pt x="751" y="516"/>
                  </a:lnTo>
                  <a:lnTo>
                    <a:pt x="743" y="513"/>
                  </a:lnTo>
                  <a:lnTo>
                    <a:pt x="743" y="500"/>
                  </a:lnTo>
                  <a:lnTo>
                    <a:pt x="743" y="491"/>
                  </a:lnTo>
                  <a:lnTo>
                    <a:pt x="753" y="487"/>
                  </a:lnTo>
                  <a:lnTo>
                    <a:pt x="761" y="483"/>
                  </a:lnTo>
                  <a:lnTo>
                    <a:pt x="768" y="483"/>
                  </a:lnTo>
                  <a:lnTo>
                    <a:pt x="776" y="483"/>
                  </a:lnTo>
                  <a:lnTo>
                    <a:pt x="777" y="481"/>
                  </a:lnTo>
                  <a:lnTo>
                    <a:pt x="777" y="480"/>
                  </a:lnTo>
                  <a:lnTo>
                    <a:pt x="779" y="478"/>
                  </a:lnTo>
                  <a:lnTo>
                    <a:pt x="781" y="477"/>
                  </a:lnTo>
                  <a:lnTo>
                    <a:pt x="786" y="477"/>
                  </a:lnTo>
                  <a:lnTo>
                    <a:pt x="790" y="478"/>
                  </a:lnTo>
                  <a:lnTo>
                    <a:pt x="802" y="481"/>
                  </a:lnTo>
                  <a:lnTo>
                    <a:pt x="813" y="484"/>
                  </a:lnTo>
                  <a:lnTo>
                    <a:pt x="817" y="485"/>
                  </a:lnTo>
                  <a:lnTo>
                    <a:pt x="820" y="485"/>
                  </a:lnTo>
                  <a:lnTo>
                    <a:pt x="820" y="484"/>
                  </a:lnTo>
                  <a:lnTo>
                    <a:pt x="822" y="481"/>
                  </a:lnTo>
                  <a:lnTo>
                    <a:pt x="823" y="471"/>
                  </a:lnTo>
                  <a:lnTo>
                    <a:pt x="830" y="474"/>
                  </a:lnTo>
                  <a:lnTo>
                    <a:pt x="836" y="474"/>
                  </a:lnTo>
                  <a:lnTo>
                    <a:pt x="842" y="474"/>
                  </a:lnTo>
                  <a:lnTo>
                    <a:pt x="845" y="468"/>
                  </a:lnTo>
                  <a:lnTo>
                    <a:pt x="851" y="468"/>
                  </a:lnTo>
                  <a:lnTo>
                    <a:pt x="858" y="467"/>
                  </a:lnTo>
                  <a:lnTo>
                    <a:pt x="866" y="465"/>
                  </a:lnTo>
                  <a:lnTo>
                    <a:pt x="865" y="465"/>
                  </a:lnTo>
                  <a:lnTo>
                    <a:pt x="864" y="465"/>
                  </a:lnTo>
                  <a:lnTo>
                    <a:pt x="861" y="467"/>
                  </a:lnTo>
                  <a:lnTo>
                    <a:pt x="859" y="465"/>
                  </a:lnTo>
                  <a:lnTo>
                    <a:pt x="856" y="462"/>
                  </a:lnTo>
                  <a:lnTo>
                    <a:pt x="855" y="460"/>
                  </a:lnTo>
                  <a:lnTo>
                    <a:pt x="853" y="458"/>
                  </a:lnTo>
                  <a:lnTo>
                    <a:pt x="849" y="458"/>
                  </a:lnTo>
                  <a:lnTo>
                    <a:pt x="845" y="458"/>
                  </a:lnTo>
                  <a:lnTo>
                    <a:pt x="842" y="460"/>
                  </a:lnTo>
                  <a:lnTo>
                    <a:pt x="839" y="461"/>
                  </a:lnTo>
                  <a:lnTo>
                    <a:pt x="836" y="458"/>
                  </a:lnTo>
                  <a:lnTo>
                    <a:pt x="832" y="454"/>
                  </a:lnTo>
                  <a:lnTo>
                    <a:pt x="826" y="449"/>
                  </a:lnTo>
                  <a:lnTo>
                    <a:pt x="823" y="447"/>
                  </a:lnTo>
                  <a:lnTo>
                    <a:pt x="825" y="442"/>
                  </a:lnTo>
                  <a:lnTo>
                    <a:pt x="826" y="441"/>
                  </a:lnTo>
                  <a:lnTo>
                    <a:pt x="826" y="439"/>
                  </a:lnTo>
                  <a:lnTo>
                    <a:pt x="826" y="438"/>
                  </a:lnTo>
                  <a:lnTo>
                    <a:pt x="819" y="442"/>
                  </a:lnTo>
                  <a:lnTo>
                    <a:pt x="813" y="444"/>
                  </a:lnTo>
                  <a:lnTo>
                    <a:pt x="806" y="444"/>
                  </a:lnTo>
                  <a:lnTo>
                    <a:pt x="800" y="442"/>
                  </a:lnTo>
                  <a:lnTo>
                    <a:pt x="797" y="442"/>
                  </a:lnTo>
                  <a:lnTo>
                    <a:pt x="793" y="442"/>
                  </a:lnTo>
                  <a:lnTo>
                    <a:pt x="787" y="442"/>
                  </a:lnTo>
                  <a:lnTo>
                    <a:pt x="781" y="444"/>
                  </a:lnTo>
                  <a:lnTo>
                    <a:pt x="783" y="447"/>
                  </a:lnTo>
                  <a:lnTo>
                    <a:pt x="784" y="449"/>
                  </a:lnTo>
                  <a:lnTo>
                    <a:pt x="780" y="449"/>
                  </a:lnTo>
                  <a:lnTo>
                    <a:pt x="776" y="449"/>
                  </a:lnTo>
                  <a:lnTo>
                    <a:pt x="774" y="451"/>
                  </a:lnTo>
                  <a:lnTo>
                    <a:pt x="771" y="452"/>
                  </a:lnTo>
                  <a:lnTo>
                    <a:pt x="767" y="457"/>
                  </a:lnTo>
                  <a:lnTo>
                    <a:pt x="761" y="464"/>
                  </a:lnTo>
                  <a:lnTo>
                    <a:pt x="756" y="465"/>
                  </a:lnTo>
                  <a:lnTo>
                    <a:pt x="751" y="465"/>
                  </a:lnTo>
                  <a:lnTo>
                    <a:pt x="750" y="465"/>
                  </a:lnTo>
                  <a:lnTo>
                    <a:pt x="747" y="465"/>
                  </a:lnTo>
                  <a:lnTo>
                    <a:pt x="744" y="464"/>
                  </a:lnTo>
                  <a:lnTo>
                    <a:pt x="743" y="464"/>
                  </a:lnTo>
                  <a:lnTo>
                    <a:pt x="743" y="460"/>
                  </a:lnTo>
                  <a:lnTo>
                    <a:pt x="743" y="455"/>
                  </a:lnTo>
                  <a:lnTo>
                    <a:pt x="740" y="455"/>
                  </a:lnTo>
                  <a:lnTo>
                    <a:pt x="741" y="454"/>
                  </a:lnTo>
                  <a:lnTo>
                    <a:pt x="737" y="455"/>
                  </a:lnTo>
                  <a:lnTo>
                    <a:pt x="732" y="458"/>
                  </a:lnTo>
                  <a:lnTo>
                    <a:pt x="732" y="460"/>
                  </a:lnTo>
                  <a:lnTo>
                    <a:pt x="734" y="461"/>
                  </a:lnTo>
                  <a:lnTo>
                    <a:pt x="730" y="460"/>
                  </a:lnTo>
                  <a:lnTo>
                    <a:pt x="727" y="461"/>
                  </a:lnTo>
                  <a:lnTo>
                    <a:pt x="728" y="449"/>
                  </a:lnTo>
                  <a:lnTo>
                    <a:pt x="735" y="449"/>
                  </a:lnTo>
                  <a:lnTo>
                    <a:pt x="738" y="448"/>
                  </a:lnTo>
                  <a:lnTo>
                    <a:pt x="738" y="447"/>
                  </a:lnTo>
                  <a:lnTo>
                    <a:pt x="737" y="445"/>
                  </a:lnTo>
                  <a:lnTo>
                    <a:pt x="732" y="442"/>
                  </a:lnTo>
                  <a:lnTo>
                    <a:pt x="727" y="438"/>
                  </a:lnTo>
                  <a:lnTo>
                    <a:pt x="728" y="438"/>
                  </a:lnTo>
                  <a:lnTo>
                    <a:pt x="727" y="438"/>
                  </a:lnTo>
                  <a:lnTo>
                    <a:pt x="724" y="438"/>
                  </a:lnTo>
                  <a:lnTo>
                    <a:pt x="718" y="441"/>
                  </a:lnTo>
                  <a:lnTo>
                    <a:pt x="718" y="439"/>
                  </a:lnTo>
                  <a:lnTo>
                    <a:pt x="718" y="435"/>
                  </a:lnTo>
                  <a:lnTo>
                    <a:pt x="718" y="432"/>
                  </a:lnTo>
                  <a:lnTo>
                    <a:pt x="718" y="431"/>
                  </a:lnTo>
                  <a:lnTo>
                    <a:pt x="717" y="429"/>
                  </a:lnTo>
                  <a:lnTo>
                    <a:pt x="715" y="431"/>
                  </a:lnTo>
                  <a:lnTo>
                    <a:pt x="712" y="432"/>
                  </a:lnTo>
                  <a:lnTo>
                    <a:pt x="712" y="419"/>
                  </a:lnTo>
                  <a:lnTo>
                    <a:pt x="712" y="413"/>
                  </a:lnTo>
                  <a:lnTo>
                    <a:pt x="714" y="409"/>
                  </a:lnTo>
                  <a:lnTo>
                    <a:pt x="715" y="405"/>
                  </a:lnTo>
                  <a:lnTo>
                    <a:pt x="715" y="399"/>
                  </a:lnTo>
                  <a:lnTo>
                    <a:pt x="714" y="398"/>
                  </a:lnTo>
                  <a:lnTo>
                    <a:pt x="714" y="395"/>
                  </a:lnTo>
                  <a:lnTo>
                    <a:pt x="709" y="389"/>
                  </a:lnTo>
                  <a:lnTo>
                    <a:pt x="707" y="382"/>
                  </a:lnTo>
                  <a:lnTo>
                    <a:pt x="707" y="379"/>
                  </a:lnTo>
                  <a:lnTo>
                    <a:pt x="707" y="375"/>
                  </a:lnTo>
                  <a:lnTo>
                    <a:pt x="709" y="375"/>
                  </a:lnTo>
                  <a:lnTo>
                    <a:pt x="714" y="367"/>
                  </a:lnTo>
                  <a:lnTo>
                    <a:pt x="718" y="359"/>
                  </a:lnTo>
                  <a:lnTo>
                    <a:pt x="720" y="362"/>
                  </a:lnTo>
                  <a:lnTo>
                    <a:pt x="722" y="363"/>
                  </a:lnTo>
                  <a:lnTo>
                    <a:pt x="724" y="363"/>
                  </a:lnTo>
                  <a:lnTo>
                    <a:pt x="724" y="362"/>
                  </a:lnTo>
                  <a:lnTo>
                    <a:pt x="724" y="359"/>
                  </a:lnTo>
                  <a:lnTo>
                    <a:pt x="722" y="356"/>
                  </a:lnTo>
                  <a:lnTo>
                    <a:pt x="724" y="353"/>
                  </a:lnTo>
                  <a:lnTo>
                    <a:pt x="734" y="346"/>
                  </a:lnTo>
                  <a:lnTo>
                    <a:pt x="745" y="339"/>
                  </a:lnTo>
                  <a:lnTo>
                    <a:pt x="748" y="334"/>
                  </a:lnTo>
                  <a:lnTo>
                    <a:pt x="750" y="328"/>
                  </a:lnTo>
                  <a:lnTo>
                    <a:pt x="751" y="324"/>
                  </a:lnTo>
                  <a:lnTo>
                    <a:pt x="754" y="320"/>
                  </a:lnTo>
                  <a:lnTo>
                    <a:pt x="757" y="316"/>
                  </a:lnTo>
                  <a:lnTo>
                    <a:pt x="763" y="311"/>
                  </a:lnTo>
                  <a:lnTo>
                    <a:pt x="767" y="307"/>
                  </a:lnTo>
                  <a:lnTo>
                    <a:pt x="770" y="304"/>
                  </a:lnTo>
                  <a:lnTo>
                    <a:pt x="770" y="303"/>
                  </a:lnTo>
                  <a:lnTo>
                    <a:pt x="770" y="298"/>
                  </a:lnTo>
                  <a:lnTo>
                    <a:pt x="770" y="292"/>
                  </a:lnTo>
                  <a:lnTo>
                    <a:pt x="767" y="281"/>
                  </a:lnTo>
                  <a:lnTo>
                    <a:pt x="754" y="280"/>
                  </a:lnTo>
                  <a:lnTo>
                    <a:pt x="743" y="278"/>
                  </a:lnTo>
                  <a:lnTo>
                    <a:pt x="731" y="278"/>
                  </a:lnTo>
                  <a:lnTo>
                    <a:pt x="728" y="272"/>
                  </a:lnTo>
                  <a:lnTo>
                    <a:pt x="721" y="274"/>
                  </a:lnTo>
                  <a:lnTo>
                    <a:pt x="720" y="275"/>
                  </a:lnTo>
                  <a:lnTo>
                    <a:pt x="720" y="277"/>
                  </a:lnTo>
                  <a:lnTo>
                    <a:pt x="721" y="280"/>
                  </a:lnTo>
                  <a:lnTo>
                    <a:pt x="720" y="282"/>
                  </a:lnTo>
                  <a:lnTo>
                    <a:pt x="718" y="287"/>
                  </a:lnTo>
                  <a:lnTo>
                    <a:pt x="715" y="287"/>
                  </a:lnTo>
                  <a:lnTo>
                    <a:pt x="712" y="288"/>
                  </a:lnTo>
                  <a:lnTo>
                    <a:pt x="709" y="288"/>
                  </a:lnTo>
                  <a:lnTo>
                    <a:pt x="707" y="290"/>
                  </a:lnTo>
                  <a:lnTo>
                    <a:pt x="707" y="294"/>
                  </a:lnTo>
                  <a:lnTo>
                    <a:pt x="702" y="300"/>
                  </a:lnTo>
                  <a:lnTo>
                    <a:pt x="699" y="303"/>
                  </a:lnTo>
                  <a:lnTo>
                    <a:pt x="698" y="305"/>
                  </a:lnTo>
                  <a:lnTo>
                    <a:pt x="698" y="310"/>
                  </a:lnTo>
                  <a:lnTo>
                    <a:pt x="698" y="314"/>
                  </a:lnTo>
                  <a:lnTo>
                    <a:pt x="699" y="317"/>
                  </a:lnTo>
                  <a:lnTo>
                    <a:pt x="701" y="318"/>
                  </a:lnTo>
                  <a:lnTo>
                    <a:pt x="702" y="324"/>
                  </a:lnTo>
                  <a:lnTo>
                    <a:pt x="702" y="327"/>
                  </a:lnTo>
                  <a:lnTo>
                    <a:pt x="701" y="330"/>
                  </a:lnTo>
                  <a:lnTo>
                    <a:pt x="695" y="330"/>
                  </a:lnTo>
                  <a:lnTo>
                    <a:pt x="694" y="333"/>
                  </a:lnTo>
                  <a:lnTo>
                    <a:pt x="691" y="337"/>
                  </a:lnTo>
                  <a:lnTo>
                    <a:pt x="689" y="341"/>
                  </a:lnTo>
                  <a:lnTo>
                    <a:pt x="688" y="344"/>
                  </a:lnTo>
                  <a:lnTo>
                    <a:pt x="685" y="346"/>
                  </a:lnTo>
                  <a:lnTo>
                    <a:pt x="681" y="347"/>
                  </a:lnTo>
                  <a:lnTo>
                    <a:pt x="672" y="349"/>
                  </a:lnTo>
                  <a:lnTo>
                    <a:pt x="663" y="350"/>
                  </a:lnTo>
                  <a:lnTo>
                    <a:pt x="658" y="353"/>
                  </a:lnTo>
                  <a:lnTo>
                    <a:pt x="655" y="354"/>
                  </a:lnTo>
                  <a:lnTo>
                    <a:pt x="655" y="356"/>
                  </a:lnTo>
                  <a:lnTo>
                    <a:pt x="653" y="362"/>
                  </a:lnTo>
                  <a:lnTo>
                    <a:pt x="653" y="367"/>
                  </a:lnTo>
                  <a:lnTo>
                    <a:pt x="652" y="370"/>
                  </a:lnTo>
                  <a:lnTo>
                    <a:pt x="652" y="372"/>
                  </a:lnTo>
                  <a:lnTo>
                    <a:pt x="649" y="373"/>
                  </a:lnTo>
                  <a:lnTo>
                    <a:pt x="646" y="373"/>
                  </a:lnTo>
                  <a:lnTo>
                    <a:pt x="643" y="373"/>
                  </a:lnTo>
                  <a:lnTo>
                    <a:pt x="640" y="375"/>
                  </a:lnTo>
                  <a:lnTo>
                    <a:pt x="642" y="379"/>
                  </a:lnTo>
                  <a:lnTo>
                    <a:pt x="642" y="383"/>
                  </a:lnTo>
                  <a:lnTo>
                    <a:pt x="642" y="385"/>
                  </a:lnTo>
                  <a:lnTo>
                    <a:pt x="640" y="386"/>
                  </a:lnTo>
                  <a:lnTo>
                    <a:pt x="637" y="386"/>
                  </a:lnTo>
                  <a:lnTo>
                    <a:pt x="635" y="388"/>
                  </a:lnTo>
                  <a:lnTo>
                    <a:pt x="632" y="388"/>
                  </a:lnTo>
                  <a:lnTo>
                    <a:pt x="629" y="389"/>
                  </a:lnTo>
                  <a:lnTo>
                    <a:pt x="629" y="392"/>
                  </a:lnTo>
                  <a:lnTo>
                    <a:pt x="630" y="393"/>
                  </a:lnTo>
                  <a:lnTo>
                    <a:pt x="632" y="396"/>
                  </a:lnTo>
                  <a:lnTo>
                    <a:pt x="630" y="399"/>
                  </a:lnTo>
                  <a:lnTo>
                    <a:pt x="630" y="400"/>
                  </a:lnTo>
                  <a:lnTo>
                    <a:pt x="629" y="405"/>
                  </a:lnTo>
                  <a:lnTo>
                    <a:pt x="623" y="405"/>
                  </a:lnTo>
                  <a:lnTo>
                    <a:pt x="624" y="406"/>
                  </a:lnTo>
                  <a:lnTo>
                    <a:pt x="626" y="408"/>
                  </a:lnTo>
                  <a:lnTo>
                    <a:pt x="627" y="412"/>
                  </a:lnTo>
                  <a:lnTo>
                    <a:pt x="629" y="419"/>
                  </a:lnTo>
                  <a:lnTo>
                    <a:pt x="629" y="425"/>
                  </a:lnTo>
                  <a:lnTo>
                    <a:pt x="626" y="449"/>
                  </a:lnTo>
                  <a:lnTo>
                    <a:pt x="637" y="452"/>
                  </a:lnTo>
                  <a:lnTo>
                    <a:pt x="642" y="454"/>
                  </a:lnTo>
                  <a:lnTo>
                    <a:pt x="646" y="457"/>
                  </a:lnTo>
                  <a:lnTo>
                    <a:pt x="649" y="460"/>
                  </a:lnTo>
                  <a:lnTo>
                    <a:pt x="653" y="464"/>
                  </a:lnTo>
                  <a:lnTo>
                    <a:pt x="659" y="474"/>
                  </a:lnTo>
                  <a:lnTo>
                    <a:pt x="659" y="480"/>
                  </a:lnTo>
                  <a:lnTo>
                    <a:pt x="658" y="481"/>
                  </a:lnTo>
                  <a:lnTo>
                    <a:pt x="655" y="483"/>
                  </a:lnTo>
                  <a:lnTo>
                    <a:pt x="649" y="485"/>
                  </a:lnTo>
                  <a:lnTo>
                    <a:pt x="653" y="488"/>
                  </a:lnTo>
                  <a:lnTo>
                    <a:pt x="655" y="491"/>
                  </a:lnTo>
                  <a:lnTo>
                    <a:pt x="655" y="493"/>
                  </a:lnTo>
                  <a:lnTo>
                    <a:pt x="655" y="494"/>
                  </a:lnTo>
                  <a:lnTo>
                    <a:pt x="649" y="494"/>
                  </a:lnTo>
                  <a:lnTo>
                    <a:pt x="640" y="504"/>
                  </a:lnTo>
                  <a:lnTo>
                    <a:pt x="636" y="506"/>
                  </a:lnTo>
                  <a:lnTo>
                    <a:pt x="632" y="504"/>
                  </a:lnTo>
                  <a:lnTo>
                    <a:pt x="627" y="503"/>
                  </a:lnTo>
                  <a:lnTo>
                    <a:pt x="624" y="504"/>
                  </a:lnTo>
                  <a:lnTo>
                    <a:pt x="622" y="504"/>
                  </a:lnTo>
                  <a:lnTo>
                    <a:pt x="619" y="507"/>
                  </a:lnTo>
                  <a:lnTo>
                    <a:pt x="620" y="508"/>
                  </a:lnTo>
                  <a:lnTo>
                    <a:pt x="620" y="510"/>
                  </a:lnTo>
                  <a:lnTo>
                    <a:pt x="619" y="511"/>
                  </a:lnTo>
                  <a:lnTo>
                    <a:pt x="616" y="513"/>
                  </a:lnTo>
                  <a:lnTo>
                    <a:pt x="617" y="514"/>
                  </a:lnTo>
                  <a:lnTo>
                    <a:pt x="619" y="516"/>
                  </a:lnTo>
                  <a:lnTo>
                    <a:pt x="619" y="517"/>
                  </a:lnTo>
                  <a:lnTo>
                    <a:pt x="619" y="520"/>
                  </a:lnTo>
                  <a:lnTo>
                    <a:pt x="619" y="524"/>
                  </a:lnTo>
                  <a:lnTo>
                    <a:pt x="617" y="530"/>
                  </a:lnTo>
                  <a:lnTo>
                    <a:pt x="614" y="540"/>
                  </a:lnTo>
                  <a:lnTo>
                    <a:pt x="613" y="546"/>
                  </a:lnTo>
                  <a:lnTo>
                    <a:pt x="610" y="559"/>
                  </a:lnTo>
                  <a:lnTo>
                    <a:pt x="612" y="566"/>
                  </a:lnTo>
                  <a:lnTo>
                    <a:pt x="612" y="568"/>
                  </a:lnTo>
                  <a:lnTo>
                    <a:pt x="613" y="569"/>
                  </a:lnTo>
                  <a:lnTo>
                    <a:pt x="614" y="566"/>
                  </a:lnTo>
                  <a:lnTo>
                    <a:pt x="616" y="563"/>
                  </a:lnTo>
                  <a:lnTo>
                    <a:pt x="619" y="563"/>
                  </a:lnTo>
                  <a:lnTo>
                    <a:pt x="616" y="570"/>
                  </a:lnTo>
                  <a:lnTo>
                    <a:pt x="613" y="576"/>
                  </a:lnTo>
                  <a:lnTo>
                    <a:pt x="609" y="579"/>
                  </a:lnTo>
                  <a:lnTo>
                    <a:pt x="606" y="579"/>
                  </a:lnTo>
                  <a:lnTo>
                    <a:pt x="596" y="579"/>
                  </a:lnTo>
                  <a:lnTo>
                    <a:pt x="580" y="576"/>
                  </a:lnTo>
                  <a:lnTo>
                    <a:pt x="577" y="579"/>
                  </a:lnTo>
                  <a:lnTo>
                    <a:pt x="576" y="583"/>
                  </a:lnTo>
                  <a:lnTo>
                    <a:pt x="573" y="585"/>
                  </a:lnTo>
                  <a:lnTo>
                    <a:pt x="571" y="588"/>
                  </a:lnTo>
                  <a:lnTo>
                    <a:pt x="571" y="591"/>
                  </a:lnTo>
                  <a:lnTo>
                    <a:pt x="571" y="595"/>
                  </a:lnTo>
                  <a:lnTo>
                    <a:pt x="571" y="598"/>
                  </a:lnTo>
                  <a:lnTo>
                    <a:pt x="571" y="602"/>
                  </a:lnTo>
                  <a:lnTo>
                    <a:pt x="557" y="602"/>
                  </a:lnTo>
                  <a:lnTo>
                    <a:pt x="544" y="602"/>
                  </a:lnTo>
                  <a:lnTo>
                    <a:pt x="545" y="599"/>
                  </a:lnTo>
                  <a:lnTo>
                    <a:pt x="547" y="598"/>
                  </a:lnTo>
                  <a:lnTo>
                    <a:pt x="547" y="596"/>
                  </a:lnTo>
                  <a:lnTo>
                    <a:pt x="547" y="593"/>
                  </a:lnTo>
                  <a:lnTo>
                    <a:pt x="541" y="591"/>
                  </a:lnTo>
                  <a:lnTo>
                    <a:pt x="541" y="588"/>
                  </a:lnTo>
                  <a:lnTo>
                    <a:pt x="541" y="585"/>
                  </a:lnTo>
                  <a:lnTo>
                    <a:pt x="541" y="582"/>
                  </a:lnTo>
                  <a:lnTo>
                    <a:pt x="541" y="579"/>
                  </a:lnTo>
                  <a:lnTo>
                    <a:pt x="547" y="579"/>
                  </a:lnTo>
                  <a:lnTo>
                    <a:pt x="550" y="573"/>
                  </a:lnTo>
                  <a:lnTo>
                    <a:pt x="552" y="569"/>
                  </a:lnTo>
                  <a:lnTo>
                    <a:pt x="537" y="553"/>
                  </a:lnTo>
                  <a:lnTo>
                    <a:pt x="528" y="543"/>
                  </a:lnTo>
                  <a:lnTo>
                    <a:pt x="525" y="540"/>
                  </a:lnTo>
                  <a:lnTo>
                    <a:pt x="524" y="537"/>
                  </a:lnTo>
                  <a:lnTo>
                    <a:pt x="525" y="534"/>
                  </a:lnTo>
                  <a:lnTo>
                    <a:pt x="527" y="530"/>
                  </a:lnTo>
                  <a:lnTo>
                    <a:pt x="527" y="527"/>
                  </a:lnTo>
                  <a:lnTo>
                    <a:pt x="528" y="524"/>
                  </a:lnTo>
                  <a:lnTo>
                    <a:pt x="527" y="521"/>
                  </a:lnTo>
                  <a:lnTo>
                    <a:pt x="521" y="521"/>
                  </a:lnTo>
                  <a:lnTo>
                    <a:pt x="521" y="513"/>
                  </a:lnTo>
                  <a:lnTo>
                    <a:pt x="521" y="503"/>
                  </a:lnTo>
                  <a:lnTo>
                    <a:pt x="521" y="500"/>
                  </a:lnTo>
                  <a:lnTo>
                    <a:pt x="519" y="498"/>
                  </a:lnTo>
                  <a:lnTo>
                    <a:pt x="519" y="497"/>
                  </a:lnTo>
                  <a:lnTo>
                    <a:pt x="508" y="504"/>
                  </a:lnTo>
                  <a:lnTo>
                    <a:pt x="502" y="508"/>
                  </a:lnTo>
                  <a:lnTo>
                    <a:pt x="496" y="510"/>
                  </a:lnTo>
                  <a:lnTo>
                    <a:pt x="493" y="510"/>
                  </a:lnTo>
                  <a:lnTo>
                    <a:pt x="491" y="510"/>
                  </a:lnTo>
                  <a:lnTo>
                    <a:pt x="488" y="510"/>
                  </a:lnTo>
                  <a:lnTo>
                    <a:pt x="486" y="510"/>
                  </a:lnTo>
                  <a:lnTo>
                    <a:pt x="483" y="511"/>
                  </a:lnTo>
                  <a:lnTo>
                    <a:pt x="483" y="514"/>
                  </a:lnTo>
                  <a:lnTo>
                    <a:pt x="480" y="519"/>
                  </a:lnTo>
                  <a:lnTo>
                    <a:pt x="472" y="523"/>
                  </a:lnTo>
                  <a:lnTo>
                    <a:pt x="462" y="527"/>
                  </a:lnTo>
                  <a:lnTo>
                    <a:pt x="452" y="532"/>
                  </a:lnTo>
                  <a:lnTo>
                    <a:pt x="442" y="533"/>
                  </a:lnTo>
                  <a:lnTo>
                    <a:pt x="442" y="524"/>
                  </a:lnTo>
                  <a:lnTo>
                    <a:pt x="440" y="524"/>
                  </a:lnTo>
                  <a:lnTo>
                    <a:pt x="439" y="524"/>
                  </a:lnTo>
                  <a:lnTo>
                    <a:pt x="437" y="526"/>
                  </a:lnTo>
                  <a:lnTo>
                    <a:pt x="434" y="527"/>
                  </a:lnTo>
                  <a:lnTo>
                    <a:pt x="432" y="527"/>
                  </a:lnTo>
                  <a:lnTo>
                    <a:pt x="427" y="527"/>
                  </a:lnTo>
                  <a:lnTo>
                    <a:pt x="424" y="519"/>
                  </a:lnTo>
                  <a:lnTo>
                    <a:pt x="419" y="519"/>
                  </a:lnTo>
                  <a:lnTo>
                    <a:pt x="420" y="516"/>
                  </a:lnTo>
                  <a:lnTo>
                    <a:pt x="419" y="513"/>
                  </a:lnTo>
                  <a:lnTo>
                    <a:pt x="419" y="510"/>
                  </a:lnTo>
                  <a:lnTo>
                    <a:pt x="419" y="507"/>
                  </a:lnTo>
                  <a:lnTo>
                    <a:pt x="423" y="506"/>
                  </a:lnTo>
                  <a:lnTo>
                    <a:pt x="426" y="503"/>
                  </a:lnTo>
                  <a:lnTo>
                    <a:pt x="427" y="500"/>
                  </a:lnTo>
                  <a:lnTo>
                    <a:pt x="429" y="500"/>
                  </a:lnTo>
                  <a:lnTo>
                    <a:pt x="429" y="497"/>
                  </a:lnTo>
                  <a:lnTo>
                    <a:pt x="427" y="491"/>
                  </a:lnTo>
                  <a:lnTo>
                    <a:pt x="421" y="491"/>
                  </a:lnTo>
                  <a:lnTo>
                    <a:pt x="421" y="490"/>
                  </a:lnTo>
                  <a:lnTo>
                    <a:pt x="420" y="491"/>
                  </a:lnTo>
                  <a:lnTo>
                    <a:pt x="419" y="497"/>
                  </a:lnTo>
                  <a:lnTo>
                    <a:pt x="414" y="493"/>
                  </a:lnTo>
                  <a:lnTo>
                    <a:pt x="411" y="491"/>
                  </a:lnTo>
                  <a:lnTo>
                    <a:pt x="411" y="487"/>
                  </a:lnTo>
                  <a:lnTo>
                    <a:pt x="411" y="483"/>
                  </a:lnTo>
                  <a:lnTo>
                    <a:pt x="413" y="483"/>
                  </a:lnTo>
                  <a:lnTo>
                    <a:pt x="416" y="483"/>
                  </a:lnTo>
                  <a:lnTo>
                    <a:pt x="421" y="483"/>
                  </a:lnTo>
                  <a:lnTo>
                    <a:pt x="433" y="461"/>
                  </a:lnTo>
                  <a:lnTo>
                    <a:pt x="439" y="461"/>
                  </a:lnTo>
                  <a:lnTo>
                    <a:pt x="439" y="460"/>
                  </a:lnTo>
                  <a:lnTo>
                    <a:pt x="436" y="458"/>
                  </a:lnTo>
                  <a:lnTo>
                    <a:pt x="430" y="458"/>
                  </a:lnTo>
                  <a:lnTo>
                    <a:pt x="427" y="464"/>
                  </a:lnTo>
                  <a:lnTo>
                    <a:pt x="424" y="467"/>
                  </a:lnTo>
                  <a:lnTo>
                    <a:pt x="421" y="468"/>
                  </a:lnTo>
                  <a:lnTo>
                    <a:pt x="419" y="467"/>
                  </a:lnTo>
                  <a:lnTo>
                    <a:pt x="419" y="465"/>
                  </a:lnTo>
                  <a:lnTo>
                    <a:pt x="414" y="464"/>
                  </a:lnTo>
                  <a:close/>
                </a:path>
              </a:pathLst>
            </a:custGeom>
            <a:solidFill>
              <a:srgbClr val="E7E4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812394"/>
              <a:endParaRPr lang="fi-FI" sz="1600">
                <a:solidFill>
                  <a:srgbClr val="002664"/>
                </a:solidFill>
              </a:endParaRPr>
            </a:p>
          </p:txBody>
        </p:sp>
        <p:sp>
          <p:nvSpPr>
            <p:cNvPr id="10" name="Freeform 5"/>
            <p:cNvSpPr>
              <a:spLocks/>
            </p:cNvSpPr>
            <p:nvPr/>
          </p:nvSpPr>
          <p:spPr bwMode="auto">
            <a:xfrm>
              <a:off x="1256" y="2563"/>
              <a:ext cx="111" cy="45"/>
            </a:xfrm>
            <a:custGeom>
              <a:avLst/>
              <a:gdLst>
                <a:gd name="T0" fmla="*/ 5 w 111"/>
                <a:gd name="T1" fmla="*/ 38 h 45"/>
                <a:gd name="T2" fmla="*/ 4 w 111"/>
                <a:gd name="T3" fmla="*/ 36 h 45"/>
                <a:gd name="T4" fmla="*/ 3 w 111"/>
                <a:gd name="T5" fmla="*/ 23 h 45"/>
                <a:gd name="T6" fmla="*/ 17 w 111"/>
                <a:gd name="T7" fmla="*/ 29 h 45"/>
                <a:gd name="T8" fmla="*/ 37 w 111"/>
                <a:gd name="T9" fmla="*/ 29 h 45"/>
                <a:gd name="T10" fmla="*/ 39 w 111"/>
                <a:gd name="T11" fmla="*/ 23 h 45"/>
                <a:gd name="T12" fmla="*/ 36 w 111"/>
                <a:gd name="T13" fmla="*/ 21 h 45"/>
                <a:gd name="T14" fmla="*/ 31 w 111"/>
                <a:gd name="T15" fmla="*/ 15 h 45"/>
                <a:gd name="T16" fmla="*/ 31 w 111"/>
                <a:gd name="T17" fmla="*/ 10 h 45"/>
                <a:gd name="T18" fmla="*/ 33 w 111"/>
                <a:gd name="T19" fmla="*/ 5 h 45"/>
                <a:gd name="T20" fmla="*/ 26 w 111"/>
                <a:gd name="T21" fmla="*/ 2 h 45"/>
                <a:gd name="T22" fmla="*/ 36 w 111"/>
                <a:gd name="T23" fmla="*/ 2 h 45"/>
                <a:gd name="T24" fmla="*/ 57 w 111"/>
                <a:gd name="T25" fmla="*/ 0 h 45"/>
                <a:gd name="T26" fmla="*/ 69 w 111"/>
                <a:gd name="T27" fmla="*/ 2 h 45"/>
                <a:gd name="T28" fmla="*/ 75 w 111"/>
                <a:gd name="T29" fmla="*/ 3 h 45"/>
                <a:gd name="T30" fmla="*/ 85 w 111"/>
                <a:gd name="T31" fmla="*/ 12 h 45"/>
                <a:gd name="T32" fmla="*/ 89 w 111"/>
                <a:gd name="T33" fmla="*/ 15 h 45"/>
                <a:gd name="T34" fmla="*/ 93 w 111"/>
                <a:gd name="T35" fmla="*/ 16 h 45"/>
                <a:gd name="T36" fmla="*/ 100 w 111"/>
                <a:gd name="T37" fmla="*/ 15 h 45"/>
                <a:gd name="T38" fmla="*/ 106 w 111"/>
                <a:gd name="T39" fmla="*/ 19 h 45"/>
                <a:gd name="T40" fmla="*/ 109 w 111"/>
                <a:gd name="T41" fmla="*/ 26 h 45"/>
                <a:gd name="T42" fmla="*/ 105 w 111"/>
                <a:gd name="T43" fmla="*/ 31 h 45"/>
                <a:gd name="T44" fmla="*/ 102 w 111"/>
                <a:gd name="T45" fmla="*/ 29 h 45"/>
                <a:gd name="T46" fmla="*/ 83 w 111"/>
                <a:gd name="T47" fmla="*/ 33 h 45"/>
                <a:gd name="T48" fmla="*/ 80 w 111"/>
                <a:gd name="T49" fmla="*/ 38 h 45"/>
                <a:gd name="T50" fmla="*/ 75 w 111"/>
                <a:gd name="T51" fmla="*/ 36 h 45"/>
                <a:gd name="T52" fmla="*/ 62 w 111"/>
                <a:gd name="T53" fmla="*/ 29 h 45"/>
                <a:gd name="T54" fmla="*/ 62 w 111"/>
                <a:gd name="T55" fmla="*/ 35 h 45"/>
                <a:gd name="T56" fmla="*/ 62 w 111"/>
                <a:gd name="T57" fmla="*/ 41 h 45"/>
                <a:gd name="T58" fmla="*/ 59 w 111"/>
                <a:gd name="T59" fmla="*/ 44 h 45"/>
                <a:gd name="T60" fmla="*/ 56 w 111"/>
                <a:gd name="T61" fmla="*/ 44 h 45"/>
                <a:gd name="T62" fmla="*/ 54 w 111"/>
                <a:gd name="T63" fmla="*/ 41 h 4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11" h="45">
                  <a:moveTo>
                    <a:pt x="53" y="38"/>
                  </a:moveTo>
                  <a:lnTo>
                    <a:pt x="5" y="38"/>
                  </a:lnTo>
                  <a:lnTo>
                    <a:pt x="7" y="36"/>
                  </a:lnTo>
                  <a:lnTo>
                    <a:pt x="4" y="36"/>
                  </a:lnTo>
                  <a:lnTo>
                    <a:pt x="0" y="35"/>
                  </a:lnTo>
                  <a:lnTo>
                    <a:pt x="3" y="23"/>
                  </a:lnTo>
                  <a:lnTo>
                    <a:pt x="10" y="26"/>
                  </a:lnTo>
                  <a:lnTo>
                    <a:pt x="17" y="29"/>
                  </a:lnTo>
                  <a:lnTo>
                    <a:pt x="36" y="32"/>
                  </a:lnTo>
                  <a:lnTo>
                    <a:pt x="37" y="29"/>
                  </a:lnTo>
                  <a:lnTo>
                    <a:pt x="39" y="25"/>
                  </a:lnTo>
                  <a:lnTo>
                    <a:pt x="39" y="23"/>
                  </a:lnTo>
                  <a:lnTo>
                    <a:pt x="37" y="22"/>
                  </a:lnTo>
                  <a:lnTo>
                    <a:pt x="36" y="21"/>
                  </a:lnTo>
                  <a:lnTo>
                    <a:pt x="33" y="21"/>
                  </a:lnTo>
                  <a:lnTo>
                    <a:pt x="31" y="15"/>
                  </a:lnTo>
                  <a:lnTo>
                    <a:pt x="31" y="12"/>
                  </a:lnTo>
                  <a:lnTo>
                    <a:pt x="31" y="10"/>
                  </a:lnTo>
                  <a:lnTo>
                    <a:pt x="31" y="9"/>
                  </a:lnTo>
                  <a:lnTo>
                    <a:pt x="33" y="5"/>
                  </a:lnTo>
                  <a:lnTo>
                    <a:pt x="28" y="3"/>
                  </a:lnTo>
                  <a:lnTo>
                    <a:pt x="26" y="2"/>
                  </a:lnTo>
                  <a:lnTo>
                    <a:pt x="31" y="2"/>
                  </a:lnTo>
                  <a:lnTo>
                    <a:pt x="36" y="2"/>
                  </a:lnTo>
                  <a:lnTo>
                    <a:pt x="46" y="2"/>
                  </a:lnTo>
                  <a:lnTo>
                    <a:pt x="57" y="0"/>
                  </a:lnTo>
                  <a:lnTo>
                    <a:pt x="63" y="0"/>
                  </a:lnTo>
                  <a:lnTo>
                    <a:pt x="69" y="2"/>
                  </a:lnTo>
                  <a:lnTo>
                    <a:pt x="72" y="2"/>
                  </a:lnTo>
                  <a:lnTo>
                    <a:pt x="75" y="3"/>
                  </a:lnTo>
                  <a:lnTo>
                    <a:pt x="79" y="8"/>
                  </a:lnTo>
                  <a:lnTo>
                    <a:pt x="85" y="12"/>
                  </a:lnTo>
                  <a:lnTo>
                    <a:pt x="86" y="15"/>
                  </a:lnTo>
                  <a:lnTo>
                    <a:pt x="89" y="15"/>
                  </a:lnTo>
                  <a:lnTo>
                    <a:pt x="90" y="16"/>
                  </a:lnTo>
                  <a:lnTo>
                    <a:pt x="93" y="16"/>
                  </a:lnTo>
                  <a:lnTo>
                    <a:pt x="98" y="16"/>
                  </a:lnTo>
                  <a:lnTo>
                    <a:pt x="100" y="15"/>
                  </a:lnTo>
                  <a:lnTo>
                    <a:pt x="102" y="15"/>
                  </a:lnTo>
                  <a:lnTo>
                    <a:pt x="106" y="19"/>
                  </a:lnTo>
                  <a:lnTo>
                    <a:pt x="108" y="22"/>
                  </a:lnTo>
                  <a:lnTo>
                    <a:pt x="109" y="26"/>
                  </a:lnTo>
                  <a:lnTo>
                    <a:pt x="111" y="32"/>
                  </a:lnTo>
                  <a:lnTo>
                    <a:pt x="105" y="31"/>
                  </a:lnTo>
                  <a:lnTo>
                    <a:pt x="102" y="31"/>
                  </a:lnTo>
                  <a:lnTo>
                    <a:pt x="102" y="29"/>
                  </a:lnTo>
                  <a:lnTo>
                    <a:pt x="86" y="29"/>
                  </a:lnTo>
                  <a:lnTo>
                    <a:pt x="83" y="33"/>
                  </a:lnTo>
                  <a:lnTo>
                    <a:pt x="82" y="36"/>
                  </a:lnTo>
                  <a:lnTo>
                    <a:pt x="80" y="38"/>
                  </a:lnTo>
                  <a:lnTo>
                    <a:pt x="77" y="36"/>
                  </a:lnTo>
                  <a:lnTo>
                    <a:pt x="75" y="36"/>
                  </a:lnTo>
                  <a:lnTo>
                    <a:pt x="72" y="35"/>
                  </a:lnTo>
                  <a:lnTo>
                    <a:pt x="62" y="29"/>
                  </a:lnTo>
                  <a:lnTo>
                    <a:pt x="60" y="32"/>
                  </a:lnTo>
                  <a:lnTo>
                    <a:pt x="62" y="35"/>
                  </a:lnTo>
                  <a:lnTo>
                    <a:pt x="64" y="41"/>
                  </a:lnTo>
                  <a:lnTo>
                    <a:pt x="62" y="41"/>
                  </a:lnTo>
                  <a:lnTo>
                    <a:pt x="60" y="42"/>
                  </a:lnTo>
                  <a:lnTo>
                    <a:pt x="59" y="44"/>
                  </a:lnTo>
                  <a:lnTo>
                    <a:pt x="59" y="45"/>
                  </a:lnTo>
                  <a:lnTo>
                    <a:pt x="56" y="44"/>
                  </a:lnTo>
                  <a:lnTo>
                    <a:pt x="54" y="42"/>
                  </a:lnTo>
                  <a:lnTo>
                    <a:pt x="54" y="41"/>
                  </a:lnTo>
                  <a:lnTo>
                    <a:pt x="53" y="38"/>
                  </a:lnTo>
                  <a:close/>
                </a:path>
              </a:pathLst>
            </a:custGeom>
            <a:solidFill>
              <a:srgbClr val="E7E4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812394"/>
              <a:endParaRPr lang="fi-FI" sz="1600">
                <a:solidFill>
                  <a:srgbClr val="002664"/>
                </a:solidFill>
              </a:endParaRPr>
            </a:p>
          </p:txBody>
        </p:sp>
        <p:sp>
          <p:nvSpPr>
            <p:cNvPr id="11" name="Freeform 6"/>
            <p:cNvSpPr>
              <a:spLocks/>
            </p:cNvSpPr>
            <p:nvPr/>
          </p:nvSpPr>
          <p:spPr bwMode="auto">
            <a:xfrm>
              <a:off x="0" y="1168"/>
              <a:ext cx="1970" cy="2625"/>
            </a:xfrm>
            <a:custGeom>
              <a:avLst/>
              <a:gdLst>
                <a:gd name="T0" fmla="*/ 1318 w 1970"/>
                <a:gd name="T1" fmla="*/ 2477 h 2625"/>
                <a:gd name="T2" fmla="*/ 1204 w 1970"/>
                <a:gd name="T3" fmla="*/ 2082 h 2625"/>
                <a:gd name="T4" fmla="*/ 1152 w 1970"/>
                <a:gd name="T5" fmla="*/ 1909 h 2625"/>
                <a:gd name="T6" fmla="*/ 1202 w 1970"/>
                <a:gd name="T7" fmla="*/ 1731 h 2625"/>
                <a:gd name="T8" fmla="*/ 1096 w 1970"/>
                <a:gd name="T9" fmla="*/ 1649 h 2625"/>
                <a:gd name="T10" fmla="*/ 988 w 1970"/>
                <a:gd name="T11" fmla="*/ 1538 h 2625"/>
                <a:gd name="T12" fmla="*/ 720 w 1970"/>
                <a:gd name="T13" fmla="*/ 1413 h 2625"/>
                <a:gd name="T14" fmla="*/ 624 w 1970"/>
                <a:gd name="T15" fmla="*/ 1221 h 2625"/>
                <a:gd name="T16" fmla="*/ 544 w 1970"/>
                <a:gd name="T17" fmla="*/ 1149 h 2625"/>
                <a:gd name="T18" fmla="*/ 596 w 1970"/>
                <a:gd name="T19" fmla="*/ 1286 h 2625"/>
                <a:gd name="T20" fmla="*/ 475 w 1970"/>
                <a:gd name="T21" fmla="*/ 1064 h 2625"/>
                <a:gd name="T22" fmla="*/ 383 w 1970"/>
                <a:gd name="T23" fmla="*/ 916 h 2625"/>
                <a:gd name="T24" fmla="*/ 390 w 1970"/>
                <a:gd name="T25" fmla="*/ 657 h 2625"/>
                <a:gd name="T26" fmla="*/ 337 w 1970"/>
                <a:gd name="T27" fmla="*/ 662 h 2625"/>
                <a:gd name="T28" fmla="*/ 261 w 1970"/>
                <a:gd name="T29" fmla="*/ 540 h 2625"/>
                <a:gd name="T30" fmla="*/ 209 w 1970"/>
                <a:gd name="T31" fmla="*/ 439 h 2625"/>
                <a:gd name="T32" fmla="*/ 210 w 1970"/>
                <a:gd name="T33" fmla="*/ 458 h 2625"/>
                <a:gd name="T34" fmla="*/ 125 w 1970"/>
                <a:gd name="T35" fmla="*/ 399 h 2625"/>
                <a:gd name="T36" fmla="*/ 105 w 1970"/>
                <a:gd name="T37" fmla="*/ 61 h 2625"/>
                <a:gd name="T38" fmla="*/ 235 w 1970"/>
                <a:gd name="T39" fmla="*/ 48 h 2625"/>
                <a:gd name="T40" fmla="*/ 292 w 1970"/>
                <a:gd name="T41" fmla="*/ 29 h 2625"/>
                <a:gd name="T42" fmla="*/ 494 w 1970"/>
                <a:gd name="T43" fmla="*/ 89 h 2625"/>
                <a:gd name="T44" fmla="*/ 636 w 1970"/>
                <a:gd name="T45" fmla="*/ 158 h 2625"/>
                <a:gd name="T46" fmla="*/ 719 w 1970"/>
                <a:gd name="T47" fmla="*/ 115 h 2625"/>
                <a:gd name="T48" fmla="*/ 857 w 1970"/>
                <a:gd name="T49" fmla="*/ 131 h 2625"/>
                <a:gd name="T50" fmla="*/ 891 w 1970"/>
                <a:gd name="T51" fmla="*/ 48 h 2625"/>
                <a:gd name="T52" fmla="*/ 945 w 1970"/>
                <a:gd name="T53" fmla="*/ 27 h 2625"/>
                <a:gd name="T54" fmla="*/ 1022 w 1970"/>
                <a:gd name="T55" fmla="*/ 84 h 2625"/>
                <a:gd name="T56" fmla="*/ 1138 w 1970"/>
                <a:gd name="T57" fmla="*/ 75 h 2625"/>
                <a:gd name="T58" fmla="*/ 1077 w 1970"/>
                <a:gd name="T59" fmla="*/ 174 h 2625"/>
                <a:gd name="T60" fmla="*/ 1018 w 1970"/>
                <a:gd name="T61" fmla="*/ 232 h 2625"/>
                <a:gd name="T62" fmla="*/ 919 w 1970"/>
                <a:gd name="T63" fmla="*/ 313 h 2625"/>
                <a:gd name="T64" fmla="*/ 1007 w 1970"/>
                <a:gd name="T65" fmla="*/ 462 h 2625"/>
                <a:gd name="T66" fmla="*/ 1130 w 1970"/>
                <a:gd name="T67" fmla="*/ 580 h 2625"/>
                <a:gd name="T68" fmla="*/ 1191 w 1970"/>
                <a:gd name="T69" fmla="*/ 403 h 2625"/>
                <a:gd name="T70" fmla="*/ 1256 w 1970"/>
                <a:gd name="T71" fmla="*/ 294 h 2625"/>
                <a:gd name="T72" fmla="*/ 1372 w 1970"/>
                <a:gd name="T73" fmla="*/ 402 h 2625"/>
                <a:gd name="T74" fmla="*/ 1483 w 1970"/>
                <a:gd name="T75" fmla="*/ 435 h 2625"/>
                <a:gd name="T76" fmla="*/ 1560 w 1970"/>
                <a:gd name="T77" fmla="*/ 537 h 2625"/>
                <a:gd name="T78" fmla="*/ 1544 w 1970"/>
                <a:gd name="T79" fmla="*/ 619 h 2625"/>
                <a:gd name="T80" fmla="*/ 1367 w 1970"/>
                <a:gd name="T81" fmla="*/ 670 h 2625"/>
                <a:gd name="T82" fmla="*/ 1430 w 1970"/>
                <a:gd name="T83" fmla="*/ 703 h 2625"/>
                <a:gd name="T84" fmla="*/ 1477 w 1970"/>
                <a:gd name="T85" fmla="*/ 769 h 2625"/>
                <a:gd name="T86" fmla="*/ 1450 w 1970"/>
                <a:gd name="T87" fmla="*/ 785 h 2625"/>
                <a:gd name="T88" fmla="*/ 1333 w 1970"/>
                <a:gd name="T89" fmla="*/ 831 h 2625"/>
                <a:gd name="T90" fmla="*/ 1243 w 1970"/>
                <a:gd name="T91" fmla="*/ 936 h 2625"/>
                <a:gd name="T92" fmla="*/ 1215 w 1970"/>
                <a:gd name="T93" fmla="*/ 989 h 2625"/>
                <a:gd name="T94" fmla="*/ 1143 w 1970"/>
                <a:gd name="T95" fmla="*/ 1097 h 2625"/>
                <a:gd name="T96" fmla="*/ 1125 w 1970"/>
                <a:gd name="T97" fmla="*/ 1237 h 2625"/>
                <a:gd name="T98" fmla="*/ 1008 w 1970"/>
                <a:gd name="T99" fmla="*/ 1143 h 2625"/>
                <a:gd name="T100" fmla="*/ 904 w 1970"/>
                <a:gd name="T101" fmla="*/ 1166 h 2625"/>
                <a:gd name="T102" fmla="*/ 838 w 1970"/>
                <a:gd name="T103" fmla="*/ 1351 h 2625"/>
                <a:gd name="T104" fmla="*/ 972 w 1970"/>
                <a:gd name="T105" fmla="*/ 1394 h 2625"/>
                <a:gd name="T106" fmla="*/ 1090 w 1970"/>
                <a:gd name="T107" fmla="*/ 1591 h 2625"/>
                <a:gd name="T108" fmla="*/ 1273 w 1970"/>
                <a:gd name="T109" fmla="*/ 1598 h 2625"/>
                <a:gd name="T110" fmla="*/ 1336 w 1970"/>
                <a:gd name="T111" fmla="*/ 1581 h 2625"/>
                <a:gd name="T112" fmla="*/ 1495 w 1970"/>
                <a:gd name="T113" fmla="*/ 1637 h 2625"/>
                <a:gd name="T114" fmla="*/ 1585 w 1970"/>
                <a:gd name="T115" fmla="*/ 1702 h 2625"/>
                <a:gd name="T116" fmla="*/ 1699 w 1970"/>
                <a:gd name="T117" fmla="*/ 1842 h 2625"/>
                <a:gd name="T118" fmla="*/ 1860 w 1970"/>
                <a:gd name="T119" fmla="*/ 1909 h 2625"/>
                <a:gd name="T120" fmla="*/ 1891 w 1970"/>
                <a:gd name="T121" fmla="*/ 2146 h 2625"/>
                <a:gd name="T122" fmla="*/ 1820 w 1970"/>
                <a:gd name="T123" fmla="*/ 2359 h 2625"/>
                <a:gd name="T124" fmla="*/ 1685 w 1970"/>
                <a:gd name="T125" fmla="*/ 2552 h 262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970" h="2625">
                  <a:moveTo>
                    <a:pt x="1624" y="2625"/>
                  </a:moveTo>
                  <a:lnTo>
                    <a:pt x="1547" y="2625"/>
                  </a:lnTo>
                  <a:lnTo>
                    <a:pt x="1544" y="2599"/>
                  </a:lnTo>
                  <a:lnTo>
                    <a:pt x="1545" y="2599"/>
                  </a:lnTo>
                  <a:lnTo>
                    <a:pt x="1547" y="2599"/>
                  </a:lnTo>
                  <a:lnTo>
                    <a:pt x="1547" y="2598"/>
                  </a:lnTo>
                  <a:lnTo>
                    <a:pt x="1547" y="2595"/>
                  </a:lnTo>
                  <a:lnTo>
                    <a:pt x="1545" y="2590"/>
                  </a:lnTo>
                  <a:lnTo>
                    <a:pt x="1544" y="2588"/>
                  </a:lnTo>
                  <a:lnTo>
                    <a:pt x="1541" y="2592"/>
                  </a:lnTo>
                  <a:lnTo>
                    <a:pt x="1539" y="2595"/>
                  </a:lnTo>
                  <a:lnTo>
                    <a:pt x="1541" y="2595"/>
                  </a:lnTo>
                  <a:lnTo>
                    <a:pt x="1541" y="2596"/>
                  </a:lnTo>
                  <a:lnTo>
                    <a:pt x="1538" y="2602"/>
                  </a:lnTo>
                  <a:lnTo>
                    <a:pt x="1538" y="2606"/>
                  </a:lnTo>
                  <a:lnTo>
                    <a:pt x="1538" y="2611"/>
                  </a:lnTo>
                  <a:lnTo>
                    <a:pt x="1538" y="2612"/>
                  </a:lnTo>
                  <a:lnTo>
                    <a:pt x="1538" y="2615"/>
                  </a:lnTo>
                  <a:lnTo>
                    <a:pt x="1536" y="2615"/>
                  </a:lnTo>
                  <a:lnTo>
                    <a:pt x="1535" y="2616"/>
                  </a:lnTo>
                  <a:lnTo>
                    <a:pt x="1536" y="2619"/>
                  </a:lnTo>
                  <a:lnTo>
                    <a:pt x="1539" y="2625"/>
                  </a:lnTo>
                  <a:lnTo>
                    <a:pt x="1297" y="2625"/>
                  </a:lnTo>
                  <a:lnTo>
                    <a:pt x="1300" y="2622"/>
                  </a:lnTo>
                  <a:lnTo>
                    <a:pt x="1303" y="2621"/>
                  </a:lnTo>
                  <a:lnTo>
                    <a:pt x="1303" y="2611"/>
                  </a:lnTo>
                  <a:lnTo>
                    <a:pt x="1302" y="2605"/>
                  </a:lnTo>
                  <a:lnTo>
                    <a:pt x="1303" y="2599"/>
                  </a:lnTo>
                  <a:lnTo>
                    <a:pt x="1305" y="2596"/>
                  </a:lnTo>
                  <a:lnTo>
                    <a:pt x="1309" y="2595"/>
                  </a:lnTo>
                  <a:lnTo>
                    <a:pt x="1312" y="2593"/>
                  </a:lnTo>
                  <a:lnTo>
                    <a:pt x="1313" y="2592"/>
                  </a:lnTo>
                  <a:lnTo>
                    <a:pt x="1315" y="2590"/>
                  </a:lnTo>
                  <a:lnTo>
                    <a:pt x="1315" y="2588"/>
                  </a:lnTo>
                  <a:lnTo>
                    <a:pt x="1315" y="2585"/>
                  </a:lnTo>
                  <a:lnTo>
                    <a:pt x="1315" y="2579"/>
                  </a:lnTo>
                  <a:lnTo>
                    <a:pt x="1315" y="2573"/>
                  </a:lnTo>
                  <a:lnTo>
                    <a:pt x="1313" y="2566"/>
                  </a:lnTo>
                  <a:lnTo>
                    <a:pt x="1310" y="2556"/>
                  </a:lnTo>
                  <a:lnTo>
                    <a:pt x="1309" y="2549"/>
                  </a:lnTo>
                  <a:lnTo>
                    <a:pt x="1309" y="2546"/>
                  </a:lnTo>
                  <a:lnTo>
                    <a:pt x="1310" y="2541"/>
                  </a:lnTo>
                  <a:lnTo>
                    <a:pt x="1312" y="2534"/>
                  </a:lnTo>
                  <a:lnTo>
                    <a:pt x="1315" y="2529"/>
                  </a:lnTo>
                  <a:lnTo>
                    <a:pt x="1318" y="2521"/>
                  </a:lnTo>
                  <a:lnTo>
                    <a:pt x="1318" y="2520"/>
                  </a:lnTo>
                  <a:lnTo>
                    <a:pt x="1316" y="2517"/>
                  </a:lnTo>
                  <a:lnTo>
                    <a:pt x="1315" y="2516"/>
                  </a:lnTo>
                  <a:lnTo>
                    <a:pt x="1309" y="2500"/>
                  </a:lnTo>
                  <a:lnTo>
                    <a:pt x="1310" y="2497"/>
                  </a:lnTo>
                  <a:lnTo>
                    <a:pt x="1313" y="2494"/>
                  </a:lnTo>
                  <a:lnTo>
                    <a:pt x="1315" y="2491"/>
                  </a:lnTo>
                  <a:lnTo>
                    <a:pt x="1316" y="2487"/>
                  </a:lnTo>
                  <a:lnTo>
                    <a:pt x="1318" y="2477"/>
                  </a:lnTo>
                  <a:lnTo>
                    <a:pt x="1319" y="2465"/>
                  </a:lnTo>
                  <a:lnTo>
                    <a:pt x="1320" y="2444"/>
                  </a:lnTo>
                  <a:lnTo>
                    <a:pt x="1322" y="2428"/>
                  </a:lnTo>
                  <a:lnTo>
                    <a:pt x="1328" y="2419"/>
                  </a:lnTo>
                  <a:lnTo>
                    <a:pt x="1328" y="2416"/>
                  </a:lnTo>
                  <a:lnTo>
                    <a:pt x="1328" y="2412"/>
                  </a:lnTo>
                  <a:lnTo>
                    <a:pt x="1326" y="2405"/>
                  </a:lnTo>
                  <a:lnTo>
                    <a:pt x="1325" y="2396"/>
                  </a:lnTo>
                  <a:lnTo>
                    <a:pt x="1325" y="2390"/>
                  </a:lnTo>
                  <a:lnTo>
                    <a:pt x="1325" y="2386"/>
                  </a:lnTo>
                  <a:lnTo>
                    <a:pt x="1328" y="2380"/>
                  </a:lnTo>
                  <a:lnTo>
                    <a:pt x="1331" y="2373"/>
                  </a:lnTo>
                  <a:lnTo>
                    <a:pt x="1329" y="2370"/>
                  </a:lnTo>
                  <a:lnTo>
                    <a:pt x="1328" y="2369"/>
                  </a:lnTo>
                  <a:lnTo>
                    <a:pt x="1326" y="2366"/>
                  </a:lnTo>
                  <a:lnTo>
                    <a:pt x="1325" y="2364"/>
                  </a:lnTo>
                  <a:lnTo>
                    <a:pt x="1325" y="2362"/>
                  </a:lnTo>
                  <a:lnTo>
                    <a:pt x="1331" y="2362"/>
                  </a:lnTo>
                  <a:lnTo>
                    <a:pt x="1331" y="2347"/>
                  </a:lnTo>
                  <a:lnTo>
                    <a:pt x="1332" y="2334"/>
                  </a:lnTo>
                  <a:lnTo>
                    <a:pt x="1333" y="2308"/>
                  </a:lnTo>
                  <a:lnTo>
                    <a:pt x="1335" y="2295"/>
                  </a:lnTo>
                  <a:lnTo>
                    <a:pt x="1333" y="2284"/>
                  </a:lnTo>
                  <a:lnTo>
                    <a:pt x="1333" y="2272"/>
                  </a:lnTo>
                  <a:lnTo>
                    <a:pt x="1331" y="2262"/>
                  </a:lnTo>
                  <a:lnTo>
                    <a:pt x="1326" y="2251"/>
                  </a:lnTo>
                  <a:lnTo>
                    <a:pt x="1325" y="2246"/>
                  </a:lnTo>
                  <a:lnTo>
                    <a:pt x="1320" y="2242"/>
                  </a:lnTo>
                  <a:lnTo>
                    <a:pt x="1316" y="2236"/>
                  </a:lnTo>
                  <a:lnTo>
                    <a:pt x="1310" y="2230"/>
                  </a:lnTo>
                  <a:lnTo>
                    <a:pt x="1305" y="2226"/>
                  </a:lnTo>
                  <a:lnTo>
                    <a:pt x="1297" y="2222"/>
                  </a:lnTo>
                  <a:lnTo>
                    <a:pt x="1284" y="2215"/>
                  </a:lnTo>
                  <a:lnTo>
                    <a:pt x="1270" y="2206"/>
                  </a:lnTo>
                  <a:lnTo>
                    <a:pt x="1269" y="2205"/>
                  </a:lnTo>
                  <a:lnTo>
                    <a:pt x="1267" y="2202"/>
                  </a:lnTo>
                  <a:lnTo>
                    <a:pt x="1264" y="2199"/>
                  </a:lnTo>
                  <a:lnTo>
                    <a:pt x="1254" y="2193"/>
                  </a:lnTo>
                  <a:lnTo>
                    <a:pt x="1248" y="2190"/>
                  </a:lnTo>
                  <a:lnTo>
                    <a:pt x="1246" y="2187"/>
                  </a:lnTo>
                  <a:lnTo>
                    <a:pt x="1243" y="2183"/>
                  </a:lnTo>
                  <a:lnTo>
                    <a:pt x="1243" y="2180"/>
                  </a:lnTo>
                  <a:lnTo>
                    <a:pt x="1241" y="2176"/>
                  </a:lnTo>
                  <a:lnTo>
                    <a:pt x="1240" y="2170"/>
                  </a:lnTo>
                  <a:lnTo>
                    <a:pt x="1237" y="2169"/>
                  </a:lnTo>
                  <a:lnTo>
                    <a:pt x="1234" y="2166"/>
                  </a:lnTo>
                  <a:lnTo>
                    <a:pt x="1228" y="2160"/>
                  </a:lnTo>
                  <a:lnTo>
                    <a:pt x="1231" y="2154"/>
                  </a:lnTo>
                  <a:lnTo>
                    <a:pt x="1231" y="2147"/>
                  </a:lnTo>
                  <a:lnTo>
                    <a:pt x="1228" y="2140"/>
                  </a:lnTo>
                  <a:lnTo>
                    <a:pt x="1220" y="2118"/>
                  </a:lnTo>
                  <a:lnTo>
                    <a:pt x="1210" y="2098"/>
                  </a:lnTo>
                  <a:lnTo>
                    <a:pt x="1207" y="2089"/>
                  </a:lnTo>
                  <a:lnTo>
                    <a:pt x="1204" y="2082"/>
                  </a:lnTo>
                  <a:lnTo>
                    <a:pt x="1201" y="2069"/>
                  </a:lnTo>
                  <a:lnTo>
                    <a:pt x="1198" y="2056"/>
                  </a:lnTo>
                  <a:lnTo>
                    <a:pt x="1197" y="2050"/>
                  </a:lnTo>
                  <a:lnTo>
                    <a:pt x="1195" y="2046"/>
                  </a:lnTo>
                  <a:lnTo>
                    <a:pt x="1192" y="2040"/>
                  </a:lnTo>
                  <a:lnTo>
                    <a:pt x="1191" y="2038"/>
                  </a:lnTo>
                  <a:lnTo>
                    <a:pt x="1189" y="2035"/>
                  </a:lnTo>
                  <a:lnTo>
                    <a:pt x="1188" y="2033"/>
                  </a:lnTo>
                  <a:lnTo>
                    <a:pt x="1185" y="2030"/>
                  </a:lnTo>
                  <a:lnTo>
                    <a:pt x="1181" y="2029"/>
                  </a:lnTo>
                  <a:lnTo>
                    <a:pt x="1179" y="2027"/>
                  </a:lnTo>
                  <a:lnTo>
                    <a:pt x="1178" y="2023"/>
                  </a:lnTo>
                  <a:lnTo>
                    <a:pt x="1176" y="2020"/>
                  </a:lnTo>
                  <a:lnTo>
                    <a:pt x="1175" y="2016"/>
                  </a:lnTo>
                  <a:lnTo>
                    <a:pt x="1174" y="2013"/>
                  </a:lnTo>
                  <a:lnTo>
                    <a:pt x="1171" y="2012"/>
                  </a:lnTo>
                  <a:lnTo>
                    <a:pt x="1168" y="2010"/>
                  </a:lnTo>
                  <a:lnTo>
                    <a:pt x="1165" y="2009"/>
                  </a:lnTo>
                  <a:lnTo>
                    <a:pt x="1162" y="2007"/>
                  </a:lnTo>
                  <a:lnTo>
                    <a:pt x="1161" y="2004"/>
                  </a:lnTo>
                  <a:lnTo>
                    <a:pt x="1159" y="2000"/>
                  </a:lnTo>
                  <a:lnTo>
                    <a:pt x="1159" y="1997"/>
                  </a:lnTo>
                  <a:lnTo>
                    <a:pt x="1156" y="1993"/>
                  </a:lnTo>
                  <a:lnTo>
                    <a:pt x="1153" y="1990"/>
                  </a:lnTo>
                  <a:lnTo>
                    <a:pt x="1146" y="1987"/>
                  </a:lnTo>
                  <a:lnTo>
                    <a:pt x="1140" y="1983"/>
                  </a:lnTo>
                  <a:lnTo>
                    <a:pt x="1139" y="1981"/>
                  </a:lnTo>
                  <a:lnTo>
                    <a:pt x="1138" y="1980"/>
                  </a:lnTo>
                  <a:lnTo>
                    <a:pt x="1138" y="1978"/>
                  </a:lnTo>
                  <a:lnTo>
                    <a:pt x="1138" y="1977"/>
                  </a:lnTo>
                  <a:lnTo>
                    <a:pt x="1138" y="1974"/>
                  </a:lnTo>
                  <a:lnTo>
                    <a:pt x="1140" y="1970"/>
                  </a:lnTo>
                  <a:lnTo>
                    <a:pt x="1140" y="1968"/>
                  </a:lnTo>
                  <a:lnTo>
                    <a:pt x="1140" y="1966"/>
                  </a:lnTo>
                  <a:lnTo>
                    <a:pt x="1138" y="1964"/>
                  </a:lnTo>
                  <a:lnTo>
                    <a:pt x="1135" y="1963"/>
                  </a:lnTo>
                  <a:lnTo>
                    <a:pt x="1133" y="1963"/>
                  </a:lnTo>
                  <a:lnTo>
                    <a:pt x="1133" y="1961"/>
                  </a:lnTo>
                  <a:lnTo>
                    <a:pt x="1135" y="1960"/>
                  </a:lnTo>
                  <a:lnTo>
                    <a:pt x="1138" y="1958"/>
                  </a:lnTo>
                  <a:lnTo>
                    <a:pt x="1135" y="1953"/>
                  </a:lnTo>
                  <a:lnTo>
                    <a:pt x="1132" y="1948"/>
                  </a:lnTo>
                  <a:lnTo>
                    <a:pt x="1132" y="1945"/>
                  </a:lnTo>
                  <a:lnTo>
                    <a:pt x="1132" y="1944"/>
                  </a:lnTo>
                  <a:lnTo>
                    <a:pt x="1133" y="1940"/>
                  </a:lnTo>
                  <a:lnTo>
                    <a:pt x="1136" y="1937"/>
                  </a:lnTo>
                  <a:lnTo>
                    <a:pt x="1143" y="1928"/>
                  </a:lnTo>
                  <a:lnTo>
                    <a:pt x="1149" y="1922"/>
                  </a:lnTo>
                  <a:lnTo>
                    <a:pt x="1153" y="1919"/>
                  </a:lnTo>
                  <a:lnTo>
                    <a:pt x="1153" y="1917"/>
                  </a:lnTo>
                  <a:lnTo>
                    <a:pt x="1153" y="1914"/>
                  </a:lnTo>
                  <a:lnTo>
                    <a:pt x="1155" y="1912"/>
                  </a:lnTo>
                  <a:lnTo>
                    <a:pt x="1153" y="1911"/>
                  </a:lnTo>
                  <a:lnTo>
                    <a:pt x="1152" y="1909"/>
                  </a:lnTo>
                  <a:lnTo>
                    <a:pt x="1148" y="1908"/>
                  </a:lnTo>
                  <a:lnTo>
                    <a:pt x="1143" y="1907"/>
                  </a:lnTo>
                  <a:lnTo>
                    <a:pt x="1140" y="1905"/>
                  </a:lnTo>
                  <a:lnTo>
                    <a:pt x="1142" y="1904"/>
                  </a:lnTo>
                  <a:lnTo>
                    <a:pt x="1143" y="1901"/>
                  </a:lnTo>
                  <a:lnTo>
                    <a:pt x="1146" y="1894"/>
                  </a:lnTo>
                  <a:lnTo>
                    <a:pt x="1143" y="1894"/>
                  </a:lnTo>
                  <a:lnTo>
                    <a:pt x="1142" y="1894"/>
                  </a:lnTo>
                  <a:lnTo>
                    <a:pt x="1142" y="1891"/>
                  </a:lnTo>
                  <a:lnTo>
                    <a:pt x="1142" y="1889"/>
                  </a:lnTo>
                  <a:lnTo>
                    <a:pt x="1142" y="1883"/>
                  </a:lnTo>
                  <a:lnTo>
                    <a:pt x="1143" y="1883"/>
                  </a:lnTo>
                  <a:lnTo>
                    <a:pt x="1146" y="1875"/>
                  </a:lnTo>
                  <a:lnTo>
                    <a:pt x="1143" y="1876"/>
                  </a:lnTo>
                  <a:lnTo>
                    <a:pt x="1142" y="1875"/>
                  </a:lnTo>
                  <a:lnTo>
                    <a:pt x="1140" y="1872"/>
                  </a:lnTo>
                  <a:lnTo>
                    <a:pt x="1146" y="1868"/>
                  </a:lnTo>
                  <a:lnTo>
                    <a:pt x="1149" y="1866"/>
                  </a:lnTo>
                  <a:lnTo>
                    <a:pt x="1151" y="1863"/>
                  </a:lnTo>
                  <a:lnTo>
                    <a:pt x="1151" y="1859"/>
                  </a:lnTo>
                  <a:lnTo>
                    <a:pt x="1149" y="1856"/>
                  </a:lnTo>
                  <a:lnTo>
                    <a:pt x="1148" y="1852"/>
                  </a:lnTo>
                  <a:lnTo>
                    <a:pt x="1148" y="1850"/>
                  </a:lnTo>
                  <a:lnTo>
                    <a:pt x="1149" y="1847"/>
                  </a:lnTo>
                  <a:lnTo>
                    <a:pt x="1149" y="1846"/>
                  </a:lnTo>
                  <a:lnTo>
                    <a:pt x="1151" y="1843"/>
                  </a:lnTo>
                  <a:lnTo>
                    <a:pt x="1156" y="1837"/>
                  </a:lnTo>
                  <a:lnTo>
                    <a:pt x="1158" y="1835"/>
                  </a:lnTo>
                  <a:lnTo>
                    <a:pt x="1158" y="1830"/>
                  </a:lnTo>
                  <a:lnTo>
                    <a:pt x="1158" y="1826"/>
                  </a:lnTo>
                  <a:lnTo>
                    <a:pt x="1153" y="1822"/>
                  </a:lnTo>
                  <a:lnTo>
                    <a:pt x="1174" y="1809"/>
                  </a:lnTo>
                  <a:lnTo>
                    <a:pt x="1172" y="1804"/>
                  </a:lnTo>
                  <a:lnTo>
                    <a:pt x="1171" y="1801"/>
                  </a:lnTo>
                  <a:lnTo>
                    <a:pt x="1171" y="1800"/>
                  </a:lnTo>
                  <a:lnTo>
                    <a:pt x="1176" y="1800"/>
                  </a:lnTo>
                  <a:lnTo>
                    <a:pt x="1182" y="1800"/>
                  </a:lnTo>
                  <a:lnTo>
                    <a:pt x="1179" y="1799"/>
                  </a:lnTo>
                  <a:lnTo>
                    <a:pt x="1178" y="1797"/>
                  </a:lnTo>
                  <a:lnTo>
                    <a:pt x="1176" y="1796"/>
                  </a:lnTo>
                  <a:lnTo>
                    <a:pt x="1176" y="1793"/>
                  </a:lnTo>
                  <a:lnTo>
                    <a:pt x="1178" y="1791"/>
                  </a:lnTo>
                  <a:lnTo>
                    <a:pt x="1181" y="1787"/>
                  </a:lnTo>
                  <a:lnTo>
                    <a:pt x="1181" y="1786"/>
                  </a:lnTo>
                  <a:lnTo>
                    <a:pt x="1179" y="1784"/>
                  </a:lnTo>
                  <a:lnTo>
                    <a:pt x="1187" y="1780"/>
                  </a:lnTo>
                  <a:lnTo>
                    <a:pt x="1195" y="1774"/>
                  </a:lnTo>
                  <a:lnTo>
                    <a:pt x="1201" y="1768"/>
                  </a:lnTo>
                  <a:lnTo>
                    <a:pt x="1204" y="1765"/>
                  </a:lnTo>
                  <a:lnTo>
                    <a:pt x="1207" y="1761"/>
                  </a:lnTo>
                  <a:lnTo>
                    <a:pt x="1201" y="1758"/>
                  </a:lnTo>
                  <a:lnTo>
                    <a:pt x="1195" y="1755"/>
                  </a:lnTo>
                  <a:lnTo>
                    <a:pt x="1200" y="1742"/>
                  </a:lnTo>
                  <a:lnTo>
                    <a:pt x="1202" y="1731"/>
                  </a:lnTo>
                  <a:lnTo>
                    <a:pt x="1207" y="1709"/>
                  </a:lnTo>
                  <a:lnTo>
                    <a:pt x="1205" y="1708"/>
                  </a:lnTo>
                  <a:lnTo>
                    <a:pt x="1205" y="1705"/>
                  </a:lnTo>
                  <a:lnTo>
                    <a:pt x="1204" y="1699"/>
                  </a:lnTo>
                  <a:lnTo>
                    <a:pt x="1204" y="1683"/>
                  </a:lnTo>
                  <a:lnTo>
                    <a:pt x="1202" y="1683"/>
                  </a:lnTo>
                  <a:lnTo>
                    <a:pt x="1200" y="1683"/>
                  </a:lnTo>
                  <a:lnTo>
                    <a:pt x="1195" y="1683"/>
                  </a:lnTo>
                  <a:lnTo>
                    <a:pt x="1194" y="1682"/>
                  </a:lnTo>
                  <a:lnTo>
                    <a:pt x="1191" y="1680"/>
                  </a:lnTo>
                  <a:lnTo>
                    <a:pt x="1189" y="1678"/>
                  </a:lnTo>
                  <a:lnTo>
                    <a:pt x="1187" y="1676"/>
                  </a:lnTo>
                  <a:lnTo>
                    <a:pt x="1189" y="1659"/>
                  </a:lnTo>
                  <a:lnTo>
                    <a:pt x="1192" y="1653"/>
                  </a:lnTo>
                  <a:lnTo>
                    <a:pt x="1182" y="1656"/>
                  </a:lnTo>
                  <a:lnTo>
                    <a:pt x="1176" y="1646"/>
                  </a:lnTo>
                  <a:lnTo>
                    <a:pt x="1171" y="1637"/>
                  </a:lnTo>
                  <a:lnTo>
                    <a:pt x="1168" y="1639"/>
                  </a:lnTo>
                  <a:lnTo>
                    <a:pt x="1166" y="1640"/>
                  </a:lnTo>
                  <a:lnTo>
                    <a:pt x="1165" y="1640"/>
                  </a:lnTo>
                  <a:lnTo>
                    <a:pt x="1161" y="1643"/>
                  </a:lnTo>
                  <a:lnTo>
                    <a:pt x="1161" y="1644"/>
                  </a:lnTo>
                  <a:lnTo>
                    <a:pt x="1161" y="1646"/>
                  </a:lnTo>
                  <a:lnTo>
                    <a:pt x="1162" y="1646"/>
                  </a:lnTo>
                  <a:lnTo>
                    <a:pt x="1149" y="1653"/>
                  </a:lnTo>
                  <a:lnTo>
                    <a:pt x="1149" y="1659"/>
                  </a:lnTo>
                  <a:lnTo>
                    <a:pt x="1153" y="1659"/>
                  </a:lnTo>
                  <a:lnTo>
                    <a:pt x="1155" y="1663"/>
                  </a:lnTo>
                  <a:lnTo>
                    <a:pt x="1156" y="1667"/>
                  </a:lnTo>
                  <a:lnTo>
                    <a:pt x="1152" y="1669"/>
                  </a:lnTo>
                  <a:lnTo>
                    <a:pt x="1152" y="1672"/>
                  </a:lnTo>
                  <a:lnTo>
                    <a:pt x="1153" y="1672"/>
                  </a:lnTo>
                  <a:lnTo>
                    <a:pt x="1153" y="1670"/>
                  </a:lnTo>
                  <a:lnTo>
                    <a:pt x="1159" y="1672"/>
                  </a:lnTo>
                  <a:lnTo>
                    <a:pt x="1161" y="1672"/>
                  </a:lnTo>
                  <a:lnTo>
                    <a:pt x="1161" y="1673"/>
                  </a:lnTo>
                  <a:lnTo>
                    <a:pt x="1159" y="1673"/>
                  </a:lnTo>
                  <a:lnTo>
                    <a:pt x="1153" y="1673"/>
                  </a:lnTo>
                  <a:lnTo>
                    <a:pt x="1151" y="1672"/>
                  </a:lnTo>
                  <a:lnTo>
                    <a:pt x="1140" y="1670"/>
                  </a:lnTo>
                  <a:lnTo>
                    <a:pt x="1140" y="1665"/>
                  </a:lnTo>
                  <a:lnTo>
                    <a:pt x="1138" y="1665"/>
                  </a:lnTo>
                  <a:lnTo>
                    <a:pt x="1135" y="1665"/>
                  </a:lnTo>
                  <a:lnTo>
                    <a:pt x="1132" y="1665"/>
                  </a:lnTo>
                  <a:lnTo>
                    <a:pt x="1129" y="1665"/>
                  </a:lnTo>
                  <a:lnTo>
                    <a:pt x="1129" y="1656"/>
                  </a:lnTo>
                  <a:lnTo>
                    <a:pt x="1126" y="1655"/>
                  </a:lnTo>
                  <a:lnTo>
                    <a:pt x="1122" y="1653"/>
                  </a:lnTo>
                  <a:lnTo>
                    <a:pt x="1116" y="1653"/>
                  </a:lnTo>
                  <a:lnTo>
                    <a:pt x="1110" y="1653"/>
                  </a:lnTo>
                  <a:lnTo>
                    <a:pt x="1104" y="1653"/>
                  </a:lnTo>
                  <a:lnTo>
                    <a:pt x="1102" y="1643"/>
                  </a:lnTo>
                  <a:lnTo>
                    <a:pt x="1096" y="1643"/>
                  </a:lnTo>
                  <a:lnTo>
                    <a:pt x="1096" y="1649"/>
                  </a:lnTo>
                  <a:lnTo>
                    <a:pt x="1096" y="1652"/>
                  </a:lnTo>
                  <a:lnTo>
                    <a:pt x="1094" y="1652"/>
                  </a:lnTo>
                  <a:lnTo>
                    <a:pt x="1093" y="1650"/>
                  </a:lnTo>
                  <a:lnTo>
                    <a:pt x="1093" y="1646"/>
                  </a:lnTo>
                  <a:lnTo>
                    <a:pt x="1092" y="1640"/>
                  </a:lnTo>
                  <a:lnTo>
                    <a:pt x="1093" y="1631"/>
                  </a:lnTo>
                  <a:lnTo>
                    <a:pt x="1086" y="1627"/>
                  </a:lnTo>
                  <a:lnTo>
                    <a:pt x="1081" y="1623"/>
                  </a:lnTo>
                  <a:lnTo>
                    <a:pt x="1076" y="1619"/>
                  </a:lnTo>
                  <a:lnTo>
                    <a:pt x="1071" y="1613"/>
                  </a:lnTo>
                  <a:lnTo>
                    <a:pt x="1068" y="1614"/>
                  </a:lnTo>
                  <a:lnTo>
                    <a:pt x="1068" y="1616"/>
                  </a:lnTo>
                  <a:lnTo>
                    <a:pt x="1068" y="1620"/>
                  </a:lnTo>
                  <a:lnTo>
                    <a:pt x="1060" y="1623"/>
                  </a:lnTo>
                  <a:lnTo>
                    <a:pt x="1057" y="1620"/>
                  </a:lnTo>
                  <a:lnTo>
                    <a:pt x="1056" y="1617"/>
                  </a:lnTo>
                  <a:lnTo>
                    <a:pt x="1051" y="1614"/>
                  </a:lnTo>
                  <a:lnTo>
                    <a:pt x="1054" y="1607"/>
                  </a:lnTo>
                  <a:lnTo>
                    <a:pt x="1056" y="1598"/>
                  </a:lnTo>
                  <a:lnTo>
                    <a:pt x="1056" y="1594"/>
                  </a:lnTo>
                  <a:lnTo>
                    <a:pt x="1056" y="1590"/>
                  </a:lnTo>
                  <a:lnTo>
                    <a:pt x="1054" y="1585"/>
                  </a:lnTo>
                  <a:lnTo>
                    <a:pt x="1051" y="1581"/>
                  </a:lnTo>
                  <a:lnTo>
                    <a:pt x="1050" y="1580"/>
                  </a:lnTo>
                  <a:lnTo>
                    <a:pt x="1048" y="1580"/>
                  </a:lnTo>
                  <a:lnTo>
                    <a:pt x="1045" y="1578"/>
                  </a:lnTo>
                  <a:lnTo>
                    <a:pt x="1044" y="1577"/>
                  </a:lnTo>
                  <a:lnTo>
                    <a:pt x="1041" y="1572"/>
                  </a:lnTo>
                  <a:lnTo>
                    <a:pt x="1041" y="1568"/>
                  </a:lnTo>
                  <a:lnTo>
                    <a:pt x="1040" y="1565"/>
                  </a:lnTo>
                  <a:lnTo>
                    <a:pt x="1040" y="1564"/>
                  </a:lnTo>
                  <a:lnTo>
                    <a:pt x="1038" y="1559"/>
                  </a:lnTo>
                  <a:lnTo>
                    <a:pt x="1035" y="1558"/>
                  </a:lnTo>
                  <a:lnTo>
                    <a:pt x="1032" y="1555"/>
                  </a:lnTo>
                  <a:lnTo>
                    <a:pt x="1028" y="1554"/>
                  </a:lnTo>
                  <a:lnTo>
                    <a:pt x="1027" y="1551"/>
                  </a:lnTo>
                  <a:lnTo>
                    <a:pt x="1027" y="1548"/>
                  </a:lnTo>
                  <a:lnTo>
                    <a:pt x="1028" y="1548"/>
                  </a:lnTo>
                  <a:lnTo>
                    <a:pt x="1028" y="1547"/>
                  </a:lnTo>
                  <a:lnTo>
                    <a:pt x="1028" y="1545"/>
                  </a:lnTo>
                  <a:lnTo>
                    <a:pt x="1028" y="1544"/>
                  </a:lnTo>
                  <a:lnTo>
                    <a:pt x="1028" y="1536"/>
                  </a:lnTo>
                  <a:lnTo>
                    <a:pt x="1024" y="1539"/>
                  </a:lnTo>
                  <a:lnTo>
                    <a:pt x="1021" y="1541"/>
                  </a:lnTo>
                  <a:lnTo>
                    <a:pt x="1020" y="1541"/>
                  </a:lnTo>
                  <a:lnTo>
                    <a:pt x="1020" y="1542"/>
                  </a:lnTo>
                  <a:lnTo>
                    <a:pt x="1018" y="1544"/>
                  </a:lnTo>
                  <a:lnTo>
                    <a:pt x="1017" y="1544"/>
                  </a:lnTo>
                  <a:lnTo>
                    <a:pt x="1015" y="1542"/>
                  </a:lnTo>
                  <a:lnTo>
                    <a:pt x="1011" y="1541"/>
                  </a:lnTo>
                  <a:lnTo>
                    <a:pt x="1005" y="1538"/>
                  </a:lnTo>
                  <a:lnTo>
                    <a:pt x="999" y="1538"/>
                  </a:lnTo>
                  <a:lnTo>
                    <a:pt x="994" y="1538"/>
                  </a:lnTo>
                  <a:lnTo>
                    <a:pt x="988" y="1538"/>
                  </a:lnTo>
                  <a:lnTo>
                    <a:pt x="982" y="1538"/>
                  </a:lnTo>
                  <a:lnTo>
                    <a:pt x="975" y="1526"/>
                  </a:lnTo>
                  <a:lnTo>
                    <a:pt x="971" y="1525"/>
                  </a:lnTo>
                  <a:lnTo>
                    <a:pt x="968" y="1525"/>
                  </a:lnTo>
                  <a:lnTo>
                    <a:pt x="966" y="1526"/>
                  </a:lnTo>
                  <a:lnTo>
                    <a:pt x="963" y="1526"/>
                  </a:lnTo>
                  <a:lnTo>
                    <a:pt x="959" y="1525"/>
                  </a:lnTo>
                  <a:lnTo>
                    <a:pt x="955" y="1521"/>
                  </a:lnTo>
                  <a:lnTo>
                    <a:pt x="946" y="1513"/>
                  </a:lnTo>
                  <a:lnTo>
                    <a:pt x="930" y="1496"/>
                  </a:lnTo>
                  <a:lnTo>
                    <a:pt x="927" y="1492"/>
                  </a:lnTo>
                  <a:lnTo>
                    <a:pt x="924" y="1486"/>
                  </a:lnTo>
                  <a:lnTo>
                    <a:pt x="920" y="1482"/>
                  </a:lnTo>
                  <a:lnTo>
                    <a:pt x="919" y="1480"/>
                  </a:lnTo>
                  <a:lnTo>
                    <a:pt x="916" y="1479"/>
                  </a:lnTo>
                  <a:lnTo>
                    <a:pt x="914" y="1479"/>
                  </a:lnTo>
                  <a:lnTo>
                    <a:pt x="913" y="1480"/>
                  </a:lnTo>
                  <a:lnTo>
                    <a:pt x="913" y="1483"/>
                  </a:lnTo>
                  <a:lnTo>
                    <a:pt x="913" y="1485"/>
                  </a:lnTo>
                  <a:lnTo>
                    <a:pt x="903" y="1483"/>
                  </a:lnTo>
                  <a:lnTo>
                    <a:pt x="894" y="1480"/>
                  </a:lnTo>
                  <a:lnTo>
                    <a:pt x="888" y="1480"/>
                  </a:lnTo>
                  <a:lnTo>
                    <a:pt x="884" y="1480"/>
                  </a:lnTo>
                  <a:lnTo>
                    <a:pt x="878" y="1480"/>
                  </a:lnTo>
                  <a:lnTo>
                    <a:pt x="873" y="1482"/>
                  </a:lnTo>
                  <a:lnTo>
                    <a:pt x="868" y="1483"/>
                  </a:lnTo>
                  <a:lnTo>
                    <a:pt x="864" y="1486"/>
                  </a:lnTo>
                  <a:lnTo>
                    <a:pt x="860" y="1488"/>
                  </a:lnTo>
                  <a:lnTo>
                    <a:pt x="857" y="1488"/>
                  </a:lnTo>
                  <a:lnTo>
                    <a:pt x="852" y="1488"/>
                  </a:lnTo>
                  <a:lnTo>
                    <a:pt x="828" y="1482"/>
                  </a:lnTo>
                  <a:lnTo>
                    <a:pt x="825" y="1480"/>
                  </a:lnTo>
                  <a:lnTo>
                    <a:pt x="822" y="1477"/>
                  </a:lnTo>
                  <a:lnTo>
                    <a:pt x="819" y="1473"/>
                  </a:lnTo>
                  <a:lnTo>
                    <a:pt x="816" y="1472"/>
                  </a:lnTo>
                  <a:lnTo>
                    <a:pt x="814" y="1470"/>
                  </a:lnTo>
                  <a:lnTo>
                    <a:pt x="809" y="1469"/>
                  </a:lnTo>
                  <a:lnTo>
                    <a:pt x="802" y="1469"/>
                  </a:lnTo>
                  <a:lnTo>
                    <a:pt x="796" y="1467"/>
                  </a:lnTo>
                  <a:lnTo>
                    <a:pt x="789" y="1466"/>
                  </a:lnTo>
                  <a:lnTo>
                    <a:pt x="786" y="1464"/>
                  </a:lnTo>
                  <a:lnTo>
                    <a:pt x="783" y="1462"/>
                  </a:lnTo>
                  <a:lnTo>
                    <a:pt x="778" y="1456"/>
                  </a:lnTo>
                  <a:lnTo>
                    <a:pt x="772" y="1450"/>
                  </a:lnTo>
                  <a:lnTo>
                    <a:pt x="769" y="1449"/>
                  </a:lnTo>
                  <a:lnTo>
                    <a:pt x="768" y="1446"/>
                  </a:lnTo>
                  <a:lnTo>
                    <a:pt x="765" y="1446"/>
                  </a:lnTo>
                  <a:lnTo>
                    <a:pt x="762" y="1444"/>
                  </a:lnTo>
                  <a:lnTo>
                    <a:pt x="755" y="1444"/>
                  </a:lnTo>
                  <a:lnTo>
                    <a:pt x="749" y="1443"/>
                  </a:lnTo>
                  <a:lnTo>
                    <a:pt x="744" y="1441"/>
                  </a:lnTo>
                  <a:lnTo>
                    <a:pt x="742" y="1440"/>
                  </a:lnTo>
                  <a:lnTo>
                    <a:pt x="726" y="1416"/>
                  </a:lnTo>
                  <a:lnTo>
                    <a:pt x="720" y="1413"/>
                  </a:lnTo>
                  <a:lnTo>
                    <a:pt x="716" y="1413"/>
                  </a:lnTo>
                  <a:lnTo>
                    <a:pt x="710" y="1411"/>
                  </a:lnTo>
                  <a:lnTo>
                    <a:pt x="708" y="1410"/>
                  </a:lnTo>
                  <a:lnTo>
                    <a:pt x="706" y="1407"/>
                  </a:lnTo>
                  <a:lnTo>
                    <a:pt x="704" y="1404"/>
                  </a:lnTo>
                  <a:lnTo>
                    <a:pt x="703" y="1400"/>
                  </a:lnTo>
                  <a:lnTo>
                    <a:pt x="701" y="1392"/>
                  </a:lnTo>
                  <a:lnTo>
                    <a:pt x="701" y="1387"/>
                  </a:lnTo>
                  <a:lnTo>
                    <a:pt x="704" y="1380"/>
                  </a:lnTo>
                  <a:lnTo>
                    <a:pt x="706" y="1372"/>
                  </a:lnTo>
                  <a:lnTo>
                    <a:pt x="708" y="1365"/>
                  </a:lnTo>
                  <a:lnTo>
                    <a:pt x="708" y="1361"/>
                  </a:lnTo>
                  <a:lnTo>
                    <a:pt x="708" y="1356"/>
                  </a:lnTo>
                  <a:lnTo>
                    <a:pt x="707" y="1352"/>
                  </a:lnTo>
                  <a:lnTo>
                    <a:pt x="706" y="1346"/>
                  </a:lnTo>
                  <a:lnTo>
                    <a:pt x="703" y="1341"/>
                  </a:lnTo>
                  <a:lnTo>
                    <a:pt x="698" y="1335"/>
                  </a:lnTo>
                  <a:lnTo>
                    <a:pt x="694" y="1329"/>
                  </a:lnTo>
                  <a:lnTo>
                    <a:pt x="690" y="1325"/>
                  </a:lnTo>
                  <a:lnTo>
                    <a:pt x="690" y="1322"/>
                  </a:lnTo>
                  <a:lnTo>
                    <a:pt x="690" y="1320"/>
                  </a:lnTo>
                  <a:lnTo>
                    <a:pt x="690" y="1319"/>
                  </a:lnTo>
                  <a:lnTo>
                    <a:pt x="690" y="1316"/>
                  </a:lnTo>
                  <a:lnTo>
                    <a:pt x="681" y="1302"/>
                  </a:lnTo>
                  <a:lnTo>
                    <a:pt x="675" y="1302"/>
                  </a:lnTo>
                  <a:lnTo>
                    <a:pt x="675" y="1300"/>
                  </a:lnTo>
                  <a:lnTo>
                    <a:pt x="675" y="1299"/>
                  </a:lnTo>
                  <a:lnTo>
                    <a:pt x="675" y="1296"/>
                  </a:lnTo>
                  <a:lnTo>
                    <a:pt x="675" y="1295"/>
                  </a:lnTo>
                  <a:lnTo>
                    <a:pt x="674" y="1293"/>
                  </a:lnTo>
                  <a:lnTo>
                    <a:pt x="672" y="1292"/>
                  </a:lnTo>
                  <a:lnTo>
                    <a:pt x="670" y="1292"/>
                  </a:lnTo>
                  <a:lnTo>
                    <a:pt x="668" y="1292"/>
                  </a:lnTo>
                  <a:lnTo>
                    <a:pt x="667" y="1290"/>
                  </a:lnTo>
                  <a:lnTo>
                    <a:pt x="665" y="1289"/>
                  </a:lnTo>
                  <a:lnTo>
                    <a:pt x="664" y="1284"/>
                  </a:lnTo>
                  <a:lnTo>
                    <a:pt x="664" y="1282"/>
                  </a:lnTo>
                  <a:lnTo>
                    <a:pt x="662" y="1277"/>
                  </a:lnTo>
                  <a:lnTo>
                    <a:pt x="660" y="1274"/>
                  </a:lnTo>
                  <a:lnTo>
                    <a:pt x="657" y="1272"/>
                  </a:lnTo>
                  <a:lnTo>
                    <a:pt x="649" y="1266"/>
                  </a:lnTo>
                  <a:lnTo>
                    <a:pt x="635" y="1256"/>
                  </a:lnTo>
                  <a:lnTo>
                    <a:pt x="635" y="1251"/>
                  </a:lnTo>
                  <a:lnTo>
                    <a:pt x="635" y="1247"/>
                  </a:lnTo>
                  <a:lnTo>
                    <a:pt x="638" y="1246"/>
                  </a:lnTo>
                  <a:lnTo>
                    <a:pt x="639" y="1244"/>
                  </a:lnTo>
                  <a:lnTo>
                    <a:pt x="641" y="1241"/>
                  </a:lnTo>
                  <a:lnTo>
                    <a:pt x="642" y="1238"/>
                  </a:lnTo>
                  <a:lnTo>
                    <a:pt x="629" y="1233"/>
                  </a:lnTo>
                  <a:lnTo>
                    <a:pt x="628" y="1231"/>
                  </a:lnTo>
                  <a:lnTo>
                    <a:pt x="628" y="1228"/>
                  </a:lnTo>
                  <a:lnTo>
                    <a:pt x="626" y="1224"/>
                  </a:lnTo>
                  <a:lnTo>
                    <a:pt x="626" y="1223"/>
                  </a:lnTo>
                  <a:lnTo>
                    <a:pt x="624" y="1221"/>
                  </a:lnTo>
                  <a:lnTo>
                    <a:pt x="622" y="1221"/>
                  </a:lnTo>
                  <a:lnTo>
                    <a:pt x="619" y="1221"/>
                  </a:lnTo>
                  <a:lnTo>
                    <a:pt x="618" y="1220"/>
                  </a:lnTo>
                  <a:lnTo>
                    <a:pt x="618" y="1217"/>
                  </a:lnTo>
                  <a:lnTo>
                    <a:pt x="618" y="1214"/>
                  </a:lnTo>
                  <a:lnTo>
                    <a:pt x="618" y="1211"/>
                  </a:lnTo>
                  <a:lnTo>
                    <a:pt x="618" y="1210"/>
                  </a:lnTo>
                  <a:lnTo>
                    <a:pt x="618" y="1208"/>
                  </a:lnTo>
                  <a:lnTo>
                    <a:pt x="613" y="1208"/>
                  </a:lnTo>
                  <a:lnTo>
                    <a:pt x="609" y="1208"/>
                  </a:lnTo>
                  <a:lnTo>
                    <a:pt x="603" y="1198"/>
                  </a:lnTo>
                  <a:lnTo>
                    <a:pt x="600" y="1192"/>
                  </a:lnTo>
                  <a:lnTo>
                    <a:pt x="596" y="1189"/>
                  </a:lnTo>
                  <a:lnTo>
                    <a:pt x="593" y="1189"/>
                  </a:lnTo>
                  <a:lnTo>
                    <a:pt x="593" y="1187"/>
                  </a:lnTo>
                  <a:lnTo>
                    <a:pt x="593" y="1184"/>
                  </a:lnTo>
                  <a:lnTo>
                    <a:pt x="593" y="1181"/>
                  </a:lnTo>
                  <a:lnTo>
                    <a:pt x="593" y="1178"/>
                  </a:lnTo>
                  <a:lnTo>
                    <a:pt x="586" y="1172"/>
                  </a:lnTo>
                  <a:lnTo>
                    <a:pt x="582" y="1169"/>
                  </a:lnTo>
                  <a:lnTo>
                    <a:pt x="579" y="1166"/>
                  </a:lnTo>
                  <a:lnTo>
                    <a:pt x="577" y="1165"/>
                  </a:lnTo>
                  <a:lnTo>
                    <a:pt x="577" y="1162"/>
                  </a:lnTo>
                  <a:lnTo>
                    <a:pt x="577" y="1159"/>
                  </a:lnTo>
                  <a:lnTo>
                    <a:pt x="577" y="1155"/>
                  </a:lnTo>
                  <a:lnTo>
                    <a:pt x="576" y="1151"/>
                  </a:lnTo>
                  <a:lnTo>
                    <a:pt x="575" y="1148"/>
                  </a:lnTo>
                  <a:lnTo>
                    <a:pt x="570" y="1145"/>
                  </a:lnTo>
                  <a:lnTo>
                    <a:pt x="567" y="1142"/>
                  </a:lnTo>
                  <a:lnTo>
                    <a:pt x="566" y="1139"/>
                  </a:lnTo>
                  <a:lnTo>
                    <a:pt x="564" y="1138"/>
                  </a:lnTo>
                  <a:lnTo>
                    <a:pt x="566" y="1138"/>
                  </a:lnTo>
                  <a:lnTo>
                    <a:pt x="567" y="1133"/>
                  </a:lnTo>
                  <a:lnTo>
                    <a:pt x="569" y="1130"/>
                  </a:lnTo>
                  <a:lnTo>
                    <a:pt x="569" y="1128"/>
                  </a:lnTo>
                  <a:lnTo>
                    <a:pt x="567" y="1126"/>
                  </a:lnTo>
                  <a:lnTo>
                    <a:pt x="563" y="1126"/>
                  </a:lnTo>
                  <a:lnTo>
                    <a:pt x="563" y="1122"/>
                  </a:lnTo>
                  <a:lnTo>
                    <a:pt x="563" y="1117"/>
                  </a:lnTo>
                  <a:lnTo>
                    <a:pt x="554" y="1117"/>
                  </a:lnTo>
                  <a:lnTo>
                    <a:pt x="554" y="1119"/>
                  </a:lnTo>
                  <a:lnTo>
                    <a:pt x="552" y="1120"/>
                  </a:lnTo>
                  <a:lnTo>
                    <a:pt x="549" y="1123"/>
                  </a:lnTo>
                  <a:lnTo>
                    <a:pt x="543" y="1119"/>
                  </a:lnTo>
                  <a:lnTo>
                    <a:pt x="534" y="1115"/>
                  </a:lnTo>
                  <a:lnTo>
                    <a:pt x="534" y="1119"/>
                  </a:lnTo>
                  <a:lnTo>
                    <a:pt x="534" y="1122"/>
                  </a:lnTo>
                  <a:lnTo>
                    <a:pt x="534" y="1126"/>
                  </a:lnTo>
                  <a:lnTo>
                    <a:pt x="531" y="1129"/>
                  </a:lnTo>
                  <a:lnTo>
                    <a:pt x="534" y="1130"/>
                  </a:lnTo>
                  <a:lnTo>
                    <a:pt x="536" y="1132"/>
                  </a:lnTo>
                  <a:lnTo>
                    <a:pt x="540" y="1136"/>
                  </a:lnTo>
                  <a:lnTo>
                    <a:pt x="543" y="1143"/>
                  </a:lnTo>
                  <a:lnTo>
                    <a:pt x="544" y="1149"/>
                  </a:lnTo>
                  <a:lnTo>
                    <a:pt x="549" y="1162"/>
                  </a:lnTo>
                  <a:lnTo>
                    <a:pt x="553" y="1161"/>
                  </a:lnTo>
                  <a:lnTo>
                    <a:pt x="557" y="1162"/>
                  </a:lnTo>
                  <a:lnTo>
                    <a:pt x="559" y="1166"/>
                  </a:lnTo>
                  <a:lnTo>
                    <a:pt x="559" y="1172"/>
                  </a:lnTo>
                  <a:lnTo>
                    <a:pt x="559" y="1178"/>
                  </a:lnTo>
                  <a:lnTo>
                    <a:pt x="559" y="1181"/>
                  </a:lnTo>
                  <a:lnTo>
                    <a:pt x="560" y="1184"/>
                  </a:lnTo>
                  <a:lnTo>
                    <a:pt x="567" y="1184"/>
                  </a:lnTo>
                  <a:lnTo>
                    <a:pt x="573" y="1201"/>
                  </a:lnTo>
                  <a:lnTo>
                    <a:pt x="576" y="1210"/>
                  </a:lnTo>
                  <a:lnTo>
                    <a:pt x="579" y="1217"/>
                  </a:lnTo>
                  <a:lnTo>
                    <a:pt x="585" y="1217"/>
                  </a:lnTo>
                  <a:lnTo>
                    <a:pt x="585" y="1220"/>
                  </a:lnTo>
                  <a:lnTo>
                    <a:pt x="585" y="1224"/>
                  </a:lnTo>
                  <a:lnTo>
                    <a:pt x="585" y="1227"/>
                  </a:lnTo>
                  <a:lnTo>
                    <a:pt x="585" y="1228"/>
                  </a:lnTo>
                  <a:lnTo>
                    <a:pt x="585" y="1231"/>
                  </a:lnTo>
                  <a:lnTo>
                    <a:pt x="586" y="1231"/>
                  </a:lnTo>
                  <a:lnTo>
                    <a:pt x="589" y="1233"/>
                  </a:lnTo>
                  <a:lnTo>
                    <a:pt x="593" y="1233"/>
                  </a:lnTo>
                  <a:lnTo>
                    <a:pt x="596" y="1244"/>
                  </a:lnTo>
                  <a:lnTo>
                    <a:pt x="599" y="1254"/>
                  </a:lnTo>
                  <a:lnTo>
                    <a:pt x="603" y="1277"/>
                  </a:lnTo>
                  <a:lnTo>
                    <a:pt x="609" y="1277"/>
                  </a:lnTo>
                  <a:lnTo>
                    <a:pt x="609" y="1282"/>
                  </a:lnTo>
                  <a:lnTo>
                    <a:pt x="608" y="1284"/>
                  </a:lnTo>
                  <a:lnTo>
                    <a:pt x="606" y="1287"/>
                  </a:lnTo>
                  <a:lnTo>
                    <a:pt x="606" y="1289"/>
                  </a:lnTo>
                  <a:lnTo>
                    <a:pt x="608" y="1290"/>
                  </a:lnTo>
                  <a:lnTo>
                    <a:pt x="611" y="1290"/>
                  </a:lnTo>
                  <a:lnTo>
                    <a:pt x="615" y="1292"/>
                  </a:lnTo>
                  <a:lnTo>
                    <a:pt x="616" y="1293"/>
                  </a:lnTo>
                  <a:lnTo>
                    <a:pt x="616" y="1295"/>
                  </a:lnTo>
                  <a:lnTo>
                    <a:pt x="616" y="1297"/>
                  </a:lnTo>
                  <a:lnTo>
                    <a:pt x="618" y="1300"/>
                  </a:lnTo>
                  <a:lnTo>
                    <a:pt x="621" y="1302"/>
                  </a:lnTo>
                  <a:lnTo>
                    <a:pt x="624" y="1303"/>
                  </a:lnTo>
                  <a:lnTo>
                    <a:pt x="626" y="1306"/>
                  </a:lnTo>
                  <a:lnTo>
                    <a:pt x="628" y="1308"/>
                  </a:lnTo>
                  <a:lnTo>
                    <a:pt x="629" y="1308"/>
                  </a:lnTo>
                  <a:lnTo>
                    <a:pt x="629" y="1313"/>
                  </a:lnTo>
                  <a:lnTo>
                    <a:pt x="628" y="1316"/>
                  </a:lnTo>
                  <a:lnTo>
                    <a:pt x="629" y="1319"/>
                  </a:lnTo>
                  <a:lnTo>
                    <a:pt x="626" y="1320"/>
                  </a:lnTo>
                  <a:lnTo>
                    <a:pt x="625" y="1320"/>
                  </a:lnTo>
                  <a:lnTo>
                    <a:pt x="624" y="1320"/>
                  </a:lnTo>
                  <a:lnTo>
                    <a:pt x="624" y="1325"/>
                  </a:lnTo>
                  <a:lnTo>
                    <a:pt x="621" y="1320"/>
                  </a:lnTo>
                  <a:lnTo>
                    <a:pt x="618" y="1316"/>
                  </a:lnTo>
                  <a:lnTo>
                    <a:pt x="608" y="1306"/>
                  </a:lnTo>
                  <a:lnTo>
                    <a:pt x="600" y="1297"/>
                  </a:lnTo>
                  <a:lnTo>
                    <a:pt x="596" y="1292"/>
                  </a:lnTo>
                  <a:lnTo>
                    <a:pt x="596" y="1286"/>
                  </a:lnTo>
                  <a:lnTo>
                    <a:pt x="590" y="1283"/>
                  </a:lnTo>
                  <a:lnTo>
                    <a:pt x="586" y="1282"/>
                  </a:lnTo>
                  <a:lnTo>
                    <a:pt x="585" y="1280"/>
                  </a:lnTo>
                  <a:lnTo>
                    <a:pt x="583" y="1276"/>
                  </a:lnTo>
                  <a:lnTo>
                    <a:pt x="583" y="1272"/>
                  </a:lnTo>
                  <a:lnTo>
                    <a:pt x="583" y="1263"/>
                  </a:lnTo>
                  <a:lnTo>
                    <a:pt x="583" y="1254"/>
                  </a:lnTo>
                  <a:lnTo>
                    <a:pt x="583" y="1251"/>
                  </a:lnTo>
                  <a:lnTo>
                    <a:pt x="582" y="1247"/>
                  </a:lnTo>
                  <a:lnTo>
                    <a:pt x="576" y="1247"/>
                  </a:lnTo>
                  <a:lnTo>
                    <a:pt x="575" y="1246"/>
                  </a:lnTo>
                  <a:lnTo>
                    <a:pt x="573" y="1241"/>
                  </a:lnTo>
                  <a:lnTo>
                    <a:pt x="570" y="1236"/>
                  </a:lnTo>
                  <a:lnTo>
                    <a:pt x="569" y="1236"/>
                  </a:lnTo>
                  <a:lnTo>
                    <a:pt x="567" y="1234"/>
                  </a:lnTo>
                  <a:lnTo>
                    <a:pt x="563" y="1233"/>
                  </a:lnTo>
                  <a:lnTo>
                    <a:pt x="559" y="1233"/>
                  </a:lnTo>
                  <a:lnTo>
                    <a:pt x="554" y="1231"/>
                  </a:lnTo>
                  <a:lnTo>
                    <a:pt x="554" y="1225"/>
                  </a:lnTo>
                  <a:lnTo>
                    <a:pt x="543" y="1218"/>
                  </a:lnTo>
                  <a:lnTo>
                    <a:pt x="531" y="1211"/>
                  </a:lnTo>
                  <a:lnTo>
                    <a:pt x="540" y="1208"/>
                  </a:lnTo>
                  <a:lnTo>
                    <a:pt x="549" y="1205"/>
                  </a:lnTo>
                  <a:lnTo>
                    <a:pt x="549" y="1194"/>
                  </a:lnTo>
                  <a:lnTo>
                    <a:pt x="547" y="1181"/>
                  </a:lnTo>
                  <a:lnTo>
                    <a:pt x="547" y="1175"/>
                  </a:lnTo>
                  <a:lnTo>
                    <a:pt x="546" y="1169"/>
                  </a:lnTo>
                  <a:lnTo>
                    <a:pt x="543" y="1165"/>
                  </a:lnTo>
                  <a:lnTo>
                    <a:pt x="540" y="1162"/>
                  </a:lnTo>
                  <a:lnTo>
                    <a:pt x="536" y="1161"/>
                  </a:lnTo>
                  <a:lnTo>
                    <a:pt x="534" y="1159"/>
                  </a:lnTo>
                  <a:lnTo>
                    <a:pt x="531" y="1159"/>
                  </a:lnTo>
                  <a:lnTo>
                    <a:pt x="520" y="1149"/>
                  </a:lnTo>
                  <a:lnTo>
                    <a:pt x="514" y="1142"/>
                  </a:lnTo>
                  <a:lnTo>
                    <a:pt x="511" y="1139"/>
                  </a:lnTo>
                  <a:lnTo>
                    <a:pt x="510" y="1136"/>
                  </a:lnTo>
                  <a:lnTo>
                    <a:pt x="508" y="1130"/>
                  </a:lnTo>
                  <a:lnTo>
                    <a:pt x="507" y="1123"/>
                  </a:lnTo>
                  <a:lnTo>
                    <a:pt x="507" y="1117"/>
                  </a:lnTo>
                  <a:lnTo>
                    <a:pt x="504" y="1112"/>
                  </a:lnTo>
                  <a:lnTo>
                    <a:pt x="498" y="1112"/>
                  </a:lnTo>
                  <a:lnTo>
                    <a:pt x="497" y="1106"/>
                  </a:lnTo>
                  <a:lnTo>
                    <a:pt x="497" y="1103"/>
                  </a:lnTo>
                  <a:lnTo>
                    <a:pt x="495" y="1097"/>
                  </a:lnTo>
                  <a:lnTo>
                    <a:pt x="495" y="1093"/>
                  </a:lnTo>
                  <a:lnTo>
                    <a:pt x="495" y="1087"/>
                  </a:lnTo>
                  <a:lnTo>
                    <a:pt x="494" y="1084"/>
                  </a:lnTo>
                  <a:lnTo>
                    <a:pt x="494" y="1081"/>
                  </a:lnTo>
                  <a:lnTo>
                    <a:pt x="485" y="1079"/>
                  </a:lnTo>
                  <a:lnTo>
                    <a:pt x="482" y="1076"/>
                  </a:lnTo>
                  <a:lnTo>
                    <a:pt x="481" y="1071"/>
                  </a:lnTo>
                  <a:lnTo>
                    <a:pt x="480" y="1067"/>
                  </a:lnTo>
                  <a:lnTo>
                    <a:pt x="477" y="1064"/>
                  </a:lnTo>
                  <a:lnTo>
                    <a:pt x="475" y="1064"/>
                  </a:lnTo>
                  <a:lnTo>
                    <a:pt x="474" y="1066"/>
                  </a:lnTo>
                  <a:lnTo>
                    <a:pt x="472" y="1067"/>
                  </a:lnTo>
                  <a:lnTo>
                    <a:pt x="471" y="1068"/>
                  </a:lnTo>
                  <a:lnTo>
                    <a:pt x="468" y="1067"/>
                  </a:lnTo>
                  <a:lnTo>
                    <a:pt x="468" y="1060"/>
                  </a:lnTo>
                  <a:lnTo>
                    <a:pt x="456" y="1054"/>
                  </a:lnTo>
                  <a:lnTo>
                    <a:pt x="451" y="1053"/>
                  </a:lnTo>
                  <a:lnTo>
                    <a:pt x="446" y="1051"/>
                  </a:lnTo>
                  <a:lnTo>
                    <a:pt x="444" y="1051"/>
                  </a:lnTo>
                  <a:lnTo>
                    <a:pt x="444" y="1053"/>
                  </a:lnTo>
                  <a:lnTo>
                    <a:pt x="444" y="1054"/>
                  </a:lnTo>
                  <a:lnTo>
                    <a:pt x="441" y="1054"/>
                  </a:lnTo>
                  <a:lnTo>
                    <a:pt x="441" y="1047"/>
                  </a:lnTo>
                  <a:lnTo>
                    <a:pt x="441" y="1041"/>
                  </a:lnTo>
                  <a:lnTo>
                    <a:pt x="441" y="1037"/>
                  </a:lnTo>
                  <a:lnTo>
                    <a:pt x="438" y="1031"/>
                  </a:lnTo>
                  <a:lnTo>
                    <a:pt x="432" y="1028"/>
                  </a:lnTo>
                  <a:lnTo>
                    <a:pt x="435" y="1027"/>
                  </a:lnTo>
                  <a:lnTo>
                    <a:pt x="438" y="1025"/>
                  </a:lnTo>
                  <a:lnTo>
                    <a:pt x="438" y="1024"/>
                  </a:lnTo>
                  <a:lnTo>
                    <a:pt x="428" y="1014"/>
                  </a:lnTo>
                  <a:lnTo>
                    <a:pt x="420" y="1007"/>
                  </a:lnTo>
                  <a:lnTo>
                    <a:pt x="418" y="1004"/>
                  </a:lnTo>
                  <a:lnTo>
                    <a:pt x="416" y="1001"/>
                  </a:lnTo>
                  <a:lnTo>
                    <a:pt x="416" y="997"/>
                  </a:lnTo>
                  <a:lnTo>
                    <a:pt x="418" y="992"/>
                  </a:lnTo>
                  <a:lnTo>
                    <a:pt x="419" y="988"/>
                  </a:lnTo>
                  <a:lnTo>
                    <a:pt x="422" y="985"/>
                  </a:lnTo>
                  <a:lnTo>
                    <a:pt x="408" y="979"/>
                  </a:lnTo>
                  <a:lnTo>
                    <a:pt x="409" y="976"/>
                  </a:lnTo>
                  <a:lnTo>
                    <a:pt x="410" y="975"/>
                  </a:lnTo>
                  <a:lnTo>
                    <a:pt x="410" y="969"/>
                  </a:lnTo>
                  <a:lnTo>
                    <a:pt x="410" y="963"/>
                  </a:lnTo>
                  <a:lnTo>
                    <a:pt x="412" y="961"/>
                  </a:lnTo>
                  <a:lnTo>
                    <a:pt x="413" y="959"/>
                  </a:lnTo>
                  <a:lnTo>
                    <a:pt x="412" y="959"/>
                  </a:lnTo>
                  <a:lnTo>
                    <a:pt x="410" y="959"/>
                  </a:lnTo>
                  <a:lnTo>
                    <a:pt x="408" y="958"/>
                  </a:lnTo>
                  <a:lnTo>
                    <a:pt x="405" y="956"/>
                  </a:lnTo>
                  <a:lnTo>
                    <a:pt x="406" y="958"/>
                  </a:lnTo>
                  <a:lnTo>
                    <a:pt x="406" y="961"/>
                  </a:lnTo>
                  <a:lnTo>
                    <a:pt x="406" y="962"/>
                  </a:lnTo>
                  <a:lnTo>
                    <a:pt x="405" y="963"/>
                  </a:lnTo>
                  <a:lnTo>
                    <a:pt x="402" y="965"/>
                  </a:lnTo>
                  <a:lnTo>
                    <a:pt x="399" y="959"/>
                  </a:lnTo>
                  <a:lnTo>
                    <a:pt x="395" y="953"/>
                  </a:lnTo>
                  <a:lnTo>
                    <a:pt x="390" y="948"/>
                  </a:lnTo>
                  <a:lnTo>
                    <a:pt x="389" y="943"/>
                  </a:lnTo>
                  <a:lnTo>
                    <a:pt x="387" y="939"/>
                  </a:lnTo>
                  <a:lnTo>
                    <a:pt x="386" y="936"/>
                  </a:lnTo>
                  <a:lnTo>
                    <a:pt x="386" y="930"/>
                  </a:lnTo>
                  <a:lnTo>
                    <a:pt x="386" y="923"/>
                  </a:lnTo>
                  <a:lnTo>
                    <a:pt x="384" y="920"/>
                  </a:lnTo>
                  <a:lnTo>
                    <a:pt x="383" y="916"/>
                  </a:lnTo>
                  <a:lnTo>
                    <a:pt x="379" y="912"/>
                  </a:lnTo>
                  <a:lnTo>
                    <a:pt x="376" y="909"/>
                  </a:lnTo>
                  <a:lnTo>
                    <a:pt x="374" y="907"/>
                  </a:lnTo>
                  <a:lnTo>
                    <a:pt x="379" y="896"/>
                  </a:lnTo>
                  <a:lnTo>
                    <a:pt x="383" y="883"/>
                  </a:lnTo>
                  <a:lnTo>
                    <a:pt x="382" y="881"/>
                  </a:lnTo>
                  <a:lnTo>
                    <a:pt x="382" y="878"/>
                  </a:lnTo>
                  <a:lnTo>
                    <a:pt x="382" y="871"/>
                  </a:lnTo>
                  <a:lnTo>
                    <a:pt x="383" y="863"/>
                  </a:lnTo>
                  <a:lnTo>
                    <a:pt x="379" y="860"/>
                  </a:lnTo>
                  <a:lnTo>
                    <a:pt x="376" y="858"/>
                  </a:lnTo>
                  <a:lnTo>
                    <a:pt x="374" y="857"/>
                  </a:lnTo>
                  <a:lnTo>
                    <a:pt x="373" y="850"/>
                  </a:lnTo>
                  <a:lnTo>
                    <a:pt x="372" y="841"/>
                  </a:lnTo>
                  <a:lnTo>
                    <a:pt x="373" y="834"/>
                  </a:lnTo>
                  <a:lnTo>
                    <a:pt x="374" y="825"/>
                  </a:lnTo>
                  <a:lnTo>
                    <a:pt x="377" y="808"/>
                  </a:lnTo>
                  <a:lnTo>
                    <a:pt x="379" y="801"/>
                  </a:lnTo>
                  <a:lnTo>
                    <a:pt x="380" y="793"/>
                  </a:lnTo>
                  <a:lnTo>
                    <a:pt x="380" y="783"/>
                  </a:lnTo>
                  <a:lnTo>
                    <a:pt x="379" y="773"/>
                  </a:lnTo>
                  <a:lnTo>
                    <a:pt x="377" y="765"/>
                  </a:lnTo>
                  <a:lnTo>
                    <a:pt x="377" y="757"/>
                  </a:lnTo>
                  <a:lnTo>
                    <a:pt x="379" y="753"/>
                  </a:lnTo>
                  <a:lnTo>
                    <a:pt x="380" y="747"/>
                  </a:lnTo>
                  <a:lnTo>
                    <a:pt x="382" y="742"/>
                  </a:lnTo>
                  <a:lnTo>
                    <a:pt x="383" y="736"/>
                  </a:lnTo>
                  <a:lnTo>
                    <a:pt x="383" y="733"/>
                  </a:lnTo>
                  <a:lnTo>
                    <a:pt x="382" y="732"/>
                  </a:lnTo>
                  <a:lnTo>
                    <a:pt x="380" y="727"/>
                  </a:lnTo>
                  <a:lnTo>
                    <a:pt x="374" y="720"/>
                  </a:lnTo>
                  <a:lnTo>
                    <a:pt x="370" y="713"/>
                  </a:lnTo>
                  <a:lnTo>
                    <a:pt x="366" y="709"/>
                  </a:lnTo>
                  <a:lnTo>
                    <a:pt x="366" y="704"/>
                  </a:lnTo>
                  <a:lnTo>
                    <a:pt x="364" y="700"/>
                  </a:lnTo>
                  <a:lnTo>
                    <a:pt x="364" y="697"/>
                  </a:lnTo>
                  <a:lnTo>
                    <a:pt x="363" y="694"/>
                  </a:lnTo>
                  <a:lnTo>
                    <a:pt x="383" y="697"/>
                  </a:lnTo>
                  <a:lnTo>
                    <a:pt x="399" y="700"/>
                  </a:lnTo>
                  <a:lnTo>
                    <a:pt x="402" y="694"/>
                  </a:lnTo>
                  <a:lnTo>
                    <a:pt x="403" y="690"/>
                  </a:lnTo>
                  <a:lnTo>
                    <a:pt x="403" y="688"/>
                  </a:lnTo>
                  <a:lnTo>
                    <a:pt x="403" y="687"/>
                  </a:lnTo>
                  <a:lnTo>
                    <a:pt x="405" y="683"/>
                  </a:lnTo>
                  <a:lnTo>
                    <a:pt x="406" y="680"/>
                  </a:lnTo>
                  <a:lnTo>
                    <a:pt x="406" y="677"/>
                  </a:lnTo>
                  <a:lnTo>
                    <a:pt x="405" y="675"/>
                  </a:lnTo>
                  <a:lnTo>
                    <a:pt x="403" y="673"/>
                  </a:lnTo>
                  <a:lnTo>
                    <a:pt x="402" y="670"/>
                  </a:lnTo>
                  <a:lnTo>
                    <a:pt x="400" y="668"/>
                  </a:lnTo>
                  <a:lnTo>
                    <a:pt x="397" y="667"/>
                  </a:lnTo>
                  <a:lnTo>
                    <a:pt x="393" y="664"/>
                  </a:lnTo>
                  <a:lnTo>
                    <a:pt x="389" y="661"/>
                  </a:lnTo>
                  <a:lnTo>
                    <a:pt x="390" y="657"/>
                  </a:lnTo>
                  <a:lnTo>
                    <a:pt x="392" y="655"/>
                  </a:lnTo>
                  <a:lnTo>
                    <a:pt x="392" y="654"/>
                  </a:lnTo>
                  <a:lnTo>
                    <a:pt x="392" y="652"/>
                  </a:lnTo>
                  <a:lnTo>
                    <a:pt x="386" y="657"/>
                  </a:lnTo>
                  <a:lnTo>
                    <a:pt x="383" y="658"/>
                  </a:lnTo>
                  <a:lnTo>
                    <a:pt x="382" y="658"/>
                  </a:lnTo>
                  <a:lnTo>
                    <a:pt x="380" y="658"/>
                  </a:lnTo>
                  <a:lnTo>
                    <a:pt x="379" y="657"/>
                  </a:lnTo>
                  <a:lnTo>
                    <a:pt x="380" y="655"/>
                  </a:lnTo>
                  <a:lnTo>
                    <a:pt x="383" y="652"/>
                  </a:lnTo>
                  <a:lnTo>
                    <a:pt x="380" y="647"/>
                  </a:lnTo>
                  <a:lnTo>
                    <a:pt x="369" y="644"/>
                  </a:lnTo>
                  <a:lnTo>
                    <a:pt x="366" y="642"/>
                  </a:lnTo>
                  <a:lnTo>
                    <a:pt x="364" y="642"/>
                  </a:lnTo>
                  <a:lnTo>
                    <a:pt x="364" y="639"/>
                  </a:lnTo>
                  <a:lnTo>
                    <a:pt x="360" y="631"/>
                  </a:lnTo>
                  <a:lnTo>
                    <a:pt x="357" y="634"/>
                  </a:lnTo>
                  <a:lnTo>
                    <a:pt x="354" y="635"/>
                  </a:lnTo>
                  <a:lnTo>
                    <a:pt x="353" y="637"/>
                  </a:lnTo>
                  <a:lnTo>
                    <a:pt x="356" y="637"/>
                  </a:lnTo>
                  <a:lnTo>
                    <a:pt x="353" y="637"/>
                  </a:lnTo>
                  <a:lnTo>
                    <a:pt x="336" y="639"/>
                  </a:lnTo>
                  <a:lnTo>
                    <a:pt x="356" y="642"/>
                  </a:lnTo>
                  <a:lnTo>
                    <a:pt x="354" y="644"/>
                  </a:lnTo>
                  <a:lnTo>
                    <a:pt x="353" y="647"/>
                  </a:lnTo>
                  <a:lnTo>
                    <a:pt x="360" y="658"/>
                  </a:lnTo>
                  <a:lnTo>
                    <a:pt x="363" y="660"/>
                  </a:lnTo>
                  <a:lnTo>
                    <a:pt x="366" y="661"/>
                  </a:lnTo>
                  <a:lnTo>
                    <a:pt x="372" y="662"/>
                  </a:lnTo>
                  <a:lnTo>
                    <a:pt x="377" y="664"/>
                  </a:lnTo>
                  <a:lnTo>
                    <a:pt x="383" y="667"/>
                  </a:lnTo>
                  <a:lnTo>
                    <a:pt x="386" y="671"/>
                  </a:lnTo>
                  <a:lnTo>
                    <a:pt x="392" y="678"/>
                  </a:lnTo>
                  <a:lnTo>
                    <a:pt x="400" y="691"/>
                  </a:lnTo>
                  <a:lnTo>
                    <a:pt x="397" y="691"/>
                  </a:lnTo>
                  <a:lnTo>
                    <a:pt x="390" y="691"/>
                  </a:lnTo>
                  <a:lnTo>
                    <a:pt x="383" y="693"/>
                  </a:lnTo>
                  <a:lnTo>
                    <a:pt x="374" y="691"/>
                  </a:lnTo>
                  <a:lnTo>
                    <a:pt x="370" y="690"/>
                  </a:lnTo>
                  <a:lnTo>
                    <a:pt x="366" y="688"/>
                  </a:lnTo>
                  <a:lnTo>
                    <a:pt x="364" y="687"/>
                  </a:lnTo>
                  <a:lnTo>
                    <a:pt x="363" y="685"/>
                  </a:lnTo>
                  <a:lnTo>
                    <a:pt x="363" y="681"/>
                  </a:lnTo>
                  <a:lnTo>
                    <a:pt x="363" y="677"/>
                  </a:lnTo>
                  <a:lnTo>
                    <a:pt x="361" y="674"/>
                  </a:lnTo>
                  <a:lnTo>
                    <a:pt x="360" y="673"/>
                  </a:lnTo>
                  <a:lnTo>
                    <a:pt x="359" y="671"/>
                  </a:lnTo>
                  <a:lnTo>
                    <a:pt x="359" y="675"/>
                  </a:lnTo>
                  <a:lnTo>
                    <a:pt x="350" y="667"/>
                  </a:lnTo>
                  <a:lnTo>
                    <a:pt x="344" y="662"/>
                  </a:lnTo>
                  <a:lnTo>
                    <a:pt x="343" y="661"/>
                  </a:lnTo>
                  <a:lnTo>
                    <a:pt x="341" y="661"/>
                  </a:lnTo>
                  <a:lnTo>
                    <a:pt x="338" y="661"/>
                  </a:lnTo>
                  <a:lnTo>
                    <a:pt x="337" y="662"/>
                  </a:lnTo>
                  <a:lnTo>
                    <a:pt x="334" y="664"/>
                  </a:lnTo>
                  <a:lnTo>
                    <a:pt x="330" y="664"/>
                  </a:lnTo>
                  <a:lnTo>
                    <a:pt x="333" y="661"/>
                  </a:lnTo>
                  <a:lnTo>
                    <a:pt x="333" y="652"/>
                  </a:lnTo>
                  <a:lnTo>
                    <a:pt x="325" y="651"/>
                  </a:lnTo>
                  <a:lnTo>
                    <a:pt x="321" y="651"/>
                  </a:lnTo>
                  <a:lnTo>
                    <a:pt x="318" y="651"/>
                  </a:lnTo>
                  <a:lnTo>
                    <a:pt x="312" y="652"/>
                  </a:lnTo>
                  <a:lnTo>
                    <a:pt x="305" y="652"/>
                  </a:lnTo>
                  <a:lnTo>
                    <a:pt x="302" y="641"/>
                  </a:lnTo>
                  <a:lnTo>
                    <a:pt x="302" y="638"/>
                  </a:lnTo>
                  <a:lnTo>
                    <a:pt x="300" y="631"/>
                  </a:lnTo>
                  <a:lnTo>
                    <a:pt x="302" y="631"/>
                  </a:lnTo>
                  <a:lnTo>
                    <a:pt x="305" y="631"/>
                  </a:lnTo>
                  <a:lnTo>
                    <a:pt x="311" y="631"/>
                  </a:lnTo>
                  <a:lnTo>
                    <a:pt x="311" y="612"/>
                  </a:lnTo>
                  <a:lnTo>
                    <a:pt x="311" y="598"/>
                  </a:lnTo>
                  <a:lnTo>
                    <a:pt x="308" y="595"/>
                  </a:lnTo>
                  <a:lnTo>
                    <a:pt x="302" y="592"/>
                  </a:lnTo>
                  <a:lnTo>
                    <a:pt x="291" y="586"/>
                  </a:lnTo>
                  <a:lnTo>
                    <a:pt x="291" y="589"/>
                  </a:lnTo>
                  <a:lnTo>
                    <a:pt x="292" y="590"/>
                  </a:lnTo>
                  <a:lnTo>
                    <a:pt x="291" y="592"/>
                  </a:lnTo>
                  <a:lnTo>
                    <a:pt x="289" y="592"/>
                  </a:lnTo>
                  <a:lnTo>
                    <a:pt x="289" y="589"/>
                  </a:lnTo>
                  <a:lnTo>
                    <a:pt x="289" y="586"/>
                  </a:lnTo>
                  <a:lnTo>
                    <a:pt x="288" y="585"/>
                  </a:lnTo>
                  <a:lnTo>
                    <a:pt x="287" y="583"/>
                  </a:lnTo>
                  <a:lnTo>
                    <a:pt x="287" y="582"/>
                  </a:lnTo>
                  <a:lnTo>
                    <a:pt x="284" y="580"/>
                  </a:lnTo>
                  <a:lnTo>
                    <a:pt x="282" y="579"/>
                  </a:lnTo>
                  <a:lnTo>
                    <a:pt x="282" y="578"/>
                  </a:lnTo>
                  <a:lnTo>
                    <a:pt x="284" y="575"/>
                  </a:lnTo>
                  <a:lnTo>
                    <a:pt x="289" y="575"/>
                  </a:lnTo>
                  <a:lnTo>
                    <a:pt x="289" y="567"/>
                  </a:lnTo>
                  <a:lnTo>
                    <a:pt x="291" y="562"/>
                  </a:lnTo>
                  <a:lnTo>
                    <a:pt x="289" y="563"/>
                  </a:lnTo>
                  <a:lnTo>
                    <a:pt x="287" y="563"/>
                  </a:lnTo>
                  <a:lnTo>
                    <a:pt x="284" y="563"/>
                  </a:lnTo>
                  <a:lnTo>
                    <a:pt x="281" y="565"/>
                  </a:lnTo>
                  <a:lnTo>
                    <a:pt x="281" y="567"/>
                  </a:lnTo>
                  <a:lnTo>
                    <a:pt x="282" y="566"/>
                  </a:lnTo>
                  <a:lnTo>
                    <a:pt x="284" y="566"/>
                  </a:lnTo>
                  <a:lnTo>
                    <a:pt x="284" y="567"/>
                  </a:lnTo>
                  <a:lnTo>
                    <a:pt x="282" y="569"/>
                  </a:lnTo>
                  <a:lnTo>
                    <a:pt x="281" y="573"/>
                  </a:lnTo>
                  <a:lnTo>
                    <a:pt x="275" y="573"/>
                  </a:lnTo>
                  <a:lnTo>
                    <a:pt x="274" y="573"/>
                  </a:lnTo>
                  <a:lnTo>
                    <a:pt x="275" y="572"/>
                  </a:lnTo>
                  <a:lnTo>
                    <a:pt x="278" y="570"/>
                  </a:lnTo>
                  <a:lnTo>
                    <a:pt x="274" y="567"/>
                  </a:lnTo>
                  <a:lnTo>
                    <a:pt x="269" y="565"/>
                  </a:lnTo>
                  <a:lnTo>
                    <a:pt x="269" y="542"/>
                  </a:lnTo>
                  <a:lnTo>
                    <a:pt x="261" y="540"/>
                  </a:lnTo>
                  <a:lnTo>
                    <a:pt x="262" y="539"/>
                  </a:lnTo>
                  <a:lnTo>
                    <a:pt x="264" y="536"/>
                  </a:lnTo>
                  <a:lnTo>
                    <a:pt x="264" y="531"/>
                  </a:lnTo>
                  <a:lnTo>
                    <a:pt x="266" y="531"/>
                  </a:lnTo>
                  <a:lnTo>
                    <a:pt x="266" y="530"/>
                  </a:lnTo>
                  <a:lnTo>
                    <a:pt x="266" y="526"/>
                  </a:lnTo>
                  <a:lnTo>
                    <a:pt x="261" y="524"/>
                  </a:lnTo>
                  <a:lnTo>
                    <a:pt x="258" y="524"/>
                  </a:lnTo>
                  <a:lnTo>
                    <a:pt x="256" y="523"/>
                  </a:lnTo>
                  <a:lnTo>
                    <a:pt x="255" y="520"/>
                  </a:lnTo>
                  <a:lnTo>
                    <a:pt x="255" y="517"/>
                  </a:lnTo>
                  <a:lnTo>
                    <a:pt x="253" y="514"/>
                  </a:lnTo>
                  <a:lnTo>
                    <a:pt x="256" y="511"/>
                  </a:lnTo>
                  <a:lnTo>
                    <a:pt x="259" y="508"/>
                  </a:lnTo>
                  <a:lnTo>
                    <a:pt x="258" y="501"/>
                  </a:lnTo>
                  <a:lnTo>
                    <a:pt x="258" y="498"/>
                  </a:lnTo>
                  <a:lnTo>
                    <a:pt x="256" y="500"/>
                  </a:lnTo>
                  <a:lnTo>
                    <a:pt x="256" y="503"/>
                  </a:lnTo>
                  <a:lnTo>
                    <a:pt x="256" y="508"/>
                  </a:lnTo>
                  <a:lnTo>
                    <a:pt x="253" y="507"/>
                  </a:lnTo>
                  <a:lnTo>
                    <a:pt x="252" y="507"/>
                  </a:lnTo>
                  <a:lnTo>
                    <a:pt x="251" y="508"/>
                  </a:lnTo>
                  <a:lnTo>
                    <a:pt x="248" y="508"/>
                  </a:lnTo>
                  <a:lnTo>
                    <a:pt x="245" y="498"/>
                  </a:lnTo>
                  <a:lnTo>
                    <a:pt x="242" y="490"/>
                  </a:lnTo>
                  <a:lnTo>
                    <a:pt x="240" y="493"/>
                  </a:lnTo>
                  <a:lnTo>
                    <a:pt x="240" y="495"/>
                  </a:lnTo>
                  <a:lnTo>
                    <a:pt x="239" y="497"/>
                  </a:lnTo>
                  <a:lnTo>
                    <a:pt x="236" y="498"/>
                  </a:lnTo>
                  <a:lnTo>
                    <a:pt x="236" y="485"/>
                  </a:lnTo>
                  <a:lnTo>
                    <a:pt x="236" y="475"/>
                  </a:lnTo>
                  <a:lnTo>
                    <a:pt x="233" y="478"/>
                  </a:lnTo>
                  <a:lnTo>
                    <a:pt x="230" y="478"/>
                  </a:lnTo>
                  <a:lnTo>
                    <a:pt x="230" y="477"/>
                  </a:lnTo>
                  <a:lnTo>
                    <a:pt x="232" y="475"/>
                  </a:lnTo>
                  <a:lnTo>
                    <a:pt x="233" y="472"/>
                  </a:lnTo>
                  <a:lnTo>
                    <a:pt x="230" y="472"/>
                  </a:lnTo>
                  <a:lnTo>
                    <a:pt x="228" y="471"/>
                  </a:lnTo>
                  <a:lnTo>
                    <a:pt x="222" y="468"/>
                  </a:lnTo>
                  <a:lnTo>
                    <a:pt x="222" y="475"/>
                  </a:lnTo>
                  <a:lnTo>
                    <a:pt x="220" y="474"/>
                  </a:lnTo>
                  <a:lnTo>
                    <a:pt x="219" y="472"/>
                  </a:lnTo>
                  <a:lnTo>
                    <a:pt x="217" y="472"/>
                  </a:lnTo>
                  <a:lnTo>
                    <a:pt x="217" y="470"/>
                  </a:lnTo>
                  <a:lnTo>
                    <a:pt x="219" y="468"/>
                  </a:lnTo>
                  <a:lnTo>
                    <a:pt x="222" y="465"/>
                  </a:lnTo>
                  <a:lnTo>
                    <a:pt x="220" y="461"/>
                  </a:lnTo>
                  <a:lnTo>
                    <a:pt x="220" y="454"/>
                  </a:lnTo>
                  <a:lnTo>
                    <a:pt x="212" y="454"/>
                  </a:lnTo>
                  <a:lnTo>
                    <a:pt x="210" y="451"/>
                  </a:lnTo>
                  <a:lnTo>
                    <a:pt x="210" y="449"/>
                  </a:lnTo>
                  <a:lnTo>
                    <a:pt x="209" y="446"/>
                  </a:lnTo>
                  <a:lnTo>
                    <a:pt x="209" y="442"/>
                  </a:lnTo>
                  <a:lnTo>
                    <a:pt x="209" y="439"/>
                  </a:lnTo>
                  <a:lnTo>
                    <a:pt x="209" y="436"/>
                  </a:lnTo>
                  <a:lnTo>
                    <a:pt x="206" y="435"/>
                  </a:lnTo>
                  <a:lnTo>
                    <a:pt x="204" y="432"/>
                  </a:lnTo>
                  <a:lnTo>
                    <a:pt x="203" y="429"/>
                  </a:lnTo>
                  <a:lnTo>
                    <a:pt x="206" y="426"/>
                  </a:lnTo>
                  <a:lnTo>
                    <a:pt x="207" y="425"/>
                  </a:lnTo>
                  <a:lnTo>
                    <a:pt x="206" y="423"/>
                  </a:lnTo>
                  <a:lnTo>
                    <a:pt x="204" y="423"/>
                  </a:lnTo>
                  <a:lnTo>
                    <a:pt x="202" y="423"/>
                  </a:lnTo>
                  <a:lnTo>
                    <a:pt x="200" y="423"/>
                  </a:lnTo>
                  <a:lnTo>
                    <a:pt x="197" y="423"/>
                  </a:lnTo>
                  <a:lnTo>
                    <a:pt x="197" y="418"/>
                  </a:lnTo>
                  <a:lnTo>
                    <a:pt x="193" y="418"/>
                  </a:lnTo>
                  <a:lnTo>
                    <a:pt x="189" y="418"/>
                  </a:lnTo>
                  <a:lnTo>
                    <a:pt x="184" y="409"/>
                  </a:lnTo>
                  <a:lnTo>
                    <a:pt x="179" y="402"/>
                  </a:lnTo>
                  <a:lnTo>
                    <a:pt x="177" y="402"/>
                  </a:lnTo>
                  <a:lnTo>
                    <a:pt x="177" y="405"/>
                  </a:lnTo>
                  <a:lnTo>
                    <a:pt x="176" y="410"/>
                  </a:lnTo>
                  <a:lnTo>
                    <a:pt x="177" y="416"/>
                  </a:lnTo>
                  <a:lnTo>
                    <a:pt x="177" y="419"/>
                  </a:lnTo>
                  <a:lnTo>
                    <a:pt x="179" y="421"/>
                  </a:lnTo>
                  <a:lnTo>
                    <a:pt x="176" y="421"/>
                  </a:lnTo>
                  <a:lnTo>
                    <a:pt x="176" y="419"/>
                  </a:lnTo>
                  <a:lnTo>
                    <a:pt x="176" y="418"/>
                  </a:lnTo>
                  <a:lnTo>
                    <a:pt x="176" y="415"/>
                  </a:lnTo>
                  <a:lnTo>
                    <a:pt x="167" y="418"/>
                  </a:lnTo>
                  <a:lnTo>
                    <a:pt x="164" y="419"/>
                  </a:lnTo>
                  <a:lnTo>
                    <a:pt x="158" y="421"/>
                  </a:lnTo>
                  <a:lnTo>
                    <a:pt x="156" y="421"/>
                  </a:lnTo>
                  <a:lnTo>
                    <a:pt x="160" y="422"/>
                  </a:lnTo>
                  <a:lnTo>
                    <a:pt x="167" y="422"/>
                  </a:lnTo>
                  <a:lnTo>
                    <a:pt x="173" y="423"/>
                  </a:lnTo>
                  <a:lnTo>
                    <a:pt x="176" y="425"/>
                  </a:lnTo>
                  <a:lnTo>
                    <a:pt x="179" y="426"/>
                  </a:lnTo>
                  <a:lnTo>
                    <a:pt x="179" y="428"/>
                  </a:lnTo>
                  <a:lnTo>
                    <a:pt x="179" y="429"/>
                  </a:lnTo>
                  <a:lnTo>
                    <a:pt x="179" y="432"/>
                  </a:lnTo>
                  <a:lnTo>
                    <a:pt x="179" y="435"/>
                  </a:lnTo>
                  <a:lnTo>
                    <a:pt x="184" y="435"/>
                  </a:lnTo>
                  <a:lnTo>
                    <a:pt x="187" y="442"/>
                  </a:lnTo>
                  <a:lnTo>
                    <a:pt x="179" y="448"/>
                  </a:lnTo>
                  <a:lnTo>
                    <a:pt x="183" y="449"/>
                  </a:lnTo>
                  <a:lnTo>
                    <a:pt x="187" y="451"/>
                  </a:lnTo>
                  <a:lnTo>
                    <a:pt x="187" y="454"/>
                  </a:lnTo>
                  <a:lnTo>
                    <a:pt x="187" y="458"/>
                  </a:lnTo>
                  <a:lnTo>
                    <a:pt x="189" y="462"/>
                  </a:lnTo>
                  <a:lnTo>
                    <a:pt x="189" y="464"/>
                  </a:lnTo>
                  <a:lnTo>
                    <a:pt x="189" y="465"/>
                  </a:lnTo>
                  <a:lnTo>
                    <a:pt x="200" y="468"/>
                  </a:lnTo>
                  <a:lnTo>
                    <a:pt x="200" y="457"/>
                  </a:lnTo>
                  <a:lnTo>
                    <a:pt x="206" y="457"/>
                  </a:lnTo>
                  <a:lnTo>
                    <a:pt x="209" y="458"/>
                  </a:lnTo>
                  <a:lnTo>
                    <a:pt x="210" y="458"/>
                  </a:lnTo>
                  <a:lnTo>
                    <a:pt x="209" y="459"/>
                  </a:lnTo>
                  <a:lnTo>
                    <a:pt x="215" y="459"/>
                  </a:lnTo>
                  <a:lnTo>
                    <a:pt x="213" y="464"/>
                  </a:lnTo>
                  <a:lnTo>
                    <a:pt x="212" y="468"/>
                  </a:lnTo>
                  <a:lnTo>
                    <a:pt x="212" y="475"/>
                  </a:lnTo>
                  <a:lnTo>
                    <a:pt x="206" y="475"/>
                  </a:lnTo>
                  <a:lnTo>
                    <a:pt x="206" y="474"/>
                  </a:lnTo>
                  <a:lnTo>
                    <a:pt x="206" y="472"/>
                  </a:lnTo>
                  <a:lnTo>
                    <a:pt x="203" y="472"/>
                  </a:lnTo>
                  <a:lnTo>
                    <a:pt x="206" y="484"/>
                  </a:lnTo>
                  <a:lnTo>
                    <a:pt x="204" y="484"/>
                  </a:lnTo>
                  <a:lnTo>
                    <a:pt x="202" y="482"/>
                  </a:lnTo>
                  <a:lnTo>
                    <a:pt x="197" y="481"/>
                  </a:lnTo>
                  <a:lnTo>
                    <a:pt x="197" y="480"/>
                  </a:lnTo>
                  <a:lnTo>
                    <a:pt x="199" y="478"/>
                  </a:lnTo>
                  <a:lnTo>
                    <a:pt x="200" y="475"/>
                  </a:lnTo>
                  <a:lnTo>
                    <a:pt x="196" y="472"/>
                  </a:lnTo>
                  <a:lnTo>
                    <a:pt x="192" y="471"/>
                  </a:lnTo>
                  <a:lnTo>
                    <a:pt x="192" y="474"/>
                  </a:lnTo>
                  <a:lnTo>
                    <a:pt x="193" y="475"/>
                  </a:lnTo>
                  <a:lnTo>
                    <a:pt x="193" y="477"/>
                  </a:lnTo>
                  <a:lnTo>
                    <a:pt x="192" y="478"/>
                  </a:lnTo>
                  <a:lnTo>
                    <a:pt x="189" y="478"/>
                  </a:lnTo>
                  <a:lnTo>
                    <a:pt x="187" y="475"/>
                  </a:lnTo>
                  <a:lnTo>
                    <a:pt x="186" y="474"/>
                  </a:lnTo>
                  <a:lnTo>
                    <a:pt x="186" y="472"/>
                  </a:lnTo>
                  <a:lnTo>
                    <a:pt x="184" y="472"/>
                  </a:lnTo>
                  <a:lnTo>
                    <a:pt x="176" y="464"/>
                  </a:lnTo>
                  <a:lnTo>
                    <a:pt x="173" y="458"/>
                  </a:lnTo>
                  <a:lnTo>
                    <a:pt x="170" y="454"/>
                  </a:lnTo>
                  <a:lnTo>
                    <a:pt x="170" y="451"/>
                  </a:lnTo>
                  <a:lnTo>
                    <a:pt x="170" y="449"/>
                  </a:lnTo>
                  <a:lnTo>
                    <a:pt x="170" y="448"/>
                  </a:lnTo>
                  <a:lnTo>
                    <a:pt x="170" y="446"/>
                  </a:lnTo>
                  <a:lnTo>
                    <a:pt x="170" y="445"/>
                  </a:lnTo>
                  <a:lnTo>
                    <a:pt x="156" y="436"/>
                  </a:lnTo>
                  <a:lnTo>
                    <a:pt x="156" y="435"/>
                  </a:lnTo>
                  <a:lnTo>
                    <a:pt x="156" y="432"/>
                  </a:lnTo>
                  <a:lnTo>
                    <a:pt x="157" y="429"/>
                  </a:lnTo>
                  <a:lnTo>
                    <a:pt x="156" y="426"/>
                  </a:lnTo>
                  <a:lnTo>
                    <a:pt x="153" y="428"/>
                  </a:lnTo>
                  <a:lnTo>
                    <a:pt x="151" y="429"/>
                  </a:lnTo>
                  <a:lnTo>
                    <a:pt x="150" y="428"/>
                  </a:lnTo>
                  <a:lnTo>
                    <a:pt x="151" y="426"/>
                  </a:lnTo>
                  <a:lnTo>
                    <a:pt x="154" y="423"/>
                  </a:lnTo>
                  <a:lnTo>
                    <a:pt x="151" y="422"/>
                  </a:lnTo>
                  <a:lnTo>
                    <a:pt x="150" y="422"/>
                  </a:lnTo>
                  <a:lnTo>
                    <a:pt x="145" y="421"/>
                  </a:lnTo>
                  <a:lnTo>
                    <a:pt x="145" y="412"/>
                  </a:lnTo>
                  <a:lnTo>
                    <a:pt x="144" y="412"/>
                  </a:lnTo>
                  <a:lnTo>
                    <a:pt x="143" y="412"/>
                  </a:lnTo>
                  <a:lnTo>
                    <a:pt x="140" y="412"/>
                  </a:lnTo>
                  <a:lnTo>
                    <a:pt x="137" y="415"/>
                  </a:lnTo>
                  <a:lnTo>
                    <a:pt x="125" y="399"/>
                  </a:lnTo>
                  <a:lnTo>
                    <a:pt x="120" y="399"/>
                  </a:lnTo>
                  <a:lnTo>
                    <a:pt x="120" y="393"/>
                  </a:lnTo>
                  <a:lnTo>
                    <a:pt x="121" y="389"/>
                  </a:lnTo>
                  <a:lnTo>
                    <a:pt x="122" y="385"/>
                  </a:lnTo>
                  <a:lnTo>
                    <a:pt x="122" y="382"/>
                  </a:lnTo>
                  <a:lnTo>
                    <a:pt x="118" y="382"/>
                  </a:lnTo>
                  <a:lnTo>
                    <a:pt x="115" y="382"/>
                  </a:lnTo>
                  <a:lnTo>
                    <a:pt x="115" y="390"/>
                  </a:lnTo>
                  <a:lnTo>
                    <a:pt x="111" y="389"/>
                  </a:lnTo>
                  <a:lnTo>
                    <a:pt x="105" y="387"/>
                  </a:lnTo>
                  <a:lnTo>
                    <a:pt x="99" y="385"/>
                  </a:lnTo>
                  <a:lnTo>
                    <a:pt x="95" y="382"/>
                  </a:lnTo>
                  <a:lnTo>
                    <a:pt x="98" y="367"/>
                  </a:lnTo>
                  <a:lnTo>
                    <a:pt x="96" y="369"/>
                  </a:lnTo>
                  <a:lnTo>
                    <a:pt x="95" y="370"/>
                  </a:lnTo>
                  <a:lnTo>
                    <a:pt x="92" y="373"/>
                  </a:lnTo>
                  <a:lnTo>
                    <a:pt x="89" y="374"/>
                  </a:lnTo>
                  <a:lnTo>
                    <a:pt x="86" y="374"/>
                  </a:lnTo>
                  <a:lnTo>
                    <a:pt x="79" y="373"/>
                  </a:lnTo>
                  <a:lnTo>
                    <a:pt x="72" y="372"/>
                  </a:lnTo>
                  <a:lnTo>
                    <a:pt x="65" y="367"/>
                  </a:lnTo>
                  <a:lnTo>
                    <a:pt x="52" y="362"/>
                  </a:lnTo>
                  <a:lnTo>
                    <a:pt x="45" y="359"/>
                  </a:lnTo>
                  <a:lnTo>
                    <a:pt x="40" y="357"/>
                  </a:lnTo>
                  <a:lnTo>
                    <a:pt x="30" y="357"/>
                  </a:lnTo>
                  <a:lnTo>
                    <a:pt x="23" y="359"/>
                  </a:lnTo>
                  <a:lnTo>
                    <a:pt x="16" y="360"/>
                  </a:lnTo>
                  <a:lnTo>
                    <a:pt x="12" y="360"/>
                  </a:lnTo>
                  <a:lnTo>
                    <a:pt x="7" y="360"/>
                  </a:lnTo>
                  <a:lnTo>
                    <a:pt x="7" y="357"/>
                  </a:lnTo>
                  <a:lnTo>
                    <a:pt x="3" y="356"/>
                  </a:lnTo>
                  <a:lnTo>
                    <a:pt x="0" y="356"/>
                  </a:lnTo>
                  <a:lnTo>
                    <a:pt x="0" y="42"/>
                  </a:lnTo>
                  <a:lnTo>
                    <a:pt x="1" y="45"/>
                  </a:lnTo>
                  <a:lnTo>
                    <a:pt x="9" y="45"/>
                  </a:lnTo>
                  <a:lnTo>
                    <a:pt x="17" y="45"/>
                  </a:lnTo>
                  <a:lnTo>
                    <a:pt x="17" y="36"/>
                  </a:lnTo>
                  <a:lnTo>
                    <a:pt x="27" y="36"/>
                  </a:lnTo>
                  <a:lnTo>
                    <a:pt x="32" y="38"/>
                  </a:lnTo>
                  <a:lnTo>
                    <a:pt x="36" y="39"/>
                  </a:lnTo>
                  <a:lnTo>
                    <a:pt x="45" y="42"/>
                  </a:lnTo>
                  <a:lnTo>
                    <a:pt x="53" y="46"/>
                  </a:lnTo>
                  <a:lnTo>
                    <a:pt x="62" y="51"/>
                  </a:lnTo>
                  <a:lnTo>
                    <a:pt x="71" y="53"/>
                  </a:lnTo>
                  <a:lnTo>
                    <a:pt x="75" y="53"/>
                  </a:lnTo>
                  <a:lnTo>
                    <a:pt x="78" y="52"/>
                  </a:lnTo>
                  <a:lnTo>
                    <a:pt x="82" y="51"/>
                  </a:lnTo>
                  <a:lnTo>
                    <a:pt x="88" y="49"/>
                  </a:lnTo>
                  <a:lnTo>
                    <a:pt x="91" y="49"/>
                  </a:lnTo>
                  <a:lnTo>
                    <a:pt x="95" y="51"/>
                  </a:lnTo>
                  <a:lnTo>
                    <a:pt x="96" y="52"/>
                  </a:lnTo>
                  <a:lnTo>
                    <a:pt x="98" y="56"/>
                  </a:lnTo>
                  <a:lnTo>
                    <a:pt x="101" y="58"/>
                  </a:lnTo>
                  <a:lnTo>
                    <a:pt x="105" y="61"/>
                  </a:lnTo>
                  <a:lnTo>
                    <a:pt x="117" y="65"/>
                  </a:lnTo>
                  <a:lnTo>
                    <a:pt x="137" y="72"/>
                  </a:lnTo>
                  <a:lnTo>
                    <a:pt x="140" y="78"/>
                  </a:lnTo>
                  <a:lnTo>
                    <a:pt x="144" y="79"/>
                  </a:lnTo>
                  <a:lnTo>
                    <a:pt x="147" y="79"/>
                  </a:lnTo>
                  <a:lnTo>
                    <a:pt x="150" y="79"/>
                  </a:lnTo>
                  <a:lnTo>
                    <a:pt x="154" y="81"/>
                  </a:lnTo>
                  <a:lnTo>
                    <a:pt x="156" y="89"/>
                  </a:lnTo>
                  <a:lnTo>
                    <a:pt x="158" y="89"/>
                  </a:lnTo>
                  <a:lnTo>
                    <a:pt x="161" y="89"/>
                  </a:lnTo>
                  <a:lnTo>
                    <a:pt x="163" y="88"/>
                  </a:lnTo>
                  <a:lnTo>
                    <a:pt x="164" y="88"/>
                  </a:lnTo>
                  <a:lnTo>
                    <a:pt x="164" y="87"/>
                  </a:lnTo>
                  <a:lnTo>
                    <a:pt x="161" y="84"/>
                  </a:lnTo>
                  <a:lnTo>
                    <a:pt x="160" y="82"/>
                  </a:lnTo>
                  <a:lnTo>
                    <a:pt x="156" y="81"/>
                  </a:lnTo>
                  <a:lnTo>
                    <a:pt x="156" y="78"/>
                  </a:lnTo>
                  <a:lnTo>
                    <a:pt x="154" y="78"/>
                  </a:lnTo>
                  <a:lnTo>
                    <a:pt x="153" y="76"/>
                  </a:lnTo>
                  <a:lnTo>
                    <a:pt x="154" y="75"/>
                  </a:lnTo>
                  <a:lnTo>
                    <a:pt x="154" y="72"/>
                  </a:lnTo>
                  <a:lnTo>
                    <a:pt x="163" y="74"/>
                  </a:lnTo>
                  <a:lnTo>
                    <a:pt x="167" y="75"/>
                  </a:lnTo>
                  <a:lnTo>
                    <a:pt x="170" y="75"/>
                  </a:lnTo>
                  <a:lnTo>
                    <a:pt x="171" y="74"/>
                  </a:lnTo>
                  <a:lnTo>
                    <a:pt x="171" y="72"/>
                  </a:lnTo>
                  <a:lnTo>
                    <a:pt x="170" y="69"/>
                  </a:lnTo>
                  <a:lnTo>
                    <a:pt x="170" y="68"/>
                  </a:lnTo>
                  <a:lnTo>
                    <a:pt x="171" y="66"/>
                  </a:lnTo>
                  <a:lnTo>
                    <a:pt x="173" y="66"/>
                  </a:lnTo>
                  <a:lnTo>
                    <a:pt x="176" y="66"/>
                  </a:lnTo>
                  <a:lnTo>
                    <a:pt x="176" y="69"/>
                  </a:lnTo>
                  <a:lnTo>
                    <a:pt x="177" y="71"/>
                  </a:lnTo>
                  <a:lnTo>
                    <a:pt x="179" y="69"/>
                  </a:lnTo>
                  <a:lnTo>
                    <a:pt x="180" y="65"/>
                  </a:lnTo>
                  <a:lnTo>
                    <a:pt x="180" y="62"/>
                  </a:lnTo>
                  <a:lnTo>
                    <a:pt x="180" y="58"/>
                  </a:lnTo>
                  <a:lnTo>
                    <a:pt x="181" y="53"/>
                  </a:lnTo>
                  <a:lnTo>
                    <a:pt x="184" y="55"/>
                  </a:lnTo>
                  <a:lnTo>
                    <a:pt x="186" y="56"/>
                  </a:lnTo>
                  <a:lnTo>
                    <a:pt x="192" y="58"/>
                  </a:lnTo>
                  <a:lnTo>
                    <a:pt x="192" y="62"/>
                  </a:lnTo>
                  <a:lnTo>
                    <a:pt x="192" y="66"/>
                  </a:lnTo>
                  <a:lnTo>
                    <a:pt x="194" y="66"/>
                  </a:lnTo>
                  <a:lnTo>
                    <a:pt x="197" y="65"/>
                  </a:lnTo>
                  <a:lnTo>
                    <a:pt x="203" y="63"/>
                  </a:lnTo>
                  <a:lnTo>
                    <a:pt x="204" y="62"/>
                  </a:lnTo>
                  <a:lnTo>
                    <a:pt x="204" y="59"/>
                  </a:lnTo>
                  <a:lnTo>
                    <a:pt x="204" y="56"/>
                  </a:lnTo>
                  <a:lnTo>
                    <a:pt x="204" y="55"/>
                  </a:lnTo>
                  <a:lnTo>
                    <a:pt x="206" y="53"/>
                  </a:lnTo>
                  <a:lnTo>
                    <a:pt x="217" y="49"/>
                  </a:lnTo>
                  <a:lnTo>
                    <a:pt x="230" y="45"/>
                  </a:lnTo>
                  <a:lnTo>
                    <a:pt x="235" y="48"/>
                  </a:lnTo>
                  <a:lnTo>
                    <a:pt x="239" y="51"/>
                  </a:lnTo>
                  <a:lnTo>
                    <a:pt x="240" y="46"/>
                  </a:lnTo>
                  <a:lnTo>
                    <a:pt x="242" y="42"/>
                  </a:lnTo>
                  <a:lnTo>
                    <a:pt x="245" y="33"/>
                  </a:lnTo>
                  <a:lnTo>
                    <a:pt x="259" y="35"/>
                  </a:lnTo>
                  <a:lnTo>
                    <a:pt x="264" y="36"/>
                  </a:lnTo>
                  <a:lnTo>
                    <a:pt x="266" y="38"/>
                  </a:lnTo>
                  <a:lnTo>
                    <a:pt x="266" y="39"/>
                  </a:lnTo>
                  <a:lnTo>
                    <a:pt x="265" y="42"/>
                  </a:lnTo>
                  <a:lnTo>
                    <a:pt x="261" y="45"/>
                  </a:lnTo>
                  <a:lnTo>
                    <a:pt x="253" y="51"/>
                  </a:lnTo>
                  <a:lnTo>
                    <a:pt x="249" y="52"/>
                  </a:lnTo>
                  <a:lnTo>
                    <a:pt x="245" y="53"/>
                  </a:lnTo>
                  <a:lnTo>
                    <a:pt x="238" y="55"/>
                  </a:lnTo>
                  <a:lnTo>
                    <a:pt x="229" y="56"/>
                  </a:lnTo>
                  <a:lnTo>
                    <a:pt x="226" y="56"/>
                  </a:lnTo>
                  <a:lnTo>
                    <a:pt x="222" y="58"/>
                  </a:lnTo>
                  <a:lnTo>
                    <a:pt x="213" y="74"/>
                  </a:lnTo>
                  <a:lnTo>
                    <a:pt x="203" y="91"/>
                  </a:lnTo>
                  <a:lnTo>
                    <a:pt x="206" y="91"/>
                  </a:lnTo>
                  <a:lnTo>
                    <a:pt x="204" y="92"/>
                  </a:lnTo>
                  <a:lnTo>
                    <a:pt x="204" y="94"/>
                  </a:lnTo>
                  <a:lnTo>
                    <a:pt x="206" y="94"/>
                  </a:lnTo>
                  <a:lnTo>
                    <a:pt x="209" y="94"/>
                  </a:lnTo>
                  <a:lnTo>
                    <a:pt x="212" y="92"/>
                  </a:lnTo>
                  <a:lnTo>
                    <a:pt x="215" y="92"/>
                  </a:lnTo>
                  <a:lnTo>
                    <a:pt x="217" y="91"/>
                  </a:lnTo>
                  <a:lnTo>
                    <a:pt x="222" y="75"/>
                  </a:lnTo>
                  <a:lnTo>
                    <a:pt x="230" y="71"/>
                  </a:lnTo>
                  <a:lnTo>
                    <a:pt x="239" y="66"/>
                  </a:lnTo>
                  <a:lnTo>
                    <a:pt x="239" y="72"/>
                  </a:lnTo>
                  <a:lnTo>
                    <a:pt x="242" y="71"/>
                  </a:lnTo>
                  <a:lnTo>
                    <a:pt x="243" y="69"/>
                  </a:lnTo>
                  <a:lnTo>
                    <a:pt x="248" y="66"/>
                  </a:lnTo>
                  <a:lnTo>
                    <a:pt x="251" y="69"/>
                  </a:lnTo>
                  <a:lnTo>
                    <a:pt x="251" y="71"/>
                  </a:lnTo>
                  <a:lnTo>
                    <a:pt x="251" y="72"/>
                  </a:lnTo>
                  <a:lnTo>
                    <a:pt x="253" y="72"/>
                  </a:lnTo>
                  <a:lnTo>
                    <a:pt x="255" y="63"/>
                  </a:lnTo>
                  <a:lnTo>
                    <a:pt x="258" y="56"/>
                  </a:lnTo>
                  <a:lnTo>
                    <a:pt x="259" y="53"/>
                  </a:lnTo>
                  <a:lnTo>
                    <a:pt x="262" y="51"/>
                  </a:lnTo>
                  <a:lnTo>
                    <a:pt x="265" y="49"/>
                  </a:lnTo>
                  <a:lnTo>
                    <a:pt x="268" y="48"/>
                  </a:lnTo>
                  <a:lnTo>
                    <a:pt x="269" y="48"/>
                  </a:lnTo>
                  <a:lnTo>
                    <a:pt x="272" y="48"/>
                  </a:lnTo>
                  <a:lnTo>
                    <a:pt x="276" y="49"/>
                  </a:lnTo>
                  <a:lnTo>
                    <a:pt x="279" y="49"/>
                  </a:lnTo>
                  <a:lnTo>
                    <a:pt x="281" y="51"/>
                  </a:lnTo>
                  <a:lnTo>
                    <a:pt x="282" y="48"/>
                  </a:lnTo>
                  <a:lnTo>
                    <a:pt x="285" y="40"/>
                  </a:lnTo>
                  <a:lnTo>
                    <a:pt x="289" y="30"/>
                  </a:lnTo>
                  <a:lnTo>
                    <a:pt x="291" y="30"/>
                  </a:lnTo>
                  <a:lnTo>
                    <a:pt x="292" y="29"/>
                  </a:lnTo>
                  <a:lnTo>
                    <a:pt x="292" y="27"/>
                  </a:lnTo>
                  <a:lnTo>
                    <a:pt x="291" y="26"/>
                  </a:lnTo>
                  <a:lnTo>
                    <a:pt x="289" y="25"/>
                  </a:lnTo>
                  <a:lnTo>
                    <a:pt x="291" y="12"/>
                  </a:lnTo>
                  <a:lnTo>
                    <a:pt x="300" y="17"/>
                  </a:lnTo>
                  <a:lnTo>
                    <a:pt x="307" y="25"/>
                  </a:lnTo>
                  <a:lnTo>
                    <a:pt x="314" y="30"/>
                  </a:lnTo>
                  <a:lnTo>
                    <a:pt x="323" y="36"/>
                  </a:lnTo>
                  <a:lnTo>
                    <a:pt x="323" y="39"/>
                  </a:lnTo>
                  <a:lnTo>
                    <a:pt x="327" y="39"/>
                  </a:lnTo>
                  <a:lnTo>
                    <a:pt x="327" y="45"/>
                  </a:lnTo>
                  <a:lnTo>
                    <a:pt x="328" y="46"/>
                  </a:lnTo>
                  <a:lnTo>
                    <a:pt x="333" y="51"/>
                  </a:lnTo>
                  <a:lnTo>
                    <a:pt x="341" y="59"/>
                  </a:lnTo>
                  <a:lnTo>
                    <a:pt x="359" y="72"/>
                  </a:lnTo>
                  <a:lnTo>
                    <a:pt x="363" y="72"/>
                  </a:lnTo>
                  <a:lnTo>
                    <a:pt x="367" y="58"/>
                  </a:lnTo>
                  <a:lnTo>
                    <a:pt x="367" y="53"/>
                  </a:lnTo>
                  <a:lnTo>
                    <a:pt x="369" y="51"/>
                  </a:lnTo>
                  <a:lnTo>
                    <a:pt x="367" y="48"/>
                  </a:lnTo>
                  <a:lnTo>
                    <a:pt x="366" y="48"/>
                  </a:lnTo>
                  <a:lnTo>
                    <a:pt x="370" y="45"/>
                  </a:lnTo>
                  <a:lnTo>
                    <a:pt x="370" y="43"/>
                  </a:lnTo>
                  <a:lnTo>
                    <a:pt x="372" y="42"/>
                  </a:lnTo>
                  <a:lnTo>
                    <a:pt x="373" y="48"/>
                  </a:lnTo>
                  <a:lnTo>
                    <a:pt x="373" y="53"/>
                  </a:lnTo>
                  <a:lnTo>
                    <a:pt x="374" y="61"/>
                  </a:lnTo>
                  <a:lnTo>
                    <a:pt x="377" y="69"/>
                  </a:lnTo>
                  <a:lnTo>
                    <a:pt x="386" y="65"/>
                  </a:lnTo>
                  <a:lnTo>
                    <a:pt x="395" y="61"/>
                  </a:lnTo>
                  <a:lnTo>
                    <a:pt x="395" y="56"/>
                  </a:lnTo>
                  <a:lnTo>
                    <a:pt x="402" y="55"/>
                  </a:lnTo>
                  <a:lnTo>
                    <a:pt x="406" y="55"/>
                  </a:lnTo>
                  <a:lnTo>
                    <a:pt x="409" y="55"/>
                  </a:lnTo>
                  <a:lnTo>
                    <a:pt x="418" y="56"/>
                  </a:lnTo>
                  <a:lnTo>
                    <a:pt x="425" y="59"/>
                  </a:lnTo>
                  <a:lnTo>
                    <a:pt x="439" y="66"/>
                  </a:lnTo>
                  <a:lnTo>
                    <a:pt x="452" y="72"/>
                  </a:lnTo>
                  <a:lnTo>
                    <a:pt x="458" y="78"/>
                  </a:lnTo>
                  <a:lnTo>
                    <a:pt x="459" y="78"/>
                  </a:lnTo>
                  <a:lnTo>
                    <a:pt x="459" y="76"/>
                  </a:lnTo>
                  <a:lnTo>
                    <a:pt x="461" y="75"/>
                  </a:lnTo>
                  <a:lnTo>
                    <a:pt x="462" y="74"/>
                  </a:lnTo>
                  <a:lnTo>
                    <a:pt x="465" y="75"/>
                  </a:lnTo>
                  <a:lnTo>
                    <a:pt x="467" y="76"/>
                  </a:lnTo>
                  <a:lnTo>
                    <a:pt x="468" y="79"/>
                  </a:lnTo>
                  <a:lnTo>
                    <a:pt x="468" y="82"/>
                  </a:lnTo>
                  <a:lnTo>
                    <a:pt x="468" y="84"/>
                  </a:lnTo>
                  <a:lnTo>
                    <a:pt x="471" y="84"/>
                  </a:lnTo>
                  <a:lnTo>
                    <a:pt x="472" y="85"/>
                  </a:lnTo>
                  <a:lnTo>
                    <a:pt x="478" y="85"/>
                  </a:lnTo>
                  <a:lnTo>
                    <a:pt x="482" y="85"/>
                  </a:lnTo>
                  <a:lnTo>
                    <a:pt x="488" y="87"/>
                  </a:lnTo>
                  <a:lnTo>
                    <a:pt x="494" y="89"/>
                  </a:lnTo>
                  <a:lnTo>
                    <a:pt x="501" y="94"/>
                  </a:lnTo>
                  <a:lnTo>
                    <a:pt x="508" y="95"/>
                  </a:lnTo>
                  <a:lnTo>
                    <a:pt x="510" y="94"/>
                  </a:lnTo>
                  <a:lnTo>
                    <a:pt x="511" y="94"/>
                  </a:lnTo>
                  <a:lnTo>
                    <a:pt x="513" y="92"/>
                  </a:lnTo>
                  <a:lnTo>
                    <a:pt x="514" y="89"/>
                  </a:lnTo>
                  <a:lnTo>
                    <a:pt x="516" y="88"/>
                  </a:lnTo>
                  <a:lnTo>
                    <a:pt x="517" y="87"/>
                  </a:lnTo>
                  <a:lnTo>
                    <a:pt x="521" y="85"/>
                  </a:lnTo>
                  <a:lnTo>
                    <a:pt x="523" y="85"/>
                  </a:lnTo>
                  <a:lnTo>
                    <a:pt x="527" y="87"/>
                  </a:lnTo>
                  <a:lnTo>
                    <a:pt x="531" y="89"/>
                  </a:lnTo>
                  <a:lnTo>
                    <a:pt x="539" y="95"/>
                  </a:lnTo>
                  <a:lnTo>
                    <a:pt x="549" y="108"/>
                  </a:lnTo>
                  <a:lnTo>
                    <a:pt x="540" y="108"/>
                  </a:lnTo>
                  <a:lnTo>
                    <a:pt x="531" y="108"/>
                  </a:lnTo>
                  <a:lnTo>
                    <a:pt x="531" y="110"/>
                  </a:lnTo>
                  <a:lnTo>
                    <a:pt x="533" y="111"/>
                  </a:lnTo>
                  <a:lnTo>
                    <a:pt x="534" y="114"/>
                  </a:lnTo>
                  <a:lnTo>
                    <a:pt x="533" y="114"/>
                  </a:lnTo>
                  <a:lnTo>
                    <a:pt x="530" y="115"/>
                  </a:lnTo>
                  <a:lnTo>
                    <a:pt x="530" y="118"/>
                  </a:lnTo>
                  <a:lnTo>
                    <a:pt x="530" y="121"/>
                  </a:lnTo>
                  <a:lnTo>
                    <a:pt x="530" y="124"/>
                  </a:lnTo>
                  <a:lnTo>
                    <a:pt x="531" y="127"/>
                  </a:lnTo>
                  <a:lnTo>
                    <a:pt x="533" y="128"/>
                  </a:lnTo>
                  <a:lnTo>
                    <a:pt x="534" y="130"/>
                  </a:lnTo>
                  <a:lnTo>
                    <a:pt x="541" y="131"/>
                  </a:lnTo>
                  <a:lnTo>
                    <a:pt x="550" y="131"/>
                  </a:lnTo>
                  <a:lnTo>
                    <a:pt x="557" y="130"/>
                  </a:lnTo>
                  <a:lnTo>
                    <a:pt x="564" y="127"/>
                  </a:lnTo>
                  <a:lnTo>
                    <a:pt x="579" y="123"/>
                  </a:lnTo>
                  <a:lnTo>
                    <a:pt x="585" y="123"/>
                  </a:lnTo>
                  <a:lnTo>
                    <a:pt x="590" y="123"/>
                  </a:lnTo>
                  <a:lnTo>
                    <a:pt x="590" y="124"/>
                  </a:lnTo>
                  <a:lnTo>
                    <a:pt x="590" y="125"/>
                  </a:lnTo>
                  <a:lnTo>
                    <a:pt x="593" y="125"/>
                  </a:lnTo>
                  <a:lnTo>
                    <a:pt x="596" y="123"/>
                  </a:lnTo>
                  <a:lnTo>
                    <a:pt x="599" y="120"/>
                  </a:lnTo>
                  <a:lnTo>
                    <a:pt x="606" y="114"/>
                  </a:lnTo>
                  <a:lnTo>
                    <a:pt x="609" y="120"/>
                  </a:lnTo>
                  <a:lnTo>
                    <a:pt x="611" y="123"/>
                  </a:lnTo>
                  <a:lnTo>
                    <a:pt x="612" y="125"/>
                  </a:lnTo>
                  <a:lnTo>
                    <a:pt x="615" y="125"/>
                  </a:lnTo>
                  <a:lnTo>
                    <a:pt x="618" y="125"/>
                  </a:lnTo>
                  <a:lnTo>
                    <a:pt x="624" y="125"/>
                  </a:lnTo>
                  <a:lnTo>
                    <a:pt x="629" y="147"/>
                  </a:lnTo>
                  <a:lnTo>
                    <a:pt x="632" y="138"/>
                  </a:lnTo>
                  <a:lnTo>
                    <a:pt x="632" y="135"/>
                  </a:lnTo>
                  <a:lnTo>
                    <a:pt x="634" y="135"/>
                  </a:lnTo>
                  <a:lnTo>
                    <a:pt x="635" y="141"/>
                  </a:lnTo>
                  <a:lnTo>
                    <a:pt x="635" y="151"/>
                  </a:lnTo>
                  <a:lnTo>
                    <a:pt x="636" y="156"/>
                  </a:lnTo>
                  <a:lnTo>
                    <a:pt x="636" y="158"/>
                  </a:lnTo>
                  <a:lnTo>
                    <a:pt x="639" y="160"/>
                  </a:lnTo>
                  <a:lnTo>
                    <a:pt x="641" y="160"/>
                  </a:lnTo>
                  <a:lnTo>
                    <a:pt x="644" y="161"/>
                  </a:lnTo>
                  <a:lnTo>
                    <a:pt x="645" y="163"/>
                  </a:lnTo>
                  <a:lnTo>
                    <a:pt x="647" y="158"/>
                  </a:lnTo>
                  <a:lnTo>
                    <a:pt x="648" y="156"/>
                  </a:lnTo>
                  <a:lnTo>
                    <a:pt x="649" y="156"/>
                  </a:lnTo>
                  <a:lnTo>
                    <a:pt x="651" y="156"/>
                  </a:lnTo>
                  <a:lnTo>
                    <a:pt x="654" y="154"/>
                  </a:lnTo>
                  <a:lnTo>
                    <a:pt x="654" y="153"/>
                  </a:lnTo>
                  <a:lnTo>
                    <a:pt x="651" y="153"/>
                  </a:lnTo>
                  <a:lnTo>
                    <a:pt x="648" y="148"/>
                  </a:lnTo>
                  <a:lnTo>
                    <a:pt x="645" y="147"/>
                  </a:lnTo>
                  <a:lnTo>
                    <a:pt x="645" y="144"/>
                  </a:lnTo>
                  <a:lnTo>
                    <a:pt x="647" y="143"/>
                  </a:lnTo>
                  <a:lnTo>
                    <a:pt x="648" y="143"/>
                  </a:lnTo>
                  <a:lnTo>
                    <a:pt x="648" y="141"/>
                  </a:lnTo>
                  <a:lnTo>
                    <a:pt x="648" y="138"/>
                  </a:lnTo>
                  <a:lnTo>
                    <a:pt x="645" y="134"/>
                  </a:lnTo>
                  <a:lnTo>
                    <a:pt x="644" y="131"/>
                  </a:lnTo>
                  <a:lnTo>
                    <a:pt x="642" y="127"/>
                  </a:lnTo>
                  <a:lnTo>
                    <a:pt x="678" y="102"/>
                  </a:lnTo>
                  <a:lnTo>
                    <a:pt x="674" y="102"/>
                  </a:lnTo>
                  <a:lnTo>
                    <a:pt x="671" y="102"/>
                  </a:lnTo>
                  <a:lnTo>
                    <a:pt x="665" y="99"/>
                  </a:lnTo>
                  <a:lnTo>
                    <a:pt x="660" y="108"/>
                  </a:lnTo>
                  <a:lnTo>
                    <a:pt x="655" y="108"/>
                  </a:lnTo>
                  <a:lnTo>
                    <a:pt x="654" y="107"/>
                  </a:lnTo>
                  <a:lnTo>
                    <a:pt x="652" y="105"/>
                  </a:lnTo>
                  <a:lnTo>
                    <a:pt x="648" y="105"/>
                  </a:lnTo>
                  <a:lnTo>
                    <a:pt x="651" y="114"/>
                  </a:lnTo>
                  <a:lnTo>
                    <a:pt x="647" y="114"/>
                  </a:lnTo>
                  <a:lnTo>
                    <a:pt x="644" y="112"/>
                  </a:lnTo>
                  <a:lnTo>
                    <a:pt x="645" y="111"/>
                  </a:lnTo>
                  <a:lnTo>
                    <a:pt x="642" y="112"/>
                  </a:lnTo>
                  <a:lnTo>
                    <a:pt x="636" y="114"/>
                  </a:lnTo>
                  <a:lnTo>
                    <a:pt x="639" y="107"/>
                  </a:lnTo>
                  <a:lnTo>
                    <a:pt x="641" y="101"/>
                  </a:lnTo>
                  <a:lnTo>
                    <a:pt x="642" y="95"/>
                  </a:lnTo>
                  <a:lnTo>
                    <a:pt x="645" y="89"/>
                  </a:lnTo>
                  <a:lnTo>
                    <a:pt x="670" y="87"/>
                  </a:lnTo>
                  <a:lnTo>
                    <a:pt x="696" y="87"/>
                  </a:lnTo>
                  <a:lnTo>
                    <a:pt x="700" y="98"/>
                  </a:lnTo>
                  <a:lnTo>
                    <a:pt x="704" y="111"/>
                  </a:lnTo>
                  <a:lnTo>
                    <a:pt x="707" y="110"/>
                  </a:lnTo>
                  <a:lnTo>
                    <a:pt x="708" y="108"/>
                  </a:lnTo>
                  <a:lnTo>
                    <a:pt x="710" y="107"/>
                  </a:lnTo>
                  <a:lnTo>
                    <a:pt x="711" y="105"/>
                  </a:lnTo>
                  <a:lnTo>
                    <a:pt x="713" y="107"/>
                  </a:lnTo>
                  <a:lnTo>
                    <a:pt x="716" y="107"/>
                  </a:lnTo>
                  <a:lnTo>
                    <a:pt x="720" y="108"/>
                  </a:lnTo>
                  <a:lnTo>
                    <a:pt x="720" y="110"/>
                  </a:lnTo>
                  <a:lnTo>
                    <a:pt x="720" y="111"/>
                  </a:lnTo>
                  <a:lnTo>
                    <a:pt x="719" y="115"/>
                  </a:lnTo>
                  <a:lnTo>
                    <a:pt x="717" y="117"/>
                  </a:lnTo>
                  <a:lnTo>
                    <a:pt x="719" y="117"/>
                  </a:lnTo>
                  <a:lnTo>
                    <a:pt x="720" y="117"/>
                  </a:lnTo>
                  <a:lnTo>
                    <a:pt x="723" y="117"/>
                  </a:lnTo>
                  <a:lnTo>
                    <a:pt x="726" y="114"/>
                  </a:lnTo>
                  <a:lnTo>
                    <a:pt x="726" y="117"/>
                  </a:lnTo>
                  <a:lnTo>
                    <a:pt x="727" y="115"/>
                  </a:lnTo>
                  <a:lnTo>
                    <a:pt x="730" y="112"/>
                  </a:lnTo>
                  <a:lnTo>
                    <a:pt x="732" y="111"/>
                  </a:lnTo>
                  <a:lnTo>
                    <a:pt x="733" y="111"/>
                  </a:lnTo>
                  <a:lnTo>
                    <a:pt x="734" y="111"/>
                  </a:lnTo>
                  <a:lnTo>
                    <a:pt x="736" y="111"/>
                  </a:lnTo>
                  <a:lnTo>
                    <a:pt x="737" y="112"/>
                  </a:lnTo>
                  <a:lnTo>
                    <a:pt x="740" y="115"/>
                  </a:lnTo>
                  <a:lnTo>
                    <a:pt x="743" y="120"/>
                  </a:lnTo>
                  <a:lnTo>
                    <a:pt x="744" y="123"/>
                  </a:lnTo>
                  <a:lnTo>
                    <a:pt x="752" y="124"/>
                  </a:lnTo>
                  <a:lnTo>
                    <a:pt x="756" y="124"/>
                  </a:lnTo>
                  <a:lnTo>
                    <a:pt x="759" y="124"/>
                  </a:lnTo>
                  <a:lnTo>
                    <a:pt x="762" y="124"/>
                  </a:lnTo>
                  <a:lnTo>
                    <a:pt x="765" y="125"/>
                  </a:lnTo>
                  <a:lnTo>
                    <a:pt x="768" y="130"/>
                  </a:lnTo>
                  <a:lnTo>
                    <a:pt x="770" y="130"/>
                  </a:lnTo>
                  <a:lnTo>
                    <a:pt x="773" y="128"/>
                  </a:lnTo>
                  <a:lnTo>
                    <a:pt x="779" y="124"/>
                  </a:lnTo>
                  <a:lnTo>
                    <a:pt x="782" y="123"/>
                  </a:lnTo>
                  <a:lnTo>
                    <a:pt x="785" y="121"/>
                  </a:lnTo>
                  <a:lnTo>
                    <a:pt x="788" y="120"/>
                  </a:lnTo>
                  <a:lnTo>
                    <a:pt x="792" y="120"/>
                  </a:lnTo>
                  <a:lnTo>
                    <a:pt x="795" y="125"/>
                  </a:lnTo>
                  <a:lnTo>
                    <a:pt x="799" y="127"/>
                  </a:lnTo>
                  <a:lnTo>
                    <a:pt x="804" y="127"/>
                  </a:lnTo>
                  <a:lnTo>
                    <a:pt x="808" y="127"/>
                  </a:lnTo>
                  <a:lnTo>
                    <a:pt x="812" y="127"/>
                  </a:lnTo>
                  <a:lnTo>
                    <a:pt x="819" y="124"/>
                  </a:lnTo>
                  <a:lnTo>
                    <a:pt x="828" y="123"/>
                  </a:lnTo>
                  <a:lnTo>
                    <a:pt x="825" y="118"/>
                  </a:lnTo>
                  <a:lnTo>
                    <a:pt x="825" y="115"/>
                  </a:lnTo>
                  <a:lnTo>
                    <a:pt x="825" y="112"/>
                  </a:lnTo>
                  <a:lnTo>
                    <a:pt x="825" y="108"/>
                  </a:lnTo>
                  <a:lnTo>
                    <a:pt x="828" y="102"/>
                  </a:lnTo>
                  <a:lnTo>
                    <a:pt x="831" y="97"/>
                  </a:lnTo>
                  <a:lnTo>
                    <a:pt x="835" y="101"/>
                  </a:lnTo>
                  <a:lnTo>
                    <a:pt x="840" y="105"/>
                  </a:lnTo>
                  <a:lnTo>
                    <a:pt x="842" y="110"/>
                  </a:lnTo>
                  <a:lnTo>
                    <a:pt x="847" y="114"/>
                  </a:lnTo>
                  <a:lnTo>
                    <a:pt x="851" y="114"/>
                  </a:lnTo>
                  <a:lnTo>
                    <a:pt x="851" y="112"/>
                  </a:lnTo>
                  <a:lnTo>
                    <a:pt x="850" y="111"/>
                  </a:lnTo>
                  <a:lnTo>
                    <a:pt x="852" y="108"/>
                  </a:lnTo>
                  <a:lnTo>
                    <a:pt x="854" y="108"/>
                  </a:lnTo>
                  <a:lnTo>
                    <a:pt x="855" y="108"/>
                  </a:lnTo>
                  <a:lnTo>
                    <a:pt x="855" y="121"/>
                  </a:lnTo>
                  <a:lnTo>
                    <a:pt x="857" y="131"/>
                  </a:lnTo>
                  <a:lnTo>
                    <a:pt x="858" y="135"/>
                  </a:lnTo>
                  <a:lnTo>
                    <a:pt x="860" y="140"/>
                  </a:lnTo>
                  <a:lnTo>
                    <a:pt x="863" y="143"/>
                  </a:lnTo>
                  <a:lnTo>
                    <a:pt x="867" y="147"/>
                  </a:lnTo>
                  <a:lnTo>
                    <a:pt x="874" y="151"/>
                  </a:lnTo>
                  <a:lnTo>
                    <a:pt x="880" y="156"/>
                  </a:lnTo>
                  <a:lnTo>
                    <a:pt x="880" y="154"/>
                  </a:lnTo>
                  <a:lnTo>
                    <a:pt x="881" y="153"/>
                  </a:lnTo>
                  <a:lnTo>
                    <a:pt x="883" y="151"/>
                  </a:lnTo>
                  <a:lnTo>
                    <a:pt x="884" y="150"/>
                  </a:lnTo>
                  <a:lnTo>
                    <a:pt x="883" y="150"/>
                  </a:lnTo>
                  <a:lnTo>
                    <a:pt x="880" y="147"/>
                  </a:lnTo>
                  <a:lnTo>
                    <a:pt x="877" y="144"/>
                  </a:lnTo>
                  <a:lnTo>
                    <a:pt x="874" y="141"/>
                  </a:lnTo>
                  <a:lnTo>
                    <a:pt x="874" y="138"/>
                  </a:lnTo>
                  <a:lnTo>
                    <a:pt x="874" y="134"/>
                  </a:lnTo>
                  <a:lnTo>
                    <a:pt x="876" y="131"/>
                  </a:lnTo>
                  <a:lnTo>
                    <a:pt x="877" y="128"/>
                  </a:lnTo>
                  <a:lnTo>
                    <a:pt x="878" y="125"/>
                  </a:lnTo>
                  <a:lnTo>
                    <a:pt x="881" y="123"/>
                  </a:lnTo>
                  <a:lnTo>
                    <a:pt x="884" y="120"/>
                  </a:lnTo>
                  <a:lnTo>
                    <a:pt x="890" y="114"/>
                  </a:lnTo>
                  <a:lnTo>
                    <a:pt x="903" y="105"/>
                  </a:lnTo>
                  <a:lnTo>
                    <a:pt x="903" y="102"/>
                  </a:lnTo>
                  <a:lnTo>
                    <a:pt x="906" y="101"/>
                  </a:lnTo>
                  <a:lnTo>
                    <a:pt x="910" y="101"/>
                  </a:lnTo>
                  <a:lnTo>
                    <a:pt x="916" y="99"/>
                  </a:lnTo>
                  <a:lnTo>
                    <a:pt x="914" y="97"/>
                  </a:lnTo>
                  <a:lnTo>
                    <a:pt x="913" y="94"/>
                  </a:lnTo>
                  <a:lnTo>
                    <a:pt x="913" y="92"/>
                  </a:lnTo>
                  <a:lnTo>
                    <a:pt x="913" y="91"/>
                  </a:lnTo>
                  <a:lnTo>
                    <a:pt x="910" y="91"/>
                  </a:lnTo>
                  <a:lnTo>
                    <a:pt x="907" y="92"/>
                  </a:lnTo>
                  <a:lnTo>
                    <a:pt x="900" y="94"/>
                  </a:lnTo>
                  <a:lnTo>
                    <a:pt x="901" y="82"/>
                  </a:lnTo>
                  <a:lnTo>
                    <a:pt x="903" y="72"/>
                  </a:lnTo>
                  <a:lnTo>
                    <a:pt x="907" y="72"/>
                  </a:lnTo>
                  <a:lnTo>
                    <a:pt x="910" y="72"/>
                  </a:lnTo>
                  <a:lnTo>
                    <a:pt x="914" y="74"/>
                  </a:lnTo>
                  <a:lnTo>
                    <a:pt x="919" y="75"/>
                  </a:lnTo>
                  <a:lnTo>
                    <a:pt x="919" y="68"/>
                  </a:lnTo>
                  <a:lnTo>
                    <a:pt x="919" y="63"/>
                  </a:lnTo>
                  <a:lnTo>
                    <a:pt x="919" y="61"/>
                  </a:lnTo>
                  <a:lnTo>
                    <a:pt x="922" y="61"/>
                  </a:lnTo>
                  <a:lnTo>
                    <a:pt x="924" y="59"/>
                  </a:lnTo>
                  <a:lnTo>
                    <a:pt x="930" y="58"/>
                  </a:lnTo>
                  <a:lnTo>
                    <a:pt x="930" y="53"/>
                  </a:lnTo>
                  <a:lnTo>
                    <a:pt x="916" y="59"/>
                  </a:lnTo>
                  <a:lnTo>
                    <a:pt x="912" y="61"/>
                  </a:lnTo>
                  <a:lnTo>
                    <a:pt x="907" y="62"/>
                  </a:lnTo>
                  <a:lnTo>
                    <a:pt x="904" y="61"/>
                  </a:lnTo>
                  <a:lnTo>
                    <a:pt x="900" y="59"/>
                  </a:lnTo>
                  <a:lnTo>
                    <a:pt x="897" y="53"/>
                  </a:lnTo>
                  <a:lnTo>
                    <a:pt x="891" y="48"/>
                  </a:lnTo>
                  <a:lnTo>
                    <a:pt x="890" y="48"/>
                  </a:lnTo>
                  <a:lnTo>
                    <a:pt x="887" y="48"/>
                  </a:lnTo>
                  <a:lnTo>
                    <a:pt x="886" y="48"/>
                  </a:lnTo>
                  <a:lnTo>
                    <a:pt x="883" y="48"/>
                  </a:lnTo>
                  <a:lnTo>
                    <a:pt x="881" y="49"/>
                  </a:lnTo>
                  <a:lnTo>
                    <a:pt x="881" y="52"/>
                  </a:lnTo>
                  <a:lnTo>
                    <a:pt x="881" y="56"/>
                  </a:lnTo>
                  <a:lnTo>
                    <a:pt x="883" y="58"/>
                  </a:lnTo>
                  <a:lnTo>
                    <a:pt x="880" y="58"/>
                  </a:lnTo>
                  <a:lnTo>
                    <a:pt x="880" y="56"/>
                  </a:lnTo>
                  <a:lnTo>
                    <a:pt x="876" y="56"/>
                  </a:lnTo>
                  <a:lnTo>
                    <a:pt x="873" y="55"/>
                  </a:lnTo>
                  <a:lnTo>
                    <a:pt x="871" y="53"/>
                  </a:lnTo>
                  <a:lnTo>
                    <a:pt x="871" y="52"/>
                  </a:lnTo>
                  <a:lnTo>
                    <a:pt x="873" y="49"/>
                  </a:lnTo>
                  <a:lnTo>
                    <a:pt x="876" y="48"/>
                  </a:lnTo>
                  <a:lnTo>
                    <a:pt x="877" y="48"/>
                  </a:lnTo>
                  <a:lnTo>
                    <a:pt x="870" y="40"/>
                  </a:lnTo>
                  <a:lnTo>
                    <a:pt x="861" y="33"/>
                  </a:lnTo>
                  <a:lnTo>
                    <a:pt x="863" y="30"/>
                  </a:lnTo>
                  <a:lnTo>
                    <a:pt x="864" y="29"/>
                  </a:lnTo>
                  <a:lnTo>
                    <a:pt x="864" y="27"/>
                  </a:lnTo>
                  <a:lnTo>
                    <a:pt x="868" y="29"/>
                  </a:lnTo>
                  <a:lnTo>
                    <a:pt x="873" y="27"/>
                  </a:lnTo>
                  <a:lnTo>
                    <a:pt x="870" y="26"/>
                  </a:lnTo>
                  <a:lnTo>
                    <a:pt x="870" y="25"/>
                  </a:lnTo>
                  <a:lnTo>
                    <a:pt x="868" y="19"/>
                  </a:lnTo>
                  <a:lnTo>
                    <a:pt x="870" y="15"/>
                  </a:lnTo>
                  <a:lnTo>
                    <a:pt x="873" y="10"/>
                  </a:lnTo>
                  <a:lnTo>
                    <a:pt x="876" y="6"/>
                  </a:lnTo>
                  <a:lnTo>
                    <a:pt x="880" y="3"/>
                  </a:lnTo>
                  <a:lnTo>
                    <a:pt x="883" y="2"/>
                  </a:lnTo>
                  <a:lnTo>
                    <a:pt x="886" y="0"/>
                  </a:lnTo>
                  <a:lnTo>
                    <a:pt x="916" y="0"/>
                  </a:lnTo>
                  <a:lnTo>
                    <a:pt x="920" y="2"/>
                  </a:lnTo>
                  <a:lnTo>
                    <a:pt x="926" y="3"/>
                  </a:lnTo>
                  <a:lnTo>
                    <a:pt x="930" y="4"/>
                  </a:lnTo>
                  <a:lnTo>
                    <a:pt x="936" y="6"/>
                  </a:lnTo>
                  <a:lnTo>
                    <a:pt x="937" y="7"/>
                  </a:lnTo>
                  <a:lnTo>
                    <a:pt x="940" y="12"/>
                  </a:lnTo>
                  <a:lnTo>
                    <a:pt x="942" y="15"/>
                  </a:lnTo>
                  <a:lnTo>
                    <a:pt x="945" y="17"/>
                  </a:lnTo>
                  <a:lnTo>
                    <a:pt x="950" y="19"/>
                  </a:lnTo>
                  <a:lnTo>
                    <a:pt x="955" y="20"/>
                  </a:lnTo>
                  <a:lnTo>
                    <a:pt x="955" y="25"/>
                  </a:lnTo>
                  <a:lnTo>
                    <a:pt x="956" y="25"/>
                  </a:lnTo>
                  <a:lnTo>
                    <a:pt x="958" y="25"/>
                  </a:lnTo>
                  <a:lnTo>
                    <a:pt x="960" y="25"/>
                  </a:lnTo>
                  <a:lnTo>
                    <a:pt x="963" y="25"/>
                  </a:lnTo>
                  <a:lnTo>
                    <a:pt x="962" y="26"/>
                  </a:lnTo>
                  <a:lnTo>
                    <a:pt x="962" y="29"/>
                  </a:lnTo>
                  <a:lnTo>
                    <a:pt x="960" y="33"/>
                  </a:lnTo>
                  <a:lnTo>
                    <a:pt x="952" y="30"/>
                  </a:lnTo>
                  <a:lnTo>
                    <a:pt x="945" y="27"/>
                  </a:lnTo>
                  <a:lnTo>
                    <a:pt x="943" y="32"/>
                  </a:lnTo>
                  <a:lnTo>
                    <a:pt x="943" y="36"/>
                  </a:lnTo>
                  <a:lnTo>
                    <a:pt x="943" y="39"/>
                  </a:lnTo>
                  <a:lnTo>
                    <a:pt x="942" y="42"/>
                  </a:lnTo>
                  <a:lnTo>
                    <a:pt x="945" y="42"/>
                  </a:lnTo>
                  <a:lnTo>
                    <a:pt x="945" y="40"/>
                  </a:lnTo>
                  <a:lnTo>
                    <a:pt x="946" y="39"/>
                  </a:lnTo>
                  <a:lnTo>
                    <a:pt x="946" y="36"/>
                  </a:lnTo>
                  <a:lnTo>
                    <a:pt x="952" y="38"/>
                  </a:lnTo>
                  <a:lnTo>
                    <a:pt x="953" y="39"/>
                  </a:lnTo>
                  <a:lnTo>
                    <a:pt x="953" y="40"/>
                  </a:lnTo>
                  <a:lnTo>
                    <a:pt x="952" y="42"/>
                  </a:lnTo>
                  <a:lnTo>
                    <a:pt x="942" y="51"/>
                  </a:lnTo>
                  <a:lnTo>
                    <a:pt x="937" y="55"/>
                  </a:lnTo>
                  <a:lnTo>
                    <a:pt x="937" y="56"/>
                  </a:lnTo>
                  <a:lnTo>
                    <a:pt x="939" y="56"/>
                  </a:lnTo>
                  <a:lnTo>
                    <a:pt x="946" y="66"/>
                  </a:lnTo>
                  <a:lnTo>
                    <a:pt x="949" y="68"/>
                  </a:lnTo>
                  <a:lnTo>
                    <a:pt x="953" y="68"/>
                  </a:lnTo>
                  <a:lnTo>
                    <a:pt x="959" y="69"/>
                  </a:lnTo>
                  <a:lnTo>
                    <a:pt x="963" y="69"/>
                  </a:lnTo>
                  <a:lnTo>
                    <a:pt x="966" y="71"/>
                  </a:lnTo>
                  <a:lnTo>
                    <a:pt x="969" y="72"/>
                  </a:lnTo>
                  <a:lnTo>
                    <a:pt x="971" y="75"/>
                  </a:lnTo>
                  <a:lnTo>
                    <a:pt x="972" y="78"/>
                  </a:lnTo>
                  <a:lnTo>
                    <a:pt x="973" y="87"/>
                  </a:lnTo>
                  <a:lnTo>
                    <a:pt x="976" y="95"/>
                  </a:lnTo>
                  <a:lnTo>
                    <a:pt x="978" y="99"/>
                  </a:lnTo>
                  <a:lnTo>
                    <a:pt x="979" y="102"/>
                  </a:lnTo>
                  <a:lnTo>
                    <a:pt x="979" y="104"/>
                  </a:lnTo>
                  <a:lnTo>
                    <a:pt x="979" y="105"/>
                  </a:lnTo>
                  <a:lnTo>
                    <a:pt x="978" y="107"/>
                  </a:lnTo>
                  <a:lnTo>
                    <a:pt x="978" y="108"/>
                  </a:lnTo>
                  <a:lnTo>
                    <a:pt x="978" y="111"/>
                  </a:lnTo>
                  <a:lnTo>
                    <a:pt x="981" y="111"/>
                  </a:lnTo>
                  <a:lnTo>
                    <a:pt x="985" y="111"/>
                  </a:lnTo>
                  <a:lnTo>
                    <a:pt x="986" y="108"/>
                  </a:lnTo>
                  <a:lnTo>
                    <a:pt x="985" y="107"/>
                  </a:lnTo>
                  <a:lnTo>
                    <a:pt x="985" y="105"/>
                  </a:lnTo>
                  <a:lnTo>
                    <a:pt x="985" y="102"/>
                  </a:lnTo>
                  <a:lnTo>
                    <a:pt x="986" y="101"/>
                  </a:lnTo>
                  <a:lnTo>
                    <a:pt x="989" y="101"/>
                  </a:lnTo>
                  <a:lnTo>
                    <a:pt x="991" y="101"/>
                  </a:lnTo>
                  <a:lnTo>
                    <a:pt x="994" y="99"/>
                  </a:lnTo>
                  <a:lnTo>
                    <a:pt x="995" y="85"/>
                  </a:lnTo>
                  <a:lnTo>
                    <a:pt x="996" y="72"/>
                  </a:lnTo>
                  <a:lnTo>
                    <a:pt x="1005" y="69"/>
                  </a:lnTo>
                  <a:lnTo>
                    <a:pt x="1012" y="66"/>
                  </a:lnTo>
                  <a:lnTo>
                    <a:pt x="1017" y="76"/>
                  </a:lnTo>
                  <a:lnTo>
                    <a:pt x="1017" y="79"/>
                  </a:lnTo>
                  <a:lnTo>
                    <a:pt x="1018" y="81"/>
                  </a:lnTo>
                  <a:lnTo>
                    <a:pt x="1020" y="82"/>
                  </a:lnTo>
                  <a:lnTo>
                    <a:pt x="1021" y="84"/>
                  </a:lnTo>
                  <a:lnTo>
                    <a:pt x="1022" y="84"/>
                  </a:lnTo>
                  <a:lnTo>
                    <a:pt x="1021" y="85"/>
                  </a:lnTo>
                  <a:lnTo>
                    <a:pt x="1018" y="87"/>
                  </a:lnTo>
                  <a:lnTo>
                    <a:pt x="1014" y="101"/>
                  </a:lnTo>
                  <a:lnTo>
                    <a:pt x="1009" y="108"/>
                  </a:lnTo>
                  <a:lnTo>
                    <a:pt x="1008" y="111"/>
                  </a:lnTo>
                  <a:lnTo>
                    <a:pt x="1005" y="114"/>
                  </a:lnTo>
                  <a:lnTo>
                    <a:pt x="1005" y="117"/>
                  </a:lnTo>
                  <a:lnTo>
                    <a:pt x="1008" y="121"/>
                  </a:lnTo>
                  <a:lnTo>
                    <a:pt x="1012" y="127"/>
                  </a:lnTo>
                  <a:lnTo>
                    <a:pt x="1015" y="130"/>
                  </a:lnTo>
                  <a:lnTo>
                    <a:pt x="1017" y="131"/>
                  </a:lnTo>
                  <a:lnTo>
                    <a:pt x="1020" y="131"/>
                  </a:lnTo>
                  <a:lnTo>
                    <a:pt x="1021" y="133"/>
                  </a:lnTo>
                  <a:lnTo>
                    <a:pt x="1022" y="137"/>
                  </a:lnTo>
                  <a:lnTo>
                    <a:pt x="1024" y="140"/>
                  </a:lnTo>
                  <a:lnTo>
                    <a:pt x="1025" y="144"/>
                  </a:lnTo>
                  <a:lnTo>
                    <a:pt x="1025" y="146"/>
                  </a:lnTo>
                  <a:lnTo>
                    <a:pt x="1027" y="147"/>
                  </a:lnTo>
                  <a:lnTo>
                    <a:pt x="1031" y="148"/>
                  </a:lnTo>
                  <a:lnTo>
                    <a:pt x="1037" y="148"/>
                  </a:lnTo>
                  <a:lnTo>
                    <a:pt x="1040" y="148"/>
                  </a:lnTo>
                  <a:lnTo>
                    <a:pt x="1040" y="147"/>
                  </a:lnTo>
                  <a:lnTo>
                    <a:pt x="1038" y="147"/>
                  </a:lnTo>
                  <a:lnTo>
                    <a:pt x="1044" y="140"/>
                  </a:lnTo>
                  <a:lnTo>
                    <a:pt x="1048" y="131"/>
                  </a:lnTo>
                  <a:lnTo>
                    <a:pt x="1057" y="114"/>
                  </a:lnTo>
                  <a:lnTo>
                    <a:pt x="1063" y="114"/>
                  </a:lnTo>
                  <a:lnTo>
                    <a:pt x="1064" y="102"/>
                  </a:lnTo>
                  <a:lnTo>
                    <a:pt x="1064" y="95"/>
                  </a:lnTo>
                  <a:lnTo>
                    <a:pt x="1066" y="91"/>
                  </a:lnTo>
                  <a:lnTo>
                    <a:pt x="1067" y="91"/>
                  </a:lnTo>
                  <a:lnTo>
                    <a:pt x="1071" y="91"/>
                  </a:lnTo>
                  <a:lnTo>
                    <a:pt x="1077" y="91"/>
                  </a:lnTo>
                  <a:lnTo>
                    <a:pt x="1077" y="88"/>
                  </a:lnTo>
                  <a:lnTo>
                    <a:pt x="1080" y="87"/>
                  </a:lnTo>
                  <a:lnTo>
                    <a:pt x="1071" y="68"/>
                  </a:lnTo>
                  <a:lnTo>
                    <a:pt x="1068" y="59"/>
                  </a:lnTo>
                  <a:lnTo>
                    <a:pt x="1067" y="55"/>
                  </a:lnTo>
                  <a:lnTo>
                    <a:pt x="1066" y="51"/>
                  </a:lnTo>
                  <a:lnTo>
                    <a:pt x="1080" y="52"/>
                  </a:lnTo>
                  <a:lnTo>
                    <a:pt x="1090" y="52"/>
                  </a:lnTo>
                  <a:lnTo>
                    <a:pt x="1100" y="53"/>
                  </a:lnTo>
                  <a:lnTo>
                    <a:pt x="1113" y="53"/>
                  </a:lnTo>
                  <a:lnTo>
                    <a:pt x="1117" y="72"/>
                  </a:lnTo>
                  <a:lnTo>
                    <a:pt x="1120" y="74"/>
                  </a:lnTo>
                  <a:lnTo>
                    <a:pt x="1122" y="74"/>
                  </a:lnTo>
                  <a:lnTo>
                    <a:pt x="1125" y="74"/>
                  </a:lnTo>
                  <a:lnTo>
                    <a:pt x="1126" y="75"/>
                  </a:lnTo>
                  <a:lnTo>
                    <a:pt x="1130" y="72"/>
                  </a:lnTo>
                  <a:lnTo>
                    <a:pt x="1132" y="71"/>
                  </a:lnTo>
                  <a:lnTo>
                    <a:pt x="1135" y="69"/>
                  </a:lnTo>
                  <a:lnTo>
                    <a:pt x="1135" y="72"/>
                  </a:lnTo>
                  <a:lnTo>
                    <a:pt x="1136" y="72"/>
                  </a:lnTo>
                  <a:lnTo>
                    <a:pt x="1138" y="75"/>
                  </a:lnTo>
                  <a:lnTo>
                    <a:pt x="1138" y="78"/>
                  </a:lnTo>
                  <a:lnTo>
                    <a:pt x="1135" y="81"/>
                  </a:lnTo>
                  <a:lnTo>
                    <a:pt x="1129" y="88"/>
                  </a:lnTo>
                  <a:lnTo>
                    <a:pt x="1129" y="89"/>
                  </a:lnTo>
                  <a:lnTo>
                    <a:pt x="1128" y="91"/>
                  </a:lnTo>
                  <a:lnTo>
                    <a:pt x="1128" y="94"/>
                  </a:lnTo>
                  <a:lnTo>
                    <a:pt x="1129" y="95"/>
                  </a:lnTo>
                  <a:lnTo>
                    <a:pt x="1130" y="95"/>
                  </a:lnTo>
                  <a:lnTo>
                    <a:pt x="1132" y="95"/>
                  </a:lnTo>
                  <a:lnTo>
                    <a:pt x="1135" y="94"/>
                  </a:lnTo>
                  <a:lnTo>
                    <a:pt x="1133" y="95"/>
                  </a:lnTo>
                  <a:lnTo>
                    <a:pt x="1133" y="98"/>
                  </a:lnTo>
                  <a:lnTo>
                    <a:pt x="1132" y="99"/>
                  </a:lnTo>
                  <a:lnTo>
                    <a:pt x="1130" y="101"/>
                  </a:lnTo>
                  <a:lnTo>
                    <a:pt x="1129" y="101"/>
                  </a:lnTo>
                  <a:lnTo>
                    <a:pt x="1126" y="99"/>
                  </a:lnTo>
                  <a:lnTo>
                    <a:pt x="1128" y="101"/>
                  </a:lnTo>
                  <a:lnTo>
                    <a:pt x="1126" y="104"/>
                  </a:lnTo>
                  <a:lnTo>
                    <a:pt x="1123" y="105"/>
                  </a:lnTo>
                  <a:lnTo>
                    <a:pt x="1123" y="108"/>
                  </a:lnTo>
                  <a:lnTo>
                    <a:pt x="1123" y="112"/>
                  </a:lnTo>
                  <a:lnTo>
                    <a:pt x="1123" y="114"/>
                  </a:lnTo>
                  <a:lnTo>
                    <a:pt x="1125" y="117"/>
                  </a:lnTo>
                  <a:lnTo>
                    <a:pt x="1126" y="121"/>
                  </a:lnTo>
                  <a:lnTo>
                    <a:pt x="1130" y="124"/>
                  </a:lnTo>
                  <a:lnTo>
                    <a:pt x="1139" y="130"/>
                  </a:lnTo>
                  <a:lnTo>
                    <a:pt x="1149" y="133"/>
                  </a:lnTo>
                  <a:lnTo>
                    <a:pt x="1148" y="135"/>
                  </a:lnTo>
                  <a:lnTo>
                    <a:pt x="1148" y="140"/>
                  </a:lnTo>
                  <a:lnTo>
                    <a:pt x="1149" y="147"/>
                  </a:lnTo>
                  <a:lnTo>
                    <a:pt x="1140" y="150"/>
                  </a:lnTo>
                  <a:lnTo>
                    <a:pt x="1135" y="153"/>
                  </a:lnTo>
                  <a:lnTo>
                    <a:pt x="1128" y="154"/>
                  </a:lnTo>
                  <a:lnTo>
                    <a:pt x="1117" y="158"/>
                  </a:lnTo>
                  <a:lnTo>
                    <a:pt x="1116" y="163"/>
                  </a:lnTo>
                  <a:lnTo>
                    <a:pt x="1113" y="164"/>
                  </a:lnTo>
                  <a:lnTo>
                    <a:pt x="1112" y="163"/>
                  </a:lnTo>
                  <a:lnTo>
                    <a:pt x="1109" y="163"/>
                  </a:lnTo>
                  <a:lnTo>
                    <a:pt x="1107" y="163"/>
                  </a:lnTo>
                  <a:lnTo>
                    <a:pt x="1104" y="166"/>
                  </a:lnTo>
                  <a:lnTo>
                    <a:pt x="1102" y="170"/>
                  </a:lnTo>
                  <a:lnTo>
                    <a:pt x="1099" y="174"/>
                  </a:lnTo>
                  <a:lnTo>
                    <a:pt x="1096" y="177"/>
                  </a:lnTo>
                  <a:lnTo>
                    <a:pt x="1093" y="176"/>
                  </a:lnTo>
                  <a:lnTo>
                    <a:pt x="1090" y="174"/>
                  </a:lnTo>
                  <a:lnTo>
                    <a:pt x="1084" y="171"/>
                  </a:lnTo>
                  <a:lnTo>
                    <a:pt x="1084" y="166"/>
                  </a:lnTo>
                  <a:lnTo>
                    <a:pt x="1083" y="166"/>
                  </a:lnTo>
                  <a:lnTo>
                    <a:pt x="1083" y="167"/>
                  </a:lnTo>
                  <a:lnTo>
                    <a:pt x="1081" y="169"/>
                  </a:lnTo>
                  <a:lnTo>
                    <a:pt x="1080" y="170"/>
                  </a:lnTo>
                  <a:lnTo>
                    <a:pt x="1079" y="170"/>
                  </a:lnTo>
                  <a:lnTo>
                    <a:pt x="1077" y="169"/>
                  </a:lnTo>
                  <a:lnTo>
                    <a:pt x="1077" y="174"/>
                  </a:lnTo>
                  <a:lnTo>
                    <a:pt x="1081" y="176"/>
                  </a:lnTo>
                  <a:lnTo>
                    <a:pt x="1084" y="179"/>
                  </a:lnTo>
                  <a:lnTo>
                    <a:pt x="1086" y="180"/>
                  </a:lnTo>
                  <a:lnTo>
                    <a:pt x="1087" y="182"/>
                  </a:lnTo>
                  <a:lnTo>
                    <a:pt x="1086" y="183"/>
                  </a:lnTo>
                  <a:lnTo>
                    <a:pt x="1084" y="184"/>
                  </a:lnTo>
                  <a:lnTo>
                    <a:pt x="1081" y="186"/>
                  </a:lnTo>
                  <a:lnTo>
                    <a:pt x="1077" y="186"/>
                  </a:lnTo>
                  <a:lnTo>
                    <a:pt x="1073" y="184"/>
                  </a:lnTo>
                  <a:lnTo>
                    <a:pt x="1068" y="183"/>
                  </a:lnTo>
                  <a:lnTo>
                    <a:pt x="1067" y="182"/>
                  </a:lnTo>
                  <a:lnTo>
                    <a:pt x="1064" y="179"/>
                  </a:lnTo>
                  <a:lnTo>
                    <a:pt x="1061" y="174"/>
                  </a:lnTo>
                  <a:lnTo>
                    <a:pt x="1060" y="173"/>
                  </a:lnTo>
                  <a:lnTo>
                    <a:pt x="1057" y="171"/>
                  </a:lnTo>
                  <a:lnTo>
                    <a:pt x="1050" y="173"/>
                  </a:lnTo>
                  <a:lnTo>
                    <a:pt x="1041" y="174"/>
                  </a:lnTo>
                  <a:lnTo>
                    <a:pt x="1043" y="183"/>
                  </a:lnTo>
                  <a:lnTo>
                    <a:pt x="1047" y="194"/>
                  </a:lnTo>
                  <a:lnTo>
                    <a:pt x="1038" y="199"/>
                  </a:lnTo>
                  <a:lnTo>
                    <a:pt x="1038" y="202"/>
                  </a:lnTo>
                  <a:lnTo>
                    <a:pt x="1038" y="203"/>
                  </a:lnTo>
                  <a:lnTo>
                    <a:pt x="1038" y="206"/>
                  </a:lnTo>
                  <a:lnTo>
                    <a:pt x="1038" y="207"/>
                  </a:lnTo>
                  <a:lnTo>
                    <a:pt x="1027" y="200"/>
                  </a:lnTo>
                  <a:lnTo>
                    <a:pt x="1018" y="196"/>
                  </a:lnTo>
                  <a:lnTo>
                    <a:pt x="1012" y="194"/>
                  </a:lnTo>
                  <a:lnTo>
                    <a:pt x="1007" y="193"/>
                  </a:lnTo>
                  <a:lnTo>
                    <a:pt x="991" y="194"/>
                  </a:lnTo>
                  <a:lnTo>
                    <a:pt x="991" y="192"/>
                  </a:lnTo>
                  <a:lnTo>
                    <a:pt x="991" y="190"/>
                  </a:lnTo>
                  <a:lnTo>
                    <a:pt x="991" y="189"/>
                  </a:lnTo>
                  <a:lnTo>
                    <a:pt x="988" y="189"/>
                  </a:lnTo>
                  <a:lnTo>
                    <a:pt x="986" y="196"/>
                  </a:lnTo>
                  <a:lnTo>
                    <a:pt x="985" y="200"/>
                  </a:lnTo>
                  <a:lnTo>
                    <a:pt x="984" y="200"/>
                  </a:lnTo>
                  <a:lnTo>
                    <a:pt x="982" y="202"/>
                  </a:lnTo>
                  <a:lnTo>
                    <a:pt x="972" y="205"/>
                  </a:lnTo>
                  <a:lnTo>
                    <a:pt x="1004" y="206"/>
                  </a:lnTo>
                  <a:lnTo>
                    <a:pt x="1030" y="207"/>
                  </a:lnTo>
                  <a:lnTo>
                    <a:pt x="1031" y="212"/>
                  </a:lnTo>
                  <a:lnTo>
                    <a:pt x="1031" y="213"/>
                  </a:lnTo>
                  <a:lnTo>
                    <a:pt x="1031" y="215"/>
                  </a:lnTo>
                  <a:lnTo>
                    <a:pt x="1030" y="215"/>
                  </a:lnTo>
                  <a:lnTo>
                    <a:pt x="1027" y="213"/>
                  </a:lnTo>
                  <a:lnTo>
                    <a:pt x="1027" y="216"/>
                  </a:lnTo>
                  <a:lnTo>
                    <a:pt x="1027" y="218"/>
                  </a:lnTo>
                  <a:lnTo>
                    <a:pt x="1024" y="219"/>
                  </a:lnTo>
                  <a:lnTo>
                    <a:pt x="1027" y="225"/>
                  </a:lnTo>
                  <a:lnTo>
                    <a:pt x="1027" y="228"/>
                  </a:lnTo>
                  <a:lnTo>
                    <a:pt x="1027" y="229"/>
                  </a:lnTo>
                  <a:lnTo>
                    <a:pt x="1025" y="230"/>
                  </a:lnTo>
                  <a:lnTo>
                    <a:pt x="1024" y="232"/>
                  </a:lnTo>
                  <a:lnTo>
                    <a:pt x="1018" y="232"/>
                  </a:lnTo>
                  <a:lnTo>
                    <a:pt x="1005" y="238"/>
                  </a:lnTo>
                  <a:lnTo>
                    <a:pt x="1004" y="238"/>
                  </a:lnTo>
                  <a:lnTo>
                    <a:pt x="1002" y="238"/>
                  </a:lnTo>
                  <a:lnTo>
                    <a:pt x="1001" y="236"/>
                  </a:lnTo>
                  <a:lnTo>
                    <a:pt x="999" y="235"/>
                  </a:lnTo>
                  <a:lnTo>
                    <a:pt x="996" y="233"/>
                  </a:lnTo>
                  <a:lnTo>
                    <a:pt x="991" y="232"/>
                  </a:lnTo>
                  <a:lnTo>
                    <a:pt x="988" y="233"/>
                  </a:lnTo>
                  <a:lnTo>
                    <a:pt x="988" y="235"/>
                  </a:lnTo>
                  <a:lnTo>
                    <a:pt x="988" y="238"/>
                  </a:lnTo>
                  <a:lnTo>
                    <a:pt x="982" y="238"/>
                  </a:lnTo>
                  <a:lnTo>
                    <a:pt x="978" y="238"/>
                  </a:lnTo>
                  <a:lnTo>
                    <a:pt x="976" y="249"/>
                  </a:lnTo>
                  <a:lnTo>
                    <a:pt x="975" y="261"/>
                  </a:lnTo>
                  <a:lnTo>
                    <a:pt x="972" y="261"/>
                  </a:lnTo>
                  <a:lnTo>
                    <a:pt x="969" y="259"/>
                  </a:lnTo>
                  <a:lnTo>
                    <a:pt x="963" y="258"/>
                  </a:lnTo>
                  <a:lnTo>
                    <a:pt x="963" y="264"/>
                  </a:lnTo>
                  <a:lnTo>
                    <a:pt x="966" y="265"/>
                  </a:lnTo>
                  <a:lnTo>
                    <a:pt x="972" y="268"/>
                  </a:lnTo>
                  <a:lnTo>
                    <a:pt x="969" y="272"/>
                  </a:lnTo>
                  <a:lnTo>
                    <a:pt x="968" y="274"/>
                  </a:lnTo>
                  <a:lnTo>
                    <a:pt x="968" y="275"/>
                  </a:lnTo>
                  <a:lnTo>
                    <a:pt x="969" y="277"/>
                  </a:lnTo>
                  <a:lnTo>
                    <a:pt x="963" y="281"/>
                  </a:lnTo>
                  <a:lnTo>
                    <a:pt x="960" y="284"/>
                  </a:lnTo>
                  <a:lnTo>
                    <a:pt x="958" y="285"/>
                  </a:lnTo>
                  <a:lnTo>
                    <a:pt x="953" y="285"/>
                  </a:lnTo>
                  <a:lnTo>
                    <a:pt x="949" y="284"/>
                  </a:lnTo>
                  <a:lnTo>
                    <a:pt x="946" y="282"/>
                  </a:lnTo>
                  <a:lnTo>
                    <a:pt x="945" y="282"/>
                  </a:lnTo>
                  <a:lnTo>
                    <a:pt x="942" y="282"/>
                  </a:lnTo>
                  <a:lnTo>
                    <a:pt x="940" y="282"/>
                  </a:lnTo>
                  <a:lnTo>
                    <a:pt x="940" y="284"/>
                  </a:lnTo>
                  <a:lnTo>
                    <a:pt x="942" y="284"/>
                  </a:lnTo>
                  <a:lnTo>
                    <a:pt x="946" y="285"/>
                  </a:lnTo>
                  <a:lnTo>
                    <a:pt x="942" y="288"/>
                  </a:lnTo>
                  <a:lnTo>
                    <a:pt x="936" y="291"/>
                  </a:lnTo>
                  <a:lnTo>
                    <a:pt x="939" y="292"/>
                  </a:lnTo>
                  <a:lnTo>
                    <a:pt x="940" y="295"/>
                  </a:lnTo>
                  <a:lnTo>
                    <a:pt x="942" y="295"/>
                  </a:lnTo>
                  <a:lnTo>
                    <a:pt x="942" y="297"/>
                  </a:lnTo>
                  <a:lnTo>
                    <a:pt x="939" y="297"/>
                  </a:lnTo>
                  <a:lnTo>
                    <a:pt x="937" y="297"/>
                  </a:lnTo>
                  <a:lnTo>
                    <a:pt x="935" y="295"/>
                  </a:lnTo>
                  <a:lnTo>
                    <a:pt x="930" y="294"/>
                  </a:lnTo>
                  <a:lnTo>
                    <a:pt x="929" y="298"/>
                  </a:lnTo>
                  <a:lnTo>
                    <a:pt x="927" y="298"/>
                  </a:lnTo>
                  <a:lnTo>
                    <a:pt x="924" y="298"/>
                  </a:lnTo>
                  <a:lnTo>
                    <a:pt x="924" y="305"/>
                  </a:lnTo>
                  <a:lnTo>
                    <a:pt x="924" y="310"/>
                  </a:lnTo>
                  <a:lnTo>
                    <a:pt x="924" y="313"/>
                  </a:lnTo>
                  <a:lnTo>
                    <a:pt x="923" y="313"/>
                  </a:lnTo>
                  <a:lnTo>
                    <a:pt x="919" y="313"/>
                  </a:lnTo>
                  <a:lnTo>
                    <a:pt x="916" y="313"/>
                  </a:lnTo>
                  <a:lnTo>
                    <a:pt x="913" y="313"/>
                  </a:lnTo>
                  <a:lnTo>
                    <a:pt x="913" y="315"/>
                  </a:lnTo>
                  <a:lnTo>
                    <a:pt x="913" y="317"/>
                  </a:lnTo>
                  <a:lnTo>
                    <a:pt x="912" y="318"/>
                  </a:lnTo>
                  <a:lnTo>
                    <a:pt x="909" y="321"/>
                  </a:lnTo>
                  <a:lnTo>
                    <a:pt x="904" y="324"/>
                  </a:lnTo>
                  <a:lnTo>
                    <a:pt x="903" y="326"/>
                  </a:lnTo>
                  <a:lnTo>
                    <a:pt x="903" y="327"/>
                  </a:lnTo>
                  <a:lnTo>
                    <a:pt x="901" y="330"/>
                  </a:lnTo>
                  <a:lnTo>
                    <a:pt x="903" y="333"/>
                  </a:lnTo>
                  <a:lnTo>
                    <a:pt x="903" y="337"/>
                  </a:lnTo>
                  <a:lnTo>
                    <a:pt x="903" y="340"/>
                  </a:lnTo>
                  <a:lnTo>
                    <a:pt x="899" y="340"/>
                  </a:lnTo>
                  <a:lnTo>
                    <a:pt x="894" y="340"/>
                  </a:lnTo>
                  <a:lnTo>
                    <a:pt x="893" y="341"/>
                  </a:lnTo>
                  <a:lnTo>
                    <a:pt x="893" y="343"/>
                  </a:lnTo>
                  <a:lnTo>
                    <a:pt x="894" y="346"/>
                  </a:lnTo>
                  <a:lnTo>
                    <a:pt x="897" y="349"/>
                  </a:lnTo>
                  <a:lnTo>
                    <a:pt x="897" y="350"/>
                  </a:lnTo>
                  <a:lnTo>
                    <a:pt x="897" y="351"/>
                  </a:lnTo>
                  <a:lnTo>
                    <a:pt x="893" y="354"/>
                  </a:lnTo>
                  <a:lnTo>
                    <a:pt x="890" y="356"/>
                  </a:lnTo>
                  <a:lnTo>
                    <a:pt x="888" y="357"/>
                  </a:lnTo>
                  <a:lnTo>
                    <a:pt x="887" y="362"/>
                  </a:lnTo>
                  <a:lnTo>
                    <a:pt x="887" y="369"/>
                  </a:lnTo>
                  <a:lnTo>
                    <a:pt x="886" y="379"/>
                  </a:lnTo>
                  <a:lnTo>
                    <a:pt x="891" y="385"/>
                  </a:lnTo>
                  <a:lnTo>
                    <a:pt x="896" y="396"/>
                  </a:lnTo>
                  <a:lnTo>
                    <a:pt x="899" y="398"/>
                  </a:lnTo>
                  <a:lnTo>
                    <a:pt x="900" y="398"/>
                  </a:lnTo>
                  <a:lnTo>
                    <a:pt x="907" y="398"/>
                  </a:lnTo>
                  <a:lnTo>
                    <a:pt x="912" y="396"/>
                  </a:lnTo>
                  <a:lnTo>
                    <a:pt x="919" y="396"/>
                  </a:lnTo>
                  <a:lnTo>
                    <a:pt x="930" y="423"/>
                  </a:lnTo>
                  <a:lnTo>
                    <a:pt x="935" y="436"/>
                  </a:lnTo>
                  <a:lnTo>
                    <a:pt x="939" y="448"/>
                  </a:lnTo>
                  <a:lnTo>
                    <a:pt x="946" y="445"/>
                  </a:lnTo>
                  <a:lnTo>
                    <a:pt x="953" y="442"/>
                  </a:lnTo>
                  <a:lnTo>
                    <a:pt x="960" y="441"/>
                  </a:lnTo>
                  <a:lnTo>
                    <a:pt x="965" y="442"/>
                  </a:lnTo>
                  <a:lnTo>
                    <a:pt x="969" y="442"/>
                  </a:lnTo>
                  <a:lnTo>
                    <a:pt x="971" y="444"/>
                  </a:lnTo>
                  <a:lnTo>
                    <a:pt x="973" y="446"/>
                  </a:lnTo>
                  <a:lnTo>
                    <a:pt x="976" y="449"/>
                  </a:lnTo>
                  <a:lnTo>
                    <a:pt x="979" y="451"/>
                  </a:lnTo>
                  <a:lnTo>
                    <a:pt x="982" y="451"/>
                  </a:lnTo>
                  <a:lnTo>
                    <a:pt x="985" y="451"/>
                  </a:lnTo>
                  <a:lnTo>
                    <a:pt x="988" y="451"/>
                  </a:lnTo>
                  <a:lnTo>
                    <a:pt x="991" y="451"/>
                  </a:lnTo>
                  <a:lnTo>
                    <a:pt x="998" y="457"/>
                  </a:lnTo>
                  <a:lnTo>
                    <a:pt x="1002" y="459"/>
                  </a:lnTo>
                  <a:lnTo>
                    <a:pt x="1005" y="462"/>
                  </a:lnTo>
                  <a:lnTo>
                    <a:pt x="1007" y="462"/>
                  </a:lnTo>
                  <a:lnTo>
                    <a:pt x="1009" y="462"/>
                  </a:lnTo>
                  <a:lnTo>
                    <a:pt x="1012" y="462"/>
                  </a:lnTo>
                  <a:lnTo>
                    <a:pt x="1015" y="464"/>
                  </a:lnTo>
                  <a:lnTo>
                    <a:pt x="1018" y="465"/>
                  </a:lnTo>
                  <a:lnTo>
                    <a:pt x="1020" y="467"/>
                  </a:lnTo>
                  <a:lnTo>
                    <a:pt x="1021" y="470"/>
                  </a:lnTo>
                  <a:lnTo>
                    <a:pt x="1021" y="474"/>
                  </a:lnTo>
                  <a:lnTo>
                    <a:pt x="1022" y="480"/>
                  </a:lnTo>
                  <a:lnTo>
                    <a:pt x="1022" y="482"/>
                  </a:lnTo>
                  <a:lnTo>
                    <a:pt x="1024" y="484"/>
                  </a:lnTo>
                  <a:lnTo>
                    <a:pt x="1030" y="485"/>
                  </a:lnTo>
                  <a:lnTo>
                    <a:pt x="1038" y="488"/>
                  </a:lnTo>
                  <a:lnTo>
                    <a:pt x="1048" y="491"/>
                  </a:lnTo>
                  <a:lnTo>
                    <a:pt x="1054" y="493"/>
                  </a:lnTo>
                  <a:lnTo>
                    <a:pt x="1058" y="495"/>
                  </a:lnTo>
                  <a:lnTo>
                    <a:pt x="1064" y="500"/>
                  </a:lnTo>
                  <a:lnTo>
                    <a:pt x="1070" y="504"/>
                  </a:lnTo>
                  <a:lnTo>
                    <a:pt x="1071" y="506"/>
                  </a:lnTo>
                  <a:lnTo>
                    <a:pt x="1074" y="506"/>
                  </a:lnTo>
                  <a:lnTo>
                    <a:pt x="1079" y="507"/>
                  </a:lnTo>
                  <a:lnTo>
                    <a:pt x="1084" y="507"/>
                  </a:lnTo>
                  <a:lnTo>
                    <a:pt x="1096" y="506"/>
                  </a:lnTo>
                  <a:lnTo>
                    <a:pt x="1107" y="506"/>
                  </a:lnTo>
                  <a:lnTo>
                    <a:pt x="1113" y="507"/>
                  </a:lnTo>
                  <a:lnTo>
                    <a:pt x="1117" y="508"/>
                  </a:lnTo>
                  <a:lnTo>
                    <a:pt x="1119" y="511"/>
                  </a:lnTo>
                  <a:lnTo>
                    <a:pt x="1120" y="514"/>
                  </a:lnTo>
                  <a:lnTo>
                    <a:pt x="1120" y="517"/>
                  </a:lnTo>
                  <a:lnTo>
                    <a:pt x="1119" y="518"/>
                  </a:lnTo>
                  <a:lnTo>
                    <a:pt x="1117" y="517"/>
                  </a:lnTo>
                  <a:lnTo>
                    <a:pt x="1117" y="518"/>
                  </a:lnTo>
                  <a:lnTo>
                    <a:pt x="1117" y="520"/>
                  </a:lnTo>
                  <a:lnTo>
                    <a:pt x="1117" y="521"/>
                  </a:lnTo>
                  <a:lnTo>
                    <a:pt x="1120" y="526"/>
                  </a:lnTo>
                  <a:lnTo>
                    <a:pt x="1117" y="542"/>
                  </a:lnTo>
                  <a:lnTo>
                    <a:pt x="1116" y="543"/>
                  </a:lnTo>
                  <a:lnTo>
                    <a:pt x="1116" y="544"/>
                  </a:lnTo>
                  <a:lnTo>
                    <a:pt x="1115" y="546"/>
                  </a:lnTo>
                  <a:lnTo>
                    <a:pt x="1116" y="549"/>
                  </a:lnTo>
                  <a:lnTo>
                    <a:pt x="1117" y="550"/>
                  </a:lnTo>
                  <a:lnTo>
                    <a:pt x="1115" y="554"/>
                  </a:lnTo>
                  <a:lnTo>
                    <a:pt x="1115" y="556"/>
                  </a:lnTo>
                  <a:lnTo>
                    <a:pt x="1115" y="557"/>
                  </a:lnTo>
                  <a:lnTo>
                    <a:pt x="1116" y="559"/>
                  </a:lnTo>
                  <a:lnTo>
                    <a:pt x="1117" y="559"/>
                  </a:lnTo>
                  <a:lnTo>
                    <a:pt x="1119" y="562"/>
                  </a:lnTo>
                  <a:lnTo>
                    <a:pt x="1117" y="566"/>
                  </a:lnTo>
                  <a:lnTo>
                    <a:pt x="1117" y="569"/>
                  </a:lnTo>
                  <a:lnTo>
                    <a:pt x="1117" y="570"/>
                  </a:lnTo>
                  <a:lnTo>
                    <a:pt x="1117" y="573"/>
                  </a:lnTo>
                  <a:lnTo>
                    <a:pt x="1123" y="575"/>
                  </a:lnTo>
                  <a:lnTo>
                    <a:pt x="1128" y="576"/>
                  </a:lnTo>
                  <a:lnTo>
                    <a:pt x="1129" y="578"/>
                  </a:lnTo>
                  <a:lnTo>
                    <a:pt x="1130" y="580"/>
                  </a:lnTo>
                  <a:lnTo>
                    <a:pt x="1130" y="583"/>
                  </a:lnTo>
                  <a:lnTo>
                    <a:pt x="1130" y="586"/>
                  </a:lnTo>
                  <a:lnTo>
                    <a:pt x="1129" y="589"/>
                  </a:lnTo>
                  <a:lnTo>
                    <a:pt x="1129" y="592"/>
                  </a:lnTo>
                  <a:lnTo>
                    <a:pt x="1132" y="596"/>
                  </a:lnTo>
                  <a:lnTo>
                    <a:pt x="1139" y="602"/>
                  </a:lnTo>
                  <a:lnTo>
                    <a:pt x="1149" y="611"/>
                  </a:lnTo>
                  <a:lnTo>
                    <a:pt x="1153" y="613"/>
                  </a:lnTo>
                  <a:lnTo>
                    <a:pt x="1158" y="615"/>
                  </a:lnTo>
                  <a:lnTo>
                    <a:pt x="1161" y="615"/>
                  </a:lnTo>
                  <a:lnTo>
                    <a:pt x="1162" y="613"/>
                  </a:lnTo>
                  <a:lnTo>
                    <a:pt x="1164" y="611"/>
                  </a:lnTo>
                  <a:lnTo>
                    <a:pt x="1165" y="608"/>
                  </a:lnTo>
                  <a:lnTo>
                    <a:pt x="1168" y="606"/>
                  </a:lnTo>
                  <a:lnTo>
                    <a:pt x="1172" y="605"/>
                  </a:lnTo>
                  <a:lnTo>
                    <a:pt x="1176" y="606"/>
                  </a:lnTo>
                  <a:lnTo>
                    <a:pt x="1179" y="595"/>
                  </a:lnTo>
                  <a:lnTo>
                    <a:pt x="1181" y="585"/>
                  </a:lnTo>
                  <a:lnTo>
                    <a:pt x="1181" y="575"/>
                  </a:lnTo>
                  <a:lnTo>
                    <a:pt x="1179" y="565"/>
                  </a:lnTo>
                  <a:lnTo>
                    <a:pt x="1175" y="543"/>
                  </a:lnTo>
                  <a:lnTo>
                    <a:pt x="1172" y="533"/>
                  </a:lnTo>
                  <a:lnTo>
                    <a:pt x="1171" y="520"/>
                  </a:lnTo>
                  <a:lnTo>
                    <a:pt x="1181" y="516"/>
                  </a:lnTo>
                  <a:lnTo>
                    <a:pt x="1191" y="510"/>
                  </a:lnTo>
                  <a:lnTo>
                    <a:pt x="1200" y="503"/>
                  </a:lnTo>
                  <a:lnTo>
                    <a:pt x="1207" y="495"/>
                  </a:lnTo>
                  <a:lnTo>
                    <a:pt x="1215" y="478"/>
                  </a:lnTo>
                  <a:lnTo>
                    <a:pt x="1217" y="478"/>
                  </a:lnTo>
                  <a:lnTo>
                    <a:pt x="1220" y="478"/>
                  </a:lnTo>
                  <a:lnTo>
                    <a:pt x="1221" y="480"/>
                  </a:lnTo>
                  <a:lnTo>
                    <a:pt x="1223" y="478"/>
                  </a:lnTo>
                  <a:lnTo>
                    <a:pt x="1223" y="474"/>
                  </a:lnTo>
                  <a:lnTo>
                    <a:pt x="1221" y="470"/>
                  </a:lnTo>
                  <a:lnTo>
                    <a:pt x="1220" y="468"/>
                  </a:lnTo>
                  <a:lnTo>
                    <a:pt x="1218" y="468"/>
                  </a:lnTo>
                  <a:lnTo>
                    <a:pt x="1217" y="470"/>
                  </a:lnTo>
                  <a:lnTo>
                    <a:pt x="1215" y="472"/>
                  </a:lnTo>
                  <a:lnTo>
                    <a:pt x="1218" y="457"/>
                  </a:lnTo>
                  <a:lnTo>
                    <a:pt x="1220" y="449"/>
                  </a:lnTo>
                  <a:lnTo>
                    <a:pt x="1220" y="445"/>
                  </a:lnTo>
                  <a:lnTo>
                    <a:pt x="1218" y="444"/>
                  </a:lnTo>
                  <a:lnTo>
                    <a:pt x="1215" y="441"/>
                  </a:lnTo>
                  <a:lnTo>
                    <a:pt x="1211" y="439"/>
                  </a:lnTo>
                  <a:lnTo>
                    <a:pt x="1210" y="436"/>
                  </a:lnTo>
                  <a:lnTo>
                    <a:pt x="1208" y="434"/>
                  </a:lnTo>
                  <a:lnTo>
                    <a:pt x="1207" y="429"/>
                  </a:lnTo>
                  <a:lnTo>
                    <a:pt x="1204" y="421"/>
                  </a:lnTo>
                  <a:lnTo>
                    <a:pt x="1204" y="416"/>
                  </a:lnTo>
                  <a:lnTo>
                    <a:pt x="1202" y="413"/>
                  </a:lnTo>
                  <a:lnTo>
                    <a:pt x="1201" y="409"/>
                  </a:lnTo>
                  <a:lnTo>
                    <a:pt x="1198" y="406"/>
                  </a:lnTo>
                  <a:lnTo>
                    <a:pt x="1195" y="405"/>
                  </a:lnTo>
                  <a:lnTo>
                    <a:pt x="1191" y="403"/>
                  </a:lnTo>
                  <a:lnTo>
                    <a:pt x="1185" y="403"/>
                  </a:lnTo>
                  <a:lnTo>
                    <a:pt x="1182" y="402"/>
                  </a:lnTo>
                  <a:lnTo>
                    <a:pt x="1182" y="393"/>
                  </a:lnTo>
                  <a:lnTo>
                    <a:pt x="1182" y="385"/>
                  </a:lnTo>
                  <a:lnTo>
                    <a:pt x="1187" y="383"/>
                  </a:lnTo>
                  <a:lnTo>
                    <a:pt x="1189" y="383"/>
                  </a:lnTo>
                  <a:lnTo>
                    <a:pt x="1194" y="383"/>
                  </a:lnTo>
                  <a:lnTo>
                    <a:pt x="1198" y="382"/>
                  </a:lnTo>
                  <a:lnTo>
                    <a:pt x="1198" y="376"/>
                  </a:lnTo>
                  <a:lnTo>
                    <a:pt x="1198" y="373"/>
                  </a:lnTo>
                  <a:lnTo>
                    <a:pt x="1195" y="373"/>
                  </a:lnTo>
                  <a:lnTo>
                    <a:pt x="1192" y="367"/>
                  </a:lnTo>
                  <a:lnTo>
                    <a:pt x="1197" y="369"/>
                  </a:lnTo>
                  <a:lnTo>
                    <a:pt x="1201" y="370"/>
                  </a:lnTo>
                  <a:lnTo>
                    <a:pt x="1204" y="366"/>
                  </a:lnTo>
                  <a:lnTo>
                    <a:pt x="1205" y="366"/>
                  </a:lnTo>
                  <a:lnTo>
                    <a:pt x="1207" y="364"/>
                  </a:lnTo>
                  <a:lnTo>
                    <a:pt x="1207" y="362"/>
                  </a:lnTo>
                  <a:lnTo>
                    <a:pt x="1207" y="360"/>
                  </a:lnTo>
                  <a:lnTo>
                    <a:pt x="1202" y="357"/>
                  </a:lnTo>
                  <a:lnTo>
                    <a:pt x="1201" y="354"/>
                  </a:lnTo>
                  <a:lnTo>
                    <a:pt x="1200" y="351"/>
                  </a:lnTo>
                  <a:lnTo>
                    <a:pt x="1200" y="350"/>
                  </a:lnTo>
                  <a:lnTo>
                    <a:pt x="1201" y="344"/>
                  </a:lnTo>
                  <a:lnTo>
                    <a:pt x="1201" y="337"/>
                  </a:lnTo>
                  <a:lnTo>
                    <a:pt x="1197" y="337"/>
                  </a:lnTo>
                  <a:lnTo>
                    <a:pt x="1192" y="337"/>
                  </a:lnTo>
                  <a:lnTo>
                    <a:pt x="1191" y="334"/>
                  </a:lnTo>
                  <a:lnTo>
                    <a:pt x="1191" y="331"/>
                  </a:lnTo>
                  <a:lnTo>
                    <a:pt x="1192" y="333"/>
                  </a:lnTo>
                  <a:lnTo>
                    <a:pt x="1197" y="326"/>
                  </a:lnTo>
                  <a:lnTo>
                    <a:pt x="1201" y="321"/>
                  </a:lnTo>
                  <a:lnTo>
                    <a:pt x="1201" y="317"/>
                  </a:lnTo>
                  <a:lnTo>
                    <a:pt x="1200" y="315"/>
                  </a:lnTo>
                  <a:lnTo>
                    <a:pt x="1198" y="315"/>
                  </a:lnTo>
                  <a:lnTo>
                    <a:pt x="1198" y="313"/>
                  </a:lnTo>
                  <a:lnTo>
                    <a:pt x="1204" y="313"/>
                  </a:lnTo>
                  <a:lnTo>
                    <a:pt x="1204" y="307"/>
                  </a:lnTo>
                  <a:lnTo>
                    <a:pt x="1198" y="305"/>
                  </a:lnTo>
                  <a:lnTo>
                    <a:pt x="1192" y="304"/>
                  </a:lnTo>
                  <a:lnTo>
                    <a:pt x="1195" y="297"/>
                  </a:lnTo>
                  <a:lnTo>
                    <a:pt x="1200" y="295"/>
                  </a:lnTo>
                  <a:lnTo>
                    <a:pt x="1204" y="294"/>
                  </a:lnTo>
                  <a:lnTo>
                    <a:pt x="1208" y="294"/>
                  </a:lnTo>
                  <a:lnTo>
                    <a:pt x="1215" y="294"/>
                  </a:lnTo>
                  <a:lnTo>
                    <a:pt x="1223" y="295"/>
                  </a:lnTo>
                  <a:lnTo>
                    <a:pt x="1230" y="297"/>
                  </a:lnTo>
                  <a:lnTo>
                    <a:pt x="1238" y="300"/>
                  </a:lnTo>
                  <a:lnTo>
                    <a:pt x="1246" y="298"/>
                  </a:lnTo>
                  <a:lnTo>
                    <a:pt x="1246" y="294"/>
                  </a:lnTo>
                  <a:lnTo>
                    <a:pt x="1247" y="292"/>
                  </a:lnTo>
                  <a:lnTo>
                    <a:pt x="1248" y="292"/>
                  </a:lnTo>
                  <a:lnTo>
                    <a:pt x="1253" y="294"/>
                  </a:lnTo>
                  <a:lnTo>
                    <a:pt x="1256" y="294"/>
                  </a:lnTo>
                  <a:lnTo>
                    <a:pt x="1259" y="294"/>
                  </a:lnTo>
                  <a:lnTo>
                    <a:pt x="1261" y="290"/>
                  </a:lnTo>
                  <a:lnTo>
                    <a:pt x="1263" y="287"/>
                  </a:lnTo>
                  <a:lnTo>
                    <a:pt x="1264" y="285"/>
                  </a:lnTo>
                  <a:lnTo>
                    <a:pt x="1267" y="284"/>
                  </a:lnTo>
                  <a:lnTo>
                    <a:pt x="1270" y="284"/>
                  </a:lnTo>
                  <a:lnTo>
                    <a:pt x="1273" y="284"/>
                  </a:lnTo>
                  <a:lnTo>
                    <a:pt x="1276" y="282"/>
                  </a:lnTo>
                  <a:lnTo>
                    <a:pt x="1292" y="292"/>
                  </a:lnTo>
                  <a:lnTo>
                    <a:pt x="1299" y="298"/>
                  </a:lnTo>
                  <a:lnTo>
                    <a:pt x="1302" y="301"/>
                  </a:lnTo>
                  <a:lnTo>
                    <a:pt x="1303" y="304"/>
                  </a:lnTo>
                  <a:lnTo>
                    <a:pt x="1303" y="310"/>
                  </a:lnTo>
                  <a:lnTo>
                    <a:pt x="1309" y="310"/>
                  </a:lnTo>
                  <a:lnTo>
                    <a:pt x="1309" y="314"/>
                  </a:lnTo>
                  <a:lnTo>
                    <a:pt x="1309" y="318"/>
                  </a:lnTo>
                  <a:lnTo>
                    <a:pt x="1312" y="318"/>
                  </a:lnTo>
                  <a:lnTo>
                    <a:pt x="1315" y="320"/>
                  </a:lnTo>
                  <a:lnTo>
                    <a:pt x="1322" y="318"/>
                  </a:lnTo>
                  <a:lnTo>
                    <a:pt x="1331" y="318"/>
                  </a:lnTo>
                  <a:lnTo>
                    <a:pt x="1333" y="318"/>
                  </a:lnTo>
                  <a:lnTo>
                    <a:pt x="1336" y="318"/>
                  </a:lnTo>
                  <a:lnTo>
                    <a:pt x="1333" y="324"/>
                  </a:lnTo>
                  <a:lnTo>
                    <a:pt x="1331" y="324"/>
                  </a:lnTo>
                  <a:lnTo>
                    <a:pt x="1331" y="326"/>
                  </a:lnTo>
                  <a:lnTo>
                    <a:pt x="1331" y="330"/>
                  </a:lnTo>
                  <a:lnTo>
                    <a:pt x="1335" y="330"/>
                  </a:lnTo>
                  <a:lnTo>
                    <a:pt x="1339" y="331"/>
                  </a:lnTo>
                  <a:lnTo>
                    <a:pt x="1342" y="331"/>
                  </a:lnTo>
                  <a:lnTo>
                    <a:pt x="1345" y="333"/>
                  </a:lnTo>
                  <a:lnTo>
                    <a:pt x="1346" y="331"/>
                  </a:lnTo>
                  <a:lnTo>
                    <a:pt x="1348" y="330"/>
                  </a:lnTo>
                  <a:lnTo>
                    <a:pt x="1349" y="328"/>
                  </a:lnTo>
                  <a:lnTo>
                    <a:pt x="1351" y="327"/>
                  </a:lnTo>
                  <a:lnTo>
                    <a:pt x="1354" y="327"/>
                  </a:lnTo>
                  <a:lnTo>
                    <a:pt x="1342" y="346"/>
                  </a:lnTo>
                  <a:lnTo>
                    <a:pt x="1344" y="346"/>
                  </a:lnTo>
                  <a:lnTo>
                    <a:pt x="1346" y="346"/>
                  </a:lnTo>
                  <a:lnTo>
                    <a:pt x="1348" y="346"/>
                  </a:lnTo>
                  <a:lnTo>
                    <a:pt x="1348" y="349"/>
                  </a:lnTo>
                  <a:lnTo>
                    <a:pt x="1346" y="350"/>
                  </a:lnTo>
                  <a:lnTo>
                    <a:pt x="1344" y="350"/>
                  </a:lnTo>
                  <a:lnTo>
                    <a:pt x="1339" y="351"/>
                  </a:lnTo>
                  <a:lnTo>
                    <a:pt x="1342" y="360"/>
                  </a:lnTo>
                  <a:lnTo>
                    <a:pt x="1342" y="366"/>
                  </a:lnTo>
                  <a:lnTo>
                    <a:pt x="1342" y="373"/>
                  </a:lnTo>
                  <a:lnTo>
                    <a:pt x="1342" y="382"/>
                  </a:lnTo>
                  <a:lnTo>
                    <a:pt x="1349" y="385"/>
                  </a:lnTo>
                  <a:lnTo>
                    <a:pt x="1354" y="386"/>
                  </a:lnTo>
                  <a:lnTo>
                    <a:pt x="1367" y="387"/>
                  </a:lnTo>
                  <a:lnTo>
                    <a:pt x="1368" y="395"/>
                  </a:lnTo>
                  <a:lnTo>
                    <a:pt x="1369" y="402"/>
                  </a:lnTo>
                  <a:lnTo>
                    <a:pt x="1371" y="402"/>
                  </a:lnTo>
                  <a:lnTo>
                    <a:pt x="1372" y="402"/>
                  </a:lnTo>
                  <a:lnTo>
                    <a:pt x="1375" y="400"/>
                  </a:lnTo>
                  <a:lnTo>
                    <a:pt x="1378" y="396"/>
                  </a:lnTo>
                  <a:lnTo>
                    <a:pt x="1384" y="402"/>
                  </a:lnTo>
                  <a:lnTo>
                    <a:pt x="1390" y="406"/>
                  </a:lnTo>
                  <a:lnTo>
                    <a:pt x="1395" y="403"/>
                  </a:lnTo>
                  <a:lnTo>
                    <a:pt x="1400" y="400"/>
                  </a:lnTo>
                  <a:lnTo>
                    <a:pt x="1403" y="399"/>
                  </a:lnTo>
                  <a:lnTo>
                    <a:pt x="1404" y="395"/>
                  </a:lnTo>
                  <a:lnTo>
                    <a:pt x="1404" y="393"/>
                  </a:lnTo>
                  <a:lnTo>
                    <a:pt x="1404" y="390"/>
                  </a:lnTo>
                  <a:lnTo>
                    <a:pt x="1405" y="387"/>
                  </a:lnTo>
                  <a:lnTo>
                    <a:pt x="1407" y="387"/>
                  </a:lnTo>
                  <a:lnTo>
                    <a:pt x="1408" y="387"/>
                  </a:lnTo>
                  <a:lnTo>
                    <a:pt x="1411" y="390"/>
                  </a:lnTo>
                  <a:lnTo>
                    <a:pt x="1411" y="389"/>
                  </a:lnTo>
                  <a:lnTo>
                    <a:pt x="1411" y="386"/>
                  </a:lnTo>
                  <a:lnTo>
                    <a:pt x="1411" y="382"/>
                  </a:lnTo>
                  <a:lnTo>
                    <a:pt x="1413" y="380"/>
                  </a:lnTo>
                  <a:lnTo>
                    <a:pt x="1416" y="379"/>
                  </a:lnTo>
                  <a:lnTo>
                    <a:pt x="1418" y="377"/>
                  </a:lnTo>
                  <a:lnTo>
                    <a:pt x="1420" y="376"/>
                  </a:lnTo>
                  <a:lnTo>
                    <a:pt x="1420" y="379"/>
                  </a:lnTo>
                  <a:lnTo>
                    <a:pt x="1418" y="382"/>
                  </a:lnTo>
                  <a:lnTo>
                    <a:pt x="1420" y="383"/>
                  </a:lnTo>
                  <a:lnTo>
                    <a:pt x="1420" y="385"/>
                  </a:lnTo>
                  <a:lnTo>
                    <a:pt x="1423" y="385"/>
                  </a:lnTo>
                  <a:lnTo>
                    <a:pt x="1424" y="374"/>
                  </a:lnTo>
                  <a:lnTo>
                    <a:pt x="1427" y="367"/>
                  </a:lnTo>
                  <a:lnTo>
                    <a:pt x="1436" y="349"/>
                  </a:lnTo>
                  <a:lnTo>
                    <a:pt x="1444" y="349"/>
                  </a:lnTo>
                  <a:lnTo>
                    <a:pt x="1444" y="351"/>
                  </a:lnTo>
                  <a:lnTo>
                    <a:pt x="1443" y="353"/>
                  </a:lnTo>
                  <a:lnTo>
                    <a:pt x="1441" y="356"/>
                  </a:lnTo>
                  <a:lnTo>
                    <a:pt x="1441" y="360"/>
                  </a:lnTo>
                  <a:lnTo>
                    <a:pt x="1447" y="363"/>
                  </a:lnTo>
                  <a:lnTo>
                    <a:pt x="1446" y="372"/>
                  </a:lnTo>
                  <a:lnTo>
                    <a:pt x="1447" y="376"/>
                  </a:lnTo>
                  <a:lnTo>
                    <a:pt x="1447" y="385"/>
                  </a:lnTo>
                  <a:lnTo>
                    <a:pt x="1449" y="386"/>
                  </a:lnTo>
                  <a:lnTo>
                    <a:pt x="1449" y="387"/>
                  </a:lnTo>
                  <a:lnTo>
                    <a:pt x="1449" y="389"/>
                  </a:lnTo>
                  <a:lnTo>
                    <a:pt x="1450" y="390"/>
                  </a:lnTo>
                  <a:lnTo>
                    <a:pt x="1456" y="390"/>
                  </a:lnTo>
                  <a:lnTo>
                    <a:pt x="1460" y="390"/>
                  </a:lnTo>
                  <a:lnTo>
                    <a:pt x="1469" y="406"/>
                  </a:lnTo>
                  <a:lnTo>
                    <a:pt x="1456" y="415"/>
                  </a:lnTo>
                  <a:lnTo>
                    <a:pt x="1464" y="415"/>
                  </a:lnTo>
                  <a:lnTo>
                    <a:pt x="1475" y="415"/>
                  </a:lnTo>
                  <a:lnTo>
                    <a:pt x="1473" y="419"/>
                  </a:lnTo>
                  <a:lnTo>
                    <a:pt x="1472" y="423"/>
                  </a:lnTo>
                  <a:lnTo>
                    <a:pt x="1476" y="429"/>
                  </a:lnTo>
                  <a:lnTo>
                    <a:pt x="1479" y="434"/>
                  </a:lnTo>
                  <a:lnTo>
                    <a:pt x="1482" y="434"/>
                  </a:lnTo>
                  <a:lnTo>
                    <a:pt x="1483" y="435"/>
                  </a:lnTo>
                  <a:lnTo>
                    <a:pt x="1486" y="435"/>
                  </a:lnTo>
                  <a:lnTo>
                    <a:pt x="1486" y="438"/>
                  </a:lnTo>
                  <a:lnTo>
                    <a:pt x="1486" y="442"/>
                  </a:lnTo>
                  <a:lnTo>
                    <a:pt x="1486" y="448"/>
                  </a:lnTo>
                  <a:lnTo>
                    <a:pt x="1493" y="451"/>
                  </a:lnTo>
                  <a:lnTo>
                    <a:pt x="1499" y="454"/>
                  </a:lnTo>
                  <a:lnTo>
                    <a:pt x="1499" y="462"/>
                  </a:lnTo>
                  <a:lnTo>
                    <a:pt x="1492" y="462"/>
                  </a:lnTo>
                  <a:lnTo>
                    <a:pt x="1480" y="462"/>
                  </a:lnTo>
                  <a:lnTo>
                    <a:pt x="1482" y="464"/>
                  </a:lnTo>
                  <a:lnTo>
                    <a:pt x="1483" y="465"/>
                  </a:lnTo>
                  <a:lnTo>
                    <a:pt x="1486" y="465"/>
                  </a:lnTo>
                  <a:lnTo>
                    <a:pt x="1483" y="475"/>
                  </a:lnTo>
                  <a:lnTo>
                    <a:pt x="1485" y="475"/>
                  </a:lnTo>
                  <a:lnTo>
                    <a:pt x="1486" y="475"/>
                  </a:lnTo>
                  <a:lnTo>
                    <a:pt x="1489" y="472"/>
                  </a:lnTo>
                  <a:lnTo>
                    <a:pt x="1495" y="487"/>
                  </a:lnTo>
                  <a:lnTo>
                    <a:pt x="1498" y="487"/>
                  </a:lnTo>
                  <a:lnTo>
                    <a:pt x="1502" y="487"/>
                  </a:lnTo>
                  <a:lnTo>
                    <a:pt x="1505" y="488"/>
                  </a:lnTo>
                  <a:lnTo>
                    <a:pt x="1506" y="491"/>
                  </a:lnTo>
                  <a:lnTo>
                    <a:pt x="1509" y="494"/>
                  </a:lnTo>
                  <a:lnTo>
                    <a:pt x="1511" y="495"/>
                  </a:lnTo>
                  <a:lnTo>
                    <a:pt x="1513" y="495"/>
                  </a:lnTo>
                  <a:lnTo>
                    <a:pt x="1515" y="497"/>
                  </a:lnTo>
                  <a:lnTo>
                    <a:pt x="1515" y="500"/>
                  </a:lnTo>
                  <a:lnTo>
                    <a:pt x="1515" y="503"/>
                  </a:lnTo>
                  <a:lnTo>
                    <a:pt x="1513" y="506"/>
                  </a:lnTo>
                  <a:lnTo>
                    <a:pt x="1513" y="508"/>
                  </a:lnTo>
                  <a:lnTo>
                    <a:pt x="1531" y="513"/>
                  </a:lnTo>
                  <a:lnTo>
                    <a:pt x="1532" y="511"/>
                  </a:lnTo>
                  <a:lnTo>
                    <a:pt x="1535" y="511"/>
                  </a:lnTo>
                  <a:lnTo>
                    <a:pt x="1544" y="508"/>
                  </a:lnTo>
                  <a:lnTo>
                    <a:pt x="1545" y="511"/>
                  </a:lnTo>
                  <a:lnTo>
                    <a:pt x="1545" y="514"/>
                  </a:lnTo>
                  <a:lnTo>
                    <a:pt x="1545" y="517"/>
                  </a:lnTo>
                  <a:lnTo>
                    <a:pt x="1547" y="520"/>
                  </a:lnTo>
                  <a:lnTo>
                    <a:pt x="1552" y="523"/>
                  </a:lnTo>
                  <a:lnTo>
                    <a:pt x="1555" y="523"/>
                  </a:lnTo>
                  <a:lnTo>
                    <a:pt x="1557" y="521"/>
                  </a:lnTo>
                  <a:lnTo>
                    <a:pt x="1558" y="521"/>
                  </a:lnTo>
                  <a:lnTo>
                    <a:pt x="1558" y="517"/>
                  </a:lnTo>
                  <a:lnTo>
                    <a:pt x="1562" y="520"/>
                  </a:lnTo>
                  <a:lnTo>
                    <a:pt x="1562" y="521"/>
                  </a:lnTo>
                  <a:lnTo>
                    <a:pt x="1561" y="523"/>
                  </a:lnTo>
                  <a:lnTo>
                    <a:pt x="1562" y="529"/>
                  </a:lnTo>
                  <a:lnTo>
                    <a:pt x="1568" y="527"/>
                  </a:lnTo>
                  <a:lnTo>
                    <a:pt x="1570" y="526"/>
                  </a:lnTo>
                  <a:lnTo>
                    <a:pt x="1571" y="526"/>
                  </a:lnTo>
                  <a:lnTo>
                    <a:pt x="1570" y="527"/>
                  </a:lnTo>
                  <a:lnTo>
                    <a:pt x="1567" y="531"/>
                  </a:lnTo>
                  <a:lnTo>
                    <a:pt x="1565" y="534"/>
                  </a:lnTo>
                  <a:lnTo>
                    <a:pt x="1562" y="537"/>
                  </a:lnTo>
                  <a:lnTo>
                    <a:pt x="1560" y="537"/>
                  </a:lnTo>
                  <a:lnTo>
                    <a:pt x="1555" y="539"/>
                  </a:lnTo>
                  <a:lnTo>
                    <a:pt x="1551" y="539"/>
                  </a:lnTo>
                  <a:lnTo>
                    <a:pt x="1547" y="540"/>
                  </a:lnTo>
                  <a:lnTo>
                    <a:pt x="1542" y="542"/>
                  </a:lnTo>
                  <a:lnTo>
                    <a:pt x="1538" y="546"/>
                  </a:lnTo>
                  <a:lnTo>
                    <a:pt x="1534" y="550"/>
                  </a:lnTo>
                  <a:lnTo>
                    <a:pt x="1529" y="553"/>
                  </a:lnTo>
                  <a:lnTo>
                    <a:pt x="1526" y="553"/>
                  </a:lnTo>
                  <a:lnTo>
                    <a:pt x="1522" y="553"/>
                  </a:lnTo>
                  <a:lnTo>
                    <a:pt x="1518" y="553"/>
                  </a:lnTo>
                  <a:lnTo>
                    <a:pt x="1513" y="553"/>
                  </a:lnTo>
                  <a:lnTo>
                    <a:pt x="1515" y="554"/>
                  </a:lnTo>
                  <a:lnTo>
                    <a:pt x="1515" y="557"/>
                  </a:lnTo>
                  <a:lnTo>
                    <a:pt x="1515" y="560"/>
                  </a:lnTo>
                  <a:lnTo>
                    <a:pt x="1515" y="563"/>
                  </a:lnTo>
                  <a:lnTo>
                    <a:pt x="1516" y="563"/>
                  </a:lnTo>
                  <a:lnTo>
                    <a:pt x="1516" y="565"/>
                  </a:lnTo>
                  <a:lnTo>
                    <a:pt x="1518" y="565"/>
                  </a:lnTo>
                  <a:lnTo>
                    <a:pt x="1522" y="565"/>
                  </a:lnTo>
                  <a:lnTo>
                    <a:pt x="1522" y="559"/>
                  </a:lnTo>
                  <a:lnTo>
                    <a:pt x="1535" y="553"/>
                  </a:lnTo>
                  <a:lnTo>
                    <a:pt x="1547" y="547"/>
                  </a:lnTo>
                  <a:lnTo>
                    <a:pt x="1552" y="546"/>
                  </a:lnTo>
                  <a:lnTo>
                    <a:pt x="1561" y="544"/>
                  </a:lnTo>
                  <a:lnTo>
                    <a:pt x="1558" y="542"/>
                  </a:lnTo>
                  <a:lnTo>
                    <a:pt x="1558" y="540"/>
                  </a:lnTo>
                  <a:lnTo>
                    <a:pt x="1561" y="539"/>
                  </a:lnTo>
                  <a:lnTo>
                    <a:pt x="1565" y="539"/>
                  </a:lnTo>
                  <a:lnTo>
                    <a:pt x="1571" y="540"/>
                  </a:lnTo>
                  <a:lnTo>
                    <a:pt x="1574" y="542"/>
                  </a:lnTo>
                  <a:lnTo>
                    <a:pt x="1578" y="544"/>
                  </a:lnTo>
                  <a:lnTo>
                    <a:pt x="1583" y="550"/>
                  </a:lnTo>
                  <a:lnTo>
                    <a:pt x="1585" y="552"/>
                  </a:lnTo>
                  <a:lnTo>
                    <a:pt x="1588" y="553"/>
                  </a:lnTo>
                  <a:lnTo>
                    <a:pt x="1591" y="553"/>
                  </a:lnTo>
                  <a:lnTo>
                    <a:pt x="1593" y="552"/>
                  </a:lnTo>
                  <a:lnTo>
                    <a:pt x="1596" y="550"/>
                  </a:lnTo>
                  <a:lnTo>
                    <a:pt x="1597" y="550"/>
                  </a:lnTo>
                  <a:lnTo>
                    <a:pt x="1598" y="578"/>
                  </a:lnTo>
                  <a:lnTo>
                    <a:pt x="1596" y="582"/>
                  </a:lnTo>
                  <a:lnTo>
                    <a:pt x="1588" y="589"/>
                  </a:lnTo>
                  <a:lnTo>
                    <a:pt x="1577" y="598"/>
                  </a:lnTo>
                  <a:lnTo>
                    <a:pt x="1572" y="596"/>
                  </a:lnTo>
                  <a:lnTo>
                    <a:pt x="1570" y="596"/>
                  </a:lnTo>
                  <a:lnTo>
                    <a:pt x="1570" y="595"/>
                  </a:lnTo>
                  <a:lnTo>
                    <a:pt x="1571" y="595"/>
                  </a:lnTo>
                  <a:lnTo>
                    <a:pt x="1558" y="599"/>
                  </a:lnTo>
                  <a:lnTo>
                    <a:pt x="1551" y="601"/>
                  </a:lnTo>
                  <a:lnTo>
                    <a:pt x="1547" y="603"/>
                  </a:lnTo>
                  <a:lnTo>
                    <a:pt x="1545" y="605"/>
                  </a:lnTo>
                  <a:lnTo>
                    <a:pt x="1544" y="608"/>
                  </a:lnTo>
                  <a:lnTo>
                    <a:pt x="1544" y="612"/>
                  </a:lnTo>
                  <a:lnTo>
                    <a:pt x="1544" y="616"/>
                  </a:lnTo>
                  <a:lnTo>
                    <a:pt x="1544" y="619"/>
                  </a:lnTo>
                  <a:lnTo>
                    <a:pt x="1541" y="622"/>
                  </a:lnTo>
                  <a:lnTo>
                    <a:pt x="1538" y="622"/>
                  </a:lnTo>
                  <a:lnTo>
                    <a:pt x="1534" y="624"/>
                  </a:lnTo>
                  <a:lnTo>
                    <a:pt x="1529" y="625"/>
                  </a:lnTo>
                  <a:lnTo>
                    <a:pt x="1529" y="626"/>
                  </a:lnTo>
                  <a:lnTo>
                    <a:pt x="1529" y="629"/>
                  </a:lnTo>
                  <a:lnTo>
                    <a:pt x="1528" y="632"/>
                  </a:lnTo>
                  <a:lnTo>
                    <a:pt x="1528" y="634"/>
                  </a:lnTo>
                  <a:lnTo>
                    <a:pt x="1525" y="634"/>
                  </a:lnTo>
                  <a:lnTo>
                    <a:pt x="1522" y="634"/>
                  </a:lnTo>
                  <a:lnTo>
                    <a:pt x="1519" y="632"/>
                  </a:lnTo>
                  <a:lnTo>
                    <a:pt x="1516" y="634"/>
                  </a:lnTo>
                  <a:lnTo>
                    <a:pt x="1516" y="639"/>
                  </a:lnTo>
                  <a:lnTo>
                    <a:pt x="1512" y="639"/>
                  </a:lnTo>
                  <a:lnTo>
                    <a:pt x="1509" y="638"/>
                  </a:lnTo>
                  <a:lnTo>
                    <a:pt x="1506" y="637"/>
                  </a:lnTo>
                  <a:lnTo>
                    <a:pt x="1505" y="637"/>
                  </a:lnTo>
                  <a:lnTo>
                    <a:pt x="1502" y="637"/>
                  </a:lnTo>
                  <a:lnTo>
                    <a:pt x="1502" y="642"/>
                  </a:lnTo>
                  <a:lnTo>
                    <a:pt x="1495" y="642"/>
                  </a:lnTo>
                  <a:lnTo>
                    <a:pt x="1492" y="637"/>
                  </a:lnTo>
                  <a:lnTo>
                    <a:pt x="1489" y="634"/>
                  </a:lnTo>
                  <a:lnTo>
                    <a:pt x="1488" y="634"/>
                  </a:lnTo>
                  <a:lnTo>
                    <a:pt x="1486" y="634"/>
                  </a:lnTo>
                  <a:lnTo>
                    <a:pt x="1485" y="635"/>
                  </a:lnTo>
                  <a:lnTo>
                    <a:pt x="1483" y="638"/>
                  </a:lnTo>
                  <a:lnTo>
                    <a:pt x="1483" y="639"/>
                  </a:lnTo>
                  <a:lnTo>
                    <a:pt x="1479" y="639"/>
                  </a:lnTo>
                  <a:lnTo>
                    <a:pt x="1477" y="638"/>
                  </a:lnTo>
                  <a:lnTo>
                    <a:pt x="1477" y="637"/>
                  </a:lnTo>
                  <a:lnTo>
                    <a:pt x="1476" y="635"/>
                  </a:lnTo>
                  <a:lnTo>
                    <a:pt x="1475" y="634"/>
                  </a:lnTo>
                  <a:lnTo>
                    <a:pt x="1470" y="634"/>
                  </a:lnTo>
                  <a:lnTo>
                    <a:pt x="1467" y="635"/>
                  </a:lnTo>
                  <a:lnTo>
                    <a:pt x="1466" y="638"/>
                  </a:lnTo>
                  <a:lnTo>
                    <a:pt x="1464" y="638"/>
                  </a:lnTo>
                  <a:lnTo>
                    <a:pt x="1463" y="639"/>
                  </a:lnTo>
                  <a:lnTo>
                    <a:pt x="1459" y="639"/>
                  </a:lnTo>
                  <a:lnTo>
                    <a:pt x="1452" y="639"/>
                  </a:lnTo>
                  <a:lnTo>
                    <a:pt x="1437" y="638"/>
                  </a:lnTo>
                  <a:lnTo>
                    <a:pt x="1420" y="637"/>
                  </a:lnTo>
                  <a:lnTo>
                    <a:pt x="1411" y="638"/>
                  </a:lnTo>
                  <a:lnTo>
                    <a:pt x="1403" y="639"/>
                  </a:lnTo>
                  <a:lnTo>
                    <a:pt x="1401" y="641"/>
                  </a:lnTo>
                  <a:lnTo>
                    <a:pt x="1398" y="642"/>
                  </a:lnTo>
                  <a:lnTo>
                    <a:pt x="1394" y="647"/>
                  </a:lnTo>
                  <a:lnTo>
                    <a:pt x="1391" y="649"/>
                  </a:lnTo>
                  <a:lnTo>
                    <a:pt x="1390" y="652"/>
                  </a:lnTo>
                  <a:lnTo>
                    <a:pt x="1375" y="670"/>
                  </a:lnTo>
                  <a:lnTo>
                    <a:pt x="1372" y="670"/>
                  </a:lnTo>
                  <a:lnTo>
                    <a:pt x="1371" y="670"/>
                  </a:lnTo>
                  <a:lnTo>
                    <a:pt x="1369" y="668"/>
                  </a:lnTo>
                  <a:lnTo>
                    <a:pt x="1368" y="668"/>
                  </a:lnTo>
                  <a:lnTo>
                    <a:pt x="1367" y="670"/>
                  </a:lnTo>
                  <a:lnTo>
                    <a:pt x="1367" y="671"/>
                  </a:lnTo>
                  <a:lnTo>
                    <a:pt x="1367" y="674"/>
                  </a:lnTo>
                  <a:lnTo>
                    <a:pt x="1367" y="675"/>
                  </a:lnTo>
                  <a:lnTo>
                    <a:pt x="1367" y="678"/>
                  </a:lnTo>
                  <a:lnTo>
                    <a:pt x="1365" y="678"/>
                  </a:lnTo>
                  <a:lnTo>
                    <a:pt x="1362" y="677"/>
                  </a:lnTo>
                  <a:lnTo>
                    <a:pt x="1361" y="677"/>
                  </a:lnTo>
                  <a:lnTo>
                    <a:pt x="1358" y="678"/>
                  </a:lnTo>
                  <a:lnTo>
                    <a:pt x="1355" y="681"/>
                  </a:lnTo>
                  <a:lnTo>
                    <a:pt x="1354" y="685"/>
                  </a:lnTo>
                  <a:lnTo>
                    <a:pt x="1351" y="691"/>
                  </a:lnTo>
                  <a:lnTo>
                    <a:pt x="1348" y="694"/>
                  </a:lnTo>
                  <a:lnTo>
                    <a:pt x="1345" y="696"/>
                  </a:lnTo>
                  <a:lnTo>
                    <a:pt x="1344" y="696"/>
                  </a:lnTo>
                  <a:lnTo>
                    <a:pt x="1341" y="696"/>
                  </a:lnTo>
                  <a:lnTo>
                    <a:pt x="1339" y="697"/>
                  </a:lnTo>
                  <a:lnTo>
                    <a:pt x="1339" y="698"/>
                  </a:lnTo>
                  <a:lnTo>
                    <a:pt x="1339" y="700"/>
                  </a:lnTo>
                  <a:lnTo>
                    <a:pt x="1341" y="700"/>
                  </a:lnTo>
                  <a:lnTo>
                    <a:pt x="1345" y="700"/>
                  </a:lnTo>
                  <a:lnTo>
                    <a:pt x="1339" y="713"/>
                  </a:lnTo>
                  <a:lnTo>
                    <a:pt x="1331" y="727"/>
                  </a:lnTo>
                  <a:lnTo>
                    <a:pt x="1344" y="711"/>
                  </a:lnTo>
                  <a:lnTo>
                    <a:pt x="1351" y="704"/>
                  </a:lnTo>
                  <a:lnTo>
                    <a:pt x="1358" y="696"/>
                  </a:lnTo>
                  <a:lnTo>
                    <a:pt x="1365" y="690"/>
                  </a:lnTo>
                  <a:lnTo>
                    <a:pt x="1374" y="683"/>
                  </a:lnTo>
                  <a:lnTo>
                    <a:pt x="1382" y="677"/>
                  </a:lnTo>
                  <a:lnTo>
                    <a:pt x="1391" y="673"/>
                  </a:lnTo>
                  <a:lnTo>
                    <a:pt x="1397" y="670"/>
                  </a:lnTo>
                  <a:lnTo>
                    <a:pt x="1403" y="667"/>
                  </a:lnTo>
                  <a:lnTo>
                    <a:pt x="1411" y="664"/>
                  </a:lnTo>
                  <a:lnTo>
                    <a:pt x="1420" y="662"/>
                  </a:lnTo>
                  <a:lnTo>
                    <a:pt x="1424" y="661"/>
                  </a:lnTo>
                  <a:lnTo>
                    <a:pt x="1428" y="661"/>
                  </a:lnTo>
                  <a:lnTo>
                    <a:pt x="1434" y="662"/>
                  </a:lnTo>
                  <a:lnTo>
                    <a:pt x="1439" y="664"/>
                  </a:lnTo>
                  <a:lnTo>
                    <a:pt x="1439" y="667"/>
                  </a:lnTo>
                  <a:lnTo>
                    <a:pt x="1440" y="670"/>
                  </a:lnTo>
                  <a:lnTo>
                    <a:pt x="1441" y="671"/>
                  </a:lnTo>
                  <a:lnTo>
                    <a:pt x="1447" y="675"/>
                  </a:lnTo>
                  <a:lnTo>
                    <a:pt x="1444" y="678"/>
                  </a:lnTo>
                  <a:lnTo>
                    <a:pt x="1443" y="678"/>
                  </a:lnTo>
                  <a:lnTo>
                    <a:pt x="1441" y="678"/>
                  </a:lnTo>
                  <a:lnTo>
                    <a:pt x="1441" y="681"/>
                  </a:lnTo>
                  <a:lnTo>
                    <a:pt x="1441" y="684"/>
                  </a:lnTo>
                  <a:lnTo>
                    <a:pt x="1441" y="688"/>
                  </a:lnTo>
                  <a:lnTo>
                    <a:pt x="1441" y="690"/>
                  </a:lnTo>
                  <a:lnTo>
                    <a:pt x="1441" y="691"/>
                  </a:lnTo>
                  <a:lnTo>
                    <a:pt x="1437" y="691"/>
                  </a:lnTo>
                  <a:lnTo>
                    <a:pt x="1433" y="691"/>
                  </a:lnTo>
                  <a:lnTo>
                    <a:pt x="1433" y="693"/>
                  </a:lnTo>
                  <a:lnTo>
                    <a:pt x="1431" y="697"/>
                  </a:lnTo>
                  <a:lnTo>
                    <a:pt x="1430" y="703"/>
                  </a:lnTo>
                  <a:lnTo>
                    <a:pt x="1426" y="703"/>
                  </a:lnTo>
                  <a:lnTo>
                    <a:pt x="1423" y="706"/>
                  </a:lnTo>
                  <a:lnTo>
                    <a:pt x="1417" y="697"/>
                  </a:lnTo>
                  <a:lnTo>
                    <a:pt x="1414" y="697"/>
                  </a:lnTo>
                  <a:lnTo>
                    <a:pt x="1413" y="698"/>
                  </a:lnTo>
                  <a:lnTo>
                    <a:pt x="1413" y="700"/>
                  </a:lnTo>
                  <a:lnTo>
                    <a:pt x="1411" y="700"/>
                  </a:lnTo>
                  <a:lnTo>
                    <a:pt x="1410" y="700"/>
                  </a:lnTo>
                  <a:lnTo>
                    <a:pt x="1408" y="700"/>
                  </a:lnTo>
                  <a:lnTo>
                    <a:pt x="1411" y="706"/>
                  </a:lnTo>
                  <a:lnTo>
                    <a:pt x="1414" y="711"/>
                  </a:lnTo>
                  <a:lnTo>
                    <a:pt x="1411" y="711"/>
                  </a:lnTo>
                  <a:lnTo>
                    <a:pt x="1413" y="711"/>
                  </a:lnTo>
                  <a:lnTo>
                    <a:pt x="1420" y="710"/>
                  </a:lnTo>
                  <a:lnTo>
                    <a:pt x="1430" y="709"/>
                  </a:lnTo>
                  <a:lnTo>
                    <a:pt x="1436" y="709"/>
                  </a:lnTo>
                  <a:lnTo>
                    <a:pt x="1437" y="710"/>
                  </a:lnTo>
                  <a:lnTo>
                    <a:pt x="1437" y="713"/>
                  </a:lnTo>
                  <a:lnTo>
                    <a:pt x="1436" y="716"/>
                  </a:lnTo>
                  <a:lnTo>
                    <a:pt x="1433" y="721"/>
                  </a:lnTo>
                  <a:lnTo>
                    <a:pt x="1434" y="723"/>
                  </a:lnTo>
                  <a:lnTo>
                    <a:pt x="1433" y="726"/>
                  </a:lnTo>
                  <a:lnTo>
                    <a:pt x="1430" y="733"/>
                  </a:lnTo>
                  <a:lnTo>
                    <a:pt x="1433" y="733"/>
                  </a:lnTo>
                  <a:lnTo>
                    <a:pt x="1433" y="732"/>
                  </a:lnTo>
                  <a:lnTo>
                    <a:pt x="1434" y="732"/>
                  </a:lnTo>
                  <a:lnTo>
                    <a:pt x="1439" y="730"/>
                  </a:lnTo>
                  <a:lnTo>
                    <a:pt x="1439" y="733"/>
                  </a:lnTo>
                  <a:lnTo>
                    <a:pt x="1439" y="734"/>
                  </a:lnTo>
                  <a:lnTo>
                    <a:pt x="1439" y="736"/>
                  </a:lnTo>
                  <a:lnTo>
                    <a:pt x="1436" y="736"/>
                  </a:lnTo>
                  <a:lnTo>
                    <a:pt x="1437" y="736"/>
                  </a:lnTo>
                  <a:lnTo>
                    <a:pt x="1437" y="737"/>
                  </a:lnTo>
                  <a:lnTo>
                    <a:pt x="1437" y="742"/>
                  </a:lnTo>
                  <a:lnTo>
                    <a:pt x="1436" y="749"/>
                  </a:lnTo>
                  <a:lnTo>
                    <a:pt x="1441" y="752"/>
                  </a:lnTo>
                  <a:lnTo>
                    <a:pt x="1444" y="752"/>
                  </a:lnTo>
                  <a:lnTo>
                    <a:pt x="1456" y="755"/>
                  </a:lnTo>
                  <a:lnTo>
                    <a:pt x="1453" y="757"/>
                  </a:lnTo>
                  <a:lnTo>
                    <a:pt x="1453" y="759"/>
                  </a:lnTo>
                  <a:lnTo>
                    <a:pt x="1453" y="760"/>
                  </a:lnTo>
                  <a:lnTo>
                    <a:pt x="1447" y="760"/>
                  </a:lnTo>
                  <a:lnTo>
                    <a:pt x="1449" y="763"/>
                  </a:lnTo>
                  <a:lnTo>
                    <a:pt x="1450" y="765"/>
                  </a:lnTo>
                  <a:lnTo>
                    <a:pt x="1450" y="766"/>
                  </a:lnTo>
                  <a:lnTo>
                    <a:pt x="1452" y="766"/>
                  </a:lnTo>
                  <a:lnTo>
                    <a:pt x="1453" y="765"/>
                  </a:lnTo>
                  <a:lnTo>
                    <a:pt x="1454" y="763"/>
                  </a:lnTo>
                  <a:lnTo>
                    <a:pt x="1459" y="763"/>
                  </a:lnTo>
                  <a:lnTo>
                    <a:pt x="1463" y="769"/>
                  </a:lnTo>
                  <a:lnTo>
                    <a:pt x="1467" y="770"/>
                  </a:lnTo>
                  <a:lnTo>
                    <a:pt x="1472" y="770"/>
                  </a:lnTo>
                  <a:lnTo>
                    <a:pt x="1475" y="770"/>
                  </a:lnTo>
                  <a:lnTo>
                    <a:pt x="1477" y="769"/>
                  </a:lnTo>
                  <a:lnTo>
                    <a:pt x="1480" y="768"/>
                  </a:lnTo>
                  <a:lnTo>
                    <a:pt x="1483" y="765"/>
                  </a:lnTo>
                  <a:lnTo>
                    <a:pt x="1489" y="760"/>
                  </a:lnTo>
                  <a:lnTo>
                    <a:pt x="1492" y="769"/>
                  </a:lnTo>
                  <a:lnTo>
                    <a:pt x="1492" y="773"/>
                  </a:lnTo>
                  <a:lnTo>
                    <a:pt x="1495" y="778"/>
                  </a:lnTo>
                  <a:lnTo>
                    <a:pt x="1489" y="778"/>
                  </a:lnTo>
                  <a:lnTo>
                    <a:pt x="1489" y="782"/>
                  </a:lnTo>
                  <a:lnTo>
                    <a:pt x="1486" y="786"/>
                  </a:lnTo>
                  <a:lnTo>
                    <a:pt x="1482" y="789"/>
                  </a:lnTo>
                  <a:lnTo>
                    <a:pt x="1472" y="793"/>
                  </a:lnTo>
                  <a:lnTo>
                    <a:pt x="1472" y="796"/>
                  </a:lnTo>
                  <a:lnTo>
                    <a:pt x="1469" y="796"/>
                  </a:lnTo>
                  <a:lnTo>
                    <a:pt x="1464" y="796"/>
                  </a:lnTo>
                  <a:lnTo>
                    <a:pt x="1462" y="796"/>
                  </a:lnTo>
                  <a:lnTo>
                    <a:pt x="1460" y="796"/>
                  </a:lnTo>
                  <a:lnTo>
                    <a:pt x="1459" y="796"/>
                  </a:lnTo>
                  <a:lnTo>
                    <a:pt x="1457" y="798"/>
                  </a:lnTo>
                  <a:lnTo>
                    <a:pt x="1456" y="801"/>
                  </a:lnTo>
                  <a:lnTo>
                    <a:pt x="1456" y="805"/>
                  </a:lnTo>
                  <a:lnTo>
                    <a:pt x="1453" y="805"/>
                  </a:lnTo>
                  <a:lnTo>
                    <a:pt x="1452" y="805"/>
                  </a:lnTo>
                  <a:lnTo>
                    <a:pt x="1450" y="802"/>
                  </a:lnTo>
                  <a:lnTo>
                    <a:pt x="1449" y="801"/>
                  </a:lnTo>
                  <a:lnTo>
                    <a:pt x="1447" y="802"/>
                  </a:lnTo>
                  <a:lnTo>
                    <a:pt x="1444" y="805"/>
                  </a:lnTo>
                  <a:lnTo>
                    <a:pt x="1443" y="806"/>
                  </a:lnTo>
                  <a:lnTo>
                    <a:pt x="1443" y="808"/>
                  </a:lnTo>
                  <a:lnTo>
                    <a:pt x="1443" y="811"/>
                  </a:lnTo>
                  <a:lnTo>
                    <a:pt x="1443" y="815"/>
                  </a:lnTo>
                  <a:lnTo>
                    <a:pt x="1441" y="818"/>
                  </a:lnTo>
                  <a:lnTo>
                    <a:pt x="1430" y="827"/>
                  </a:lnTo>
                  <a:lnTo>
                    <a:pt x="1428" y="825"/>
                  </a:lnTo>
                  <a:lnTo>
                    <a:pt x="1428" y="824"/>
                  </a:lnTo>
                  <a:lnTo>
                    <a:pt x="1427" y="821"/>
                  </a:lnTo>
                  <a:lnTo>
                    <a:pt x="1426" y="821"/>
                  </a:lnTo>
                  <a:lnTo>
                    <a:pt x="1424" y="822"/>
                  </a:lnTo>
                  <a:lnTo>
                    <a:pt x="1423" y="824"/>
                  </a:lnTo>
                  <a:lnTo>
                    <a:pt x="1420" y="824"/>
                  </a:lnTo>
                  <a:lnTo>
                    <a:pt x="1417" y="818"/>
                  </a:lnTo>
                  <a:lnTo>
                    <a:pt x="1410" y="815"/>
                  </a:lnTo>
                  <a:lnTo>
                    <a:pt x="1407" y="814"/>
                  </a:lnTo>
                  <a:lnTo>
                    <a:pt x="1405" y="811"/>
                  </a:lnTo>
                  <a:lnTo>
                    <a:pt x="1405" y="808"/>
                  </a:lnTo>
                  <a:lnTo>
                    <a:pt x="1408" y="802"/>
                  </a:lnTo>
                  <a:lnTo>
                    <a:pt x="1411" y="798"/>
                  </a:lnTo>
                  <a:lnTo>
                    <a:pt x="1414" y="793"/>
                  </a:lnTo>
                  <a:lnTo>
                    <a:pt x="1423" y="793"/>
                  </a:lnTo>
                  <a:lnTo>
                    <a:pt x="1423" y="788"/>
                  </a:lnTo>
                  <a:lnTo>
                    <a:pt x="1431" y="785"/>
                  </a:lnTo>
                  <a:lnTo>
                    <a:pt x="1436" y="783"/>
                  </a:lnTo>
                  <a:lnTo>
                    <a:pt x="1437" y="783"/>
                  </a:lnTo>
                  <a:lnTo>
                    <a:pt x="1440" y="783"/>
                  </a:lnTo>
                  <a:lnTo>
                    <a:pt x="1450" y="785"/>
                  </a:lnTo>
                  <a:lnTo>
                    <a:pt x="1452" y="782"/>
                  </a:lnTo>
                  <a:lnTo>
                    <a:pt x="1452" y="781"/>
                  </a:lnTo>
                  <a:lnTo>
                    <a:pt x="1453" y="778"/>
                  </a:lnTo>
                  <a:lnTo>
                    <a:pt x="1456" y="778"/>
                  </a:lnTo>
                  <a:lnTo>
                    <a:pt x="1456" y="776"/>
                  </a:lnTo>
                  <a:lnTo>
                    <a:pt x="1456" y="775"/>
                  </a:lnTo>
                  <a:lnTo>
                    <a:pt x="1453" y="772"/>
                  </a:lnTo>
                  <a:lnTo>
                    <a:pt x="1441" y="775"/>
                  </a:lnTo>
                  <a:lnTo>
                    <a:pt x="1430" y="778"/>
                  </a:lnTo>
                  <a:lnTo>
                    <a:pt x="1431" y="773"/>
                  </a:lnTo>
                  <a:lnTo>
                    <a:pt x="1433" y="770"/>
                  </a:lnTo>
                  <a:lnTo>
                    <a:pt x="1433" y="768"/>
                  </a:lnTo>
                  <a:lnTo>
                    <a:pt x="1433" y="763"/>
                  </a:lnTo>
                  <a:lnTo>
                    <a:pt x="1439" y="763"/>
                  </a:lnTo>
                  <a:lnTo>
                    <a:pt x="1437" y="760"/>
                  </a:lnTo>
                  <a:lnTo>
                    <a:pt x="1434" y="759"/>
                  </a:lnTo>
                  <a:lnTo>
                    <a:pt x="1433" y="760"/>
                  </a:lnTo>
                  <a:lnTo>
                    <a:pt x="1433" y="757"/>
                  </a:lnTo>
                  <a:lnTo>
                    <a:pt x="1428" y="765"/>
                  </a:lnTo>
                  <a:lnTo>
                    <a:pt x="1427" y="768"/>
                  </a:lnTo>
                  <a:lnTo>
                    <a:pt x="1424" y="770"/>
                  </a:lnTo>
                  <a:lnTo>
                    <a:pt x="1420" y="775"/>
                  </a:lnTo>
                  <a:lnTo>
                    <a:pt x="1414" y="781"/>
                  </a:lnTo>
                  <a:lnTo>
                    <a:pt x="1411" y="776"/>
                  </a:lnTo>
                  <a:lnTo>
                    <a:pt x="1410" y="775"/>
                  </a:lnTo>
                  <a:lnTo>
                    <a:pt x="1408" y="775"/>
                  </a:lnTo>
                  <a:lnTo>
                    <a:pt x="1408" y="776"/>
                  </a:lnTo>
                  <a:lnTo>
                    <a:pt x="1408" y="779"/>
                  </a:lnTo>
                  <a:lnTo>
                    <a:pt x="1411" y="782"/>
                  </a:lnTo>
                  <a:lnTo>
                    <a:pt x="1408" y="783"/>
                  </a:lnTo>
                  <a:lnTo>
                    <a:pt x="1404" y="785"/>
                  </a:lnTo>
                  <a:lnTo>
                    <a:pt x="1400" y="786"/>
                  </a:lnTo>
                  <a:lnTo>
                    <a:pt x="1397" y="786"/>
                  </a:lnTo>
                  <a:lnTo>
                    <a:pt x="1394" y="785"/>
                  </a:lnTo>
                  <a:lnTo>
                    <a:pt x="1391" y="783"/>
                  </a:lnTo>
                  <a:lnTo>
                    <a:pt x="1387" y="781"/>
                  </a:lnTo>
                  <a:lnTo>
                    <a:pt x="1388" y="789"/>
                  </a:lnTo>
                  <a:lnTo>
                    <a:pt x="1391" y="796"/>
                  </a:lnTo>
                  <a:lnTo>
                    <a:pt x="1384" y="802"/>
                  </a:lnTo>
                  <a:lnTo>
                    <a:pt x="1378" y="808"/>
                  </a:lnTo>
                  <a:lnTo>
                    <a:pt x="1375" y="805"/>
                  </a:lnTo>
                  <a:lnTo>
                    <a:pt x="1372" y="804"/>
                  </a:lnTo>
                  <a:lnTo>
                    <a:pt x="1372" y="802"/>
                  </a:lnTo>
                  <a:lnTo>
                    <a:pt x="1364" y="808"/>
                  </a:lnTo>
                  <a:lnTo>
                    <a:pt x="1364" y="799"/>
                  </a:lnTo>
                  <a:lnTo>
                    <a:pt x="1361" y="805"/>
                  </a:lnTo>
                  <a:lnTo>
                    <a:pt x="1358" y="809"/>
                  </a:lnTo>
                  <a:lnTo>
                    <a:pt x="1355" y="812"/>
                  </a:lnTo>
                  <a:lnTo>
                    <a:pt x="1354" y="815"/>
                  </a:lnTo>
                  <a:lnTo>
                    <a:pt x="1351" y="815"/>
                  </a:lnTo>
                  <a:lnTo>
                    <a:pt x="1346" y="817"/>
                  </a:lnTo>
                  <a:lnTo>
                    <a:pt x="1336" y="817"/>
                  </a:lnTo>
                  <a:lnTo>
                    <a:pt x="1333" y="825"/>
                  </a:lnTo>
                  <a:lnTo>
                    <a:pt x="1333" y="831"/>
                  </a:lnTo>
                  <a:lnTo>
                    <a:pt x="1331" y="835"/>
                  </a:lnTo>
                  <a:lnTo>
                    <a:pt x="1325" y="838"/>
                  </a:lnTo>
                  <a:lnTo>
                    <a:pt x="1325" y="840"/>
                  </a:lnTo>
                  <a:lnTo>
                    <a:pt x="1326" y="841"/>
                  </a:lnTo>
                  <a:lnTo>
                    <a:pt x="1328" y="841"/>
                  </a:lnTo>
                  <a:lnTo>
                    <a:pt x="1329" y="842"/>
                  </a:lnTo>
                  <a:lnTo>
                    <a:pt x="1329" y="844"/>
                  </a:lnTo>
                  <a:lnTo>
                    <a:pt x="1328" y="847"/>
                  </a:lnTo>
                  <a:lnTo>
                    <a:pt x="1326" y="848"/>
                  </a:lnTo>
                  <a:lnTo>
                    <a:pt x="1325" y="850"/>
                  </a:lnTo>
                  <a:lnTo>
                    <a:pt x="1322" y="851"/>
                  </a:lnTo>
                  <a:lnTo>
                    <a:pt x="1320" y="854"/>
                  </a:lnTo>
                  <a:lnTo>
                    <a:pt x="1328" y="858"/>
                  </a:lnTo>
                  <a:lnTo>
                    <a:pt x="1333" y="863"/>
                  </a:lnTo>
                  <a:lnTo>
                    <a:pt x="1329" y="864"/>
                  </a:lnTo>
                  <a:lnTo>
                    <a:pt x="1325" y="865"/>
                  </a:lnTo>
                  <a:lnTo>
                    <a:pt x="1326" y="867"/>
                  </a:lnTo>
                  <a:lnTo>
                    <a:pt x="1325" y="868"/>
                  </a:lnTo>
                  <a:lnTo>
                    <a:pt x="1320" y="868"/>
                  </a:lnTo>
                  <a:lnTo>
                    <a:pt x="1319" y="865"/>
                  </a:lnTo>
                  <a:lnTo>
                    <a:pt x="1318" y="863"/>
                  </a:lnTo>
                  <a:lnTo>
                    <a:pt x="1318" y="861"/>
                  </a:lnTo>
                  <a:lnTo>
                    <a:pt x="1315" y="860"/>
                  </a:lnTo>
                  <a:lnTo>
                    <a:pt x="1312" y="867"/>
                  </a:lnTo>
                  <a:lnTo>
                    <a:pt x="1312" y="874"/>
                  </a:lnTo>
                  <a:lnTo>
                    <a:pt x="1309" y="874"/>
                  </a:lnTo>
                  <a:lnTo>
                    <a:pt x="1308" y="874"/>
                  </a:lnTo>
                  <a:lnTo>
                    <a:pt x="1305" y="873"/>
                  </a:lnTo>
                  <a:lnTo>
                    <a:pt x="1302" y="871"/>
                  </a:lnTo>
                  <a:lnTo>
                    <a:pt x="1297" y="871"/>
                  </a:lnTo>
                  <a:lnTo>
                    <a:pt x="1295" y="877"/>
                  </a:lnTo>
                  <a:lnTo>
                    <a:pt x="1293" y="877"/>
                  </a:lnTo>
                  <a:lnTo>
                    <a:pt x="1289" y="877"/>
                  </a:lnTo>
                  <a:lnTo>
                    <a:pt x="1284" y="877"/>
                  </a:lnTo>
                  <a:lnTo>
                    <a:pt x="1280" y="878"/>
                  </a:lnTo>
                  <a:lnTo>
                    <a:pt x="1276" y="883"/>
                  </a:lnTo>
                  <a:lnTo>
                    <a:pt x="1272" y="887"/>
                  </a:lnTo>
                  <a:lnTo>
                    <a:pt x="1267" y="890"/>
                  </a:lnTo>
                  <a:lnTo>
                    <a:pt x="1267" y="891"/>
                  </a:lnTo>
                  <a:lnTo>
                    <a:pt x="1267" y="893"/>
                  </a:lnTo>
                  <a:lnTo>
                    <a:pt x="1266" y="894"/>
                  </a:lnTo>
                  <a:lnTo>
                    <a:pt x="1264" y="896"/>
                  </a:lnTo>
                  <a:lnTo>
                    <a:pt x="1264" y="897"/>
                  </a:lnTo>
                  <a:lnTo>
                    <a:pt x="1264" y="899"/>
                  </a:lnTo>
                  <a:lnTo>
                    <a:pt x="1273" y="904"/>
                  </a:lnTo>
                  <a:lnTo>
                    <a:pt x="1266" y="916"/>
                  </a:lnTo>
                  <a:lnTo>
                    <a:pt x="1261" y="923"/>
                  </a:lnTo>
                  <a:lnTo>
                    <a:pt x="1260" y="926"/>
                  </a:lnTo>
                  <a:lnTo>
                    <a:pt x="1256" y="926"/>
                  </a:lnTo>
                  <a:lnTo>
                    <a:pt x="1240" y="926"/>
                  </a:lnTo>
                  <a:lnTo>
                    <a:pt x="1240" y="930"/>
                  </a:lnTo>
                  <a:lnTo>
                    <a:pt x="1240" y="935"/>
                  </a:lnTo>
                  <a:lnTo>
                    <a:pt x="1241" y="936"/>
                  </a:lnTo>
                  <a:lnTo>
                    <a:pt x="1243" y="936"/>
                  </a:lnTo>
                  <a:lnTo>
                    <a:pt x="1248" y="937"/>
                  </a:lnTo>
                  <a:lnTo>
                    <a:pt x="1246" y="952"/>
                  </a:lnTo>
                  <a:lnTo>
                    <a:pt x="1243" y="965"/>
                  </a:lnTo>
                  <a:lnTo>
                    <a:pt x="1234" y="965"/>
                  </a:lnTo>
                  <a:lnTo>
                    <a:pt x="1234" y="959"/>
                  </a:lnTo>
                  <a:lnTo>
                    <a:pt x="1230" y="959"/>
                  </a:lnTo>
                  <a:lnTo>
                    <a:pt x="1227" y="961"/>
                  </a:lnTo>
                  <a:lnTo>
                    <a:pt x="1225" y="962"/>
                  </a:lnTo>
                  <a:lnTo>
                    <a:pt x="1223" y="962"/>
                  </a:lnTo>
                  <a:lnTo>
                    <a:pt x="1223" y="959"/>
                  </a:lnTo>
                  <a:lnTo>
                    <a:pt x="1220" y="956"/>
                  </a:lnTo>
                  <a:lnTo>
                    <a:pt x="1221" y="956"/>
                  </a:lnTo>
                  <a:lnTo>
                    <a:pt x="1221" y="953"/>
                  </a:lnTo>
                  <a:lnTo>
                    <a:pt x="1223" y="943"/>
                  </a:lnTo>
                  <a:lnTo>
                    <a:pt x="1225" y="933"/>
                  </a:lnTo>
                  <a:lnTo>
                    <a:pt x="1228" y="929"/>
                  </a:lnTo>
                  <a:lnTo>
                    <a:pt x="1231" y="926"/>
                  </a:lnTo>
                  <a:lnTo>
                    <a:pt x="1230" y="925"/>
                  </a:lnTo>
                  <a:lnTo>
                    <a:pt x="1230" y="923"/>
                  </a:lnTo>
                  <a:lnTo>
                    <a:pt x="1228" y="922"/>
                  </a:lnTo>
                  <a:lnTo>
                    <a:pt x="1223" y="923"/>
                  </a:lnTo>
                  <a:lnTo>
                    <a:pt x="1221" y="923"/>
                  </a:lnTo>
                  <a:lnTo>
                    <a:pt x="1218" y="923"/>
                  </a:lnTo>
                  <a:lnTo>
                    <a:pt x="1215" y="932"/>
                  </a:lnTo>
                  <a:lnTo>
                    <a:pt x="1215" y="937"/>
                  </a:lnTo>
                  <a:lnTo>
                    <a:pt x="1214" y="940"/>
                  </a:lnTo>
                  <a:lnTo>
                    <a:pt x="1214" y="943"/>
                  </a:lnTo>
                  <a:lnTo>
                    <a:pt x="1211" y="946"/>
                  </a:lnTo>
                  <a:lnTo>
                    <a:pt x="1210" y="949"/>
                  </a:lnTo>
                  <a:lnTo>
                    <a:pt x="1210" y="950"/>
                  </a:lnTo>
                  <a:lnTo>
                    <a:pt x="1211" y="952"/>
                  </a:lnTo>
                  <a:lnTo>
                    <a:pt x="1211" y="953"/>
                  </a:lnTo>
                  <a:lnTo>
                    <a:pt x="1212" y="953"/>
                  </a:lnTo>
                  <a:lnTo>
                    <a:pt x="1212" y="956"/>
                  </a:lnTo>
                  <a:lnTo>
                    <a:pt x="1210" y="958"/>
                  </a:lnTo>
                  <a:lnTo>
                    <a:pt x="1208" y="956"/>
                  </a:lnTo>
                  <a:lnTo>
                    <a:pt x="1207" y="958"/>
                  </a:lnTo>
                  <a:lnTo>
                    <a:pt x="1207" y="959"/>
                  </a:lnTo>
                  <a:lnTo>
                    <a:pt x="1212" y="962"/>
                  </a:lnTo>
                  <a:lnTo>
                    <a:pt x="1215" y="963"/>
                  </a:lnTo>
                  <a:lnTo>
                    <a:pt x="1218" y="965"/>
                  </a:lnTo>
                  <a:lnTo>
                    <a:pt x="1218" y="966"/>
                  </a:lnTo>
                  <a:lnTo>
                    <a:pt x="1217" y="968"/>
                  </a:lnTo>
                  <a:lnTo>
                    <a:pt x="1217" y="969"/>
                  </a:lnTo>
                  <a:lnTo>
                    <a:pt x="1215" y="971"/>
                  </a:lnTo>
                  <a:lnTo>
                    <a:pt x="1217" y="972"/>
                  </a:lnTo>
                  <a:lnTo>
                    <a:pt x="1218" y="973"/>
                  </a:lnTo>
                  <a:lnTo>
                    <a:pt x="1220" y="973"/>
                  </a:lnTo>
                  <a:lnTo>
                    <a:pt x="1221" y="973"/>
                  </a:lnTo>
                  <a:lnTo>
                    <a:pt x="1220" y="975"/>
                  </a:lnTo>
                  <a:lnTo>
                    <a:pt x="1217" y="979"/>
                  </a:lnTo>
                  <a:lnTo>
                    <a:pt x="1212" y="985"/>
                  </a:lnTo>
                  <a:lnTo>
                    <a:pt x="1214" y="986"/>
                  </a:lnTo>
                  <a:lnTo>
                    <a:pt x="1215" y="989"/>
                  </a:lnTo>
                  <a:lnTo>
                    <a:pt x="1215" y="991"/>
                  </a:lnTo>
                  <a:lnTo>
                    <a:pt x="1218" y="992"/>
                  </a:lnTo>
                  <a:lnTo>
                    <a:pt x="1220" y="994"/>
                  </a:lnTo>
                  <a:lnTo>
                    <a:pt x="1224" y="994"/>
                  </a:lnTo>
                  <a:lnTo>
                    <a:pt x="1227" y="995"/>
                  </a:lnTo>
                  <a:lnTo>
                    <a:pt x="1228" y="995"/>
                  </a:lnTo>
                  <a:lnTo>
                    <a:pt x="1228" y="1002"/>
                  </a:lnTo>
                  <a:lnTo>
                    <a:pt x="1228" y="1007"/>
                  </a:lnTo>
                  <a:lnTo>
                    <a:pt x="1227" y="1008"/>
                  </a:lnTo>
                  <a:lnTo>
                    <a:pt x="1224" y="1008"/>
                  </a:lnTo>
                  <a:lnTo>
                    <a:pt x="1218" y="1009"/>
                  </a:lnTo>
                  <a:lnTo>
                    <a:pt x="1218" y="1015"/>
                  </a:lnTo>
                  <a:lnTo>
                    <a:pt x="1223" y="1014"/>
                  </a:lnTo>
                  <a:lnTo>
                    <a:pt x="1228" y="1015"/>
                  </a:lnTo>
                  <a:lnTo>
                    <a:pt x="1231" y="1018"/>
                  </a:lnTo>
                  <a:lnTo>
                    <a:pt x="1233" y="1021"/>
                  </a:lnTo>
                  <a:lnTo>
                    <a:pt x="1234" y="1024"/>
                  </a:lnTo>
                  <a:lnTo>
                    <a:pt x="1221" y="1024"/>
                  </a:lnTo>
                  <a:lnTo>
                    <a:pt x="1215" y="1025"/>
                  </a:lnTo>
                  <a:lnTo>
                    <a:pt x="1214" y="1025"/>
                  </a:lnTo>
                  <a:lnTo>
                    <a:pt x="1215" y="1025"/>
                  </a:lnTo>
                  <a:lnTo>
                    <a:pt x="1218" y="1031"/>
                  </a:lnTo>
                  <a:lnTo>
                    <a:pt x="1212" y="1033"/>
                  </a:lnTo>
                  <a:lnTo>
                    <a:pt x="1207" y="1034"/>
                  </a:lnTo>
                  <a:lnTo>
                    <a:pt x="1212" y="1045"/>
                  </a:lnTo>
                  <a:lnTo>
                    <a:pt x="1208" y="1047"/>
                  </a:lnTo>
                  <a:lnTo>
                    <a:pt x="1204" y="1048"/>
                  </a:lnTo>
                  <a:lnTo>
                    <a:pt x="1201" y="1051"/>
                  </a:lnTo>
                  <a:lnTo>
                    <a:pt x="1200" y="1057"/>
                  </a:lnTo>
                  <a:lnTo>
                    <a:pt x="1198" y="1061"/>
                  </a:lnTo>
                  <a:lnTo>
                    <a:pt x="1195" y="1064"/>
                  </a:lnTo>
                  <a:lnTo>
                    <a:pt x="1191" y="1067"/>
                  </a:lnTo>
                  <a:lnTo>
                    <a:pt x="1185" y="1067"/>
                  </a:lnTo>
                  <a:lnTo>
                    <a:pt x="1181" y="1068"/>
                  </a:lnTo>
                  <a:lnTo>
                    <a:pt x="1178" y="1068"/>
                  </a:lnTo>
                  <a:lnTo>
                    <a:pt x="1176" y="1070"/>
                  </a:lnTo>
                  <a:lnTo>
                    <a:pt x="1175" y="1073"/>
                  </a:lnTo>
                  <a:lnTo>
                    <a:pt x="1174" y="1076"/>
                  </a:lnTo>
                  <a:lnTo>
                    <a:pt x="1175" y="1079"/>
                  </a:lnTo>
                  <a:lnTo>
                    <a:pt x="1174" y="1081"/>
                  </a:lnTo>
                  <a:lnTo>
                    <a:pt x="1172" y="1083"/>
                  </a:lnTo>
                  <a:lnTo>
                    <a:pt x="1169" y="1084"/>
                  </a:lnTo>
                  <a:lnTo>
                    <a:pt x="1165" y="1086"/>
                  </a:lnTo>
                  <a:lnTo>
                    <a:pt x="1158" y="1087"/>
                  </a:lnTo>
                  <a:lnTo>
                    <a:pt x="1153" y="1090"/>
                  </a:lnTo>
                  <a:lnTo>
                    <a:pt x="1153" y="1092"/>
                  </a:lnTo>
                  <a:lnTo>
                    <a:pt x="1153" y="1094"/>
                  </a:lnTo>
                  <a:lnTo>
                    <a:pt x="1152" y="1096"/>
                  </a:lnTo>
                  <a:lnTo>
                    <a:pt x="1152" y="1097"/>
                  </a:lnTo>
                  <a:lnTo>
                    <a:pt x="1151" y="1097"/>
                  </a:lnTo>
                  <a:lnTo>
                    <a:pt x="1149" y="1097"/>
                  </a:lnTo>
                  <a:lnTo>
                    <a:pt x="1146" y="1097"/>
                  </a:lnTo>
                  <a:lnTo>
                    <a:pt x="1145" y="1097"/>
                  </a:lnTo>
                  <a:lnTo>
                    <a:pt x="1143" y="1097"/>
                  </a:lnTo>
                  <a:lnTo>
                    <a:pt x="1142" y="1100"/>
                  </a:lnTo>
                  <a:lnTo>
                    <a:pt x="1142" y="1103"/>
                  </a:lnTo>
                  <a:lnTo>
                    <a:pt x="1143" y="1106"/>
                  </a:lnTo>
                  <a:lnTo>
                    <a:pt x="1143" y="1109"/>
                  </a:lnTo>
                  <a:lnTo>
                    <a:pt x="1136" y="1122"/>
                  </a:lnTo>
                  <a:lnTo>
                    <a:pt x="1133" y="1130"/>
                  </a:lnTo>
                  <a:lnTo>
                    <a:pt x="1133" y="1133"/>
                  </a:lnTo>
                  <a:lnTo>
                    <a:pt x="1135" y="1133"/>
                  </a:lnTo>
                  <a:lnTo>
                    <a:pt x="1138" y="1135"/>
                  </a:lnTo>
                  <a:lnTo>
                    <a:pt x="1136" y="1135"/>
                  </a:lnTo>
                  <a:lnTo>
                    <a:pt x="1132" y="1136"/>
                  </a:lnTo>
                  <a:lnTo>
                    <a:pt x="1130" y="1138"/>
                  </a:lnTo>
                  <a:lnTo>
                    <a:pt x="1130" y="1139"/>
                  </a:lnTo>
                  <a:lnTo>
                    <a:pt x="1132" y="1139"/>
                  </a:lnTo>
                  <a:lnTo>
                    <a:pt x="1129" y="1139"/>
                  </a:lnTo>
                  <a:lnTo>
                    <a:pt x="1128" y="1139"/>
                  </a:lnTo>
                  <a:lnTo>
                    <a:pt x="1126" y="1140"/>
                  </a:lnTo>
                  <a:lnTo>
                    <a:pt x="1128" y="1142"/>
                  </a:lnTo>
                  <a:lnTo>
                    <a:pt x="1129" y="1143"/>
                  </a:lnTo>
                  <a:lnTo>
                    <a:pt x="1135" y="1148"/>
                  </a:lnTo>
                  <a:lnTo>
                    <a:pt x="1135" y="1152"/>
                  </a:lnTo>
                  <a:lnTo>
                    <a:pt x="1135" y="1158"/>
                  </a:lnTo>
                  <a:lnTo>
                    <a:pt x="1135" y="1162"/>
                  </a:lnTo>
                  <a:lnTo>
                    <a:pt x="1135" y="1166"/>
                  </a:lnTo>
                  <a:lnTo>
                    <a:pt x="1139" y="1172"/>
                  </a:lnTo>
                  <a:lnTo>
                    <a:pt x="1142" y="1175"/>
                  </a:lnTo>
                  <a:lnTo>
                    <a:pt x="1143" y="1178"/>
                  </a:lnTo>
                  <a:lnTo>
                    <a:pt x="1143" y="1181"/>
                  </a:lnTo>
                  <a:lnTo>
                    <a:pt x="1143" y="1182"/>
                  </a:lnTo>
                  <a:lnTo>
                    <a:pt x="1142" y="1182"/>
                  </a:lnTo>
                  <a:lnTo>
                    <a:pt x="1140" y="1184"/>
                  </a:lnTo>
                  <a:lnTo>
                    <a:pt x="1140" y="1185"/>
                  </a:lnTo>
                  <a:lnTo>
                    <a:pt x="1140" y="1187"/>
                  </a:lnTo>
                  <a:lnTo>
                    <a:pt x="1146" y="1189"/>
                  </a:lnTo>
                  <a:lnTo>
                    <a:pt x="1148" y="1195"/>
                  </a:lnTo>
                  <a:lnTo>
                    <a:pt x="1151" y="1205"/>
                  </a:lnTo>
                  <a:lnTo>
                    <a:pt x="1153" y="1220"/>
                  </a:lnTo>
                  <a:lnTo>
                    <a:pt x="1155" y="1225"/>
                  </a:lnTo>
                  <a:lnTo>
                    <a:pt x="1155" y="1233"/>
                  </a:lnTo>
                  <a:lnTo>
                    <a:pt x="1153" y="1244"/>
                  </a:lnTo>
                  <a:lnTo>
                    <a:pt x="1151" y="1254"/>
                  </a:lnTo>
                  <a:lnTo>
                    <a:pt x="1149" y="1267"/>
                  </a:lnTo>
                  <a:lnTo>
                    <a:pt x="1145" y="1264"/>
                  </a:lnTo>
                  <a:lnTo>
                    <a:pt x="1142" y="1264"/>
                  </a:lnTo>
                  <a:lnTo>
                    <a:pt x="1138" y="1263"/>
                  </a:lnTo>
                  <a:lnTo>
                    <a:pt x="1135" y="1261"/>
                  </a:lnTo>
                  <a:lnTo>
                    <a:pt x="1135" y="1259"/>
                  </a:lnTo>
                  <a:lnTo>
                    <a:pt x="1135" y="1257"/>
                  </a:lnTo>
                  <a:lnTo>
                    <a:pt x="1135" y="1254"/>
                  </a:lnTo>
                  <a:lnTo>
                    <a:pt x="1135" y="1253"/>
                  </a:lnTo>
                  <a:lnTo>
                    <a:pt x="1130" y="1248"/>
                  </a:lnTo>
                  <a:lnTo>
                    <a:pt x="1126" y="1244"/>
                  </a:lnTo>
                  <a:lnTo>
                    <a:pt x="1125" y="1240"/>
                  </a:lnTo>
                  <a:lnTo>
                    <a:pt x="1125" y="1237"/>
                  </a:lnTo>
                  <a:lnTo>
                    <a:pt x="1125" y="1234"/>
                  </a:lnTo>
                  <a:lnTo>
                    <a:pt x="1123" y="1231"/>
                  </a:lnTo>
                  <a:lnTo>
                    <a:pt x="1117" y="1227"/>
                  </a:lnTo>
                  <a:lnTo>
                    <a:pt x="1113" y="1225"/>
                  </a:lnTo>
                  <a:lnTo>
                    <a:pt x="1112" y="1221"/>
                  </a:lnTo>
                  <a:lnTo>
                    <a:pt x="1112" y="1218"/>
                  </a:lnTo>
                  <a:lnTo>
                    <a:pt x="1113" y="1214"/>
                  </a:lnTo>
                  <a:lnTo>
                    <a:pt x="1116" y="1210"/>
                  </a:lnTo>
                  <a:lnTo>
                    <a:pt x="1117" y="1205"/>
                  </a:lnTo>
                  <a:lnTo>
                    <a:pt x="1113" y="1207"/>
                  </a:lnTo>
                  <a:lnTo>
                    <a:pt x="1107" y="1208"/>
                  </a:lnTo>
                  <a:lnTo>
                    <a:pt x="1107" y="1200"/>
                  </a:lnTo>
                  <a:lnTo>
                    <a:pt x="1109" y="1189"/>
                  </a:lnTo>
                  <a:lnTo>
                    <a:pt x="1109" y="1178"/>
                  </a:lnTo>
                  <a:lnTo>
                    <a:pt x="1107" y="1174"/>
                  </a:lnTo>
                  <a:lnTo>
                    <a:pt x="1107" y="1169"/>
                  </a:lnTo>
                  <a:lnTo>
                    <a:pt x="1099" y="1166"/>
                  </a:lnTo>
                  <a:lnTo>
                    <a:pt x="1097" y="1164"/>
                  </a:lnTo>
                  <a:lnTo>
                    <a:pt x="1096" y="1161"/>
                  </a:lnTo>
                  <a:lnTo>
                    <a:pt x="1093" y="1153"/>
                  </a:lnTo>
                  <a:lnTo>
                    <a:pt x="1092" y="1153"/>
                  </a:lnTo>
                  <a:lnTo>
                    <a:pt x="1089" y="1153"/>
                  </a:lnTo>
                  <a:lnTo>
                    <a:pt x="1087" y="1153"/>
                  </a:lnTo>
                  <a:lnTo>
                    <a:pt x="1084" y="1153"/>
                  </a:lnTo>
                  <a:lnTo>
                    <a:pt x="1084" y="1155"/>
                  </a:lnTo>
                  <a:lnTo>
                    <a:pt x="1081" y="1158"/>
                  </a:lnTo>
                  <a:lnTo>
                    <a:pt x="1080" y="1162"/>
                  </a:lnTo>
                  <a:lnTo>
                    <a:pt x="1071" y="1159"/>
                  </a:lnTo>
                  <a:lnTo>
                    <a:pt x="1068" y="1159"/>
                  </a:lnTo>
                  <a:lnTo>
                    <a:pt x="1066" y="1159"/>
                  </a:lnTo>
                  <a:lnTo>
                    <a:pt x="1064" y="1153"/>
                  </a:lnTo>
                  <a:lnTo>
                    <a:pt x="1064" y="1152"/>
                  </a:lnTo>
                  <a:lnTo>
                    <a:pt x="1063" y="1151"/>
                  </a:lnTo>
                  <a:lnTo>
                    <a:pt x="1058" y="1149"/>
                  </a:lnTo>
                  <a:lnTo>
                    <a:pt x="1056" y="1149"/>
                  </a:lnTo>
                  <a:lnTo>
                    <a:pt x="1053" y="1149"/>
                  </a:lnTo>
                  <a:lnTo>
                    <a:pt x="1048" y="1148"/>
                  </a:lnTo>
                  <a:lnTo>
                    <a:pt x="1050" y="1146"/>
                  </a:lnTo>
                  <a:lnTo>
                    <a:pt x="1050" y="1143"/>
                  </a:lnTo>
                  <a:lnTo>
                    <a:pt x="1048" y="1142"/>
                  </a:lnTo>
                  <a:lnTo>
                    <a:pt x="1047" y="1139"/>
                  </a:lnTo>
                  <a:lnTo>
                    <a:pt x="1044" y="1139"/>
                  </a:lnTo>
                  <a:lnTo>
                    <a:pt x="1043" y="1140"/>
                  </a:lnTo>
                  <a:lnTo>
                    <a:pt x="1041" y="1145"/>
                  </a:lnTo>
                  <a:lnTo>
                    <a:pt x="1032" y="1139"/>
                  </a:lnTo>
                  <a:lnTo>
                    <a:pt x="1027" y="1148"/>
                  </a:lnTo>
                  <a:lnTo>
                    <a:pt x="1022" y="1146"/>
                  </a:lnTo>
                  <a:lnTo>
                    <a:pt x="1021" y="1145"/>
                  </a:lnTo>
                  <a:lnTo>
                    <a:pt x="1021" y="1142"/>
                  </a:lnTo>
                  <a:lnTo>
                    <a:pt x="1018" y="1139"/>
                  </a:lnTo>
                  <a:lnTo>
                    <a:pt x="1015" y="1142"/>
                  </a:lnTo>
                  <a:lnTo>
                    <a:pt x="1015" y="1143"/>
                  </a:lnTo>
                  <a:lnTo>
                    <a:pt x="1015" y="1145"/>
                  </a:lnTo>
                  <a:lnTo>
                    <a:pt x="1008" y="1143"/>
                  </a:lnTo>
                  <a:lnTo>
                    <a:pt x="1005" y="1143"/>
                  </a:lnTo>
                  <a:lnTo>
                    <a:pt x="994" y="1142"/>
                  </a:lnTo>
                  <a:lnTo>
                    <a:pt x="994" y="1148"/>
                  </a:lnTo>
                  <a:lnTo>
                    <a:pt x="989" y="1148"/>
                  </a:lnTo>
                  <a:lnTo>
                    <a:pt x="985" y="1146"/>
                  </a:lnTo>
                  <a:lnTo>
                    <a:pt x="982" y="1145"/>
                  </a:lnTo>
                  <a:lnTo>
                    <a:pt x="981" y="1145"/>
                  </a:lnTo>
                  <a:lnTo>
                    <a:pt x="979" y="1145"/>
                  </a:lnTo>
                  <a:lnTo>
                    <a:pt x="982" y="1151"/>
                  </a:lnTo>
                  <a:lnTo>
                    <a:pt x="985" y="1151"/>
                  </a:lnTo>
                  <a:lnTo>
                    <a:pt x="992" y="1152"/>
                  </a:lnTo>
                  <a:lnTo>
                    <a:pt x="999" y="1156"/>
                  </a:lnTo>
                  <a:lnTo>
                    <a:pt x="996" y="1159"/>
                  </a:lnTo>
                  <a:lnTo>
                    <a:pt x="996" y="1161"/>
                  </a:lnTo>
                  <a:lnTo>
                    <a:pt x="996" y="1162"/>
                  </a:lnTo>
                  <a:lnTo>
                    <a:pt x="995" y="1162"/>
                  </a:lnTo>
                  <a:lnTo>
                    <a:pt x="994" y="1164"/>
                  </a:lnTo>
                  <a:lnTo>
                    <a:pt x="994" y="1166"/>
                  </a:lnTo>
                  <a:lnTo>
                    <a:pt x="1002" y="1169"/>
                  </a:lnTo>
                  <a:lnTo>
                    <a:pt x="1004" y="1171"/>
                  </a:lnTo>
                  <a:lnTo>
                    <a:pt x="1004" y="1172"/>
                  </a:lnTo>
                  <a:lnTo>
                    <a:pt x="1002" y="1174"/>
                  </a:lnTo>
                  <a:lnTo>
                    <a:pt x="999" y="1175"/>
                  </a:lnTo>
                  <a:lnTo>
                    <a:pt x="996" y="1175"/>
                  </a:lnTo>
                  <a:lnTo>
                    <a:pt x="996" y="1169"/>
                  </a:lnTo>
                  <a:lnTo>
                    <a:pt x="994" y="1169"/>
                  </a:lnTo>
                  <a:lnTo>
                    <a:pt x="991" y="1169"/>
                  </a:lnTo>
                  <a:lnTo>
                    <a:pt x="988" y="1169"/>
                  </a:lnTo>
                  <a:lnTo>
                    <a:pt x="985" y="1169"/>
                  </a:lnTo>
                  <a:lnTo>
                    <a:pt x="978" y="1159"/>
                  </a:lnTo>
                  <a:lnTo>
                    <a:pt x="973" y="1162"/>
                  </a:lnTo>
                  <a:lnTo>
                    <a:pt x="971" y="1164"/>
                  </a:lnTo>
                  <a:lnTo>
                    <a:pt x="969" y="1164"/>
                  </a:lnTo>
                  <a:lnTo>
                    <a:pt x="969" y="1165"/>
                  </a:lnTo>
                  <a:lnTo>
                    <a:pt x="969" y="1168"/>
                  </a:lnTo>
                  <a:lnTo>
                    <a:pt x="972" y="1172"/>
                  </a:lnTo>
                  <a:lnTo>
                    <a:pt x="969" y="1172"/>
                  </a:lnTo>
                  <a:lnTo>
                    <a:pt x="968" y="1172"/>
                  </a:lnTo>
                  <a:lnTo>
                    <a:pt x="965" y="1174"/>
                  </a:lnTo>
                  <a:lnTo>
                    <a:pt x="962" y="1175"/>
                  </a:lnTo>
                  <a:lnTo>
                    <a:pt x="960" y="1175"/>
                  </a:lnTo>
                  <a:lnTo>
                    <a:pt x="958" y="1175"/>
                  </a:lnTo>
                  <a:lnTo>
                    <a:pt x="956" y="1174"/>
                  </a:lnTo>
                  <a:lnTo>
                    <a:pt x="956" y="1171"/>
                  </a:lnTo>
                  <a:lnTo>
                    <a:pt x="956" y="1169"/>
                  </a:lnTo>
                  <a:lnTo>
                    <a:pt x="955" y="1166"/>
                  </a:lnTo>
                  <a:lnTo>
                    <a:pt x="949" y="1164"/>
                  </a:lnTo>
                  <a:lnTo>
                    <a:pt x="939" y="1161"/>
                  </a:lnTo>
                  <a:lnTo>
                    <a:pt x="927" y="1156"/>
                  </a:lnTo>
                  <a:lnTo>
                    <a:pt x="919" y="1156"/>
                  </a:lnTo>
                  <a:lnTo>
                    <a:pt x="917" y="1156"/>
                  </a:lnTo>
                  <a:lnTo>
                    <a:pt x="916" y="1158"/>
                  </a:lnTo>
                  <a:lnTo>
                    <a:pt x="910" y="1162"/>
                  </a:lnTo>
                  <a:lnTo>
                    <a:pt x="904" y="1166"/>
                  </a:lnTo>
                  <a:lnTo>
                    <a:pt x="901" y="1169"/>
                  </a:lnTo>
                  <a:lnTo>
                    <a:pt x="900" y="1169"/>
                  </a:lnTo>
                  <a:lnTo>
                    <a:pt x="896" y="1169"/>
                  </a:lnTo>
                  <a:lnTo>
                    <a:pt x="893" y="1168"/>
                  </a:lnTo>
                  <a:lnTo>
                    <a:pt x="888" y="1166"/>
                  </a:lnTo>
                  <a:lnTo>
                    <a:pt x="884" y="1176"/>
                  </a:lnTo>
                  <a:lnTo>
                    <a:pt x="883" y="1182"/>
                  </a:lnTo>
                  <a:lnTo>
                    <a:pt x="880" y="1187"/>
                  </a:lnTo>
                  <a:lnTo>
                    <a:pt x="877" y="1188"/>
                  </a:lnTo>
                  <a:lnTo>
                    <a:pt x="874" y="1188"/>
                  </a:lnTo>
                  <a:lnTo>
                    <a:pt x="870" y="1188"/>
                  </a:lnTo>
                  <a:lnTo>
                    <a:pt x="867" y="1189"/>
                  </a:lnTo>
                  <a:lnTo>
                    <a:pt x="865" y="1191"/>
                  </a:lnTo>
                  <a:lnTo>
                    <a:pt x="865" y="1194"/>
                  </a:lnTo>
                  <a:lnTo>
                    <a:pt x="865" y="1198"/>
                  </a:lnTo>
                  <a:lnTo>
                    <a:pt x="864" y="1200"/>
                  </a:lnTo>
                  <a:lnTo>
                    <a:pt x="860" y="1202"/>
                  </a:lnTo>
                  <a:lnTo>
                    <a:pt x="854" y="1204"/>
                  </a:lnTo>
                  <a:lnTo>
                    <a:pt x="848" y="1205"/>
                  </a:lnTo>
                  <a:lnTo>
                    <a:pt x="847" y="1207"/>
                  </a:lnTo>
                  <a:lnTo>
                    <a:pt x="844" y="1208"/>
                  </a:lnTo>
                  <a:lnTo>
                    <a:pt x="844" y="1211"/>
                  </a:lnTo>
                  <a:lnTo>
                    <a:pt x="844" y="1214"/>
                  </a:lnTo>
                  <a:lnTo>
                    <a:pt x="845" y="1217"/>
                  </a:lnTo>
                  <a:lnTo>
                    <a:pt x="844" y="1220"/>
                  </a:lnTo>
                  <a:lnTo>
                    <a:pt x="840" y="1220"/>
                  </a:lnTo>
                  <a:lnTo>
                    <a:pt x="841" y="1228"/>
                  </a:lnTo>
                  <a:lnTo>
                    <a:pt x="841" y="1233"/>
                  </a:lnTo>
                  <a:lnTo>
                    <a:pt x="840" y="1236"/>
                  </a:lnTo>
                  <a:lnTo>
                    <a:pt x="842" y="1243"/>
                  </a:lnTo>
                  <a:lnTo>
                    <a:pt x="847" y="1251"/>
                  </a:lnTo>
                  <a:lnTo>
                    <a:pt x="850" y="1259"/>
                  </a:lnTo>
                  <a:lnTo>
                    <a:pt x="850" y="1263"/>
                  </a:lnTo>
                  <a:lnTo>
                    <a:pt x="850" y="1267"/>
                  </a:lnTo>
                  <a:lnTo>
                    <a:pt x="850" y="1269"/>
                  </a:lnTo>
                  <a:lnTo>
                    <a:pt x="847" y="1270"/>
                  </a:lnTo>
                  <a:lnTo>
                    <a:pt x="841" y="1274"/>
                  </a:lnTo>
                  <a:lnTo>
                    <a:pt x="837" y="1279"/>
                  </a:lnTo>
                  <a:lnTo>
                    <a:pt x="834" y="1283"/>
                  </a:lnTo>
                  <a:lnTo>
                    <a:pt x="834" y="1284"/>
                  </a:lnTo>
                  <a:lnTo>
                    <a:pt x="834" y="1287"/>
                  </a:lnTo>
                  <a:lnTo>
                    <a:pt x="835" y="1293"/>
                  </a:lnTo>
                  <a:lnTo>
                    <a:pt x="840" y="1302"/>
                  </a:lnTo>
                  <a:lnTo>
                    <a:pt x="838" y="1308"/>
                  </a:lnTo>
                  <a:lnTo>
                    <a:pt x="837" y="1312"/>
                  </a:lnTo>
                  <a:lnTo>
                    <a:pt x="837" y="1316"/>
                  </a:lnTo>
                  <a:lnTo>
                    <a:pt x="838" y="1322"/>
                  </a:lnTo>
                  <a:lnTo>
                    <a:pt x="840" y="1328"/>
                  </a:lnTo>
                  <a:lnTo>
                    <a:pt x="842" y="1335"/>
                  </a:lnTo>
                  <a:lnTo>
                    <a:pt x="842" y="1338"/>
                  </a:lnTo>
                  <a:lnTo>
                    <a:pt x="841" y="1341"/>
                  </a:lnTo>
                  <a:lnTo>
                    <a:pt x="837" y="1346"/>
                  </a:lnTo>
                  <a:lnTo>
                    <a:pt x="837" y="1348"/>
                  </a:lnTo>
                  <a:lnTo>
                    <a:pt x="838" y="1351"/>
                  </a:lnTo>
                  <a:lnTo>
                    <a:pt x="838" y="1356"/>
                  </a:lnTo>
                  <a:lnTo>
                    <a:pt x="838" y="1362"/>
                  </a:lnTo>
                  <a:lnTo>
                    <a:pt x="837" y="1365"/>
                  </a:lnTo>
                  <a:lnTo>
                    <a:pt x="837" y="1367"/>
                  </a:lnTo>
                  <a:lnTo>
                    <a:pt x="838" y="1365"/>
                  </a:lnTo>
                  <a:lnTo>
                    <a:pt x="841" y="1364"/>
                  </a:lnTo>
                  <a:lnTo>
                    <a:pt x="847" y="1377"/>
                  </a:lnTo>
                  <a:lnTo>
                    <a:pt x="852" y="1388"/>
                  </a:lnTo>
                  <a:lnTo>
                    <a:pt x="860" y="1400"/>
                  </a:lnTo>
                  <a:lnTo>
                    <a:pt x="867" y="1410"/>
                  </a:lnTo>
                  <a:lnTo>
                    <a:pt x="870" y="1417"/>
                  </a:lnTo>
                  <a:lnTo>
                    <a:pt x="870" y="1421"/>
                  </a:lnTo>
                  <a:lnTo>
                    <a:pt x="873" y="1424"/>
                  </a:lnTo>
                  <a:lnTo>
                    <a:pt x="874" y="1426"/>
                  </a:lnTo>
                  <a:lnTo>
                    <a:pt x="877" y="1426"/>
                  </a:lnTo>
                  <a:lnTo>
                    <a:pt x="881" y="1426"/>
                  </a:lnTo>
                  <a:lnTo>
                    <a:pt x="887" y="1426"/>
                  </a:lnTo>
                  <a:lnTo>
                    <a:pt x="888" y="1426"/>
                  </a:lnTo>
                  <a:lnTo>
                    <a:pt x="891" y="1427"/>
                  </a:lnTo>
                  <a:lnTo>
                    <a:pt x="893" y="1431"/>
                  </a:lnTo>
                  <a:lnTo>
                    <a:pt x="894" y="1439"/>
                  </a:lnTo>
                  <a:lnTo>
                    <a:pt x="901" y="1436"/>
                  </a:lnTo>
                  <a:lnTo>
                    <a:pt x="904" y="1434"/>
                  </a:lnTo>
                  <a:lnTo>
                    <a:pt x="909" y="1436"/>
                  </a:lnTo>
                  <a:lnTo>
                    <a:pt x="906" y="1437"/>
                  </a:lnTo>
                  <a:lnTo>
                    <a:pt x="906" y="1439"/>
                  </a:lnTo>
                  <a:lnTo>
                    <a:pt x="907" y="1439"/>
                  </a:lnTo>
                  <a:lnTo>
                    <a:pt x="910" y="1439"/>
                  </a:lnTo>
                  <a:lnTo>
                    <a:pt x="912" y="1437"/>
                  </a:lnTo>
                  <a:lnTo>
                    <a:pt x="913" y="1434"/>
                  </a:lnTo>
                  <a:lnTo>
                    <a:pt x="913" y="1431"/>
                  </a:lnTo>
                  <a:lnTo>
                    <a:pt x="913" y="1430"/>
                  </a:lnTo>
                  <a:lnTo>
                    <a:pt x="916" y="1428"/>
                  </a:lnTo>
                  <a:lnTo>
                    <a:pt x="920" y="1428"/>
                  </a:lnTo>
                  <a:lnTo>
                    <a:pt x="924" y="1428"/>
                  </a:lnTo>
                  <a:lnTo>
                    <a:pt x="927" y="1427"/>
                  </a:lnTo>
                  <a:lnTo>
                    <a:pt x="930" y="1423"/>
                  </a:lnTo>
                  <a:lnTo>
                    <a:pt x="933" y="1418"/>
                  </a:lnTo>
                  <a:lnTo>
                    <a:pt x="937" y="1418"/>
                  </a:lnTo>
                  <a:lnTo>
                    <a:pt x="946" y="1418"/>
                  </a:lnTo>
                  <a:lnTo>
                    <a:pt x="946" y="1424"/>
                  </a:lnTo>
                  <a:lnTo>
                    <a:pt x="949" y="1424"/>
                  </a:lnTo>
                  <a:lnTo>
                    <a:pt x="950" y="1423"/>
                  </a:lnTo>
                  <a:lnTo>
                    <a:pt x="952" y="1421"/>
                  </a:lnTo>
                  <a:lnTo>
                    <a:pt x="955" y="1421"/>
                  </a:lnTo>
                  <a:lnTo>
                    <a:pt x="956" y="1417"/>
                  </a:lnTo>
                  <a:lnTo>
                    <a:pt x="958" y="1413"/>
                  </a:lnTo>
                  <a:lnTo>
                    <a:pt x="962" y="1411"/>
                  </a:lnTo>
                  <a:lnTo>
                    <a:pt x="966" y="1410"/>
                  </a:lnTo>
                  <a:lnTo>
                    <a:pt x="966" y="1407"/>
                  </a:lnTo>
                  <a:lnTo>
                    <a:pt x="966" y="1404"/>
                  </a:lnTo>
                  <a:lnTo>
                    <a:pt x="966" y="1400"/>
                  </a:lnTo>
                  <a:lnTo>
                    <a:pt x="966" y="1397"/>
                  </a:lnTo>
                  <a:lnTo>
                    <a:pt x="972" y="1394"/>
                  </a:lnTo>
                  <a:lnTo>
                    <a:pt x="973" y="1387"/>
                  </a:lnTo>
                  <a:lnTo>
                    <a:pt x="973" y="1380"/>
                  </a:lnTo>
                  <a:lnTo>
                    <a:pt x="973" y="1374"/>
                  </a:lnTo>
                  <a:lnTo>
                    <a:pt x="975" y="1367"/>
                  </a:lnTo>
                  <a:lnTo>
                    <a:pt x="986" y="1361"/>
                  </a:lnTo>
                  <a:lnTo>
                    <a:pt x="1002" y="1354"/>
                  </a:lnTo>
                  <a:lnTo>
                    <a:pt x="1009" y="1352"/>
                  </a:lnTo>
                  <a:lnTo>
                    <a:pt x="1017" y="1351"/>
                  </a:lnTo>
                  <a:lnTo>
                    <a:pt x="1024" y="1351"/>
                  </a:lnTo>
                  <a:lnTo>
                    <a:pt x="1027" y="1351"/>
                  </a:lnTo>
                  <a:lnTo>
                    <a:pt x="1030" y="1352"/>
                  </a:lnTo>
                  <a:lnTo>
                    <a:pt x="1031" y="1354"/>
                  </a:lnTo>
                  <a:lnTo>
                    <a:pt x="1031" y="1355"/>
                  </a:lnTo>
                  <a:lnTo>
                    <a:pt x="1031" y="1362"/>
                  </a:lnTo>
                  <a:lnTo>
                    <a:pt x="1030" y="1371"/>
                  </a:lnTo>
                  <a:lnTo>
                    <a:pt x="1028" y="1381"/>
                  </a:lnTo>
                  <a:lnTo>
                    <a:pt x="1021" y="1410"/>
                  </a:lnTo>
                  <a:lnTo>
                    <a:pt x="1021" y="1416"/>
                  </a:lnTo>
                  <a:lnTo>
                    <a:pt x="1021" y="1421"/>
                  </a:lnTo>
                  <a:lnTo>
                    <a:pt x="1021" y="1427"/>
                  </a:lnTo>
                  <a:lnTo>
                    <a:pt x="1022" y="1428"/>
                  </a:lnTo>
                  <a:lnTo>
                    <a:pt x="1020" y="1428"/>
                  </a:lnTo>
                  <a:lnTo>
                    <a:pt x="1012" y="1427"/>
                  </a:lnTo>
                  <a:lnTo>
                    <a:pt x="1012" y="1418"/>
                  </a:lnTo>
                  <a:lnTo>
                    <a:pt x="1011" y="1421"/>
                  </a:lnTo>
                  <a:lnTo>
                    <a:pt x="1009" y="1424"/>
                  </a:lnTo>
                  <a:lnTo>
                    <a:pt x="1008" y="1424"/>
                  </a:lnTo>
                  <a:lnTo>
                    <a:pt x="1009" y="1427"/>
                  </a:lnTo>
                  <a:lnTo>
                    <a:pt x="1011" y="1430"/>
                  </a:lnTo>
                  <a:lnTo>
                    <a:pt x="1012" y="1431"/>
                  </a:lnTo>
                  <a:lnTo>
                    <a:pt x="1012" y="1433"/>
                  </a:lnTo>
                  <a:lnTo>
                    <a:pt x="1014" y="1437"/>
                  </a:lnTo>
                  <a:lnTo>
                    <a:pt x="1014" y="1443"/>
                  </a:lnTo>
                  <a:lnTo>
                    <a:pt x="1011" y="1454"/>
                  </a:lnTo>
                  <a:lnTo>
                    <a:pt x="1007" y="1467"/>
                  </a:lnTo>
                  <a:lnTo>
                    <a:pt x="1002" y="1479"/>
                  </a:lnTo>
                  <a:lnTo>
                    <a:pt x="999" y="1488"/>
                  </a:lnTo>
                  <a:lnTo>
                    <a:pt x="1007" y="1488"/>
                  </a:lnTo>
                  <a:lnTo>
                    <a:pt x="1021" y="1488"/>
                  </a:lnTo>
                  <a:lnTo>
                    <a:pt x="1035" y="1488"/>
                  </a:lnTo>
                  <a:lnTo>
                    <a:pt x="1040" y="1486"/>
                  </a:lnTo>
                  <a:lnTo>
                    <a:pt x="1045" y="1483"/>
                  </a:lnTo>
                  <a:lnTo>
                    <a:pt x="1051" y="1480"/>
                  </a:lnTo>
                  <a:lnTo>
                    <a:pt x="1057" y="1479"/>
                  </a:lnTo>
                  <a:lnTo>
                    <a:pt x="1063" y="1480"/>
                  </a:lnTo>
                  <a:lnTo>
                    <a:pt x="1068" y="1482"/>
                  </a:lnTo>
                  <a:lnTo>
                    <a:pt x="1077" y="1483"/>
                  </a:lnTo>
                  <a:lnTo>
                    <a:pt x="1081" y="1485"/>
                  </a:lnTo>
                  <a:lnTo>
                    <a:pt x="1084" y="1492"/>
                  </a:lnTo>
                  <a:lnTo>
                    <a:pt x="1086" y="1496"/>
                  </a:lnTo>
                  <a:lnTo>
                    <a:pt x="1087" y="1499"/>
                  </a:lnTo>
                  <a:lnTo>
                    <a:pt x="1102" y="1502"/>
                  </a:lnTo>
                  <a:lnTo>
                    <a:pt x="1087" y="1587"/>
                  </a:lnTo>
                  <a:lnTo>
                    <a:pt x="1090" y="1591"/>
                  </a:lnTo>
                  <a:lnTo>
                    <a:pt x="1094" y="1597"/>
                  </a:lnTo>
                  <a:lnTo>
                    <a:pt x="1099" y="1603"/>
                  </a:lnTo>
                  <a:lnTo>
                    <a:pt x="1107" y="1613"/>
                  </a:lnTo>
                  <a:lnTo>
                    <a:pt x="1112" y="1623"/>
                  </a:lnTo>
                  <a:lnTo>
                    <a:pt x="1116" y="1631"/>
                  </a:lnTo>
                  <a:lnTo>
                    <a:pt x="1117" y="1637"/>
                  </a:lnTo>
                  <a:lnTo>
                    <a:pt x="1119" y="1637"/>
                  </a:lnTo>
                  <a:lnTo>
                    <a:pt x="1120" y="1637"/>
                  </a:lnTo>
                  <a:lnTo>
                    <a:pt x="1123" y="1636"/>
                  </a:lnTo>
                  <a:lnTo>
                    <a:pt x="1126" y="1634"/>
                  </a:lnTo>
                  <a:lnTo>
                    <a:pt x="1129" y="1634"/>
                  </a:lnTo>
                  <a:lnTo>
                    <a:pt x="1130" y="1636"/>
                  </a:lnTo>
                  <a:lnTo>
                    <a:pt x="1130" y="1639"/>
                  </a:lnTo>
                  <a:lnTo>
                    <a:pt x="1132" y="1640"/>
                  </a:lnTo>
                  <a:lnTo>
                    <a:pt x="1140" y="1637"/>
                  </a:lnTo>
                  <a:lnTo>
                    <a:pt x="1146" y="1636"/>
                  </a:lnTo>
                  <a:lnTo>
                    <a:pt x="1153" y="1634"/>
                  </a:lnTo>
                  <a:lnTo>
                    <a:pt x="1162" y="1631"/>
                  </a:lnTo>
                  <a:lnTo>
                    <a:pt x="1164" y="1627"/>
                  </a:lnTo>
                  <a:lnTo>
                    <a:pt x="1165" y="1623"/>
                  </a:lnTo>
                  <a:lnTo>
                    <a:pt x="1172" y="1624"/>
                  </a:lnTo>
                  <a:lnTo>
                    <a:pt x="1182" y="1626"/>
                  </a:lnTo>
                  <a:lnTo>
                    <a:pt x="1187" y="1634"/>
                  </a:lnTo>
                  <a:lnTo>
                    <a:pt x="1194" y="1642"/>
                  </a:lnTo>
                  <a:lnTo>
                    <a:pt x="1200" y="1647"/>
                  </a:lnTo>
                  <a:lnTo>
                    <a:pt x="1207" y="1655"/>
                  </a:lnTo>
                  <a:lnTo>
                    <a:pt x="1218" y="1662"/>
                  </a:lnTo>
                  <a:lnTo>
                    <a:pt x="1218" y="1659"/>
                  </a:lnTo>
                  <a:lnTo>
                    <a:pt x="1218" y="1656"/>
                  </a:lnTo>
                  <a:lnTo>
                    <a:pt x="1217" y="1653"/>
                  </a:lnTo>
                  <a:lnTo>
                    <a:pt x="1218" y="1650"/>
                  </a:lnTo>
                  <a:lnTo>
                    <a:pt x="1221" y="1644"/>
                  </a:lnTo>
                  <a:lnTo>
                    <a:pt x="1225" y="1637"/>
                  </a:lnTo>
                  <a:lnTo>
                    <a:pt x="1234" y="1637"/>
                  </a:lnTo>
                  <a:lnTo>
                    <a:pt x="1234" y="1636"/>
                  </a:lnTo>
                  <a:lnTo>
                    <a:pt x="1234" y="1634"/>
                  </a:lnTo>
                  <a:lnTo>
                    <a:pt x="1234" y="1631"/>
                  </a:lnTo>
                  <a:lnTo>
                    <a:pt x="1234" y="1629"/>
                  </a:lnTo>
                  <a:lnTo>
                    <a:pt x="1234" y="1626"/>
                  </a:lnTo>
                  <a:lnTo>
                    <a:pt x="1240" y="1626"/>
                  </a:lnTo>
                  <a:lnTo>
                    <a:pt x="1241" y="1614"/>
                  </a:lnTo>
                  <a:lnTo>
                    <a:pt x="1243" y="1604"/>
                  </a:lnTo>
                  <a:lnTo>
                    <a:pt x="1250" y="1604"/>
                  </a:lnTo>
                  <a:lnTo>
                    <a:pt x="1254" y="1604"/>
                  </a:lnTo>
                  <a:lnTo>
                    <a:pt x="1254" y="1606"/>
                  </a:lnTo>
                  <a:lnTo>
                    <a:pt x="1256" y="1607"/>
                  </a:lnTo>
                  <a:lnTo>
                    <a:pt x="1257" y="1600"/>
                  </a:lnTo>
                  <a:lnTo>
                    <a:pt x="1257" y="1597"/>
                  </a:lnTo>
                  <a:lnTo>
                    <a:pt x="1259" y="1595"/>
                  </a:lnTo>
                  <a:lnTo>
                    <a:pt x="1261" y="1595"/>
                  </a:lnTo>
                  <a:lnTo>
                    <a:pt x="1263" y="1595"/>
                  </a:lnTo>
                  <a:lnTo>
                    <a:pt x="1267" y="1597"/>
                  </a:lnTo>
                  <a:lnTo>
                    <a:pt x="1270" y="1598"/>
                  </a:lnTo>
                  <a:lnTo>
                    <a:pt x="1273" y="1598"/>
                  </a:lnTo>
                  <a:lnTo>
                    <a:pt x="1284" y="1590"/>
                  </a:lnTo>
                  <a:lnTo>
                    <a:pt x="1295" y="1581"/>
                  </a:lnTo>
                  <a:lnTo>
                    <a:pt x="1295" y="1577"/>
                  </a:lnTo>
                  <a:lnTo>
                    <a:pt x="1300" y="1575"/>
                  </a:lnTo>
                  <a:lnTo>
                    <a:pt x="1306" y="1574"/>
                  </a:lnTo>
                  <a:lnTo>
                    <a:pt x="1309" y="1580"/>
                  </a:lnTo>
                  <a:lnTo>
                    <a:pt x="1312" y="1584"/>
                  </a:lnTo>
                  <a:lnTo>
                    <a:pt x="1303" y="1590"/>
                  </a:lnTo>
                  <a:lnTo>
                    <a:pt x="1295" y="1595"/>
                  </a:lnTo>
                  <a:lnTo>
                    <a:pt x="1295" y="1598"/>
                  </a:lnTo>
                  <a:lnTo>
                    <a:pt x="1299" y="1600"/>
                  </a:lnTo>
                  <a:lnTo>
                    <a:pt x="1303" y="1601"/>
                  </a:lnTo>
                  <a:lnTo>
                    <a:pt x="1300" y="1607"/>
                  </a:lnTo>
                  <a:lnTo>
                    <a:pt x="1306" y="1607"/>
                  </a:lnTo>
                  <a:lnTo>
                    <a:pt x="1306" y="1608"/>
                  </a:lnTo>
                  <a:lnTo>
                    <a:pt x="1306" y="1610"/>
                  </a:lnTo>
                  <a:lnTo>
                    <a:pt x="1306" y="1613"/>
                  </a:lnTo>
                  <a:lnTo>
                    <a:pt x="1306" y="1614"/>
                  </a:lnTo>
                  <a:lnTo>
                    <a:pt x="1305" y="1616"/>
                  </a:lnTo>
                  <a:lnTo>
                    <a:pt x="1303" y="1617"/>
                  </a:lnTo>
                  <a:lnTo>
                    <a:pt x="1297" y="1617"/>
                  </a:lnTo>
                  <a:lnTo>
                    <a:pt x="1299" y="1627"/>
                  </a:lnTo>
                  <a:lnTo>
                    <a:pt x="1299" y="1631"/>
                  </a:lnTo>
                  <a:lnTo>
                    <a:pt x="1300" y="1636"/>
                  </a:lnTo>
                  <a:lnTo>
                    <a:pt x="1302" y="1639"/>
                  </a:lnTo>
                  <a:lnTo>
                    <a:pt x="1303" y="1640"/>
                  </a:lnTo>
                  <a:lnTo>
                    <a:pt x="1305" y="1642"/>
                  </a:lnTo>
                  <a:lnTo>
                    <a:pt x="1309" y="1643"/>
                  </a:lnTo>
                  <a:lnTo>
                    <a:pt x="1315" y="1643"/>
                  </a:lnTo>
                  <a:lnTo>
                    <a:pt x="1318" y="1642"/>
                  </a:lnTo>
                  <a:lnTo>
                    <a:pt x="1319" y="1640"/>
                  </a:lnTo>
                  <a:lnTo>
                    <a:pt x="1319" y="1639"/>
                  </a:lnTo>
                  <a:lnTo>
                    <a:pt x="1320" y="1637"/>
                  </a:lnTo>
                  <a:lnTo>
                    <a:pt x="1320" y="1636"/>
                  </a:lnTo>
                  <a:lnTo>
                    <a:pt x="1319" y="1634"/>
                  </a:lnTo>
                  <a:lnTo>
                    <a:pt x="1318" y="1630"/>
                  </a:lnTo>
                  <a:lnTo>
                    <a:pt x="1312" y="1621"/>
                  </a:lnTo>
                  <a:lnTo>
                    <a:pt x="1309" y="1617"/>
                  </a:lnTo>
                  <a:lnTo>
                    <a:pt x="1308" y="1614"/>
                  </a:lnTo>
                  <a:lnTo>
                    <a:pt x="1309" y="1610"/>
                  </a:lnTo>
                  <a:lnTo>
                    <a:pt x="1309" y="1606"/>
                  </a:lnTo>
                  <a:lnTo>
                    <a:pt x="1309" y="1601"/>
                  </a:lnTo>
                  <a:lnTo>
                    <a:pt x="1322" y="1598"/>
                  </a:lnTo>
                  <a:lnTo>
                    <a:pt x="1329" y="1597"/>
                  </a:lnTo>
                  <a:lnTo>
                    <a:pt x="1336" y="1595"/>
                  </a:lnTo>
                  <a:lnTo>
                    <a:pt x="1335" y="1593"/>
                  </a:lnTo>
                  <a:lnTo>
                    <a:pt x="1333" y="1591"/>
                  </a:lnTo>
                  <a:lnTo>
                    <a:pt x="1332" y="1588"/>
                  </a:lnTo>
                  <a:lnTo>
                    <a:pt x="1331" y="1587"/>
                  </a:lnTo>
                  <a:lnTo>
                    <a:pt x="1328" y="1587"/>
                  </a:lnTo>
                  <a:lnTo>
                    <a:pt x="1329" y="1583"/>
                  </a:lnTo>
                  <a:lnTo>
                    <a:pt x="1328" y="1578"/>
                  </a:lnTo>
                  <a:lnTo>
                    <a:pt x="1332" y="1581"/>
                  </a:lnTo>
                  <a:lnTo>
                    <a:pt x="1336" y="1581"/>
                  </a:lnTo>
                  <a:lnTo>
                    <a:pt x="1336" y="1590"/>
                  </a:lnTo>
                  <a:lnTo>
                    <a:pt x="1339" y="1591"/>
                  </a:lnTo>
                  <a:lnTo>
                    <a:pt x="1342" y="1590"/>
                  </a:lnTo>
                  <a:lnTo>
                    <a:pt x="1345" y="1590"/>
                  </a:lnTo>
                  <a:lnTo>
                    <a:pt x="1348" y="1590"/>
                  </a:lnTo>
                  <a:lnTo>
                    <a:pt x="1352" y="1591"/>
                  </a:lnTo>
                  <a:lnTo>
                    <a:pt x="1356" y="1594"/>
                  </a:lnTo>
                  <a:lnTo>
                    <a:pt x="1359" y="1597"/>
                  </a:lnTo>
                  <a:lnTo>
                    <a:pt x="1362" y="1600"/>
                  </a:lnTo>
                  <a:lnTo>
                    <a:pt x="1364" y="1603"/>
                  </a:lnTo>
                  <a:lnTo>
                    <a:pt x="1365" y="1607"/>
                  </a:lnTo>
                  <a:lnTo>
                    <a:pt x="1367" y="1614"/>
                  </a:lnTo>
                  <a:lnTo>
                    <a:pt x="1375" y="1613"/>
                  </a:lnTo>
                  <a:lnTo>
                    <a:pt x="1385" y="1608"/>
                  </a:lnTo>
                  <a:lnTo>
                    <a:pt x="1395" y="1607"/>
                  </a:lnTo>
                  <a:lnTo>
                    <a:pt x="1401" y="1606"/>
                  </a:lnTo>
                  <a:lnTo>
                    <a:pt x="1405" y="1607"/>
                  </a:lnTo>
                  <a:lnTo>
                    <a:pt x="1405" y="1613"/>
                  </a:lnTo>
                  <a:lnTo>
                    <a:pt x="1420" y="1614"/>
                  </a:lnTo>
                  <a:lnTo>
                    <a:pt x="1427" y="1616"/>
                  </a:lnTo>
                  <a:lnTo>
                    <a:pt x="1436" y="1614"/>
                  </a:lnTo>
                  <a:lnTo>
                    <a:pt x="1441" y="1607"/>
                  </a:lnTo>
                  <a:lnTo>
                    <a:pt x="1443" y="1607"/>
                  </a:lnTo>
                  <a:lnTo>
                    <a:pt x="1446" y="1607"/>
                  </a:lnTo>
                  <a:lnTo>
                    <a:pt x="1453" y="1610"/>
                  </a:lnTo>
                  <a:lnTo>
                    <a:pt x="1453" y="1608"/>
                  </a:lnTo>
                  <a:lnTo>
                    <a:pt x="1450" y="1607"/>
                  </a:lnTo>
                  <a:lnTo>
                    <a:pt x="1447" y="1604"/>
                  </a:lnTo>
                  <a:lnTo>
                    <a:pt x="1477" y="1604"/>
                  </a:lnTo>
                  <a:lnTo>
                    <a:pt x="1473" y="1607"/>
                  </a:lnTo>
                  <a:lnTo>
                    <a:pt x="1466" y="1610"/>
                  </a:lnTo>
                  <a:lnTo>
                    <a:pt x="1467" y="1611"/>
                  </a:lnTo>
                  <a:lnTo>
                    <a:pt x="1467" y="1616"/>
                  </a:lnTo>
                  <a:lnTo>
                    <a:pt x="1469" y="1617"/>
                  </a:lnTo>
                  <a:lnTo>
                    <a:pt x="1470" y="1619"/>
                  </a:lnTo>
                  <a:lnTo>
                    <a:pt x="1472" y="1617"/>
                  </a:lnTo>
                  <a:lnTo>
                    <a:pt x="1472" y="1623"/>
                  </a:lnTo>
                  <a:lnTo>
                    <a:pt x="1475" y="1624"/>
                  </a:lnTo>
                  <a:lnTo>
                    <a:pt x="1476" y="1623"/>
                  </a:lnTo>
                  <a:lnTo>
                    <a:pt x="1477" y="1621"/>
                  </a:lnTo>
                  <a:lnTo>
                    <a:pt x="1479" y="1620"/>
                  </a:lnTo>
                  <a:lnTo>
                    <a:pt x="1480" y="1620"/>
                  </a:lnTo>
                  <a:lnTo>
                    <a:pt x="1483" y="1620"/>
                  </a:lnTo>
                  <a:lnTo>
                    <a:pt x="1483" y="1626"/>
                  </a:lnTo>
                  <a:lnTo>
                    <a:pt x="1486" y="1626"/>
                  </a:lnTo>
                  <a:lnTo>
                    <a:pt x="1489" y="1624"/>
                  </a:lnTo>
                  <a:lnTo>
                    <a:pt x="1490" y="1623"/>
                  </a:lnTo>
                  <a:lnTo>
                    <a:pt x="1495" y="1623"/>
                  </a:lnTo>
                  <a:lnTo>
                    <a:pt x="1499" y="1626"/>
                  </a:lnTo>
                  <a:lnTo>
                    <a:pt x="1500" y="1629"/>
                  </a:lnTo>
                  <a:lnTo>
                    <a:pt x="1499" y="1629"/>
                  </a:lnTo>
                  <a:lnTo>
                    <a:pt x="1496" y="1629"/>
                  </a:lnTo>
                  <a:lnTo>
                    <a:pt x="1495" y="1633"/>
                  </a:lnTo>
                  <a:lnTo>
                    <a:pt x="1495" y="1637"/>
                  </a:lnTo>
                  <a:lnTo>
                    <a:pt x="1495" y="1640"/>
                  </a:lnTo>
                  <a:lnTo>
                    <a:pt x="1495" y="1646"/>
                  </a:lnTo>
                  <a:lnTo>
                    <a:pt x="1489" y="1646"/>
                  </a:lnTo>
                  <a:lnTo>
                    <a:pt x="1485" y="1646"/>
                  </a:lnTo>
                  <a:lnTo>
                    <a:pt x="1475" y="1646"/>
                  </a:lnTo>
                  <a:lnTo>
                    <a:pt x="1473" y="1650"/>
                  </a:lnTo>
                  <a:lnTo>
                    <a:pt x="1473" y="1652"/>
                  </a:lnTo>
                  <a:lnTo>
                    <a:pt x="1472" y="1653"/>
                  </a:lnTo>
                  <a:lnTo>
                    <a:pt x="1480" y="1650"/>
                  </a:lnTo>
                  <a:lnTo>
                    <a:pt x="1489" y="1650"/>
                  </a:lnTo>
                  <a:lnTo>
                    <a:pt x="1498" y="1649"/>
                  </a:lnTo>
                  <a:lnTo>
                    <a:pt x="1506" y="1649"/>
                  </a:lnTo>
                  <a:lnTo>
                    <a:pt x="1512" y="1649"/>
                  </a:lnTo>
                  <a:lnTo>
                    <a:pt x="1516" y="1650"/>
                  </a:lnTo>
                  <a:lnTo>
                    <a:pt x="1519" y="1650"/>
                  </a:lnTo>
                  <a:lnTo>
                    <a:pt x="1521" y="1652"/>
                  </a:lnTo>
                  <a:lnTo>
                    <a:pt x="1522" y="1655"/>
                  </a:lnTo>
                  <a:lnTo>
                    <a:pt x="1525" y="1659"/>
                  </a:lnTo>
                  <a:lnTo>
                    <a:pt x="1529" y="1660"/>
                  </a:lnTo>
                  <a:lnTo>
                    <a:pt x="1532" y="1662"/>
                  </a:lnTo>
                  <a:lnTo>
                    <a:pt x="1532" y="1667"/>
                  </a:lnTo>
                  <a:lnTo>
                    <a:pt x="1535" y="1667"/>
                  </a:lnTo>
                  <a:lnTo>
                    <a:pt x="1536" y="1667"/>
                  </a:lnTo>
                  <a:lnTo>
                    <a:pt x="1539" y="1667"/>
                  </a:lnTo>
                  <a:lnTo>
                    <a:pt x="1541" y="1667"/>
                  </a:lnTo>
                  <a:lnTo>
                    <a:pt x="1538" y="1683"/>
                  </a:lnTo>
                  <a:lnTo>
                    <a:pt x="1536" y="1691"/>
                  </a:lnTo>
                  <a:lnTo>
                    <a:pt x="1532" y="1698"/>
                  </a:lnTo>
                  <a:lnTo>
                    <a:pt x="1535" y="1696"/>
                  </a:lnTo>
                  <a:lnTo>
                    <a:pt x="1538" y="1696"/>
                  </a:lnTo>
                  <a:lnTo>
                    <a:pt x="1539" y="1698"/>
                  </a:lnTo>
                  <a:lnTo>
                    <a:pt x="1541" y="1698"/>
                  </a:lnTo>
                  <a:lnTo>
                    <a:pt x="1541" y="1692"/>
                  </a:lnTo>
                  <a:lnTo>
                    <a:pt x="1541" y="1686"/>
                  </a:lnTo>
                  <a:lnTo>
                    <a:pt x="1544" y="1686"/>
                  </a:lnTo>
                  <a:lnTo>
                    <a:pt x="1547" y="1686"/>
                  </a:lnTo>
                  <a:lnTo>
                    <a:pt x="1548" y="1685"/>
                  </a:lnTo>
                  <a:lnTo>
                    <a:pt x="1552" y="1683"/>
                  </a:lnTo>
                  <a:lnTo>
                    <a:pt x="1555" y="1688"/>
                  </a:lnTo>
                  <a:lnTo>
                    <a:pt x="1558" y="1692"/>
                  </a:lnTo>
                  <a:lnTo>
                    <a:pt x="1560" y="1692"/>
                  </a:lnTo>
                  <a:lnTo>
                    <a:pt x="1562" y="1692"/>
                  </a:lnTo>
                  <a:lnTo>
                    <a:pt x="1564" y="1692"/>
                  </a:lnTo>
                  <a:lnTo>
                    <a:pt x="1565" y="1692"/>
                  </a:lnTo>
                  <a:lnTo>
                    <a:pt x="1567" y="1693"/>
                  </a:lnTo>
                  <a:lnTo>
                    <a:pt x="1568" y="1696"/>
                  </a:lnTo>
                  <a:lnTo>
                    <a:pt x="1568" y="1699"/>
                  </a:lnTo>
                  <a:lnTo>
                    <a:pt x="1568" y="1705"/>
                  </a:lnTo>
                  <a:lnTo>
                    <a:pt x="1568" y="1709"/>
                  </a:lnTo>
                  <a:lnTo>
                    <a:pt x="1571" y="1708"/>
                  </a:lnTo>
                  <a:lnTo>
                    <a:pt x="1571" y="1706"/>
                  </a:lnTo>
                  <a:lnTo>
                    <a:pt x="1571" y="1703"/>
                  </a:lnTo>
                  <a:lnTo>
                    <a:pt x="1571" y="1701"/>
                  </a:lnTo>
                  <a:lnTo>
                    <a:pt x="1585" y="1702"/>
                  </a:lnTo>
                  <a:lnTo>
                    <a:pt x="1597" y="1702"/>
                  </a:lnTo>
                  <a:lnTo>
                    <a:pt x="1606" y="1702"/>
                  </a:lnTo>
                  <a:lnTo>
                    <a:pt x="1619" y="1703"/>
                  </a:lnTo>
                  <a:lnTo>
                    <a:pt x="1619" y="1712"/>
                  </a:lnTo>
                  <a:lnTo>
                    <a:pt x="1620" y="1712"/>
                  </a:lnTo>
                  <a:lnTo>
                    <a:pt x="1623" y="1712"/>
                  </a:lnTo>
                  <a:lnTo>
                    <a:pt x="1626" y="1712"/>
                  </a:lnTo>
                  <a:lnTo>
                    <a:pt x="1630" y="1711"/>
                  </a:lnTo>
                  <a:lnTo>
                    <a:pt x="1633" y="1711"/>
                  </a:lnTo>
                  <a:lnTo>
                    <a:pt x="1634" y="1712"/>
                  </a:lnTo>
                  <a:lnTo>
                    <a:pt x="1646" y="1716"/>
                  </a:lnTo>
                  <a:lnTo>
                    <a:pt x="1647" y="1718"/>
                  </a:lnTo>
                  <a:lnTo>
                    <a:pt x="1649" y="1721"/>
                  </a:lnTo>
                  <a:lnTo>
                    <a:pt x="1650" y="1725"/>
                  </a:lnTo>
                  <a:lnTo>
                    <a:pt x="1652" y="1729"/>
                  </a:lnTo>
                  <a:lnTo>
                    <a:pt x="1655" y="1734"/>
                  </a:lnTo>
                  <a:lnTo>
                    <a:pt x="1656" y="1735"/>
                  </a:lnTo>
                  <a:lnTo>
                    <a:pt x="1660" y="1737"/>
                  </a:lnTo>
                  <a:lnTo>
                    <a:pt x="1663" y="1738"/>
                  </a:lnTo>
                  <a:lnTo>
                    <a:pt x="1666" y="1739"/>
                  </a:lnTo>
                  <a:lnTo>
                    <a:pt x="1666" y="1741"/>
                  </a:lnTo>
                  <a:lnTo>
                    <a:pt x="1666" y="1744"/>
                  </a:lnTo>
                  <a:lnTo>
                    <a:pt x="1665" y="1745"/>
                  </a:lnTo>
                  <a:lnTo>
                    <a:pt x="1666" y="1748"/>
                  </a:lnTo>
                  <a:lnTo>
                    <a:pt x="1670" y="1748"/>
                  </a:lnTo>
                  <a:lnTo>
                    <a:pt x="1673" y="1751"/>
                  </a:lnTo>
                  <a:lnTo>
                    <a:pt x="1675" y="1754"/>
                  </a:lnTo>
                  <a:lnTo>
                    <a:pt x="1676" y="1758"/>
                  </a:lnTo>
                  <a:lnTo>
                    <a:pt x="1678" y="1764"/>
                  </a:lnTo>
                  <a:lnTo>
                    <a:pt x="1679" y="1768"/>
                  </a:lnTo>
                  <a:lnTo>
                    <a:pt x="1680" y="1778"/>
                  </a:lnTo>
                  <a:lnTo>
                    <a:pt x="1682" y="1787"/>
                  </a:lnTo>
                  <a:lnTo>
                    <a:pt x="1685" y="1797"/>
                  </a:lnTo>
                  <a:lnTo>
                    <a:pt x="1691" y="1797"/>
                  </a:lnTo>
                  <a:lnTo>
                    <a:pt x="1696" y="1797"/>
                  </a:lnTo>
                  <a:lnTo>
                    <a:pt x="1696" y="1799"/>
                  </a:lnTo>
                  <a:lnTo>
                    <a:pt x="1696" y="1801"/>
                  </a:lnTo>
                  <a:lnTo>
                    <a:pt x="1695" y="1804"/>
                  </a:lnTo>
                  <a:lnTo>
                    <a:pt x="1696" y="1806"/>
                  </a:lnTo>
                  <a:lnTo>
                    <a:pt x="1689" y="1810"/>
                  </a:lnTo>
                  <a:lnTo>
                    <a:pt x="1682" y="1814"/>
                  </a:lnTo>
                  <a:lnTo>
                    <a:pt x="1693" y="1819"/>
                  </a:lnTo>
                  <a:lnTo>
                    <a:pt x="1696" y="1820"/>
                  </a:lnTo>
                  <a:lnTo>
                    <a:pt x="1698" y="1820"/>
                  </a:lnTo>
                  <a:lnTo>
                    <a:pt x="1698" y="1823"/>
                  </a:lnTo>
                  <a:lnTo>
                    <a:pt x="1696" y="1824"/>
                  </a:lnTo>
                  <a:lnTo>
                    <a:pt x="1693" y="1829"/>
                  </a:lnTo>
                  <a:lnTo>
                    <a:pt x="1691" y="1836"/>
                  </a:lnTo>
                  <a:lnTo>
                    <a:pt x="1692" y="1836"/>
                  </a:lnTo>
                  <a:lnTo>
                    <a:pt x="1692" y="1837"/>
                  </a:lnTo>
                  <a:lnTo>
                    <a:pt x="1693" y="1839"/>
                  </a:lnTo>
                  <a:lnTo>
                    <a:pt x="1695" y="1840"/>
                  </a:lnTo>
                  <a:lnTo>
                    <a:pt x="1696" y="1842"/>
                  </a:lnTo>
                  <a:lnTo>
                    <a:pt x="1699" y="1842"/>
                  </a:lnTo>
                  <a:lnTo>
                    <a:pt x="1702" y="1840"/>
                  </a:lnTo>
                  <a:lnTo>
                    <a:pt x="1705" y="1839"/>
                  </a:lnTo>
                  <a:lnTo>
                    <a:pt x="1709" y="1839"/>
                  </a:lnTo>
                  <a:lnTo>
                    <a:pt x="1706" y="1847"/>
                  </a:lnTo>
                  <a:lnTo>
                    <a:pt x="1711" y="1847"/>
                  </a:lnTo>
                  <a:lnTo>
                    <a:pt x="1715" y="1846"/>
                  </a:lnTo>
                  <a:lnTo>
                    <a:pt x="1719" y="1846"/>
                  </a:lnTo>
                  <a:lnTo>
                    <a:pt x="1724" y="1847"/>
                  </a:lnTo>
                  <a:lnTo>
                    <a:pt x="1724" y="1849"/>
                  </a:lnTo>
                  <a:lnTo>
                    <a:pt x="1724" y="1850"/>
                  </a:lnTo>
                  <a:lnTo>
                    <a:pt x="1722" y="1856"/>
                  </a:lnTo>
                  <a:lnTo>
                    <a:pt x="1721" y="1859"/>
                  </a:lnTo>
                  <a:lnTo>
                    <a:pt x="1721" y="1862"/>
                  </a:lnTo>
                  <a:lnTo>
                    <a:pt x="1722" y="1865"/>
                  </a:lnTo>
                  <a:lnTo>
                    <a:pt x="1724" y="1866"/>
                  </a:lnTo>
                  <a:lnTo>
                    <a:pt x="1729" y="1866"/>
                  </a:lnTo>
                  <a:lnTo>
                    <a:pt x="1732" y="1858"/>
                  </a:lnTo>
                  <a:lnTo>
                    <a:pt x="1738" y="1858"/>
                  </a:lnTo>
                  <a:lnTo>
                    <a:pt x="1744" y="1858"/>
                  </a:lnTo>
                  <a:lnTo>
                    <a:pt x="1751" y="1859"/>
                  </a:lnTo>
                  <a:lnTo>
                    <a:pt x="1758" y="1862"/>
                  </a:lnTo>
                  <a:lnTo>
                    <a:pt x="1771" y="1868"/>
                  </a:lnTo>
                  <a:lnTo>
                    <a:pt x="1778" y="1872"/>
                  </a:lnTo>
                  <a:lnTo>
                    <a:pt x="1778" y="1878"/>
                  </a:lnTo>
                  <a:lnTo>
                    <a:pt x="1787" y="1875"/>
                  </a:lnTo>
                  <a:lnTo>
                    <a:pt x="1790" y="1886"/>
                  </a:lnTo>
                  <a:lnTo>
                    <a:pt x="1796" y="1886"/>
                  </a:lnTo>
                  <a:lnTo>
                    <a:pt x="1796" y="1888"/>
                  </a:lnTo>
                  <a:lnTo>
                    <a:pt x="1796" y="1889"/>
                  </a:lnTo>
                  <a:lnTo>
                    <a:pt x="1796" y="1891"/>
                  </a:lnTo>
                  <a:lnTo>
                    <a:pt x="1796" y="1892"/>
                  </a:lnTo>
                  <a:lnTo>
                    <a:pt x="1793" y="1896"/>
                  </a:lnTo>
                  <a:lnTo>
                    <a:pt x="1796" y="1899"/>
                  </a:lnTo>
                  <a:lnTo>
                    <a:pt x="1797" y="1901"/>
                  </a:lnTo>
                  <a:lnTo>
                    <a:pt x="1797" y="1904"/>
                  </a:lnTo>
                  <a:lnTo>
                    <a:pt x="1799" y="1908"/>
                  </a:lnTo>
                  <a:lnTo>
                    <a:pt x="1801" y="1908"/>
                  </a:lnTo>
                  <a:lnTo>
                    <a:pt x="1806" y="1908"/>
                  </a:lnTo>
                  <a:lnTo>
                    <a:pt x="1807" y="1902"/>
                  </a:lnTo>
                  <a:lnTo>
                    <a:pt x="1809" y="1896"/>
                  </a:lnTo>
                  <a:lnTo>
                    <a:pt x="1814" y="1895"/>
                  </a:lnTo>
                  <a:lnTo>
                    <a:pt x="1817" y="1896"/>
                  </a:lnTo>
                  <a:lnTo>
                    <a:pt x="1820" y="1896"/>
                  </a:lnTo>
                  <a:lnTo>
                    <a:pt x="1823" y="1898"/>
                  </a:lnTo>
                  <a:lnTo>
                    <a:pt x="1827" y="1902"/>
                  </a:lnTo>
                  <a:lnTo>
                    <a:pt x="1832" y="1905"/>
                  </a:lnTo>
                  <a:lnTo>
                    <a:pt x="1833" y="1905"/>
                  </a:lnTo>
                  <a:lnTo>
                    <a:pt x="1836" y="1904"/>
                  </a:lnTo>
                  <a:lnTo>
                    <a:pt x="1839" y="1902"/>
                  </a:lnTo>
                  <a:lnTo>
                    <a:pt x="1842" y="1902"/>
                  </a:lnTo>
                  <a:lnTo>
                    <a:pt x="1845" y="1908"/>
                  </a:lnTo>
                  <a:lnTo>
                    <a:pt x="1849" y="1909"/>
                  </a:lnTo>
                  <a:lnTo>
                    <a:pt x="1853" y="1909"/>
                  </a:lnTo>
                  <a:lnTo>
                    <a:pt x="1860" y="1909"/>
                  </a:lnTo>
                  <a:lnTo>
                    <a:pt x="1866" y="1908"/>
                  </a:lnTo>
                  <a:lnTo>
                    <a:pt x="1871" y="1908"/>
                  </a:lnTo>
                  <a:lnTo>
                    <a:pt x="1872" y="1908"/>
                  </a:lnTo>
                  <a:lnTo>
                    <a:pt x="1879" y="1911"/>
                  </a:lnTo>
                  <a:lnTo>
                    <a:pt x="1889" y="1917"/>
                  </a:lnTo>
                  <a:lnTo>
                    <a:pt x="1899" y="1922"/>
                  </a:lnTo>
                  <a:lnTo>
                    <a:pt x="1907" y="1927"/>
                  </a:lnTo>
                  <a:lnTo>
                    <a:pt x="1909" y="1932"/>
                  </a:lnTo>
                  <a:lnTo>
                    <a:pt x="1915" y="1941"/>
                  </a:lnTo>
                  <a:lnTo>
                    <a:pt x="1922" y="1953"/>
                  </a:lnTo>
                  <a:lnTo>
                    <a:pt x="1924" y="1953"/>
                  </a:lnTo>
                  <a:lnTo>
                    <a:pt x="1925" y="1953"/>
                  </a:lnTo>
                  <a:lnTo>
                    <a:pt x="1928" y="1951"/>
                  </a:lnTo>
                  <a:lnTo>
                    <a:pt x="1931" y="1950"/>
                  </a:lnTo>
                  <a:lnTo>
                    <a:pt x="1934" y="1950"/>
                  </a:lnTo>
                  <a:lnTo>
                    <a:pt x="1937" y="1950"/>
                  </a:lnTo>
                  <a:lnTo>
                    <a:pt x="1937" y="1958"/>
                  </a:lnTo>
                  <a:lnTo>
                    <a:pt x="1950" y="1955"/>
                  </a:lnTo>
                  <a:lnTo>
                    <a:pt x="1954" y="1966"/>
                  </a:lnTo>
                  <a:lnTo>
                    <a:pt x="1956" y="1971"/>
                  </a:lnTo>
                  <a:lnTo>
                    <a:pt x="1958" y="1977"/>
                  </a:lnTo>
                  <a:lnTo>
                    <a:pt x="1963" y="1980"/>
                  </a:lnTo>
                  <a:lnTo>
                    <a:pt x="1966" y="1981"/>
                  </a:lnTo>
                  <a:lnTo>
                    <a:pt x="1967" y="1983"/>
                  </a:lnTo>
                  <a:lnTo>
                    <a:pt x="1968" y="1993"/>
                  </a:lnTo>
                  <a:lnTo>
                    <a:pt x="1970" y="2003"/>
                  </a:lnTo>
                  <a:lnTo>
                    <a:pt x="1970" y="2014"/>
                  </a:lnTo>
                  <a:lnTo>
                    <a:pt x="1968" y="2026"/>
                  </a:lnTo>
                  <a:lnTo>
                    <a:pt x="1966" y="2036"/>
                  </a:lnTo>
                  <a:lnTo>
                    <a:pt x="1963" y="2045"/>
                  </a:lnTo>
                  <a:lnTo>
                    <a:pt x="1960" y="2053"/>
                  </a:lnTo>
                  <a:lnTo>
                    <a:pt x="1956" y="2061"/>
                  </a:lnTo>
                  <a:lnTo>
                    <a:pt x="1953" y="2063"/>
                  </a:lnTo>
                  <a:lnTo>
                    <a:pt x="1950" y="2066"/>
                  </a:lnTo>
                  <a:lnTo>
                    <a:pt x="1941" y="2071"/>
                  </a:lnTo>
                  <a:lnTo>
                    <a:pt x="1934" y="2076"/>
                  </a:lnTo>
                  <a:lnTo>
                    <a:pt x="1931" y="2079"/>
                  </a:lnTo>
                  <a:lnTo>
                    <a:pt x="1928" y="2082"/>
                  </a:lnTo>
                  <a:lnTo>
                    <a:pt x="1925" y="2086"/>
                  </a:lnTo>
                  <a:lnTo>
                    <a:pt x="1922" y="2092"/>
                  </a:lnTo>
                  <a:lnTo>
                    <a:pt x="1918" y="2105"/>
                  </a:lnTo>
                  <a:lnTo>
                    <a:pt x="1914" y="2117"/>
                  </a:lnTo>
                  <a:lnTo>
                    <a:pt x="1908" y="2130"/>
                  </a:lnTo>
                  <a:lnTo>
                    <a:pt x="1902" y="2124"/>
                  </a:lnTo>
                  <a:lnTo>
                    <a:pt x="1895" y="2121"/>
                  </a:lnTo>
                  <a:lnTo>
                    <a:pt x="1895" y="2124"/>
                  </a:lnTo>
                  <a:lnTo>
                    <a:pt x="1896" y="2127"/>
                  </a:lnTo>
                  <a:lnTo>
                    <a:pt x="1898" y="2128"/>
                  </a:lnTo>
                  <a:lnTo>
                    <a:pt x="1898" y="2130"/>
                  </a:lnTo>
                  <a:lnTo>
                    <a:pt x="1894" y="2133"/>
                  </a:lnTo>
                  <a:lnTo>
                    <a:pt x="1892" y="2135"/>
                  </a:lnTo>
                  <a:lnTo>
                    <a:pt x="1891" y="2138"/>
                  </a:lnTo>
                  <a:lnTo>
                    <a:pt x="1889" y="2141"/>
                  </a:lnTo>
                  <a:lnTo>
                    <a:pt x="1891" y="2146"/>
                  </a:lnTo>
                  <a:lnTo>
                    <a:pt x="1889" y="2148"/>
                  </a:lnTo>
                  <a:lnTo>
                    <a:pt x="1889" y="2151"/>
                  </a:lnTo>
                  <a:lnTo>
                    <a:pt x="1884" y="2151"/>
                  </a:lnTo>
                  <a:lnTo>
                    <a:pt x="1884" y="2154"/>
                  </a:lnTo>
                  <a:lnTo>
                    <a:pt x="1884" y="2156"/>
                  </a:lnTo>
                  <a:lnTo>
                    <a:pt x="1885" y="2156"/>
                  </a:lnTo>
                  <a:lnTo>
                    <a:pt x="1886" y="2156"/>
                  </a:lnTo>
                  <a:lnTo>
                    <a:pt x="1889" y="2157"/>
                  </a:lnTo>
                  <a:lnTo>
                    <a:pt x="1889" y="2166"/>
                  </a:lnTo>
                  <a:lnTo>
                    <a:pt x="1891" y="2176"/>
                  </a:lnTo>
                  <a:lnTo>
                    <a:pt x="1892" y="2187"/>
                  </a:lnTo>
                  <a:lnTo>
                    <a:pt x="1892" y="2199"/>
                  </a:lnTo>
                  <a:lnTo>
                    <a:pt x="1889" y="2199"/>
                  </a:lnTo>
                  <a:lnTo>
                    <a:pt x="1889" y="2207"/>
                  </a:lnTo>
                  <a:lnTo>
                    <a:pt x="1889" y="2218"/>
                  </a:lnTo>
                  <a:lnTo>
                    <a:pt x="1884" y="2220"/>
                  </a:lnTo>
                  <a:lnTo>
                    <a:pt x="1884" y="2223"/>
                  </a:lnTo>
                  <a:lnTo>
                    <a:pt x="1885" y="2228"/>
                  </a:lnTo>
                  <a:lnTo>
                    <a:pt x="1886" y="2233"/>
                  </a:lnTo>
                  <a:lnTo>
                    <a:pt x="1888" y="2239"/>
                  </a:lnTo>
                  <a:lnTo>
                    <a:pt x="1889" y="2241"/>
                  </a:lnTo>
                  <a:lnTo>
                    <a:pt x="1889" y="2242"/>
                  </a:lnTo>
                  <a:lnTo>
                    <a:pt x="1889" y="2243"/>
                  </a:lnTo>
                  <a:lnTo>
                    <a:pt x="1888" y="2245"/>
                  </a:lnTo>
                  <a:lnTo>
                    <a:pt x="1884" y="2246"/>
                  </a:lnTo>
                  <a:lnTo>
                    <a:pt x="1881" y="2249"/>
                  </a:lnTo>
                  <a:lnTo>
                    <a:pt x="1878" y="2251"/>
                  </a:lnTo>
                  <a:lnTo>
                    <a:pt x="1878" y="2254"/>
                  </a:lnTo>
                  <a:lnTo>
                    <a:pt x="1878" y="2256"/>
                  </a:lnTo>
                  <a:lnTo>
                    <a:pt x="1878" y="2262"/>
                  </a:lnTo>
                  <a:lnTo>
                    <a:pt x="1879" y="2268"/>
                  </a:lnTo>
                  <a:lnTo>
                    <a:pt x="1878" y="2272"/>
                  </a:lnTo>
                  <a:lnTo>
                    <a:pt x="1876" y="2277"/>
                  </a:lnTo>
                  <a:lnTo>
                    <a:pt x="1873" y="2282"/>
                  </a:lnTo>
                  <a:lnTo>
                    <a:pt x="1863" y="2294"/>
                  </a:lnTo>
                  <a:lnTo>
                    <a:pt x="1853" y="2305"/>
                  </a:lnTo>
                  <a:lnTo>
                    <a:pt x="1850" y="2313"/>
                  </a:lnTo>
                  <a:lnTo>
                    <a:pt x="1849" y="2314"/>
                  </a:lnTo>
                  <a:lnTo>
                    <a:pt x="1848" y="2317"/>
                  </a:lnTo>
                  <a:lnTo>
                    <a:pt x="1848" y="2320"/>
                  </a:lnTo>
                  <a:lnTo>
                    <a:pt x="1848" y="2324"/>
                  </a:lnTo>
                  <a:lnTo>
                    <a:pt x="1848" y="2330"/>
                  </a:lnTo>
                  <a:lnTo>
                    <a:pt x="1849" y="2334"/>
                  </a:lnTo>
                  <a:lnTo>
                    <a:pt x="1850" y="2340"/>
                  </a:lnTo>
                  <a:lnTo>
                    <a:pt x="1839" y="2344"/>
                  </a:lnTo>
                  <a:lnTo>
                    <a:pt x="1840" y="2349"/>
                  </a:lnTo>
                  <a:lnTo>
                    <a:pt x="1839" y="2353"/>
                  </a:lnTo>
                  <a:lnTo>
                    <a:pt x="1836" y="2354"/>
                  </a:lnTo>
                  <a:lnTo>
                    <a:pt x="1832" y="2356"/>
                  </a:lnTo>
                  <a:lnTo>
                    <a:pt x="1829" y="2354"/>
                  </a:lnTo>
                  <a:lnTo>
                    <a:pt x="1826" y="2354"/>
                  </a:lnTo>
                  <a:lnTo>
                    <a:pt x="1823" y="2351"/>
                  </a:lnTo>
                  <a:lnTo>
                    <a:pt x="1820" y="2350"/>
                  </a:lnTo>
                  <a:lnTo>
                    <a:pt x="1820" y="2359"/>
                  </a:lnTo>
                  <a:lnTo>
                    <a:pt x="1806" y="2360"/>
                  </a:lnTo>
                  <a:lnTo>
                    <a:pt x="1793" y="2362"/>
                  </a:lnTo>
                  <a:lnTo>
                    <a:pt x="1791" y="2363"/>
                  </a:lnTo>
                  <a:lnTo>
                    <a:pt x="1791" y="2364"/>
                  </a:lnTo>
                  <a:lnTo>
                    <a:pt x="1790" y="2364"/>
                  </a:lnTo>
                  <a:lnTo>
                    <a:pt x="1787" y="2364"/>
                  </a:lnTo>
                  <a:lnTo>
                    <a:pt x="1790" y="2374"/>
                  </a:lnTo>
                  <a:lnTo>
                    <a:pt x="1787" y="2376"/>
                  </a:lnTo>
                  <a:lnTo>
                    <a:pt x="1784" y="2377"/>
                  </a:lnTo>
                  <a:lnTo>
                    <a:pt x="1776" y="2377"/>
                  </a:lnTo>
                  <a:lnTo>
                    <a:pt x="1768" y="2379"/>
                  </a:lnTo>
                  <a:lnTo>
                    <a:pt x="1763" y="2380"/>
                  </a:lnTo>
                  <a:lnTo>
                    <a:pt x="1761" y="2382"/>
                  </a:lnTo>
                  <a:lnTo>
                    <a:pt x="1760" y="2385"/>
                  </a:lnTo>
                  <a:lnTo>
                    <a:pt x="1760" y="2386"/>
                  </a:lnTo>
                  <a:lnTo>
                    <a:pt x="1760" y="2389"/>
                  </a:lnTo>
                  <a:lnTo>
                    <a:pt x="1757" y="2392"/>
                  </a:lnTo>
                  <a:lnTo>
                    <a:pt x="1754" y="2395"/>
                  </a:lnTo>
                  <a:lnTo>
                    <a:pt x="1750" y="2398"/>
                  </a:lnTo>
                  <a:lnTo>
                    <a:pt x="1744" y="2400"/>
                  </a:lnTo>
                  <a:lnTo>
                    <a:pt x="1727" y="2409"/>
                  </a:lnTo>
                  <a:lnTo>
                    <a:pt x="1727" y="2413"/>
                  </a:lnTo>
                  <a:lnTo>
                    <a:pt x="1725" y="2415"/>
                  </a:lnTo>
                  <a:lnTo>
                    <a:pt x="1724" y="2415"/>
                  </a:lnTo>
                  <a:lnTo>
                    <a:pt x="1719" y="2415"/>
                  </a:lnTo>
                  <a:lnTo>
                    <a:pt x="1718" y="2415"/>
                  </a:lnTo>
                  <a:lnTo>
                    <a:pt x="1715" y="2416"/>
                  </a:lnTo>
                  <a:lnTo>
                    <a:pt x="1715" y="2418"/>
                  </a:lnTo>
                  <a:lnTo>
                    <a:pt x="1715" y="2419"/>
                  </a:lnTo>
                  <a:lnTo>
                    <a:pt x="1716" y="2421"/>
                  </a:lnTo>
                  <a:lnTo>
                    <a:pt x="1718" y="2421"/>
                  </a:lnTo>
                  <a:lnTo>
                    <a:pt x="1719" y="2422"/>
                  </a:lnTo>
                  <a:lnTo>
                    <a:pt x="1718" y="2422"/>
                  </a:lnTo>
                  <a:lnTo>
                    <a:pt x="1715" y="2423"/>
                  </a:lnTo>
                  <a:lnTo>
                    <a:pt x="1714" y="2426"/>
                  </a:lnTo>
                  <a:lnTo>
                    <a:pt x="1714" y="2429"/>
                  </a:lnTo>
                  <a:lnTo>
                    <a:pt x="1712" y="2433"/>
                  </a:lnTo>
                  <a:lnTo>
                    <a:pt x="1714" y="2442"/>
                  </a:lnTo>
                  <a:lnTo>
                    <a:pt x="1715" y="2452"/>
                  </a:lnTo>
                  <a:lnTo>
                    <a:pt x="1716" y="2462"/>
                  </a:lnTo>
                  <a:lnTo>
                    <a:pt x="1718" y="2472"/>
                  </a:lnTo>
                  <a:lnTo>
                    <a:pt x="1719" y="2481"/>
                  </a:lnTo>
                  <a:lnTo>
                    <a:pt x="1718" y="2488"/>
                  </a:lnTo>
                  <a:lnTo>
                    <a:pt x="1716" y="2493"/>
                  </a:lnTo>
                  <a:lnTo>
                    <a:pt x="1714" y="2495"/>
                  </a:lnTo>
                  <a:lnTo>
                    <a:pt x="1708" y="2501"/>
                  </a:lnTo>
                  <a:lnTo>
                    <a:pt x="1701" y="2507"/>
                  </a:lnTo>
                  <a:lnTo>
                    <a:pt x="1698" y="2510"/>
                  </a:lnTo>
                  <a:lnTo>
                    <a:pt x="1696" y="2513"/>
                  </a:lnTo>
                  <a:lnTo>
                    <a:pt x="1693" y="2518"/>
                  </a:lnTo>
                  <a:lnTo>
                    <a:pt x="1692" y="2523"/>
                  </a:lnTo>
                  <a:lnTo>
                    <a:pt x="1691" y="2533"/>
                  </a:lnTo>
                  <a:lnTo>
                    <a:pt x="1688" y="2541"/>
                  </a:lnTo>
                  <a:lnTo>
                    <a:pt x="1685" y="2552"/>
                  </a:lnTo>
                  <a:lnTo>
                    <a:pt x="1682" y="2554"/>
                  </a:lnTo>
                  <a:lnTo>
                    <a:pt x="1679" y="2557"/>
                  </a:lnTo>
                  <a:lnTo>
                    <a:pt x="1676" y="2560"/>
                  </a:lnTo>
                  <a:lnTo>
                    <a:pt x="1673" y="2563"/>
                  </a:lnTo>
                  <a:lnTo>
                    <a:pt x="1679" y="2550"/>
                  </a:lnTo>
                  <a:lnTo>
                    <a:pt x="1685" y="2536"/>
                  </a:lnTo>
                  <a:lnTo>
                    <a:pt x="1682" y="2536"/>
                  </a:lnTo>
                  <a:lnTo>
                    <a:pt x="1682" y="2537"/>
                  </a:lnTo>
                  <a:lnTo>
                    <a:pt x="1680" y="2539"/>
                  </a:lnTo>
                  <a:lnTo>
                    <a:pt x="1676" y="2539"/>
                  </a:lnTo>
                  <a:lnTo>
                    <a:pt x="1673" y="2536"/>
                  </a:lnTo>
                  <a:lnTo>
                    <a:pt x="1670" y="2534"/>
                  </a:lnTo>
                  <a:lnTo>
                    <a:pt x="1668" y="2533"/>
                  </a:lnTo>
                  <a:lnTo>
                    <a:pt x="1668" y="2536"/>
                  </a:lnTo>
                  <a:lnTo>
                    <a:pt x="1668" y="2540"/>
                  </a:lnTo>
                  <a:lnTo>
                    <a:pt x="1669" y="2543"/>
                  </a:lnTo>
                  <a:lnTo>
                    <a:pt x="1668" y="2547"/>
                  </a:lnTo>
                  <a:lnTo>
                    <a:pt x="1656" y="2562"/>
                  </a:lnTo>
                  <a:lnTo>
                    <a:pt x="1643" y="2577"/>
                  </a:lnTo>
                  <a:lnTo>
                    <a:pt x="1643" y="2580"/>
                  </a:lnTo>
                  <a:lnTo>
                    <a:pt x="1644" y="2583"/>
                  </a:lnTo>
                  <a:lnTo>
                    <a:pt x="1646" y="2586"/>
                  </a:lnTo>
                  <a:lnTo>
                    <a:pt x="1646" y="2590"/>
                  </a:lnTo>
                  <a:lnTo>
                    <a:pt x="1643" y="2598"/>
                  </a:lnTo>
                  <a:lnTo>
                    <a:pt x="1637" y="2608"/>
                  </a:lnTo>
                  <a:lnTo>
                    <a:pt x="1632" y="2616"/>
                  </a:lnTo>
                  <a:lnTo>
                    <a:pt x="1624" y="2625"/>
                  </a:lnTo>
                  <a:close/>
                </a:path>
              </a:pathLst>
            </a:custGeom>
            <a:solidFill>
              <a:srgbClr val="E7E4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812394"/>
              <a:endParaRPr lang="fi-FI" sz="1600">
                <a:solidFill>
                  <a:srgbClr val="002664"/>
                </a:solidFill>
              </a:endParaRPr>
            </a:p>
          </p:txBody>
        </p:sp>
        <p:sp>
          <p:nvSpPr>
            <p:cNvPr id="12" name="Freeform 7"/>
            <p:cNvSpPr>
              <a:spLocks noEditPoints="1"/>
            </p:cNvSpPr>
            <p:nvPr/>
          </p:nvSpPr>
          <p:spPr bwMode="auto">
            <a:xfrm>
              <a:off x="2163" y="1331"/>
              <a:ext cx="189" cy="95"/>
            </a:xfrm>
            <a:custGeom>
              <a:avLst/>
              <a:gdLst>
                <a:gd name="T0" fmla="*/ 177 w 189"/>
                <a:gd name="T1" fmla="*/ 49 h 95"/>
                <a:gd name="T2" fmla="*/ 158 w 189"/>
                <a:gd name="T3" fmla="*/ 70 h 95"/>
                <a:gd name="T4" fmla="*/ 148 w 189"/>
                <a:gd name="T5" fmla="*/ 72 h 95"/>
                <a:gd name="T6" fmla="*/ 138 w 189"/>
                <a:gd name="T7" fmla="*/ 80 h 95"/>
                <a:gd name="T8" fmla="*/ 132 w 189"/>
                <a:gd name="T9" fmla="*/ 78 h 95"/>
                <a:gd name="T10" fmla="*/ 127 w 189"/>
                <a:gd name="T11" fmla="*/ 82 h 95"/>
                <a:gd name="T12" fmla="*/ 119 w 189"/>
                <a:gd name="T13" fmla="*/ 83 h 95"/>
                <a:gd name="T14" fmla="*/ 108 w 189"/>
                <a:gd name="T15" fmla="*/ 78 h 95"/>
                <a:gd name="T16" fmla="*/ 114 w 189"/>
                <a:gd name="T17" fmla="*/ 86 h 95"/>
                <a:gd name="T18" fmla="*/ 108 w 189"/>
                <a:gd name="T19" fmla="*/ 95 h 95"/>
                <a:gd name="T20" fmla="*/ 72 w 189"/>
                <a:gd name="T21" fmla="*/ 89 h 95"/>
                <a:gd name="T22" fmla="*/ 75 w 189"/>
                <a:gd name="T23" fmla="*/ 85 h 95"/>
                <a:gd name="T24" fmla="*/ 50 w 189"/>
                <a:gd name="T25" fmla="*/ 78 h 95"/>
                <a:gd name="T26" fmla="*/ 42 w 189"/>
                <a:gd name="T27" fmla="*/ 80 h 95"/>
                <a:gd name="T28" fmla="*/ 27 w 189"/>
                <a:gd name="T29" fmla="*/ 75 h 95"/>
                <a:gd name="T30" fmla="*/ 40 w 189"/>
                <a:gd name="T31" fmla="*/ 62 h 95"/>
                <a:gd name="T32" fmla="*/ 30 w 189"/>
                <a:gd name="T33" fmla="*/ 55 h 95"/>
                <a:gd name="T34" fmla="*/ 9 w 189"/>
                <a:gd name="T35" fmla="*/ 59 h 95"/>
                <a:gd name="T36" fmla="*/ 19 w 189"/>
                <a:gd name="T37" fmla="*/ 50 h 95"/>
                <a:gd name="T38" fmla="*/ 39 w 189"/>
                <a:gd name="T39" fmla="*/ 44 h 95"/>
                <a:gd name="T40" fmla="*/ 32 w 189"/>
                <a:gd name="T41" fmla="*/ 40 h 95"/>
                <a:gd name="T42" fmla="*/ 33 w 189"/>
                <a:gd name="T43" fmla="*/ 33 h 95"/>
                <a:gd name="T44" fmla="*/ 36 w 189"/>
                <a:gd name="T45" fmla="*/ 29 h 95"/>
                <a:gd name="T46" fmla="*/ 21 w 189"/>
                <a:gd name="T47" fmla="*/ 33 h 95"/>
                <a:gd name="T48" fmla="*/ 10 w 189"/>
                <a:gd name="T49" fmla="*/ 39 h 95"/>
                <a:gd name="T50" fmla="*/ 6 w 189"/>
                <a:gd name="T51" fmla="*/ 34 h 95"/>
                <a:gd name="T52" fmla="*/ 14 w 189"/>
                <a:gd name="T53" fmla="*/ 29 h 95"/>
                <a:gd name="T54" fmla="*/ 17 w 189"/>
                <a:gd name="T55" fmla="*/ 21 h 95"/>
                <a:gd name="T56" fmla="*/ 20 w 189"/>
                <a:gd name="T57" fmla="*/ 19 h 95"/>
                <a:gd name="T58" fmla="*/ 27 w 189"/>
                <a:gd name="T59" fmla="*/ 17 h 95"/>
                <a:gd name="T60" fmla="*/ 39 w 189"/>
                <a:gd name="T61" fmla="*/ 20 h 95"/>
                <a:gd name="T62" fmla="*/ 33 w 189"/>
                <a:gd name="T63" fmla="*/ 11 h 95"/>
                <a:gd name="T64" fmla="*/ 39 w 189"/>
                <a:gd name="T65" fmla="*/ 8 h 95"/>
                <a:gd name="T66" fmla="*/ 53 w 189"/>
                <a:gd name="T67" fmla="*/ 17 h 95"/>
                <a:gd name="T68" fmla="*/ 52 w 189"/>
                <a:gd name="T69" fmla="*/ 27 h 95"/>
                <a:gd name="T70" fmla="*/ 53 w 189"/>
                <a:gd name="T71" fmla="*/ 39 h 95"/>
                <a:gd name="T72" fmla="*/ 59 w 189"/>
                <a:gd name="T73" fmla="*/ 31 h 95"/>
                <a:gd name="T74" fmla="*/ 70 w 189"/>
                <a:gd name="T75" fmla="*/ 27 h 95"/>
                <a:gd name="T76" fmla="*/ 75 w 189"/>
                <a:gd name="T77" fmla="*/ 11 h 95"/>
                <a:gd name="T78" fmla="*/ 78 w 189"/>
                <a:gd name="T79" fmla="*/ 23 h 95"/>
                <a:gd name="T80" fmla="*/ 83 w 189"/>
                <a:gd name="T81" fmla="*/ 16 h 95"/>
                <a:gd name="T82" fmla="*/ 91 w 189"/>
                <a:gd name="T83" fmla="*/ 11 h 95"/>
                <a:gd name="T84" fmla="*/ 95 w 189"/>
                <a:gd name="T85" fmla="*/ 8 h 95"/>
                <a:gd name="T86" fmla="*/ 104 w 189"/>
                <a:gd name="T87" fmla="*/ 21 h 95"/>
                <a:gd name="T88" fmla="*/ 108 w 189"/>
                <a:gd name="T89" fmla="*/ 13 h 95"/>
                <a:gd name="T90" fmla="*/ 114 w 189"/>
                <a:gd name="T91" fmla="*/ 17 h 95"/>
                <a:gd name="T92" fmla="*/ 128 w 189"/>
                <a:gd name="T93" fmla="*/ 8 h 95"/>
                <a:gd name="T94" fmla="*/ 138 w 189"/>
                <a:gd name="T95" fmla="*/ 11 h 95"/>
                <a:gd name="T96" fmla="*/ 145 w 189"/>
                <a:gd name="T97" fmla="*/ 0 h 95"/>
                <a:gd name="T98" fmla="*/ 151 w 189"/>
                <a:gd name="T99" fmla="*/ 4 h 95"/>
                <a:gd name="T100" fmla="*/ 157 w 189"/>
                <a:gd name="T101" fmla="*/ 11 h 95"/>
                <a:gd name="T102" fmla="*/ 170 w 189"/>
                <a:gd name="T103" fmla="*/ 6 h 95"/>
                <a:gd name="T104" fmla="*/ 167 w 189"/>
                <a:gd name="T105" fmla="*/ 10 h 95"/>
                <a:gd name="T106" fmla="*/ 170 w 189"/>
                <a:gd name="T107" fmla="*/ 20 h 95"/>
                <a:gd name="T108" fmla="*/ 165 w 189"/>
                <a:gd name="T109" fmla="*/ 26 h 95"/>
                <a:gd name="T110" fmla="*/ 165 w 189"/>
                <a:gd name="T111" fmla="*/ 30 h 95"/>
                <a:gd name="T112" fmla="*/ 170 w 189"/>
                <a:gd name="T113" fmla="*/ 29 h 95"/>
                <a:gd name="T114" fmla="*/ 178 w 189"/>
                <a:gd name="T115" fmla="*/ 27 h 95"/>
                <a:gd name="T116" fmla="*/ 184 w 189"/>
                <a:gd name="T117" fmla="*/ 53 h 95"/>
                <a:gd name="T118" fmla="*/ 178 w 189"/>
                <a:gd name="T119" fmla="*/ 50 h 95"/>
                <a:gd name="T120" fmla="*/ 160 w 189"/>
                <a:gd name="T121" fmla="*/ 69 h 9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89" h="95">
                  <a:moveTo>
                    <a:pt x="178" y="50"/>
                  </a:moveTo>
                  <a:lnTo>
                    <a:pt x="180" y="47"/>
                  </a:lnTo>
                  <a:lnTo>
                    <a:pt x="177" y="49"/>
                  </a:lnTo>
                  <a:lnTo>
                    <a:pt x="178" y="50"/>
                  </a:lnTo>
                  <a:close/>
                  <a:moveTo>
                    <a:pt x="160" y="69"/>
                  </a:moveTo>
                  <a:lnTo>
                    <a:pt x="158" y="70"/>
                  </a:lnTo>
                  <a:lnTo>
                    <a:pt x="157" y="70"/>
                  </a:lnTo>
                  <a:lnTo>
                    <a:pt x="153" y="69"/>
                  </a:lnTo>
                  <a:lnTo>
                    <a:pt x="148" y="72"/>
                  </a:lnTo>
                  <a:lnTo>
                    <a:pt x="145" y="75"/>
                  </a:lnTo>
                  <a:lnTo>
                    <a:pt x="141" y="79"/>
                  </a:lnTo>
                  <a:lnTo>
                    <a:pt x="138" y="80"/>
                  </a:lnTo>
                  <a:lnTo>
                    <a:pt x="135" y="80"/>
                  </a:lnTo>
                  <a:lnTo>
                    <a:pt x="134" y="80"/>
                  </a:lnTo>
                  <a:lnTo>
                    <a:pt x="132" y="78"/>
                  </a:lnTo>
                  <a:lnTo>
                    <a:pt x="129" y="79"/>
                  </a:lnTo>
                  <a:lnTo>
                    <a:pt x="128" y="80"/>
                  </a:lnTo>
                  <a:lnTo>
                    <a:pt x="127" y="82"/>
                  </a:lnTo>
                  <a:lnTo>
                    <a:pt x="124" y="83"/>
                  </a:lnTo>
                  <a:lnTo>
                    <a:pt x="122" y="83"/>
                  </a:lnTo>
                  <a:lnTo>
                    <a:pt x="119" y="83"/>
                  </a:lnTo>
                  <a:lnTo>
                    <a:pt x="117" y="82"/>
                  </a:lnTo>
                  <a:lnTo>
                    <a:pt x="112" y="79"/>
                  </a:lnTo>
                  <a:lnTo>
                    <a:pt x="108" y="78"/>
                  </a:lnTo>
                  <a:lnTo>
                    <a:pt x="111" y="86"/>
                  </a:lnTo>
                  <a:lnTo>
                    <a:pt x="112" y="86"/>
                  </a:lnTo>
                  <a:lnTo>
                    <a:pt x="114" y="86"/>
                  </a:lnTo>
                  <a:lnTo>
                    <a:pt x="112" y="88"/>
                  </a:lnTo>
                  <a:lnTo>
                    <a:pt x="112" y="89"/>
                  </a:lnTo>
                  <a:lnTo>
                    <a:pt x="108" y="95"/>
                  </a:lnTo>
                  <a:lnTo>
                    <a:pt x="69" y="95"/>
                  </a:lnTo>
                  <a:lnTo>
                    <a:pt x="70" y="92"/>
                  </a:lnTo>
                  <a:lnTo>
                    <a:pt x="72" y="89"/>
                  </a:lnTo>
                  <a:lnTo>
                    <a:pt x="75" y="89"/>
                  </a:lnTo>
                  <a:lnTo>
                    <a:pt x="75" y="88"/>
                  </a:lnTo>
                  <a:lnTo>
                    <a:pt x="75" y="85"/>
                  </a:lnTo>
                  <a:lnTo>
                    <a:pt x="75" y="83"/>
                  </a:lnTo>
                  <a:lnTo>
                    <a:pt x="55" y="78"/>
                  </a:lnTo>
                  <a:lnTo>
                    <a:pt x="50" y="78"/>
                  </a:lnTo>
                  <a:lnTo>
                    <a:pt x="47" y="79"/>
                  </a:lnTo>
                  <a:lnTo>
                    <a:pt x="45" y="80"/>
                  </a:lnTo>
                  <a:lnTo>
                    <a:pt x="42" y="80"/>
                  </a:lnTo>
                  <a:lnTo>
                    <a:pt x="39" y="80"/>
                  </a:lnTo>
                  <a:lnTo>
                    <a:pt x="33" y="83"/>
                  </a:lnTo>
                  <a:lnTo>
                    <a:pt x="27" y="75"/>
                  </a:lnTo>
                  <a:lnTo>
                    <a:pt x="37" y="72"/>
                  </a:lnTo>
                  <a:lnTo>
                    <a:pt x="47" y="69"/>
                  </a:lnTo>
                  <a:lnTo>
                    <a:pt x="40" y="62"/>
                  </a:lnTo>
                  <a:lnTo>
                    <a:pt x="36" y="57"/>
                  </a:lnTo>
                  <a:lnTo>
                    <a:pt x="33" y="56"/>
                  </a:lnTo>
                  <a:lnTo>
                    <a:pt x="30" y="55"/>
                  </a:lnTo>
                  <a:lnTo>
                    <a:pt x="26" y="55"/>
                  </a:lnTo>
                  <a:lnTo>
                    <a:pt x="19" y="56"/>
                  </a:lnTo>
                  <a:lnTo>
                    <a:pt x="9" y="59"/>
                  </a:lnTo>
                  <a:lnTo>
                    <a:pt x="6" y="53"/>
                  </a:lnTo>
                  <a:lnTo>
                    <a:pt x="11" y="52"/>
                  </a:lnTo>
                  <a:lnTo>
                    <a:pt x="19" y="50"/>
                  </a:lnTo>
                  <a:lnTo>
                    <a:pt x="21" y="44"/>
                  </a:lnTo>
                  <a:lnTo>
                    <a:pt x="30" y="44"/>
                  </a:lnTo>
                  <a:lnTo>
                    <a:pt x="39" y="44"/>
                  </a:lnTo>
                  <a:lnTo>
                    <a:pt x="33" y="42"/>
                  </a:lnTo>
                  <a:lnTo>
                    <a:pt x="32" y="42"/>
                  </a:lnTo>
                  <a:lnTo>
                    <a:pt x="32" y="40"/>
                  </a:lnTo>
                  <a:lnTo>
                    <a:pt x="32" y="39"/>
                  </a:lnTo>
                  <a:lnTo>
                    <a:pt x="32" y="36"/>
                  </a:lnTo>
                  <a:lnTo>
                    <a:pt x="33" y="33"/>
                  </a:lnTo>
                  <a:lnTo>
                    <a:pt x="36" y="31"/>
                  </a:lnTo>
                  <a:lnTo>
                    <a:pt x="37" y="29"/>
                  </a:lnTo>
                  <a:lnTo>
                    <a:pt x="36" y="29"/>
                  </a:lnTo>
                  <a:lnTo>
                    <a:pt x="30" y="29"/>
                  </a:lnTo>
                  <a:lnTo>
                    <a:pt x="27" y="30"/>
                  </a:lnTo>
                  <a:lnTo>
                    <a:pt x="21" y="33"/>
                  </a:lnTo>
                  <a:lnTo>
                    <a:pt x="17" y="37"/>
                  </a:lnTo>
                  <a:lnTo>
                    <a:pt x="14" y="39"/>
                  </a:lnTo>
                  <a:lnTo>
                    <a:pt x="10" y="39"/>
                  </a:lnTo>
                  <a:lnTo>
                    <a:pt x="7" y="39"/>
                  </a:lnTo>
                  <a:lnTo>
                    <a:pt x="0" y="36"/>
                  </a:lnTo>
                  <a:lnTo>
                    <a:pt x="6" y="34"/>
                  </a:lnTo>
                  <a:lnTo>
                    <a:pt x="9" y="31"/>
                  </a:lnTo>
                  <a:lnTo>
                    <a:pt x="11" y="29"/>
                  </a:lnTo>
                  <a:lnTo>
                    <a:pt x="14" y="29"/>
                  </a:lnTo>
                  <a:lnTo>
                    <a:pt x="17" y="27"/>
                  </a:lnTo>
                  <a:lnTo>
                    <a:pt x="19" y="26"/>
                  </a:lnTo>
                  <a:lnTo>
                    <a:pt x="17" y="21"/>
                  </a:lnTo>
                  <a:lnTo>
                    <a:pt x="17" y="20"/>
                  </a:lnTo>
                  <a:lnTo>
                    <a:pt x="19" y="20"/>
                  </a:lnTo>
                  <a:lnTo>
                    <a:pt x="20" y="19"/>
                  </a:lnTo>
                  <a:lnTo>
                    <a:pt x="23" y="19"/>
                  </a:lnTo>
                  <a:lnTo>
                    <a:pt x="26" y="17"/>
                  </a:lnTo>
                  <a:lnTo>
                    <a:pt x="27" y="17"/>
                  </a:lnTo>
                  <a:lnTo>
                    <a:pt x="36" y="23"/>
                  </a:lnTo>
                  <a:lnTo>
                    <a:pt x="39" y="21"/>
                  </a:lnTo>
                  <a:lnTo>
                    <a:pt x="39" y="20"/>
                  </a:lnTo>
                  <a:lnTo>
                    <a:pt x="39" y="19"/>
                  </a:lnTo>
                  <a:lnTo>
                    <a:pt x="37" y="16"/>
                  </a:lnTo>
                  <a:lnTo>
                    <a:pt x="33" y="11"/>
                  </a:lnTo>
                  <a:lnTo>
                    <a:pt x="30" y="8"/>
                  </a:lnTo>
                  <a:lnTo>
                    <a:pt x="34" y="8"/>
                  </a:lnTo>
                  <a:lnTo>
                    <a:pt x="39" y="8"/>
                  </a:lnTo>
                  <a:lnTo>
                    <a:pt x="42" y="8"/>
                  </a:lnTo>
                  <a:lnTo>
                    <a:pt x="47" y="17"/>
                  </a:lnTo>
                  <a:lnTo>
                    <a:pt x="53" y="17"/>
                  </a:lnTo>
                  <a:lnTo>
                    <a:pt x="52" y="21"/>
                  </a:lnTo>
                  <a:lnTo>
                    <a:pt x="53" y="29"/>
                  </a:lnTo>
                  <a:lnTo>
                    <a:pt x="52" y="27"/>
                  </a:lnTo>
                  <a:lnTo>
                    <a:pt x="50" y="29"/>
                  </a:lnTo>
                  <a:lnTo>
                    <a:pt x="50" y="31"/>
                  </a:lnTo>
                  <a:lnTo>
                    <a:pt x="53" y="39"/>
                  </a:lnTo>
                  <a:lnTo>
                    <a:pt x="57" y="36"/>
                  </a:lnTo>
                  <a:lnTo>
                    <a:pt x="59" y="33"/>
                  </a:lnTo>
                  <a:lnTo>
                    <a:pt x="59" y="31"/>
                  </a:lnTo>
                  <a:lnTo>
                    <a:pt x="57" y="31"/>
                  </a:lnTo>
                  <a:lnTo>
                    <a:pt x="69" y="31"/>
                  </a:lnTo>
                  <a:lnTo>
                    <a:pt x="70" y="27"/>
                  </a:lnTo>
                  <a:lnTo>
                    <a:pt x="70" y="21"/>
                  </a:lnTo>
                  <a:lnTo>
                    <a:pt x="69" y="11"/>
                  </a:lnTo>
                  <a:lnTo>
                    <a:pt x="75" y="11"/>
                  </a:lnTo>
                  <a:lnTo>
                    <a:pt x="76" y="17"/>
                  </a:lnTo>
                  <a:lnTo>
                    <a:pt x="76" y="20"/>
                  </a:lnTo>
                  <a:lnTo>
                    <a:pt x="78" y="23"/>
                  </a:lnTo>
                  <a:lnTo>
                    <a:pt x="83" y="23"/>
                  </a:lnTo>
                  <a:lnTo>
                    <a:pt x="83" y="17"/>
                  </a:lnTo>
                  <a:lnTo>
                    <a:pt x="83" y="16"/>
                  </a:lnTo>
                  <a:lnTo>
                    <a:pt x="86" y="14"/>
                  </a:lnTo>
                  <a:lnTo>
                    <a:pt x="86" y="11"/>
                  </a:lnTo>
                  <a:lnTo>
                    <a:pt x="91" y="11"/>
                  </a:lnTo>
                  <a:lnTo>
                    <a:pt x="93" y="11"/>
                  </a:lnTo>
                  <a:lnTo>
                    <a:pt x="93" y="10"/>
                  </a:lnTo>
                  <a:lnTo>
                    <a:pt x="95" y="8"/>
                  </a:lnTo>
                  <a:lnTo>
                    <a:pt x="96" y="6"/>
                  </a:lnTo>
                  <a:lnTo>
                    <a:pt x="99" y="20"/>
                  </a:lnTo>
                  <a:lnTo>
                    <a:pt x="104" y="21"/>
                  </a:lnTo>
                  <a:lnTo>
                    <a:pt x="108" y="23"/>
                  </a:lnTo>
                  <a:lnTo>
                    <a:pt x="105" y="11"/>
                  </a:lnTo>
                  <a:lnTo>
                    <a:pt x="108" y="13"/>
                  </a:lnTo>
                  <a:lnTo>
                    <a:pt x="111" y="14"/>
                  </a:lnTo>
                  <a:lnTo>
                    <a:pt x="112" y="16"/>
                  </a:lnTo>
                  <a:lnTo>
                    <a:pt x="114" y="17"/>
                  </a:lnTo>
                  <a:lnTo>
                    <a:pt x="124" y="14"/>
                  </a:lnTo>
                  <a:lnTo>
                    <a:pt x="124" y="8"/>
                  </a:lnTo>
                  <a:lnTo>
                    <a:pt x="128" y="8"/>
                  </a:lnTo>
                  <a:lnTo>
                    <a:pt x="132" y="10"/>
                  </a:lnTo>
                  <a:lnTo>
                    <a:pt x="135" y="11"/>
                  </a:lnTo>
                  <a:lnTo>
                    <a:pt x="138" y="11"/>
                  </a:lnTo>
                  <a:lnTo>
                    <a:pt x="141" y="11"/>
                  </a:lnTo>
                  <a:lnTo>
                    <a:pt x="141" y="0"/>
                  </a:lnTo>
                  <a:lnTo>
                    <a:pt x="145" y="0"/>
                  </a:lnTo>
                  <a:lnTo>
                    <a:pt x="148" y="1"/>
                  </a:lnTo>
                  <a:lnTo>
                    <a:pt x="150" y="1"/>
                  </a:lnTo>
                  <a:lnTo>
                    <a:pt x="151" y="4"/>
                  </a:lnTo>
                  <a:lnTo>
                    <a:pt x="154" y="7"/>
                  </a:lnTo>
                  <a:lnTo>
                    <a:pt x="155" y="10"/>
                  </a:lnTo>
                  <a:lnTo>
                    <a:pt x="157" y="11"/>
                  </a:lnTo>
                  <a:lnTo>
                    <a:pt x="161" y="11"/>
                  </a:lnTo>
                  <a:lnTo>
                    <a:pt x="160" y="8"/>
                  </a:lnTo>
                  <a:lnTo>
                    <a:pt x="170" y="6"/>
                  </a:lnTo>
                  <a:lnTo>
                    <a:pt x="173" y="4"/>
                  </a:lnTo>
                  <a:lnTo>
                    <a:pt x="171" y="6"/>
                  </a:lnTo>
                  <a:lnTo>
                    <a:pt x="167" y="10"/>
                  </a:lnTo>
                  <a:lnTo>
                    <a:pt x="163" y="14"/>
                  </a:lnTo>
                  <a:lnTo>
                    <a:pt x="167" y="19"/>
                  </a:lnTo>
                  <a:lnTo>
                    <a:pt x="170" y="20"/>
                  </a:lnTo>
                  <a:lnTo>
                    <a:pt x="170" y="21"/>
                  </a:lnTo>
                  <a:lnTo>
                    <a:pt x="168" y="23"/>
                  </a:lnTo>
                  <a:lnTo>
                    <a:pt x="165" y="26"/>
                  </a:lnTo>
                  <a:lnTo>
                    <a:pt x="165" y="27"/>
                  </a:lnTo>
                  <a:lnTo>
                    <a:pt x="165" y="29"/>
                  </a:lnTo>
                  <a:lnTo>
                    <a:pt x="165" y="30"/>
                  </a:lnTo>
                  <a:lnTo>
                    <a:pt x="165" y="31"/>
                  </a:lnTo>
                  <a:lnTo>
                    <a:pt x="168" y="30"/>
                  </a:lnTo>
                  <a:lnTo>
                    <a:pt x="170" y="29"/>
                  </a:lnTo>
                  <a:lnTo>
                    <a:pt x="171" y="26"/>
                  </a:lnTo>
                  <a:lnTo>
                    <a:pt x="174" y="26"/>
                  </a:lnTo>
                  <a:lnTo>
                    <a:pt x="178" y="27"/>
                  </a:lnTo>
                  <a:lnTo>
                    <a:pt x="186" y="31"/>
                  </a:lnTo>
                  <a:lnTo>
                    <a:pt x="189" y="50"/>
                  </a:lnTo>
                  <a:lnTo>
                    <a:pt x="184" y="53"/>
                  </a:lnTo>
                  <a:lnTo>
                    <a:pt x="183" y="53"/>
                  </a:lnTo>
                  <a:lnTo>
                    <a:pt x="183" y="50"/>
                  </a:lnTo>
                  <a:lnTo>
                    <a:pt x="178" y="50"/>
                  </a:lnTo>
                  <a:lnTo>
                    <a:pt x="170" y="60"/>
                  </a:lnTo>
                  <a:lnTo>
                    <a:pt x="165" y="66"/>
                  </a:lnTo>
                  <a:lnTo>
                    <a:pt x="160" y="69"/>
                  </a:lnTo>
                  <a:close/>
                </a:path>
              </a:pathLst>
            </a:custGeom>
            <a:solidFill>
              <a:srgbClr val="E7E4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812394"/>
              <a:endParaRPr lang="fi-FI" sz="1600">
                <a:solidFill>
                  <a:srgbClr val="002664"/>
                </a:solidFill>
              </a:endParaRPr>
            </a:p>
          </p:txBody>
        </p:sp>
        <p:sp>
          <p:nvSpPr>
            <p:cNvPr id="13" name="Freeform 8"/>
            <p:cNvSpPr>
              <a:spLocks noEditPoints="1"/>
            </p:cNvSpPr>
            <p:nvPr/>
          </p:nvSpPr>
          <p:spPr bwMode="auto">
            <a:xfrm>
              <a:off x="2487" y="1570"/>
              <a:ext cx="142" cy="252"/>
            </a:xfrm>
            <a:custGeom>
              <a:avLst/>
              <a:gdLst>
                <a:gd name="T0" fmla="*/ 9 w 142"/>
                <a:gd name="T1" fmla="*/ 46 h 252"/>
                <a:gd name="T2" fmla="*/ 4 w 142"/>
                <a:gd name="T3" fmla="*/ 37 h 252"/>
                <a:gd name="T4" fmla="*/ 16 w 142"/>
                <a:gd name="T5" fmla="*/ 30 h 252"/>
                <a:gd name="T6" fmla="*/ 14 w 142"/>
                <a:gd name="T7" fmla="*/ 19 h 252"/>
                <a:gd name="T8" fmla="*/ 21 w 142"/>
                <a:gd name="T9" fmla="*/ 4 h 252"/>
                <a:gd name="T10" fmla="*/ 34 w 142"/>
                <a:gd name="T11" fmla="*/ 3 h 252"/>
                <a:gd name="T12" fmla="*/ 50 w 142"/>
                <a:gd name="T13" fmla="*/ 1 h 252"/>
                <a:gd name="T14" fmla="*/ 42 w 142"/>
                <a:gd name="T15" fmla="*/ 21 h 252"/>
                <a:gd name="T16" fmla="*/ 36 w 142"/>
                <a:gd name="T17" fmla="*/ 24 h 252"/>
                <a:gd name="T18" fmla="*/ 33 w 142"/>
                <a:gd name="T19" fmla="*/ 34 h 252"/>
                <a:gd name="T20" fmla="*/ 39 w 142"/>
                <a:gd name="T21" fmla="*/ 37 h 252"/>
                <a:gd name="T22" fmla="*/ 68 w 142"/>
                <a:gd name="T23" fmla="*/ 33 h 252"/>
                <a:gd name="T24" fmla="*/ 75 w 142"/>
                <a:gd name="T25" fmla="*/ 40 h 252"/>
                <a:gd name="T26" fmla="*/ 69 w 142"/>
                <a:gd name="T27" fmla="*/ 57 h 252"/>
                <a:gd name="T28" fmla="*/ 63 w 142"/>
                <a:gd name="T29" fmla="*/ 69 h 252"/>
                <a:gd name="T30" fmla="*/ 55 w 142"/>
                <a:gd name="T31" fmla="*/ 85 h 252"/>
                <a:gd name="T32" fmla="*/ 66 w 142"/>
                <a:gd name="T33" fmla="*/ 85 h 252"/>
                <a:gd name="T34" fmla="*/ 72 w 142"/>
                <a:gd name="T35" fmla="*/ 92 h 252"/>
                <a:gd name="T36" fmla="*/ 79 w 142"/>
                <a:gd name="T37" fmla="*/ 102 h 252"/>
                <a:gd name="T38" fmla="*/ 85 w 142"/>
                <a:gd name="T39" fmla="*/ 121 h 252"/>
                <a:gd name="T40" fmla="*/ 93 w 142"/>
                <a:gd name="T41" fmla="*/ 124 h 252"/>
                <a:gd name="T42" fmla="*/ 109 w 142"/>
                <a:gd name="T43" fmla="*/ 145 h 252"/>
                <a:gd name="T44" fmla="*/ 115 w 142"/>
                <a:gd name="T45" fmla="*/ 151 h 252"/>
                <a:gd name="T46" fmla="*/ 112 w 142"/>
                <a:gd name="T47" fmla="*/ 155 h 252"/>
                <a:gd name="T48" fmla="*/ 118 w 142"/>
                <a:gd name="T49" fmla="*/ 174 h 252"/>
                <a:gd name="T50" fmla="*/ 124 w 142"/>
                <a:gd name="T51" fmla="*/ 168 h 252"/>
                <a:gd name="T52" fmla="*/ 138 w 142"/>
                <a:gd name="T53" fmla="*/ 171 h 252"/>
                <a:gd name="T54" fmla="*/ 142 w 142"/>
                <a:gd name="T55" fmla="*/ 178 h 252"/>
                <a:gd name="T56" fmla="*/ 140 w 142"/>
                <a:gd name="T57" fmla="*/ 194 h 252"/>
                <a:gd name="T58" fmla="*/ 131 w 142"/>
                <a:gd name="T59" fmla="*/ 200 h 252"/>
                <a:gd name="T60" fmla="*/ 121 w 142"/>
                <a:gd name="T61" fmla="*/ 207 h 252"/>
                <a:gd name="T62" fmla="*/ 132 w 142"/>
                <a:gd name="T63" fmla="*/ 214 h 252"/>
                <a:gd name="T64" fmla="*/ 115 w 142"/>
                <a:gd name="T65" fmla="*/ 229 h 252"/>
                <a:gd name="T66" fmla="*/ 81 w 142"/>
                <a:gd name="T67" fmla="*/ 226 h 252"/>
                <a:gd name="T68" fmla="*/ 72 w 142"/>
                <a:gd name="T69" fmla="*/ 235 h 252"/>
                <a:gd name="T70" fmla="*/ 49 w 142"/>
                <a:gd name="T71" fmla="*/ 232 h 252"/>
                <a:gd name="T72" fmla="*/ 33 w 142"/>
                <a:gd name="T73" fmla="*/ 237 h 252"/>
                <a:gd name="T74" fmla="*/ 16 w 142"/>
                <a:gd name="T75" fmla="*/ 250 h 252"/>
                <a:gd name="T76" fmla="*/ 4 w 142"/>
                <a:gd name="T77" fmla="*/ 249 h 252"/>
                <a:gd name="T78" fmla="*/ 16 w 142"/>
                <a:gd name="T79" fmla="*/ 233 h 252"/>
                <a:gd name="T80" fmla="*/ 59 w 142"/>
                <a:gd name="T81" fmla="*/ 209 h 252"/>
                <a:gd name="T82" fmla="*/ 46 w 142"/>
                <a:gd name="T83" fmla="*/ 207 h 252"/>
                <a:gd name="T84" fmla="*/ 30 w 142"/>
                <a:gd name="T85" fmla="*/ 201 h 252"/>
                <a:gd name="T86" fmla="*/ 16 w 142"/>
                <a:gd name="T87" fmla="*/ 206 h 252"/>
                <a:gd name="T88" fmla="*/ 23 w 142"/>
                <a:gd name="T89" fmla="*/ 190 h 252"/>
                <a:gd name="T90" fmla="*/ 27 w 142"/>
                <a:gd name="T91" fmla="*/ 174 h 252"/>
                <a:gd name="T92" fmla="*/ 32 w 142"/>
                <a:gd name="T93" fmla="*/ 161 h 252"/>
                <a:gd name="T94" fmla="*/ 27 w 142"/>
                <a:gd name="T95" fmla="*/ 155 h 252"/>
                <a:gd name="T96" fmla="*/ 49 w 142"/>
                <a:gd name="T97" fmla="*/ 155 h 252"/>
                <a:gd name="T98" fmla="*/ 57 w 142"/>
                <a:gd name="T99" fmla="*/ 145 h 252"/>
                <a:gd name="T100" fmla="*/ 47 w 142"/>
                <a:gd name="T101" fmla="*/ 122 h 252"/>
                <a:gd name="T102" fmla="*/ 17 w 142"/>
                <a:gd name="T103" fmla="*/ 109 h 252"/>
                <a:gd name="T104" fmla="*/ 19 w 142"/>
                <a:gd name="T105" fmla="*/ 82 h 252"/>
                <a:gd name="T106" fmla="*/ 10 w 142"/>
                <a:gd name="T107" fmla="*/ 89 h 252"/>
                <a:gd name="T108" fmla="*/ 7 w 142"/>
                <a:gd name="T109" fmla="*/ 79 h 252"/>
                <a:gd name="T110" fmla="*/ 16 w 142"/>
                <a:gd name="T111" fmla="*/ 70 h 252"/>
                <a:gd name="T112" fmla="*/ 4 w 142"/>
                <a:gd name="T113" fmla="*/ 70 h 252"/>
                <a:gd name="T114" fmla="*/ 7 w 142"/>
                <a:gd name="T115" fmla="*/ 56 h 252"/>
                <a:gd name="T116" fmla="*/ 7 w 142"/>
                <a:gd name="T117" fmla="*/ 49 h 252"/>
                <a:gd name="T118" fmla="*/ 7 w 142"/>
                <a:gd name="T119" fmla="*/ 46 h 25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42" h="252">
                  <a:moveTo>
                    <a:pt x="9" y="46"/>
                  </a:moveTo>
                  <a:lnTo>
                    <a:pt x="13" y="46"/>
                  </a:lnTo>
                  <a:lnTo>
                    <a:pt x="11" y="46"/>
                  </a:lnTo>
                  <a:lnTo>
                    <a:pt x="9" y="46"/>
                  </a:lnTo>
                  <a:close/>
                  <a:moveTo>
                    <a:pt x="7" y="46"/>
                  </a:moveTo>
                  <a:lnTo>
                    <a:pt x="7" y="42"/>
                  </a:lnTo>
                  <a:lnTo>
                    <a:pt x="6" y="39"/>
                  </a:lnTo>
                  <a:lnTo>
                    <a:pt x="4" y="37"/>
                  </a:lnTo>
                  <a:lnTo>
                    <a:pt x="7" y="37"/>
                  </a:lnTo>
                  <a:lnTo>
                    <a:pt x="9" y="34"/>
                  </a:lnTo>
                  <a:lnTo>
                    <a:pt x="7" y="30"/>
                  </a:lnTo>
                  <a:lnTo>
                    <a:pt x="16" y="30"/>
                  </a:lnTo>
                  <a:lnTo>
                    <a:pt x="17" y="26"/>
                  </a:lnTo>
                  <a:lnTo>
                    <a:pt x="16" y="23"/>
                  </a:lnTo>
                  <a:lnTo>
                    <a:pt x="14" y="20"/>
                  </a:lnTo>
                  <a:lnTo>
                    <a:pt x="14" y="19"/>
                  </a:lnTo>
                  <a:lnTo>
                    <a:pt x="16" y="16"/>
                  </a:lnTo>
                  <a:lnTo>
                    <a:pt x="21" y="13"/>
                  </a:lnTo>
                  <a:lnTo>
                    <a:pt x="21" y="7"/>
                  </a:lnTo>
                  <a:lnTo>
                    <a:pt x="21" y="4"/>
                  </a:lnTo>
                  <a:lnTo>
                    <a:pt x="21" y="1"/>
                  </a:lnTo>
                  <a:lnTo>
                    <a:pt x="30" y="7"/>
                  </a:lnTo>
                  <a:lnTo>
                    <a:pt x="32" y="6"/>
                  </a:lnTo>
                  <a:lnTo>
                    <a:pt x="34" y="3"/>
                  </a:lnTo>
                  <a:lnTo>
                    <a:pt x="39" y="0"/>
                  </a:lnTo>
                  <a:lnTo>
                    <a:pt x="45" y="0"/>
                  </a:lnTo>
                  <a:lnTo>
                    <a:pt x="49" y="1"/>
                  </a:lnTo>
                  <a:lnTo>
                    <a:pt x="50" y="1"/>
                  </a:lnTo>
                  <a:lnTo>
                    <a:pt x="52" y="6"/>
                  </a:lnTo>
                  <a:lnTo>
                    <a:pt x="52" y="13"/>
                  </a:lnTo>
                  <a:lnTo>
                    <a:pt x="46" y="13"/>
                  </a:lnTo>
                  <a:lnTo>
                    <a:pt x="42" y="21"/>
                  </a:lnTo>
                  <a:lnTo>
                    <a:pt x="42" y="23"/>
                  </a:lnTo>
                  <a:lnTo>
                    <a:pt x="40" y="23"/>
                  </a:lnTo>
                  <a:lnTo>
                    <a:pt x="39" y="21"/>
                  </a:lnTo>
                  <a:lnTo>
                    <a:pt x="36" y="24"/>
                  </a:lnTo>
                  <a:lnTo>
                    <a:pt x="34" y="26"/>
                  </a:lnTo>
                  <a:lnTo>
                    <a:pt x="34" y="30"/>
                  </a:lnTo>
                  <a:lnTo>
                    <a:pt x="33" y="33"/>
                  </a:lnTo>
                  <a:lnTo>
                    <a:pt x="33" y="34"/>
                  </a:lnTo>
                  <a:lnTo>
                    <a:pt x="34" y="34"/>
                  </a:lnTo>
                  <a:lnTo>
                    <a:pt x="36" y="36"/>
                  </a:lnTo>
                  <a:lnTo>
                    <a:pt x="36" y="37"/>
                  </a:lnTo>
                  <a:lnTo>
                    <a:pt x="39" y="37"/>
                  </a:lnTo>
                  <a:lnTo>
                    <a:pt x="50" y="34"/>
                  </a:lnTo>
                  <a:lnTo>
                    <a:pt x="57" y="33"/>
                  </a:lnTo>
                  <a:lnTo>
                    <a:pt x="65" y="33"/>
                  </a:lnTo>
                  <a:lnTo>
                    <a:pt x="68" y="33"/>
                  </a:lnTo>
                  <a:lnTo>
                    <a:pt x="70" y="33"/>
                  </a:lnTo>
                  <a:lnTo>
                    <a:pt x="72" y="34"/>
                  </a:lnTo>
                  <a:lnTo>
                    <a:pt x="73" y="37"/>
                  </a:lnTo>
                  <a:lnTo>
                    <a:pt x="75" y="40"/>
                  </a:lnTo>
                  <a:lnTo>
                    <a:pt x="75" y="43"/>
                  </a:lnTo>
                  <a:lnTo>
                    <a:pt x="73" y="49"/>
                  </a:lnTo>
                  <a:lnTo>
                    <a:pt x="72" y="55"/>
                  </a:lnTo>
                  <a:lnTo>
                    <a:pt x="69" y="57"/>
                  </a:lnTo>
                  <a:lnTo>
                    <a:pt x="65" y="60"/>
                  </a:lnTo>
                  <a:lnTo>
                    <a:pt x="57" y="66"/>
                  </a:lnTo>
                  <a:lnTo>
                    <a:pt x="62" y="68"/>
                  </a:lnTo>
                  <a:lnTo>
                    <a:pt x="63" y="69"/>
                  </a:lnTo>
                  <a:lnTo>
                    <a:pt x="63" y="72"/>
                  </a:lnTo>
                  <a:lnTo>
                    <a:pt x="62" y="75"/>
                  </a:lnTo>
                  <a:lnTo>
                    <a:pt x="57" y="80"/>
                  </a:lnTo>
                  <a:lnTo>
                    <a:pt x="55" y="85"/>
                  </a:lnTo>
                  <a:lnTo>
                    <a:pt x="57" y="85"/>
                  </a:lnTo>
                  <a:lnTo>
                    <a:pt x="60" y="85"/>
                  </a:lnTo>
                  <a:lnTo>
                    <a:pt x="62" y="83"/>
                  </a:lnTo>
                  <a:lnTo>
                    <a:pt x="66" y="85"/>
                  </a:lnTo>
                  <a:lnTo>
                    <a:pt x="66" y="91"/>
                  </a:lnTo>
                  <a:lnTo>
                    <a:pt x="68" y="92"/>
                  </a:lnTo>
                  <a:lnTo>
                    <a:pt x="69" y="92"/>
                  </a:lnTo>
                  <a:lnTo>
                    <a:pt x="72" y="92"/>
                  </a:lnTo>
                  <a:lnTo>
                    <a:pt x="73" y="93"/>
                  </a:lnTo>
                  <a:lnTo>
                    <a:pt x="76" y="96"/>
                  </a:lnTo>
                  <a:lnTo>
                    <a:pt x="78" y="99"/>
                  </a:lnTo>
                  <a:lnTo>
                    <a:pt x="79" y="102"/>
                  </a:lnTo>
                  <a:lnTo>
                    <a:pt x="81" y="106"/>
                  </a:lnTo>
                  <a:lnTo>
                    <a:pt x="82" y="114"/>
                  </a:lnTo>
                  <a:lnTo>
                    <a:pt x="83" y="118"/>
                  </a:lnTo>
                  <a:lnTo>
                    <a:pt x="85" y="121"/>
                  </a:lnTo>
                  <a:lnTo>
                    <a:pt x="86" y="122"/>
                  </a:lnTo>
                  <a:lnTo>
                    <a:pt x="89" y="122"/>
                  </a:lnTo>
                  <a:lnTo>
                    <a:pt x="91" y="122"/>
                  </a:lnTo>
                  <a:lnTo>
                    <a:pt x="93" y="124"/>
                  </a:lnTo>
                  <a:lnTo>
                    <a:pt x="96" y="128"/>
                  </a:lnTo>
                  <a:lnTo>
                    <a:pt x="102" y="135"/>
                  </a:lnTo>
                  <a:lnTo>
                    <a:pt x="106" y="142"/>
                  </a:lnTo>
                  <a:lnTo>
                    <a:pt x="109" y="145"/>
                  </a:lnTo>
                  <a:lnTo>
                    <a:pt x="115" y="145"/>
                  </a:lnTo>
                  <a:lnTo>
                    <a:pt x="117" y="148"/>
                  </a:lnTo>
                  <a:lnTo>
                    <a:pt x="117" y="150"/>
                  </a:lnTo>
                  <a:lnTo>
                    <a:pt x="115" y="151"/>
                  </a:lnTo>
                  <a:lnTo>
                    <a:pt x="112" y="151"/>
                  </a:lnTo>
                  <a:lnTo>
                    <a:pt x="109" y="151"/>
                  </a:lnTo>
                  <a:lnTo>
                    <a:pt x="111" y="155"/>
                  </a:lnTo>
                  <a:lnTo>
                    <a:pt x="112" y="155"/>
                  </a:lnTo>
                  <a:lnTo>
                    <a:pt x="115" y="157"/>
                  </a:lnTo>
                  <a:lnTo>
                    <a:pt x="112" y="173"/>
                  </a:lnTo>
                  <a:lnTo>
                    <a:pt x="117" y="173"/>
                  </a:lnTo>
                  <a:lnTo>
                    <a:pt x="118" y="174"/>
                  </a:lnTo>
                  <a:lnTo>
                    <a:pt x="118" y="176"/>
                  </a:lnTo>
                  <a:lnTo>
                    <a:pt x="119" y="177"/>
                  </a:lnTo>
                  <a:lnTo>
                    <a:pt x="121" y="176"/>
                  </a:lnTo>
                  <a:lnTo>
                    <a:pt x="124" y="168"/>
                  </a:lnTo>
                  <a:lnTo>
                    <a:pt x="127" y="168"/>
                  </a:lnTo>
                  <a:lnTo>
                    <a:pt x="131" y="168"/>
                  </a:lnTo>
                  <a:lnTo>
                    <a:pt x="134" y="170"/>
                  </a:lnTo>
                  <a:lnTo>
                    <a:pt x="138" y="171"/>
                  </a:lnTo>
                  <a:lnTo>
                    <a:pt x="140" y="173"/>
                  </a:lnTo>
                  <a:lnTo>
                    <a:pt x="140" y="174"/>
                  </a:lnTo>
                  <a:lnTo>
                    <a:pt x="141" y="177"/>
                  </a:lnTo>
                  <a:lnTo>
                    <a:pt x="142" y="178"/>
                  </a:lnTo>
                  <a:lnTo>
                    <a:pt x="142" y="181"/>
                  </a:lnTo>
                  <a:lnTo>
                    <a:pt x="142" y="184"/>
                  </a:lnTo>
                  <a:lnTo>
                    <a:pt x="141" y="188"/>
                  </a:lnTo>
                  <a:lnTo>
                    <a:pt x="140" y="194"/>
                  </a:lnTo>
                  <a:lnTo>
                    <a:pt x="138" y="199"/>
                  </a:lnTo>
                  <a:lnTo>
                    <a:pt x="137" y="200"/>
                  </a:lnTo>
                  <a:lnTo>
                    <a:pt x="135" y="200"/>
                  </a:lnTo>
                  <a:lnTo>
                    <a:pt x="131" y="200"/>
                  </a:lnTo>
                  <a:lnTo>
                    <a:pt x="128" y="200"/>
                  </a:lnTo>
                  <a:lnTo>
                    <a:pt x="124" y="201"/>
                  </a:lnTo>
                  <a:lnTo>
                    <a:pt x="122" y="203"/>
                  </a:lnTo>
                  <a:lnTo>
                    <a:pt x="121" y="207"/>
                  </a:lnTo>
                  <a:lnTo>
                    <a:pt x="119" y="211"/>
                  </a:lnTo>
                  <a:lnTo>
                    <a:pt x="118" y="214"/>
                  </a:lnTo>
                  <a:lnTo>
                    <a:pt x="125" y="214"/>
                  </a:lnTo>
                  <a:lnTo>
                    <a:pt x="132" y="214"/>
                  </a:lnTo>
                  <a:lnTo>
                    <a:pt x="132" y="220"/>
                  </a:lnTo>
                  <a:lnTo>
                    <a:pt x="124" y="224"/>
                  </a:lnTo>
                  <a:lnTo>
                    <a:pt x="119" y="227"/>
                  </a:lnTo>
                  <a:lnTo>
                    <a:pt x="115" y="229"/>
                  </a:lnTo>
                  <a:lnTo>
                    <a:pt x="106" y="229"/>
                  </a:lnTo>
                  <a:lnTo>
                    <a:pt x="96" y="227"/>
                  </a:lnTo>
                  <a:lnTo>
                    <a:pt x="86" y="226"/>
                  </a:lnTo>
                  <a:lnTo>
                    <a:pt x="81" y="226"/>
                  </a:lnTo>
                  <a:lnTo>
                    <a:pt x="76" y="226"/>
                  </a:lnTo>
                  <a:lnTo>
                    <a:pt x="76" y="227"/>
                  </a:lnTo>
                  <a:lnTo>
                    <a:pt x="73" y="230"/>
                  </a:lnTo>
                  <a:lnTo>
                    <a:pt x="72" y="235"/>
                  </a:lnTo>
                  <a:lnTo>
                    <a:pt x="66" y="235"/>
                  </a:lnTo>
                  <a:lnTo>
                    <a:pt x="62" y="233"/>
                  </a:lnTo>
                  <a:lnTo>
                    <a:pt x="56" y="232"/>
                  </a:lnTo>
                  <a:lnTo>
                    <a:pt x="49" y="232"/>
                  </a:lnTo>
                  <a:lnTo>
                    <a:pt x="43" y="240"/>
                  </a:lnTo>
                  <a:lnTo>
                    <a:pt x="40" y="240"/>
                  </a:lnTo>
                  <a:lnTo>
                    <a:pt x="36" y="239"/>
                  </a:lnTo>
                  <a:lnTo>
                    <a:pt x="33" y="237"/>
                  </a:lnTo>
                  <a:lnTo>
                    <a:pt x="27" y="237"/>
                  </a:lnTo>
                  <a:lnTo>
                    <a:pt x="21" y="239"/>
                  </a:lnTo>
                  <a:lnTo>
                    <a:pt x="16" y="242"/>
                  </a:lnTo>
                  <a:lnTo>
                    <a:pt x="16" y="250"/>
                  </a:lnTo>
                  <a:lnTo>
                    <a:pt x="13" y="252"/>
                  </a:lnTo>
                  <a:lnTo>
                    <a:pt x="11" y="252"/>
                  </a:lnTo>
                  <a:lnTo>
                    <a:pt x="7" y="250"/>
                  </a:lnTo>
                  <a:lnTo>
                    <a:pt x="4" y="249"/>
                  </a:lnTo>
                  <a:lnTo>
                    <a:pt x="1" y="247"/>
                  </a:lnTo>
                  <a:lnTo>
                    <a:pt x="0" y="247"/>
                  </a:lnTo>
                  <a:lnTo>
                    <a:pt x="9" y="242"/>
                  </a:lnTo>
                  <a:lnTo>
                    <a:pt x="16" y="233"/>
                  </a:lnTo>
                  <a:lnTo>
                    <a:pt x="21" y="224"/>
                  </a:lnTo>
                  <a:lnTo>
                    <a:pt x="27" y="214"/>
                  </a:lnTo>
                  <a:lnTo>
                    <a:pt x="57" y="214"/>
                  </a:lnTo>
                  <a:lnTo>
                    <a:pt x="59" y="209"/>
                  </a:lnTo>
                  <a:lnTo>
                    <a:pt x="60" y="206"/>
                  </a:lnTo>
                  <a:lnTo>
                    <a:pt x="63" y="204"/>
                  </a:lnTo>
                  <a:lnTo>
                    <a:pt x="52" y="204"/>
                  </a:lnTo>
                  <a:lnTo>
                    <a:pt x="46" y="207"/>
                  </a:lnTo>
                  <a:lnTo>
                    <a:pt x="40" y="207"/>
                  </a:lnTo>
                  <a:lnTo>
                    <a:pt x="36" y="207"/>
                  </a:lnTo>
                  <a:lnTo>
                    <a:pt x="30" y="209"/>
                  </a:lnTo>
                  <a:lnTo>
                    <a:pt x="30" y="201"/>
                  </a:lnTo>
                  <a:lnTo>
                    <a:pt x="21" y="206"/>
                  </a:lnTo>
                  <a:lnTo>
                    <a:pt x="19" y="207"/>
                  </a:lnTo>
                  <a:lnTo>
                    <a:pt x="17" y="207"/>
                  </a:lnTo>
                  <a:lnTo>
                    <a:pt x="16" y="206"/>
                  </a:lnTo>
                  <a:lnTo>
                    <a:pt x="16" y="203"/>
                  </a:lnTo>
                  <a:lnTo>
                    <a:pt x="13" y="196"/>
                  </a:lnTo>
                  <a:lnTo>
                    <a:pt x="19" y="193"/>
                  </a:lnTo>
                  <a:lnTo>
                    <a:pt x="23" y="190"/>
                  </a:lnTo>
                  <a:lnTo>
                    <a:pt x="33" y="184"/>
                  </a:lnTo>
                  <a:lnTo>
                    <a:pt x="33" y="173"/>
                  </a:lnTo>
                  <a:lnTo>
                    <a:pt x="29" y="174"/>
                  </a:lnTo>
                  <a:lnTo>
                    <a:pt x="27" y="174"/>
                  </a:lnTo>
                  <a:lnTo>
                    <a:pt x="21" y="176"/>
                  </a:lnTo>
                  <a:lnTo>
                    <a:pt x="27" y="168"/>
                  </a:lnTo>
                  <a:lnTo>
                    <a:pt x="33" y="163"/>
                  </a:lnTo>
                  <a:lnTo>
                    <a:pt x="32" y="161"/>
                  </a:lnTo>
                  <a:lnTo>
                    <a:pt x="32" y="160"/>
                  </a:lnTo>
                  <a:lnTo>
                    <a:pt x="30" y="158"/>
                  </a:lnTo>
                  <a:lnTo>
                    <a:pt x="27" y="160"/>
                  </a:lnTo>
                  <a:lnTo>
                    <a:pt x="27" y="155"/>
                  </a:lnTo>
                  <a:lnTo>
                    <a:pt x="27" y="151"/>
                  </a:lnTo>
                  <a:lnTo>
                    <a:pt x="36" y="154"/>
                  </a:lnTo>
                  <a:lnTo>
                    <a:pt x="43" y="155"/>
                  </a:lnTo>
                  <a:lnTo>
                    <a:pt x="49" y="155"/>
                  </a:lnTo>
                  <a:lnTo>
                    <a:pt x="53" y="154"/>
                  </a:lnTo>
                  <a:lnTo>
                    <a:pt x="55" y="152"/>
                  </a:lnTo>
                  <a:lnTo>
                    <a:pt x="56" y="151"/>
                  </a:lnTo>
                  <a:lnTo>
                    <a:pt x="57" y="145"/>
                  </a:lnTo>
                  <a:lnTo>
                    <a:pt x="60" y="132"/>
                  </a:lnTo>
                  <a:lnTo>
                    <a:pt x="50" y="131"/>
                  </a:lnTo>
                  <a:lnTo>
                    <a:pt x="43" y="129"/>
                  </a:lnTo>
                  <a:lnTo>
                    <a:pt x="47" y="122"/>
                  </a:lnTo>
                  <a:lnTo>
                    <a:pt x="52" y="115"/>
                  </a:lnTo>
                  <a:lnTo>
                    <a:pt x="32" y="116"/>
                  </a:lnTo>
                  <a:lnTo>
                    <a:pt x="16" y="118"/>
                  </a:lnTo>
                  <a:lnTo>
                    <a:pt x="17" y="109"/>
                  </a:lnTo>
                  <a:lnTo>
                    <a:pt x="20" y="99"/>
                  </a:lnTo>
                  <a:lnTo>
                    <a:pt x="21" y="88"/>
                  </a:lnTo>
                  <a:lnTo>
                    <a:pt x="21" y="82"/>
                  </a:lnTo>
                  <a:lnTo>
                    <a:pt x="19" y="82"/>
                  </a:lnTo>
                  <a:lnTo>
                    <a:pt x="16" y="83"/>
                  </a:lnTo>
                  <a:lnTo>
                    <a:pt x="13" y="82"/>
                  </a:lnTo>
                  <a:lnTo>
                    <a:pt x="11" y="86"/>
                  </a:lnTo>
                  <a:lnTo>
                    <a:pt x="10" y="89"/>
                  </a:lnTo>
                  <a:lnTo>
                    <a:pt x="7" y="91"/>
                  </a:lnTo>
                  <a:lnTo>
                    <a:pt x="9" y="85"/>
                  </a:lnTo>
                  <a:lnTo>
                    <a:pt x="9" y="82"/>
                  </a:lnTo>
                  <a:lnTo>
                    <a:pt x="7" y="79"/>
                  </a:lnTo>
                  <a:lnTo>
                    <a:pt x="7" y="76"/>
                  </a:lnTo>
                  <a:lnTo>
                    <a:pt x="13" y="73"/>
                  </a:lnTo>
                  <a:lnTo>
                    <a:pt x="16" y="72"/>
                  </a:lnTo>
                  <a:lnTo>
                    <a:pt x="16" y="70"/>
                  </a:lnTo>
                  <a:lnTo>
                    <a:pt x="14" y="70"/>
                  </a:lnTo>
                  <a:lnTo>
                    <a:pt x="13" y="70"/>
                  </a:lnTo>
                  <a:lnTo>
                    <a:pt x="10" y="70"/>
                  </a:lnTo>
                  <a:lnTo>
                    <a:pt x="4" y="70"/>
                  </a:lnTo>
                  <a:lnTo>
                    <a:pt x="6" y="65"/>
                  </a:lnTo>
                  <a:lnTo>
                    <a:pt x="4" y="60"/>
                  </a:lnTo>
                  <a:lnTo>
                    <a:pt x="10" y="57"/>
                  </a:lnTo>
                  <a:lnTo>
                    <a:pt x="7" y="56"/>
                  </a:lnTo>
                  <a:lnTo>
                    <a:pt x="6" y="53"/>
                  </a:lnTo>
                  <a:lnTo>
                    <a:pt x="4" y="52"/>
                  </a:lnTo>
                  <a:lnTo>
                    <a:pt x="6" y="50"/>
                  </a:lnTo>
                  <a:lnTo>
                    <a:pt x="7" y="49"/>
                  </a:lnTo>
                  <a:lnTo>
                    <a:pt x="10" y="49"/>
                  </a:lnTo>
                  <a:lnTo>
                    <a:pt x="9" y="47"/>
                  </a:lnTo>
                  <a:lnTo>
                    <a:pt x="9" y="46"/>
                  </a:lnTo>
                  <a:lnTo>
                    <a:pt x="7" y="46"/>
                  </a:lnTo>
                  <a:close/>
                </a:path>
              </a:pathLst>
            </a:custGeom>
            <a:solidFill>
              <a:srgbClr val="E7E4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812394"/>
              <a:endParaRPr lang="fi-FI" sz="1600">
                <a:solidFill>
                  <a:srgbClr val="002664"/>
                </a:solidFill>
              </a:endParaRPr>
            </a:p>
          </p:txBody>
        </p:sp>
        <p:sp>
          <p:nvSpPr>
            <p:cNvPr id="14" name="Freeform 9"/>
            <p:cNvSpPr>
              <a:spLocks/>
            </p:cNvSpPr>
            <p:nvPr/>
          </p:nvSpPr>
          <p:spPr bwMode="auto">
            <a:xfrm>
              <a:off x="5135" y="1710"/>
              <a:ext cx="49" cy="224"/>
            </a:xfrm>
            <a:custGeom>
              <a:avLst/>
              <a:gdLst>
                <a:gd name="T0" fmla="*/ 23 w 49"/>
                <a:gd name="T1" fmla="*/ 5 h 224"/>
                <a:gd name="T2" fmla="*/ 27 w 49"/>
                <a:gd name="T3" fmla="*/ 14 h 224"/>
                <a:gd name="T4" fmla="*/ 25 w 49"/>
                <a:gd name="T5" fmla="*/ 20 h 224"/>
                <a:gd name="T6" fmla="*/ 22 w 49"/>
                <a:gd name="T7" fmla="*/ 25 h 224"/>
                <a:gd name="T8" fmla="*/ 23 w 49"/>
                <a:gd name="T9" fmla="*/ 33 h 224"/>
                <a:gd name="T10" fmla="*/ 30 w 49"/>
                <a:gd name="T11" fmla="*/ 43 h 224"/>
                <a:gd name="T12" fmla="*/ 33 w 49"/>
                <a:gd name="T13" fmla="*/ 47 h 224"/>
                <a:gd name="T14" fmla="*/ 30 w 49"/>
                <a:gd name="T15" fmla="*/ 54 h 224"/>
                <a:gd name="T16" fmla="*/ 27 w 49"/>
                <a:gd name="T17" fmla="*/ 61 h 224"/>
                <a:gd name="T18" fmla="*/ 29 w 49"/>
                <a:gd name="T19" fmla="*/ 64 h 224"/>
                <a:gd name="T20" fmla="*/ 30 w 49"/>
                <a:gd name="T21" fmla="*/ 86 h 224"/>
                <a:gd name="T22" fmla="*/ 29 w 49"/>
                <a:gd name="T23" fmla="*/ 109 h 224"/>
                <a:gd name="T24" fmla="*/ 33 w 49"/>
                <a:gd name="T25" fmla="*/ 113 h 224"/>
                <a:gd name="T26" fmla="*/ 37 w 49"/>
                <a:gd name="T27" fmla="*/ 118 h 224"/>
                <a:gd name="T28" fmla="*/ 49 w 49"/>
                <a:gd name="T29" fmla="*/ 141 h 224"/>
                <a:gd name="T30" fmla="*/ 40 w 49"/>
                <a:gd name="T31" fmla="*/ 132 h 224"/>
                <a:gd name="T32" fmla="*/ 35 w 49"/>
                <a:gd name="T33" fmla="*/ 129 h 224"/>
                <a:gd name="T34" fmla="*/ 27 w 49"/>
                <a:gd name="T35" fmla="*/ 131 h 224"/>
                <a:gd name="T36" fmla="*/ 25 w 49"/>
                <a:gd name="T37" fmla="*/ 132 h 224"/>
                <a:gd name="T38" fmla="*/ 22 w 49"/>
                <a:gd name="T39" fmla="*/ 136 h 224"/>
                <a:gd name="T40" fmla="*/ 16 w 49"/>
                <a:gd name="T41" fmla="*/ 161 h 224"/>
                <a:gd name="T42" fmla="*/ 13 w 49"/>
                <a:gd name="T43" fmla="*/ 172 h 224"/>
                <a:gd name="T44" fmla="*/ 16 w 49"/>
                <a:gd name="T45" fmla="*/ 191 h 224"/>
                <a:gd name="T46" fmla="*/ 25 w 49"/>
                <a:gd name="T47" fmla="*/ 205 h 224"/>
                <a:gd name="T48" fmla="*/ 27 w 49"/>
                <a:gd name="T49" fmla="*/ 214 h 224"/>
                <a:gd name="T50" fmla="*/ 27 w 49"/>
                <a:gd name="T51" fmla="*/ 221 h 224"/>
                <a:gd name="T52" fmla="*/ 25 w 49"/>
                <a:gd name="T53" fmla="*/ 220 h 224"/>
                <a:gd name="T54" fmla="*/ 22 w 49"/>
                <a:gd name="T55" fmla="*/ 215 h 224"/>
                <a:gd name="T56" fmla="*/ 12 w 49"/>
                <a:gd name="T57" fmla="*/ 207 h 224"/>
                <a:gd name="T58" fmla="*/ 9 w 49"/>
                <a:gd name="T59" fmla="*/ 207 h 224"/>
                <a:gd name="T60" fmla="*/ 6 w 49"/>
                <a:gd name="T61" fmla="*/ 210 h 224"/>
                <a:gd name="T62" fmla="*/ 1 w 49"/>
                <a:gd name="T63" fmla="*/ 208 h 224"/>
                <a:gd name="T64" fmla="*/ 7 w 49"/>
                <a:gd name="T65" fmla="*/ 181 h 224"/>
                <a:gd name="T66" fmla="*/ 7 w 49"/>
                <a:gd name="T67" fmla="*/ 169 h 224"/>
                <a:gd name="T68" fmla="*/ 3 w 49"/>
                <a:gd name="T69" fmla="*/ 155 h 224"/>
                <a:gd name="T70" fmla="*/ 4 w 49"/>
                <a:gd name="T71" fmla="*/ 152 h 224"/>
                <a:gd name="T72" fmla="*/ 4 w 49"/>
                <a:gd name="T73" fmla="*/ 142 h 224"/>
                <a:gd name="T74" fmla="*/ 3 w 49"/>
                <a:gd name="T75" fmla="*/ 141 h 224"/>
                <a:gd name="T76" fmla="*/ 6 w 49"/>
                <a:gd name="T77" fmla="*/ 99 h 224"/>
                <a:gd name="T78" fmla="*/ 4 w 49"/>
                <a:gd name="T79" fmla="*/ 83 h 224"/>
                <a:gd name="T80" fmla="*/ 1 w 49"/>
                <a:gd name="T81" fmla="*/ 66 h 224"/>
                <a:gd name="T82" fmla="*/ 0 w 49"/>
                <a:gd name="T83" fmla="*/ 56 h 224"/>
                <a:gd name="T84" fmla="*/ 3 w 49"/>
                <a:gd name="T85" fmla="*/ 44 h 224"/>
                <a:gd name="T86" fmla="*/ 6 w 49"/>
                <a:gd name="T87" fmla="*/ 40 h 224"/>
                <a:gd name="T88" fmla="*/ 10 w 49"/>
                <a:gd name="T89" fmla="*/ 36 h 224"/>
                <a:gd name="T90" fmla="*/ 16 w 49"/>
                <a:gd name="T91" fmla="*/ 27 h 224"/>
                <a:gd name="T92" fmla="*/ 16 w 49"/>
                <a:gd name="T93" fmla="*/ 21 h 224"/>
                <a:gd name="T94" fmla="*/ 13 w 49"/>
                <a:gd name="T95" fmla="*/ 14 h 224"/>
                <a:gd name="T96" fmla="*/ 14 w 49"/>
                <a:gd name="T97" fmla="*/ 7 h 224"/>
                <a:gd name="T98" fmla="*/ 17 w 49"/>
                <a:gd name="T99" fmla="*/ 4 h 22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49" h="224">
                  <a:moveTo>
                    <a:pt x="19" y="0"/>
                  </a:moveTo>
                  <a:lnTo>
                    <a:pt x="23" y="5"/>
                  </a:lnTo>
                  <a:lnTo>
                    <a:pt x="27" y="11"/>
                  </a:lnTo>
                  <a:lnTo>
                    <a:pt x="27" y="14"/>
                  </a:lnTo>
                  <a:lnTo>
                    <a:pt x="26" y="15"/>
                  </a:lnTo>
                  <a:lnTo>
                    <a:pt x="25" y="20"/>
                  </a:lnTo>
                  <a:lnTo>
                    <a:pt x="22" y="24"/>
                  </a:lnTo>
                  <a:lnTo>
                    <a:pt x="22" y="25"/>
                  </a:lnTo>
                  <a:lnTo>
                    <a:pt x="22" y="28"/>
                  </a:lnTo>
                  <a:lnTo>
                    <a:pt x="23" y="33"/>
                  </a:lnTo>
                  <a:lnTo>
                    <a:pt x="27" y="38"/>
                  </a:lnTo>
                  <a:lnTo>
                    <a:pt x="30" y="43"/>
                  </a:lnTo>
                  <a:lnTo>
                    <a:pt x="32" y="46"/>
                  </a:lnTo>
                  <a:lnTo>
                    <a:pt x="33" y="47"/>
                  </a:lnTo>
                  <a:lnTo>
                    <a:pt x="32" y="51"/>
                  </a:lnTo>
                  <a:lnTo>
                    <a:pt x="30" y="54"/>
                  </a:lnTo>
                  <a:lnTo>
                    <a:pt x="29" y="59"/>
                  </a:lnTo>
                  <a:lnTo>
                    <a:pt x="27" y="61"/>
                  </a:lnTo>
                  <a:lnTo>
                    <a:pt x="27" y="63"/>
                  </a:lnTo>
                  <a:lnTo>
                    <a:pt x="29" y="64"/>
                  </a:lnTo>
                  <a:lnTo>
                    <a:pt x="30" y="70"/>
                  </a:lnTo>
                  <a:lnTo>
                    <a:pt x="30" y="86"/>
                  </a:lnTo>
                  <a:lnTo>
                    <a:pt x="29" y="102"/>
                  </a:lnTo>
                  <a:lnTo>
                    <a:pt x="29" y="109"/>
                  </a:lnTo>
                  <a:lnTo>
                    <a:pt x="30" y="113"/>
                  </a:lnTo>
                  <a:lnTo>
                    <a:pt x="33" y="113"/>
                  </a:lnTo>
                  <a:lnTo>
                    <a:pt x="35" y="115"/>
                  </a:lnTo>
                  <a:lnTo>
                    <a:pt x="37" y="118"/>
                  </a:lnTo>
                  <a:lnTo>
                    <a:pt x="42" y="126"/>
                  </a:lnTo>
                  <a:lnTo>
                    <a:pt x="49" y="141"/>
                  </a:lnTo>
                  <a:lnTo>
                    <a:pt x="43" y="135"/>
                  </a:lnTo>
                  <a:lnTo>
                    <a:pt x="40" y="132"/>
                  </a:lnTo>
                  <a:lnTo>
                    <a:pt x="37" y="131"/>
                  </a:lnTo>
                  <a:lnTo>
                    <a:pt x="35" y="129"/>
                  </a:lnTo>
                  <a:lnTo>
                    <a:pt x="32" y="131"/>
                  </a:lnTo>
                  <a:lnTo>
                    <a:pt x="27" y="131"/>
                  </a:lnTo>
                  <a:lnTo>
                    <a:pt x="25" y="131"/>
                  </a:lnTo>
                  <a:lnTo>
                    <a:pt x="25" y="132"/>
                  </a:lnTo>
                  <a:lnTo>
                    <a:pt x="25" y="135"/>
                  </a:lnTo>
                  <a:lnTo>
                    <a:pt x="22" y="136"/>
                  </a:lnTo>
                  <a:lnTo>
                    <a:pt x="19" y="148"/>
                  </a:lnTo>
                  <a:lnTo>
                    <a:pt x="16" y="161"/>
                  </a:lnTo>
                  <a:lnTo>
                    <a:pt x="14" y="167"/>
                  </a:lnTo>
                  <a:lnTo>
                    <a:pt x="13" y="172"/>
                  </a:lnTo>
                  <a:lnTo>
                    <a:pt x="13" y="185"/>
                  </a:lnTo>
                  <a:lnTo>
                    <a:pt x="16" y="191"/>
                  </a:lnTo>
                  <a:lnTo>
                    <a:pt x="20" y="198"/>
                  </a:lnTo>
                  <a:lnTo>
                    <a:pt x="25" y="205"/>
                  </a:lnTo>
                  <a:lnTo>
                    <a:pt x="27" y="210"/>
                  </a:lnTo>
                  <a:lnTo>
                    <a:pt x="27" y="214"/>
                  </a:lnTo>
                  <a:lnTo>
                    <a:pt x="27" y="217"/>
                  </a:lnTo>
                  <a:lnTo>
                    <a:pt x="27" y="221"/>
                  </a:lnTo>
                  <a:lnTo>
                    <a:pt x="27" y="224"/>
                  </a:lnTo>
                  <a:lnTo>
                    <a:pt x="25" y="220"/>
                  </a:lnTo>
                  <a:lnTo>
                    <a:pt x="22" y="217"/>
                  </a:lnTo>
                  <a:lnTo>
                    <a:pt x="22" y="215"/>
                  </a:lnTo>
                  <a:lnTo>
                    <a:pt x="13" y="210"/>
                  </a:lnTo>
                  <a:lnTo>
                    <a:pt x="12" y="207"/>
                  </a:lnTo>
                  <a:lnTo>
                    <a:pt x="10" y="207"/>
                  </a:lnTo>
                  <a:lnTo>
                    <a:pt x="9" y="207"/>
                  </a:lnTo>
                  <a:lnTo>
                    <a:pt x="7" y="208"/>
                  </a:lnTo>
                  <a:lnTo>
                    <a:pt x="6" y="210"/>
                  </a:lnTo>
                  <a:lnTo>
                    <a:pt x="0" y="221"/>
                  </a:lnTo>
                  <a:lnTo>
                    <a:pt x="1" y="208"/>
                  </a:lnTo>
                  <a:lnTo>
                    <a:pt x="4" y="194"/>
                  </a:lnTo>
                  <a:lnTo>
                    <a:pt x="7" y="181"/>
                  </a:lnTo>
                  <a:lnTo>
                    <a:pt x="7" y="174"/>
                  </a:lnTo>
                  <a:lnTo>
                    <a:pt x="7" y="169"/>
                  </a:lnTo>
                  <a:lnTo>
                    <a:pt x="3" y="158"/>
                  </a:lnTo>
                  <a:lnTo>
                    <a:pt x="3" y="155"/>
                  </a:lnTo>
                  <a:lnTo>
                    <a:pt x="3" y="154"/>
                  </a:lnTo>
                  <a:lnTo>
                    <a:pt x="4" y="152"/>
                  </a:lnTo>
                  <a:lnTo>
                    <a:pt x="6" y="145"/>
                  </a:lnTo>
                  <a:lnTo>
                    <a:pt x="4" y="142"/>
                  </a:lnTo>
                  <a:lnTo>
                    <a:pt x="4" y="141"/>
                  </a:lnTo>
                  <a:lnTo>
                    <a:pt x="3" y="141"/>
                  </a:lnTo>
                  <a:lnTo>
                    <a:pt x="4" y="113"/>
                  </a:lnTo>
                  <a:lnTo>
                    <a:pt x="6" y="99"/>
                  </a:lnTo>
                  <a:lnTo>
                    <a:pt x="6" y="90"/>
                  </a:lnTo>
                  <a:lnTo>
                    <a:pt x="4" y="83"/>
                  </a:lnTo>
                  <a:lnTo>
                    <a:pt x="3" y="74"/>
                  </a:lnTo>
                  <a:lnTo>
                    <a:pt x="1" y="66"/>
                  </a:lnTo>
                  <a:lnTo>
                    <a:pt x="0" y="61"/>
                  </a:lnTo>
                  <a:lnTo>
                    <a:pt x="0" y="56"/>
                  </a:lnTo>
                  <a:lnTo>
                    <a:pt x="0" y="50"/>
                  </a:lnTo>
                  <a:lnTo>
                    <a:pt x="3" y="44"/>
                  </a:lnTo>
                  <a:lnTo>
                    <a:pt x="3" y="41"/>
                  </a:lnTo>
                  <a:lnTo>
                    <a:pt x="6" y="40"/>
                  </a:lnTo>
                  <a:lnTo>
                    <a:pt x="7" y="37"/>
                  </a:lnTo>
                  <a:lnTo>
                    <a:pt x="10" y="36"/>
                  </a:lnTo>
                  <a:lnTo>
                    <a:pt x="16" y="31"/>
                  </a:lnTo>
                  <a:lnTo>
                    <a:pt x="16" y="27"/>
                  </a:lnTo>
                  <a:lnTo>
                    <a:pt x="16" y="24"/>
                  </a:lnTo>
                  <a:lnTo>
                    <a:pt x="16" y="21"/>
                  </a:lnTo>
                  <a:lnTo>
                    <a:pt x="14" y="18"/>
                  </a:lnTo>
                  <a:lnTo>
                    <a:pt x="13" y="14"/>
                  </a:lnTo>
                  <a:lnTo>
                    <a:pt x="10" y="8"/>
                  </a:lnTo>
                  <a:lnTo>
                    <a:pt x="14" y="7"/>
                  </a:lnTo>
                  <a:lnTo>
                    <a:pt x="16" y="5"/>
                  </a:lnTo>
                  <a:lnTo>
                    <a:pt x="17" y="4"/>
                  </a:lnTo>
                  <a:lnTo>
                    <a:pt x="19" y="0"/>
                  </a:lnTo>
                  <a:close/>
                </a:path>
              </a:pathLst>
            </a:custGeom>
            <a:solidFill>
              <a:srgbClr val="E7E4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812394"/>
              <a:endParaRPr lang="fi-FI" sz="1600">
                <a:solidFill>
                  <a:srgbClr val="002664"/>
                </a:solidFill>
              </a:endParaRPr>
            </a:p>
          </p:txBody>
        </p:sp>
        <p:sp>
          <p:nvSpPr>
            <p:cNvPr id="15" name="Freeform 10"/>
            <p:cNvSpPr>
              <a:spLocks/>
            </p:cNvSpPr>
            <p:nvPr/>
          </p:nvSpPr>
          <p:spPr bwMode="auto">
            <a:xfrm>
              <a:off x="5096" y="1940"/>
              <a:ext cx="105" cy="101"/>
            </a:xfrm>
            <a:custGeom>
              <a:avLst/>
              <a:gdLst>
                <a:gd name="T0" fmla="*/ 45 w 105"/>
                <a:gd name="T1" fmla="*/ 9 h 101"/>
                <a:gd name="T2" fmla="*/ 52 w 105"/>
                <a:gd name="T3" fmla="*/ 16 h 101"/>
                <a:gd name="T4" fmla="*/ 56 w 105"/>
                <a:gd name="T5" fmla="*/ 27 h 101"/>
                <a:gd name="T6" fmla="*/ 61 w 105"/>
                <a:gd name="T7" fmla="*/ 36 h 101"/>
                <a:gd name="T8" fmla="*/ 65 w 105"/>
                <a:gd name="T9" fmla="*/ 37 h 101"/>
                <a:gd name="T10" fmla="*/ 76 w 105"/>
                <a:gd name="T11" fmla="*/ 37 h 101"/>
                <a:gd name="T12" fmla="*/ 84 w 105"/>
                <a:gd name="T13" fmla="*/ 43 h 101"/>
                <a:gd name="T14" fmla="*/ 85 w 105"/>
                <a:gd name="T15" fmla="*/ 46 h 101"/>
                <a:gd name="T16" fmla="*/ 89 w 105"/>
                <a:gd name="T17" fmla="*/ 47 h 101"/>
                <a:gd name="T18" fmla="*/ 97 w 105"/>
                <a:gd name="T19" fmla="*/ 45 h 101"/>
                <a:gd name="T20" fmla="*/ 100 w 105"/>
                <a:gd name="T21" fmla="*/ 45 h 101"/>
                <a:gd name="T22" fmla="*/ 98 w 105"/>
                <a:gd name="T23" fmla="*/ 49 h 101"/>
                <a:gd name="T24" fmla="*/ 97 w 105"/>
                <a:gd name="T25" fmla="*/ 55 h 101"/>
                <a:gd name="T26" fmla="*/ 101 w 105"/>
                <a:gd name="T27" fmla="*/ 59 h 101"/>
                <a:gd name="T28" fmla="*/ 105 w 105"/>
                <a:gd name="T29" fmla="*/ 63 h 101"/>
                <a:gd name="T30" fmla="*/ 95 w 105"/>
                <a:gd name="T31" fmla="*/ 65 h 101"/>
                <a:gd name="T32" fmla="*/ 78 w 105"/>
                <a:gd name="T33" fmla="*/ 68 h 101"/>
                <a:gd name="T34" fmla="*/ 72 w 105"/>
                <a:gd name="T35" fmla="*/ 72 h 101"/>
                <a:gd name="T36" fmla="*/ 66 w 105"/>
                <a:gd name="T37" fmla="*/ 79 h 101"/>
                <a:gd name="T38" fmla="*/ 53 w 105"/>
                <a:gd name="T39" fmla="*/ 88 h 101"/>
                <a:gd name="T40" fmla="*/ 39 w 105"/>
                <a:gd name="T41" fmla="*/ 78 h 101"/>
                <a:gd name="T42" fmla="*/ 32 w 105"/>
                <a:gd name="T43" fmla="*/ 76 h 101"/>
                <a:gd name="T44" fmla="*/ 19 w 105"/>
                <a:gd name="T45" fmla="*/ 79 h 101"/>
                <a:gd name="T46" fmla="*/ 15 w 105"/>
                <a:gd name="T47" fmla="*/ 82 h 101"/>
                <a:gd name="T48" fmla="*/ 13 w 105"/>
                <a:gd name="T49" fmla="*/ 86 h 101"/>
                <a:gd name="T50" fmla="*/ 23 w 105"/>
                <a:gd name="T51" fmla="*/ 92 h 101"/>
                <a:gd name="T52" fmla="*/ 28 w 105"/>
                <a:gd name="T53" fmla="*/ 93 h 101"/>
                <a:gd name="T54" fmla="*/ 25 w 105"/>
                <a:gd name="T55" fmla="*/ 96 h 101"/>
                <a:gd name="T56" fmla="*/ 6 w 105"/>
                <a:gd name="T57" fmla="*/ 101 h 101"/>
                <a:gd name="T58" fmla="*/ 4 w 105"/>
                <a:gd name="T59" fmla="*/ 99 h 101"/>
                <a:gd name="T60" fmla="*/ 9 w 105"/>
                <a:gd name="T61" fmla="*/ 92 h 101"/>
                <a:gd name="T62" fmla="*/ 4 w 105"/>
                <a:gd name="T63" fmla="*/ 82 h 101"/>
                <a:gd name="T64" fmla="*/ 6 w 105"/>
                <a:gd name="T65" fmla="*/ 72 h 101"/>
                <a:gd name="T66" fmla="*/ 9 w 105"/>
                <a:gd name="T67" fmla="*/ 65 h 101"/>
                <a:gd name="T68" fmla="*/ 19 w 105"/>
                <a:gd name="T69" fmla="*/ 60 h 101"/>
                <a:gd name="T70" fmla="*/ 20 w 105"/>
                <a:gd name="T71" fmla="*/ 63 h 101"/>
                <a:gd name="T72" fmla="*/ 26 w 105"/>
                <a:gd name="T73" fmla="*/ 65 h 101"/>
                <a:gd name="T74" fmla="*/ 28 w 105"/>
                <a:gd name="T75" fmla="*/ 62 h 101"/>
                <a:gd name="T76" fmla="*/ 30 w 105"/>
                <a:gd name="T77" fmla="*/ 56 h 101"/>
                <a:gd name="T78" fmla="*/ 28 w 105"/>
                <a:gd name="T79" fmla="*/ 53 h 101"/>
                <a:gd name="T80" fmla="*/ 29 w 105"/>
                <a:gd name="T81" fmla="*/ 47 h 101"/>
                <a:gd name="T82" fmla="*/ 35 w 105"/>
                <a:gd name="T83" fmla="*/ 39 h 101"/>
                <a:gd name="T84" fmla="*/ 36 w 105"/>
                <a:gd name="T85" fmla="*/ 29 h 101"/>
                <a:gd name="T86" fmla="*/ 36 w 105"/>
                <a:gd name="T87" fmla="*/ 20 h 101"/>
                <a:gd name="T88" fmla="*/ 33 w 105"/>
                <a:gd name="T89" fmla="*/ 16 h 101"/>
                <a:gd name="T90" fmla="*/ 30 w 105"/>
                <a:gd name="T91" fmla="*/ 13 h 101"/>
                <a:gd name="T92" fmla="*/ 30 w 105"/>
                <a:gd name="T93" fmla="*/ 6 h 101"/>
                <a:gd name="T94" fmla="*/ 33 w 105"/>
                <a:gd name="T95" fmla="*/ 1 h 101"/>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105" h="101">
                  <a:moveTo>
                    <a:pt x="36" y="0"/>
                  </a:moveTo>
                  <a:lnTo>
                    <a:pt x="45" y="9"/>
                  </a:lnTo>
                  <a:lnTo>
                    <a:pt x="49" y="11"/>
                  </a:lnTo>
                  <a:lnTo>
                    <a:pt x="52" y="16"/>
                  </a:lnTo>
                  <a:lnTo>
                    <a:pt x="55" y="21"/>
                  </a:lnTo>
                  <a:lnTo>
                    <a:pt x="56" y="27"/>
                  </a:lnTo>
                  <a:lnTo>
                    <a:pt x="58" y="32"/>
                  </a:lnTo>
                  <a:lnTo>
                    <a:pt x="61" y="36"/>
                  </a:lnTo>
                  <a:lnTo>
                    <a:pt x="64" y="37"/>
                  </a:lnTo>
                  <a:lnTo>
                    <a:pt x="65" y="37"/>
                  </a:lnTo>
                  <a:lnTo>
                    <a:pt x="71" y="37"/>
                  </a:lnTo>
                  <a:lnTo>
                    <a:pt x="76" y="37"/>
                  </a:lnTo>
                  <a:lnTo>
                    <a:pt x="82" y="39"/>
                  </a:lnTo>
                  <a:lnTo>
                    <a:pt x="84" y="43"/>
                  </a:lnTo>
                  <a:lnTo>
                    <a:pt x="84" y="46"/>
                  </a:lnTo>
                  <a:lnTo>
                    <a:pt x="85" y="46"/>
                  </a:lnTo>
                  <a:lnTo>
                    <a:pt x="88" y="47"/>
                  </a:lnTo>
                  <a:lnTo>
                    <a:pt x="89" y="47"/>
                  </a:lnTo>
                  <a:lnTo>
                    <a:pt x="94" y="46"/>
                  </a:lnTo>
                  <a:lnTo>
                    <a:pt x="97" y="45"/>
                  </a:lnTo>
                  <a:lnTo>
                    <a:pt x="98" y="45"/>
                  </a:lnTo>
                  <a:lnTo>
                    <a:pt x="100" y="45"/>
                  </a:lnTo>
                  <a:lnTo>
                    <a:pt x="100" y="47"/>
                  </a:lnTo>
                  <a:lnTo>
                    <a:pt x="98" y="49"/>
                  </a:lnTo>
                  <a:lnTo>
                    <a:pt x="98" y="52"/>
                  </a:lnTo>
                  <a:lnTo>
                    <a:pt x="97" y="55"/>
                  </a:lnTo>
                  <a:lnTo>
                    <a:pt x="100" y="57"/>
                  </a:lnTo>
                  <a:lnTo>
                    <a:pt x="101" y="59"/>
                  </a:lnTo>
                  <a:lnTo>
                    <a:pt x="102" y="60"/>
                  </a:lnTo>
                  <a:lnTo>
                    <a:pt x="105" y="63"/>
                  </a:lnTo>
                  <a:lnTo>
                    <a:pt x="100" y="65"/>
                  </a:lnTo>
                  <a:lnTo>
                    <a:pt x="95" y="65"/>
                  </a:lnTo>
                  <a:lnTo>
                    <a:pt x="87" y="66"/>
                  </a:lnTo>
                  <a:lnTo>
                    <a:pt x="78" y="68"/>
                  </a:lnTo>
                  <a:lnTo>
                    <a:pt x="75" y="69"/>
                  </a:lnTo>
                  <a:lnTo>
                    <a:pt x="72" y="72"/>
                  </a:lnTo>
                  <a:lnTo>
                    <a:pt x="68" y="75"/>
                  </a:lnTo>
                  <a:lnTo>
                    <a:pt x="66" y="79"/>
                  </a:lnTo>
                  <a:lnTo>
                    <a:pt x="64" y="88"/>
                  </a:lnTo>
                  <a:lnTo>
                    <a:pt x="53" y="88"/>
                  </a:lnTo>
                  <a:lnTo>
                    <a:pt x="43" y="88"/>
                  </a:lnTo>
                  <a:lnTo>
                    <a:pt x="39" y="78"/>
                  </a:lnTo>
                  <a:lnTo>
                    <a:pt x="35" y="76"/>
                  </a:lnTo>
                  <a:lnTo>
                    <a:pt x="32" y="76"/>
                  </a:lnTo>
                  <a:lnTo>
                    <a:pt x="25" y="76"/>
                  </a:lnTo>
                  <a:lnTo>
                    <a:pt x="19" y="79"/>
                  </a:lnTo>
                  <a:lnTo>
                    <a:pt x="13" y="79"/>
                  </a:lnTo>
                  <a:lnTo>
                    <a:pt x="15" y="82"/>
                  </a:lnTo>
                  <a:lnTo>
                    <a:pt x="13" y="83"/>
                  </a:lnTo>
                  <a:lnTo>
                    <a:pt x="13" y="86"/>
                  </a:lnTo>
                  <a:lnTo>
                    <a:pt x="13" y="88"/>
                  </a:lnTo>
                  <a:lnTo>
                    <a:pt x="23" y="92"/>
                  </a:lnTo>
                  <a:lnTo>
                    <a:pt x="26" y="93"/>
                  </a:lnTo>
                  <a:lnTo>
                    <a:pt x="28" y="93"/>
                  </a:lnTo>
                  <a:lnTo>
                    <a:pt x="28" y="95"/>
                  </a:lnTo>
                  <a:lnTo>
                    <a:pt x="25" y="96"/>
                  </a:lnTo>
                  <a:lnTo>
                    <a:pt x="16" y="99"/>
                  </a:lnTo>
                  <a:lnTo>
                    <a:pt x="6" y="101"/>
                  </a:lnTo>
                  <a:lnTo>
                    <a:pt x="4" y="101"/>
                  </a:lnTo>
                  <a:lnTo>
                    <a:pt x="4" y="99"/>
                  </a:lnTo>
                  <a:lnTo>
                    <a:pt x="7" y="95"/>
                  </a:lnTo>
                  <a:lnTo>
                    <a:pt x="9" y="92"/>
                  </a:lnTo>
                  <a:lnTo>
                    <a:pt x="7" y="88"/>
                  </a:lnTo>
                  <a:lnTo>
                    <a:pt x="4" y="82"/>
                  </a:lnTo>
                  <a:lnTo>
                    <a:pt x="0" y="75"/>
                  </a:lnTo>
                  <a:lnTo>
                    <a:pt x="6" y="72"/>
                  </a:lnTo>
                  <a:lnTo>
                    <a:pt x="10" y="69"/>
                  </a:lnTo>
                  <a:lnTo>
                    <a:pt x="9" y="65"/>
                  </a:lnTo>
                  <a:lnTo>
                    <a:pt x="7" y="60"/>
                  </a:lnTo>
                  <a:lnTo>
                    <a:pt x="19" y="60"/>
                  </a:lnTo>
                  <a:lnTo>
                    <a:pt x="19" y="62"/>
                  </a:lnTo>
                  <a:lnTo>
                    <a:pt x="20" y="63"/>
                  </a:lnTo>
                  <a:lnTo>
                    <a:pt x="25" y="66"/>
                  </a:lnTo>
                  <a:lnTo>
                    <a:pt x="26" y="65"/>
                  </a:lnTo>
                  <a:lnTo>
                    <a:pt x="26" y="63"/>
                  </a:lnTo>
                  <a:lnTo>
                    <a:pt x="28" y="62"/>
                  </a:lnTo>
                  <a:lnTo>
                    <a:pt x="30" y="60"/>
                  </a:lnTo>
                  <a:lnTo>
                    <a:pt x="30" y="56"/>
                  </a:lnTo>
                  <a:lnTo>
                    <a:pt x="29" y="55"/>
                  </a:lnTo>
                  <a:lnTo>
                    <a:pt x="28" y="53"/>
                  </a:lnTo>
                  <a:lnTo>
                    <a:pt x="28" y="49"/>
                  </a:lnTo>
                  <a:lnTo>
                    <a:pt x="29" y="47"/>
                  </a:lnTo>
                  <a:lnTo>
                    <a:pt x="32" y="43"/>
                  </a:lnTo>
                  <a:lnTo>
                    <a:pt x="35" y="39"/>
                  </a:lnTo>
                  <a:lnTo>
                    <a:pt x="36" y="36"/>
                  </a:lnTo>
                  <a:lnTo>
                    <a:pt x="36" y="29"/>
                  </a:lnTo>
                  <a:lnTo>
                    <a:pt x="36" y="24"/>
                  </a:lnTo>
                  <a:lnTo>
                    <a:pt x="36" y="20"/>
                  </a:lnTo>
                  <a:lnTo>
                    <a:pt x="36" y="16"/>
                  </a:lnTo>
                  <a:lnTo>
                    <a:pt x="33" y="16"/>
                  </a:lnTo>
                  <a:lnTo>
                    <a:pt x="32" y="14"/>
                  </a:lnTo>
                  <a:lnTo>
                    <a:pt x="30" y="13"/>
                  </a:lnTo>
                  <a:lnTo>
                    <a:pt x="30" y="9"/>
                  </a:lnTo>
                  <a:lnTo>
                    <a:pt x="30" y="6"/>
                  </a:lnTo>
                  <a:lnTo>
                    <a:pt x="32" y="3"/>
                  </a:lnTo>
                  <a:lnTo>
                    <a:pt x="33" y="1"/>
                  </a:lnTo>
                  <a:lnTo>
                    <a:pt x="36" y="0"/>
                  </a:lnTo>
                  <a:close/>
                </a:path>
              </a:pathLst>
            </a:custGeom>
            <a:solidFill>
              <a:srgbClr val="E7E4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812394"/>
              <a:endParaRPr lang="fi-FI" sz="1600">
                <a:solidFill>
                  <a:srgbClr val="002664"/>
                </a:solidFill>
              </a:endParaRPr>
            </a:p>
          </p:txBody>
        </p:sp>
        <p:sp>
          <p:nvSpPr>
            <p:cNvPr id="16" name="Freeform 11"/>
            <p:cNvSpPr>
              <a:spLocks/>
            </p:cNvSpPr>
            <p:nvPr/>
          </p:nvSpPr>
          <p:spPr bwMode="auto">
            <a:xfrm>
              <a:off x="4941" y="2055"/>
              <a:ext cx="194" cy="194"/>
            </a:xfrm>
            <a:custGeom>
              <a:avLst/>
              <a:gdLst>
                <a:gd name="T0" fmla="*/ 187 w 194"/>
                <a:gd name="T1" fmla="*/ 14 h 194"/>
                <a:gd name="T2" fmla="*/ 194 w 194"/>
                <a:gd name="T3" fmla="*/ 43 h 194"/>
                <a:gd name="T4" fmla="*/ 185 w 194"/>
                <a:gd name="T5" fmla="*/ 63 h 194"/>
                <a:gd name="T6" fmla="*/ 187 w 194"/>
                <a:gd name="T7" fmla="*/ 71 h 194"/>
                <a:gd name="T8" fmla="*/ 178 w 194"/>
                <a:gd name="T9" fmla="*/ 74 h 194"/>
                <a:gd name="T10" fmla="*/ 177 w 194"/>
                <a:gd name="T11" fmla="*/ 92 h 194"/>
                <a:gd name="T12" fmla="*/ 171 w 194"/>
                <a:gd name="T13" fmla="*/ 124 h 194"/>
                <a:gd name="T14" fmla="*/ 168 w 194"/>
                <a:gd name="T15" fmla="*/ 137 h 194"/>
                <a:gd name="T16" fmla="*/ 175 w 194"/>
                <a:gd name="T17" fmla="*/ 144 h 194"/>
                <a:gd name="T18" fmla="*/ 161 w 194"/>
                <a:gd name="T19" fmla="*/ 163 h 194"/>
                <a:gd name="T20" fmla="*/ 161 w 194"/>
                <a:gd name="T21" fmla="*/ 154 h 194"/>
                <a:gd name="T22" fmla="*/ 162 w 194"/>
                <a:gd name="T23" fmla="*/ 141 h 194"/>
                <a:gd name="T24" fmla="*/ 158 w 194"/>
                <a:gd name="T25" fmla="*/ 150 h 194"/>
                <a:gd name="T26" fmla="*/ 148 w 194"/>
                <a:gd name="T27" fmla="*/ 163 h 194"/>
                <a:gd name="T28" fmla="*/ 142 w 194"/>
                <a:gd name="T29" fmla="*/ 171 h 194"/>
                <a:gd name="T30" fmla="*/ 136 w 194"/>
                <a:gd name="T31" fmla="*/ 163 h 194"/>
                <a:gd name="T32" fmla="*/ 119 w 194"/>
                <a:gd name="T33" fmla="*/ 169 h 194"/>
                <a:gd name="T34" fmla="*/ 113 w 194"/>
                <a:gd name="T35" fmla="*/ 174 h 194"/>
                <a:gd name="T36" fmla="*/ 113 w 194"/>
                <a:gd name="T37" fmla="*/ 170 h 194"/>
                <a:gd name="T38" fmla="*/ 99 w 194"/>
                <a:gd name="T39" fmla="*/ 170 h 194"/>
                <a:gd name="T40" fmla="*/ 96 w 194"/>
                <a:gd name="T41" fmla="*/ 180 h 194"/>
                <a:gd name="T42" fmla="*/ 90 w 194"/>
                <a:gd name="T43" fmla="*/ 186 h 194"/>
                <a:gd name="T44" fmla="*/ 86 w 194"/>
                <a:gd name="T45" fmla="*/ 194 h 194"/>
                <a:gd name="T46" fmla="*/ 75 w 194"/>
                <a:gd name="T47" fmla="*/ 194 h 194"/>
                <a:gd name="T48" fmla="*/ 69 w 194"/>
                <a:gd name="T49" fmla="*/ 186 h 194"/>
                <a:gd name="T50" fmla="*/ 73 w 194"/>
                <a:gd name="T51" fmla="*/ 171 h 194"/>
                <a:gd name="T52" fmla="*/ 27 w 194"/>
                <a:gd name="T53" fmla="*/ 173 h 194"/>
                <a:gd name="T54" fmla="*/ 0 w 194"/>
                <a:gd name="T55" fmla="*/ 180 h 194"/>
                <a:gd name="T56" fmla="*/ 10 w 194"/>
                <a:gd name="T57" fmla="*/ 173 h 194"/>
                <a:gd name="T58" fmla="*/ 27 w 194"/>
                <a:gd name="T59" fmla="*/ 157 h 194"/>
                <a:gd name="T60" fmla="*/ 47 w 194"/>
                <a:gd name="T61" fmla="*/ 144 h 194"/>
                <a:gd name="T62" fmla="*/ 59 w 194"/>
                <a:gd name="T63" fmla="*/ 146 h 194"/>
                <a:gd name="T64" fmla="*/ 73 w 194"/>
                <a:gd name="T65" fmla="*/ 146 h 194"/>
                <a:gd name="T66" fmla="*/ 87 w 194"/>
                <a:gd name="T67" fmla="*/ 143 h 194"/>
                <a:gd name="T68" fmla="*/ 86 w 194"/>
                <a:gd name="T69" fmla="*/ 135 h 194"/>
                <a:gd name="T70" fmla="*/ 87 w 194"/>
                <a:gd name="T71" fmla="*/ 128 h 194"/>
                <a:gd name="T72" fmla="*/ 98 w 194"/>
                <a:gd name="T73" fmla="*/ 114 h 194"/>
                <a:gd name="T74" fmla="*/ 99 w 194"/>
                <a:gd name="T75" fmla="*/ 101 h 194"/>
                <a:gd name="T76" fmla="*/ 106 w 194"/>
                <a:gd name="T77" fmla="*/ 99 h 194"/>
                <a:gd name="T78" fmla="*/ 103 w 194"/>
                <a:gd name="T79" fmla="*/ 111 h 194"/>
                <a:gd name="T80" fmla="*/ 116 w 194"/>
                <a:gd name="T81" fmla="*/ 108 h 194"/>
                <a:gd name="T82" fmla="*/ 128 w 194"/>
                <a:gd name="T83" fmla="*/ 104 h 194"/>
                <a:gd name="T84" fmla="*/ 132 w 194"/>
                <a:gd name="T85" fmla="*/ 89 h 194"/>
                <a:gd name="T86" fmla="*/ 158 w 194"/>
                <a:gd name="T87" fmla="*/ 56 h 194"/>
                <a:gd name="T88" fmla="*/ 164 w 194"/>
                <a:gd name="T89" fmla="*/ 45 h 194"/>
                <a:gd name="T90" fmla="*/ 155 w 194"/>
                <a:gd name="T91" fmla="*/ 36 h 194"/>
                <a:gd name="T92" fmla="*/ 162 w 194"/>
                <a:gd name="T93" fmla="*/ 23 h 194"/>
                <a:gd name="T94" fmla="*/ 170 w 194"/>
                <a:gd name="T95" fmla="*/ 7 h 194"/>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194" h="194">
                  <a:moveTo>
                    <a:pt x="168" y="0"/>
                  </a:moveTo>
                  <a:lnTo>
                    <a:pt x="185" y="6"/>
                  </a:lnTo>
                  <a:lnTo>
                    <a:pt x="187" y="12"/>
                  </a:lnTo>
                  <a:lnTo>
                    <a:pt x="187" y="14"/>
                  </a:lnTo>
                  <a:lnTo>
                    <a:pt x="188" y="17"/>
                  </a:lnTo>
                  <a:lnTo>
                    <a:pt x="193" y="29"/>
                  </a:lnTo>
                  <a:lnTo>
                    <a:pt x="194" y="39"/>
                  </a:lnTo>
                  <a:lnTo>
                    <a:pt x="194" y="43"/>
                  </a:lnTo>
                  <a:lnTo>
                    <a:pt x="194" y="49"/>
                  </a:lnTo>
                  <a:lnTo>
                    <a:pt x="191" y="62"/>
                  </a:lnTo>
                  <a:lnTo>
                    <a:pt x="185" y="62"/>
                  </a:lnTo>
                  <a:lnTo>
                    <a:pt x="185" y="63"/>
                  </a:lnTo>
                  <a:lnTo>
                    <a:pt x="187" y="65"/>
                  </a:lnTo>
                  <a:lnTo>
                    <a:pt x="188" y="68"/>
                  </a:lnTo>
                  <a:lnTo>
                    <a:pt x="188" y="69"/>
                  </a:lnTo>
                  <a:lnTo>
                    <a:pt x="187" y="71"/>
                  </a:lnTo>
                  <a:lnTo>
                    <a:pt x="185" y="72"/>
                  </a:lnTo>
                  <a:lnTo>
                    <a:pt x="181" y="72"/>
                  </a:lnTo>
                  <a:lnTo>
                    <a:pt x="178" y="72"/>
                  </a:lnTo>
                  <a:lnTo>
                    <a:pt x="178" y="74"/>
                  </a:lnTo>
                  <a:lnTo>
                    <a:pt x="177" y="75"/>
                  </a:lnTo>
                  <a:lnTo>
                    <a:pt x="177" y="79"/>
                  </a:lnTo>
                  <a:lnTo>
                    <a:pt x="175" y="84"/>
                  </a:lnTo>
                  <a:lnTo>
                    <a:pt x="177" y="92"/>
                  </a:lnTo>
                  <a:lnTo>
                    <a:pt x="177" y="101"/>
                  </a:lnTo>
                  <a:lnTo>
                    <a:pt x="177" y="108"/>
                  </a:lnTo>
                  <a:lnTo>
                    <a:pt x="171" y="117"/>
                  </a:lnTo>
                  <a:lnTo>
                    <a:pt x="171" y="124"/>
                  </a:lnTo>
                  <a:lnTo>
                    <a:pt x="172" y="130"/>
                  </a:lnTo>
                  <a:lnTo>
                    <a:pt x="172" y="133"/>
                  </a:lnTo>
                  <a:lnTo>
                    <a:pt x="171" y="134"/>
                  </a:lnTo>
                  <a:lnTo>
                    <a:pt x="168" y="137"/>
                  </a:lnTo>
                  <a:lnTo>
                    <a:pt x="171" y="138"/>
                  </a:lnTo>
                  <a:lnTo>
                    <a:pt x="174" y="140"/>
                  </a:lnTo>
                  <a:lnTo>
                    <a:pt x="175" y="141"/>
                  </a:lnTo>
                  <a:lnTo>
                    <a:pt x="175" y="144"/>
                  </a:lnTo>
                  <a:lnTo>
                    <a:pt x="175" y="148"/>
                  </a:lnTo>
                  <a:lnTo>
                    <a:pt x="171" y="156"/>
                  </a:lnTo>
                  <a:lnTo>
                    <a:pt x="162" y="164"/>
                  </a:lnTo>
                  <a:lnTo>
                    <a:pt x="161" y="163"/>
                  </a:lnTo>
                  <a:lnTo>
                    <a:pt x="159" y="163"/>
                  </a:lnTo>
                  <a:lnTo>
                    <a:pt x="159" y="161"/>
                  </a:lnTo>
                  <a:lnTo>
                    <a:pt x="159" y="158"/>
                  </a:lnTo>
                  <a:lnTo>
                    <a:pt x="161" y="154"/>
                  </a:lnTo>
                  <a:lnTo>
                    <a:pt x="164" y="147"/>
                  </a:lnTo>
                  <a:lnTo>
                    <a:pt x="165" y="144"/>
                  </a:lnTo>
                  <a:lnTo>
                    <a:pt x="164" y="141"/>
                  </a:lnTo>
                  <a:lnTo>
                    <a:pt x="162" y="141"/>
                  </a:lnTo>
                  <a:lnTo>
                    <a:pt x="161" y="141"/>
                  </a:lnTo>
                  <a:lnTo>
                    <a:pt x="159" y="144"/>
                  </a:lnTo>
                  <a:lnTo>
                    <a:pt x="158" y="146"/>
                  </a:lnTo>
                  <a:lnTo>
                    <a:pt x="158" y="150"/>
                  </a:lnTo>
                  <a:lnTo>
                    <a:pt x="158" y="154"/>
                  </a:lnTo>
                  <a:lnTo>
                    <a:pt x="158" y="158"/>
                  </a:lnTo>
                  <a:lnTo>
                    <a:pt x="149" y="158"/>
                  </a:lnTo>
                  <a:lnTo>
                    <a:pt x="148" y="163"/>
                  </a:lnTo>
                  <a:lnTo>
                    <a:pt x="148" y="166"/>
                  </a:lnTo>
                  <a:lnTo>
                    <a:pt x="147" y="173"/>
                  </a:lnTo>
                  <a:lnTo>
                    <a:pt x="141" y="173"/>
                  </a:lnTo>
                  <a:lnTo>
                    <a:pt x="142" y="171"/>
                  </a:lnTo>
                  <a:lnTo>
                    <a:pt x="142" y="170"/>
                  </a:lnTo>
                  <a:lnTo>
                    <a:pt x="141" y="167"/>
                  </a:lnTo>
                  <a:lnTo>
                    <a:pt x="138" y="161"/>
                  </a:lnTo>
                  <a:lnTo>
                    <a:pt x="136" y="163"/>
                  </a:lnTo>
                  <a:lnTo>
                    <a:pt x="134" y="166"/>
                  </a:lnTo>
                  <a:lnTo>
                    <a:pt x="129" y="173"/>
                  </a:lnTo>
                  <a:lnTo>
                    <a:pt x="122" y="170"/>
                  </a:lnTo>
                  <a:lnTo>
                    <a:pt x="119" y="169"/>
                  </a:lnTo>
                  <a:lnTo>
                    <a:pt x="116" y="170"/>
                  </a:lnTo>
                  <a:lnTo>
                    <a:pt x="115" y="170"/>
                  </a:lnTo>
                  <a:lnTo>
                    <a:pt x="113" y="171"/>
                  </a:lnTo>
                  <a:lnTo>
                    <a:pt x="113" y="174"/>
                  </a:lnTo>
                  <a:lnTo>
                    <a:pt x="111" y="174"/>
                  </a:lnTo>
                  <a:lnTo>
                    <a:pt x="111" y="173"/>
                  </a:lnTo>
                  <a:lnTo>
                    <a:pt x="111" y="170"/>
                  </a:lnTo>
                  <a:lnTo>
                    <a:pt x="113" y="170"/>
                  </a:lnTo>
                  <a:lnTo>
                    <a:pt x="112" y="169"/>
                  </a:lnTo>
                  <a:lnTo>
                    <a:pt x="108" y="167"/>
                  </a:lnTo>
                  <a:lnTo>
                    <a:pt x="99" y="167"/>
                  </a:lnTo>
                  <a:lnTo>
                    <a:pt x="99" y="170"/>
                  </a:lnTo>
                  <a:lnTo>
                    <a:pt x="100" y="173"/>
                  </a:lnTo>
                  <a:lnTo>
                    <a:pt x="102" y="177"/>
                  </a:lnTo>
                  <a:lnTo>
                    <a:pt x="99" y="179"/>
                  </a:lnTo>
                  <a:lnTo>
                    <a:pt x="96" y="180"/>
                  </a:lnTo>
                  <a:lnTo>
                    <a:pt x="93" y="181"/>
                  </a:lnTo>
                  <a:lnTo>
                    <a:pt x="92" y="183"/>
                  </a:lnTo>
                  <a:lnTo>
                    <a:pt x="90" y="184"/>
                  </a:lnTo>
                  <a:lnTo>
                    <a:pt x="90" y="186"/>
                  </a:lnTo>
                  <a:lnTo>
                    <a:pt x="89" y="189"/>
                  </a:lnTo>
                  <a:lnTo>
                    <a:pt x="87" y="193"/>
                  </a:lnTo>
                  <a:lnTo>
                    <a:pt x="86" y="193"/>
                  </a:lnTo>
                  <a:lnTo>
                    <a:pt x="86" y="194"/>
                  </a:lnTo>
                  <a:lnTo>
                    <a:pt x="83" y="194"/>
                  </a:lnTo>
                  <a:lnTo>
                    <a:pt x="80" y="194"/>
                  </a:lnTo>
                  <a:lnTo>
                    <a:pt x="77" y="194"/>
                  </a:lnTo>
                  <a:lnTo>
                    <a:pt x="75" y="194"/>
                  </a:lnTo>
                  <a:lnTo>
                    <a:pt x="73" y="190"/>
                  </a:lnTo>
                  <a:lnTo>
                    <a:pt x="73" y="189"/>
                  </a:lnTo>
                  <a:lnTo>
                    <a:pt x="72" y="187"/>
                  </a:lnTo>
                  <a:lnTo>
                    <a:pt x="69" y="186"/>
                  </a:lnTo>
                  <a:lnTo>
                    <a:pt x="69" y="180"/>
                  </a:lnTo>
                  <a:lnTo>
                    <a:pt x="69" y="174"/>
                  </a:lnTo>
                  <a:lnTo>
                    <a:pt x="73" y="173"/>
                  </a:lnTo>
                  <a:lnTo>
                    <a:pt x="73" y="171"/>
                  </a:lnTo>
                  <a:lnTo>
                    <a:pt x="75" y="170"/>
                  </a:lnTo>
                  <a:lnTo>
                    <a:pt x="59" y="170"/>
                  </a:lnTo>
                  <a:lnTo>
                    <a:pt x="40" y="171"/>
                  </a:lnTo>
                  <a:lnTo>
                    <a:pt x="27" y="173"/>
                  </a:lnTo>
                  <a:lnTo>
                    <a:pt x="26" y="176"/>
                  </a:lnTo>
                  <a:lnTo>
                    <a:pt x="26" y="180"/>
                  </a:lnTo>
                  <a:lnTo>
                    <a:pt x="10" y="180"/>
                  </a:lnTo>
                  <a:lnTo>
                    <a:pt x="0" y="180"/>
                  </a:lnTo>
                  <a:lnTo>
                    <a:pt x="0" y="170"/>
                  </a:lnTo>
                  <a:lnTo>
                    <a:pt x="4" y="171"/>
                  </a:lnTo>
                  <a:lnTo>
                    <a:pt x="7" y="173"/>
                  </a:lnTo>
                  <a:lnTo>
                    <a:pt x="10" y="173"/>
                  </a:lnTo>
                  <a:lnTo>
                    <a:pt x="11" y="173"/>
                  </a:lnTo>
                  <a:lnTo>
                    <a:pt x="15" y="170"/>
                  </a:lnTo>
                  <a:lnTo>
                    <a:pt x="20" y="166"/>
                  </a:lnTo>
                  <a:lnTo>
                    <a:pt x="27" y="157"/>
                  </a:lnTo>
                  <a:lnTo>
                    <a:pt x="36" y="150"/>
                  </a:lnTo>
                  <a:lnTo>
                    <a:pt x="40" y="147"/>
                  </a:lnTo>
                  <a:lnTo>
                    <a:pt x="44" y="144"/>
                  </a:lnTo>
                  <a:lnTo>
                    <a:pt x="47" y="144"/>
                  </a:lnTo>
                  <a:lnTo>
                    <a:pt x="47" y="146"/>
                  </a:lnTo>
                  <a:lnTo>
                    <a:pt x="47" y="148"/>
                  </a:lnTo>
                  <a:lnTo>
                    <a:pt x="47" y="150"/>
                  </a:lnTo>
                  <a:lnTo>
                    <a:pt x="59" y="146"/>
                  </a:lnTo>
                  <a:lnTo>
                    <a:pt x="62" y="144"/>
                  </a:lnTo>
                  <a:lnTo>
                    <a:pt x="66" y="144"/>
                  </a:lnTo>
                  <a:lnTo>
                    <a:pt x="69" y="144"/>
                  </a:lnTo>
                  <a:lnTo>
                    <a:pt x="73" y="146"/>
                  </a:lnTo>
                  <a:lnTo>
                    <a:pt x="83" y="150"/>
                  </a:lnTo>
                  <a:lnTo>
                    <a:pt x="85" y="147"/>
                  </a:lnTo>
                  <a:lnTo>
                    <a:pt x="86" y="144"/>
                  </a:lnTo>
                  <a:lnTo>
                    <a:pt x="87" y="143"/>
                  </a:lnTo>
                  <a:lnTo>
                    <a:pt x="89" y="141"/>
                  </a:lnTo>
                  <a:lnTo>
                    <a:pt x="89" y="140"/>
                  </a:lnTo>
                  <a:lnTo>
                    <a:pt x="87" y="138"/>
                  </a:lnTo>
                  <a:lnTo>
                    <a:pt x="86" y="135"/>
                  </a:lnTo>
                  <a:lnTo>
                    <a:pt x="85" y="134"/>
                  </a:lnTo>
                  <a:lnTo>
                    <a:pt x="85" y="133"/>
                  </a:lnTo>
                  <a:lnTo>
                    <a:pt x="86" y="131"/>
                  </a:lnTo>
                  <a:lnTo>
                    <a:pt x="87" y="128"/>
                  </a:lnTo>
                  <a:lnTo>
                    <a:pt x="92" y="124"/>
                  </a:lnTo>
                  <a:lnTo>
                    <a:pt x="95" y="121"/>
                  </a:lnTo>
                  <a:lnTo>
                    <a:pt x="96" y="117"/>
                  </a:lnTo>
                  <a:lnTo>
                    <a:pt x="98" y="114"/>
                  </a:lnTo>
                  <a:lnTo>
                    <a:pt x="96" y="110"/>
                  </a:lnTo>
                  <a:lnTo>
                    <a:pt x="96" y="107"/>
                  </a:lnTo>
                  <a:lnTo>
                    <a:pt x="96" y="104"/>
                  </a:lnTo>
                  <a:lnTo>
                    <a:pt x="99" y="101"/>
                  </a:lnTo>
                  <a:lnTo>
                    <a:pt x="103" y="98"/>
                  </a:lnTo>
                  <a:lnTo>
                    <a:pt x="111" y="95"/>
                  </a:lnTo>
                  <a:lnTo>
                    <a:pt x="109" y="97"/>
                  </a:lnTo>
                  <a:lnTo>
                    <a:pt x="106" y="99"/>
                  </a:lnTo>
                  <a:lnTo>
                    <a:pt x="102" y="104"/>
                  </a:lnTo>
                  <a:lnTo>
                    <a:pt x="102" y="105"/>
                  </a:lnTo>
                  <a:lnTo>
                    <a:pt x="102" y="108"/>
                  </a:lnTo>
                  <a:lnTo>
                    <a:pt x="103" y="111"/>
                  </a:lnTo>
                  <a:lnTo>
                    <a:pt x="102" y="114"/>
                  </a:lnTo>
                  <a:lnTo>
                    <a:pt x="113" y="114"/>
                  </a:lnTo>
                  <a:lnTo>
                    <a:pt x="113" y="108"/>
                  </a:lnTo>
                  <a:lnTo>
                    <a:pt x="116" y="108"/>
                  </a:lnTo>
                  <a:lnTo>
                    <a:pt x="121" y="108"/>
                  </a:lnTo>
                  <a:lnTo>
                    <a:pt x="123" y="107"/>
                  </a:lnTo>
                  <a:lnTo>
                    <a:pt x="128" y="105"/>
                  </a:lnTo>
                  <a:lnTo>
                    <a:pt x="128" y="104"/>
                  </a:lnTo>
                  <a:lnTo>
                    <a:pt x="131" y="101"/>
                  </a:lnTo>
                  <a:lnTo>
                    <a:pt x="131" y="97"/>
                  </a:lnTo>
                  <a:lnTo>
                    <a:pt x="131" y="94"/>
                  </a:lnTo>
                  <a:lnTo>
                    <a:pt x="132" y="89"/>
                  </a:lnTo>
                  <a:lnTo>
                    <a:pt x="138" y="89"/>
                  </a:lnTo>
                  <a:lnTo>
                    <a:pt x="148" y="76"/>
                  </a:lnTo>
                  <a:lnTo>
                    <a:pt x="158" y="62"/>
                  </a:lnTo>
                  <a:lnTo>
                    <a:pt x="158" y="56"/>
                  </a:lnTo>
                  <a:lnTo>
                    <a:pt x="158" y="50"/>
                  </a:lnTo>
                  <a:lnTo>
                    <a:pt x="161" y="49"/>
                  </a:lnTo>
                  <a:lnTo>
                    <a:pt x="162" y="48"/>
                  </a:lnTo>
                  <a:lnTo>
                    <a:pt x="164" y="45"/>
                  </a:lnTo>
                  <a:lnTo>
                    <a:pt x="164" y="43"/>
                  </a:lnTo>
                  <a:lnTo>
                    <a:pt x="162" y="40"/>
                  </a:lnTo>
                  <a:lnTo>
                    <a:pt x="159" y="39"/>
                  </a:lnTo>
                  <a:lnTo>
                    <a:pt x="155" y="36"/>
                  </a:lnTo>
                  <a:lnTo>
                    <a:pt x="157" y="35"/>
                  </a:lnTo>
                  <a:lnTo>
                    <a:pt x="158" y="33"/>
                  </a:lnTo>
                  <a:lnTo>
                    <a:pt x="162" y="32"/>
                  </a:lnTo>
                  <a:lnTo>
                    <a:pt x="162" y="23"/>
                  </a:lnTo>
                  <a:lnTo>
                    <a:pt x="161" y="14"/>
                  </a:lnTo>
                  <a:lnTo>
                    <a:pt x="165" y="12"/>
                  </a:lnTo>
                  <a:lnTo>
                    <a:pt x="168" y="9"/>
                  </a:lnTo>
                  <a:lnTo>
                    <a:pt x="170" y="7"/>
                  </a:lnTo>
                  <a:lnTo>
                    <a:pt x="168" y="4"/>
                  </a:lnTo>
                  <a:lnTo>
                    <a:pt x="168" y="3"/>
                  </a:lnTo>
                  <a:lnTo>
                    <a:pt x="168" y="0"/>
                  </a:lnTo>
                  <a:close/>
                </a:path>
              </a:pathLst>
            </a:custGeom>
            <a:solidFill>
              <a:srgbClr val="E7E4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812394"/>
              <a:endParaRPr lang="fi-FI" sz="1600">
                <a:solidFill>
                  <a:srgbClr val="002664"/>
                </a:solidFill>
              </a:endParaRPr>
            </a:p>
          </p:txBody>
        </p:sp>
        <p:sp>
          <p:nvSpPr>
            <p:cNvPr id="17" name="Freeform 12"/>
            <p:cNvSpPr>
              <a:spLocks/>
            </p:cNvSpPr>
            <p:nvPr/>
          </p:nvSpPr>
          <p:spPr bwMode="auto">
            <a:xfrm>
              <a:off x="4916" y="2235"/>
              <a:ext cx="42" cy="72"/>
            </a:xfrm>
            <a:custGeom>
              <a:avLst/>
              <a:gdLst>
                <a:gd name="T0" fmla="*/ 20 w 42"/>
                <a:gd name="T1" fmla="*/ 0 h 72"/>
                <a:gd name="T2" fmla="*/ 23 w 42"/>
                <a:gd name="T3" fmla="*/ 1 h 72"/>
                <a:gd name="T4" fmla="*/ 26 w 42"/>
                <a:gd name="T5" fmla="*/ 6 h 72"/>
                <a:gd name="T6" fmla="*/ 28 w 42"/>
                <a:gd name="T7" fmla="*/ 9 h 72"/>
                <a:gd name="T8" fmla="*/ 36 w 42"/>
                <a:gd name="T9" fmla="*/ 13 h 72"/>
                <a:gd name="T10" fmla="*/ 33 w 42"/>
                <a:gd name="T11" fmla="*/ 20 h 72"/>
                <a:gd name="T12" fmla="*/ 39 w 42"/>
                <a:gd name="T13" fmla="*/ 23 h 72"/>
                <a:gd name="T14" fmla="*/ 42 w 42"/>
                <a:gd name="T15" fmla="*/ 27 h 72"/>
                <a:gd name="T16" fmla="*/ 36 w 42"/>
                <a:gd name="T17" fmla="*/ 33 h 72"/>
                <a:gd name="T18" fmla="*/ 35 w 42"/>
                <a:gd name="T19" fmla="*/ 45 h 72"/>
                <a:gd name="T20" fmla="*/ 33 w 42"/>
                <a:gd name="T21" fmla="*/ 56 h 72"/>
                <a:gd name="T22" fmla="*/ 28 w 42"/>
                <a:gd name="T23" fmla="*/ 65 h 72"/>
                <a:gd name="T24" fmla="*/ 17 w 42"/>
                <a:gd name="T25" fmla="*/ 69 h 72"/>
                <a:gd name="T26" fmla="*/ 16 w 42"/>
                <a:gd name="T27" fmla="*/ 66 h 72"/>
                <a:gd name="T28" fmla="*/ 19 w 42"/>
                <a:gd name="T29" fmla="*/ 63 h 72"/>
                <a:gd name="T30" fmla="*/ 15 w 42"/>
                <a:gd name="T31" fmla="*/ 65 h 72"/>
                <a:gd name="T32" fmla="*/ 12 w 42"/>
                <a:gd name="T33" fmla="*/ 66 h 72"/>
                <a:gd name="T34" fmla="*/ 12 w 42"/>
                <a:gd name="T35" fmla="*/ 52 h 72"/>
                <a:gd name="T36" fmla="*/ 16 w 42"/>
                <a:gd name="T37" fmla="*/ 42 h 72"/>
                <a:gd name="T38" fmla="*/ 20 w 42"/>
                <a:gd name="T39" fmla="*/ 32 h 72"/>
                <a:gd name="T40" fmla="*/ 19 w 42"/>
                <a:gd name="T41" fmla="*/ 26 h 72"/>
                <a:gd name="T42" fmla="*/ 15 w 42"/>
                <a:gd name="T43" fmla="*/ 26 h 72"/>
                <a:gd name="T44" fmla="*/ 16 w 42"/>
                <a:gd name="T45" fmla="*/ 27 h 72"/>
                <a:gd name="T46" fmla="*/ 13 w 42"/>
                <a:gd name="T47" fmla="*/ 39 h 72"/>
                <a:gd name="T48" fmla="*/ 10 w 42"/>
                <a:gd name="T49" fmla="*/ 39 h 72"/>
                <a:gd name="T50" fmla="*/ 7 w 42"/>
                <a:gd name="T51" fmla="*/ 37 h 72"/>
                <a:gd name="T52" fmla="*/ 3 w 42"/>
                <a:gd name="T53" fmla="*/ 32 h 72"/>
                <a:gd name="T54" fmla="*/ 4 w 42"/>
                <a:gd name="T55" fmla="*/ 29 h 72"/>
                <a:gd name="T56" fmla="*/ 9 w 42"/>
                <a:gd name="T57" fmla="*/ 30 h 72"/>
                <a:gd name="T58" fmla="*/ 3 w 42"/>
                <a:gd name="T59" fmla="*/ 20 h 72"/>
                <a:gd name="T60" fmla="*/ 0 w 42"/>
                <a:gd name="T61" fmla="*/ 16 h 72"/>
                <a:gd name="T62" fmla="*/ 3 w 42"/>
                <a:gd name="T63" fmla="*/ 12 h 72"/>
                <a:gd name="T64" fmla="*/ 6 w 42"/>
                <a:gd name="T65" fmla="*/ 12 h 72"/>
                <a:gd name="T66" fmla="*/ 10 w 42"/>
                <a:gd name="T67" fmla="*/ 12 h 72"/>
                <a:gd name="T68" fmla="*/ 16 w 42"/>
                <a:gd name="T69" fmla="*/ 0 h 7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42" h="72">
                  <a:moveTo>
                    <a:pt x="16" y="0"/>
                  </a:moveTo>
                  <a:lnTo>
                    <a:pt x="20" y="0"/>
                  </a:lnTo>
                  <a:lnTo>
                    <a:pt x="22" y="1"/>
                  </a:lnTo>
                  <a:lnTo>
                    <a:pt x="23" y="1"/>
                  </a:lnTo>
                  <a:lnTo>
                    <a:pt x="25" y="3"/>
                  </a:lnTo>
                  <a:lnTo>
                    <a:pt x="26" y="6"/>
                  </a:lnTo>
                  <a:lnTo>
                    <a:pt x="26" y="7"/>
                  </a:lnTo>
                  <a:lnTo>
                    <a:pt x="28" y="9"/>
                  </a:lnTo>
                  <a:lnTo>
                    <a:pt x="36" y="9"/>
                  </a:lnTo>
                  <a:lnTo>
                    <a:pt x="36" y="13"/>
                  </a:lnTo>
                  <a:lnTo>
                    <a:pt x="36" y="14"/>
                  </a:lnTo>
                  <a:lnTo>
                    <a:pt x="33" y="20"/>
                  </a:lnTo>
                  <a:lnTo>
                    <a:pt x="39" y="20"/>
                  </a:lnTo>
                  <a:lnTo>
                    <a:pt x="39" y="23"/>
                  </a:lnTo>
                  <a:lnTo>
                    <a:pt x="40" y="26"/>
                  </a:lnTo>
                  <a:lnTo>
                    <a:pt x="42" y="27"/>
                  </a:lnTo>
                  <a:lnTo>
                    <a:pt x="42" y="30"/>
                  </a:lnTo>
                  <a:lnTo>
                    <a:pt x="36" y="33"/>
                  </a:lnTo>
                  <a:lnTo>
                    <a:pt x="35" y="39"/>
                  </a:lnTo>
                  <a:lnTo>
                    <a:pt x="35" y="45"/>
                  </a:lnTo>
                  <a:lnTo>
                    <a:pt x="35" y="49"/>
                  </a:lnTo>
                  <a:lnTo>
                    <a:pt x="33" y="56"/>
                  </a:lnTo>
                  <a:lnTo>
                    <a:pt x="32" y="59"/>
                  </a:lnTo>
                  <a:lnTo>
                    <a:pt x="28" y="65"/>
                  </a:lnTo>
                  <a:lnTo>
                    <a:pt x="22" y="72"/>
                  </a:lnTo>
                  <a:lnTo>
                    <a:pt x="17" y="69"/>
                  </a:lnTo>
                  <a:lnTo>
                    <a:pt x="16" y="68"/>
                  </a:lnTo>
                  <a:lnTo>
                    <a:pt x="16" y="66"/>
                  </a:lnTo>
                  <a:lnTo>
                    <a:pt x="19" y="65"/>
                  </a:lnTo>
                  <a:lnTo>
                    <a:pt x="19" y="63"/>
                  </a:lnTo>
                  <a:lnTo>
                    <a:pt x="16" y="63"/>
                  </a:lnTo>
                  <a:lnTo>
                    <a:pt x="15" y="65"/>
                  </a:lnTo>
                  <a:lnTo>
                    <a:pt x="13" y="66"/>
                  </a:lnTo>
                  <a:lnTo>
                    <a:pt x="12" y="66"/>
                  </a:lnTo>
                  <a:lnTo>
                    <a:pt x="12" y="55"/>
                  </a:lnTo>
                  <a:lnTo>
                    <a:pt x="12" y="52"/>
                  </a:lnTo>
                  <a:lnTo>
                    <a:pt x="13" y="49"/>
                  </a:lnTo>
                  <a:lnTo>
                    <a:pt x="16" y="42"/>
                  </a:lnTo>
                  <a:lnTo>
                    <a:pt x="22" y="33"/>
                  </a:lnTo>
                  <a:lnTo>
                    <a:pt x="20" y="32"/>
                  </a:lnTo>
                  <a:lnTo>
                    <a:pt x="19" y="30"/>
                  </a:lnTo>
                  <a:lnTo>
                    <a:pt x="19" y="26"/>
                  </a:lnTo>
                  <a:lnTo>
                    <a:pt x="16" y="26"/>
                  </a:lnTo>
                  <a:lnTo>
                    <a:pt x="15" y="26"/>
                  </a:lnTo>
                  <a:lnTo>
                    <a:pt x="15" y="27"/>
                  </a:lnTo>
                  <a:lnTo>
                    <a:pt x="16" y="27"/>
                  </a:lnTo>
                  <a:lnTo>
                    <a:pt x="16" y="39"/>
                  </a:lnTo>
                  <a:lnTo>
                    <a:pt x="13" y="39"/>
                  </a:lnTo>
                  <a:lnTo>
                    <a:pt x="12" y="39"/>
                  </a:lnTo>
                  <a:lnTo>
                    <a:pt x="10" y="39"/>
                  </a:lnTo>
                  <a:lnTo>
                    <a:pt x="9" y="39"/>
                  </a:lnTo>
                  <a:lnTo>
                    <a:pt x="7" y="37"/>
                  </a:lnTo>
                  <a:lnTo>
                    <a:pt x="6" y="36"/>
                  </a:lnTo>
                  <a:lnTo>
                    <a:pt x="3" y="32"/>
                  </a:lnTo>
                  <a:lnTo>
                    <a:pt x="3" y="29"/>
                  </a:lnTo>
                  <a:lnTo>
                    <a:pt x="4" y="29"/>
                  </a:lnTo>
                  <a:lnTo>
                    <a:pt x="6" y="29"/>
                  </a:lnTo>
                  <a:lnTo>
                    <a:pt x="9" y="30"/>
                  </a:lnTo>
                  <a:lnTo>
                    <a:pt x="4" y="23"/>
                  </a:lnTo>
                  <a:lnTo>
                    <a:pt x="3" y="20"/>
                  </a:lnTo>
                  <a:lnTo>
                    <a:pt x="0" y="17"/>
                  </a:lnTo>
                  <a:lnTo>
                    <a:pt x="0" y="16"/>
                  </a:lnTo>
                  <a:lnTo>
                    <a:pt x="2" y="14"/>
                  </a:lnTo>
                  <a:lnTo>
                    <a:pt x="3" y="12"/>
                  </a:lnTo>
                  <a:lnTo>
                    <a:pt x="3" y="9"/>
                  </a:lnTo>
                  <a:lnTo>
                    <a:pt x="6" y="12"/>
                  </a:lnTo>
                  <a:lnTo>
                    <a:pt x="9" y="12"/>
                  </a:lnTo>
                  <a:lnTo>
                    <a:pt x="10" y="12"/>
                  </a:lnTo>
                  <a:lnTo>
                    <a:pt x="12" y="12"/>
                  </a:lnTo>
                  <a:lnTo>
                    <a:pt x="16" y="0"/>
                  </a:lnTo>
                  <a:close/>
                </a:path>
              </a:pathLst>
            </a:custGeom>
            <a:solidFill>
              <a:srgbClr val="E7E4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812394"/>
              <a:endParaRPr lang="fi-FI" sz="1600">
                <a:solidFill>
                  <a:srgbClr val="002664"/>
                </a:solidFill>
              </a:endParaRPr>
            </a:p>
          </p:txBody>
        </p:sp>
        <p:sp>
          <p:nvSpPr>
            <p:cNvPr id="18" name="Freeform 13"/>
            <p:cNvSpPr>
              <a:spLocks/>
            </p:cNvSpPr>
            <p:nvPr/>
          </p:nvSpPr>
          <p:spPr bwMode="auto">
            <a:xfrm>
              <a:off x="4745" y="2442"/>
              <a:ext cx="30" cy="72"/>
            </a:xfrm>
            <a:custGeom>
              <a:avLst/>
              <a:gdLst>
                <a:gd name="T0" fmla="*/ 21 w 30"/>
                <a:gd name="T1" fmla="*/ 0 h 72"/>
                <a:gd name="T2" fmla="*/ 30 w 30"/>
                <a:gd name="T3" fmla="*/ 0 h 72"/>
                <a:gd name="T4" fmla="*/ 29 w 30"/>
                <a:gd name="T5" fmla="*/ 19 h 72"/>
                <a:gd name="T6" fmla="*/ 26 w 30"/>
                <a:gd name="T7" fmla="*/ 38 h 72"/>
                <a:gd name="T8" fmla="*/ 20 w 30"/>
                <a:gd name="T9" fmla="*/ 55 h 72"/>
                <a:gd name="T10" fmla="*/ 17 w 30"/>
                <a:gd name="T11" fmla="*/ 64 h 72"/>
                <a:gd name="T12" fmla="*/ 14 w 30"/>
                <a:gd name="T13" fmla="*/ 72 h 72"/>
                <a:gd name="T14" fmla="*/ 8 w 30"/>
                <a:gd name="T15" fmla="*/ 72 h 72"/>
                <a:gd name="T16" fmla="*/ 4 w 30"/>
                <a:gd name="T17" fmla="*/ 65 h 72"/>
                <a:gd name="T18" fmla="*/ 1 w 30"/>
                <a:gd name="T19" fmla="*/ 58 h 72"/>
                <a:gd name="T20" fmla="*/ 0 w 30"/>
                <a:gd name="T21" fmla="*/ 55 h 72"/>
                <a:gd name="T22" fmla="*/ 0 w 30"/>
                <a:gd name="T23" fmla="*/ 51 h 72"/>
                <a:gd name="T24" fmla="*/ 1 w 30"/>
                <a:gd name="T25" fmla="*/ 46 h 72"/>
                <a:gd name="T26" fmla="*/ 3 w 30"/>
                <a:gd name="T27" fmla="*/ 39 h 72"/>
                <a:gd name="T28" fmla="*/ 6 w 30"/>
                <a:gd name="T29" fmla="*/ 29 h 72"/>
                <a:gd name="T30" fmla="*/ 11 w 30"/>
                <a:gd name="T31" fmla="*/ 19 h 72"/>
                <a:gd name="T32" fmla="*/ 17 w 30"/>
                <a:gd name="T33" fmla="*/ 10 h 72"/>
                <a:gd name="T34" fmla="*/ 21 w 30"/>
                <a:gd name="T35" fmla="*/ 0 h 7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30" h="72">
                  <a:moveTo>
                    <a:pt x="21" y="0"/>
                  </a:moveTo>
                  <a:lnTo>
                    <a:pt x="30" y="0"/>
                  </a:lnTo>
                  <a:lnTo>
                    <a:pt x="29" y="19"/>
                  </a:lnTo>
                  <a:lnTo>
                    <a:pt x="26" y="38"/>
                  </a:lnTo>
                  <a:lnTo>
                    <a:pt x="20" y="55"/>
                  </a:lnTo>
                  <a:lnTo>
                    <a:pt x="17" y="64"/>
                  </a:lnTo>
                  <a:lnTo>
                    <a:pt x="14" y="72"/>
                  </a:lnTo>
                  <a:lnTo>
                    <a:pt x="8" y="72"/>
                  </a:lnTo>
                  <a:lnTo>
                    <a:pt x="4" y="65"/>
                  </a:lnTo>
                  <a:lnTo>
                    <a:pt x="1" y="58"/>
                  </a:lnTo>
                  <a:lnTo>
                    <a:pt x="0" y="55"/>
                  </a:lnTo>
                  <a:lnTo>
                    <a:pt x="0" y="51"/>
                  </a:lnTo>
                  <a:lnTo>
                    <a:pt x="1" y="46"/>
                  </a:lnTo>
                  <a:lnTo>
                    <a:pt x="3" y="39"/>
                  </a:lnTo>
                  <a:lnTo>
                    <a:pt x="6" y="29"/>
                  </a:lnTo>
                  <a:lnTo>
                    <a:pt x="11" y="19"/>
                  </a:lnTo>
                  <a:lnTo>
                    <a:pt x="17" y="10"/>
                  </a:lnTo>
                  <a:lnTo>
                    <a:pt x="21" y="0"/>
                  </a:lnTo>
                  <a:close/>
                </a:path>
              </a:pathLst>
            </a:custGeom>
            <a:solidFill>
              <a:srgbClr val="E7E4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812394"/>
              <a:endParaRPr lang="fi-FI" sz="1600">
                <a:solidFill>
                  <a:srgbClr val="002664"/>
                </a:solidFill>
              </a:endParaRPr>
            </a:p>
          </p:txBody>
        </p:sp>
        <p:sp>
          <p:nvSpPr>
            <p:cNvPr id="19" name="Freeform 14"/>
            <p:cNvSpPr>
              <a:spLocks/>
            </p:cNvSpPr>
            <p:nvPr/>
          </p:nvSpPr>
          <p:spPr bwMode="auto">
            <a:xfrm>
              <a:off x="1077" y="2484"/>
              <a:ext cx="179" cy="81"/>
            </a:xfrm>
            <a:custGeom>
              <a:avLst/>
              <a:gdLst>
                <a:gd name="T0" fmla="*/ 55 w 179"/>
                <a:gd name="T1" fmla="*/ 3 h 81"/>
                <a:gd name="T2" fmla="*/ 81 w 179"/>
                <a:gd name="T3" fmla="*/ 7 h 81"/>
                <a:gd name="T4" fmla="*/ 88 w 179"/>
                <a:gd name="T5" fmla="*/ 12 h 81"/>
                <a:gd name="T6" fmla="*/ 91 w 179"/>
                <a:gd name="T7" fmla="*/ 19 h 81"/>
                <a:gd name="T8" fmla="*/ 95 w 179"/>
                <a:gd name="T9" fmla="*/ 23 h 81"/>
                <a:gd name="T10" fmla="*/ 102 w 179"/>
                <a:gd name="T11" fmla="*/ 22 h 81"/>
                <a:gd name="T12" fmla="*/ 111 w 179"/>
                <a:gd name="T13" fmla="*/ 25 h 81"/>
                <a:gd name="T14" fmla="*/ 128 w 179"/>
                <a:gd name="T15" fmla="*/ 35 h 81"/>
                <a:gd name="T16" fmla="*/ 137 w 179"/>
                <a:gd name="T17" fmla="*/ 40 h 81"/>
                <a:gd name="T18" fmla="*/ 137 w 179"/>
                <a:gd name="T19" fmla="*/ 45 h 81"/>
                <a:gd name="T20" fmla="*/ 146 w 179"/>
                <a:gd name="T21" fmla="*/ 46 h 81"/>
                <a:gd name="T22" fmla="*/ 157 w 179"/>
                <a:gd name="T23" fmla="*/ 61 h 81"/>
                <a:gd name="T24" fmla="*/ 167 w 179"/>
                <a:gd name="T25" fmla="*/ 62 h 81"/>
                <a:gd name="T26" fmla="*/ 179 w 179"/>
                <a:gd name="T27" fmla="*/ 72 h 81"/>
                <a:gd name="T28" fmla="*/ 121 w 179"/>
                <a:gd name="T29" fmla="*/ 81 h 81"/>
                <a:gd name="T30" fmla="*/ 123 w 179"/>
                <a:gd name="T31" fmla="*/ 61 h 81"/>
                <a:gd name="T32" fmla="*/ 108 w 179"/>
                <a:gd name="T33" fmla="*/ 53 h 81"/>
                <a:gd name="T34" fmla="*/ 105 w 179"/>
                <a:gd name="T35" fmla="*/ 48 h 81"/>
                <a:gd name="T36" fmla="*/ 105 w 179"/>
                <a:gd name="T37" fmla="*/ 43 h 81"/>
                <a:gd name="T38" fmla="*/ 105 w 179"/>
                <a:gd name="T39" fmla="*/ 39 h 81"/>
                <a:gd name="T40" fmla="*/ 101 w 179"/>
                <a:gd name="T41" fmla="*/ 38 h 81"/>
                <a:gd name="T42" fmla="*/ 89 w 179"/>
                <a:gd name="T43" fmla="*/ 39 h 81"/>
                <a:gd name="T44" fmla="*/ 82 w 179"/>
                <a:gd name="T45" fmla="*/ 36 h 81"/>
                <a:gd name="T46" fmla="*/ 74 w 179"/>
                <a:gd name="T47" fmla="*/ 25 h 81"/>
                <a:gd name="T48" fmla="*/ 71 w 179"/>
                <a:gd name="T49" fmla="*/ 25 h 81"/>
                <a:gd name="T50" fmla="*/ 66 w 179"/>
                <a:gd name="T51" fmla="*/ 25 h 81"/>
                <a:gd name="T52" fmla="*/ 61 w 179"/>
                <a:gd name="T53" fmla="*/ 19 h 81"/>
                <a:gd name="T54" fmla="*/ 55 w 179"/>
                <a:gd name="T55" fmla="*/ 20 h 81"/>
                <a:gd name="T56" fmla="*/ 49 w 179"/>
                <a:gd name="T57" fmla="*/ 16 h 81"/>
                <a:gd name="T58" fmla="*/ 45 w 179"/>
                <a:gd name="T59" fmla="*/ 10 h 81"/>
                <a:gd name="T60" fmla="*/ 39 w 179"/>
                <a:gd name="T61" fmla="*/ 10 h 81"/>
                <a:gd name="T62" fmla="*/ 30 w 179"/>
                <a:gd name="T63" fmla="*/ 9 h 81"/>
                <a:gd name="T64" fmla="*/ 19 w 179"/>
                <a:gd name="T65" fmla="*/ 19 h 81"/>
                <a:gd name="T66" fmla="*/ 13 w 179"/>
                <a:gd name="T67" fmla="*/ 28 h 81"/>
                <a:gd name="T68" fmla="*/ 6 w 179"/>
                <a:gd name="T69" fmla="*/ 29 h 81"/>
                <a:gd name="T70" fmla="*/ 0 w 179"/>
                <a:gd name="T71" fmla="*/ 30 h 81"/>
                <a:gd name="T72" fmla="*/ 9 w 179"/>
                <a:gd name="T73" fmla="*/ 13 h 81"/>
                <a:gd name="T74" fmla="*/ 16 w 179"/>
                <a:gd name="T75" fmla="*/ 4 h 81"/>
                <a:gd name="T76" fmla="*/ 27 w 179"/>
                <a:gd name="T77" fmla="*/ 0 h 81"/>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79" h="81">
                  <a:moveTo>
                    <a:pt x="27" y="0"/>
                  </a:moveTo>
                  <a:lnTo>
                    <a:pt x="55" y="3"/>
                  </a:lnTo>
                  <a:lnTo>
                    <a:pt x="74" y="6"/>
                  </a:lnTo>
                  <a:lnTo>
                    <a:pt x="81" y="7"/>
                  </a:lnTo>
                  <a:lnTo>
                    <a:pt x="85" y="9"/>
                  </a:lnTo>
                  <a:lnTo>
                    <a:pt x="88" y="12"/>
                  </a:lnTo>
                  <a:lnTo>
                    <a:pt x="89" y="16"/>
                  </a:lnTo>
                  <a:lnTo>
                    <a:pt x="91" y="19"/>
                  </a:lnTo>
                  <a:lnTo>
                    <a:pt x="94" y="22"/>
                  </a:lnTo>
                  <a:lnTo>
                    <a:pt x="95" y="23"/>
                  </a:lnTo>
                  <a:lnTo>
                    <a:pt x="98" y="23"/>
                  </a:lnTo>
                  <a:lnTo>
                    <a:pt x="102" y="22"/>
                  </a:lnTo>
                  <a:lnTo>
                    <a:pt x="107" y="23"/>
                  </a:lnTo>
                  <a:lnTo>
                    <a:pt x="111" y="25"/>
                  </a:lnTo>
                  <a:lnTo>
                    <a:pt x="120" y="29"/>
                  </a:lnTo>
                  <a:lnTo>
                    <a:pt x="128" y="35"/>
                  </a:lnTo>
                  <a:lnTo>
                    <a:pt x="135" y="39"/>
                  </a:lnTo>
                  <a:lnTo>
                    <a:pt x="137" y="40"/>
                  </a:lnTo>
                  <a:lnTo>
                    <a:pt x="137" y="42"/>
                  </a:lnTo>
                  <a:lnTo>
                    <a:pt x="137" y="45"/>
                  </a:lnTo>
                  <a:lnTo>
                    <a:pt x="138" y="48"/>
                  </a:lnTo>
                  <a:lnTo>
                    <a:pt x="146" y="46"/>
                  </a:lnTo>
                  <a:lnTo>
                    <a:pt x="154" y="48"/>
                  </a:lnTo>
                  <a:lnTo>
                    <a:pt x="157" y="61"/>
                  </a:lnTo>
                  <a:lnTo>
                    <a:pt x="161" y="62"/>
                  </a:lnTo>
                  <a:lnTo>
                    <a:pt x="167" y="62"/>
                  </a:lnTo>
                  <a:lnTo>
                    <a:pt x="177" y="61"/>
                  </a:lnTo>
                  <a:lnTo>
                    <a:pt x="179" y="72"/>
                  </a:lnTo>
                  <a:lnTo>
                    <a:pt x="150" y="76"/>
                  </a:lnTo>
                  <a:lnTo>
                    <a:pt x="121" y="81"/>
                  </a:lnTo>
                  <a:lnTo>
                    <a:pt x="130" y="64"/>
                  </a:lnTo>
                  <a:lnTo>
                    <a:pt x="123" y="61"/>
                  </a:lnTo>
                  <a:lnTo>
                    <a:pt x="115" y="58"/>
                  </a:lnTo>
                  <a:lnTo>
                    <a:pt x="108" y="53"/>
                  </a:lnTo>
                  <a:lnTo>
                    <a:pt x="107" y="51"/>
                  </a:lnTo>
                  <a:lnTo>
                    <a:pt x="105" y="48"/>
                  </a:lnTo>
                  <a:lnTo>
                    <a:pt x="105" y="45"/>
                  </a:lnTo>
                  <a:lnTo>
                    <a:pt x="105" y="43"/>
                  </a:lnTo>
                  <a:lnTo>
                    <a:pt x="105" y="40"/>
                  </a:lnTo>
                  <a:lnTo>
                    <a:pt x="105" y="39"/>
                  </a:lnTo>
                  <a:lnTo>
                    <a:pt x="102" y="38"/>
                  </a:lnTo>
                  <a:lnTo>
                    <a:pt x="101" y="38"/>
                  </a:lnTo>
                  <a:lnTo>
                    <a:pt x="95" y="39"/>
                  </a:lnTo>
                  <a:lnTo>
                    <a:pt x="89" y="39"/>
                  </a:lnTo>
                  <a:lnTo>
                    <a:pt x="85" y="39"/>
                  </a:lnTo>
                  <a:lnTo>
                    <a:pt x="82" y="36"/>
                  </a:lnTo>
                  <a:lnTo>
                    <a:pt x="79" y="32"/>
                  </a:lnTo>
                  <a:lnTo>
                    <a:pt x="74" y="25"/>
                  </a:lnTo>
                  <a:lnTo>
                    <a:pt x="72" y="25"/>
                  </a:lnTo>
                  <a:lnTo>
                    <a:pt x="71" y="25"/>
                  </a:lnTo>
                  <a:lnTo>
                    <a:pt x="68" y="26"/>
                  </a:lnTo>
                  <a:lnTo>
                    <a:pt x="66" y="25"/>
                  </a:lnTo>
                  <a:lnTo>
                    <a:pt x="63" y="20"/>
                  </a:lnTo>
                  <a:lnTo>
                    <a:pt x="61" y="19"/>
                  </a:lnTo>
                  <a:lnTo>
                    <a:pt x="58" y="19"/>
                  </a:lnTo>
                  <a:lnTo>
                    <a:pt x="55" y="20"/>
                  </a:lnTo>
                  <a:lnTo>
                    <a:pt x="52" y="20"/>
                  </a:lnTo>
                  <a:lnTo>
                    <a:pt x="49" y="16"/>
                  </a:lnTo>
                  <a:lnTo>
                    <a:pt x="46" y="12"/>
                  </a:lnTo>
                  <a:lnTo>
                    <a:pt x="45" y="10"/>
                  </a:lnTo>
                  <a:lnTo>
                    <a:pt x="42" y="10"/>
                  </a:lnTo>
                  <a:lnTo>
                    <a:pt x="39" y="10"/>
                  </a:lnTo>
                  <a:lnTo>
                    <a:pt x="35" y="9"/>
                  </a:lnTo>
                  <a:lnTo>
                    <a:pt x="30" y="9"/>
                  </a:lnTo>
                  <a:lnTo>
                    <a:pt x="23" y="16"/>
                  </a:lnTo>
                  <a:lnTo>
                    <a:pt x="19" y="19"/>
                  </a:lnTo>
                  <a:lnTo>
                    <a:pt x="13" y="22"/>
                  </a:lnTo>
                  <a:lnTo>
                    <a:pt x="13" y="28"/>
                  </a:lnTo>
                  <a:lnTo>
                    <a:pt x="10" y="29"/>
                  </a:lnTo>
                  <a:lnTo>
                    <a:pt x="6" y="29"/>
                  </a:lnTo>
                  <a:lnTo>
                    <a:pt x="3" y="29"/>
                  </a:lnTo>
                  <a:lnTo>
                    <a:pt x="0" y="30"/>
                  </a:lnTo>
                  <a:lnTo>
                    <a:pt x="3" y="22"/>
                  </a:lnTo>
                  <a:lnTo>
                    <a:pt x="9" y="13"/>
                  </a:lnTo>
                  <a:lnTo>
                    <a:pt x="12" y="9"/>
                  </a:lnTo>
                  <a:lnTo>
                    <a:pt x="16" y="4"/>
                  </a:lnTo>
                  <a:lnTo>
                    <a:pt x="22" y="2"/>
                  </a:lnTo>
                  <a:lnTo>
                    <a:pt x="27" y="0"/>
                  </a:lnTo>
                  <a:close/>
                </a:path>
              </a:pathLst>
            </a:custGeom>
            <a:solidFill>
              <a:srgbClr val="E7E4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812394"/>
              <a:endParaRPr lang="fi-FI" sz="1600">
                <a:solidFill>
                  <a:srgbClr val="002664"/>
                </a:solidFill>
              </a:endParaRPr>
            </a:p>
          </p:txBody>
        </p:sp>
        <p:sp>
          <p:nvSpPr>
            <p:cNvPr id="20" name="Freeform 15"/>
            <p:cNvSpPr>
              <a:spLocks/>
            </p:cNvSpPr>
            <p:nvPr/>
          </p:nvSpPr>
          <p:spPr bwMode="auto">
            <a:xfrm>
              <a:off x="4540" y="2565"/>
              <a:ext cx="49" cy="44"/>
            </a:xfrm>
            <a:custGeom>
              <a:avLst/>
              <a:gdLst>
                <a:gd name="T0" fmla="*/ 33 w 49"/>
                <a:gd name="T1" fmla="*/ 0 h 44"/>
                <a:gd name="T2" fmla="*/ 41 w 49"/>
                <a:gd name="T3" fmla="*/ 0 h 44"/>
                <a:gd name="T4" fmla="*/ 46 w 49"/>
                <a:gd name="T5" fmla="*/ 1 h 44"/>
                <a:gd name="T6" fmla="*/ 49 w 49"/>
                <a:gd name="T7" fmla="*/ 3 h 44"/>
                <a:gd name="T8" fmla="*/ 49 w 49"/>
                <a:gd name="T9" fmla="*/ 6 h 44"/>
                <a:gd name="T10" fmla="*/ 49 w 49"/>
                <a:gd name="T11" fmla="*/ 8 h 44"/>
                <a:gd name="T12" fmla="*/ 49 w 49"/>
                <a:gd name="T13" fmla="*/ 10 h 44"/>
                <a:gd name="T14" fmla="*/ 46 w 49"/>
                <a:gd name="T15" fmla="*/ 11 h 44"/>
                <a:gd name="T16" fmla="*/ 45 w 49"/>
                <a:gd name="T17" fmla="*/ 11 h 44"/>
                <a:gd name="T18" fmla="*/ 45 w 49"/>
                <a:gd name="T19" fmla="*/ 10 h 44"/>
                <a:gd name="T20" fmla="*/ 42 w 49"/>
                <a:gd name="T21" fmla="*/ 21 h 44"/>
                <a:gd name="T22" fmla="*/ 41 w 49"/>
                <a:gd name="T23" fmla="*/ 27 h 44"/>
                <a:gd name="T24" fmla="*/ 38 w 49"/>
                <a:gd name="T25" fmla="*/ 31 h 44"/>
                <a:gd name="T26" fmla="*/ 36 w 49"/>
                <a:gd name="T27" fmla="*/ 36 h 44"/>
                <a:gd name="T28" fmla="*/ 33 w 49"/>
                <a:gd name="T29" fmla="*/ 40 h 44"/>
                <a:gd name="T30" fmla="*/ 29 w 49"/>
                <a:gd name="T31" fmla="*/ 42 h 44"/>
                <a:gd name="T32" fmla="*/ 25 w 49"/>
                <a:gd name="T33" fmla="*/ 43 h 44"/>
                <a:gd name="T34" fmla="*/ 22 w 49"/>
                <a:gd name="T35" fmla="*/ 44 h 44"/>
                <a:gd name="T36" fmla="*/ 18 w 49"/>
                <a:gd name="T37" fmla="*/ 44 h 44"/>
                <a:gd name="T38" fmla="*/ 15 w 49"/>
                <a:gd name="T39" fmla="*/ 44 h 44"/>
                <a:gd name="T40" fmla="*/ 13 w 49"/>
                <a:gd name="T41" fmla="*/ 43 h 44"/>
                <a:gd name="T42" fmla="*/ 9 w 49"/>
                <a:gd name="T43" fmla="*/ 40 h 44"/>
                <a:gd name="T44" fmla="*/ 6 w 49"/>
                <a:gd name="T45" fmla="*/ 37 h 44"/>
                <a:gd name="T46" fmla="*/ 3 w 49"/>
                <a:gd name="T47" fmla="*/ 29 h 44"/>
                <a:gd name="T48" fmla="*/ 0 w 49"/>
                <a:gd name="T49" fmla="*/ 19 h 44"/>
                <a:gd name="T50" fmla="*/ 16 w 49"/>
                <a:gd name="T51" fmla="*/ 7 h 44"/>
                <a:gd name="T52" fmla="*/ 26 w 49"/>
                <a:gd name="T53" fmla="*/ 3 h 44"/>
                <a:gd name="T54" fmla="*/ 31 w 49"/>
                <a:gd name="T55" fmla="*/ 0 h 44"/>
                <a:gd name="T56" fmla="*/ 33 w 49"/>
                <a:gd name="T57" fmla="*/ 0 h 4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49" h="44">
                  <a:moveTo>
                    <a:pt x="33" y="0"/>
                  </a:moveTo>
                  <a:lnTo>
                    <a:pt x="41" y="0"/>
                  </a:lnTo>
                  <a:lnTo>
                    <a:pt x="46" y="1"/>
                  </a:lnTo>
                  <a:lnTo>
                    <a:pt x="49" y="3"/>
                  </a:lnTo>
                  <a:lnTo>
                    <a:pt x="49" y="6"/>
                  </a:lnTo>
                  <a:lnTo>
                    <a:pt x="49" y="8"/>
                  </a:lnTo>
                  <a:lnTo>
                    <a:pt x="49" y="10"/>
                  </a:lnTo>
                  <a:lnTo>
                    <a:pt x="46" y="11"/>
                  </a:lnTo>
                  <a:lnTo>
                    <a:pt x="45" y="11"/>
                  </a:lnTo>
                  <a:lnTo>
                    <a:pt x="45" y="10"/>
                  </a:lnTo>
                  <a:lnTo>
                    <a:pt x="42" y="21"/>
                  </a:lnTo>
                  <a:lnTo>
                    <a:pt x="41" y="27"/>
                  </a:lnTo>
                  <a:lnTo>
                    <a:pt x="38" y="31"/>
                  </a:lnTo>
                  <a:lnTo>
                    <a:pt x="36" y="36"/>
                  </a:lnTo>
                  <a:lnTo>
                    <a:pt x="33" y="40"/>
                  </a:lnTo>
                  <a:lnTo>
                    <a:pt x="29" y="42"/>
                  </a:lnTo>
                  <a:lnTo>
                    <a:pt x="25" y="43"/>
                  </a:lnTo>
                  <a:lnTo>
                    <a:pt x="22" y="44"/>
                  </a:lnTo>
                  <a:lnTo>
                    <a:pt x="18" y="44"/>
                  </a:lnTo>
                  <a:lnTo>
                    <a:pt x="15" y="44"/>
                  </a:lnTo>
                  <a:lnTo>
                    <a:pt x="13" y="43"/>
                  </a:lnTo>
                  <a:lnTo>
                    <a:pt x="9" y="40"/>
                  </a:lnTo>
                  <a:lnTo>
                    <a:pt x="6" y="37"/>
                  </a:lnTo>
                  <a:lnTo>
                    <a:pt x="3" y="29"/>
                  </a:lnTo>
                  <a:lnTo>
                    <a:pt x="0" y="19"/>
                  </a:lnTo>
                  <a:lnTo>
                    <a:pt x="16" y="7"/>
                  </a:lnTo>
                  <a:lnTo>
                    <a:pt x="26" y="3"/>
                  </a:lnTo>
                  <a:lnTo>
                    <a:pt x="31" y="0"/>
                  </a:lnTo>
                  <a:lnTo>
                    <a:pt x="33" y="0"/>
                  </a:lnTo>
                  <a:close/>
                </a:path>
              </a:pathLst>
            </a:custGeom>
            <a:solidFill>
              <a:srgbClr val="E7E4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812394"/>
              <a:endParaRPr lang="fi-FI" sz="1600">
                <a:solidFill>
                  <a:srgbClr val="002664"/>
                </a:solidFill>
              </a:endParaRPr>
            </a:p>
          </p:txBody>
        </p:sp>
        <p:sp>
          <p:nvSpPr>
            <p:cNvPr id="21" name="Freeform 16"/>
            <p:cNvSpPr>
              <a:spLocks/>
            </p:cNvSpPr>
            <p:nvPr/>
          </p:nvSpPr>
          <p:spPr bwMode="auto">
            <a:xfrm>
              <a:off x="1182" y="2589"/>
              <a:ext cx="41" cy="20"/>
            </a:xfrm>
            <a:custGeom>
              <a:avLst/>
              <a:gdLst>
                <a:gd name="T0" fmla="*/ 5 w 41"/>
                <a:gd name="T1" fmla="*/ 0 h 20"/>
                <a:gd name="T2" fmla="*/ 12 w 41"/>
                <a:gd name="T3" fmla="*/ 0 h 20"/>
                <a:gd name="T4" fmla="*/ 19 w 41"/>
                <a:gd name="T5" fmla="*/ 0 h 20"/>
                <a:gd name="T6" fmla="*/ 26 w 41"/>
                <a:gd name="T7" fmla="*/ 2 h 20"/>
                <a:gd name="T8" fmla="*/ 33 w 41"/>
                <a:gd name="T9" fmla="*/ 3 h 20"/>
                <a:gd name="T10" fmla="*/ 33 w 41"/>
                <a:gd name="T11" fmla="*/ 9 h 20"/>
                <a:gd name="T12" fmla="*/ 38 w 41"/>
                <a:gd name="T13" fmla="*/ 9 h 20"/>
                <a:gd name="T14" fmla="*/ 39 w 41"/>
                <a:gd name="T15" fmla="*/ 9 h 20"/>
                <a:gd name="T16" fmla="*/ 41 w 41"/>
                <a:gd name="T17" fmla="*/ 10 h 20"/>
                <a:gd name="T18" fmla="*/ 41 w 41"/>
                <a:gd name="T19" fmla="*/ 12 h 20"/>
                <a:gd name="T20" fmla="*/ 38 w 41"/>
                <a:gd name="T21" fmla="*/ 15 h 20"/>
                <a:gd name="T22" fmla="*/ 35 w 41"/>
                <a:gd name="T23" fmla="*/ 18 h 20"/>
                <a:gd name="T24" fmla="*/ 29 w 41"/>
                <a:gd name="T25" fmla="*/ 19 h 20"/>
                <a:gd name="T26" fmla="*/ 25 w 41"/>
                <a:gd name="T27" fmla="*/ 20 h 20"/>
                <a:gd name="T28" fmla="*/ 19 w 41"/>
                <a:gd name="T29" fmla="*/ 19 h 20"/>
                <a:gd name="T30" fmla="*/ 19 w 41"/>
                <a:gd name="T31" fmla="*/ 18 h 20"/>
                <a:gd name="T32" fmla="*/ 15 w 41"/>
                <a:gd name="T33" fmla="*/ 15 h 20"/>
                <a:gd name="T34" fmla="*/ 9 w 41"/>
                <a:gd name="T35" fmla="*/ 13 h 20"/>
                <a:gd name="T36" fmla="*/ 5 w 41"/>
                <a:gd name="T37" fmla="*/ 10 h 20"/>
                <a:gd name="T38" fmla="*/ 0 w 41"/>
                <a:gd name="T39" fmla="*/ 9 h 20"/>
                <a:gd name="T40" fmla="*/ 5 w 41"/>
                <a:gd name="T41" fmla="*/ 0 h 2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41" h="20">
                  <a:moveTo>
                    <a:pt x="5" y="0"/>
                  </a:moveTo>
                  <a:lnTo>
                    <a:pt x="12" y="0"/>
                  </a:lnTo>
                  <a:lnTo>
                    <a:pt x="19" y="0"/>
                  </a:lnTo>
                  <a:lnTo>
                    <a:pt x="26" y="2"/>
                  </a:lnTo>
                  <a:lnTo>
                    <a:pt x="33" y="3"/>
                  </a:lnTo>
                  <a:lnTo>
                    <a:pt x="33" y="9"/>
                  </a:lnTo>
                  <a:lnTo>
                    <a:pt x="38" y="9"/>
                  </a:lnTo>
                  <a:lnTo>
                    <a:pt x="39" y="9"/>
                  </a:lnTo>
                  <a:lnTo>
                    <a:pt x="41" y="10"/>
                  </a:lnTo>
                  <a:lnTo>
                    <a:pt x="41" y="12"/>
                  </a:lnTo>
                  <a:lnTo>
                    <a:pt x="38" y="15"/>
                  </a:lnTo>
                  <a:lnTo>
                    <a:pt x="35" y="18"/>
                  </a:lnTo>
                  <a:lnTo>
                    <a:pt x="29" y="19"/>
                  </a:lnTo>
                  <a:lnTo>
                    <a:pt x="25" y="20"/>
                  </a:lnTo>
                  <a:lnTo>
                    <a:pt x="19" y="19"/>
                  </a:lnTo>
                  <a:lnTo>
                    <a:pt x="19" y="18"/>
                  </a:lnTo>
                  <a:lnTo>
                    <a:pt x="15" y="15"/>
                  </a:lnTo>
                  <a:lnTo>
                    <a:pt x="9" y="13"/>
                  </a:lnTo>
                  <a:lnTo>
                    <a:pt x="5" y="10"/>
                  </a:lnTo>
                  <a:lnTo>
                    <a:pt x="0" y="9"/>
                  </a:lnTo>
                  <a:lnTo>
                    <a:pt x="5" y="0"/>
                  </a:lnTo>
                  <a:close/>
                </a:path>
              </a:pathLst>
            </a:custGeom>
            <a:solidFill>
              <a:srgbClr val="E7E4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812394"/>
              <a:endParaRPr lang="fi-FI" sz="1600">
                <a:solidFill>
                  <a:srgbClr val="002664"/>
                </a:solidFill>
              </a:endParaRPr>
            </a:p>
          </p:txBody>
        </p:sp>
        <p:sp>
          <p:nvSpPr>
            <p:cNvPr id="22" name="Freeform 17"/>
            <p:cNvSpPr>
              <a:spLocks/>
            </p:cNvSpPr>
            <p:nvPr/>
          </p:nvSpPr>
          <p:spPr bwMode="auto">
            <a:xfrm>
              <a:off x="4739" y="2595"/>
              <a:ext cx="81" cy="135"/>
            </a:xfrm>
            <a:custGeom>
              <a:avLst/>
              <a:gdLst>
                <a:gd name="T0" fmla="*/ 7 w 81"/>
                <a:gd name="T1" fmla="*/ 59 h 135"/>
                <a:gd name="T2" fmla="*/ 14 w 81"/>
                <a:gd name="T3" fmla="*/ 58 h 135"/>
                <a:gd name="T4" fmla="*/ 13 w 81"/>
                <a:gd name="T5" fmla="*/ 52 h 135"/>
                <a:gd name="T6" fmla="*/ 12 w 81"/>
                <a:gd name="T7" fmla="*/ 48 h 135"/>
                <a:gd name="T8" fmla="*/ 17 w 81"/>
                <a:gd name="T9" fmla="*/ 42 h 135"/>
                <a:gd name="T10" fmla="*/ 17 w 81"/>
                <a:gd name="T11" fmla="*/ 12 h 135"/>
                <a:gd name="T12" fmla="*/ 25 w 81"/>
                <a:gd name="T13" fmla="*/ 1 h 135"/>
                <a:gd name="T14" fmla="*/ 33 w 81"/>
                <a:gd name="T15" fmla="*/ 6 h 135"/>
                <a:gd name="T16" fmla="*/ 39 w 81"/>
                <a:gd name="T17" fmla="*/ 6 h 135"/>
                <a:gd name="T18" fmla="*/ 43 w 81"/>
                <a:gd name="T19" fmla="*/ 3 h 135"/>
                <a:gd name="T20" fmla="*/ 48 w 81"/>
                <a:gd name="T21" fmla="*/ 0 h 135"/>
                <a:gd name="T22" fmla="*/ 45 w 81"/>
                <a:gd name="T23" fmla="*/ 12 h 135"/>
                <a:gd name="T24" fmla="*/ 43 w 81"/>
                <a:gd name="T25" fmla="*/ 22 h 135"/>
                <a:gd name="T26" fmla="*/ 49 w 81"/>
                <a:gd name="T27" fmla="*/ 30 h 135"/>
                <a:gd name="T28" fmla="*/ 53 w 81"/>
                <a:gd name="T29" fmla="*/ 37 h 135"/>
                <a:gd name="T30" fmla="*/ 48 w 81"/>
                <a:gd name="T31" fmla="*/ 45 h 135"/>
                <a:gd name="T32" fmla="*/ 37 w 81"/>
                <a:gd name="T33" fmla="*/ 59 h 135"/>
                <a:gd name="T34" fmla="*/ 30 w 81"/>
                <a:gd name="T35" fmla="*/ 66 h 135"/>
                <a:gd name="T36" fmla="*/ 32 w 81"/>
                <a:gd name="T37" fmla="*/ 69 h 135"/>
                <a:gd name="T38" fmla="*/ 33 w 81"/>
                <a:gd name="T39" fmla="*/ 76 h 135"/>
                <a:gd name="T40" fmla="*/ 30 w 81"/>
                <a:gd name="T41" fmla="*/ 81 h 135"/>
                <a:gd name="T42" fmla="*/ 33 w 81"/>
                <a:gd name="T43" fmla="*/ 88 h 135"/>
                <a:gd name="T44" fmla="*/ 33 w 81"/>
                <a:gd name="T45" fmla="*/ 88 h 135"/>
                <a:gd name="T46" fmla="*/ 35 w 81"/>
                <a:gd name="T47" fmla="*/ 95 h 135"/>
                <a:gd name="T48" fmla="*/ 43 w 81"/>
                <a:gd name="T49" fmla="*/ 101 h 135"/>
                <a:gd name="T50" fmla="*/ 53 w 81"/>
                <a:gd name="T51" fmla="*/ 98 h 135"/>
                <a:gd name="T52" fmla="*/ 61 w 81"/>
                <a:gd name="T53" fmla="*/ 105 h 135"/>
                <a:gd name="T54" fmla="*/ 73 w 81"/>
                <a:gd name="T55" fmla="*/ 108 h 135"/>
                <a:gd name="T56" fmla="*/ 81 w 81"/>
                <a:gd name="T57" fmla="*/ 127 h 135"/>
                <a:gd name="T58" fmla="*/ 78 w 81"/>
                <a:gd name="T59" fmla="*/ 130 h 135"/>
                <a:gd name="T60" fmla="*/ 78 w 81"/>
                <a:gd name="T61" fmla="*/ 135 h 135"/>
                <a:gd name="T62" fmla="*/ 73 w 81"/>
                <a:gd name="T63" fmla="*/ 132 h 135"/>
                <a:gd name="T64" fmla="*/ 65 w 81"/>
                <a:gd name="T65" fmla="*/ 121 h 135"/>
                <a:gd name="T66" fmla="*/ 55 w 81"/>
                <a:gd name="T67" fmla="*/ 111 h 135"/>
                <a:gd name="T68" fmla="*/ 53 w 81"/>
                <a:gd name="T69" fmla="*/ 112 h 135"/>
                <a:gd name="T70" fmla="*/ 46 w 81"/>
                <a:gd name="T71" fmla="*/ 114 h 135"/>
                <a:gd name="T72" fmla="*/ 42 w 81"/>
                <a:gd name="T73" fmla="*/ 112 h 135"/>
                <a:gd name="T74" fmla="*/ 36 w 81"/>
                <a:gd name="T75" fmla="*/ 112 h 135"/>
                <a:gd name="T76" fmla="*/ 22 w 81"/>
                <a:gd name="T77" fmla="*/ 108 h 135"/>
                <a:gd name="T78" fmla="*/ 19 w 81"/>
                <a:gd name="T79" fmla="*/ 99 h 135"/>
                <a:gd name="T80" fmla="*/ 22 w 81"/>
                <a:gd name="T81" fmla="*/ 85 h 135"/>
                <a:gd name="T82" fmla="*/ 19 w 81"/>
                <a:gd name="T83" fmla="*/ 86 h 135"/>
                <a:gd name="T84" fmla="*/ 16 w 81"/>
                <a:gd name="T85" fmla="*/ 89 h 135"/>
                <a:gd name="T86" fmla="*/ 10 w 81"/>
                <a:gd name="T87" fmla="*/ 81 h 135"/>
                <a:gd name="T88" fmla="*/ 3 w 81"/>
                <a:gd name="T89" fmla="*/ 66 h 135"/>
                <a:gd name="T90" fmla="*/ 1 w 81"/>
                <a:gd name="T91" fmla="*/ 63 h 135"/>
                <a:gd name="T92" fmla="*/ 1 w 81"/>
                <a:gd name="T93" fmla="*/ 59 h 135"/>
                <a:gd name="T94" fmla="*/ 9 w 81"/>
                <a:gd name="T95" fmla="*/ 58 h 13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81" h="135">
                  <a:moveTo>
                    <a:pt x="9" y="58"/>
                  </a:moveTo>
                  <a:lnTo>
                    <a:pt x="7" y="59"/>
                  </a:lnTo>
                  <a:lnTo>
                    <a:pt x="10" y="59"/>
                  </a:lnTo>
                  <a:lnTo>
                    <a:pt x="14" y="58"/>
                  </a:lnTo>
                  <a:lnTo>
                    <a:pt x="14" y="53"/>
                  </a:lnTo>
                  <a:lnTo>
                    <a:pt x="13" y="52"/>
                  </a:lnTo>
                  <a:lnTo>
                    <a:pt x="12" y="52"/>
                  </a:lnTo>
                  <a:lnTo>
                    <a:pt x="12" y="48"/>
                  </a:lnTo>
                  <a:lnTo>
                    <a:pt x="12" y="45"/>
                  </a:lnTo>
                  <a:lnTo>
                    <a:pt x="17" y="42"/>
                  </a:lnTo>
                  <a:lnTo>
                    <a:pt x="17" y="22"/>
                  </a:lnTo>
                  <a:lnTo>
                    <a:pt x="17" y="12"/>
                  </a:lnTo>
                  <a:lnTo>
                    <a:pt x="20" y="0"/>
                  </a:lnTo>
                  <a:lnTo>
                    <a:pt x="25" y="1"/>
                  </a:lnTo>
                  <a:lnTo>
                    <a:pt x="30" y="4"/>
                  </a:lnTo>
                  <a:lnTo>
                    <a:pt x="33" y="6"/>
                  </a:lnTo>
                  <a:lnTo>
                    <a:pt x="36" y="6"/>
                  </a:lnTo>
                  <a:lnTo>
                    <a:pt x="39" y="6"/>
                  </a:lnTo>
                  <a:lnTo>
                    <a:pt x="42" y="6"/>
                  </a:lnTo>
                  <a:lnTo>
                    <a:pt x="43" y="3"/>
                  </a:lnTo>
                  <a:lnTo>
                    <a:pt x="45" y="1"/>
                  </a:lnTo>
                  <a:lnTo>
                    <a:pt x="48" y="0"/>
                  </a:lnTo>
                  <a:lnTo>
                    <a:pt x="46" y="6"/>
                  </a:lnTo>
                  <a:lnTo>
                    <a:pt x="45" y="12"/>
                  </a:lnTo>
                  <a:lnTo>
                    <a:pt x="43" y="17"/>
                  </a:lnTo>
                  <a:lnTo>
                    <a:pt x="43" y="22"/>
                  </a:lnTo>
                  <a:lnTo>
                    <a:pt x="45" y="25"/>
                  </a:lnTo>
                  <a:lnTo>
                    <a:pt x="49" y="30"/>
                  </a:lnTo>
                  <a:lnTo>
                    <a:pt x="52" y="36"/>
                  </a:lnTo>
                  <a:lnTo>
                    <a:pt x="53" y="37"/>
                  </a:lnTo>
                  <a:lnTo>
                    <a:pt x="53" y="39"/>
                  </a:lnTo>
                  <a:lnTo>
                    <a:pt x="48" y="45"/>
                  </a:lnTo>
                  <a:lnTo>
                    <a:pt x="42" y="52"/>
                  </a:lnTo>
                  <a:lnTo>
                    <a:pt x="37" y="59"/>
                  </a:lnTo>
                  <a:lnTo>
                    <a:pt x="33" y="66"/>
                  </a:lnTo>
                  <a:lnTo>
                    <a:pt x="30" y="66"/>
                  </a:lnTo>
                  <a:lnTo>
                    <a:pt x="30" y="68"/>
                  </a:lnTo>
                  <a:lnTo>
                    <a:pt x="32" y="69"/>
                  </a:lnTo>
                  <a:lnTo>
                    <a:pt x="33" y="73"/>
                  </a:lnTo>
                  <a:lnTo>
                    <a:pt x="33" y="76"/>
                  </a:lnTo>
                  <a:lnTo>
                    <a:pt x="33" y="78"/>
                  </a:lnTo>
                  <a:lnTo>
                    <a:pt x="30" y="81"/>
                  </a:lnTo>
                  <a:lnTo>
                    <a:pt x="32" y="85"/>
                  </a:lnTo>
                  <a:lnTo>
                    <a:pt x="33" y="88"/>
                  </a:lnTo>
                  <a:lnTo>
                    <a:pt x="33" y="89"/>
                  </a:lnTo>
                  <a:lnTo>
                    <a:pt x="33" y="88"/>
                  </a:lnTo>
                  <a:lnTo>
                    <a:pt x="35" y="91"/>
                  </a:lnTo>
                  <a:lnTo>
                    <a:pt x="35" y="95"/>
                  </a:lnTo>
                  <a:lnTo>
                    <a:pt x="36" y="102"/>
                  </a:lnTo>
                  <a:lnTo>
                    <a:pt x="43" y="101"/>
                  </a:lnTo>
                  <a:lnTo>
                    <a:pt x="48" y="99"/>
                  </a:lnTo>
                  <a:lnTo>
                    <a:pt x="53" y="98"/>
                  </a:lnTo>
                  <a:lnTo>
                    <a:pt x="61" y="96"/>
                  </a:lnTo>
                  <a:lnTo>
                    <a:pt x="61" y="105"/>
                  </a:lnTo>
                  <a:lnTo>
                    <a:pt x="72" y="102"/>
                  </a:lnTo>
                  <a:lnTo>
                    <a:pt x="73" y="108"/>
                  </a:lnTo>
                  <a:lnTo>
                    <a:pt x="75" y="114"/>
                  </a:lnTo>
                  <a:lnTo>
                    <a:pt x="81" y="127"/>
                  </a:lnTo>
                  <a:lnTo>
                    <a:pt x="78" y="128"/>
                  </a:lnTo>
                  <a:lnTo>
                    <a:pt x="78" y="130"/>
                  </a:lnTo>
                  <a:lnTo>
                    <a:pt x="78" y="132"/>
                  </a:lnTo>
                  <a:lnTo>
                    <a:pt x="78" y="135"/>
                  </a:lnTo>
                  <a:lnTo>
                    <a:pt x="75" y="134"/>
                  </a:lnTo>
                  <a:lnTo>
                    <a:pt x="73" y="132"/>
                  </a:lnTo>
                  <a:lnTo>
                    <a:pt x="72" y="132"/>
                  </a:lnTo>
                  <a:lnTo>
                    <a:pt x="65" y="121"/>
                  </a:lnTo>
                  <a:lnTo>
                    <a:pt x="61" y="115"/>
                  </a:lnTo>
                  <a:lnTo>
                    <a:pt x="55" y="111"/>
                  </a:lnTo>
                  <a:lnTo>
                    <a:pt x="53" y="109"/>
                  </a:lnTo>
                  <a:lnTo>
                    <a:pt x="53" y="112"/>
                  </a:lnTo>
                  <a:lnTo>
                    <a:pt x="55" y="121"/>
                  </a:lnTo>
                  <a:lnTo>
                    <a:pt x="46" y="114"/>
                  </a:lnTo>
                  <a:lnTo>
                    <a:pt x="43" y="112"/>
                  </a:lnTo>
                  <a:lnTo>
                    <a:pt x="42" y="112"/>
                  </a:lnTo>
                  <a:lnTo>
                    <a:pt x="39" y="112"/>
                  </a:lnTo>
                  <a:lnTo>
                    <a:pt x="36" y="112"/>
                  </a:lnTo>
                  <a:lnTo>
                    <a:pt x="25" y="117"/>
                  </a:lnTo>
                  <a:lnTo>
                    <a:pt x="22" y="108"/>
                  </a:lnTo>
                  <a:lnTo>
                    <a:pt x="20" y="102"/>
                  </a:lnTo>
                  <a:lnTo>
                    <a:pt x="19" y="99"/>
                  </a:lnTo>
                  <a:lnTo>
                    <a:pt x="20" y="95"/>
                  </a:lnTo>
                  <a:lnTo>
                    <a:pt x="22" y="85"/>
                  </a:lnTo>
                  <a:lnTo>
                    <a:pt x="20" y="85"/>
                  </a:lnTo>
                  <a:lnTo>
                    <a:pt x="19" y="86"/>
                  </a:lnTo>
                  <a:lnTo>
                    <a:pt x="17" y="86"/>
                  </a:lnTo>
                  <a:lnTo>
                    <a:pt x="16" y="89"/>
                  </a:lnTo>
                  <a:lnTo>
                    <a:pt x="14" y="91"/>
                  </a:lnTo>
                  <a:lnTo>
                    <a:pt x="10" y="81"/>
                  </a:lnTo>
                  <a:lnTo>
                    <a:pt x="6" y="66"/>
                  </a:lnTo>
                  <a:lnTo>
                    <a:pt x="3" y="66"/>
                  </a:lnTo>
                  <a:lnTo>
                    <a:pt x="1" y="65"/>
                  </a:lnTo>
                  <a:lnTo>
                    <a:pt x="1" y="63"/>
                  </a:lnTo>
                  <a:lnTo>
                    <a:pt x="0" y="62"/>
                  </a:lnTo>
                  <a:lnTo>
                    <a:pt x="1" y="59"/>
                  </a:lnTo>
                  <a:lnTo>
                    <a:pt x="3" y="56"/>
                  </a:lnTo>
                  <a:lnTo>
                    <a:pt x="9" y="58"/>
                  </a:lnTo>
                  <a:close/>
                </a:path>
              </a:pathLst>
            </a:custGeom>
            <a:solidFill>
              <a:srgbClr val="E7E4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812394"/>
              <a:endParaRPr lang="fi-FI" sz="1600">
                <a:solidFill>
                  <a:srgbClr val="002664"/>
                </a:solidFill>
              </a:endParaRPr>
            </a:p>
          </p:txBody>
        </p:sp>
        <p:sp>
          <p:nvSpPr>
            <p:cNvPr id="23" name="Freeform 18"/>
            <p:cNvSpPr>
              <a:spLocks/>
            </p:cNvSpPr>
            <p:nvPr/>
          </p:nvSpPr>
          <p:spPr bwMode="auto">
            <a:xfrm>
              <a:off x="4692" y="2761"/>
              <a:ext cx="47" cy="63"/>
            </a:xfrm>
            <a:custGeom>
              <a:avLst/>
              <a:gdLst>
                <a:gd name="T0" fmla="*/ 41 w 47"/>
                <a:gd name="T1" fmla="*/ 0 h 63"/>
                <a:gd name="T2" fmla="*/ 44 w 47"/>
                <a:gd name="T3" fmla="*/ 10 h 63"/>
                <a:gd name="T4" fmla="*/ 47 w 47"/>
                <a:gd name="T5" fmla="*/ 15 h 63"/>
                <a:gd name="T6" fmla="*/ 47 w 47"/>
                <a:gd name="T7" fmla="*/ 20 h 63"/>
                <a:gd name="T8" fmla="*/ 44 w 47"/>
                <a:gd name="T9" fmla="*/ 24 h 63"/>
                <a:gd name="T10" fmla="*/ 40 w 47"/>
                <a:gd name="T11" fmla="*/ 28 h 63"/>
                <a:gd name="T12" fmla="*/ 34 w 47"/>
                <a:gd name="T13" fmla="*/ 31 h 63"/>
                <a:gd name="T14" fmla="*/ 31 w 47"/>
                <a:gd name="T15" fmla="*/ 36 h 63"/>
                <a:gd name="T16" fmla="*/ 28 w 47"/>
                <a:gd name="T17" fmla="*/ 40 h 63"/>
                <a:gd name="T18" fmla="*/ 28 w 47"/>
                <a:gd name="T19" fmla="*/ 44 h 63"/>
                <a:gd name="T20" fmla="*/ 27 w 47"/>
                <a:gd name="T21" fmla="*/ 49 h 63"/>
                <a:gd name="T22" fmla="*/ 27 w 47"/>
                <a:gd name="T23" fmla="*/ 50 h 63"/>
                <a:gd name="T24" fmla="*/ 25 w 47"/>
                <a:gd name="T25" fmla="*/ 53 h 63"/>
                <a:gd name="T26" fmla="*/ 21 w 47"/>
                <a:gd name="T27" fmla="*/ 56 h 63"/>
                <a:gd name="T28" fmla="*/ 14 w 47"/>
                <a:gd name="T29" fmla="*/ 59 h 63"/>
                <a:gd name="T30" fmla="*/ 2 w 47"/>
                <a:gd name="T31" fmla="*/ 63 h 63"/>
                <a:gd name="T32" fmla="*/ 1 w 47"/>
                <a:gd name="T33" fmla="*/ 63 h 63"/>
                <a:gd name="T34" fmla="*/ 0 w 47"/>
                <a:gd name="T35" fmla="*/ 62 h 63"/>
                <a:gd name="T36" fmla="*/ 1 w 47"/>
                <a:gd name="T37" fmla="*/ 59 h 63"/>
                <a:gd name="T38" fmla="*/ 2 w 47"/>
                <a:gd name="T39" fmla="*/ 54 h 63"/>
                <a:gd name="T40" fmla="*/ 4 w 47"/>
                <a:gd name="T41" fmla="*/ 53 h 63"/>
                <a:gd name="T42" fmla="*/ 7 w 47"/>
                <a:gd name="T43" fmla="*/ 53 h 63"/>
                <a:gd name="T44" fmla="*/ 11 w 47"/>
                <a:gd name="T45" fmla="*/ 50 h 63"/>
                <a:gd name="T46" fmla="*/ 15 w 47"/>
                <a:gd name="T47" fmla="*/ 49 h 63"/>
                <a:gd name="T48" fmla="*/ 20 w 47"/>
                <a:gd name="T49" fmla="*/ 47 h 63"/>
                <a:gd name="T50" fmla="*/ 23 w 47"/>
                <a:gd name="T51" fmla="*/ 44 h 63"/>
                <a:gd name="T52" fmla="*/ 24 w 47"/>
                <a:gd name="T53" fmla="*/ 40 h 63"/>
                <a:gd name="T54" fmla="*/ 28 w 47"/>
                <a:gd name="T55" fmla="*/ 30 h 63"/>
                <a:gd name="T56" fmla="*/ 36 w 47"/>
                <a:gd name="T57" fmla="*/ 11 h 63"/>
                <a:gd name="T58" fmla="*/ 41 w 47"/>
                <a:gd name="T59" fmla="*/ 11 h 63"/>
                <a:gd name="T60" fmla="*/ 41 w 47"/>
                <a:gd name="T61" fmla="*/ 8 h 63"/>
                <a:gd name="T62" fmla="*/ 41 w 47"/>
                <a:gd name="T63" fmla="*/ 7 h 63"/>
                <a:gd name="T64" fmla="*/ 41 w 47"/>
                <a:gd name="T65" fmla="*/ 4 h 63"/>
                <a:gd name="T66" fmla="*/ 41 w 47"/>
                <a:gd name="T67" fmla="*/ 0 h 6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47" h="63">
                  <a:moveTo>
                    <a:pt x="41" y="0"/>
                  </a:moveTo>
                  <a:lnTo>
                    <a:pt x="44" y="10"/>
                  </a:lnTo>
                  <a:lnTo>
                    <a:pt x="47" y="15"/>
                  </a:lnTo>
                  <a:lnTo>
                    <a:pt x="47" y="20"/>
                  </a:lnTo>
                  <a:lnTo>
                    <a:pt x="44" y="24"/>
                  </a:lnTo>
                  <a:lnTo>
                    <a:pt x="40" y="28"/>
                  </a:lnTo>
                  <a:lnTo>
                    <a:pt x="34" y="31"/>
                  </a:lnTo>
                  <a:lnTo>
                    <a:pt x="31" y="36"/>
                  </a:lnTo>
                  <a:lnTo>
                    <a:pt x="28" y="40"/>
                  </a:lnTo>
                  <a:lnTo>
                    <a:pt x="28" y="44"/>
                  </a:lnTo>
                  <a:lnTo>
                    <a:pt x="27" y="49"/>
                  </a:lnTo>
                  <a:lnTo>
                    <a:pt x="27" y="50"/>
                  </a:lnTo>
                  <a:lnTo>
                    <a:pt x="25" y="53"/>
                  </a:lnTo>
                  <a:lnTo>
                    <a:pt x="21" y="56"/>
                  </a:lnTo>
                  <a:lnTo>
                    <a:pt x="14" y="59"/>
                  </a:lnTo>
                  <a:lnTo>
                    <a:pt x="2" y="63"/>
                  </a:lnTo>
                  <a:lnTo>
                    <a:pt x="1" y="63"/>
                  </a:lnTo>
                  <a:lnTo>
                    <a:pt x="0" y="62"/>
                  </a:lnTo>
                  <a:lnTo>
                    <a:pt x="1" y="59"/>
                  </a:lnTo>
                  <a:lnTo>
                    <a:pt x="2" y="54"/>
                  </a:lnTo>
                  <a:lnTo>
                    <a:pt x="4" y="53"/>
                  </a:lnTo>
                  <a:lnTo>
                    <a:pt x="7" y="53"/>
                  </a:lnTo>
                  <a:lnTo>
                    <a:pt x="11" y="50"/>
                  </a:lnTo>
                  <a:lnTo>
                    <a:pt x="15" y="49"/>
                  </a:lnTo>
                  <a:lnTo>
                    <a:pt x="20" y="47"/>
                  </a:lnTo>
                  <a:lnTo>
                    <a:pt x="23" y="44"/>
                  </a:lnTo>
                  <a:lnTo>
                    <a:pt x="24" y="40"/>
                  </a:lnTo>
                  <a:lnTo>
                    <a:pt x="28" y="30"/>
                  </a:lnTo>
                  <a:lnTo>
                    <a:pt x="36" y="11"/>
                  </a:lnTo>
                  <a:lnTo>
                    <a:pt x="41" y="11"/>
                  </a:lnTo>
                  <a:lnTo>
                    <a:pt x="41" y="8"/>
                  </a:lnTo>
                  <a:lnTo>
                    <a:pt x="41" y="7"/>
                  </a:lnTo>
                  <a:lnTo>
                    <a:pt x="41" y="4"/>
                  </a:lnTo>
                  <a:lnTo>
                    <a:pt x="41" y="0"/>
                  </a:lnTo>
                  <a:close/>
                </a:path>
              </a:pathLst>
            </a:custGeom>
            <a:solidFill>
              <a:srgbClr val="E7E4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812394"/>
              <a:endParaRPr lang="fi-FI" sz="1600">
                <a:solidFill>
                  <a:srgbClr val="002664"/>
                </a:solidFill>
              </a:endParaRPr>
            </a:p>
          </p:txBody>
        </p:sp>
        <p:sp>
          <p:nvSpPr>
            <p:cNvPr id="24" name="Freeform 19"/>
            <p:cNvSpPr>
              <a:spLocks/>
            </p:cNvSpPr>
            <p:nvPr/>
          </p:nvSpPr>
          <p:spPr bwMode="auto">
            <a:xfrm>
              <a:off x="4776" y="2805"/>
              <a:ext cx="87" cy="85"/>
            </a:xfrm>
            <a:custGeom>
              <a:avLst/>
              <a:gdLst>
                <a:gd name="T0" fmla="*/ 68 w 87"/>
                <a:gd name="T1" fmla="*/ 0 h 85"/>
                <a:gd name="T2" fmla="*/ 77 w 87"/>
                <a:gd name="T3" fmla="*/ 0 h 85"/>
                <a:gd name="T4" fmla="*/ 78 w 87"/>
                <a:gd name="T5" fmla="*/ 13 h 85"/>
                <a:gd name="T6" fmla="*/ 80 w 87"/>
                <a:gd name="T7" fmla="*/ 20 h 85"/>
                <a:gd name="T8" fmla="*/ 85 w 87"/>
                <a:gd name="T9" fmla="*/ 25 h 85"/>
                <a:gd name="T10" fmla="*/ 87 w 87"/>
                <a:gd name="T11" fmla="*/ 28 h 85"/>
                <a:gd name="T12" fmla="*/ 81 w 87"/>
                <a:gd name="T13" fmla="*/ 36 h 85"/>
                <a:gd name="T14" fmla="*/ 77 w 87"/>
                <a:gd name="T15" fmla="*/ 43 h 85"/>
                <a:gd name="T16" fmla="*/ 68 w 87"/>
                <a:gd name="T17" fmla="*/ 49 h 85"/>
                <a:gd name="T18" fmla="*/ 70 w 87"/>
                <a:gd name="T19" fmla="*/ 55 h 85"/>
                <a:gd name="T20" fmla="*/ 74 w 87"/>
                <a:gd name="T21" fmla="*/ 64 h 85"/>
                <a:gd name="T22" fmla="*/ 71 w 87"/>
                <a:gd name="T23" fmla="*/ 64 h 85"/>
                <a:gd name="T24" fmla="*/ 65 w 87"/>
                <a:gd name="T25" fmla="*/ 61 h 85"/>
                <a:gd name="T26" fmla="*/ 67 w 87"/>
                <a:gd name="T27" fmla="*/ 71 h 85"/>
                <a:gd name="T28" fmla="*/ 67 w 87"/>
                <a:gd name="T29" fmla="*/ 81 h 85"/>
                <a:gd name="T30" fmla="*/ 60 w 87"/>
                <a:gd name="T31" fmla="*/ 85 h 85"/>
                <a:gd name="T32" fmla="*/ 49 w 87"/>
                <a:gd name="T33" fmla="*/ 75 h 85"/>
                <a:gd name="T34" fmla="*/ 44 w 87"/>
                <a:gd name="T35" fmla="*/ 72 h 85"/>
                <a:gd name="T36" fmla="*/ 38 w 87"/>
                <a:gd name="T37" fmla="*/ 64 h 85"/>
                <a:gd name="T38" fmla="*/ 35 w 87"/>
                <a:gd name="T39" fmla="*/ 52 h 85"/>
                <a:gd name="T40" fmla="*/ 41 w 87"/>
                <a:gd name="T41" fmla="*/ 45 h 85"/>
                <a:gd name="T42" fmla="*/ 24 w 87"/>
                <a:gd name="T43" fmla="*/ 43 h 85"/>
                <a:gd name="T44" fmla="*/ 18 w 87"/>
                <a:gd name="T45" fmla="*/ 42 h 85"/>
                <a:gd name="T46" fmla="*/ 16 w 87"/>
                <a:gd name="T47" fmla="*/ 41 h 85"/>
                <a:gd name="T48" fmla="*/ 12 w 87"/>
                <a:gd name="T49" fmla="*/ 41 h 85"/>
                <a:gd name="T50" fmla="*/ 5 w 87"/>
                <a:gd name="T51" fmla="*/ 52 h 85"/>
                <a:gd name="T52" fmla="*/ 2 w 87"/>
                <a:gd name="T53" fmla="*/ 52 h 85"/>
                <a:gd name="T54" fmla="*/ 0 w 87"/>
                <a:gd name="T55" fmla="*/ 48 h 85"/>
                <a:gd name="T56" fmla="*/ 2 w 87"/>
                <a:gd name="T57" fmla="*/ 45 h 85"/>
                <a:gd name="T58" fmla="*/ 5 w 87"/>
                <a:gd name="T59" fmla="*/ 38 h 85"/>
                <a:gd name="T60" fmla="*/ 5 w 87"/>
                <a:gd name="T61" fmla="*/ 30 h 85"/>
                <a:gd name="T62" fmla="*/ 16 w 87"/>
                <a:gd name="T63" fmla="*/ 25 h 85"/>
                <a:gd name="T64" fmla="*/ 21 w 87"/>
                <a:gd name="T65" fmla="*/ 20 h 85"/>
                <a:gd name="T66" fmla="*/ 25 w 87"/>
                <a:gd name="T67" fmla="*/ 19 h 85"/>
                <a:gd name="T68" fmla="*/ 31 w 87"/>
                <a:gd name="T69" fmla="*/ 20 h 85"/>
                <a:gd name="T70" fmla="*/ 32 w 87"/>
                <a:gd name="T71" fmla="*/ 25 h 85"/>
                <a:gd name="T72" fmla="*/ 32 w 87"/>
                <a:gd name="T73" fmla="*/ 28 h 85"/>
                <a:gd name="T74" fmla="*/ 34 w 87"/>
                <a:gd name="T75" fmla="*/ 26 h 85"/>
                <a:gd name="T76" fmla="*/ 42 w 87"/>
                <a:gd name="T77" fmla="*/ 23 h 85"/>
                <a:gd name="T78" fmla="*/ 49 w 87"/>
                <a:gd name="T79" fmla="*/ 23 h 85"/>
                <a:gd name="T80" fmla="*/ 54 w 87"/>
                <a:gd name="T81" fmla="*/ 13 h 85"/>
                <a:gd name="T82" fmla="*/ 60 w 87"/>
                <a:gd name="T83" fmla="*/ 13 h 85"/>
                <a:gd name="T84" fmla="*/ 65 w 87"/>
                <a:gd name="T85" fmla="*/ 13 h 85"/>
                <a:gd name="T86" fmla="*/ 65 w 87"/>
                <a:gd name="T87" fmla="*/ 2 h 8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87" h="85">
                  <a:moveTo>
                    <a:pt x="65" y="0"/>
                  </a:moveTo>
                  <a:lnTo>
                    <a:pt x="68" y="0"/>
                  </a:lnTo>
                  <a:lnTo>
                    <a:pt x="71" y="0"/>
                  </a:lnTo>
                  <a:lnTo>
                    <a:pt x="77" y="0"/>
                  </a:lnTo>
                  <a:lnTo>
                    <a:pt x="77" y="6"/>
                  </a:lnTo>
                  <a:lnTo>
                    <a:pt x="78" y="13"/>
                  </a:lnTo>
                  <a:lnTo>
                    <a:pt x="78" y="18"/>
                  </a:lnTo>
                  <a:lnTo>
                    <a:pt x="80" y="20"/>
                  </a:lnTo>
                  <a:lnTo>
                    <a:pt x="83" y="23"/>
                  </a:lnTo>
                  <a:lnTo>
                    <a:pt x="85" y="25"/>
                  </a:lnTo>
                  <a:lnTo>
                    <a:pt x="87" y="26"/>
                  </a:lnTo>
                  <a:lnTo>
                    <a:pt x="87" y="28"/>
                  </a:lnTo>
                  <a:lnTo>
                    <a:pt x="84" y="33"/>
                  </a:lnTo>
                  <a:lnTo>
                    <a:pt x="81" y="36"/>
                  </a:lnTo>
                  <a:lnTo>
                    <a:pt x="80" y="39"/>
                  </a:lnTo>
                  <a:lnTo>
                    <a:pt x="77" y="43"/>
                  </a:lnTo>
                  <a:lnTo>
                    <a:pt x="74" y="49"/>
                  </a:lnTo>
                  <a:lnTo>
                    <a:pt x="68" y="49"/>
                  </a:lnTo>
                  <a:lnTo>
                    <a:pt x="68" y="52"/>
                  </a:lnTo>
                  <a:lnTo>
                    <a:pt x="70" y="55"/>
                  </a:lnTo>
                  <a:lnTo>
                    <a:pt x="72" y="61"/>
                  </a:lnTo>
                  <a:lnTo>
                    <a:pt x="74" y="64"/>
                  </a:lnTo>
                  <a:lnTo>
                    <a:pt x="72" y="65"/>
                  </a:lnTo>
                  <a:lnTo>
                    <a:pt x="71" y="64"/>
                  </a:lnTo>
                  <a:lnTo>
                    <a:pt x="70" y="62"/>
                  </a:lnTo>
                  <a:lnTo>
                    <a:pt x="65" y="61"/>
                  </a:lnTo>
                  <a:lnTo>
                    <a:pt x="65" y="66"/>
                  </a:lnTo>
                  <a:lnTo>
                    <a:pt x="67" y="71"/>
                  </a:lnTo>
                  <a:lnTo>
                    <a:pt x="68" y="79"/>
                  </a:lnTo>
                  <a:lnTo>
                    <a:pt x="67" y="81"/>
                  </a:lnTo>
                  <a:lnTo>
                    <a:pt x="64" y="82"/>
                  </a:lnTo>
                  <a:lnTo>
                    <a:pt x="60" y="85"/>
                  </a:lnTo>
                  <a:lnTo>
                    <a:pt x="60" y="78"/>
                  </a:lnTo>
                  <a:lnTo>
                    <a:pt x="49" y="75"/>
                  </a:lnTo>
                  <a:lnTo>
                    <a:pt x="47" y="74"/>
                  </a:lnTo>
                  <a:lnTo>
                    <a:pt x="44" y="72"/>
                  </a:lnTo>
                  <a:lnTo>
                    <a:pt x="39" y="68"/>
                  </a:lnTo>
                  <a:lnTo>
                    <a:pt x="38" y="64"/>
                  </a:lnTo>
                  <a:lnTo>
                    <a:pt x="36" y="59"/>
                  </a:lnTo>
                  <a:lnTo>
                    <a:pt x="35" y="52"/>
                  </a:lnTo>
                  <a:lnTo>
                    <a:pt x="41" y="49"/>
                  </a:lnTo>
                  <a:lnTo>
                    <a:pt x="41" y="45"/>
                  </a:lnTo>
                  <a:lnTo>
                    <a:pt x="29" y="43"/>
                  </a:lnTo>
                  <a:lnTo>
                    <a:pt x="24" y="43"/>
                  </a:lnTo>
                  <a:lnTo>
                    <a:pt x="16" y="45"/>
                  </a:lnTo>
                  <a:lnTo>
                    <a:pt x="18" y="42"/>
                  </a:lnTo>
                  <a:lnTo>
                    <a:pt x="18" y="41"/>
                  </a:lnTo>
                  <a:lnTo>
                    <a:pt x="16" y="41"/>
                  </a:lnTo>
                  <a:lnTo>
                    <a:pt x="15" y="39"/>
                  </a:lnTo>
                  <a:lnTo>
                    <a:pt x="12" y="41"/>
                  </a:lnTo>
                  <a:lnTo>
                    <a:pt x="13" y="42"/>
                  </a:lnTo>
                  <a:lnTo>
                    <a:pt x="5" y="52"/>
                  </a:lnTo>
                  <a:lnTo>
                    <a:pt x="3" y="52"/>
                  </a:lnTo>
                  <a:lnTo>
                    <a:pt x="2" y="52"/>
                  </a:lnTo>
                  <a:lnTo>
                    <a:pt x="0" y="49"/>
                  </a:lnTo>
                  <a:lnTo>
                    <a:pt x="0" y="48"/>
                  </a:lnTo>
                  <a:lnTo>
                    <a:pt x="0" y="46"/>
                  </a:lnTo>
                  <a:lnTo>
                    <a:pt x="2" y="45"/>
                  </a:lnTo>
                  <a:lnTo>
                    <a:pt x="5" y="45"/>
                  </a:lnTo>
                  <a:lnTo>
                    <a:pt x="5" y="38"/>
                  </a:lnTo>
                  <a:lnTo>
                    <a:pt x="3" y="33"/>
                  </a:lnTo>
                  <a:lnTo>
                    <a:pt x="5" y="30"/>
                  </a:lnTo>
                  <a:lnTo>
                    <a:pt x="11" y="28"/>
                  </a:lnTo>
                  <a:lnTo>
                    <a:pt x="16" y="25"/>
                  </a:lnTo>
                  <a:lnTo>
                    <a:pt x="19" y="23"/>
                  </a:lnTo>
                  <a:lnTo>
                    <a:pt x="21" y="20"/>
                  </a:lnTo>
                  <a:lnTo>
                    <a:pt x="21" y="19"/>
                  </a:lnTo>
                  <a:lnTo>
                    <a:pt x="25" y="19"/>
                  </a:lnTo>
                  <a:lnTo>
                    <a:pt x="28" y="19"/>
                  </a:lnTo>
                  <a:lnTo>
                    <a:pt x="31" y="20"/>
                  </a:lnTo>
                  <a:lnTo>
                    <a:pt x="32" y="22"/>
                  </a:lnTo>
                  <a:lnTo>
                    <a:pt x="32" y="25"/>
                  </a:lnTo>
                  <a:lnTo>
                    <a:pt x="32" y="26"/>
                  </a:lnTo>
                  <a:lnTo>
                    <a:pt x="32" y="28"/>
                  </a:lnTo>
                  <a:lnTo>
                    <a:pt x="35" y="28"/>
                  </a:lnTo>
                  <a:lnTo>
                    <a:pt x="34" y="26"/>
                  </a:lnTo>
                  <a:lnTo>
                    <a:pt x="35" y="25"/>
                  </a:lnTo>
                  <a:lnTo>
                    <a:pt x="42" y="23"/>
                  </a:lnTo>
                  <a:lnTo>
                    <a:pt x="45" y="23"/>
                  </a:lnTo>
                  <a:lnTo>
                    <a:pt x="49" y="23"/>
                  </a:lnTo>
                  <a:lnTo>
                    <a:pt x="54" y="22"/>
                  </a:lnTo>
                  <a:lnTo>
                    <a:pt x="54" y="13"/>
                  </a:lnTo>
                  <a:lnTo>
                    <a:pt x="57" y="13"/>
                  </a:lnTo>
                  <a:lnTo>
                    <a:pt x="60" y="13"/>
                  </a:lnTo>
                  <a:lnTo>
                    <a:pt x="62" y="15"/>
                  </a:lnTo>
                  <a:lnTo>
                    <a:pt x="65" y="13"/>
                  </a:lnTo>
                  <a:lnTo>
                    <a:pt x="65" y="6"/>
                  </a:lnTo>
                  <a:lnTo>
                    <a:pt x="65" y="2"/>
                  </a:lnTo>
                  <a:lnTo>
                    <a:pt x="65" y="0"/>
                  </a:lnTo>
                  <a:close/>
                </a:path>
              </a:pathLst>
            </a:custGeom>
            <a:solidFill>
              <a:srgbClr val="E7E4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812394"/>
              <a:endParaRPr lang="fi-FI" sz="1600">
                <a:solidFill>
                  <a:srgbClr val="002664"/>
                </a:solidFill>
              </a:endParaRPr>
            </a:p>
          </p:txBody>
        </p:sp>
        <p:sp>
          <p:nvSpPr>
            <p:cNvPr id="25" name="Freeform 20"/>
            <p:cNvSpPr>
              <a:spLocks noEditPoints="1"/>
            </p:cNvSpPr>
            <p:nvPr/>
          </p:nvSpPr>
          <p:spPr bwMode="auto">
            <a:xfrm>
              <a:off x="4297" y="2877"/>
              <a:ext cx="199" cy="257"/>
            </a:xfrm>
            <a:custGeom>
              <a:avLst/>
              <a:gdLst>
                <a:gd name="T0" fmla="*/ 154 w 199"/>
                <a:gd name="T1" fmla="*/ 143 h 257"/>
                <a:gd name="T2" fmla="*/ 161 w 199"/>
                <a:gd name="T3" fmla="*/ 156 h 257"/>
                <a:gd name="T4" fmla="*/ 170 w 199"/>
                <a:gd name="T5" fmla="*/ 172 h 257"/>
                <a:gd name="T6" fmla="*/ 174 w 199"/>
                <a:gd name="T7" fmla="*/ 185 h 257"/>
                <a:gd name="T8" fmla="*/ 190 w 199"/>
                <a:gd name="T9" fmla="*/ 185 h 257"/>
                <a:gd name="T10" fmla="*/ 190 w 199"/>
                <a:gd name="T11" fmla="*/ 196 h 257"/>
                <a:gd name="T12" fmla="*/ 196 w 199"/>
                <a:gd name="T13" fmla="*/ 221 h 257"/>
                <a:gd name="T14" fmla="*/ 190 w 199"/>
                <a:gd name="T15" fmla="*/ 228 h 257"/>
                <a:gd name="T16" fmla="*/ 193 w 199"/>
                <a:gd name="T17" fmla="*/ 251 h 257"/>
                <a:gd name="T18" fmla="*/ 174 w 199"/>
                <a:gd name="T19" fmla="*/ 249 h 257"/>
                <a:gd name="T20" fmla="*/ 173 w 199"/>
                <a:gd name="T21" fmla="*/ 254 h 257"/>
                <a:gd name="T22" fmla="*/ 166 w 199"/>
                <a:gd name="T23" fmla="*/ 254 h 257"/>
                <a:gd name="T24" fmla="*/ 153 w 199"/>
                <a:gd name="T25" fmla="*/ 241 h 257"/>
                <a:gd name="T26" fmla="*/ 141 w 199"/>
                <a:gd name="T27" fmla="*/ 238 h 257"/>
                <a:gd name="T28" fmla="*/ 135 w 199"/>
                <a:gd name="T29" fmla="*/ 231 h 257"/>
                <a:gd name="T30" fmla="*/ 130 w 199"/>
                <a:gd name="T31" fmla="*/ 213 h 257"/>
                <a:gd name="T32" fmla="*/ 121 w 199"/>
                <a:gd name="T33" fmla="*/ 199 h 257"/>
                <a:gd name="T34" fmla="*/ 107 w 199"/>
                <a:gd name="T35" fmla="*/ 169 h 257"/>
                <a:gd name="T36" fmla="*/ 96 w 199"/>
                <a:gd name="T37" fmla="*/ 146 h 257"/>
                <a:gd name="T38" fmla="*/ 79 w 199"/>
                <a:gd name="T39" fmla="*/ 130 h 257"/>
                <a:gd name="T40" fmla="*/ 72 w 199"/>
                <a:gd name="T41" fmla="*/ 117 h 257"/>
                <a:gd name="T42" fmla="*/ 71 w 199"/>
                <a:gd name="T43" fmla="*/ 95 h 257"/>
                <a:gd name="T44" fmla="*/ 60 w 199"/>
                <a:gd name="T45" fmla="*/ 85 h 257"/>
                <a:gd name="T46" fmla="*/ 50 w 199"/>
                <a:gd name="T47" fmla="*/ 79 h 257"/>
                <a:gd name="T48" fmla="*/ 42 w 199"/>
                <a:gd name="T49" fmla="*/ 65 h 257"/>
                <a:gd name="T50" fmla="*/ 29 w 199"/>
                <a:gd name="T51" fmla="*/ 46 h 257"/>
                <a:gd name="T52" fmla="*/ 9 w 199"/>
                <a:gd name="T53" fmla="*/ 29 h 257"/>
                <a:gd name="T54" fmla="*/ 0 w 199"/>
                <a:gd name="T55" fmla="*/ 13 h 257"/>
                <a:gd name="T56" fmla="*/ 3 w 199"/>
                <a:gd name="T57" fmla="*/ 3 h 257"/>
                <a:gd name="T58" fmla="*/ 6 w 199"/>
                <a:gd name="T59" fmla="*/ 0 h 257"/>
                <a:gd name="T60" fmla="*/ 14 w 199"/>
                <a:gd name="T61" fmla="*/ 0 h 257"/>
                <a:gd name="T62" fmla="*/ 19 w 199"/>
                <a:gd name="T63" fmla="*/ 7 h 257"/>
                <a:gd name="T64" fmla="*/ 43 w 199"/>
                <a:gd name="T65" fmla="*/ 9 h 257"/>
                <a:gd name="T66" fmla="*/ 50 w 199"/>
                <a:gd name="T67" fmla="*/ 12 h 257"/>
                <a:gd name="T68" fmla="*/ 53 w 199"/>
                <a:gd name="T69" fmla="*/ 23 h 257"/>
                <a:gd name="T70" fmla="*/ 72 w 199"/>
                <a:gd name="T71" fmla="*/ 39 h 257"/>
                <a:gd name="T72" fmla="*/ 73 w 199"/>
                <a:gd name="T73" fmla="*/ 48 h 257"/>
                <a:gd name="T74" fmla="*/ 82 w 199"/>
                <a:gd name="T75" fmla="*/ 52 h 257"/>
                <a:gd name="T76" fmla="*/ 92 w 199"/>
                <a:gd name="T77" fmla="*/ 64 h 257"/>
                <a:gd name="T78" fmla="*/ 96 w 199"/>
                <a:gd name="T79" fmla="*/ 66 h 257"/>
                <a:gd name="T80" fmla="*/ 96 w 199"/>
                <a:gd name="T81" fmla="*/ 75 h 257"/>
                <a:gd name="T82" fmla="*/ 108 w 199"/>
                <a:gd name="T83" fmla="*/ 85 h 257"/>
                <a:gd name="T84" fmla="*/ 109 w 199"/>
                <a:gd name="T85" fmla="*/ 79 h 257"/>
                <a:gd name="T86" fmla="*/ 112 w 199"/>
                <a:gd name="T87" fmla="*/ 82 h 257"/>
                <a:gd name="T88" fmla="*/ 117 w 199"/>
                <a:gd name="T89" fmla="*/ 94 h 257"/>
                <a:gd name="T90" fmla="*/ 125 w 199"/>
                <a:gd name="T91" fmla="*/ 98 h 257"/>
                <a:gd name="T92" fmla="*/ 130 w 199"/>
                <a:gd name="T93" fmla="*/ 108 h 257"/>
                <a:gd name="T94" fmla="*/ 144 w 199"/>
                <a:gd name="T95" fmla="*/ 105 h 257"/>
                <a:gd name="T96" fmla="*/ 141 w 199"/>
                <a:gd name="T97" fmla="*/ 114 h 257"/>
                <a:gd name="T98" fmla="*/ 147 w 199"/>
                <a:gd name="T99" fmla="*/ 121 h 257"/>
                <a:gd name="T100" fmla="*/ 154 w 199"/>
                <a:gd name="T101" fmla="*/ 127 h 257"/>
                <a:gd name="T102" fmla="*/ 157 w 199"/>
                <a:gd name="T103" fmla="*/ 146 h 257"/>
                <a:gd name="T104" fmla="*/ 153 w 199"/>
                <a:gd name="T105" fmla="*/ 154 h 25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199" h="257">
                  <a:moveTo>
                    <a:pt x="154" y="144"/>
                  </a:moveTo>
                  <a:lnTo>
                    <a:pt x="154" y="141"/>
                  </a:lnTo>
                  <a:lnTo>
                    <a:pt x="154" y="143"/>
                  </a:lnTo>
                  <a:lnTo>
                    <a:pt x="154" y="144"/>
                  </a:lnTo>
                  <a:close/>
                  <a:moveTo>
                    <a:pt x="153" y="154"/>
                  </a:moveTo>
                  <a:lnTo>
                    <a:pt x="161" y="156"/>
                  </a:lnTo>
                  <a:lnTo>
                    <a:pt x="171" y="157"/>
                  </a:lnTo>
                  <a:lnTo>
                    <a:pt x="171" y="163"/>
                  </a:lnTo>
                  <a:lnTo>
                    <a:pt x="170" y="172"/>
                  </a:lnTo>
                  <a:lnTo>
                    <a:pt x="171" y="179"/>
                  </a:lnTo>
                  <a:lnTo>
                    <a:pt x="173" y="183"/>
                  </a:lnTo>
                  <a:lnTo>
                    <a:pt x="174" y="185"/>
                  </a:lnTo>
                  <a:lnTo>
                    <a:pt x="177" y="186"/>
                  </a:lnTo>
                  <a:lnTo>
                    <a:pt x="181" y="186"/>
                  </a:lnTo>
                  <a:lnTo>
                    <a:pt x="190" y="185"/>
                  </a:lnTo>
                  <a:lnTo>
                    <a:pt x="191" y="187"/>
                  </a:lnTo>
                  <a:lnTo>
                    <a:pt x="190" y="190"/>
                  </a:lnTo>
                  <a:lnTo>
                    <a:pt x="190" y="196"/>
                  </a:lnTo>
                  <a:lnTo>
                    <a:pt x="194" y="200"/>
                  </a:lnTo>
                  <a:lnTo>
                    <a:pt x="199" y="205"/>
                  </a:lnTo>
                  <a:lnTo>
                    <a:pt x="196" y="221"/>
                  </a:lnTo>
                  <a:lnTo>
                    <a:pt x="187" y="223"/>
                  </a:lnTo>
                  <a:lnTo>
                    <a:pt x="187" y="226"/>
                  </a:lnTo>
                  <a:lnTo>
                    <a:pt x="190" y="228"/>
                  </a:lnTo>
                  <a:lnTo>
                    <a:pt x="191" y="231"/>
                  </a:lnTo>
                  <a:lnTo>
                    <a:pt x="193" y="236"/>
                  </a:lnTo>
                  <a:lnTo>
                    <a:pt x="193" y="251"/>
                  </a:lnTo>
                  <a:lnTo>
                    <a:pt x="183" y="249"/>
                  </a:lnTo>
                  <a:lnTo>
                    <a:pt x="177" y="249"/>
                  </a:lnTo>
                  <a:lnTo>
                    <a:pt x="174" y="249"/>
                  </a:lnTo>
                  <a:lnTo>
                    <a:pt x="173" y="251"/>
                  </a:lnTo>
                  <a:lnTo>
                    <a:pt x="173" y="252"/>
                  </a:lnTo>
                  <a:lnTo>
                    <a:pt x="173" y="254"/>
                  </a:lnTo>
                  <a:lnTo>
                    <a:pt x="174" y="257"/>
                  </a:lnTo>
                  <a:lnTo>
                    <a:pt x="170" y="257"/>
                  </a:lnTo>
                  <a:lnTo>
                    <a:pt x="166" y="254"/>
                  </a:lnTo>
                  <a:lnTo>
                    <a:pt x="157" y="249"/>
                  </a:lnTo>
                  <a:lnTo>
                    <a:pt x="157" y="244"/>
                  </a:lnTo>
                  <a:lnTo>
                    <a:pt x="153" y="241"/>
                  </a:lnTo>
                  <a:lnTo>
                    <a:pt x="148" y="241"/>
                  </a:lnTo>
                  <a:lnTo>
                    <a:pt x="144" y="239"/>
                  </a:lnTo>
                  <a:lnTo>
                    <a:pt x="141" y="238"/>
                  </a:lnTo>
                  <a:lnTo>
                    <a:pt x="138" y="235"/>
                  </a:lnTo>
                  <a:lnTo>
                    <a:pt x="137" y="232"/>
                  </a:lnTo>
                  <a:lnTo>
                    <a:pt x="135" y="231"/>
                  </a:lnTo>
                  <a:lnTo>
                    <a:pt x="134" y="226"/>
                  </a:lnTo>
                  <a:lnTo>
                    <a:pt x="132" y="223"/>
                  </a:lnTo>
                  <a:lnTo>
                    <a:pt x="130" y="213"/>
                  </a:lnTo>
                  <a:lnTo>
                    <a:pt x="127" y="205"/>
                  </a:lnTo>
                  <a:lnTo>
                    <a:pt x="125" y="202"/>
                  </a:lnTo>
                  <a:lnTo>
                    <a:pt x="121" y="199"/>
                  </a:lnTo>
                  <a:lnTo>
                    <a:pt x="117" y="193"/>
                  </a:lnTo>
                  <a:lnTo>
                    <a:pt x="111" y="182"/>
                  </a:lnTo>
                  <a:lnTo>
                    <a:pt x="107" y="169"/>
                  </a:lnTo>
                  <a:lnTo>
                    <a:pt x="102" y="157"/>
                  </a:lnTo>
                  <a:lnTo>
                    <a:pt x="99" y="151"/>
                  </a:lnTo>
                  <a:lnTo>
                    <a:pt x="96" y="146"/>
                  </a:lnTo>
                  <a:lnTo>
                    <a:pt x="92" y="141"/>
                  </a:lnTo>
                  <a:lnTo>
                    <a:pt x="85" y="136"/>
                  </a:lnTo>
                  <a:lnTo>
                    <a:pt x="79" y="130"/>
                  </a:lnTo>
                  <a:lnTo>
                    <a:pt x="75" y="124"/>
                  </a:lnTo>
                  <a:lnTo>
                    <a:pt x="73" y="121"/>
                  </a:lnTo>
                  <a:lnTo>
                    <a:pt x="72" y="117"/>
                  </a:lnTo>
                  <a:lnTo>
                    <a:pt x="72" y="108"/>
                  </a:lnTo>
                  <a:lnTo>
                    <a:pt x="71" y="100"/>
                  </a:lnTo>
                  <a:lnTo>
                    <a:pt x="71" y="95"/>
                  </a:lnTo>
                  <a:lnTo>
                    <a:pt x="69" y="91"/>
                  </a:lnTo>
                  <a:lnTo>
                    <a:pt x="66" y="88"/>
                  </a:lnTo>
                  <a:lnTo>
                    <a:pt x="60" y="85"/>
                  </a:lnTo>
                  <a:lnTo>
                    <a:pt x="53" y="82"/>
                  </a:lnTo>
                  <a:lnTo>
                    <a:pt x="52" y="81"/>
                  </a:lnTo>
                  <a:lnTo>
                    <a:pt x="50" y="79"/>
                  </a:lnTo>
                  <a:lnTo>
                    <a:pt x="47" y="77"/>
                  </a:lnTo>
                  <a:lnTo>
                    <a:pt x="45" y="72"/>
                  </a:lnTo>
                  <a:lnTo>
                    <a:pt x="42" y="65"/>
                  </a:lnTo>
                  <a:lnTo>
                    <a:pt x="37" y="56"/>
                  </a:lnTo>
                  <a:lnTo>
                    <a:pt x="33" y="49"/>
                  </a:lnTo>
                  <a:lnTo>
                    <a:pt x="29" y="46"/>
                  </a:lnTo>
                  <a:lnTo>
                    <a:pt x="24" y="42"/>
                  </a:lnTo>
                  <a:lnTo>
                    <a:pt x="14" y="33"/>
                  </a:lnTo>
                  <a:lnTo>
                    <a:pt x="9" y="29"/>
                  </a:lnTo>
                  <a:lnTo>
                    <a:pt x="4" y="25"/>
                  </a:lnTo>
                  <a:lnTo>
                    <a:pt x="1" y="19"/>
                  </a:lnTo>
                  <a:lnTo>
                    <a:pt x="0" y="13"/>
                  </a:lnTo>
                  <a:lnTo>
                    <a:pt x="0" y="9"/>
                  </a:lnTo>
                  <a:lnTo>
                    <a:pt x="1" y="6"/>
                  </a:lnTo>
                  <a:lnTo>
                    <a:pt x="3" y="3"/>
                  </a:lnTo>
                  <a:lnTo>
                    <a:pt x="3" y="2"/>
                  </a:lnTo>
                  <a:lnTo>
                    <a:pt x="3" y="0"/>
                  </a:lnTo>
                  <a:lnTo>
                    <a:pt x="6" y="0"/>
                  </a:lnTo>
                  <a:lnTo>
                    <a:pt x="9" y="0"/>
                  </a:lnTo>
                  <a:lnTo>
                    <a:pt x="11" y="0"/>
                  </a:lnTo>
                  <a:lnTo>
                    <a:pt x="14" y="0"/>
                  </a:lnTo>
                  <a:lnTo>
                    <a:pt x="14" y="2"/>
                  </a:lnTo>
                  <a:lnTo>
                    <a:pt x="16" y="5"/>
                  </a:lnTo>
                  <a:lnTo>
                    <a:pt x="19" y="7"/>
                  </a:lnTo>
                  <a:lnTo>
                    <a:pt x="27" y="9"/>
                  </a:lnTo>
                  <a:lnTo>
                    <a:pt x="36" y="9"/>
                  </a:lnTo>
                  <a:lnTo>
                    <a:pt x="43" y="9"/>
                  </a:lnTo>
                  <a:lnTo>
                    <a:pt x="46" y="9"/>
                  </a:lnTo>
                  <a:lnTo>
                    <a:pt x="50" y="10"/>
                  </a:lnTo>
                  <a:lnTo>
                    <a:pt x="50" y="12"/>
                  </a:lnTo>
                  <a:lnTo>
                    <a:pt x="52" y="13"/>
                  </a:lnTo>
                  <a:lnTo>
                    <a:pt x="53" y="19"/>
                  </a:lnTo>
                  <a:lnTo>
                    <a:pt x="53" y="23"/>
                  </a:lnTo>
                  <a:lnTo>
                    <a:pt x="55" y="28"/>
                  </a:lnTo>
                  <a:lnTo>
                    <a:pt x="63" y="33"/>
                  </a:lnTo>
                  <a:lnTo>
                    <a:pt x="72" y="39"/>
                  </a:lnTo>
                  <a:lnTo>
                    <a:pt x="73" y="41"/>
                  </a:lnTo>
                  <a:lnTo>
                    <a:pt x="73" y="43"/>
                  </a:lnTo>
                  <a:lnTo>
                    <a:pt x="73" y="48"/>
                  </a:lnTo>
                  <a:lnTo>
                    <a:pt x="73" y="49"/>
                  </a:lnTo>
                  <a:lnTo>
                    <a:pt x="75" y="49"/>
                  </a:lnTo>
                  <a:lnTo>
                    <a:pt x="82" y="52"/>
                  </a:lnTo>
                  <a:lnTo>
                    <a:pt x="88" y="55"/>
                  </a:lnTo>
                  <a:lnTo>
                    <a:pt x="88" y="64"/>
                  </a:lnTo>
                  <a:lnTo>
                    <a:pt x="92" y="64"/>
                  </a:lnTo>
                  <a:lnTo>
                    <a:pt x="96" y="64"/>
                  </a:lnTo>
                  <a:lnTo>
                    <a:pt x="96" y="65"/>
                  </a:lnTo>
                  <a:lnTo>
                    <a:pt x="96" y="66"/>
                  </a:lnTo>
                  <a:lnTo>
                    <a:pt x="96" y="71"/>
                  </a:lnTo>
                  <a:lnTo>
                    <a:pt x="96" y="74"/>
                  </a:lnTo>
                  <a:lnTo>
                    <a:pt x="96" y="75"/>
                  </a:lnTo>
                  <a:lnTo>
                    <a:pt x="96" y="77"/>
                  </a:lnTo>
                  <a:lnTo>
                    <a:pt x="102" y="82"/>
                  </a:lnTo>
                  <a:lnTo>
                    <a:pt x="108" y="85"/>
                  </a:lnTo>
                  <a:lnTo>
                    <a:pt x="108" y="81"/>
                  </a:lnTo>
                  <a:lnTo>
                    <a:pt x="108" y="79"/>
                  </a:lnTo>
                  <a:lnTo>
                    <a:pt x="109" y="79"/>
                  </a:lnTo>
                  <a:lnTo>
                    <a:pt x="111" y="79"/>
                  </a:lnTo>
                  <a:lnTo>
                    <a:pt x="112" y="81"/>
                  </a:lnTo>
                  <a:lnTo>
                    <a:pt x="112" y="82"/>
                  </a:lnTo>
                  <a:lnTo>
                    <a:pt x="114" y="87"/>
                  </a:lnTo>
                  <a:lnTo>
                    <a:pt x="114" y="91"/>
                  </a:lnTo>
                  <a:lnTo>
                    <a:pt x="117" y="94"/>
                  </a:lnTo>
                  <a:lnTo>
                    <a:pt x="118" y="95"/>
                  </a:lnTo>
                  <a:lnTo>
                    <a:pt x="122" y="97"/>
                  </a:lnTo>
                  <a:lnTo>
                    <a:pt x="125" y="98"/>
                  </a:lnTo>
                  <a:lnTo>
                    <a:pt x="127" y="100"/>
                  </a:lnTo>
                  <a:lnTo>
                    <a:pt x="128" y="104"/>
                  </a:lnTo>
                  <a:lnTo>
                    <a:pt x="130" y="108"/>
                  </a:lnTo>
                  <a:lnTo>
                    <a:pt x="130" y="113"/>
                  </a:lnTo>
                  <a:lnTo>
                    <a:pt x="130" y="115"/>
                  </a:lnTo>
                  <a:lnTo>
                    <a:pt x="144" y="105"/>
                  </a:lnTo>
                  <a:lnTo>
                    <a:pt x="144" y="108"/>
                  </a:lnTo>
                  <a:lnTo>
                    <a:pt x="143" y="111"/>
                  </a:lnTo>
                  <a:lnTo>
                    <a:pt x="141" y="114"/>
                  </a:lnTo>
                  <a:lnTo>
                    <a:pt x="141" y="115"/>
                  </a:lnTo>
                  <a:lnTo>
                    <a:pt x="147" y="115"/>
                  </a:lnTo>
                  <a:lnTo>
                    <a:pt x="147" y="121"/>
                  </a:lnTo>
                  <a:lnTo>
                    <a:pt x="150" y="124"/>
                  </a:lnTo>
                  <a:lnTo>
                    <a:pt x="153" y="126"/>
                  </a:lnTo>
                  <a:lnTo>
                    <a:pt x="154" y="127"/>
                  </a:lnTo>
                  <a:lnTo>
                    <a:pt x="157" y="131"/>
                  </a:lnTo>
                  <a:lnTo>
                    <a:pt x="157" y="137"/>
                  </a:lnTo>
                  <a:lnTo>
                    <a:pt x="157" y="146"/>
                  </a:lnTo>
                  <a:lnTo>
                    <a:pt x="155" y="146"/>
                  </a:lnTo>
                  <a:lnTo>
                    <a:pt x="154" y="144"/>
                  </a:lnTo>
                  <a:lnTo>
                    <a:pt x="153" y="154"/>
                  </a:lnTo>
                  <a:close/>
                </a:path>
              </a:pathLst>
            </a:custGeom>
            <a:solidFill>
              <a:srgbClr val="E7E4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812394"/>
              <a:endParaRPr lang="fi-FI" sz="1600">
                <a:solidFill>
                  <a:srgbClr val="002664"/>
                </a:solidFill>
              </a:endParaRPr>
            </a:p>
          </p:txBody>
        </p:sp>
        <p:sp>
          <p:nvSpPr>
            <p:cNvPr id="26" name="Freeform 21"/>
            <p:cNvSpPr>
              <a:spLocks/>
            </p:cNvSpPr>
            <p:nvPr/>
          </p:nvSpPr>
          <p:spPr bwMode="auto">
            <a:xfrm>
              <a:off x="4722" y="2975"/>
              <a:ext cx="112" cy="156"/>
            </a:xfrm>
            <a:custGeom>
              <a:avLst/>
              <a:gdLst>
                <a:gd name="T0" fmla="*/ 111 w 112"/>
                <a:gd name="T1" fmla="*/ 0 h 156"/>
                <a:gd name="T2" fmla="*/ 112 w 112"/>
                <a:gd name="T3" fmla="*/ 4 h 156"/>
                <a:gd name="T4" fmla="*/ 105 w 112"/>
                <a:gd name="T5" fmla="*/ 20 h 156"/>
                <a:gd name="T6" fmla="*/ 93 w 112"/>
                <a:gd name="T7" fmla="*/ 32 h 156"/>
                <a:gd name="T8" fmla="*/ 67 w 112"/>
                <a:gd name="T9" fmla="*/ 32 h 156"/>
                <a:gd name="T10" fmla="*/ 29 w 112"/>
                <a:gd name="T11" fmla="*/ 53 h 156"/>
                <a:gd name="T12" fmla="*/ 40 w 112"/>
                <a:gd name="T13" fmla="*/ 59 h 156"/>
                <a:gd name="T14" fmla="*/ 46 w 112"/>
                <a:gd name="T15" fmla="*/ 55 h 156"/>
                <a:gd name="T16" fmla="*/ 63 w 112"/>
                <a:gd name="T17" fmla="*/ 53 h 156"/>
                <a:gd name="T18" fmla="*/ 75 w 112"/>
                <a:gd name="T19" fmla="*/ 61 h 156"/>
                <a:gd name="T20" fmla="*/ 72 w 112"/>
                <a:gd name="T21" fmla="*/ 66 h 156"/>
                <a:gd name="T22" fmla="*/ 79 w 112"/>
                <a:gd name="T23" fmla="*/ 74 h 156"/>
                <a:gd name="T24" fmla="*/ 70 w 112"/>
                <a:gd name="T25" fmla="*/ 76 h 156"/>
                <a:gd name="T26" fmla="*/ 66 w 112"/>
                <a:gd name="T27" fmla="*/ 69 h 156"/>
                <a:gd name="T28" fmla="*/ 57 w 112"/>
                <a:gd name="T29" fmla="*/ 78 h 156"/>
                <a:gd name="T30" fmla="*/ 49 w 112"/>
                <a:gd name="T31" fmla="*/ 79 h 156"/>
                <a:gd name="T32" fmla="*/ 42 w 112"/>
                <a:gd name="T33" fmla="*/ 84 h 156"/>
                <a:gd name="T34" fmla="*/ 54 w 112"/>
                <a:gd name="T35" fmla="*/ 94 h 156"/>
                <a:gd name="T36" fmla="*/ 57 w 112"/>
                <a:gd name="T37" fmla="*/ 102 h 156"/>
                <a:gd name="T38" fmla="*/ 67 w 112"/>
                <a:gd name="T39" fmla="*/ 107 h 156"/>
                <a:gd name="T40" fmla="*/ 66 w 112"/>
                <a:gd name="T41" fmla="*/ 111 h 156"/>
                <a:gd name="T42" fmla="*/ 65 w 112"/>
                <a:gd name="T43" fmla="*/ 117 h 156"/>
                <a:gd name="T44" fmla="*/ 75 w 112"/>
                <a:gd name="T45" fmla="*/ 125 h 156"/>
                <a:gd name="T46" fmla="*/ 78 w 112"/>
                <a:gd name="T47" fmla="*/ 133 h 156"/>
                <a:gd name="T48" fmla="*/ 62 w 112"/>
                <a:gd name="T49" fmla="*/ 134 h 156"/>
                <a:gd name="T50" fmla="*/ 59 w 112"/>
                <a:gd name="T51" fmla="*/ 146 h 156"/>
                <a:gd name="T52" fmla="*/ 52 w 112"/>
                <a:gd name="T53" fmla="*/ 144 h 156"/>
                <a:gd name="T54" fmla="*/ 47 w 112"/>
                <a:gd name="T55" fmla="*/ 130 h 156"/>
                <a:gd name="T56" fmla="*/ 39 w 112"/>
                <a:gd name="T57" fmla="*/ 105 h 156"/>
                <a:gd name="T58" fmla="*/ 34 w 112"/>
                <a:gd name="T59" fmla="*/ 107 h 156"/>
                <a:gd name="T60" fmla="*/ 29 w 112"/>
                <a:gd name="T61" fmla="*/ 125 h 156"/>
                <a:gd name="T62" fmla="*/ 26 w 112"/>
                <a:gd name="T63" fmla="*/ 128 h 156"/>
                <a:gd name="T64" fmla="*/ 30 w 112"/>
                <a:gd name="T65" fmla="*/ 148 h 156"/>
                <a:gd name="T66" fmla="*/ 23 w 112"/>
                <a:gd name="T67" fmla="*/ 154 h 156"/>
                <a:gd name="T68" fmla="*/ 8 w 112"/>
                <a:gd name="T69" fmla="*/ 134 h 156"/>
                <a:gd name="T70" fmla="*/ 4 w 112"/>
                <a:gd name="T71" fmla="*/ 110 h 156"/>
                <a:gd name="T72" fmla="*/ 0 w 112"/>
                <a:gd name="T73" fmla="*/ 108 h 156"/>
                <a:gd name="T74" fmla="*/ 4 w 112"/>
                <a:gd name="T75" fmla="*/ 87 h 156"/>
                <a:gd name="T76" fmla="*/ 8 w 112"/>
                <a:gd name="T77" fmla="*/ 71 h 156"/>
                <a:gd name="T78" fmla="*/ 8 w 112"/>
                <a:gd name="T79" fmla="*/ 59 h 156"/>
                <a:gd name="T80" fmla="*/ 16 w 112"/>
                <a:gd name="T81" fmla="*/ 51 h 156"/>
                <a:gd name="T82" fmla="*/ 17 w 112"/>
                <a:gd name="T83" fmla="*/ 45 h 156"/>
                <a:gd name="T84" fmla="*/ 14 w 112"/>
                <a:gd name="T85" fmla="*/ 30 h 156"/>
                <a:gd name="T86" fmla="*/ 23 w 112"/>
                <a:gd name="T87" fmla="*/ 15 h 156"/>
                <a:gd name="T88" fmla="*/ 26 w 112"/>
                <a:gd name="T89" fmla="*/ 17 h 156"/>
                <a:gd name="T90" fmla="*/ 36 w 112"/>
                <a:gd name="T91" fmla="*/ 13 h 156"/>
                <a:gd name="T92" fmla="*/ 44 w 112"/>
                <a:gd name="T93" fmla="*/ 15 h 156"/>
                <a:gd name="T94" fmla="*/ 89 w 112"/>
                <a:gd name="T95" fmla="*/ 17 h 156"/>
                <a:gd name="T96" fmla="*/ 99 w 112"/>
                <a:gd name="T97" fmla="*/ 9 h 15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112" h="156">
                  <a:moveTo>
                    <a:pt x="106" y="2"/>
                  </a:moveTo>
                  <a:lnTo>
                    <a:pt x="109" y="0"/>
                  </a:lnTo>
                  <a:lnTo>
                    <a:pt x="111" y="0"/>
                  </a:lnTo>
                  <a:lnTo>
                    <a:pt x="112" y="2"/>
                  </a:lnTo>
                  <a:lnTo>
                    <a:pt x="112" y="3"/>
                  </a:lnTo>
                  <a:lnTo>
                    <a:pt x="112" y="4"/>
                  </a:lnTo>
                  <a:lnTo>
                    <a:pt x="112" y="6"/>
                  </a:lnTo>
                  <a:lnTo>
                    <a:pt x="111" y="12"/>
                  </a:lnTo>
                  <a:lnTo>
                    <a:pt x="105" y="20"/>
                  </a:lnTo>
                  <a:lnTo>
                    <a:pt x="101" y="26"/>
                  </a:lnTo>
                  <a:lnTo>
                    <a:pt x="101" y="29"/>
                  </a:lnTo>
                  <a:lnTo>
                    <a:pt x="93" y="32"/>
                  </a:lnTo>
                  <a:lnTo>
                    <a:pt x="86" y="32"/>
                  </a:lnTo>
                  <a:lnTo>
                    <a:pt x="78" y="33"/>
                  </a:lnTo>
                  <a:lnTo>
                    <a:pt x="67" y="32"/>
                  </a:lnTo>
                  <a:lnTo>
                    <a:pt x="49" y="30"/>
                  </a:lnTo>
                  <a:lnTo>
                    <a:pt x="31" y="29"/>
                  </a:lnTo>
                  <a:lnTo>
                    <a:pt x="29" y="53"/>
                  </a:lnTo>
                  <a:lnTo>
                    <a:pt x="37" y="53"/>
                  </a:lnTo>
                  <a:lnTo>
                    <a:pt x="37" y="59"/>
                  </a:lnTo>
                  <a:lnTo>
                    <a:pt x="40" y="59"/>
                  </a:lnTo>
                  <a:lnTo>
                    <a:pt x="42" y="59"/>
                  </a:lnTo>
                  <a:lnTo>
                    <a:pt x="44" y="58"/>
                  </a:lnTo>
                  <a:lnTo>
                    <a:pt x="46" y="55"/>
                  </a:lnTo>
                  <a:lnTo>
                    <a:pt x="47" y="53"/>
                  </a:lnTo>
                  <a:lnTo>
                    <a:pt x="56" y="53"/>
                  </a:lnTo>
                  <a:lnTo>
                    <a:pt x="63" y="53"/>
                  </a:lnTo>
                  <a:lnTo>
                    <a:pt x="70" y="53"/>
                  </a:lnTo>
                  <a:lnTo>
                    <a:pt x="80" y="53"/>
                  </a:lnTo>
                  <a:lnTo>
                    <a:pt x="75" y="61"/>
                  </a:lnTo>
                  <a:lnTo>
                    <a:pt x="73" y="64"/>
                  </a:lnTo>
                  <a:lnTo>
                    <a:pt x="72" y="65"/>
                  </a:lnTo>
                  <a:lnTo>
                    <a:pt x="72" y="66"/>
                  </a:lnTo>
                  <a:lnTo>
                    <a:pt x="75" y="69"/>
                  </a:lnTo>
                  <a:lnTo>
                    <a:pt x="83" y="74"/>
                  </a:lnTo>
                  <a:lnTo>
                    <a:pt x="79" y="74"/>
                  </a:lnTo>
                  <a:lnTo>
                    <a:pt x="76" y="74"/>
                  </a:lnTo>
                  <a:lnTo>
                    <a:pt x="73" y="75"/>
                  </a:lnTo>
                  <a:lnTo>
                    <a:pt x="70" y="76"/>
                  </a:lnTo>
                  <a:lnTo>
                    <a:pt x="70" y="68"/>
                  </a:lnTo>
                  <a:lnTo>
                    <a:pt x="67" y="68"/>
                  </a:lnTo>
                  <a:lnTo>
                    <a:pt x="66" y="69"/>
                  </a:lnTo>
                  <a:lnTo>
                    <a:pt x="63" y="74"/>
                  </a:lnTo>
                  <a:lnTo>
                    <a:pt x="59" y="76"/>
                  </a:lnTo>
                  <a:lnTo>
                    <a:pt x="57" y="78"/>
                  </a:lnTo>
                  <a:lnTo>
                    <a:pt x="56" y="79"/>
                  </a:lnTo>
                  <a:lnTo>
                    <a:pt x="53" y="79"/>
                  </a:lnTo>
                  <a:lnTo>
                    <a:pt x="49" y="79"/>
                  </a:lnTo>
                  <a:lnTo>
                    <a:pt x="46" y="78"/>
                  </a:lnTo>
                  <a:lnTo>
                    <a:pt x="42" y="79"/>
                  </a:lnTo>
                  <a:lnTo>
                    <a:pt x="42" y="84"/>
                  </a:lnTo>
                  <a:lnTo>
                    <a:pt x="53" y="87"/>
                  </a:lnTo>
                  <a:lnTo>
                    <a:pt x="54" y="89"/>
                  </a:lnTo>
                  <a:lnTo>
                    <a:pt x="54" y="94"/>
                  </a:lnTo>
                  <a:lnTo>
                    <a:pt x="54" y="97"/>
                  </a:lnTo>
                  <a:lnTo>
                    <a:pt x="56" y="101"/>
                  </a:lnTo>
                  <a:lnTo>
                    <a:pt x="57" y="102"/>
                  </a:lnTo>
                  <a:lnTo>
                    <a:pt x="62" y="104"/>
                  </a:lnTo>
                  <a:lnTo>
                    <a:pt x="65" y="105"/>
                  </a:lnTo>
                  <a:lnTo>
                    <a:pt x="67" y="107"/>
                  </a:lnTo>
                  <a:lnTo>
                    <a:pt x="67" y="108"/>
                  </a:lnTo>
                  <a:lnTo>
                    <a:pt x="67" y="110"/>
                  </a:lnTo>
                  <a:lnTo>
                    <a:pt x="66" y="111"/>
                  </a:lnTo>
                  <a:lnTo>
                    <a:pt x="65" y="114"/>
                  </a:lnTo>
                  <a:lnTo>
                    <a:pt x="63" y="115"/>
                  </a:lnTo>
                  <a:lnTo>
                    <a:pt x="65" y="117"/>
                  </a:lnTo>
                  <a:lnTo>
                    <a:pt x="67" y="121"/>
                  </a:lnTo>
                  <a:lnTo>
                    <a:pt x="70" y="124"/>
                  </a:lnTo>
                  <a:lnTo>
                    <a:pt x="75" y="125"/>
                  </a:lnTo>
                  <a:lnTo>
                    <a:pt x="78" y="128"/>
                  </a:lnTo>
                  <a:lnTo>
                    <a:pt x="78" y="131"/>
                  </a:lnTo>
                  <a:lnTo>
                    <a:pt x="78" y="133"/>
                  </a:lnTo>
                  <a:lnTo>
                    <a:pt x="75" y="131"/>
                  </a:lnTo>
                  <a:lnTo>
                    <a:pt x="69" y="133"/>
                  </a:lnTo>
                  <a:lnTo>
                    <a:pt x="62" y="134"/>
                  </a:lnTo>
                  <a:lnTo>
                    <a:pt x="62" y="140"/>
                  </a:lnTo>
                  <a:lnTo>
                    <a:pt x="62" y="146"/>
                  </a:lnTo>
                  <a:lnTo>
                    <a:pt x="59" y="146"/>
                  </a:lnTo>
                  <a:lnTo>
                    <a:pt x="56" y="146"/>
                  </a:lnTo>
                  <a:lnTo>
                    <a:pt x="53" y="144"/>
                  </a:lnTo>
                  <a:lnTo>
                    <a:pt x="52" y="144"/>
                  </a:lnTo>
                  <a:lnTo>
                    <a:pt x="50" y="146"/>
                  </a:lnTo>
                  <a:lnTo>
                    <a:pt x="50" y="138"/>
                  </a:lnTo>
                  <a:lnTo>
                    <a:pt x="47" y="130"/>
                  </a:lnTo>
                  <a:lnTo>
                    <a:pt x="46" y="120"/>
                  </a:lnTo>
                  <a:lnTo>
                    <a:pt x="43" y="111"/>
                  </a:lnTo>
                  <a:lnTo>
                    <a:pt x="39" y="105"/>
                  </a:lnTo>
                  <a:lnTo>
                    <a:pt x="37" y="104"/>
                  </a:lnTo>
                  <a:lnTo>
                    <a:pt x="36" y="105"/>
                  </a:lnTo>
                  <a:lnTo>
                    <a:pt x="34" y="107"/>
                  </a:lnTo>
                  <a:lnTo>
                    <a:pt x="31" y="111"/>
                  </a:lnTo>
                  <a:lnTo>
                    <a:pt x="30" y="117"/>
                  </a:lnTo>
                  <a:lnTo>
                    <a:pt x="29" y="125"/>
                  </a:lnTo>
                  <a:lnTo>
                    <a:pt x="27" y="124"/>
                  </a:lnTo>
                  <a:lnTo>
                    <a:pt x="27" y="125"/>
                  </a:lnTo>
                  <a:lnTo>
                    <a:pt x="26" y="128"/>
                  </a:lnTo>
                  <a:lnTo>
                    <a:pt x="31" y="137"/>
                  </a:lnTo>
                  <a:lnTo>
                    <a:pt x="31" y="144"/>
                  </a:lnTo>
                  <a:lnTo>
                    <a:pt x="30" y="148"/>
                  </a:lnTo>
                  <a:lnTo>
                    <a:pt x="29" y="151"/>
                  </a:lnTo>
                  <a:lnTo>
                    <a:pt x="26" y="153"/>
                  </a:lnTo>
                  <a:lnTo>
                    <a:pt x="23" y="154"/>
                  </a:lnTo>
                  <a:lnTo>
                    <a:pt x="17" y="156"/>
                  </a:lnTo>
                  <a:lnTo>
                    <a:pt x="6" y="156"/>
                  </a:lnTo>
                  <a:lnTo>
                    <a:pt x="8" y="134"/>
                  </a:lnTo>
                  <a:lnTo>
                    <a:pt x="11" y="112"/>
                  </a:lnTo>
                  <a:lnTo>
                    <a:pt x="8" y="110"/>
                  </a:lnTo>
                  <a:lnTo>
                    <a:pt x="4" y="110"/>
                  </a:lnTo>
                  <a:lnTo>
                    <a:pt x="1" y="110"/>
                  </a:lnTo>
                  <a:lnTo>
                    <a:pt x="0" y="110"/>
                  </a:lnTo>
                  <a:lnTo>
                    <a:pt x="0" y="108"/>
                  </a:lnTo>
                  <a:lnTo>
                    <a:pt x="1" y="98"/>
                  </a:lnTo>
                  <a:lnTo>
                    <a:pt x="1" y="94"/>
                  </a:lnTo>
                  <a:lnTo>
                    <a:pt x="4" y="87"/>
                  </a:lnTo>
                  <a:lnTo>
                    <a:pt x="7" y="81"/>
                  </a:lnTo>
                  <a:lnTo>
                    <a:pt x="8" y="76"/>
                  </a:lnTo>
                  <a:lnTo>
                    <a:pt x="8" y="71"/>
                  </a:lnTo>
                  <a:lnTo>
                    <a:pt x="8" y="66"/>
                  </a:lnTo>
                  <a:lnTo>
                    <a:pt x="8" y="61"/>
                  </a:lnTo>
                  <a:lnTo>
                    <a:pt x="8" y="59"/>
                  </a:lnTo>
                  <a:lnTo>
                    <a:pt x="8" y="56"/>
                  </a:lnTo>
                  <a:lnTo>
                    <a:pt x="13" y="53"/>
                  </a:lnTo>
                  <a:lnTo>
                    <a:pt x="16" y="51"/>
                  </a:lnTo>
                  <a:lnTo>
                    <a:pt x="17" y="48"/>
                  </a:lnTo>
                  <a:lnTo>
                    <a:pt x="17" y="46"/>
                  </a:lnTo>
                  <a:lnTo>
                    <a:pt x="17" y="45"/>
                  </a:lnTo>
                  <a:lnTo>
                    <a:pt x="14" y="39"/>
                  </a:lnTo>
                  <a:lnTo>
                    <a:pt x="13" y="33"/>
                  </a:lnTo>
                  <a:lnTo>
                    <a:pt x="14" y="30"/>
                  </a:lnTo>
                  <a:lnTo>
                    <a:pt x="14" y="26"/>
                  </a:lnTo>
                  <a:lnTo>
                    <a:pt x="23" y="20"/>
                  </a:lnTo>
                  <a:lnTo>
                    <a:pt x="23" y="15"/>
                  </a:lnTo>
                  <a:lnTo>
                    <a:pt x="24" y="15"/>
                  </a:lnTo>
                  <a:lnTo>
                    <a:pt x="26" y="16"/>
                  </a:lnTo>
                  <a:lnTo>
                    <a:pt x="26" y="17"/>
                  </a:lnTo>
                  <a:lnTo>
                    <a:pt x="27" y="17"/>
                  </a:lnTo>
                  <a:lnTo>
                    <a:pt x="29" y="17"/>
                  </a:lnTo>
                  <a:lnTo>
                    <a:pt x="36" y="13"/>
                  </a:lnTo>
                  <a:lnTo>
                    <a:pt x="40" y="10"/>
                  </a:lnTo>
                  <a:lnTo>
                    <a:pt x="44" y="10"/>
                  </a:lnTo>
                  <a:lnTo>
                    <a:pt x="44" y="15"/>
                  </a:lnTo>
                  <a:lnTo>
                    <a:pt x="66" y="19"/>
                  </a:lnTo>
                  <a:lnTo>
                    <a:pt x="78" y="19"/>
                  </a:lnTo>
                  <a:lnTo>
                    <a:pt x="89" y="17"/>
                  </a:lnTo>
                  <a:lnTo>
                    <a:pt x="92" y="17"/>
                  </a:lnTo>
                  <a:lnTo>
                    <a:pt x="95" y="15"/>
                  </a:lnTo>
                  <a:lnTo>
                    <a:pt x="99" y="9"/>
                  </a:lnTo>
                  <a:lnTo>
                    <a:pt x="103" y="4"/>
                  </a:lnTo>
                  <a:lnTo>
                    <a:pt x="106" y="2"/>
                  </a:lnTo>
                  <a:close/>
                </a:path>
              </a:pathLst>
            </a:custGeom>
            <a:solidFill>
              <a:srgbClr val="E7E4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812394"/>
              <a:endParaRPr lang="fi-FI" sz="1600">
                <a:solidFill>
                  <a:srgbClr val="002664"/>
                </a:solidFill>
              </a:endParaRPr>
            </a:p>
          </p:txBody>
        </p:sp>
        <p:sp>
          <p:nvSpPr>
            <p:cNvPr id="27" name="Freeform 22"/>
            <p:cNvSpPr>
              <a:spLocks/>
            </p:cNvSpPr>
            <p:nvPr/>
          </p:nvSpPr>
          <p:spPr bwMode="auto">
            <a:xfrm>
              <a:off x="4483" y="3134"/>
              <a:ext cx="171" cy="66"/>
            </a:xfrm>
            <a:custGeom>
              <a:avLst/>
              <a:gdLst>
                <a:gd name="T0" fmla="*/ 14 w 171"/>
                <a:gd name="T1" fmla="*/ 1 h 66"/>
                <a:gd name="T2" fmla="*/ 21 w 171"/>
                <a:gd name="T3" fmla="*/ 5 h 66"/>
                <a:gd name="T4" fmla="*/ 30 w 171"/>
                <a:gd name="T5" fmla="*/ 4 h 66"/>
                <a:gd name="T6" fmla="*/ 43 w 171"/>
                <a:gd name="T7" fmla="*/ 0 h 66"/>
                <a:gd name="T8" fmla="*/ 49 w 171"/>
                <a:gd name="T9" fmla="*/ 0 h 66"/>
                <a:gd name="T10" fmla="*/ 56 w 171"/>
                <a:gd name="T11" fmla="*/ 4 h 66"/>
                <a:gd name="T12" fmla="*/ 69 w 171"/>
                <a:gd name="T13" fmla="*/ 14 h 66"/>
                <a:gd name="T14" fmla="*/ 76 w 171"/>
                <a:gd name="T15" fmla="*/ 17 h 66"/>
                <a:gd name="T16" fmla="*/ 99 w 171"/>
                <a:gd name="T17" fmla="*/ 8 h 66"/>
                <a:gd name="T18" fmla="*/ 102 w 171"/>
                <a:gd name="T19" fmla="*/ 11 h 66"/>
                <a:gd name="T20" fmla="*/ 109 w 171"/>
                <a:gd name="T21" fmla="*/ 14 h 66"/>
                <a:gd name="T22" fmla="*/ 125 w 171"/>
                <a:gd name="T23" fmla="*/ 15 h 66"/>
                <a:gd name="T24" fmla="*/ 135 w 171"/>
                <a:gd name="T25" fmla="*/ 21 h 66"/>
                <a:gd name="T26" fmla="*/ 138 w 171"/>
                <a:gd name="T27" fmla="*/ 27 h 66"/>
                <a:gd name="T28" fmla="*/ 135 w 171"/>
                <a:gd name="T29" fmla="*/ 36 h 66"/>
                <a:gd name="T30" fmla="*/ 160 w 171"/>
                <a:gd name="T31" fmla="*/ 38 h 66"/>
                <a:gd name="T32" fmla="*/ 162 w 171"/>
                <a:gd name="T33" fmla="*/ 48 h 66"/>
                <a:gd name="T34" fmla="*/ 162 w 171"/>
                <a:gd name="T35" fmla="*/ 56 h 66"/>
                <a:gd name="T36" fmla="*/ 171 w 171"/>
                <a:gd name="T37" fmla="*/ 66 h 66"/>
                <a:gd name="T38" fmla="*/ 162 w 171"/>
                <a:gd name="T39" fmla="*/ 66 h 66"/>
                <a:gd name="T40" fmla="*/ 154 w 171"/>
                <a:gd name="T41" fmla="*/ 63 h 66"/>
                <a:gd name="T42" fmla="*/ 148 w 171"/>
                <a:gd name="T43" fmla="*/ 57 h 66"/>
                <a:gd name="T44" fmla="*/ 142 w 171"/>
                <a:gd name="T45" fmla="*/ 53 h 66"/>
                <a:gd name="T46" fmla="*/ 135 w 171"/>
                <a:gd name="T47" fmla="*/ 51 h 66"/>
                <a:gd name="T48" fmla="*/ 115 w 171"/>
                <a:gd name="T49" fmla="*/ 53 h 66"/>
                <a:gd name="T50" fmla="*/ 99 w 171"/>
                <a:gd name="T51" fmla="*/ 50 h 66"/>
                <a:gd name="T52" fmla="*/ 85 w 171"/>
                <a:gd name="T53" fmla="*/ 43 h 66"/>
                <a:gd name="T54" fmla="*/ 79 w 171"/>
                <a:gd name="T55" fmla="*/ 41 h 66"/>
                <a:gd name="T56" fmla="*/ 70 w 171"/>
                <a:gd name="T57" fmla="*/ 41 h 66"/>
                <a:gd name="T58" fmla="*/ 56 w 171"/>
                <a:gd name="T59" fmla="*/ 44 h 66"/>
                <a:gd name="T60" fmla="*/ 40 w 171"/>
                <a:gd name="T61" fmla="*/ 41 h 66"/>
                <a:gd name="T62" fmla="*/ 37 w 171"/>
                <a:gd name="T63" fmla="*/ 34 h 66"/>
                <a:gd name="T64" fmla="*/ 29 w 171"/>
                <a:gd name="T65" fmla="*/ 36 h 66"/>
                <a:gd name="T66" fmla="*/ 20 w 171"/>
                <a:gd name="T67" fmla="*/ 37 h 66"/>
                <a:gd name="T68" fmla="*/ 16 w 171"/>
                <a:gd name="T69" fmla="*/ 34 h 66"/>
                <a:gd name="T70" fmla="*/ 18 w 171"/>
                <a:gd name="T71" fmla="*/ 27 h 66"/>
                <a:gd name="T72" fmla="*/ 4 w 171"/>
                <a:gd name="T73" fmla="*/ 25 h 66"/>
                <a:gd name="T74" fmla="*/ 5 w 171"/>
                <a:gd name="T75" fmla="*/ 12 h 66"/>
                <a:gd name="T76" fmla="*/ 10 w 171"/>
                <a:gd name="T77" fmla="*/ 0 h 6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71" h="66">
                  <a:moveTo>
                    <a:pt x="10" y="0"/>
                  </a:moveTo>
                  <a:lnTo>
                    <a:pt x="14" y="1"/>
                  </a:lnTo>
                  <a:lnTo>
                    <a:pt x="17" y="4"/>
                  </a:lnTo>
                  <a:lnTo>
                    <a:pt x="21" y="5"/>
                  </a:lnTo>
                  <a:lnTo>
                    <a:pt x="27" y="5"/>
                  </a:lnTo>
                  <a:lnTo>
                    <a:pt x="30" y="4"/>
                  </a:lnTo>
                  <a:lnTo>
                    <a:pt x="37" y="2"/>
                  </a:lnTo>
                  <a:lnTo>
                    <a:pt x="43" y="0"/>
                  </a:lnTo>
                  <a:lnTo>
                    <a:pt x="46" y="0"/>
                  </a:lnTo>
                  <a:lnTo>
                    <a:pt x="49" y="0"/>
                  </a:lnTo>
                  <a:lnTo>
                    <a:pt x="53" y="1"/>
                  </a:lnTo>
                  <a:lnTo>
                    <a:pt x="56" y="4"/>
                  </a:lnTo>
                  <a:lnTo>
                    <a:pt x="62" y="8"/>
                  </a:lnTo>
                  <a:lnTo>
                    <a:pt x="69" y="14"/>
                  </a:lnTo>
                  <a:lnTo>
                    <a:pt x="72" y="15"/>
                  </a:lnTo>
                  <a:lnTo>
                    <a:pt x="76" y="17"/>
                  </a:lnTo>
                  <a:lnTo>
                    <a:pt x="93" y="17"/>
                  </a:lnTo>
                  <a:lnTo>
                    <a:pt x="99" y="8"/>
                  </a:lnTo>
                  <a:lnTo>
                    <a:pt x="101" y="10"/>
                  </a:lnTo>
                  <a:lnTo>
                    <a:pt x="102" y="11"/>
                  </a:lnTo>
                  <a:lnTo>
                    <a:pt x="105" y="14"/>
                  </a:lnTo>
                  <a:lnTo>
                    <a:pt x="109" y="14"/>
                  </a:lnTo>
                  <a:lnTo>
                    <a:pt x="116" y="15"/>
                  </a:lnTo>
                  <a:lnTo>
                    <a:pt x="125" y="15"/>
                  </a:lnTo>
                  <a:lnTo>
                    <a:pt x="135" y="17"/>
                  </a:lnTo>
                  <a:lnTo>
                    <a:pt x="135" y="21"/>
                  </a:lnTo>
                  <a:lnTo>
                    <a:pt x="138" y="25"/>
                  </a:lnTo>
                  <a:lnTo>
                    <a:pt x="138" y="27"/>
                  </a:lnTo>
                  <a:lnTo>
                    <a:pt x="137" y="30"/>
                  </a:lnTo>
                  <a:lnTo>
                    <a:pt x="135" y="36"/>
                  </a:lnTo>
                  <a:lnTo>
                    <a:pt x="157" y="36"/>
                  </a:lnTo>
                  <a:lnTo>
                    <a:pt x="160" y="38"/>
                  </a:lnTo>
                  <a:lnTo>
                    <a:pt x="165" y="41"/>
                  </a:lnTo>
                  <a:lnTo>
                    <a:pt x="162" y="48"/>
                  </a:lnTo>
                  <a:lnTo>
                    <a:pt x="162" y="51"/>
                  </a:lnTo>
                  <a:lnTo>
                    <a:pt x="162" y="56"/>
                  </a:lnTo>
                  <a:lnTo>
                    <a:pt x="165" y="60"/>
                  </a:lnTo>
                  <a:lnTo>
                    <a:pt x="171" y="66"/>
                  </a:lnTo>
                  <a:lnTo>
                    <a:pt x="167" y="66"/>
                  </a:lnTo>
                  <a:lnTo>
                    <a:pt x="162" y="66"/>
                  </a:lnTo>
                  <a:lnTo>
                    <a:pt x="158" y="64"/>
                  </a:lnTo>
                  <a:lnTo>
                    <a:pt x="154" y="63"/>
                  </a:lnTo>
                  <a:lnTo>
                    <a:pt x="151" y="61"/>
                  </a:lnTo>
                  <a:lnTo>
                    <a:pt x="148" y="57"/>
                  </a:lnTo>
                  <a:lnTo>
                    <a:pt x="145" y="54"/>
                  </a:lnTo>
                  <a:lnTo>
                    <a:pt x="142" y="53"/>
                  </a:lnTo>
                  <a:lnTo>
                    <a:pt x="139" y="51"/>
                  </a:lnTo>
                  <a:lnTo>
                    <a:pt x="135" y="51"/>
                  </a:lnTo>
                  <a:lnTo>
                    <a:pt x="125" y="53"/>
                  </a:lnTo>
                  <a:lnTo>
                    <a:pt x="115" y="53"/>
                  </a:lnTo>
                  <a:lnTo>
                    <a:pt x="105" y="53"/>
                  </a:lnTo>
                  <a:lnTo>
                    <a:pt x="99" y="50"/>
                  </a:lnTo>
                  <a:lnTo>
                    <a:pt x="92" y="47"/>
                  </a:lnTo>
                  <a:lnTo>
                    <a:pt x="85" y="43"/>
                  </a:lnTo>
                  <a:lnTo>
                    <a:pt x="82" y="43"/>
                  </a:lnTo>
                  <a:lnTo>
                    <a:pt x="79" y="41"/>
                  </a:lnTo>
                  <a:lnTo>
                    <a:pt x="75" y="41"/>
                  </a:lnTo>
                  <a:lnTo>
                    <a:pt x="70" y="41"/>
                  </a:lnTo>
                  <a:lnTo>
                    <a:pt x="63" y="43"/>
                  </a:lnTo>
                  <a:lnTo>
                    <a:pt x="56" y="44"/>
                  </a:lnTo>
                  <a:lnTo>
                    <a:pt x="49" y="44"/>
                  </a:lnTo>
                  <a:lnTo>
                    <a:pt x="40" y="41"/>
                  </a:lnTo>
                  <a:lnTo>
                    <a:pt x="40" y="36"/>
                  </a:lnTo>
                  <a:lnTo>
                    <a:pt x="37" y="34"/>
                  </a:lnTo>
                  <a:lnTo>
                    <a:pt x="34" y="34"/>
                  </a:lnTo>
                  <a:lnTo>
                    <a:pt x="29" y="36"/>
                  </a:lnTo>
                  <a:lnTo>
                    <a:pt x="23" y="37"/>
                  </a:lnTo>
                  <a:lnTo>
                    <a:pt x="20" y="37"/>
                  </a:lnTo>
                  <a:lnTo>
                    <a:pt x="16" y="36"/>
                  </a:lnTo>
                  <a:lnTo>
                    <a:pt x="16" y="34"/>
                  </a:lnTo>
                  <a:lnTo>
                    <a:pt x="16" y="31"/>
                  </a:lnTo>
                  <a:lnTo>
                    <a:pt x="18" y="27"/>
                  </a:lnTo>
                  <a:lnTo>
                    <a:pt x="8" y="27"/>
                  </a:lnTo>
                  <a:lnTo>
                    <a:pt x="4" y="25"/>
                  </a:lnTo>
                  <a:lnTo>
                    <a:pt x="0" y="25"/>
                  </a:lnTo>
                  <a:lnTo>
                    <a:pt x="5" y="12"/>
                  </a:lnTo>
                  <a:lnTo>
                    <a:pt x="8" y="7"/>
                  </a:lnTo>
                  <a:lnTo>
                    <a:pt x="10" y="0"/>
                  </a:lnTo>
                  <a:close/>
                </a:path>
              </a:pathLst>
            </a:custGeom>
            <a:solidFill>
              <a:srgbClr val="E7E4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812394"/>
              <a:endParaRPr lang="fi-FI" sz="1600">
                <a:solidFill>
                  <a:srgbClr val="002664"/>
                </a:solidFill>
              </a:endParaRPr>
            </a:p>
          </p:txBody>
        </p:sp>
        <p:sp>
          <p:nvSpPr>
            <p:cNvPr id="28" name="Freeform 23"/>
            <p:cNvSpPr>
              <a:spLocks/>
            </p:cNvSpPr>
            <p:nvPr/>
          </p:nvSpPr>
          <p:spPr bwMode="auto">
            <a:xfrm>
              <a:off x="3355" y="3292"/>
              <a:ext cx="137" cy="299"/>
            </a:xfrm>
            <a:custGeom>
              <a:avLst/>
              <a:gdLst>
                <a:gd name="T0" fmla="*/ 123 w 137"/>
                <a:gd name="T1" fmla="*/ 13 h 299"/>
                <a:gd name="T2" fmla="*/ 128 w 137"/>
                <a:gd name="T3" fmla="*/ 11 h 299"/>
                <a:gd name="T4" fmla="*/ 133 w 137"/>
                <a:gd name="T5" fmla="*/ 26 h 299"/>
                <a:gd name="T6" fmla="*/ 137 w 137"/>
                <a:gd name="T7" fmla="*/ 58 h 299"/>
                <a:gd name="T8" fmla="*/ 134 w 137"/>
                <a:gd name="T9" fmla="*/ 75 h 299"/>
                <a:gd name="T10" fmla="*/ 130 w 137"/>
                <a:gd name="T11" fmla="*/ 79 h 299"/>
                <a:gd name="T12" fmla="*/ 121 w 137"/>
                <a:gd name="T13" fmla="*/ 72 h 299"/>
                <a:gd name="T14" fmla="*/ 130 w 137"/>
                <a:gd name="T15" fmla="*/ 94 h 299"/>
                <a:gd name="T16" fmla="*/ 124 w 137"/>
                <a:gd name="T17" fmla="*/ 102 h 299"/>
                <a:gd name="T18" fmla="*/ 124 w 137"/>
                <a:gd name="T19" fmla="*/ 112 h 299"/>
                <a:gd name="T20" fmla="*/ 121 w 137"/>
                <a:gd name="T21" fmla="*/ 127 h 299"/>
                <a:gd name="T22" fmla="*/ 108 w 137"/>
                <a:gd name="T23" fmla="*/ 157 h 299"/>
                <a:gd name="T24" fmla="*/ 102 w 137"/>
                <a:gd name="T25" fmla="*/ 176 h 299"/>
                <a:gd name="T26" fmla="*/ 102 w 137"/>
                <a:gd name="T27" fmla="*/ 193 h 299"/>
                <a:gd name="T28" fmla="*/ 88 w 137"/>
                <a:gd name="T29" fmla="*/ 233 h 299"/>
                <a:gd name="T30" fmla="*/ 79 w 137"/>
                <a:gd name="T31" fmla="*/ 268 h 299"/>
                <a:gd name="T32" fmla="*/ 77 w 137"/>
                <a:gd name="T33" fmla="*/ 281 h 299"/>
                <a:gd name="T34" fmla="*/ 62 w 137"/>
                <a:gd name="T35" fmla="*/ 292 h 299"/>
                <a:gd name="T36" fmla="*/ 45 w 137"/>
                <a:gd name="T37" fmla="*/ 299 h 299"/>
                <a:gd name="T38" fmla="*/ 30 w 137"/>
                <a:gd name="T39" fmla="*/ 291 h 299"/>
                <a:gd name="T40" fmla="*/ 17 w 137"/>
                <a:gd name="T41" fmla="*/ 274 h 299"/>
                <a:gd name="T42" fmla="*/ 2 w 137"/>
                <a:gd name="T43" fmla="*/ 233 h 299"/>
                <a:gd name="T44" fmla="*/ 2 w 137"/>
                <a:gd name="T45" fmla="*/ 210 h 299"/>
                <a:gd name="T46" fmla="*/ 13 w 137"/>
                <a:gd name="T47" fmla="*/ 196 h 299"/>
                <a:gd name="T48" fmla="*/ 13 w 137"/>
                <a:gd name="T49" fmla="*/ 186 h 299"/>
                <a:gd name="T50" fmla="*/ 20 w 137"/>
                <a:gd name="T51" fmla="*/ 177 h 299"/>
                <a:gd name="T52" fmla="*/ 28 w 137"/>
                <a:gd name="T53" fmla="*/ 167 h 299"/>
                <a:gd name="T54" fmla="*/ 25 w 137"/>
                <a:gd name="T55" fmla="*/ 148 h 299"/>
                <a:gd name="T56" fmla="*/ 16 w 137"/>
                <a:gd name="T57" fmla="*/ 125 h 299"/>
                <a:gd name="T58" fmla="*/ 17 w 137"/>
                <a:gd name="T59" fmla="*/ 105 h 299"/>
                <a:gd name="T60" fmla="*/ 29 w 137"/>
                <a:gd name="T61" fmla="*/ 94 h 299"/>
                <a:gd name="T62" fmla="*/ 49 w 137"/>
                <a:gd name="T63" fmla="*/ 76 h 299"/>
                <a:gd name="T64" fmla="*/ 55 w 137"/>
                <a:gd name="T65" fmla="*/ 79 h 299"/>
                <a:gd name="T66" fmla="*/ 64 w 137"/>
                <a:gd name="T67" fmla="*/ 79 h 299"/>
                <a:gd name="T68" fmla="*/ 68 w 137"/>
                <a:gd name="T69" fmla="*/ 72 h 299"/>
                <a:gd name="T70" fmla="*/ 75 w 137"/>
                <a:gd name="T71" fmla="*/ 75 h 299"/>
                <a:gd name="T72" fmla="*/ 77 w 137"/>
                <a:gd name="T73" fmla="*/ 68 h 299"/>
                <a:gd name="T74" fmla="*/ 81 w 137"/>
                <a:gd name="T75" fmla="*/ 60 h 299"/>
                <a:gd name="T76" fmla="*/ 87 w 137"/>
                <a:gd name="T77" fmla="*/ 59 h 299"/>
                <a:gd name="T78" fmla="*/ 88 w 137"/>
                <a:gd name="T79" fmla="*/ 49 h 299"/>
                <a:gd name="T80" fmla="*/ 92 w 137"/>
                <a:gd name="T81" fmla="*/ 43 h 299"/>
                <a:gd name="T82" fmla="*/ 91 w 137"/>
                <a:gd name="T83" fmla="*/ 39 h 299"/>
                <a:gd name="T84" fmla="*/ 104 w 137"/>
                <a:gd name="T85" fmla="*/ 36 h 299"/>
                <a:gd name="T86" fmla="*/ 113 w 137"/>
                <a:gd name="T87" fmla="*/ 0 h 29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37" h="299">
                  <a:moveTo>
                    <a:pt x="113" y="0"/>
                  </a:moveTo>
                  <a:lnTo>
                    <a:pt x="121" y="13"/>
                  </a:lnTo>
                  <a:lnTo>
                    <a:pt x="123" y="13"/>
                  </a:lnTo>
                  <a:lnTo>
                    <a:pt x="125" y="11"/>
                  </a:lnTo>
                  <a:lnTo>
                    <a:pt x="127" y="11"/>
                  </a:lnTo>
                  <a:lnTo>
                    <a:pt x="128" y="11"/>
                  </a:lnTo>
                  <a:lnTo>
                    <a:pt x="130" y="13"/>
                  </a:lnTo>
                  <a:lnTo>
                    <a:pt x="131" y="19"/>
                  </a:lnTo>
                  <a:lnTo>
                    <a:pt x="133" y="26"/>
                  </a:lnTo>
                  <a:lnTo>
                    <a:pt x="134" y="33"/>
                  </a:lnTo>
                  <a:lnTo>
                    <a:pt x="136" y="42"/>
                  </a:lnTo>
                  <a:lnTo>
                    <a:pt x="137" y="58"/>
                  </a:lnTo>
                  <a:lnTo>
                    <a:pt x="137" y="72"/>
                  </a:lnTo>
                  <a:lnTo>
                    <a:pt x="136" y="72"/>
                  </a:lnTo>
                  <a:lnTo>
                    <a:pt x="134" y="75"/>
                  </a:lnTo>
                  <a:lnTo>
                    <a:pt x="134" y="76"/>
                  </a:lnTo>
                  <a:lnTo>
                    <a:pt x="134" y="79"/>
                  </a:lnTo>
                  <a:lnTo>
                    <a:pt x="130" y="79"/>
                  </a:lnTo>
                  <a:lnTo>
                    <a:pt x="130" y="72"/>
                  </a:lnTo>
                  <a:lnTo>
                    <a:pt x="125" y="72"/>
                  </a:lnTo>
                  <a:lnTo>
                    <a:pt x="121" y="72"/>
                  </a:lnTo>
                  <a:lnTo>
                    <a:pt x="125" y="83"/>
                  </a:lnTo>
                  <a:lnTo>
                    <a:pt x="128" y="89"/>
                  </a:lnTo>
                  <a:lnTo>
                    <a:pt x="130" y="94"/>
                  </a:lnTo>
                  <a:lnTo>
                    <a:pt x="130" y="99"/>
                  </a:lnTo>
                  <a:lnTo>
                    <a:pt x="125" y="101"/>
                  </a:lnTo>
                  <a:lnTo>
                    <a:pt x="124" y="102"/>
                  </a:lnTo>
                  <a:lnTo>
                    <a:pt x="124" y="104"/>
                  </a:lnTo>
                  <a:lnTo>
                    <a:pt x="124" y="108"/>
                  </a:lnTo>
                  <a:lnTo>
                    <a:pt x="124" y="112"/>
                  </a:lnTo>
                  <a:lnTo>
                    <a:pt x="118" y="118"/>
                  </a:lnTo>
                  <a:lnTo>
                    <a:pt x="120" y="122"/>
                  </a:lnTo>
                  <a:lnTo>
                    <a:pt x="121" y="127"/>
                  </a:lnTo>
                  <a:lnTo>
                    <a:pt x="121" y="130"/>
                  </a:lnTo>
                  <a:lnTo>
                    <a:pt x="115" y="145"/>
                  </a:lnTo>
                  <a:lnTo>
                    <a:pt x="108" y="157"/>
                  </a:lnTo>
                  <a:lnTo>
                    <a:pt x="101" y="168"/>
                  </a:lnTo>
                  <a:lnTo>
                    <a:pt x="102" y="171"/>
                  </a:lnTo>
                  <a:lnTo>
                    <a:pt x="102" y="176"/>
                  </a:lnTo>
                  <a:lnTo>
                    <a:pt x="104" y="180"/>
                  </a:lnTo>
                  <a:lnTo>
                    <a:pt x="104" y="184"/>
                  </a:lnTo>
                  <a:lnTo>
                    <a:pt x="102" y="193"/>
                  </a:lnTo>
                  <a:lnTo>
                    <a:pt x="101" y="200"/>
                  </a:lnTo>
                  <a:lnTo>
                    <a:pt x="94" y="217"/>
                  </a:lnTo>
                  <a:lnTo>
                    <a:pt x="88" y="233"/>
                  </a:lnTo>
                  <a:lnTo>
                    <a:pt x="82" y="249"/>
                  </a:lnTo>
                  <a:lnTo>
                    <a:pt x="81" y="258"/>
                  </a:lnTo>
                  <a:lnTo>
                    <a:pt x="79" y="268"/>
                  </a:lnTo>
                  <a:lnTo>
                    <a:pt x="78" y="272"/>
                  </a:lnTo>
                  <a:lnTo>
                    <a:pt x="78" y="276"/>
                  </a:lnTo>
                  <a:lnTo>
                    <a:pt x="77" y="281"/>
                  </a:lnTo>
                  <a:lnTo>
                    <a:pt x="74" y="285"/>
                  </a:lnTo>
                  <a:lnTo>
                    <a:pt x="69" y="289"/>
                  </a:lnTo>
                  <a:lnTo>
                    <a:pt x="62" y="292"/>
                  </a:lnTo>
                  <a:lnTo>
                    <a:pt x="46" y="298"/>
                  </a:lnTo>
                  <a:lnTo>
                    <a:pt x="48" y="299"/>
                  </a:lnTo>
                  <a:lnTo>
                    <a:pt x="45" y="299"/>
                  </a:lnTo>
                  <a:lnTo>
                    <a:pt x="41" y="298"/>
                  </a:lnTo>
                  <a:lnTo>
                    <a:pt x="35" y="295"/>
                  </a:lnTo>
                  <a:lnTo>
                    <a:pt x="30" y="291"/>
                  </a:lnTo>
                  <a:lnTo>
                    <a:pt x="26" y="288"/>
                  </a:lnTo>
                  <a:lnTo>
                    <a:pt x="23" y="284"/>
                  </a:lnTo>
                  <a:lnTo>
                    <a:pt x="17" y="274"/>
                  </a:lnTo>
                  <a:lnTo>
                    <a:pt x="13" y="259"/>
                  </a:lnTo>
                  <a:lnTo>
                    <a:pt x="7" y="246"/>
                  </a:lnTo>
                  <a:lnTo>
                    <a:pt x="2" y="233"/>
                  </a:lnTo>
                  <a:lnTo>
                    <a:pt x="0" y="226"/>
                  </a:lnTo>
                  <a:lnTo>
                    <a:pt x="0" y="219"/>
                  </a:lnTo>
                  <a:lnTo>
                    <a:pt x="2" y="210"/>
                  </a:lnTo>
                  <a:lnTo>
                    <a:pt x="5" y="202"/>
                  </a:lnTo>
                  <a:lnTo>
                    <a:pt x="9" y="199"/>
                  </a:lnTo>
                  <a:lnTo>
                    <a:pt x="13" y="196"/>
                  </a:lnTo>
                  <a:lnTo>
                    <a:pt x="13" y="193"/>
                  </a:lnTo>
                  <a:lnTo>
                    <a:pt x="13" y="189"/>
                  </a:lnTo>
                  <a:lnTo>
                    <a:pt x="13" y="186"/>
                  </a:lnTo>
                  <a:lnTo>
                    <a:pt x="13" y="183"/>
                  </a:lnTo>
                  <a:lnTo>
                    <a:pt x="13" y="181"/>
                  </a:lnTo>
                  <a:lnTo>
                    <a:pt x="20" y="177"/>
                  </a:lnTo>
                  <a:lnTo>
                    <a:pt x="25" y="174"/>
                  </a:lnTo>
                  <a:lnTo>
                    <a:pt x="28" y="171"/>
                  </a:lnTo>
                  <a:lnTo>
                    <a:pt x="28" y="167"/>
                  </a:lnTo>
                  <a:lnTo>
                    <a:pt x="28" y="164"/>
                  </a:lnTo>
                  <a:lnTo>
                    <a:pt x="26" y="155"/>
                  </a:lnTo>
                  <a:lnTo>
                    <a:pt x="25" y="148"/>
                  </a:lnTo>
                  <a:lnTo>
                    <a:pt x="22" y="141"/>
                  </a:lnTo>
                  <a:lnTo>
                    <a:pt x="19" y="132"/>
                  </a:lnTo>
                  <a:lnTo>
                    <a:pt x="16" y="125"/>
                  </a:lnTo>
                  <a:lnTo>
                    <a:pt x="16" y="118"/>
                  </a:lnTo>
                  <a:lnTo>
                    <a:pt x="16" y="111"/>
                  </a:lnTo>
                  <a:lnTo>
                    <a:pt x="17" y="105"/>
                  </a:lnTo>
                  <a:lnTo>
                    <a:pt x="20" y="101"/>
                  </a:lnTo>
                  <a:lnTo>
                    <a:pt x="25" y="96"/>
                  </a:lnTo>
                  <a:lnTo>
                    <a:pt x="29" y="94"/>
                  </a:lnTo>
                  <a:lnTo>
                    <a:pt x="39" y="88"/>
                  </a:lnTo>
                  <a:lnTo>
                    <a:pt x="49" y="82"/>
                  </a:lnTo>
                  <a:lnTo>
                    <a:pt x="49" y="76"/>
                  </a:lnTo>
                  <a:lnTo>
                    <a:pt x="51" y="76"/>
                  </a:lnTo>
                  <a:lnTo>
                    <a:pt x="52" y="78"/>
                  </a:lnTo>
                  <a:lnTo>
                    <a:pt x="55" y="79"/>
                  </a:lnTo>
                  <a:lnTo>
                    <a:pt x="58" y="81"/>
                  </a:lnTo>
                  <a:lnTo>
                    <a:pt x="61" y="81"/>
                  </a:lnTo>
                  <a:lnTo>
                    <a:pt x="64" y="79"/>
                  </a:lnTo>
                  <a:lnTo>
                    <a:pt x="65" y="75"/>
                  </a:lnTo>
                  <a:lnTo>
                    <a:pt x="68" y="73"/>
                  </a:lnTo>
                  <a:lnTo>
                    <a:pt x="68" y="72"/>
                  </a:lnTo>
                  <a:lnTo>
                    <a:pt x="71" y="72"/>
                  </a:lnTo>
                  <a:lnTo>
                    <a:pt x="74" y="73"/>
                  </a:lnTo>
                  <a:lnTo>
                    <a:pt x="75" y="75"/>
                  </a:lnTo>
                  <a:lnTo>
                    <a:pt x="77" y="75"/>
                  </a:lnTo>
                  <a:lnTo>
                    <a:pt x="77" y="72"/>
                  </a:lnTo>
                  <a:lnTo>
                    <a:pt x="77" y="68"/>
                  </a:lnTo>
                  <a:lnTo>
                    <a:pt x="77" y="60"/>
                  </a:lnTo>
                  <a:lnTo>
                    <a:pt x="81" y="59"/>
                  </a:lnTo>
                  <a:lnTo>
                    <a:pt x="81" y="60"/>
                  </a:lnTo>
                  <a:lnTo>
                    <a:pt x="82" y="62"/>
                  </a:lnTo>
                  <a:lnTo>
                    <a:pt x="85" y="63"/>
                  </a:lnTo>
                  <a:lnTo>
                    <a:pt x="87" y="59"/>
                  </a:lnTo>
                  <a:lnTo>
                    <a:pt x="87" y="55"/>
                  </a:lnTo>
                  <a:lnTo>
                    <a:pt x="88" y="52"/>
                  </a:lnTo>
                  <a:lnTo>
                    <a:pt x="88" y="49"/>
                  </a:lnTo>
                  <a:lnTo>
                    <a:pt x="94" y="49"/>
                  </a:lnTo>
                  <a:lnTo>
                    <a:pt x="94" y="47"/>
                  </a:lnTo>
                  <a:lnTo>
                    <a:pt x="92" y="43"/>
                  </a:lnTo>
                  <a:lnTo>
                    <a:pt x="91" y="40"/>
                  </a:lnTo>
                  <a:lnTo>
                    <a:pt x="91" y="42"/>
                  </a:lnTo>
                  <a:lnTo>
                    <a:pt x="91" y="39"/>
                  </a:lnTo>
                  <a:lnTo>
                    <a:pt x="92" y="37"/>
                  </a:lnTo>
                  <a:lnTo>
                    <a:pt x="97" y="36"/>
                  </a:lnTo>
                  <a:lnTo>
                    <a:pt x="104" y="36"/>
                  </a:lnTo>
                  <a:lnTo>
                    <a:pt x="105" y="26"/>
                  </a:lnTo>
                  <a:lnTo>
                    <a:pt x="108" y="16"/>
                  </a:lnTo>
                  <a:lnTo>
                    <a:pt x="113" y="0"/>
                  </a:lnTo>
                  <a:close/>
                </a:path>
              </a:pathLst>
            </a:custGeom>
            <a:solidFill>
              <a:srgbClr val="E7E4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812394"/>
              <a:endParaRPr lang="fi-FI" sz="1600">
                <a:solidFill>
                  <a:srgbClr val="002664"/>
                </a:solidFill>
              </a:endParaRPr>
            </a:p>
          </p:txBody>
        </p:sp>
        <p:sp>
          <p:nvSpPr>
            <p:cNvPr id="29" name="Freeform 24"/>
            <p:cNvSpPr>
              <a:spLocks/>
            </p:cNvSpPr>
            <p:nvPr/>
          </p:nvSpPr>
          <p:spPr bwMode="auto">
            <a:xfrm>
              <a:off x="2412" y="1672"/>
              <a:ext cx="85" cy="111"/>
            </a:xfrm>
            <a:custGeom>
              <a:avLst/>
              <a:gdLst>
                <a:gd name="T0" fmla="*/ 59 w 85"/>
                <a:gd name="T1" fmla="*/ 2 h 111"/>
                <a:gd name="T2" fmla="*/ 59 w 85"/>
                <a:gd name="T3" fmla="*/ 10 h 111"/>
                <a:gd name="T4" fmla="*/ 62 w 85"/>
                <a:gd name="T5" fmla="*/ 12 h 111"/>
                <a:gd name="T6" fmla="*/ 73 w 85"/>
                <a:gd name="T7" fmla="*/ 7 h 111"/>
                <a:gd name="T8" fmla="*/ 78 w 85"/>
                <a:gd name="T9" fmla="*/ 10 h 111"/>
                <a:gd name="T10" fmla="*/ 75 w 85"/>
                <a:gd name="T11" fmla="*/ 17 h 111"/>
                <a:gd name="T12" fmla="*/ 81 w 85"/>
                <a:gd name="T13" fmla="*/ 25 h 111"/>
                <a:gd name="T14" fmla="*/ 84 w 85"/>
                <a:gd name="T15" fmla="*/ 30 h 111"/>
                <a:gd name="T16" fmla="*/ 79 w 85"/>
                <a:gd name="T17" fmla="*/ 33 h 111"/>
                <a:gd name="T18" fmla="*/ 72 w 85"/>
                <a:gd name="T19" fmla="*/ 35 h 111"/>
                <a:gd name="T20" fmla="*/ 65 w 85"/>
                <a:gd name="T21" fmla="*/ 46 h 111"/>
                <a:gd name="T22" fmla="*/ 63 w 85"/>
                <a:gd name="T23" fmla="*/ 58 h 111"/>
                <a:gd name="T24" fmla="*/ 68 w 85"/>
                <a:gd name="T25" fmla="*/ 69 h 111"/>
                <a:gd name="T26" fmla="*/ 68 w 85"/>
                <a:gd name="T27" fmla="*/ 78 h 111"/>
                <a:gd name="T28" fmla="*/ 62 w 85"/>
                <a:gd name="T29" fmla="*/ 84 h 111"/>
                <a:gd name="T30" fmla="*/ 66 w 85"/>
                <a:gd name="T31" fmla="*/ 88 h 111"/>
                <a:gd name="T32" fmla="*/ 62 w 85"/>
                <a:gd name="T33" fmla="*/ 88 h 111"/>
                <a:gd name="T34" fmla="*/ 58 w 85"/>
                <a:gd name="T35" fmla="*/ 91 h 111"/>
                <a:gd name="T36" fmla="*/ 49 w 85"/>
                <a:gd name="T37" fmla="*/ 99 h 111"/>
                <a:gd name="T38" fmla="*/ 40 w 85"/>
                <a:gd name="T39" fmla="*/ 99 h 111"/>
                <a:gd name="T40" fmla="*/ 32 w 85"/>
                <a:gd name="T41" fmla="*/ 105 h 111"/>
                <a:gd name="T42" fmla="*/ 27 w 85"/>
                <a:gd name="T43" fmla="*/ 111 h 111"/>
                <a:gd name="T44" fmla="*/ 23 w 85"/>
                <a:gd name="T45" fmla="*/ 107 h 111"/>
                <a:gd name="T46" fmla="*/ 19 w 85"/>
                <a:gd name="T47" fmla="*/ 104 h 111"/>
                <a:gd name="T48" fmla="*/ 13 w 85"/>
                <a:gd name="T49" fmla="*/ 107 h 111"/>
                <a:gd name="T50" fmla="*/ 9 w 85"/>
                <a:gd name="T51" fmla="*/ 108 h 111"/>
                <a:gd name="T52" fmla="*/ 4 w 85"/>
                <a:gd name="T53" fmla="*/ 104 h 111"/>
                <a:gd name="T54" fmla="*/ 0 w 85"/>
                <a:gd name="T55" fmla="*/ 94 h 111"/>
                <a:gd name="T56" fmla="*/ 12 w 85"/>
                <a:gd name="T57" fmla="*/ 84 h 111"/>
                <a:gd name="T58" fmla="*/ 13 w 85"/>
                <a:gd name="T59" fmla="*/ 61 h 111"/>
                <a:gd name="T60" fmla="*/ 3 w 85"/>
                <a:gd name="T61" fmla="*/ 52 h 111"/>
                <a:gd name="T62" fmla="*/ 6 w 85"/>
                <a:gd name="T63" fmla="*/ 46 h 111"/>
                <a:gd name="T64" fmla="*/ 16 w 85"/>
                <a:gd name="T65" fmla="*/ 45 h 111"/>
                <a:gd name="T66" fmla="*/ 16 w 85"/>
                <a:gd name="T67" fmla="*/ 39 h 111"/>
                <a:gd name="T68" fmla="*/ 10 w 85"/>
                <a:gd name="T69" fmla="*/ 38 h 111"/>
                <a:gd name="T70" fmla="*/ 13 w 85"/>
                <a:gd name="T71" fmla="*/ 27 h 111"/>
                <a:gd name="T72" fmla="*/ 22 w 85"/>
                <a:gd name="T73" fmla="*/ 33 h 111"/>
                <a:gd name="T74" fmla="*/ 29 w 85"/>
                <a:gd name="T75" fmla="*/ 29 h 111"/>
                <a:gd name="T76" fmla="*/ 32 w 85"/>
                <a:gd name="T77" fmla="*/ 23 h 111"/>
                <a:gd name="T78" fmla="*/ 39 w 85"/>
                <a:gd name="T79" fmla="*/ 16 h 111"/>
                <a:gd name="T80" fmla="*/ 39 w 85"/>
                <a:gd name="T81" fmla="*/ 13 h 111"/>
                <a:gd name="T82" fmla="*/ 48 w 85"/>
                <a:gd name="T83" fmla="*/ 6 h 11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85" h="111">
                  <a:moveTo>
                    <a:pt x="55" y="0"/>
                  </a:moveTo>
                  <a:lnTo>
                    <a:pt x="58" y="0"/>
                  </a:lnTo>
                  <a:lnTo>
                    <a:pt x="59" y="2"/>
                  </a:lnTo>
                  <a:lnTo>
                    <a:pt x="60" y="4"/>
                  </a:lnTo>
                  <a:lnTo>
                    <a:pt x="60" y="7"/>
                  </a:lnTo>
                  <a:lnTo>
                    <a:pt x="59" y="10"/>
                  </a:lnTo>
                  <a:lnTo>
                    <a:pt x="58" y="13"/>
                  </a:lnTo>
                  <a:lnTo>
                    <a:pt x="55" y="16"/>
                  </a:lnTo>
                  <a:lnTo>
                    <a:pt x="62" y="12"/>
                  </a:lnTo>
                  <a:lnTo>
                    <a:pt x="66" y="9"/>
                  </a:lnTo>
                  <a:lnTo>
                    <a:pt x="69" y="7"/>
                  </a:lnTo>
                  <a:lnTo>
                    <a:pt x="73" y="7"/>
                  </a:lnTo>
                  <a:lnTo>
                    <a:pt x="76" y="9"/>
                  </a:lnTo>
                  <a:lnTo>
                    <a:pt x="78" y="9"/>
                  </a:lnTo>
                  <a:lnTo>
                    <a:pt x="78" y="10"/>
                  </a:lnTo>
                  <a:lnTo>
                    <a:pt x="78" y="12"/>
                  </a:lnTo>
                  <a:lnTo>
                    <a:pt x="75" y="16"/>
                  </a:lnTo>
                  <a:lnTo>
                    <a:pt x="75" y="17"/>
                  </a:lnTo>
                  <a:lnTo>
                    <a:pt x="75" y="19"/>
                  </a:lnTo>
                  <a:lnTo>
                    <a:pt x="79" y="19"/>
                  </a:lnTo>
                  <a:lnTo>
                    <a:pt x="81" y="25"/>
                  </a:lnTo>
                  <a:lnTo>
                    <a:pt x="79" y="30"/>
                  </a:lnTo>
                  <a:lnTo>
                    <a:pt x="82" y="30"/>
                  </a:lnTo>
                  <a:lnTo>
                    <a:pt x="84" y="30"/>
                  </a:lnTo>
                  <a:lnTo>
                    <a:pt x="85" y="33"/>
                  </a:lnTo>
                  <a:lnTo>
                    <a:pt x="84" y="33"/>
                  </a:lnTo>
                  <a:lnTo>
                    <a:pt x="79" y="33"/>
                  </a:lnTo>
                  <a:lnTo>
                    <a:pt x="76" y="32"/>
                  </a:lnTo>
                  <a:lnTo>
                    <a:pt x="75" y="33"/>
                  </a:lnTo>
                  <a:lnTo>
                    <a:pt x="72" y="35"/>
                  </a:lnTo>
                  <a:lnTo>
                    <a:pt x="71" y="36"/>
                  </a:lnTo>
                  <a:lnTo>
                    <a:pt x="66" y="40"/>
                  </a:lnTo>
                  <a:lnTo>
                    <a:pt x="65" y="46"/>
                  </a:lnTo>
                  <a:lnTo>
                    <a:pt x="65" y="50"/>
                  </a:lnTo>
                  <a:lnTo>
                    <a:pt x="63" y="55"/>
                  </a:lnTo>
                  <a:lnTo>
                    <a:pt x="63" y="58"/>
                  </a:lnTo>
                  <a:lnTo>
                    <a:pt x="63" y="61"/>
                  </a:lnTo>
                  <a:lnTo>
                    <a:pt x="65" y="63"/>
                  </a:lnTo>
                  <a:lnTo>
                    <a:pt x="68" y="69"/>
                  </a:lnTo>
                  <a:lnTo>
                    <a:pt x="69" y="74"/>
                  </a:lnTo>
                  <a:lnTo>
                    <a:pt x="69" y="76"/>
                  </a:lnTo>
                  <a:lnTo>
                    <a:pt x="68" y="78"/>
                  </a:lnTo>
                  <a:lnTo>
                    <a:pt x="66" y="79"/>
                  </a:lnTo>
                  <a:lnTo>
                    <a:pt x="63" y="82"/>
                  </a:lnTo>
                  <a:lnTo>
                    <a:pt x="62" y="84"/>
                  </a:lnTo>
                  <a:lnTo>
                    <a:pt x="65" y="85"/>
                  </a:lnTo>
                  <a:lnTo>
                    <a:pt x="66" y="86"/>
                  </a:lnTo>
                  <a:lnTo>
                    <a:pt x="66" y="88"/>
                  </a:lnTo>
                  <a:lnTo>
                    <a:pt x="65" y="89"/>
                  </a:lnTo>
                  <a:lnTo>
                    <a:pt x="63" y="89"/>
                  </a:lnTo>
                  <a:lnTo>
                    <a:pt x="62" y="88"/>
                  </a:lnTo>
                  <a:lnTo>
                    <a:pt x="60" y="86"/>
                  </a:lnTo>
                  <a:lnTo>
                    <a:pt x="58" y="85"/>
                  </a:lnTo>
                  <a:lnTo>
                    <a:pt x="58" y="91"/>
                  </a:lnTo>
                  <a:lnTo>
                    <a:pt x="53" y="91"/>
                  </a:lnTo>
                  <a:lnTo>
                    <a:pt x="49" y="91"/>
                  </a:lnTo>
                  <a:lnTo>
                    <a:pt x="49" y="99"/>
                  </a:lnTo>
                  <a:lnTo>
                    <a:pt x="48" y="99"/>
                  </a:lnTo>
                  <a:lnTo>
                    <a:pt x="45" y="99"/>
                  </a:lnTo>
                  <a:lnTo>
                    <a:pt x="40" y="99"/>
                  </a:lnTo>
                  <a:lnTo>
                    <a:pt x="39" y="99"/>
                  </a:lnTo>
                  <a:lnTo>
                    <a:pt x="35" y="102"/>
                  </a:lnTo>
                  <a:lnTo>
                    <a:pt x="32" y="105"/>
                  </a:lnTo>
                  <a:lnTo>
                    <a:pt x="30" y="107"/>
                  </a:lnTo>
                  <a:lnTo>
                    <a:pt x="30" y="109"/>
                  </a:lnTo>
                  <a:lnTo>
                    <a:pt x="27" y="111"/>
                  </a:lnTo>
                  <a:lnTo>
                    <a:pt x="26" y="111"/>
                  </a:lnTo>
                  <a:lnTo>
                    <a:pt x="23" y="108"/>
                  </a:lnTo>
                  <a:lnTo>
                    <a:pt x="23" y="107"/>
                  </a:lnTo>
                  <a:lnTo>
                    <a:pt x="22" y="105"/>
                  </a:lnTo>
                  <a:lnTo>
                    <a:pt x="20" y="104"/>
                  </a:lnTo>
                  <a:lnTo>
                    <a:pt x="19" y="104"/>
                  </a:lnTo>
                  <a:lnTo>
                    <a:pt x="17" y="105"/>
                  </a:lnTo>
                  <a:lnTo>
                    <a:pt x="16" y="107"/>
                  </a:lnTo>
                  <a:lnTo>
                    <a:pt x="13" y="107"/>
                  </a:lnTo>
                  <a:lnTo>
                    <a:pt x="13" y="109"/>
                  </a:lnTo>
                  <a:lnTo>
                    <a:pt x="9" y="109"/>
                  </a:lnTo>
                  <a:lnTo>
                    <a:pt x="9" y="108"/>
                  </a:lnTo>
                  <a:lnTo>
                    <a:pt x="10" y="105"/>
                  </a:lnTo>
                  <a:lnTo>
                    <a:pt x="6" y="104"/>
                  </a:lnTo>
                  <a:lnTo>
                    <a:pt x="4" y="104"/>
                  </a:lnTo>
                  <a:lnTo>
                    <a:pt x="4" y="102"/>
                  </a:lnTo>
                  <a:lnTo>
                    <a:pt x="3" y="99"/>
                  </a:lnTo>
                  <a:lnTo>
                    <a:pt x="0" y="94"/>
                  </a:lnTo>
                  <a:lnTo>
                    <a:pt x="3" y="94"/>
                  </a:lnTo>
                  <a:lnTo>
                    <a:pt x="9" y="94"/>
                  </a:lnTo>
                  <a:lnTo>
                    <a:pt x="12" y="84"/>
                  </a:lnTo>
                  <a:lnTo>
                    <a:pt x="14" y="76"/>
                  </a:lnTo>
                  <a:lnTo>
                    <a:pt x="22" y="61"/>
                  </a:lnTo>
                  <a:lnTo>
                    <a:pt x="13" y="61"/>
                  </a:lnTo>
                  <a:lnTo>
                    <a:pt x="9" y="61"/>
                  </a:lnTo>
                  <a:lnTo>
                    <a:pt x="4" y="56"/>
                  </a:lnTo>
                  <a:lnTo>
                    <a:pt x="3" y="52"/>
                  </a:lnTo>
                  <a:lnTo>
                    <a:pt x="4" y="50"/>
                  </a:lnTo>
                  <a:lnTo>
                    <a:pt x="6" y="49"/>
                  </a:lnTo>
                  <a:lnTo>
                    <a:pt x="6" y="46"/>
                  </a:lnTo>
                  <a:lnTo>
                    <a:pt x="10" y="46"/>
                  </a:lnTo>
                  <a:lnTo>
                    <a:pt x="16" y="46"/>
                  </a:lnTo>
                  <a:lnTo>
                    <a:pt x="16" y="45"/>
                  </a:lnTo>
                  <a:lnTo>
                    <a:pt x="16" y="43"/>
                  </a:lnTo>
                  <a:lnTo>
                    <a:pt x="16" y="40"/>
                  </a:lnTo>
                  <a:lnTo>
                    <a:pt x="16" y="39"/>
                  </a:lnTo>
                  <a:lnTo>
                    <a:pt x="16" y="38"/>
                  </a:lnTo>
                  <a:lnTo>
                    <a:pt x="13" y="38"/>
                  </a:lnTo>
                  <a:lnTo>
                    <a:pt x="10" y="38"/>
                  </a:lnTo>
                  <a:lnTo>
                    <a:pt x="12" y="33"/>
                  </a:lnTo>
                  <a:lnTo>
                    <a:pt x="10" y="27"/>
                  </a:lnTo>
                  <a:lnTo>
                    <a:pt x="13" y="27"/>
                  </a:lnTo>
                  <a:lnTo>
                    <a:pt x="14" y="30"/>
                  </a:lnTo>
                  <a:lnTo>
                    <a:pt x="16" y="33"/>
                  </a:lnTo>
                  <a:lnTo>
                    <a:pt x="22" y="33"/>
                  </a:lnTo>
                  <a:lnTo>
                    <a:pt x="24" y="32"/>
                  </a:lnTo>
                  <a:lnTo>
                    <a:pt x="27" y="30"/>
                  </a:lnTo>
                  <a:lnTo>
                    <a:pt x="29" y="29"/>
                  </a:lnTo>
                  <a:lnTo>
                    <a:pt x="30" y="26"/>
                  </a:lnTo>
                  <a:lnTo>
                    <a:pt x="32" y="25"/>
                  </a:lnTo>
                  <a:lnTo>
                    <a:pt x="32" y="23"/>
                  </a:lnTo>
                  <a:lnTo>
                    <a:pt x="33" y="22"/>
                  </a:lnTo>
                  <a:lnTo>
                    <a:pt x="39" y="22"/>
                  </a:lnTo>
                  <a:lnTo>
                    <a:pt x="39" y="16"/>
                  </a:lnTo>
                  <a:lnTo>
                    <a:pt x="33" y="16"/>
                  </a:lnTo>
                  <a:lnTo>
                    <a:pt x="36" y="14"/>
                  </a:lnTo>
                  <a:lnTo>
                    <a:pt x="39" y="13"/>
                  </a:lnTo>
                  <a:lnTo>
                    <a:pt x="39" y="4"/>
                  </a:lnTo>
                  <a:lnTo>
                    <a:pt x="43" y="6"/>
                  </a:lnTo>
                  <a:lnTo>
                    <a:pt x="48" y="6"/>
                  </a:lnTo>
                  <a:lnTo>
                    <a:pt x="50" y="7"/>
                  </a:lnTo>
                  <a:lnTo>
                    <a:pt x="55" y="0"/>
                  </a:lnTo>
                  <a:close/>
                </a:path>
              </a:pathLst>
            </a:custGeom>
            <a:solidFill>
              <a:srgbClr val="E7E4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812394"/>
              <a:endParaRPr lang="fi-FI" sz="1600">
                <a:solidFill>
                  <a:srgbClr val="002664"/>
                </a:solidFill>
              </a:endParaRPr>
            </a:p>
          </p:txBody>
        </p:sp>
        <p:sp>
          <p:nvSpPr>
            <p:cNvPr id="30" name="Freeform 25"/>
            <p:cNvSpPr>
              <a:spLocks/>
            </p:cNvSpPr>
            <p:nvPr/>
          </p:nvSpPr>
          <p:spPr bwMode="auto">
            <a:xfrm>
              <a:off x="4621" y="3265"/>
              <a:ext cx="716" cy="528"/>
            </a:xfrm>
            <a:custGeom>
              <a:avLst/>
              <a:gdLst>
                <a:gd name="T0" fmla="*/ 396 w 716"/>
                <a:gd name="T1" fmla="*/ 21 h 528"/>
                <a:gd name="T2" fmla="*/ 413 w 716"/>
                <a:gd name="T3" fmla="*/ 37 h 528"/>
                <a:gd name="T4" fmla="*/ 407 w 716"/>
                <a:gd name="T5" fmla="*/ 56 h 528"/>
                <a:gd name="T6" fmla="*/ 422 w 716"/>
                <a:gd name="T7" fmla="*/ 106 h 528"/>
                <a:gd name="T8" fmla="*/ 461 w 716"/>
                <a:gd name="T9" fmla="*/ 132 h 528"/>
                <a:gd name="T10" fmla="*/ 481 w 716"/>
                <a:gd name="T11" fmla="*/ 148 h 528"/>
                <a:gd name="T12" fmla="*/ 494 w 716"/>
                <a:gd name="T13" fmla="*/ 135 h 528"/>
                <a:gd name="T14" fmla="*/ 507 w 716"/>
                <a:gd name="T15" fmla="*/ 97 h 528"/>
                <a:gd name="T16" fmla="*/ 521 w 716"/>
                <a:gd name="T17" fmla="*/ 0 h 528"/>
                <a:gd name="T18" fmla="*/ 549 w 716"/>
                <a:gd name="T19" fmla="*/ 76 h 528"/>
                <a:gd name="T20" fmla="*/ 576 w 716"/>
                <a:gd name="T21" fmla="*/ 90 h 528"/>
                <a:gd name="T22" fmla="*/ 589 w 716"/>
                <a:gd name="T23" fmla="*/ 142 h 528"/>
                <a:gd name="T24" fmla="*/ 625 w 716"/>
                <a:gd name="T25" fmla="*/ 195 h 528"/>
                <a:gd name="T26" fmla="*/ 632 w 716"/>
                <a:gd name="T27" fmla="*/ 217 h 528"/>
                <a:gd name="T28" fmla="*/ 652 w 716"/>
                <a:gd name="T29" fmla="*/ 253 h 528"/>
                <a:gd name="T30" fmla="*/ 688 w 716"/>
                <a:gd name="T31" fmla="*/ 301 h 528"/>
                <a:gd name="T32" fmla="*/ 704 w 716"/>
                <a:gd name="T33" fmla="*/ 360 h 528"/>
                <a:gd name="T34" fmla="*/ 713 w 716"/>
                <a:gd name="T35" fmla="*/ 416 h 528"/>
                <a:gd name="T36" fmla="*/ 707 w 716"/>
                <a:gd name="T37" fmla="*/ 469 h 528"/>
                <a:gd name="T38" fmla="*/ 683 w 716"/>
                <a:gd name="T39" fmla="*/ 499 h 528"/>
                <a:gd name="T40" fmla="*/ 671 w 716"/>
                <a:gd name="T41" fmla="*/ 528 h 528"/>
                <a:gd name="T42" fmla="*/ 432 w 716"/>
                <a:gd name="T43" fmla="*/ 502 h 528"/>
                <a:gd name="T44" fmla="*/ 387 w 716"/>
                <a:gd name="T45" fmla="*/ 522 h 528"/>
                <a:gd name="T46" fmla="*/ 373 w 716"/>
                <a:gd name="T47" fmla="*/ 496 h 528"/>
                <a:gd name="T48" fmla="*/ 366 w 716"/>
                <a:gd name="T49" fmla="*/ 482 h 528"/>
                <a:gd name="T50" fmla="*/ 334 w 716"/>
                <a:gd name="T51" fmla="*/ 475 h 528"/>
                <a:gd name="T52" fmla="*/ 284 w 716"/>
                <a:gd name="T53" fmla="*/ 470 h 528"/>
                <a:gd name="T54" fmla="*/ 226 w 716"/>
                <a:gd name="T55" fmla="*/ 483 h 528"/>
                <a:gd name="T56" fmla="*/ 209 w 716"/>
                <a:gd name="T57" fmla="*/ 499 h 528"/>
                <a:gd name="T58" fmla="*/ 189 w 716"/>
                <a:gd name="T59" fmla="*/ 515 h 528"/>
                <a:gd name="T60" fmla="*/ 160 w 716"/>
                <a:gd name="T61" fmla="*/ 521 h 528"/>
                <a:gd name="T62" fmla="*/ 109 w 716"/>
                <a:gd name="T63" fmla="*/ 521 h 528"/>
                <a:gd name="T64" fmla="*/ 43 w 716"/>
                <a:gd name="T65" fmla="*/ 516 h 528"/>
                <a:gd name="T66" fmla="*/ 36 w 716"/>
                <a:gd name="T67" fmla="*/ 442 h 528"/>
                <a:gd name="T68" fmla="*/ 30 w 716"/>
                <a:gd name="T69" fmla="*/ 393 h 528"/>
                <a:gd name="T70" fmla="*/ 17 w 716"/>
                <a:gd name="T71" fmla="*/ 364 h 528"/>
                <a:gd name="T72" fmla="*/ 13 w 716"/>
                <a:gd name="T73" fmla="*/ 344 h 528"/>
                <a:gd name="T74" fmla="*/ 14 w 716"/>
                <a:gd name="T75" fmla="*/ 319 h 528"/>
                <a:gd name="T76" fmla="*/ 0 w 716"/>
                <a:gd name="T77" fmla="*/ 292 h 528"/>
                <a:gd name="T78" fmla="*/ 9 w 716"/>
                <a:gd name="T79" fmla="*/ 259 h 528"/>
                <a:gd name="T80" fmla="*/ 20 w 716"/>
                <a:gd name="T81" fmla="*/ 249 h 528"/>
                <a:gd name="T82" fmla="*/ 60 w 716"/>
                <a:gd name="T83" fmla="*/ 218 h 528"/>
                <a:gd name="T84" fmla="*/ 88 w 716"/>
                <a:gd name="T85" fmla="*/ 205 h 528"/>
                <a:gd name="T86" fmla="*/ 108 w 716"/>
                <a:gd name="T87" fmla="*/ 194 h 528"/>
                <a:gd name="T88" fmla="*/ 147 w 716"/>
                <a:gd name="T89" fmla="*/ 177 h 528"/>
                <a:gd name="T90" fmla="*/ 166 w 716"/>
                <a:gd name="T91" fmla="*/ 126 h 528"/>
                <a:gd name="T92" fmla="*/ 191 w 716"/>
                <a:gd name="T93" fmla="*/ 128 h 528"/>
                <a:gd name="T94" fmla="*/ 204 w 716"/>
                <a:gd name="T95" fmla="*/ 106 h 528"/>
                <a:gd name="T96" fmla="*/ 217 w 716"/>
                <a:gd name="T97" fmla="*/ 96 h 528"/>
                <a:gd name="T98" fmla="*/ 222 w 716"/>
                <a:gd name="T99" fmla="*/ 82 h 528"/>
                <a:gd name="T100" fmla="*/ 235 w 716"/>
                <a:gd name="T101" fmla="*/ 64 h 528"/>
                <a:gd name="T102" fmla="*/ 263 w 716"/>
                <a:gd name="T103" fmla="*/ 86 h 528"/>
                <a:gd name="T104" fmla="*/ 285 w 716"/>
                <a:gd name="T105" fmla="*/ 87 h 528"/>
                <a:gd name="T106" fmla="*/ 298 w 716"/>
                <a:gd name="T107" fmla="*/ 59 h 528"/>
                <a:gd name="T108" fmla="*/ 305 w 716"/>
                <a:gd name="T109" fmla="*/ 41 h 528"/>
                <a:gd name="T110" fmla="*/ 327 w 716"/>
                <a:gd name="T111" fmla="*/ 25 h 528"/>
                <a:gd name="T112" fmla="*/ 337 w 716"/>
                <a:gd name="T113" fmla="*/ 11 h 528"/>
                <a:gd name="T114" fmla="*/ 351 w 716"/>
                <a:gd name="T115" fmla="*/ 14 h 528"/>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716" h="528">
                  <a:moveTo>
                    <a:pt x="361" y="10"/>
                  </a:moveTo>
                  <a:lnTo>
                    <a:pt x="364" y="13"/>
                  </a:lnTo>
                  <a:lnTo>
                    <a:pt x="364" y="14"/>
                  </a:lnTo>
                  <a:lnTo>
                    <a:pt x="366" y="15"/>
                  </a:lnTo>
                  <a:lnTo>
                    <a:pt x="369" y="17"/>
                  </a:lnTo>
                  <a:lnTo>
                    <a:pt x="373" y="18"/>
                  </a:lnTo>
                  <a:lnTo>
                    <a:pt x="374" y="18"/>
                  </a:lnTo>
                  <a:lnTo>
                    <a:pt x="373" y="18"/>
                  </a:lnTo>
                  <a:lnTo>
                    <a:pt x="389" y="21"/>
                  </a:lnTo>
                  <a:lnTo>
                    <a:pt x="396" y="21"/>
                  </a:lnTo>
                  <a:lnTo>
                    <a:pt x="403" y="21"/>
                  </a:lnTo>
                  <a:lnTo>
                    <a:pt x="406" y="27"/>
                  </a:lnTo>
                  <a:lnTo>
                    <a:pt x="416" y="23"/>
                  </a:lnTo>
                  <a:lnTo>
                    <a:pt x="419" y="21"/>
                  </a:lnTo>
                  <a:lnTo>
                    <a:pt x="422" y="27"/>
                  </a:lnTo>
                  <a:lnTo>
                    <a:pt x="422" y="31"/>
                  </a:lnTo>
                  <a:lnTo>
                    <a:pt x="422" y="33"/>
                  </a:lnTo>
                  <a:lnTo>
                    <a:pt x="420" y="34"/>
                  </a:lnTo>
                  <a:lnTo>
                    <a:pt x="418" y="36"/>
                  </a:lnTo>
                  <a:lnTo>
                    <a:pt x="413" y="37"/>
                  </a:lnTo>
                  <a:lnTo>
                    <a:pt x="413" y="40"/>
                  </a:lnTo>
                  <a:lnTo>
                    <a:pt x="413" y="41"/>
                  </a:lnTo>
                  <a:lnTo>
                    <a:pt x="415" y="41"/>
                  </a:lnTo>
                  <a:lnTo>
                    <a:pt x="416" y="43"/>
                  </a:lnTo>
                  <a:lnTo>
                    <a:pt x="416" y="51"/>
                  </a:lnTo>
                  <a:lnTo>
                    <a:pt x="409" y="50"/>
                  </a:lnTo>
                  <a:lnTo>
                    <a:pt x="403" y="51"/>
                  </a:lnTo>
                  <a:lnTo>
                    <a:pt x="405" y="53"/>
                  </a:lnTo>
                  <a:lnTo>
                    <a:pt x="406" y="54"/>
                  </a:lnTo>
                  <a:lnTo>
                    <a:pt x="407" y="56"/>
                  </a:lnTo>
                  <a:lnTo>
                    <a:pt x="407" y="57"/>
                  </a:lnTo>
                  <a:lnTo>
                    <a:pt x="406" y="63"/>
                  </a:lnTo>
                  <a:lnTo>
                    <a:pt x="406" y="69"/>
                  </a:lnTo>
                  <a:lnTo>
                    <a:pt x="400" y="70"/>
                  </a:lnTo>
                  <a:lnTo>
                    <a:pt x="400" y="80"/>
                  </a:lnTo>
                  <a:lnTo>
                    <a:pt x="400" y="90"/>
                  </a:lnTo>
                  <a:lnTo>
                    <a:pt x="409" y="95"/>
                  </a:lnTo>
                  <a:lnTo>
                    <a:pt x="416" y="99"/>
                  </a:lnTo>
                  <a:lnTo>
                    <a:pt x="416" y="103"/>
                  </a:lnTo>
                  <a:lnTo>
                    <a:pt x="422" y="106"/>
                  </a:lnTo>
                  <a:lnTo>
                    <a:pt x="428" y="106"/>
                  </a:lnTo>
                  <a:lnTo>
                    <a:pt x="433" y="108"/>
                  </a:lnTo>
                  <a:lnTo>
                    <a:pt x="439" y="109"/>
                  </a:lnTo>
                  <a:lnTo>
                    <a:pt x="441" y="112"/>
                  </a:lnTo>
                  <a:lnTo>
                    <a:pt x="443" y="115"/>
                  </a:lnTo>
                  <a:lnTo>
                    <a:pt x="448" y="121"/>
                  </a:lnTo>
                  <a:lnTo>
                    <a:pt x="454" y="128"/>
                  </a:lnTo>
                  <a:lnTo>
                    <a:pt x="455" y="131"/>
                  </a:lnTo>
                  <a:lnTo>
                    <a:pt x="458" y="132"/>
                  </a:lnTo>
                  <a:lnTo>
                    <a:pt x="461" y="132"/>
                  </a:lnTo>
                  <a:lnTo>
                    <a:pt x="462" y="132"/>
                  </a:lnTo>
                  <a:lnTo>
                    <a:pt x="465" y="131"/>
                  </a:lnTo>
                  <a:lnTo>
                    <a:pt x="467" y="132"/>
                  </a:lnTo>
                  <a:lnTo>
                    <a:pt x="468" y="135"/>
                  </a:lnTo>
                  <a:lnTo>
                    <a:pt x="469" y="141"/>
                  </a:lnTo>
                  <a:lnTo>
                    <a:pt x="472" y="145"/>
                  </a:lnTo>
                  <a:lnTo>
                    <a:pt x="474" y="146"/>
                  </a:lnTo>
                  <a:lnTo>
                    <a:pt x="475" y="148"/>
                  </a:lnTo>
                  <a:lnTo>
                    <a:pt x="478" y="149"/>
                  </a:lnTo>
                  <a:lnTo>
                    <a:pt x="481" y="148"/>
                  </a:lnTo>
                  <a:lnTo>
                    <a:pt x="485" y="148"/>
                  </a:lnTo>
                  <a:lnTo>
                    <a:pt x="488" y="148"/>
                  </a:lnTo>
                  <a:lnTo>
                    <a:pt x="490" y="146"/>
                  </a:lnTo>
                  <a:lnTo>
                    <a:pt x="491" y="146"/>
                  </a:lnTo>
                  <a:lnTo>
                    <a:pt x="492" y="146"/>
                  </a:lnTo>
                  <a:lnTo>
                    <a:pt x="494" y="145"/>
                  </a:lnTo>
                  <a:lnTo>
                    <a:pt x="494" y="144"/>
                  </a:lnTo>
                  <a:lnTo>
                    <a:pt x="494" y="139"/>
                  </a:lnTo>
                  <a:lnTo>
                    <a:pt x="494" y="136"/>
                  </a:lnTo>
                  <a:lnTo>
                    <a:pt x="494" y="135"/>
                  </a:lnTo>
                  <a:lnTo>
                    <a:pt x="500" y="129"/>
                  </a:lnTo>
                  <a:lnTo>
                    <a:pt x="500" y="125"/>
                  </a:lnTo>
                  <a:lnTo>
                    <a:pt x="500" y="122"/>
                  </a:lnTo>
                  <a:lnTo>
                    <a:pt x="500" y="119"/>
                  </a:lnTo>
                  <a:lnTo>
                    <a:pt x="500" y="116"/>
                  </a:lnTo>
                  <a:lnTo>
                    <a:pt x="500" y="115"/>
                  </a:lnTo>
                  <a:lnTo>
                    <a:pt x="503" y="113"/>
                  </a:lnTo>
                  <a:lnTo>
                    <a:pt x="505" y="112"/>
                  </a:lnTo>
                  <a:lnTo>
                    <a:pt x="507" y="105"/>
                  </a:lnTo>
                  <a:lnTo>
                    <a:pt x="507" y="97"/>
                  </a:lnTo>
                  <a:lnTo>
                    <a:pt x="507" y="83"/>
                  </a:lnTo>
                  <a:lnTo>
                    <a:pt x="505" y="70"/>
                  </a:lnTo>
                  <a:lnTo>
                    <a:pt x="504" y="61"/>
                  </a:lnTo>
                  <a:lnTo>
                    <a:pt x="505" y="54"/>
                  </a:lnTo>
                  <a:lnTo>
                    <a:pt x="511" y="51"/>
                  </a:lnTo>
                  <a:lnTo>
                    <a:pt x="510" y="38"/>
                  </a:lnTo>
                  <a:lnTo>
                    <a:pt x="510" y="27"/>
                  </a:lnTo>
                  <a:lnTo>
                    <a:pt x="511" y="14"/>
                  </a:lnTo>
                  <a:lnTo>
                    <a:pt x="514" y="0"/>
                  </a:lnTo>
                  <a:lnTo>
                    <a:pt x="521" y="0"/>
                  </a:lnTo>
                  <a:lnTo>
                    <a:pt x="530" y="15"/>
                  </a:lnTo>
                  <a:lnTo>
                    <a:pt x="537" y="31"/>
                  </a:lnTo>
                  <a:lnTo>
                    <a:pt x="540" y="40"/>
                  </a:lnTo>
                  <a:lnTo>
                    <a:pt x="543" y="50"/>
                  </a:lnTo>
                  <a:lnTo>
                    <a:pt x="543" y="60"/>
                  </a:lnTo>
                  <a:lnTo>
                    <a:pt x="544" y="73"/>
                  </a:lnTo>
                  <a:lnTo>
                    <a:pt x="546" y="73"/>
                  </a:lnTo>
                  <a:lnTo>
                    <a:pt x="547" y="74"/>
                  </a:lnTo>
                  <a:lnTo>
                    <a:pt x="547" y="76"/>
                  </a:lnTo>
                  <a:lnTo>
                    <a:pt x="549" y="76"/>
                  </a:lnTo>
                  <a:lnTo>
                    <a:pt x="551" y="76"/>
                  </a:lnTo>
                  <a:lnTo>
                    <a:pt x="551" y="70"/>
                  </a:lnTo>
                  <a:lnTo>
                    <a:pt x="560" y="69"/>
                  </a:lnTo>
                  <a:lnTo>
                    <a:pt x="560" y="76"/>
                  </a:lnTo>
                  <a:lnTo>
                    <a:pt x="563" y="76"/>
                  </a:lnTo>
                  <a:lnTo>
                    <a:pt x="564" y="79"/>
                  </a:lnTo>
                  <a:lnTo>
                    <a:pt x="566" y="82"/>
                  </a:lnTo>
                  <a:lnTo>
                    <a:pt x="575" y="82"/>
                  </a:lnTo>
                  <a:lnTo>
                    <a:pt x="576" y="86"/>
                  </a:lnTo>
                  <a:lnTo>
                    <a:pt x="576" y="90"/>
                  </a:lnTo>
                  <a:lnTo>
                    <a:pt x="575" y="97"/>
                  </a:lnTo>
                  <a:lnTo>
                    <a:pt x="573" y="108"/>
                  </a:lnTo>
                  <a:lnTo>
                    <a:pt x="573" y="110"/>
                  </a:lnTo>
                  <a:lnTo>
                    <a:pt x="575" y="115"/>
                  </a:lnTo>
                  <a:lnTo>
                    <a:pt x="576" y="118"/>
                  </a:lnTo>
                  <a:lnTo>
                    <a:pt x="577" y="121"/>
                  </a:lnTo>
                  <a:lnTo>
                    <a:pt x="582" y="125"/>
                  </a:lnTo>
                  <a:lnTo>
                    <a:pt x="585" y="131"/>
                  </a:lnTo>
                  <a:lnTo>
                    <a:pt x="587" y="138"/>
                  </a:lnTo>
                  <a:lnTo>
                    <a:pt x="589" y="142"/>
                  </a:lnTo>
                  <a:lnTo>
                    <a:pt x="589" y="146"/>
                  </a:lnTo>
                  <a:lnTo>
                    <a:pt x="589" y="157"/>
                  </a:lnTo>
                  <a:lnTo>
                    <a:pt x="589" y="167"/>
                  </a:lnTo>
                  <a:lnTo>
                    <a:pt x="589" y="171"/>
                  </a:lnTo>
                  <a:lnTo>
                    <a:pt x="590" y="175"/>
                  </a:lnTo>
                  <a:lnTo>
                    <a:pt x="592" y="177"/>
                  </a:lnTo>
                  <a:lnTo>
                    <a:pt x="593" y="178"/>
                  </a:lnTo>
                  <a:lnTo>
                    <a:pt x="598" y="181"/>
                  </a:lnTo>
                  <a:lnTo>
                    <a:pt x="611" y="188"/>
                  </a:lnTo>
                  <a:lnTo>
                    <a:pt x="625" y="195"/>
                  </a:lnTo>
                  <a:lnTo>
                    <a:pt x="631" y="198"/>
                  </a:lnTo>
                  <a:lnTo>
                    <a:pt x="635" y="201"/>
                  </a:lnTo>
                  <a:lnTo>
                    <a:pt x="635" y="204"/>
                  </a:lnTo>
                  <a:lnTo>
                    <a:pt x="636" y="205"/>
                  </a:lnTo>
                  <a:lnTo>
                    <a:pt x="638" y="207"/>
                  </a:lnTo>
                  <a:lnTo>
                    <a:pt x="638" y="208"/>
                  </a:lnTo>
                  <a:lnTo>
                    <a:pt x="636" y="210"/>
                  </a:lnTo>
                  <a:lnTo>
                    <a:pt x="635" y="211"/>
                  </a:lnTo>
                  <a:lnTo>
                    <a:pt x="634" y="214"/>
                  </a:lnTo>
                  <a:lnTo>
                    <a:pt x="632" y="217"/>
                  </a:lnTo>
                  <a:lnTo>
                    <a:pt x="638" y="217"/>
                  </a:lnTo>
                  <a:lnTo>
                    <a:pt x="639" y="218"/>
                  </a:lnTo>
                  <a:lnTo>
                    <a:pt x="642" y="220"/>
                  </a:lnTo>
                  <a:lnTo>
                    <a:pt x="644" y="221"/>
                  </a:lnTo>
                  <a:lnTo>
                    <a:pt x="644" y="223"/>
                  </a:lnTo>
                  <a:lnTo>
                    <a:pt x="647" y="227"/>
                  </a:lnTo>
                  <a:lnTo>
                    <a:pt x="647" y="231"/>
                  </a:lnTo>
                  <a:lnTo>
                    <a:pt x="647" y="241"/>
                  </a:lnTo>
                  <a:lnTo>
                    <a:pt x="647" y="250"/>
                  </a:lnTo>
                  <a:lnTo>
                    <a:pt x="652" y="253"/>
                  </a:lnTo>
                  <a:lnTo>
                    <a:pt x="658" y="256"/>
                  </a:lnTo>
                  <a:lnTo>
                    <a:pt x="662" y="259"/>
                  </a:lnTo>
                  <a:lnTo>
                    <a:pt x="665" y="260"/>
                  </a:lnTo>
                  <a:lnTo>
                    <a:pt x="668" y="262"/>
                  </a:lnTo>
                  <a:lnTo>
                    <a:pt x="668" y="276"/>
                  </a:lnTo>
                  <a:lnTo>
                    <a:pt x="670" y="283"/>
                  </a:lnTo>
                  <a:lnTo>
                    <a:pt x="671" y="289"/>
                  </a:lnTo>
                  <a:lnTo>
                    <a:pt x="680" y="293"/>
                  </a:lnTo>
                  <a:lnTo>
                    <a:pt x="685" y="298"/>
                  </a:lnTo>
                  <a:lnTo>
                    <a:pt x="688" y="301"/>
                  </a:lnTo>
                  <a:lnTo>
                    <a:pt x="688" y="303"/>
                  </a:lnTo>
                  <a:lnTo>
                    <a:pt x="687" y="306"/>
                  </a:lnTo>
                  <a:lnTo>
                    <a:pt x="687" y="309"/>
                  </a:lnTo>
                  <a:lnTo>
                    <a:pt x="687" y="311"/>
                  </a:lnTo>
                  <a:lnTo>
                    <a:pt x="688" y="312"/>
                  </a:lnTo>
                  <a:lnTo>
                    <a:pt x="704" y="322"/>
                  </a:lnTo>
                  <a:lnTo>
                    <a:pt x="706" y="328"/>
                  </a:lnTo>
                  <a:lnTo>
                    <a:pt x="707" y="334"/>
                  </a:lnTo>
                  <a:lnTo>
                    <a:pt x="706" y="347"/>
                  </a:lnTo>
                  <a:lnTo>
                    <a:pt x="704" y="360"/>
                  </a:lnTo>
                  <a:lnTo>
                    <a:pt x="704" y="365"/>
                  </a:lnTo>
                  <a:lnTo>
                    <a:pt x="704" y="370"/>
                  </a:lnTo>
                  <a:lnTo>
                    <a:pt x="706" y="374"/>
                  </a:lnTo>
                  <a:lnTo>
                    <a:pt x="708" y="380"/>
                  </a:lnTo>
                  <a:lnTo>
                    <a:pt x="710" y="384"/>
                  </a:lnTo>
                  <a:lnTo>
                    <a:pt x="713" y="388"/>
                  </a:lnTo>
                  <a:lnTo>
                    <a:pt x="714" y="396"/>
                  </a:lnTo>
                  <a:lnTo>
                    <a:pt x="716" y="401"/>
                  </a:lnTo>
                  <a:lnTo>
                    <a:pt x="716" y="406"/>
                  </a:lnTo>
                  <a:lnTo>
                    <a:pt x="713" y="416"/>
                  </a:lnTo>
                  <a:lnTo>
                    <a:pt x="707" y="416"/>
                  </a:lnTo>
                  <a:lnTo>
                    <a:pt x="707" y="424"/>
                  </a:lnTo>
                  <a:lnTo>
                    <a:pt x="707" y="433"/>
                  </a:lnTo>
                  <a:lnTo>
                    <a:pt x="707" y="440"/>
                  </a:lnTo>
                  <a:lnTo>
                    <a:pt x="707" y="444"/>
                  </a:lnTo>
                  <a:lnTo>
                    <a:pt x="707" y="447"/>
                  </a:lnTo>
                  <a:lnTo>
                    <a:pt x="707" y="452"/>
                  </a:lnTo>
                  <a:lnTo>
                    <a:pt x="707" y="457"/>
                  </a:lnTo>
                  <a:lnTo>
                    <a:pt x="707" y="463"/>
                  </a:lnTo>
                  <a:lnTo>
                    <a:pt x="707" y="469"/>
                  </a:lnTo>
                  <a:lnTo>
                    <a:pt x="706" y="472"/>
                  </a:lnTo>
                  <a:lnTo>
                    <a:pt x="704" y="478"/>
                  </a:lnTo>
                  <a:lnTo>
                    <a:pt x="698" y="478"/>
                  </a:lnTo>
                  <a:lnTo>
                    <a:pt x="698" y="480"/>
                  </a:lnTo>
                  <a:lnTo>
                    <a:pt x="697" y="483"/>
                  </a:lnTo>
                  <a:lnTo>
                    <a:pt x="698" y="486"/>
                  </a:lnTo>
                  <a:lnTo>
                    <a:pt x="698" y="485"/>
                  </a:lnTo>
                  <a:lnTo>
                    <a:pt x="698" y="491"/>
                  </a:lnTo>
                  <a:lnTo>
                    <a:pt x="688" y="496"/>
                  </a:lnTo>
                  <a:lnTo>
                    <a:pt x="683" y="499"/>
                  </a:lnTo>
                  <a:lnTo>
                    <a:pt x="681" y="501"/>
                  </a:lnTo>
                  <a:lnTo>
                    <a:pt x="680" y="502"/>
                  </a:lnTo>
                  <a:lnTo>
                    <a:pt x="680" y="506"/>
                  </a:lnTo>
                  <a:lnTo>
                    <a:pt x="680" y="511"/>
                  </a:lnTo>
                  <a:lnTo>
                    <a:pt x="675" y="511"/>
                  </a:lnTo>
                  <a:lnTo>
                    <a:pt x="671" y="511"/>
                  </a:lnTo>
                  <a:lnTo>
                    <a:pt x="671" y="514"/>
                  </a:lnTo>
                  <a:lnTo>
                    <a:pt x="671" y="518"/>
                  </a:lnTo>
                  <a:lnTo>
                    <a:pt x="671" y="524"/>
                  </a:lnTo>
                  <a:lnTo>
                    <a:pt x="671" y="528"/>
                  </a:lnTo>
                  <a:lnTo>
                    <a:pt x="429" y="528"/>
                  </a:lnTo>
                  <a:lnTo>
                    <a:pt x="432" y="521"/>
                  </a:lnTo>
                  <a:lnTo>
                    <a:pt x="436" y="511"/>
                  </a:lnTo>
                  <a:lnTo>
                    <a:pt x="438" y="505"/>
                  </a:lnTo>
                  <a:lnTo>
                    <a:pt x="438" y="502"/>
                  </a:lnTo>
                  <a:lnTo>
                    <a:pt x="438" y="501"/>
                  </a:lnTo>
                  <a:lnTo>
                    <a:pt x="436" y="499"/>
                  </a:lnTo>
                  <a:lnTo>
                    <a:pt x="433" y="499"/>
                  </a:lnTo>
                  <a:lnTo>
                    <a:pt x="432" y="501"/>
                  </a:lnTo>
                  <a:lnTo>
                    <a:pt x="432" y="502"/>
                  </a:lnTo>
                  <a:lnTo>
                    <a:pt x="429" y="506"/>
                  </a:lnTo>
                  <a:lnTo>
                    <a:pt x="428" y="511"/>
                  </a:lnTo>
                  <a:lnTo>
                    <a:pt x="425" y="514"/>
                  </a:lnTo>
                  <a:lnTo>
                    <a:pt x="423" y="514"/>
                  </a:lnTo>
                  <a:lnTo>
                    <a:pt x="420" y="514"/>
                  </a:lnTo>
                  <a:lnTo>
                    <a:pt x="419" y="514"/>
                  </a:lnTo>
                  <a:lnTo>
                    <a:pt x="416" y="514"/>
                  </a:lnTo>
                  <a:lnTo>
                    <a:pt x="406" y="528"/>
                  </a:lnTo>
                  <a:lnTo>
                    <a:pt x="390" y="528"/>
                  </a:lnTo>
                  <a:lnTo>
                    <a:pt x="387" y="522"/>
                  </a:lnTo>
                  <a:lnTo>
                    <a:pt x="387" y="516"/>
                  </a:lnTo>
                  <a:lnTo>
                    <a:pt x="387" y="511"/>
                  </a:lnTo>
                  <a:lnTo>
                    <a:pt x="386" y="505"/>
                  </a:lnTo>
                  <a:lnTo>
                    <a:pt x="380" y="504"/>
                  </a:lnTo>
                  <a:lnTo>
                    <a:pt x="373" y="502"/>
                  </a:lnTo>
                  <a:lnTo>
                    <a:pt x="373" y="501"/>
                  </a:lnTo>
                  <a:lnTo>
                    <a:pt x="371" y="499"/>
                  </a:lnTo>
                  <a:lnTo>
                    <a:pt x="370" y="496"/>
                  </a:lnTo>
                  <a:lnTo>
                    <a:pt x="373" y="498"/>
                  </a:lnTo>
                  <a:lnTo>
                    <a:pt x="373" y="496"/>
                  </a:lnTo>
                  <a:lnTo>
                    <a:pt x="371" y="495"/>
                  </a:lnTo>
                  <a:lnTo>
                    <a:pt x="373" y="493"/>
                  </a:lnTo>
                  <a:lnTo>
                    <a:pt x="374" y="492"/>
                  </a:lnTo>
                  <a:lnTo>
                    <a:pt x="376" y="491"/>
                  </a:lnTo>
                  <a:lnTo>
                    <a:pt x="374" y="489"/>
                  </a:lnTo>
                  <a:lnTo>
                    <a:pt x="373" y="489"/>
                  </a:lnTo>
                  <a:lnTo>
                    <a:pt x="364" y="488"/>
                  </a:lnTo>
                  <a:lnTo>
                    <a:pt x="366" y="486"/>
                  </a:lnTo>
                  <a:lnTo>
                    <a:pt x="367" y="483"/>
                  </a:lnTo>
                  <a:lnTo>
                    <a:pt x="366" y="482"/>
                  </a:lnTo>
                  <a:lnTo>
                    <a:pt x="364" y="480"/>
                  </a:lnTo>
                  <a:lnTo>
                    <a:pt x="364" y="478"/>
                  </a:lnTo>
                  <a:lnTo>
                    <a:pt x="360" y="476"/>
                  </a:lnTo>
                  <a:lnTo>
                    <a:pt x="357" y="476"/>
                  </a:lnTo>
                  <a:lnTo>
                    <a:pt x="350" y="476"/>
                  </a:lnTo>
                  <a:lnTo>
                    <a:pt x="343" y="478"/>
                  </a:lnTo>
                  <a:lnTo>
                    <a:pt x="340" y="478"/>
                  </a:lnTo>
                  <a:lnTo>
                    <a:pt x="337" y="478"/>
                  </a:lnTo>
                  <a:lnTo>
                    <a:pt x="335" y="476"/>
                  </a:lnTo>
                  <a:lnTo>
                    <a:pt x="334" y="475"/>
                  </a:lnTo>
                  <a:lnTo>
                    <a:pt x="331" y="470"/>
                  </a:lnTo>
                  <a:lnTo>
                    <a:pt x="330" y="466"/>
                  </a:lnTo>
                  <a:lnTo>
                    <a:pt x="327" y="465"/>
                  </a:lnTo>
                  <a:lnTo>
                    <a:pt x="325" y="463"/>
                  </a:lnTo>
                  <a:lnTo>
                    <a:pt x="321" y="463"/>
                  </a:lnTo>
                  <a:lnTo>
                    <a:pt x="317" y="463"/>
                  </a:lnTo>
                  <a:lnTo>
                    <a:pt x="312" y="463"/>
                  </a:lnTo>
                  <a:lnTo>
                    <a:pt x="307" y="465"/>
                  </a:lnTo>
                  <a:lnTo>
                    <a:pt x="295" y="468"/>
                  </a:lnTo>
                  <a:lnTo>
                    <a:pt x="284" y="470"/>
                  </a:lnTo>
                  <a:lnTo>
                    <a:pt x="261" y="479"/>
                  </a:lnTo>
                  <a:lnTo>
                    <a:pt x="251" y="482"/>
                  </a:lnTo>
                  <a:lnTo>
                    <a:pt x="242" y="483"/>
                  </a:lnTo>
                  <a:lnTo>
                    <a:pt x="240" y="482"/>
                  </a:lnTo>
                  <a:lnTo>
                    <a:pt x="238" y="482"/>
                  </a:lnTo>
                  <a:lnTo>
                    <a:pt x="233" y="480"/>
                  </a:lnTo>
                  <a:lnTo>
                    <a:pt x="229" y="479"/>
                  </a:lnTo>
                  <a:lnTo>
                    <a:pt x="227" y="479"/>
                  </a:lnTo>
                  <a:lnTo>
                    <a:pt x="226" y="480"/>
                  </a:lnTo>
                  <a:lnTo>
                    <a:pt x="226" y="483"/>
                  </a:lnTo>
                  <a:lnTo>
                    <a:pt x="223" y="483"/>
                  </a:lnTo>
                  <a:lnTo>
                    <a:pt x="222" y="485"/>
                  </a:lnTo>
                  <a:lnTo>
                    <a:pt x="222" y="486"/>
                  </a:lnTo>
                  <a:lnTo>
                    <a:pt x="220" y="491"/>
                  </a:lnTo>
                  <a:lnTo>
                    <a:pt x="217" y="492"/>
                  </a:lnTo>
                  <a:lnTo>
                    <a:pt x="215" y="492"/>
                  </a:lnTo>
                  <a:lnTo>
                    <a:pt x="212" y="492"/>
                  </a:lnTo>
                  <a:lnTo>
                    <a:pt x="210" y="492"/>
                  </a:lnTo>
                  <a:lnTo>
                    <a:pt x="209" y="493"/>
                  </a:lnTo>
                  <a:lnTo>
                    <a:pt x="209" y="499"/>
                  </a:lnTo>
                  <a:lnTo>
                    <a:pt x="207" y="499"/>
                  </a:lnTo>
                  <a:lnTo>
                    <a:pt x="206" y="499"/>
                  </a:lnTo>
                  <a:lnTo>
                    <a:pt x="203" y="498"/>
                  </a:lnTo>
                  <a:lnTo>
                    <a:pt x="202" y="498"/>
                  </a:lnTo>
                  <a:lnTo>
                    <a:pt x="200" y="498"/>
                  </a:lnTo>
                  <a:lnTo>
                    <a:pt x="196" y="499"/>
                  </a:lnTo>
                  <a:lnTo>
                    <a:pt x="194" y="501"/>
                  </a:lnTo>
                  <a:lnTo>
                    <a:pt x="193" y="504"/>
                  </a:lnTo>
                  <a:lnTo>
                    <a:pt x="190" y="509"/>
                  </a:lnTo>
                  <a:lnTo>
                    <a:pt x="189" y="515"/>
                  </a:lnTo>
                  <a:lnTo>
                    <a:pt x="187" y="518"/>
                  </a:lnTo>
                  <a:lnTo>
                    <a:pt x="184" y="519"/>
                  </a:lnTo>
                  <a:lnTo>
                    <a:pt x="183" y="519"/>
                  </a:lnTo>
                  <a:lnTo>
                    <a:pt x="180" y="519"/>
                  </a:lnTo>
                  <a:lnTo>
                    <a:pt x="177" y="518"/>
                  </a:lnTo>
                  <a:lnTo>
                    <a:pt x="174" y="516"/>
                  </a:lnTo>
                  <a:lnTo>
                    <a:pt x="171" y="516"/>
                  </a:lnTo>
                  <a:lnTo>
                    <a:pt x="166" y="519"/>
                  </a:lnTo>
                  <a:lnTo>
                    <a:pt x="163" y="521"/>
                  </a:lnTo>
                  <a:lnTo>
                    <a:pt x="160" y="521"/>
                  </a:lnTo>
                  <a:lnTo>
                    <a:pt x="158" y="521"/>
                  </a:lnTo>
                  <a:lnTo>
                    <a:pt x="158" y="518"/>
                  </a:lnTo>
                  <a:lnTo>
                    <a:pt x="157" y="516"/>
                  </a:lnTo>
                  <a:lnTo>
                    <a:pt x="154" y="516"/>
                  </a:lnTo>
                  <a:lnTo>
                    <a:pt x="147" y="516"/>
                  </a:lnTo>
                  <a:lnTo>
                    <a:pt x="137" y="519"/>
                  </a:lnTo>
                  <a:lnTo>
                    <a:pt x="128" y="522"/>
                  </a:lnTo>
                  <a:lnTo>
                    <a:pt x="121" y="524"/>
                  </a:lnTo>
                  <a:lnTo>
                    <a:pt x="114" y="522"/>
                  </a:lnTo>
                  <a:lnTo>
                    <a:pt x="109" y="521"/>
                  </a:lnTo>
                  <a:lnTo>
                    <a:pt x="111" y="528"/>
                  </a:lnTo>
                  <a:lnTo>
                    <a:pt x="99" y="528"/>
                  </a:lnTo>
                  <a:lnTo>
                    <a:pt x="98" y="528"/>
                  </a:lnTo>
                  <a:lnTo>
                    <a:pt x="37" y="528"/>
                  </a:lnTo>
                  <a:lnTo>
                    <a:pt x="35" y="525"/>
                  </a:lnTo>
                  <a:lnTo>
                    <a:pt x="33" y="522"/>
                  </a:lnTo>
                  <a:lnTo>
                    <a:pt x="30" y="516"/>
                  </a:lnTo>
                  <a:lnTo>
                    <a:pt x="35" y="515"/>
                  </a:lnTo>
                  <a:lnTo>
                    <a:pt x="39" y="515"/>
                  </a:lnTo>
                  <a:lnTo>
                    <a:pt x="43" y="516"/>
                  </a:lnTo>
                  <a:lnTo>
                    <a:pt x="45" y="502"/>
                  </a:lnTo>
                  <a:lnTo>
                    <a:pt x="46" y="491"/>
                  </a:lnTo>
                  <a:lnTo>
                    <a:pt x="47" y="479"/>
                  </a:lnTo>
                  <a:lnTo>
                    <a:pt x="47" y="473"/>
                  </a:lnTo>
                  <a:lnTo>
                    <a:pt x="46" y="469"/>
                  </a:lnTo>
                  <a:lnTo>
                    <a:pt x="43" y="469"/>
                  </a:lnTo>
                  <a:lnTo>
                    <a:pt x="43" y="456"/>
                  </a:lnTo>
                  <a:lnTo>
                    <a:pt x="42" y="450"/>
                  </a:lnTo>
                  <a:lnTo>
                    <a:pt x="40" y="444"/>
                  </a:lnTo>
                  <a:lnTo>
                    <a:pt x="36" y="442"/>
                  </a:lnTo>
                  <a:lnTo>
                    <a:pt x="35" y="427"/>
                  </a:lnTo>
                  <a:lnTo>
                    <a:pt x="35" y="417"/>
                  </a:lnTo>
                  <a:lnTo>
                    <a:pt x="33" y="413"/>
                  </a:lnTo>
                  <a:lnTo>
                    <a:pt x="33" y="408"/>
                  </a:lnTo>
                  <a:lnTo>
                    <a:pt x="30" y="404"/>
                  </a:lnTo>
                  <a:lnTo>
                    <a:pt x="27" y="400"/>
                  </a:lnTo>
                  <a:lnTo>
                    <a:pt x="27" y="398"/>
                  </a:lnTo>
                  <a:lnTo>
                    <a:pt x="29" y="397"/>
                  </a:lnTo>
                  <a:lnTo>
                    <a:pt x="30" y="394"/>
                  </a:lnTo>
                  <a:lnTo>
                    <a:pt x="30" y="393"/>
                  </a:lnTo>
                  <a:lnTo>
                    <a:pt x="30" y="391"/>
                  </a:lnTo>
                  <a:lnTo>
                    <a:pt x="27" y="390"/>
                  </a:lnTo>
                  <a:lnTo>
                    <a:pt x="24" y="387"/>
                  </a:lnTo>
                  <a:lnTo>
                    <a:pt x="20" y="385"/>
                  </a:lnTo>
                  <a:lnTo>
                    <a:pt x="19" y="383"/>
                  </a:lnTo>
                  <a:lnTo>
                    <a:pt x="19" y="380"/>
                  </a:lnTo>
                  <a:lnTo>
                    <a:pt x="19" y="375"/>
                  </a:lnTo>
                  <a:lnTo>
                    <a:pt x="19" y="371"/>
                  </a:lnTo>
                  <a:lnTo>
                    <a:pt x="19" y="367"/>
                  </a:lnTo>
                  <a:lnTo>
                    <a:pt x="17" y="364"/>
                  </a:lnTo>
                  <a:lnTo>
                    <a:pt x="16" y="362"/>
                  </a:lnTo>
                  <a:lnTo>
                    <a:pt x="11" y="358"/>
                  </a:lnTo>
                  <a:lnTo>
                    <a:pt x="6" y="354"/>
                  </a:lnTo>
                  <a:lnTo>
                    <a:pt x="1" y="349"/>
                  </a:lnTo>
                  <a:lnTo>
                    <a:pt x="1" y="345"/>
                  </a:lnTo>
                  <a:lnTo>
                    <a:pt x="7" y="347"/>
                  </a:lnTo>
                  <a:lnTo>
                    <a:pt x="14" y="349"/>
                  </a:lnTo>
                  <a:lnTo>
                    <a:pt x="17" y="349"/>
                  </a:lnTo>
                  <a:lnTo>
                    <a:pt x="17" y="348"/>
                  </a:lnTo>
                  <a:lnTo>
                    <a:pt x="13" y="344"/>
                  </a:lnTo>
                  <a:lnTo>
                    <a:pt x="4" y="336"/>
                  </a:lnTo>
                  <a:lnTo>
                    <a:pt x="4" y="331"/>
                  </a:lnTo>
                  <a:lnTo>
                    <a:pt x="6" y="328"/>
                  </a:lnTo>
                  <a:lnTo>
                    <a:pt x="7" y="328"/>
                  </a:lnTo>
                  <a:lnTo>
                    <a:pt x="7" y="336"/>
                  </a:lnTo>
                  <a:lnTo>
                    <a:pt x="13" y="336"/>
                  </a:lnTo>
                  <a:lnTo>
                    <a:pt x="14" y="338"/>
                  </a:lnTo>
                  <a:lnTo>
                    <a:pt x="16" y="339"/>
                  </a:lnTo>
                  <a:lnTo>
                    <a:pt x="16" y="325"/>
                  </a:lnTo>
                  <a:lnTo>
                    <a:pt x="14" y="319"/>
                  </a:lnTo>
                  <a:lnTo>
                    <a:pt x="13" y="311"/>
                  </a:lnTo>
                  <a:lnTo>
                    <a:pt x="11" y="308"/>
                  </a:lnTo>
                  <a:lnTo>
                    <a:pt x="9" y="305"/>
                  </a:lnTo>
                  <a:lnTo>
                    <a:pt x="7" y="302"/>
                  </a:lnTo>
                  <a:lnTo>
                    <a:pt x="4" y="301"/>
                  </a:lnTo>
                  <a:lnTo>
                    <a:pt x="4" y="298"/>
                  </a:lnTo>
                  <a:lnTo>
                    <a:pt x="3" y="298"/>
                  </a:lnTo>
                  <a:lnTo>
                    <a:pt x="1" y="296"/>
                  </a:lnTo>
                  <a:lnTo>
                    <a:pt x="1" y="295"/>
                  </a:lnTo>
                  <a:lnTo>
                    <a:pt x="0" y="292"/>
                  </a:lnTo>
                  <a:lnTo>
                    <a:pt x="0" y="289"/>
                  </a:lnTo>
                  <a:lnTo>
                    <a:pt x="1" y="288"/>
                  </a:lnTo>
                  <a:lnTo>
                    <a:pt x="6" y="285"/>
                  </a:lnTo>
                  <a:lnTo>
                    <a:pt x="9" y="283"/>
                  </a:lnTo>
                  <a:lnTo>
                    <a:pt x="10" y="282"/>
                  </a:lnTo>
                  <a:lnTo>
                    <a:pt x="10" y="280"/>
                  </a:lnTo>
                  <a:lnTo>
                    <a:pt x="11" y="277"/>
                  </a:lnTo>
                  <a:lnTo>
                    <a:pt x="11" y="273"/>
                  </a:lnTo>
                  <a:lnTo>
                    <a:pt x="10" y="266"/>
                  </a:lnTo>
                  <a:lnTo>
                    <a:pt x="9" y="259"/>
                  </a:lnTo>
                  <a:lnTo>
                    <a:pt x="7" y="253"/>
                  </a:lnTo>
                  <a:lnTo>
                    <a:pt x="10" y="250"/>
                  </a:lnTo>
                  <a:lnTo>
                    <a:pt x="11" y="247"/>
                  </a:lnTo>
                  <a:lnTo>
                    <a:pt x="11" y="246"/>
                  </a:lnTo>
                  <a:lnTo>
                    <a:pt x="11" y="244"/>
                  </a:lnTo>
                  <a:lnTo>
                    <a:pt x="13" y="244"/>
                  </a:lnTo>
                  <a:lnTo>
                    <a:pt x="16" y="243"/>
                  </a:lnTo>
                  <a:lnTo>
                    <a:pt x="13" y="250"/>
                  </a:lnTo>
                  <a:lnTo>
                    <a:pt x="17" y="249"/>
                  </a:lnTo>
                  <a:lnTo>
                    <a:pt x="20" y="249"/>
                  </a:lnTo>
                  <a:lnTo>
                    <a:pt x="19" y="247"/>
                  </a:lnTo>
                  <a:lnTo>
                    <a:pt x="27" y="243"/>
                  </a:lnTo>
                  <a:lnTo>
                    <a:pt x="33" y="237"/>
                  </a:lnTo>
                  <a:lnTo>
                    <a:pt x="39" y="230"/>
                  </a:lnTo>
                  <a:lnTo>
                    <a:pt x="45" y="224"/>
                  </a:lnTo>
                  <a:lnTo>
                    <a:pt x="52" y="220"/>
                  </a:lnTo>
                  <a:lnTo>
                    <a:pt x="52" y="217"/>
                  </a:lnTo>
                  <a:lnTo>
                    <a:pt x="55" y="217"/>
                  </a:lnTo>
                  <a:lnTo>
                    <a:pt x="58" y="217"/>
                  </a:lnTo>
                  <a:lnTo>
                    <a:pt x="60" y="218"/>
                  </a:lnTo>
                  <a:lnTo>
                    <a:pt x="63" y="217"/>
                  </a:lnTo>
                  <a:lnTo>
                    <a:pt x="63" y="213"/>
                  </a:lnTo>
                  <a:lnTo>
                    <a:pt x="65" y="210"/>
                  </a:lnTo>
                  <a:lnTo>
                    <a:pt x="66" y="208"/>
                  </a:lnTo>
                  <a:lnTo>
                    <a:pt x="68" y="210"/>
                  </a:lnTo>
                  <a:lnTo>
                    <a:pt x="72" y="211"/>
                  </a:lnTo>
                  <a:lnTo>
                    <a:pt x="78" y="211"/>
                  </a:lnTo>
                  <a:lnTo>
                    <a:pt x="82" y="211"/>
                  </a:lnTo>
                  <a:lnTo>
                    <a:pt x="85" y="207"/>
                  </a:lnTo>
                  <a:lnTo>
                    <a:pt x="88" y="205"/>
                  </a:lnTo>
                  <a:lnTo>
                    <a:pt x="91" y="207"/>
                  </a:lnTo>
                  <a:lnTo>
                    <a:pt x="94" y="207"/>
                  </a:lnTo>
                  <a:lnTo>
                    <a:pt x="96" y="207"/>
                  </a:lnTo>
                  <a:lnTo>
                    <a:pt x="98" y="204"/>
                  </a:lnTo>
                  <a:lnTo>
                    <a:pt x="101" y="200"/>
                  </a:lnTo>
                  <a:lnTo>
                    <a:pt x="102" y="195"/>
                  </a:lnTo>
                  <a:lnTo>
                    <a:pt x="104" y="194"/>
                  </a:lnTo>
                  <a:lnTo>
                    <a:pt x="104" y="193"/>
                  </a:lnTo>
                  <a:lnTo>
                    <a:pt x="107" y="193"/>
                  </a:lnTo>
                  <a:lnTo>
                    <a:pt x="108" y="194"/>
                  </a:lnTo>
                  <a:lnTo>
                    <a:pt x="109" y="195"/>
                  </a:lnTo>
                  <a:lnTo>
                    <a:pt x="112" y="195"/>
                  </a:lnTo>
                  <a:lnTo>
                    <a:pt x="115" y="190"/>
                  </a:lnTo>
                  <a:lnTo>
                    <a:pt x="124" y="187"/>
                  </a:lnTo>
                  <a:lnTo>
                    <a:pt x="132" y="187"/>
                  </a:lnTo>
                  <a:lnTo>
                    <a:pt x="140" y="185"/>
                  </a:lnTo>
                  <a:lnTo>
                    <a:pt x="143" y="184"/>
                  </a:lnTo>
                  <a:lnTo>
                    <a:pt x="145" y="181"/>
                  </a:lnTo>
                  <a:lnTo>
                    <a:pt x="147" y="180"/>
                  </a:lnTo>
                  <a:lnTo>
                    <a:pt x="147" y="177"/>
                  </a:lnTo>
                  <a:lnTo>
                    <a:pt x="148" y="172"/>
                  </a:lnTo>
                  <a:lnTo>
                    <a:pt x="148" y="171"/>
                  </a:lnTo>
                  <a:lnTo>
                    <a:pt x="153" y="167"/>
                  </a:lnTo>
                  <a:lnTo>
                    <a:pt x="157" y="162"/>
                  </a:lnTo>
                  <a:lnTo>
                    <a:pt x="166" y="157"/>
                  </a:lnTo>
                  <a:lnTo>
                    <a:pt x="163" y="155"/>
                  </a:lnTo>
                  <a:lnTo>
                    <a:pt x="163" y="154"/>
                  </a:lnTo>
                  <a:lnTo>
                    <a:pt x="163" y="145"/>
                  </a:lnTo>
                  <a:lnTo>
                    <a:pt x="164" y="135"/>
                  </a:lnTo>
                  <a:lnTo>
                    <a:pt x="166" y="126"/>
                  </a:lnTo>
                  <a:lnTo>
                    <a:pt x="171" y="123"/>
                  </a:lnTo>
                  <a:lnTo>
                    <a:pt x="174" y="121"/>
                  </a:lnTo>
                  <a:lnTo>
                    <a:pt x="176" y="118"/>
                  </a:lnTo>
                  <a:lnTo>
                    <a:pt x="176" y="119"/>
                  </a:lnTo>
                  <a:lnTo>
                    <a:pt x="177" y="123"/>
                  </a:lnTo>
                  <a:lnTo>
                    <a:pt x="179" y="129"/>
                  </a:lnTo>
                  <a:lnTo>
                    <a:pt x="183" y="133"/>
                  </a:lnTo>
                  <a:lnTo>
                    <a:pt x="187" y="138"/>
                  </a:lnTo>
                  <a:lnTo>
                    <a:pt x="190" y="131"/>
                  </a:lnTo>
                  <a:lnTo>
                    <a:pt x="191" y="128"/>
                  </a:lnTo>
                  <a:lnTo>
                    <a:pt x="191" y="126"/>
                  </a:lnTo>
                  <a:lnTo>
                    <a:pt x="190" y="125"/>
                  </a:lnTo>
                  <a:lnTo>
                    <a:pt x="187" y="126"/>
                  </a:lnTo>
                  <a:lnTo>
                    <a:pt x="187" y="109"/>
                  </a:lnTo>
                  <a:lnTo>
                    <a:pt x="189" y="108"/>
                  </a:lnTo>
                  <a:lnTo>
                    <a:pt x="190" y="106"/>
                  </a:lnTo>
                  <a:lnTo>
                    <a:pt x="193" y="105"/>
                  </a:lnTo>
                  <a:lnTo>
                    <a:pt x="200" y="110"/>
                  </a:lnTo>
                  <a:lnTo>
                    <a:pt x="204" y="112"/>
                  </a:lnTo>
                  <a:lnTo>
                    <a:pt x="204" y="106"/>
                  </a:lnTo>
                  <a:lnTo>
                    <a:pt x="203" y="103"/>
                  </a:lnTo>
                  <a:lnTo>
                    <a:pt x="203" y="99"/>
                  </a:lnTo>
                  <a:lnTo>
                    <a:pt x="204" y="96"/>
                  </a:lnTo>
                  <a:lnTo>
                    <a:pt x="204" y="95"/>
                  </a:lnTo>
                  <a:lnTo>
                    <a:pt x="206" y="93"/>
                  </a:lnTo>
                  <a:lnTo>
                    <a:pt x="209" y="92"/>
                  </a:lnTo>
                  <a:lnTo>
                    <a:pt x="209" y="90"/>
                  </a:lnTo>
                  <a:lnTo>
                    <a:pt x="213" y="93"/>
                  </a:lnTo>
                  <a:lnTo>
                    <a:pt x="216" y="95"/>
                  </a:lnTo>
                  <a:lnTo>
                    <a:pt x="217" y="96"/>
                  </a:lnTo>
                  <a:lnTo>
                    <a:pt x="219" y="95"/>
                  </a:lnTo>
                  <a:lnTo>
                    <a:pt x="219" y="93"/>
                  </a:lnTo>
                  <a:lnTo>
                    <a:pt x="217" y="92"/>
                  </a:lnTo>
                  <a:lnTo>
                    <a:pt x="215" y="87"/>
                  </a:lnTo>
                  <a:lnTo>
                    <a:pt x="216" y="87"/>
                  </a:lnTo>
                  <a:lnTo>
                    <a:pt x="219" y="87"/>
                  </a:lnTo>
                  <a:lnTo>
                    <a:pt x="222" y="87"/>
                  </a:lnTo>
                  <a:lnTo>
                    <a:pt x="223" y="87"/>
                  </a:lnTo>
                  <a:lnTo>
                    <a:pt x="223" y="86"/>
                  </a:lnTo>
                  <a:lnTo>
                    <a:pt x="222" y="82"/>
                  </a:lnTo>
                  <a:lnTo>
                    <a:pt x="220" y="76"/>
                  </a:lnTo>
                  <a:lnTo>
                    <a:pt x="226" y="76"/>
                  </a:lnTo>
                  <a:lnTo>
                    <a:pt x="223" y="70"/>
                  </a:lnTo>
                  <a:lnTo>
                    <a:pt x="229" y="70"/>
                  </a:lnTo>
                  <a:lnTo>
                    <a:pt x="229" y="73"/>
                  </a:lnTo>
                  <a:lnTo>
                    <a:pt x="229" y="74"/>
                  </a:lnTo>
                  <a:lnTo>
                    <a:pt x="230" y="76"/>
                  </a:lnTo>
                  <a:lnTo>
                    <a:pt x="232" y="76"/>
                  </a:lnTo>
                  <a:lnTo>
                    <a:pt x="233" y="66"/>
                  </a:lnTo>
                  <a:lnTo>
                    <a:pt x="235" y="64"/>
                  </a:lnTo>
                  <a:lnTo>
                    <a:pt x="236" y="63"/>
                  </a:lnTo>
                  <a:lnTo>
                    <a:pt x="240" y="61"/>
                  </a:lnTo>
                  <a:lnTo>
                    <a:pt x="246" y="61"/>
                  </a:lnTo>
                  <a:lnTo>
                    <a:pt x="253" y="60"/>
                  </a:lnTo>
                  <a:lnTo>
                    <a:pt x="256" y="69"/>
                  </a:lnTo>
                  <a:lnTo>
                    <a:pt x="263" y="74"/>
                  </a:lnTo>
                  <a:lnTo>
                    <a:pt x="265" y="77"/>
                  </a:lnTo>
                  <a:lnTo>
                    <a:pt x="265" y="80"/>
                  </a:lnTo>
                  <a:lnTo>
                    <a:pt x="265" y="83"/>
                  </a:lnTo>
                  <a:lnTo>
                    <a:pt x="263" y="86"/>
                  </a:lnTo>
                  <a:lnTo>
                    <a:pt x="262" y="96"/>
                  </a:lnTo>
                  <a:lnTo>
                    <a:pt x="271" y="93"/>
                  </a:lnTo>
                  <a:lnTo>
                    <a:pt x="269" y="87"/>
                  </a:lnTo>
                  <a:lnTo>
                    <a:pt x="271" y="82"/>
                  </a:lnTo>
                  <a:lnTo>
                    <a:pt x="276" y="82"/>
                  </a:lnTo>
                  <a:lnTo>
                    <a:pt x="279" y="83"/>
                  </a:lnTo>
                  <a:lnTo>
                    <a:pt x="278" y="85"/>
                  </a:lnTo>
                  <a:lnTo>
                    <a:pt x="282" y="86"/>
                  </a:lnTo>
                  <a:lnTo>
                    <a:pt x="284" y="86"/>
                  </a:lnTo>
                  <a:lnTo>
                    <a:pt x="285" y="87"/>
                  </a:lnTo>
                  <a:lnTo>
                    <a:pt x="291" y="86"/>
                  </a:lnTo>
                  <a:lnTo>
                    <a:pt x="294" y="85"/>
                  </a:lnTo>
                  <a:lnTo>
                    <a:pt x="295" y="83"/>
                  </a:lnTo>
                  <a:lnTo>
                    <a:pt x="294" y="82"/>
                  </a:lnTo>
                  <a:lnTo>
                    <a:pt x="291" y="77"/>
                  </a:lnTo>
                  <a:lnTo>
                    <a:pt x="289" y="74"/>
                  </a:lnTo>
                  <a:lnTo>
                    <a:pt x="287" y="70"/>
                  </a:lnTo>
                  <a:lnTo>
                    <a:pt x="291" y="67"/>
                  </a:lnTo>
                  <a:lnTo>
                    <a:pt x="298" y="66"/>
                  </a:lnTo>
                  <a:lnTo>
                    <a:pt x="298" y="59"/>
                  </a:lnTo>
                  <a:lnTo>
                    <a:pt x="298" y="51"/>
                  </a:lnTo>
                  <a:lnTo>
                    <a:pt x="301" y="51"/>
                  </a:lnTo>
                  <a:lnTo>
                    <a:pt x="304" y="51"/>
                  </a:lnTo>
                  <a:lnTo>
                    <a:pt x="307" y="51"/>
                  </a:lnTo>
                  <a:lnTo>
                    <a:pt x="308" y="51"/>
                  </a:lnTo>
                  <a:lnTo>
                    <a:pt x="310" y="51"/>
                  </a:lnTo>
                  <a:lnTo>
                    <a:pt x="307" y="50"/>
                  </a:lnTo>
                  <a:lnTo>
                    <a:pt x="305" y="47"/>
                  </a:lnTo>
                  <a:lnTo>
                    <a:pt x="305" y="44"/>
                  </a:lnTo>
                  <a:lnTo>
                    <a:pt x="305" y="41"/>
                  </a:lnTo>
                  <a:lnTo>
                    <a:pt x="307" y="34"/>
                  </a:lnTo>
                  <a:lnTo>
                    <a:pt x="310" y="27"/>
                  </a:lnTo>
                  <a:lnTo>
                    <a:pt x="312" y="30"/>
                  </a:lnTo>
                  <a:lnTo>
                    <a:pt x="315" y="31"/>
                  </a:lnTo>
                  <a:lnTo>
                    <a:pt x="317" y="33"/>
                  </a:lnTo>
                  <a:lnTo>
                    <a:pt x="318" y="28"/>
                  </a:lnTo>
                  <a:lnTo>
                    <a:pt x="320" y="25"/>
                  </a:lnTo>
                  <a:lnTo>
                    <a:pt x="320" y="24"/>
                  </a:lnTo>
                  <a:lnTo>
                    <a:pt x="324" y="24"/>
                  </a:lnTo>
                  <a:lnTo>
                    <a:pt x="327" y="25"/>
                  </a:lnTo>
                  <a:lnTo>
                    <a:pt x="334" y="28"/>
                  </a:lnTo>
                  <a:lnTo>
                    <a:pt x="341" y="31"/>
                  </a:lnTo>
                  <a:lnTo>
                    <a:pt x="346" y="33"/>
                  </a:lnTo>
                  <a:lnTo>
                    <a:pt x="347" y="33"/>
                  </a:lnTo>
                  <a:lnTo>
                    <a:pt x="347" y="27"/>
                  </a:lnTo>
                  <a:lnTo>
                    <a:pt x="351" y="28"/>
                  </a:lnTo>
                  <a:lnTo>
                    <a:pt x="353" y="25"/>
                  </a:lnTo>
                  <a:lnTo>
                    <a:pt x="353" y="21"/>
                  </a:lnTo>
                  <a:lnTo>
                    <a:pt x="347" y="17"/>
                  </a:lnTo>
                  <a:lnTo>
                    <a:pt x="337" y="11"/>
                  </a:lnTo>
                  <a:lnTo>
                    <a:pt x="333" y="7"/>
                  </a:lnTo>
                  <a:lnTo>
                    <a:pt x="333" y="5"/>
                  </a:lnTo>
                  <a:lnTo>
                    <a:pt x="331" y="5"/>
                  </a:lnTo>
                  <a:lnTo>
                    <a:pt x="333" y="4"/>
                  </a:lnTo>
                  <a:lnTo>
                    <a:pt x="340" y="4"/>
                  </a:lnTo>
                  <a:lnTo>
                    <a:pt x="343" y="5"/>
                  </a:lnTo>
                  <a:lnTo>
                    <a:pt x="346" y="8"/>
                  </a:lnTo>
                  <a:lnTo>
                    <a:pt x="350" y="13"/>
                  </a:lnTo>
                  <a:lnTo>
                    <a:pt x="350" y="14"/>
                  </a:lnTo>
                  <a:lnTo>
                    <a:pt x="351" y="14"/>
                  </a:lnTo>
                  <a:lnTo>
                    <a:pt x="356" y="15"/>
                  </a:lnTo>
                  <a:lnTo>
                    <a:pt x="356" y="14"/>
                  </a:lnTo>
                  <a:lnTo>
                    <a:pt x="357" y="13"/>
                  </a:lnTo>
                  <a:lnTo>
                    <a:pt x="361" y="10"/>
                  </a:lnTo>
                  <a:close/>
                </a:path>
              </a:pathLst>
            </a:custGeom>
            <a:solidFill>
              <a:srgbClr val="E7E4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812394"/>
              <a:endParaRPr lang="fi-FI" sz="1600">
                <a:solidFill>
                  <a:srgbClr val="002664"/>
                </a:solidFill>
              </a:endParaRPr>
            </a:p>
          </p:txBody>
        </p:sp>
        <p:sp>
          <p:nvSpPr>
            <p:cNvPr id="31" name="Freeform 26"/>
            <p:cNvSpPr>
              <a:spLocks/>
            </p:cNvSpPr>
            <p:nvPr/>
          </p:nvSpPr>
          <p:spPr bwMode="auto">
            <a:xfrm>
              <a:off x="4941" y="3026"/>
              <a:ext cx="339" cy="227"/>
            </a:xfrm>
            <a:custGeom>
              <a:avLst/>
              <a:gdLst>
                <a:gd name="T0" fmla="*/ 46 w 339"/>
                <a:gd name="T1" fmla="*/ 41 h 227"/>
                <a:gd name="T2" fmla="*/ 33 w 339"/>
                <a:gd name="T3" fmla="*/ 36 h 227"/>
                <a:gd name="T4" fmla="*/ 15 w 339"/>
                <a:gd name="T5" fmla="*/ 27 h 227"/>
                <a:gd name="T6" fmla="*/ 7 w 339"/>
                <a:gd name="T7" fmla="*/ 24 h 227"/>
                <a:gd name="T8" fmla="*/ 3 w 339"/>
                <a:gd name="T9" fmla="*/ 8 h 227"/>
                <a:gd name="T10" fmla="*/ 15 w 339"/>
                <a:gd name="T11" fmla="*/ 4 h 227"/>
                <a:gd name="T12" fmla="*/ 23 w 339"/>
                <a:gd name="T13" fmla="*/ 0 h 227"/>
                <a:gd name="T14" fmla="*/ 36 w 339"/>
                <a:gd name="T15" fmla="*/ 5 h 227"/>
                <a:gd name="T16" fmla="*/ 49 w 339"/>
                <a:gd name="T17" fmla="*/ 7 h 227"/>
                <a:gd name="T18" fmla="*/ 54 w 339"/>
                <a:gd name="T19" fmla="*/ 43 h 227"/>
                <a:gd name="T20" fmla="*/ 63 w 339"/>
                <a:gd name="T21" fmla="*/ 44 h 227"/>
                <a:gd name="T22" fmla="*/ 73 w 339"/>
                <a:gd name="T23" fmla="*/ 60 h 227"/>
                <a:gd name="T24" fmla="*/ 86 w 339"/>
                <a:gd name="T25" fmla="*/ 57 h 227"/>
                <a:gd name="T26" fmla="*/ 92 w 339"/>
                <a:gd name="T27" fmla="*/ 44 h 227"/>
                <a:gd name="T28" fmla="*/ 105 w 339"/>
                <a:gd name="T29" fmla="*/ 38 h 227"/>
                <a:gd name="T30" fmla="*/ 109 w 339"/>
                <a:gd name="T31" fmla="*/ 28 h 227"/>
                <a:gd name="T32" fmla="*/ 126 w 339"/>
                <a:gd name="T33" fmla="*/ 31 h 227"/>
                <a:gd name="T34" fmla="*/ 147 w 339"/>
                <a:gd name="T35" fmla="*/ 44 h 227"/>
                <a:gd name="T36" fmla="*/ 161 w 339"/>
                <a:gd name="T37" fmla="*/ 44 h 227"/>
                <a:gd name="T38" fmla="*/ 168 w 339"/>
                <a:gd name="T39" fmla="*/ 49 h 227"/>
                <a:gd name="T40" fmla="*/ 208 w 339"/>
                <a:gd name="T41" fmla="*/ 64 h 227"/>
                <a:gd name="T42" fmla="*/ 231 w 339"/>
                <a:gd name="T43" fmla="*/ 74 h 227"/>
                <a:gd name="T44" fmla="*/ 240 w 339"/>
                <a:gd name="T45" fmla="*/ 83 h 227"/>
                <a:gd name="T46" fmla="*/ 257 w 339"/>
                <a:gd name="T47" fmla="*/ 97 h 227"/>
                <a:gd name="T48" fmla="*/ 257 w 339"/>
                <a:gd name="T49" fmla="*/ 108 h 227"/>
                <a:gd name="T50" fmla="*/ 270 w 339"/>
                <a:gd name="T51" fmla="*/ 109 h 227"/>
                <a:gd name="T52" fmla="*/ 278 w 339"/>
                <a:gd name="T53" fmla="*/ 119 h 227"/>
                <a:gd name="T54" fmla="*/ 286 w 339"/>
                <a:gd name="T55" fmla="*/ 122 h 227"/>
                <a:gd name="T56" fmla="*/ 282 w 339"/>
                <a:gd name="T57" fmla="*/ 144 h 227"/>
                <a:gd name="T58" fmla="*/ 289 w 339"/>
                <a:gd name="T59" fmla="*/ 167 h 227"/>
                <a:gd name="T60" fmla="*/ 299 w 339"/>
                <a:gd name="T61" fmla="*/ 171 h 227"/>
                <a:gd name="T62" fmla="*/ 303 w 339"/>
                <a:gd name="T63" fmla="*/ 181 h 227"/>
                <a:gd name="T64" fmla="*/ 309 w 339"/>
                <a:gd name="T65" fmla="*/ 192 h 227"/>
                <a:gd name="T66" fmla="*/ 316 w 339"/>
                <a:gd name="T67" fmla="*/ 198 h 227"/>
                <a:gd name="T68" fmla="*/ 321 w 339"/>
                <a:gd name="T69" fmla="*/ 205 h 227"/>
                <a:gd name="T70" fmla="*/ 332 w 339"/>
                <a:gd name="T71" fmla="*/ 207 h 227"/>
                <a:gd name="T72" fmla="*/ 332 w 339"/>
                <a:gd name="T73" fmla="*/ 216 h 227"/>
                <a:gd name="T74" fmla="*/ 339 w 339"/>
                <a:gd name="T75" fmla="*/ 227 h 227"/>
                <a:gd name="T76" fmla="*/ 293 w 339"/>
                <a:gd name="T77" fmla="*/ 216 h 227"/>
                <a:gd name="T78" fmla="*/ 276 w 339"/>
                <a:gd name="T79" fmla="*/ 197 h 227"/>
                <a:gd name="T80" fmla="*/ 270 w 339"/>
                <a:gd name="T81" fmla="*/ 188 h 227"/>
                <a:gd name="T82" fmla="*/ 259 w 339"/>
                <a:gd name="T83" fmla="*/ 172 h 227"/>
                <a:gd name="T84" fmla="*/ 219 w 339"/>
                <a:gd name="T85" fmla="*/ 167 h 227"/>
                <a:gd name="T86" fmla="*/ 219 w 339"/>
                <a:gd name="T87" fmla="*/ 180 h 227"/>
                <a:gd name="T88" fmla="*/ 211 w 339"/>
                <a:gd name="T89" fmla="*/ 188 h 227"/>
                <a:gd name="T90" fmla="*/ 183 w 339"/>
                <a:gd name="T91" fmla="*/ 192 h 227"/>
                <a:gd name="T92" fmla="*/ 158 w 339"/>
                <a:gd name="T93" fmla="*/ 171 h 227"/>
                <a:gd name="T94" fmla="*/ 132 w 339"/>
                <a:gd name="T95" fmla="*/ 169 h 227"/>
                <a:gd name="T96" fmla="*/ 119 w 339"/>
                <a:gd name="T97" fmla="*/ 169 h 227"/>
                <a:gd name="T98" fmla="*/ 129 w 339"/>
                <a:gd name="T99" fmla="*/ 164 h 227"/>
                <a:gd name="T100" fmla="*/ 129 w 339"/>
                <a:gd name="T101" fmla="*/ 135 h 227"/>
                <a:gd name="T102" fmla="*/ 105 w 339"/>
                <a:gd name="T103" fmla="*/ 102 h 227"/>
                <a:gd name="T104" fmla="*/ 100 w 339"/>
                <a:gd name="T105" fmla="*/ 97 h 227"/>
                <a:gd name="T106" fmla="*/ 92 w 339"/>
                <a:gd name="T107" fmla="*/ 89 h 227"/>
                <a:gd name="T108" fmla="*/ 63 w 339"/>
                <a:gd name="T109" fmla="*/ 83 h 227"/>
                <a:gd name="T110" fmla="*/ 62 w 339"/>
                <a:gd name="T111" fmla="*/ 74 h 227"/>
                <a:gd name="T112" fmla="*/ 54 w 339"/>
                <a:gd name="T113" fmla="*/ 69 h 227"/>
                <a:gd name="T114" fmla="*/ 47 w 339"/>
                <a:gd name="T115" fmla="*/ 64 h 227"/>
                <a:gd name="T116" fmla="*/ 40 w 339"/>
                <a:gd name="T117" fmla="*/ 64 h 227"/>
                <a:gd name="T118" fmla="*/ 30 w 339"/>
                <a:gd name="T119" fmla="*/ 63 h 227"/>
                <a:gd name="T120" fmla="*/ 24 w 339"/>
                <a:gd name="T121" fmla="*/ 53 h 227"/>
                <a:gd name="T122" fmla="*/ 31 w 339"/>
                <a:gd name="T123" fmla="*/ 49 h 227"/>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339" h="227">
                  <a:moveTo>
                    <a:pt x="14" y="47"/>
                  </a:moveTo>
                  <a:lnTo>
                    <a:pt x="30" y="46"/>
                  </a:lnTo>
                  <a:lnTo>
                    <a:pt x="44" y="44"/>
                  </a:lnTo>
                  <a:lnTo>
                    <a:pt x="46" y="41"/>
                  </a:lnTo>
                  <a:lnTo>
                    <a:pt x="47" y="40"/>
                  </a:lnTo>
                  <a:lnTo>
                    <a:pt x="47" y="38"/>
                  </a:lnTo>
                  <a:lnTo>
                    <a:pt x="44" y="36"/>
                  </a:lnTo>
                  <a:lnTo>
                    <a:pt x="33" y="36"/>
                  </a:lnTo>
                  <a:lnTo>
                    <a:pt x="17" y="36"/>
                  </a:lnTo>
                  <a:lnTo>
                    <a:pt x="15" y="33"/>
                  </a:lnTo>
                  <a:lnTo>
                    <a:pt x="15" y="30"/>
                  </a:lnTo>
                  <a:lnTo>
                    <a:pt x="15" y="27"/>
                  </a:lnTo>
                  <a:lnTo>
                    <a:pt x="15" y="25"/>
                  </a:lnTo>
                  <a:lnTo>
                    <a:pt x="14" y="25"/>
                  </a:lnTo>
                  <a:lnTo>
                    <a:pt x="11" y="24"/>
                  </a:lnTo>
                  <a:lnTo>
                    <a:pt x="7" y="24"/>
                  </a:lnTo>
                  <a:lnTo>
                    <a:pt x="0" y="25"/>
                  </a:lnTo>
                  <a:lnTo>
                    <a:pt x="0" y="20"/>
                  </a:lnTo>
                  <a:lnTo>
                    <a:pt x="0" y="8"/>
                  </a:lnTo>
                  <a:lnTo>
                    <a:pt x="3" y="8"/>
                  </a:lnTo>
                  <a:lnTo>
                    <a:pt x="7" y="8"/>
                  </a:lnTo>
                  <a:lnTo>
                    <a:pt x="11" y="8"/>
                  </a:lnTo>
                  <a:lnTo>
                    <a:pt x="14" y="8"/>
                  </a:lnTo>
                  <a:lnTo>
                    <a:pt x="15" y="4"/>
                  </a:lnTo>
                  <a:lnTo>
                    <a:pt x="17" y="1"/>
                  </a:lnTo>
                  <a:lnTo>
                    <a:pt x="18" y="1"/>
                  </a:lnTo>
                  <a:lnTo>
                    <a:pt x="20" y="0"/>
                  </a:lnTo>
                  <a:lnTo>
                    <a:pt x="23" y="0"/>
                  </a:lnTo>
                  <a:lnTo>
                    <a:pt x="24" y="1"/>
                  </a:lnTo>
                  <a:lnTo>
                    <a:pt x="28" y="2"/>
                  </a:lnTo>
                  <a:lnTo>
                    <a:pt x="33" y="4"/>
                  </a:lnTo>
                  <a:lnTo>
                    <a:pt x="36" y="5"/>
                  </a:lnTo>
                  <a:lnTo>
                    <a:pt x="40" y="5"/>
                  </a:lnTo>
                  <a:lnTo>
                    <a:pt x="44" y="2"/>
                  </a:lnTo>
                  <a:lnTo>
                    <a:pt x="47" y="5"/>
                  </a:lnTo>
                  <a:lnTo>
                    <a:pt x="49" y="7"/>
                  </a:lnTo>
                  <a:lnTo>
                    <a:pt x="56" y="8"/>
                  </a:lnTo>
                  <a:lnTo>
                    <a:pt x="54" y="28"/>
                  </a:lnTo>
                  <a:lnTo>
                    <a:pt x="54" y="38"/>
                  </a:lnTo>
                  <a:lnTo>
                    <a:pt x="54" y="43"/>
                  </a:lnTo>
                  <a:lnTo>
                    <a:pt x="56" y="47"/>
                  </a:lnTo>
                  <a:lnTo>
                    <a:pt x="57" y="47"/>
                  </a:lnTo>
                  <a:lnTo>
                    <a:pt x="60" y="47"/>
                  </a:lnTo>
                  <a:lnTo>
                    <a:pt x="63" y="44"/>
                  </a:lnTo>
                  <a:lnTo>
                    <a:pt x="66" y="53"/>
                  </a:lnTo>
                  <a:lnTo>
                    <a:pt x="67" y="57"/>
                  </a:lnTo>
                  <a:lnTo>
                    <a:pt x="69" y="61"/>
                  </a:lnTo>
                  <a:lnTo>
                    <a:pt x="73" y="60"/>
                  </a:lnTo>
                  <a:lnTo>
                    <a:pt x="77" y="60"/>
                  </a:lnTo>
                  <a:lnTo>
                    <a:pt x="82" y="60"/>
                  </a:lnTo>
                  <a:lnTo>
                    <a:pt x="86" y="59"/>
                  </a:lnTo>
                  <a:lnTo>
                    <a:pt x="86" y="57"/>
                  </a:lnTo>
                  <a:lnTo>
                    <a:pt x="87" y="56"/>
                  </a:lnTo>
                  <a:lnTo>
                    <a:pt x="89" y="51"/>
                  </a:lnTo>
                  <a:lnTo>
                    <a:pt x="90" y="47"/>
                  </a:lnTo>
                  <a:lnTo>
                    <a:pt x="92" y="44"/>
                  </a:lnTo>
                  <a:lnTo>
                    <a:pt x="95" y="43"/>
                  </a:lnTo>
                  <a:lnTo>
                    <a:pt x="98" y="41"/>
                  </a:lnTo>
                  <a:lnTo>
                    <a:pt x="102" y="41"/>
                  </a:lnTo>
                  <a:lnTo>
                    <a:pt x="105" y="38"/>
                  </a:lnTo>
                  <a:lnTo>
                    <a:pt x="106" y="37"/>
                  </a:lnTo>
                  <a:lnTo>
                    <a:pt x="108" y="33"/>
                  </a:lnTo>
                  <a:lnTo>
                    <a:pt x="109" y="30"/>
                  </a:lnTo>
                  <a:lnTo>
                    <a:pt x="109" y="28"/>
                  </a:lnTo>
                  <a:lnTo>
                    <a:pt x="111" y="28"/>
                  </a:lnTo>
                  <a:lnTo>
                    <a:pt x="116" y="27"/>
                  </a:lnTo>
                  <a:lnTo>
                    <a:pt x="121" y="28"/>
                  </a:lnTo>
                  <a:lnTo>
                    <a:pt x="126" y="31"/>
                  </a:lnTo>
                  <a:lnTo>
                    <a:pt x="131" y="34"/>
                  </a:lnTo>
                  <a:lnTo>
                    <a:pt x="139" y="40"/>
                  </a:lnTo>
                  <a:lnTo>
                    <a:pt x="142" y="43"/>
                  </a:lnTo>
                  <a:lnTo>
                    <a:pt x="147" y="44"/>
                  </a:lnTo>
                  <a:lnTo>
                    <a:pt x="149" y="44"/>
                  </a:lnTo>
                  <a:lnTo>
                    <a:pt x="151" y="44"/>
                  </a:lnTo>
                  <a:lnTo>
                    <a:pt x="157" y="44"/>
                  </a:lnTo>
                  <a:lnTo>
                    <a:pt x="161" y="44"/>
                  </a:lnTo>
                  <a:lnTo>
                    <a:pt x="165" y="44"/>
                  </a:lnTo>
                  <a:lnTo>
                    <a:pt x="167" y="46"/>
                  </a:lnTo>
                  <a:lnTo>
                    <a:pt x="167" y="47"/>
                  </a:lnTo>
                  <a:lnTo>
                    <a:pt x="168" y="49"/>
                  </a:lnTo>
                  <a:lnTo>
                    <a:pt x="180" y="54"/>
                  </a:lnTo>
                  <a:lnTo>
                    <a:pt x="185" y="59"/>
                  </a:lnTo>
                  <a:lnTo>
                    <a:pt x="195" y="61"/>
                  </a:lnTo>
                  <a:lnTo>
                    <a:pt x="208" y="64"/>
                  </a:lnTo>
                  <a:lnTo>
                    <a:pt x="220" y="67"/>
                  </a:lnTo>
                  <a:lnTo>
                    <a:pt x="224" y="70"/>
                  </a:lnTo>
                  <a:lnTo>
                    <a:pt x="230" y="72"/>
                  </a:lnTo>
                  <a:lnTo>
                    <a:pt x="231" y="74"/>
                  </a:lnTo>
                  <a:lnTo>
                    <a:pt x="233" y="77"/>
                  </a:lnTo>
                  <a:lnTo>
                    <a:pt x="236" y="82"/>
                  </a:lnTo>
                  <a:lnTo>
                    <a:pt x="237" y="83"/>
                  </a:lnTo>
                  <a:lnTo>
                    <a:pt x="240" y="83"/>
                  </a:lnTo>
                  <a:lnTo>
                    <a:pt x="242" y="83"/>
                  </a:lnTo>
                  <a:lnTo>
                    <a:pt x="244" y="83"/>
                  </a:lnTo>
                  <a:lnTo>
                    <a:pt x="246" y="83"/>
                  </a:lnTo>
                  <a:lnTo>
                    <a:pt x="257" y="97"/>
                  </a:lnTo>
                  <a:lnTo>
                    <a:pt x="257" y="99"/>
                  </a:lnTo>
                  <a:lnTo>
                    <a:pt x="257" y="103"/>
                  </a:lnTo>
                  <a:lnTo>
                    <a:pt x="256" y="106"/>
                  </a:lnTo>
                  <a:lnTo>
                    <a:pt x="257" y="108"/>
                  </a:lnTo>
                  <a:lnTo>
                    <a:pt x="259" y="109"/>
                  </a:lnTo>
                  <a:lnTo>
                    <a:pt x="260" y="109"/>
                  </a:lnTo>
                  <a:lnTo>
                    <a:pt x="265" y="109"/>
                  </a:lnTo>
                  <a:lnTo>
                    <a:pt x="270" y="109"/>
                  </a:lnTo>
                  <a:lnTo>
                    <a:pt x="273" y="110"/>
                  </a:lnTo>
                  <a:lnTo>
                    <a:pt x="275" y="113"/>
                  </a:lnTo>
                  <a:lnTo>
                    <a:pt x="276" y="116"/>
                  </a:lnTo>
                  <a:lnTo>
                    <a:pt x="278" y="119"/>
                  </a:lnTo>
                  <a:lnTo>
                    <a:pt x="278" y="120"/>
                  </a:lnTo>
                  <a:lnTo>
                    <a:pt x="279" y="122"/>
                  </a:lnTo>
                  <a:lnTo>
                    <a:pt x="283" y="122"/>
                  </a:lnTo>
                  <a:lnTo>
                    <a:pt x="286" y="122"/>
                  </a:lnTo>
                  <a:lnTo>
                    <a:pt x="289" y="122"/>
                  </a:lnTo>
                  <a:lnTo>
                    <a:pt x="293" y="122"/>
                  </a:lnTo>
                  <a:lnTo>
                    <a:pt x="296" y="138"/>
                  </a:lnTo>
                  <a:lnTo>
                    <a:pt x="282" y="144"/>
                  </a:lnTo>
                  <a:lnTo>
                    <a:pt x="283" y="149"/>
                  </a:lnTo>
                  <a:lnTo>
                    <a:pt x="285" y="158"/>
                  </a:lnTo>
                  <a:lnTo>
                    <a:pt x="288" y="164"/>
                  </a:lnTo>
                  <a:lnTo>
                    <a:pt x="289" y="167"/>
                  </a:lnTo>
                  <a:lnTo>
                    <a:pt x="291" y="169"/>
                  </a:lnTo>
                  <a:lnTo>
                    <a:pt x="293" y="169"/>
                  </a:lnTo>
                  <a:lnTo>
                    <a:pt x="296" y="169"/>
                  </a:lnTo>
                  <a:lnTo>
                    <a:pt x="299" y="171"/>
                  </a:lnTo>
                  <a:lnTo>
                    <a:pt x="301" y="171"/>
                  </a:lnTo>
                  <a:lnTo>
                    <a:pt x="302" y="174"/>
                  </a:lnTo>
                  <a:lnTo>
                    <a:pt x="303" y="177"/>
                  </a:lnTo>
                  <a:lnTo>
                    <a:pt x="303" y="181"/>
                  </a:lnTo>
                  <a:lnTo>
                    <a:pt x="305" y="187"/>
                  </a:lnTo>
                  <a:lnTo>
                    <a:pt x="305" y="190"/>
                  </a:lnTo>
                  <a:lnTo>
                    <a:pt x="306" y="191"/>
                  </a:lnTo>
                  <a:lnTo>
                    <a:pt x="309" y="192"/>
                  </a:lnTo>
                  <a:lnTo>
                    <a:pt x="312" y="192"/>
                  </a:lnTo>
                  <a:lnTo>
                    <a:pt x="315" y="192"/>
                  </a:lnTo>
                  <a:lnTo>
                    <a:pt x="318" y="194"/>
                  </a:lnTo>
                  <a:lnTo>
                    <a:pt x="316" y="198"/>
                  </a:lnTo>
                  <a:lnTo>
                    <a:pt x="316" y="203"/>
                  </a:lnTo>
                  <a:lnTo>
                    <a:pt x="316" y="204"/>
                  </a:lnTo>
                  <a:lnTo>
                    <a:pt x="318" y="204"/>
                  </a:lnTo>
                  <a:lnTo>
                    <a:pt x="321" y="205"/>
                  </a:lnTo>
                  <a:lnTo>
                    <a:pt x="325" y="205"/>
                  </a:lnTo>
                  <a:lnTo>
                    <a:pt x="328" y="205"/>
                  </a:lnTo>
                  <a:lnTo>
                    <a:pt x="331" y="207"/>
                  </a:lnTo>
                  <a:lnTo>
                    <a:pt x="332" y="207"/>
                  </a:lnTo>
                  <a:lnTo>
                    <a:pt x="332" y="208"/>
                  </a:lnTo>
                  <a:lnTo>
                    <a:pt x="331" y="210"/>
                  </a:lnTo>
                  <a:lnTo>
                    <a:pt x="329" y="213"/>
                  </a:lnTo>
                  <a:lnTo>
                    <a:pt x="332" y="216"/>
                  </a:lnTo>
                  <a:lnTo>
                    <a:pt x="334" y="216"/>
                  </a:lnTo>
                  <a:lnTo>
                    <a:pt x="339" y="218"/>
                  </a:lnTo>
                  <a:lnTo>
                    <a:pt x="339" y="223"/>
                  </a:lnTo>
                  <a:lnTo>
                    <a:pt x="339" y="227"/>
                  </a:lnTo>
                  <a:lnTo>
                    <a:pt x="329" y="224"/>
                  </a:lnTo>
                  <a:lnTo>
                    <a:pt x="315" y="223"/>
                  </a:lnTo>
                  <a:lnTo>
                    <a:pt x="303" y="220"/>
                  </a:lnTo>
                  <a:lnTo>
                    <a:pt x="293" y="216"/>
                  </a:lnTo>
                  <a:lnTo>
                    <a:pt x="285" y="200"/>
                  </a:lnTo>
                  <a:lnTo>
                    <a:pt x="282" y="198"/>
                  </a:lnTo>
                  <a:lnTo>
                    <a:pt x="279" y="198"/>
                  </a:lnTo>
                  <a:lnTo>
                    <a:pt x="276" y="197"/>
                  </a:lnTo>
                  <a:lnTo>
                    <a:pt x="273" y="197"/>
                  </a:lnTo>
                  <a:lnTo>
                    <a:pt x="272" y="195"/>
                  </a:lnTo>
                  <a:lnTo>
                    <a:pt x="272" y="192"/>
                  </a:lnTo>
                  <a:lnTo>
                    <a:pt x="270" y="188"/>
                  </a:lnTo>
                  <a:lnTo>
                    <a:pt x="269" y="184"/>
                  </a:lnTo>
                  <a:lnTo>
                    <a:pt x="267" y="180"/>
                  </a:lnTo>
                  <a:lnTo>
                    <a:pt x="263" y="175"/>
                  </a:lnTo>
                  <a:lnTo>
                    <a:pt x="259" y="172"/>
                  </a:lnTo>
                  <a:lnTo>
                    <a:pt x="252" y="169"/>
                  </a:lnTo>
                  <a:lnTo>
                    <a:pt x="244" y="168"/>
                  </a:lnTo>
                  <a:lnTo>
                    <a:pt x="230" y="167"/>
                  </a:lnTo>
                  <a:lnTo>
                    <a:pt x="219" y="167"/>
                  </a:lnTo>
                  <a:lnTo>
                    <a:pt x="219" y="169"/>
                  </a:lnTo>
                  <a:lnTo>
                    <a:pt x="219" y="172"/>
                  </a:lnTo>
                  <a:lnTo>
                    <a:pt x="219" y="177"/>
                  </a:lnTo>
                  <a:lnTo>
                    <a:pt x="219" y="180"/>
                  </a:lnTo>
                  <a:lnTo>
                    <a:pt x="217" y="182"/>
                  </a:lnTo>
                  <a:lnTo>
                    <a:pt x="216" y="185"/>
                  </a:lnTo>
                  <a:lnTo>
                    <a:pt x="214" y="187"/>
                  </a:lnTo>
                  <a:lnTo>
                    <a:pt x="211" y="188"/>
                  </a:lnTo>
                  <a:lnTo>
                    <a:pt x="208" y="190"/>
                  </a:lnTo>
                  <a:lnTo>
                    <a:pt x="206" y="190"/>
                  </a:lnTo>
                  <a:lnTo>
                    <a:pt x="198" y="191"/>
                  </a:lnTo>
                  <a:lnTo>
                    <a:pt x="183" y="192"/>
                  </a:lnTo>
                  <a:lnTo>
                    <a:pt x="175" y="192"/>
                  </a:lnTo>
                  <a:lnTo>
                    <a:pt x="168" y="194"/>
                  </a:lnTo>
                  <a:lnTo>
                    <a:pt x="162" y="184"/>
                  </a:lnTo>
                  <a:lnTo>
                    <a:pt x="158" y="171"/>
                  </a:lnTo>
                  <a:lnTo>
                    <a:pt x="152" y="171"/>
                  </a:lnTo>
                  <a:lnTo>
                    <a:pt x="145" y="169"/>
                  </a:lnTo>
                  <a:lnTo>
                    <a:pt x="138" y="168"/>
                  </a:lnTo>
                  <a:lnTo>
                    <a:pt x="132" y="169"/>
                  </a:lnTo>
                  <a:lnTo>
                    <a:pt x="132" y="174"/>
                  </a:lnTo>
                  <a:lnTo>
                    <a:pt x="122" y="175"/>
                  </a:lnTo>
                  <a:lnTo>
                    <a:pt x="113" y="177"/>
                  </a:lnTo>
                  <a:lnTo>
                    <a:pt x="119" y="169"/>
                  </a:lnTo>
                  <a:lnTo>
                    <a:pt x="122" y="165"/>
                  </a:lnTo>
                  <a:lnTo>
                    <a:pt x="125" y="164"/>
                  </a:lnTo>
                  <a:lnTo>
                    <a:pt x="126" y="162"/>
                  </a:lnTo>
                  <a:lnTo>
                    <a:pt x="129" y="164"/>
                  </a:lnTo>
                  <a:lnTo>
                    <a:pt x="134" y="164"/>
                  </a:lnTo>
                  <a:lnTo>
                    <a:pt x="135" y="164"/>
                  </a:lnTo>
                  <a:lnTo>
                    <a:pt x="134" y="149"/>
                  </a:lnTo>
                  <a:lnTo>
                    <a:pt x="129" y="135"/>
                  </a:lnTo>
                  <a:lnTo>
                    <a:pt x="122" y="105"/>
                  </a:lnTo>
                  <a:lnTo>
                    <a:pt x="108" y="100"/>
                  </a:lnTo>
                  <a:lnTo>
                    <a:pt x="106" y="100"/>
                  </a:lnTo>
                  <a:lnTo>
                    <a:pt x="105" y="102"/>
                  </a:lnTo>
                  <a:lnTo>
                    <a:pt x="103" y="103"/>
                  </a:lnTo>
                  <a:lnTo>
                    <a:pt x="102" y="102"/>
                  </a:lnTo>
                  <a:lnTo>
                    <a:pt x="102" y="100"/>
                  </a:lnTo>
                  <a:lnTo>
                    <a:pt x="100" y="97"/>
                  </a:lnTo>
                  <a:lnTo>
                    <a:pt x="100" y="93"/>
                  </a:lnTo>
                  <a:lnTo>
                    <a:pt x="99" y="92"/>
                  </a:lnTo>
                  <a:lnTo>
                    <a:pt x="96" y="89"/>
                  </a:lnTo>
                  <a:lnTo>
                    <a:pt x="92" y="89"/>
                  </a:lnTo>
                  <a:lnTo>
                    <a:pt x="82" y="87"/>
                  </a:lnTo>
                  <a:lnTo>
                    <a:pt x="73" y="86"/>
                  </a:lnTo>
                  <a:lnTo>
                    <a:pt x="67" y="85"/>
                  </a:lnTo>
                  <a:lnTo>
                    <a:pt x="63" y="83"/>
                  </a:lnTo>
                  <a:lnTo>
                    <a:pt x="63" y="82"/>
                  </a:lnTo>
                  <a:lnTo>
                    <a:pt x="62" y="80"/>
                  </a:lnTo>
                  <a:lnTo>
                    <a:pt x="62" y="77"/>
                  </a:lnTo>
                  <a:lnTo>
                    <a:pt x="62" y="74"/>
                  </a:lnTo>
                  <a:lnTo>
                    <a:pt x="62" y="73"/>
                  </a:lnTo>
                  <a:lnTo>
                    <a:pt x="60" y="72"/>
                  </a:lnTo>
                  <a:lnTo>
                    <a:pt x="57" y="70"/>
                  </a:lnTo>
                  <a:lnTo>
                    <a:pt x="54" y="69"/>
                  </a:lnTo>
                  <a:lnTo>
                    <a:pt x="50" y="67"/>
                  </a:lnTo>
                  <a:lnTo>
                    <a:pt x="47" y="66"/>
                  </a:lnTo>
                  <a:lnTo>
                    <a:pt x="49" y="66"/>
                  </a:lnTo>
                  <a:lnTo>
                    <a:pt x="47" y="64"/>
                  </a:lnTo>
                  <a:lnTo>
                    <a:pt x="44" y="63"/>
                  </a:lnTo>
                  <a:lnTo>
                    <a:pt x="40" y="63"/>
                  </a:lnTo>
                  <a:lnTo>
                    <a:pt x="41" y="64"/>
                  </a:lnTo>
                  <a:lnTo>
                    <a:pt x="40" y="64"/>
                  </a:lnTo>
                  <a:lnTo>
                    <a:pt x="39" y="64"/>
                  </a:lnTo>
                  <a:lnTo>
                    <a:pt x="39" y="67"/>
                  </a:lnTo>
                  <a:lnTo>
                    <a:pt x="36" y="72"/>
                  </a:lnTo>
                  <a:lnTo>
                    <a:pt x="30" y="63"/>
                  </a:lnTo>
                  <a:lnTo>
                    <a:pt x="24" y="53"/>
                  </a:lnTo>
                  <a:lnTo>
                    <a:pt x="17" y="51"/>
                  </a:lnTo>
                  <a:lnTo>
                    <a:pt x="23" y="50"/>
                  </a:lnTo>
                  <a:lnTo>
                    <a:pt x="24" y="53"/>
                  </a:lnTo>
                  <a:lnTo>
                    <a:pt x="31" y="51"/>
                  </a:lnTo>
                  <a:lnTo>
                    <a:pt x="36" y="51"/>
                  </a:lnTo>
                  <a:lnTo>
                    <a:pt x="34" y="50"/>
                  </a:lnTo>
                  <a:lnTo>
                    <a:pt x="31" y="49"/>
                  </a:lnTo>
                  <a:lnTo>
                    <a:pt x="24" y="49"/>
                  </a:lnTo>
                  <a:lnTo>
                    <a:pt x="14" y="47"/>
                  </a:lnTo>
                  <a:close/>
                </a:path>
              </a:pathLst>
            </a:custGeom>
            <a:solidFill>
              <a:srgbClr val="E7E4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812394"/>
              <a:endParaRPr lang="fi-FI" sz="1600">
                <a:solidFill>
                  <a:srgbClr val="002664"/>
                </a:solidFill>
              </a:endParaRPr>
            </a:p>
          </p:txBody>
        </p:sp>
        <p:sp>
          <p:nvSpPr>
            <p:cNvPr id="32" name="Freeform 27"/>
            <p:cNvSpPr>
              <a:spLocks/>
            </p:cNvSpPr>
            <p:nvPr/>
          </p:nvSpPr>
          <p:spPr bwMode="auto">
            <a:xfrm>
              <a:off x="4545" y="2857"/>
              <a:ext cx="183" cy="233"/>
            </a:xfrm>
            <a:custGeom>
              <a:avLst/>
              <a:gdLst>
                <a:gd name="T0" fmla="*/ 103 w 183"/>
                <a:gd name="T1" fmla="*/ 59 h 233"/>
                <a:gd name="T2" fmla="*/ 106 w 183"/>
                <a:gd name="T3" fmla="*/ 55 h 233"/>
                <a:gd name="T4" fmla="*/ 112 w 183"/>
                <a:gd name="T5" fmla="*/ 49 h 233"/>
                <a:gd name="T6" fmla="*/ 122 w 183"/>
                <a:gd name="T7" fmla="*/ 48 h 233"/>
                <a:gd name="T8" fmla="*/ 122 w 183"/>
                <a:gd name="T9" fmla="*/ 35 h 233"/>
                <a:gd name="T10" fmla="*/ 134 w 183"/>
                <a:gd name="T11" fmla="*/ 14 h 233"/>
                <a:gd name="T12" fmla="*/ 138 w 183"/>
                <a:gd name="T13" fmla="*/ 3 h 233"/>
                <a:gd name="T14" fmla="*/ 152 w 183"/>
                <a:gd name="T15" fmla="*/ 6 h 233"/>
                <a:gd name="T16" fmla="*/ 161 w 183"/>
                <a:gd name="T17" fmla="*/ 17 h 233"/>
                <a:gd name="T18" fmla="*/ 161 w 183"/>
                <a:gd name="T19" fmla="*/ 23 h 233"/>
                <a:gd name="T20" fmla="*/ 168 w 183"/>
                <a:gd name="T21" fmla="*/ 26 h 233"/>
                <a:gd name="T22" fmla="*/ 177 w 183"/>
                <a:gd name="T23" fmla="*/ 30 h 233"/>
                <a:gd name="T24" fmla="*/ 183 w 183"/>
                <a:gd name="T25" fmla="*/ 42 h 233"/>
                <a:gd name="T26" fmla="*/ 172 w 183"/>
                <a:gd name="T27" fmla="*/ 48 h 233"/>
                <a:gd name="T28" fmla="*/ 167 w 183"/>
                <a:gd name="T29" fmla="*/ 45 h 233"/>
                <a:gd name="T30" fmla="*/ 168 w 183"/>
                <a:gd name="T31" fmla="*/ 50 h 233"/>
                <a:gd name="T32" fmla="*/ 167 w 183"/>
                <a:gd name="T33" fmla="*/ 59 h 233"/>
                <a:gd name="T34" fmla="*/ 149 w 183"/>
                <a:gd name="T35" fmla="*/ 63 h 233"/>
                <a:gd name="T36" fmla="*/ 152 w 183"/>
                <a:gd name="T37" fmla="*/ 75 h 233"/>
                <a:gd name="T38" fmla="*/ 151 w 183"/>
                <a:gd name="T39" fmla="*/ 81 h 233"/>
                <a:gd name="T40" fmla="*/ 154 w 183"/>
                <a:gd name="T41" fmla="*/ 91 h 233"/>
                <a:gd name="T42" fmla="*/ 158 w 183"/>
                <a:gd name="T43" fmla="*/ 102 h 233"/>
                <a:gd name="T44" fmla="*/ 158 w 183"/>
                <a:gd name="T45" fmla="*/ 120 h 233"/>
                <a:gd name="T46" fmla="*/ 164 w 183"/>
                <a:gd name="T47" fmla="*/ 124 h 233"/>
                <a:gd name="T48" fmla="*/ 172 w 183"/>
                <a:gd name="T49" fmla="*/ 130 h 233"/>
                <a:gd name="T50" fmla="*/ 175 w 183"/>
                <a:gd name="T51" fmla="*/ 135 h 233"/>
                <a:gd name="T52" fmla="*/ 164 w 183"/>
                <a:gd name="T53" fmla="*/ 135 h 233"/>
                <a:gd name="T54" fmla="*/ 152 w 183"/>
                <a:gd name="T55" fmla="*/ 144 h 233"/>
                <a:gd name="T56" fmla="*/ 154 w 183"/>
                <a:gd name="T57" fmla="*/ 171 h 233"/>
                <a:gd name="T58" fmla="*/ 147 w 183"/>
                <a:gd name="T59" fmla="*/ 182 h 233"/>
                <a:gd name="T60" fmla="*/ 145 w 183"/>
                <a:gd name="T61" fmla="*/ 193 h 233"/>
                <a:gd name="T62" fmla="*/ 139 w 183"/>
                <a:gd name="T63" fmla="*/ 202 h 233"/>
                <a:gd name="T64" fmla="*/ 131 w 183"/>
                <a:gd name="T65" fmla="*/ 218 h 233"/>
                <a:gd name="T66" fmla="*/ 128 w 183"/>
                <a:gd name="T67" fmla="*/ 225 h 233"/>
                <a:gd name="T68" fmla="*/ 119 w 183"/>
                <a:gd name="T69" fmla="*/ 225 h 233"/>
                <a:gd name="T70" fmla="*/ 106 w 183"/>
                <a:gd name="T71" fmla="*/ 230 h 233"/>
                <a:gd name="T72" fmla="*/ 106 w 183"/>
                <a:gd name="T73" fmla="*/ 228 h 233"/>
                <a:gd name="T74" fmla="*/ 76 w 183"/>
                <a:gd name="T75" fmla="*/ 222 h 233"/>
                <a:gd name="T76" fmla="*/ 56 w 183"/>
                <a:gd name="T77" fmla="*/ 216 h 233"/>
                <a:gd name="T78" fmla="*/ 43 w 183"/>
                <a:gd name="T79" fmla="*/ 218 h 233"/>
                <a:gd name="T80" fmla="*/ 17 w 183"/>
                <a:gd name="T81" fmla="*/ 174 h 233"/>
                <a:gd name="T82" fmla="*/ 7 w 183"/>
                <a:gd name="T83" fmla="*/ 180 h 233"/>
                <a:gd name="T84" fmla="*/ 10 w 183"/>
                <a:gd name="T85" fmla="*/ 174 h 233"/>
                <a:gd name="T86" fmla="*/ 1 w 183"/>
                <a:gd name="T87" fmla="*/ 148 h 233"/>
                <a:gd name="T88" fmla="*/ 1 w 183"/>
                <a:gd name="T89" fmla="*/ 131 h 233"/>
                <a:gd name="T90" fmla="*/ 14 w 183"/>
                <a:gd name="T91" fmla="*/ 108 h 233"/>
                <a:gd name="T92" fmla="*/ 43 w 183"/>
                <a:gd name="T93" fmla="*/ 112 h 233"/>
                <a:gd name="T94" fmla="*/ 49 w 183"/>
                <a:gd name="T95" fmla="*/ 97 h 233"/>
                <a:gd name="T96" fmla="*/ 62 w 183"/>
                <a:gd name="T97" fmla="*/ 89 h 233"/>
                <a:gd name="T98" fmla="*/ 75 w 183"/>
                <a:gd name="T99" fmla="*/ 89 h 233"/>
                <a:gd name="T100" fmla="*/ 86 w 183"/>
                <a:gd name="T101" fmla="*/ 75 h 233"/>
                <a:gd name="T102" fmla="*/ 99 w 183"/>
                <a:gd name="T103" fmla="*/ 61 h 233"/>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183" h="233">
                  <a:moveTo>
                    <a:pt x="99" y="61"/>
                  </a:moveTo>
                  <a:lnTo>
                    <a:pt x="100" y="59"/>
                  </a:lnTo>
                  <a:lnTo>
                    <a:pt x="103" y="59"/>
                  </a:lnTo>
                  <a:lnTo>
                    <a:pt x="105" y="59"/>
                  </a:lnTo>
                  <a:lnTo>
                    <a:pt x="106" y="59"/>
                  </a:lnTo>
                  <a:lnTo>
                    <a:pt x="106" y="55"/>
                  </a:lnTo>
                  <a:lnTo>
                    <a:pt x="108" y="52"/>
                  </a:lnTo>
                  <a:lnTo>
                    <a:pt x="109" y="50"/>
                  </a:lnTo>
                  <a:lnTo>
                    <a:pt x="112" y="49"/>
                  </a:lnTo>
                  <a:lnTo>
                    <a:pt x="115" y="49"/>
                  </a:lnTo>
                  <a:lnTo>
                    <a:pt x="119" y="49"/>
                  </a:lnTo>
                  <a:lnTo>
                    <a:pt x="122" y="48"/>
                  </a:lnTo>
                  <a:lnTo>
                    <a:pt x="122" y="42"/>
                  </a:lnTo>
                  <a:lnTo>
                    <a:pt x="122" y="38"/>
                  </a:lnTo>
                  <a:lnTo>
                    <a:pt x="122" y="35"/>
                  </a:lnTo>
                  <a:lnTo>
                    <a:pt x="123" y="30"/>
                  </a:lnTo>
                  <a:lnTo>
                    <a:pt x="128" y="23"/>
                  </a:lnTo>
                  <a:lnTo>
                    <a:pt x="134" y="14"/>
                  </a:lnTo>
                  <a:lnTo>
                    <a:pt x="139" y="12"/>
                  </a:lnTo>
                  <a:lnTo>
                    <a:pt x="139" y="6"/>
                  </a:lnTo>
                  <a:lnTo>
                    <a:pt x="138" y="3"/>
                  </a:lnTo>
                  <a:lnTo>
                    <a:pt x="139" y="0"/>
                  </a:lnTo>
                  <a:lnTo>
                    <a:pt x="147" y="3"/>
                  </a:lnTo>
                  <a:lnTo>
                    <a:pt x="152" y="6"/>
                  </a:lnTo>
                  <a:lnTo>
                    <a:pt x="157" y="9"/>
                  </a:lnTo>
                  <a:lnTo>
                    <a:pt x="164" y="14"/>
                  </a:lnTo>
                  <a:lnTo>
                    <a:pt x="161" y="17"/>
                  </a:lnTo>
                  <a:lnTo>
                    <a:pt x="161" y="20"/>
                  </a:lnTo>
                  <a:lnTo>
                    <a:pt x="161" y="22"/>
                  </a:lnTo>
                  <a:lnTo>
                    <a:pt x="161" y="23"/>
                  </a:lnTo>
                  <a:lnTo>
                    <a:pt x="162" y="23"/>
                  </a:lnTo>
                  <a:lnTo>
                    <a:pt x="164" y="25"/>
                  </a:lnTo>
                  <a:lnTo>
                    <a:pt x="168" y="26"/>
                  </a:lnTo>
                  <a:lnTo>
                    <a:pt x="171" y="26"/>
                  </a:lnTo>
                  <a:lnTo>
                    <a:pt x="175" y="27"/>
                  </a:lnTo>
                  <a:lnTo>
                    <a:pt x="177" y="30"/>
                  </a:lnTo>
                  <a:lnTo>
                    <a:pt x="180" y="35"/>
                  </a:lnTo>
                  <a:lnTo>
                    <a:pt x="181" y="39"/>
                  </a:lnTo>
                  <a:lnTo>
                    <a:pt x="183" y="42"/>
                  </a:lnTo>
                  <a:lnTo>
                    <a:pt x="180" y="42"/>
                  </a:lnTo>
                  <a:lnTo>
                    <a:pt x="175" y="48"/>
                  </a:lnTo>
                  <a:lnTo>
                    <a:pt x="172" y="48"/>
                  </a:lnTo>
                  <a:lnTo>
                    <a:pt x="170" y="46"/>
                  </a:lnTo>
                  <a:lnTo>
                    <a:pt x="168" y="45"/>
                  </a:lnTo>
                  <a:lnTo>
                    <a:pt x="167" y="45"/>
                  </a:lnTo>
                  <a:lnTo>
                    <a:pt x="167" y="46"/>
                  </a:lnTo>
                  <a:lnTo>
                    <a:pt x="167" y="48"/>
                  </a:lnTo>
                  <a:lnTo>
                    <a:pt x="168" y="50"/>
                  </a:lnTo>
                  <a:lnTo>
                    <a:pt x="168" y="53"/>
                  </a:lnTo>
                  <a:lnTo>
                    <a:pt x="168" y="56"/>
                  </a:lnTo>
                  <a:lnTo>
                    <a:pt x="167" y="59"/>
                  </a:lnTo>
                  <a:lnTo>
                    <a:pt x="164" y="62"/>
                  </a:lnTo>
                  <a:lnTo>
                    <a:pt x="158" y="63"/>
                  </a:lnTo>
                  <a:lnTo>
                    <a:pt x="149" y="63"/>
                  </a:lnTo>
                  <a:lnTo>
                    <a:pt x="155" y="75"/>
                  </a:lnTo>
                  <a:lnTo>
                    <a:pt x="154" y="74"/>
                  </a:lnTo>
                  <a:lnTo>
                    <a:pt x="152" y="75"/>
                  </a:lnTo>
                  <a:lnTo>
                    <a:pt x="154" y="76"/>
                  </a:lnTo>
                  <a:lnTo>
                    <a:pt x="152" y="78"/>
                  </a:lnTo>
                  <a:lnTo>
                    <a:pt x="151" y="81"/>
                  </a:lnTo>
                  <a:lnTo>
                    <a:pt x="149" y="84"/>
                  </a:lnTo>
                  <a:lnTo>
                    <a:pt x="149" y="86"/>
                  </a:lnTo>
                  <a:lnTo>
                    <a:pt x="154" y="91"/>
                  </a:lnTo>
                  <a:lnTo>
                    <a:pt x="157" y="95"/>
                  </a:lnTo>
                  <a:lnTo>
                    <a:pt x="158" y="97"/>
                  </a:lnTo>
                  <a:lnTo>
                    <a:pt x="158" y="102"/>
                  </a:lnTo>
                  <a:lnTo>
                    <a:pt x="158" y="108"/>
                  </a:lnTo>
                  <a:lnTo>
                    <a:pt x="157" y="114"/>
                  </a:lnTo>
                  <a:lnTo>
                    <a:pt x="158" y="120"/>
                  </a:lnTo>
                  <a:lnTo>
                    <a:pt x="159" y="121"/>
                  </a:lnTo>
                  <a:lnTo>
                    <a:pt x="161" y="122"/>
                  </a:lnTo>
                  <a:lnTo>
                    <a:pt x="164" y="124"/>
                  </a:lnTo>
                  <a:lnTo>
                    <a:pt x="168" y="125"/>
                  </a:lnTo>
                  <a:lnTo>
                    <a:pt x="172" y="128"/>
                  </a:lnTo>
                  <a:lnTo>
                    <a:pt x="172" y="130"/>
                  </a:lnTo>
                  <a:lnTo>
                    <a:pt x="174" y="133"/>
                  </a:lnTo>
                  <a:lnTo>
                    <a:pt x="174" y="134"/>
                  </a:lnTo>
                  <a:lnTo>
                    <a:pt x="175" y="135"/>
                  </a:lnTo>
                  <a:lnTo>
                    <a:pt x="172" y="137"/>
                  </a:lnTo>
                  <a:lnTo>
                    <a:pt x="170" y="135"/>
                  </a:lnTo>
                  <a:lnTo>
                    <a:pt x="164" y="135"/>
                  </a:lnTo>
                  <a:lnTo>
                    <a:pt x="161" y="137"/>
                  </a:lnTo>
                  <a:lnTo>
                    <a:pt x="158" y="140"/>
                  </a:lnTo>
                  <a:lnTo>
                    <a:pt x="152" y="144"/>
                  </a:lnTo>
                  <a:lnTo>
                    <a:pt x="152" y="151"/>
                  </a:lnTo>
                  <a:lnTo>
                    <a:pt x="152" y="161"/>
                  </a:lnTo>
                  <a:lnTo>
                    <a:pt x="154" y="171"/>
                  </a:lnTo>
                  <a:lnTo>
                    <a:pt x="152" y="177"/>
                  </a:lnTo>
                  <a:lnTo>
                    <a:pt x="147" y="180"/>
                  </a:lnTo>
                  <a:lnTo>
                    <a:pt x="147" y="182"/>
                  </a:lnTo>
                  <a:lnTo>
                    <a:pt x="145" y="183"/>
                  </a:lnTo>
                  <a:lnTo>
                    <a:pt x="142" y="186"/>
                  </a:lnTo>
                  <a:lnTo>
                    <a:pt x="145" y="193"/>
                  </a:lnTo>
                  <a:lnTo>
                    <a:pt x="147" y="202"/>
                  </a:lnTo>
                  <a:lnTo>
                    <a:pt x="144" y="203"/>
                  </a:lnTo>
                  <a:lnTo>
                    <a:pt x="139" y="202"/>
                  </a:lnTo>
                  <a:lnTo>
                    <a:pt x="134" y="210"/>
                  </a:lnTo>
                  <a:lnTo>
                    <a:pt x="132" y="215"/>
                  </a:lnTo>
                  <a:lnTo>
                    <a:pt x="131" y="218"/>
                  </a:lnTo>
                  <a:lnTo>
                    <a:pt x="129" y="222"/>
                  </a:lnTo>
                  <a:lnTo>
                    <a:pt x="129" y="223"/>
                  </a:lnTo>
                  <a:lnTo>
                    <a:pt x="128" y="225"/>
                  </a:lnTo>
                  <a:lnTo>
                    <a:pt x="126" y="225"/>
                  </a:lnTo>
                  <a:lnTo>
                    <a:pt x="123" y="225"/>
                  </a:lnTo>
                  <a:lnTo>
                    <a:pt x="119" y="225"/>
                  </a:lnTo>
                  <a:lnTo>
                    <a:pt x="113" y="229"/>
                  </a:lnTo>
                  <a:lnTo>
                    <a:pt x="109" y="233"/>
                  </a:lnTo>
                  <a:lnTo>
                    <a:pt x="106" y="230"/>
                  </a:lnTo>
                  <a:lnTo>
                    <a:pt x="105" y="229"/>
                  </a:lnTo>
                  <a:lnTo>
                    <a:pt x="105" y="228"/>
                  </a:lnTo>
                  <a:lnTo>
                    <a:pt x="106" y="228"/>
                  </a:lnTo>
                  <a:lnTo>
                    <a:pt x="98" y="222"/>
                  </a:lnTo>
                  <a:lnTo>
                    <a:pt x="87" y="222"/>
                  </a:lnTo>
                  <a:lnTo>
                    <a:pt x="76" y="222"/>
                  </a:lnTo>
                  <a:lnTo>
                    <a:pt x="70" y="228"/>
                  </a:lnTo>
                  <a:lnTo>
                    <a:pt x="56" y="225"/>
                  </a:lnTo>
                  <a:lnTo>
                    <a:pt x="56" y="216"/>
                  </a:lnTo>
                  <a:lnTo>
                    <a:pt x="53" y="216"/>
                  </a:lnTo>
                  <a:lnTo>
                    <a:pt x="49" y="218"/>
                  </a:lnTo>
                  <a:lnTo>
                    <a:pt x="43" y="218"/>
                  </a:lnTo>
                  <a:lnTo>
                    <a:pt x="36" y="216"/>
                  </a:lnTo>
                  <a:lnTo>
                    <a:pt x="28" y="216"/>
                  </a:lnTo>
                  <a:lnTo>
                    <a:pt x="17" y="174"/>
                  </a:lnTo>
                  <a:lnTo>
                    <a:pt x="13" y="179"/>
                  </a:lnTo>
                  <a:lnTo>
                    <a:pt x="10" y="180"/>
                  </a:lnTo>
                  <a:lnTo>
                    <a:pt x="7" y="180"/>
                  </a:lnTo>
                  <a:lnTo>
                    <a:pt x="8" y="179"/>
                  </a:lnTo>
                  <a:lnTo>
                    <a:pt x="10" y="176"/>
                  </a:lnTo>
                  <a:lnTo>
                    <a:pt x="10" y="174"/>
                  </a:lnTo>
                  <a:lnTo>
                    <a:pt x="8" y="173"/>
                  </a:lnTo>
                  <a:lnTo>
                    <a:pt x="7" y="171"/>
                  </a:lnTo>
                  <a:lnTo>
                    <a:pt x="1" y="148"/>
                  </a:lnTo>
                  <a:lnTo>
                    <a:pt x="0" y="141"/>
                  </a:lnTo>
                  <a:lnTo>
                    <a:pt x="0" y="135"/>
                  </a:lnTo>
                  <a:lnTo>
                    <a:pt x="1" y="131"/>
                  </a:lnTo>
                  <a:lnTo>
                    <a:pt x="3" y="128"/>
                  </a:lnTo>
                  <a:lnTo>
                    <a:pt x="4" y="125"/>
                  </a:lnTo>
                  <a:lnTo>
                    <a:pt x="14" y="108"/>
                  </a:lnTo>
                  <a:lnTo>
                    <a:pt x="28" y="115"/>
                  </a:lnTo>
                  <a:lnTo>
                    <a:pt x="43" y="122"/>
                  </a:lnTo>
                  <a:lnTo>
                    <a:pt x="43" y="112"/>
                  </a:lnTo>
                  <a:lnTo>
                    <a:pt x="46" y="102"/>
                  </a:lnTo>
                  <a:lnTo>
                    <a:pt x="47" y="98"/>
                  </a:lnTo>
                  <a:lnTo>
                    <a:pt x="49" y="97"/>
                  </a:lnTo>
                  <a:lnTo>
                    <a:pt x="50" y="94"/>
                  </a:lnTo>
                  <a:lnTo>
                    <a:pt x="54" y="91"/>
                  </a:lnTo>
                  <a:lnTo>
                    <a:pt x="62" y="89"/>
                  </a:lnTo>
                  <a:lnTo>
                    <a:pt x="66" y="89"/>
                  </a:lnTo>
                  <a:lnTo>
                    <a:pt x="70" y="89"/>
                  </a:lnTo>
                  <a:lnTo>
                    <a:pt x="75" y="89"/>
                  </a:lnTo>
                  <a:lnTo>
                    <a:pt x="77" y="89"/>
                  </a:lnTo>
                  <a:lnTo>
                    <a:pt x="80" y="84"/>
                  </a:lnTo>
                  <a:lnTo>
                    <a:pt x="86" y="75"/>
                  </a:lnTo>
                  <a:lnTo>
                    <a:pt x="92" y="63"/>
                  </a:lnTo>
                  <a:lnTo>
                    <a:pt x="95" y="59"/>
                  </a:lnTo>
                  <a:lnTo>
                    <a:pt x="99" y="61"/>
                  </a:lnTo>
                  <a:close/>
                </a:path>
              </a:pathLst>
            </a:custGeom>
            <a:solidFill>
              <a:srgbClr val="E7E4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812394"/>
              <a:endParaRPr lang="fi-FI" sz="1600">
                <a:solidFill>
                  <a:srgbClr val="002664"/>
                </a:solidFill>
              </a:endParaRPr>
            </a:p>
          </p:txBody>
        </p:sp>
      </p:grpSp>
      <p:sp>
        <p:nvSpPr>
          <p:cNvPr id="33" name="Text Box 31"/>
          <p:cNvSpPr txBox="1">
            <a:spLocks noChangeArrowheads="1"/>
          </p:cNvSpPr>
          <p:nvPr/>
        </p:nvSpPr>
        <p:spPr bwMode="auto">
          <a:xfrm>
            <a:off x="813542" y="1866035"/>
            <a:ext cx="1935271" cy="507831"/>
          </a:xfrm>
          <a:prstGeom prst="rect">
            <a:avLst/>
          </a:prstGeom>
          <a:solidFill>
            <a:schemeClr val="accent4">
              <a:lumMod val="40000"/>
              <a:lumOff val="60000"/>
            </a:schemeClr>
          </a:solidFill>
          <a:ln>
            <a:noFill/>
          </a:ln>
          <a:effectLst>
            <a:outerShdw dist="35921" dir="2700000" algn="ctr" rotWithShape="0">
              <a:schemeClr val="tx2">
                <a:alpha val="50000"/>
              </a:schemeClr>
            </a:outerShdw>
          </a:effectLst>
          <a:extLst/>
        </p:spPr>
        <p:txBody>
          <a:bodyPr wrap="square">
            <a:spAutoFit/>
          </a:bodyPr>
          <a:lstStyle>
            <a:lvl1pPr>
              <a:defRPr sz="1400" b="1">
                <a:solidFill>
                  <a:schemeClr val="tx1"/>
                </a:solidFill>
                <a:latin typeface="Arial" charset="0"/>
                <a:ea typeface="Arial Unicode MS" pitchFamily="34" charset="-128"/>
                <a:cs typeface="Arial Unicode MS" pitchFamily="34" charset="-128"/>
              </a:defRPr>
            </a:lvl1pPr>
            <a:lvl2pPr marL="742950" indent="-285750">
              <a:defRPr sz="1400" b="1">
                <a:solidFill>
                  <a:schemeClr val="tx1"/>
                </a:solidFill>
                <a:latin typeface="Arial" charset="0"/>
                <a:ea typeface="Arial Unicode MS" pitchFamily="34" charset="-128"/>
                <a:cs typeface="Arial Unicode MS" pitchFamily="34" charset="-128"/>
              </a:defRPr>
            </a:lvl2pPr>
            <a:lvl3pPr marL="1143000" indent="-228600">
              <a:defRPr sz="1400" b="1">
                <a:solidFill>
                  <a:schemeClr val="tx1"/>
                </a:solidFill>
                <a:latin typeface="Arial" charset="0"/>
                <a:ea typeface="Arial Unicode MS" pitchFamily="34" charset="-128"/>
                <a:cs typeface="Arial Unicode MS" pitchFamily="34" charset="-128"/>
              </a:defRPr>
            </a:lvl3pPr>
            <a:lvl4pPr marL="1600200" indent="-228600">
              <a:defRPr sz="1400" b="1">
                <a:solidFill>
                  <a:schemeClr val="tx1"/>
                </a:solidFill>
                <a:latin typeface="Arial" charset="0"/>
                <a:ea typeface="Arial Unicode MS" pitchFamily="34" charset="-128"/>
                <a:cs typeface="Arial Unicode MS" pitchFamily="34" charset="-128"/>
              </a:defRPr>
            </a:lvl4pPr>
            <a:lvl5pPr marL="2057400" indent="-228600">
              <a:defRPr sz="1400" b="1">
                <a:solidFill>
                  <a:schemeClr val="tx1"/>
                </a:solidFill>
                <a:latin typeface="Arial" charset="0"/>
                <a:ea typeface="Arial Unicode MS" pitchFamily="34" charset="-128"/>
                <a:cs typeface="Arial Unicode MS" pitchFamily="34" charset="-128"/>
              </a:defRPr>
            </a:lvl5pPr>
            <a:lvl6pPr marL="2514600" indent="-228600" eaLnBrk="0" fontAlgn="base" hangingPunct="0">
              <a:spcBef>
                <a:spcPct val="0"/>
              </a:spcBef>
              <a:spcAft>
                <a:spcPct val="0"/>
              </a:spcAft>
              <a:defRPr sz="1400" b="1">
                <a:solidFill>
                  <a:schemeClr val="tx1"/>
                </a:solidFill>
                <a:latin typeface="Arial" charset="0"/>
                <a:ea typeface="Arial Unicode MS" pitchFamily="34" charset="-128"/>
                <a:cs typeface="Arial Unicode MS" pitchFamily="34" charset="-128"/>
              </a:defRPr>
            </a:lvl6pPr>
            <a:lvl7pPr marL="2971800" indent="-228600" eaLnBrk="0" fontAlgn="base" hangingPunct="0">
              <a:spcBef>
                <a:spcPct val="0"/>
              </a:spcBef>
              <a:spcAft>
                <a:spcPct val="0"/>
              </a:spcAft>
              <a:defRPr sz="1400" b="1">
                <a:solidFill>
                  <a:schemeClr val="tx1"/>
                </a:solidFill>
                <a:latin typeface="Arial" charset="0"/>
                <a:ea typeface="Arial Unicode MS" pitchFamily="34" charset="-128"/>
                <a:cs typeface="Arial Unicode MS" pitchFamily="34" charset="-128"/>
              </a:defRPr>
            </a:lvl7pPr>
            <a:lvl8pPr marL="3429000" indent="-228600" eaLnBrk="0" fontAlgn="base" hangingPunct="0">
              <a:spcBef>
                <a:spcPct val="0"/>
              </a:spcBef>
              <a:spcAft>
                <a:spcPct val="0"/>
              </a:spcAft>
              <a:defRPr sz="1400" b="1">
                <a:solidFill>
                  <a:schemeClr val="tx1"/>
                </a:solidFill>
                <a:latin typeface="Arial" charset="0"/>
                <a:ea typeface="Arial Unicode MS" pitchFamily="34" charset="-128"/>
                <a:cs typeface="Arial Unicode MS" pitchFamily="34" charset="-128"/>
              </a:defRPr>
            </a:lvl8pPr>
            <a:lvl9pPr marL="3886200" indent="-228600" eaLnBrk="0" fontAlgn="base" hangingPunct="0">
              <a:spcBef>
                <a:spcPct val="0"/>
              </a:spcBef>
              <a:spcAft>
                <a:spcPct val="0"/>
              </a:spcAft>
              <a:defRPr sz="1400" b="1">
                <a:solidFill>
                  <a:schemeClr val="tx1"/>
                </a:solidFill>
                <a:latin typeface="Arial" charset="0"/>
                <a:ea typeface="Arial Unicode MS" pitchFamily="34" charset="-128"/>
                <a:cs typeface="Arial Unicode MS" pitchFamily="34" charset="-128"/>
              </a:defRPr>
            </a:lvl9pPr>
          </a:lstStyle>
          <a:p>
            <a:pPr defTabSz="812394"/>
            <a:r>
              <a:rPr lang="fi-FI" sz="900" dirty="0">
                <a:solidFill>
                  <a:srgbClr val="29282E"/>
                </a:solidFill>
                <a:latin typeface="Verdana"/>
                <a:ea typeface="ＭＳ Ｐゴシック" pitchFamily="34" charset="-128"/>
              </a:rPr>
              <a:t>Pohjois-Amerikka: +2,2 %</a:t>
            </a:r>
          </a:p>
          <a:p>
            <a:pPr defTabSz="812394"/>
            <a:r>
              <a:rPr lang="fi-FI" sz="900" b="0" dirty="0">
                <a:solidFill>
                  <a:srgbClr val="85E869">
                    <a:lumMod val="50000"/>
                  </a:srgbClr>
                </a:solidFill>
                <a:latin typeface="Verdana"/>
                <a:ea typeface="ＭＳ Ｐゴシック" pitchFamily="34" charset="-128"/>
              </a:rPr>
              <a:t>USA	+2,2 %</a:t>
            </a:r>
          </a:p>
          <a:p>
            <a:pPr defTabSz="812394"/>
            <a:r>
              <a:rPr lang="fi-FI" sz="900" b="0" dirty="0">
                <a:solidFill>
                  <a:srgbClr val="85E869">
                    <a:lumMod val="50000"/>
                  </a:srgbClr>
                </a:solidFill>
                <a:latin typeface="Verdana"/>
                <a:ea typeface="ＭＳ Ｐゴシック" pitchFamily="34" charset="-128"/>
              </a:rPr>
              <a:t>Kanada	+2,1 %</a:t>
            </a:r>
          </a:p>
        </p:txBody>
      </p:sp>
      <p:sp>
        <p:nvSpPr>
          <p:cNvPr id="34" name="Text Box 36"/>
          <p:cNvSpPr txBox="1">
            <a:spLocks noChangeArrowheads="1"/>
          </p:cNvSpPr>
          <p:nvPr/>
        </p:nvSpPr>
        <p:spPr bwMode="auto">
          <a:xfrm>
            <a:off x="477715" y="3320225"/>
            <a:ext cx="2252607" cy="1200329"/>
          </a:xfrm>
          <a:prstGeom prst="rect">
            <a:avLst/>
          </a:prstGeom>
          <a:solidFill>
            <a:schemeClr val="accent4">
              <a:lumMod val="40000"/>
              <a:lumOff val="60000"/>
            </a:schemeClr>
          </a:solidFill>
          <a:ln>
            <a:noFill/>
          </a:ln>
          <a:effectLst>
            <a:outerShdw dist="35921" dir="2700000" algn="ctr" rotWithShape="0">
              <a:schemeClr val="tx2">
                <a:alpha val="50000"/>
              </a:schemeClr>
            </a:outerShdw>
          </a:effectLst>
          <a:extLst/>
        </p:spPr>
        <p:txBody>
          <a:bodyPr wrap="square">
            <a:spAutoFit/>
          </a:bodyPr>
          <a:lstStyle>
            <a:lvl1pPr>
              <a:defRPr sz="1400" b="1">
                <a:solidFill>
                  <a:schemeClr val="tx1"/>
                </a:solidFill>
                <a:latin typeface="Arial" charset="0"/>
                <a:ea typeface="Arial Unicode MS" pitchFamily="34" charset="-128"/>
                <a:cs typeface="Arial Unicode MS" pitchFamily="34" charset="-128"/>
              </a:defRPr>
            </a:lvl1pPr>
            <a:lvl2pPr marL="742950" indent="-285750">
              <a:defRPr sz="1400" b="1">
                <a:solidFill>
                  <a:schemeClr val="tx1"/>
                </a:solidFill>
                <a:latin typeface="Arial" charset="0"/>
                <a:ea typeface="Arial Unicode MS" pitchFamily="34" charset="-128"/>
                <a:cs typeface="Arial Unicode MS" pitchFamily="34" charset="-128"/>
              </a:defRPr>
            </a:lvl2pPr>
            <a:lvl3pPr marL="1143000" indent="-228600">
              <a:defRPr sz="1400" b="1">
                <a:solidFill>
                  <a:schemeClr val="tx1"/>
                </a:solidFill>
                <a:latin typeface="Arial" charset="0"/>
                <a:ea typeface="Arial Unicode MS" pitchFamily="34" charset="-128"/>
                <a:cs typeface="Arial Unicode MS" pitchFamily="34" charset="-128"/>
              </a:defRPr>
            </a:lvl3pPr>
            <a:lvl4pPr marL="1600200" indent="-228600">
              <a:defRPr sz="1400" b="1">
                <a:solidFill>
                  <a:schemeClr val="tx1"/>
                </a:solidFill>
                <a:latin typeface="Arial" charset="0"/>
                <a:ea typeface="Arial Unicode MS" pitchFamily="34" charset="-128"/>
                <a:cs typeface="Arial Unicode MS" pitchFamily="34" charset="-128"/>
              </a:defRPr>
            </a:lvl4pPr>
            <a:lvl5pPr marL="2057400" indent="-228600">
              <a:defRPr sz="1400" b="1">
                <a:solidFill>
                  <a:schemeClr val="tx1"/>
                </a:solidFill>
                <a:latin typeface="Arial" charset="0"/>
                <a:ea typeface="Arial Unicode MS" pitchFamily="34" charset="-128"/>
                <a:cs typeface="Arial Unicode MS" pitchFamily="34" charset="-128"/>
              </a:defRPr>
            </a:lvl5pPr>
            <a:lvl6pPr marL="2514600" indent="-228600" eaLnBrk="0" fontAlgn="base" hangingPunct="0">
              <a:spcBef>
                <a:spcPct val="0"/>
              </a:spcBef>
              <a:spcAft>
                <a:spcPct val="0"/>
              </a:spcAft>
              <a:defRPr sz="1400" b="1">
                <a:solidFill>
                  <a:schemeClr val="tx1"/>
                </a:solidFill>
                <a:latin typeface="Arial" charset="0"/>
                <a:ea typeface="Arial Unicode MS" pitchFamily="34" charset="-128"/>
                <a:cs typeface="Arial Unicode MS" pitchFamily="34" charset="-128"/>
              </a:defRPr>
            </a:lvl6pPr>
            <a:lvl7pPr marL="2971800" indent="-228600" eaLnBrk="0" fontAlgn="base" hangingPunct="0">
              <a:spcBef>
                <a:spcPct val="0"/>
              </a:spcBef>
              <a:spcAft>
                <a:spcPct val="0"/>
              </a:spcAft>
              <a:defRPr sz="1400" b="1">
                <a:solidFill>
                  <a:schemeClr val="tx1"/>
                </a:solidFill>
                <a:latin typeface="Arial" charset="0"/>
                <a:ea typeface="Arial Unicode MS" pitchFamily="34" charset="-128"/>
                <a:cs typeface="Arial Unicode MS" pitchFamily="34" charset="-128"/>
              </a:defRPr>
            </a:lvl7pPr>
            <a:lvl8pPr marL="3429000" indent="-228600" eaLnBrk="0" fontAlgn="base" hangingPunct="0">
              <a:spcBef>
                <a:spcPct val="0"/>
              </a:spcBef>
              <a:spcAft>
                <a:spcPct val="0"/>
              </a:spcAft>
              <a:defRPr sz="1400" b="1">
                <a:solidFill>
                  <a:schemeClr val="tx1"/>
                </a:solidFill>
                <a:latin typeface="Arial" charset="0"/>
                <a:ea typeface="Arial Unicode MS" pitchFamily="34" charset="-128"/>
                <a:cs typeface="Arial Unicode MS" pitchFamily="34" charset="-128"/>
              </a:defRPr>
            </a:lvl8pPr>
            <a:lvl9pPr marL="3886200" indent="-228600" eaLnBrk="0" fontAlgn="base" hangingPunct="0">
              <a:spcBef>
                <a:spcPct val="0"/>
              </a:spcBef>
              <a:spcAft>
                <a:spcPct val="0"/>
              </a:spcAft>
              <a:defRPr sz="1400" b="1">
                <a:solidFill>
                  <a:schemeClr val="tx1"/>
                </a:solidFill>
                <a:latin typeface="Arial" charset="0"/>
                <a:ea typeface="Arial Unicode MS" pitchFamily="34" charset="-128"/>
                <a:cs typeface="Arial Unicode MS" pitchFamily="34" charset="-128"/>
              </a:defRPr>
            </a:lvl9pPr>
          </a:lstStyle>
          <a:p>
            <a:pPr defTabSz="812394"/>
            <a:r>
              <a:rPr lang="fi-FI" sz="900" dirty="0">
                <a:solidFill>
                  <a:srgbClr val="29282E"/>
                </a:solidFill>
                <a:latin typeface="Verdana"/>
                <a:ea typeface="ＭＳ Ｐゴシック" pitchFamily="34" charset="-128"/>
              </a:rPr>
              <a:t>Etelä- ja Väli-Amerikka: +1,6 %</a:t>
            </a:r>
          </a:p>
          <a:p>
            <a:pPr defTabSz="812394"/>
            <a:r>
              <a:rPr lang="fi-FI" sz="900" b="0" dirty="0">
                <a:solidFill>
                  <a:schemeClr val="accent2"/>
                </a:solidFill>
                <a:latin typeface="Verdana"/>
                <a:ea typeface="ＭＳ Ｐゴシック" pitchFamily="34" charset="-128"/>
              </a:rPr>
              <a:t>Brasilia 	+0,5 %</a:t>
            </a:r>
          </a:p>
          <a:p>
            <a:pPr defTabSz="812394"/>
            <a:r>
              <a:rPr lang="fi-FI" sz="900" b="0" dirty="0">
                <a:solidFill>
                  <a:srgbClr val="85E869">
                    <a:lumMod val="50000"/>
                  </a:srgbClr>
                </a:solidFill>
                <a:latin typeface="Verdana"/>
                <a:ea typeface="ＭＳ Ｐゴシック" pitchFamily="34" charset="-128"/>
              </a:rPr>
              <a:t>Meksiko 	+1,4 %</a:t>
            </a:r>
          </a:p>
          <a:p>
            <a:pPr defTabSz="812394"/>
            <a:r>
              <a:rPr lang="fi-FI" sz="900" b="0" dirty="0">
                <a:solidFill>
                  <a:srgbClr val="85E869">
                    <a:lumMod val="50000"/>
                  </a:srgbClr>
                </a:solidFill>
                <a:latin typeface="Verdana"/>
                <a:ea typeface="ＭＳ Ｐゴシック" pitchFamily="34" charset="-128"/>
              </a:rPr>
              <a:t>Argentiina 	+3,0 %</a:t>
            </a:r>
          </a:p>
          <a:p>
            <a:pPr defTabSz="812394"/>
            <a:r>
              <a:rPr lang="fi-FI" sz="900" b="0" dirty="0">
                <a:solidFill>
                  <a:srgbClr val="FF00B8"/>
                </a:solidFill>
                <a:latin typeface="Verdana"/>
                <a:ea typeface="ＭＳ Ｐゴシック" pitchFamily="34" charset="-128"/>
              </a:rPr>
              <a:t>Venezuela 	-3,8 %</a:t>
            </a:r>
          </a:p>
          <a:p>
            <a:pPr defTabSz="812394"/>
            <a:r>
              <a:rPr lang="fi-FI" sz="900" b="0" dirty="0">
                <a:solidFill>
                  <a:srgbClr val="85E869">
                    <a:lumMod val="50000"/>
                  </a:srgbClr>
                </a:solidFill>
                <a:latin typeface="Verdana"/>
                <a:ea typeface="ＭＳ Ｐゴシック" pitchFamily="34" charset="-128"/>
              </a:rPr>
              <a:t>Kolumbia 	+2,4 %</a:t>
            </a:r>
          </a:p>
          <a:p>
            <a:pPr defTabSz="812394"/>
            <a:r>
              <a:rPr lang="fi-FI" sz="900" b="0" dirty="0">
                <a:solidFill>
                  <a:srgbClr val="85E869">
                    <a:lumMod val="50000"/>
                  </a:srgbClr>
                </a:solidFill>
                <a:latin typeface="Verdana"/>
                <a:ea typeface="ＭＳ Ｐゴシック" pitchFamily="34" charset="-128"/>
              </a:rPr>
              <a:t>Chile 	+1,8 %</a:t>
            </a:r>
          </a:p>
          <a:p>
            <a:pPr defTabSz="812394"/>
            <a:r>
              <a:rPr lang="fi-FI" sz="900" b="0" dirty="0">
                <a:solidFill>
                  <a:srgbClr val="85E869">
                    <a:lumMod val="50000"/>
                  </a:srgbClr>
                </a:solidFill>
                <a:latin typeface="Verdana"/>
                <a:ea typeface="ＭＳ Ｐゴシック" pitchFamily="34" charset="-128"/>
              </a:rPr>
              <a:t>Peru 	+3,6 %</a:t>
            </a:r>
          </a:p>
        </p:txBody>
      </p:sp>
      <p:sp>
        <p:nvSpPr>
          <p:cNvPr id="35" name="Text Box 32"/>
          <p:cNvSpPr txBox="1">
            <a:spLocks noChangeArrowheads="1"/>
          </p:cNvSpPr>
          <p:nvPr/>
        </p:nvSpPr>
        <p:spPr bwMode="auto">
          <a:xfrm>
            <a:off x="2828192" y="1042754"/>
            <a:ext cx="1780366" cy="2446824"/>
          </a:xfrm>
          <a:prstGeom prst="rect">
            <a:avLst/>
          </a:prstGeom>
          <a:solidFill>
            <a:schemeClr val="accent4">
              <a:lumMod val="40000"/>
              <a:lumOff val="60000"/>
            </a:schemeClr>
          </a:solidFill>
          <a:ln>
            <a:noFill/>
          </a:ln>
          <a:effectLst>
            <a:outerShdw dist="35921" dir="2700000" algn="ctr" rotWithShape="0">
              <a:schemeClr val="tx2">
                <a:alpha val="50000"/>
              </a:schemeClr>
            </a:outerShdw>
          </a:effectLst>
          <a:extLst/>
        </p:spPr>
        <p:txBody>
          <a:bodyPr wrap="square">
            <a:spAutoFit/>
          </a:bodyPr>
          <a:lstStyle>
            <a:lvl1pPr>
              <a:defRPr sz="1400" b="1">
                <a:solidFill>
                  <a:schemeClr val="tx1"/>
                </a:solidFill>
                <a:latin typeface="Arial" charset="0"/>
                <a:ea typeface="Arial Unicode MS" pitchFamily="34" charset="-128"/>
                <a:cs typeface="Arial Unicode MS" pitchFamily="34" charset="-128"/>
              </a:defRPr>
            </a:lvl1pPr>
            <a:lvl2pPr marL="742950" indent="-285750">
              <a:defRPr sz="1400" b="1">
                <a:solidFill>
                  <a:schemeClr val="tx1"/>
                </a:solidFill>
                <a:latin typeface="Arial" charset="0"/>
                <a:ea typeface="Arial Unicode MS" pitchFamily="34" charset="-128"/>
                <a:cs typeface="Arial Unicode MS" pitchFamily="34" charset="-128"/>
              </a:defRPr>
            </a:lvl2pPr>
            <a:lvl3pPr marL="1143000" indent="-228600">
              <a:defRPr sz="1400" b="1">
                <a:solidFill>
                  <a:schemeClr val="tx1"/>
                </a:solidFill>
                <a:latin typeface="Arial" charset="0"/>
                <a:ea typeface="Arial Unicode MS" pitchFamily="34" charset="-128"/>
                <a:cs typeface="Arial Unicode MS" pitchFamily="34" charset="-128"/>
              </a:defRPr>
            </a:lvl3pPr>
            <a:lvl4pPr marL="1600200" indent="-228600">
              <a:defRPr sz="1400" b="1">
                <a:solidFill>
                  <a:schemeClr val="tx1"/>
                </a:solidFill>
                <a:latin typeface="Arial" charset="0"/>
                <a:ea typeface="Arial Unicode MS" pitchFamily="34" charset="-128"/>
                <a:cs typeface="Arial Unicode MS" pitchFamily="34" charset="-128"/>
              </a:defRPr>
            </a:lvl4pPr>
            <a:lvl5pPr marL="2057400" indent="-228600">
              <a:defRPr sz="1400" b="1">
                <a:solidFill>
                  <a:schemeClr val="tx1"/>
                </a:solidFill>
                <a:latin typeface="Arial" charset="0"/>
                <a:ea typeface="Arial Unicode MS" pitchFamily="34" charset="-128"/>
                <a:cs typeface="Arial Unicode MS" pitchFamily="34" charset="-128"/>
              </a:defRPr>
            </a:lvl5pPr>
            <a:lvl6pPr marL="2514600" indent="-228600" eaLnBrk="0" fontAlgn="base" hangingPunct="0">
              <a:spcBef>
                <a:spcPct val="0"/>
              </a:spcBef>
              <a:spcAft>
                <a:spcPct val="0"/>
              </a:spcAft>
              <a:defRPr sz="1400" b="1">
                <a:solidFill>
                  <a:schemeClr val="tx1"/>
                </a:solidFill>
                <a:latin typeface="Arial" charset="0"/>
                <a:ea typeface="Arial Unicode MS" pitchFamily="34" charset="-128"/>
                <a:cs typeface="Arial Unicode MS" pitchFamily="34" charset="-128"/>
              </a:defRPr>
            </a:lvl6pPr>
            <a:lvl7pPr marL="2971800" indent="-228600" eaLnBrk="0" fontAlgn="base" hangingPunct="0">
              <a:spcBef>
                <a:spcPct val="0"/>
              </a:spcBef>
              <a:spcAft>
                <a:spcPct val="0"/>
              </a:spcAft>
              <a:defRPr sz="1400" b="1">
                <a:solidFill>
                  <a:schemeClr val="tx1"/>
                </a:solidFill>
                <a:latin typeface="Arial" charset="0"/>
                <a:ea typeface="Arial Unicode MS" pitchFamily="34" charset="-128"/>
                <a:cs typeface="Arial Unicode MS" pitchFamily="34" charset="-128"/>
              </a:defRPr>
            </a:lvl7pPr>
            <a:lvl8pPr marL="3429000" indent="-228600" eaLnBrk="0" fontAlgn="base" hangingPunct="0">
              <a:spcBef>
                <a:spcPct val="0"/>
              </a:spcBef>
              <a:spcAft>
                <a:spcPct val="0"/>
              </a:spcAft>
              <a:defRPr sz="1400" b="1">
                <a:solidFill>
                  <a:schemeClr val="tx1"/>
                </a:solidFill>
                <a:latin typeface="Arial" charset="0"/>
                <a:ea typeface="Arial Unicode MS" pitchFamily="34" charset="-128"/>
                <a:cs typeface="Arial Unicode MS" pitchFamily="34" charset="-128"/>
              </a:defRPr>
            </a:lvl8pPr>
            <a:lvl9pPr marL="3886200" indent="-228600" eaLnBrk="0" fontAlgn="base" hangingPunct="0">
              <a:spcBef>
                <a:spcPct val="0"/>
              </a:spcBef>
              <a:spcAft>
                <a:spcPct val="0"/>
              </a:spcAft>
              <a:defRPr sz="1400" b="1">
                <a:solidFill>
                  <a:schemeClr val="tx1"/>
                </a:solidFill>
                <a:latin typeface="Arial" charset="0"/>
                <a:ea typeface="Arial Unicode MS" pitchFamily="34" charset="-128"/>
                <a:cs typeface="Arial Unicode MS" pitchFamily="34" charset="-128"/>
              </a:defRPr>
            </a:lvl9pPr>
          </a:lstStyle>
          <a:p>
            <a:pPr defTabSz="812394"/>
            <a:r>
              <a:rPr lang="fi-FI" sz="900" dirty="0">
                <a:solidFill>
                  <a:srgbClr val="29282E"/>
                </a:solidFill>
                <a:latin typeface="Verdana"/>
                <a:ea typeface="ＭＳ Ｐゴシック" pitchFamily="34" charset="-128"/>
              </a:rPr>
              <a:t>Länsi-Eurooppa: +1,6 %</a:t>
            </a:r>
          </a:p>
          <a:p>
            <a:pPr defTabSz="812394"/>
            <a:r>
              <a:rPr lang="fi-FI" sz="900" b="0" dirty="0">
                <a:solidFill>
                  <a:srgbClr val="85E869">
                    <a:lumMod val="50000"/>
                  </a:srgbClr>
                </a:solidFill>
                <a:latin typeface="Verdana"/>
                <a:ea typeface="ＭＳ Ｐゴシック" pitchFamily="34" charset="-128"/>
              </a:rPr>
              <a:t>Saksa</a:t>
            </a:r>
            <a:r>
              <a:rPr lang="fi-FI" sz="900" b="0" dirty="0">
                <a:solidFill>
                  <a:schemeClr val="accent3">
                    <a:lumMod val="50000"/>
                  </a:schemeClr>
                </a:solidFill>
                <a:latin typeface="Verdana"/>
                <a:ea typeface="ＭＳ Ｐゴシック" pitchFamily="34" charset="-128"/>
              </a:rPr>
              <a:t>	+1,4 </a:t>
            </a:r>
            <a:r>
              <a:rPr lang="fi-FI" sz="900" b="0" dirty="0">
                <a:solidFill>
                  <a:srgbClr val="85E869">
                    <a:lumMod val="50000"/>
                  </a:srgbClr>
                </a:solidFill>
                <a:latin typeface="Verdana"/>
                <a:ea typeface="ＭＳ Ｐゴシック" pitchFamily="34" charset="-128"/>
              </a:rPr>
              <a:t>%</a:t>
            </a:r>
          </a:p>
          <a:p>
            <a:pPr defTabSz="812394"/>
            <a:r>
              <a:rPr lang="fi-FI" sz="900" b="0" dirty="0">
                <a:solidFill>
                  <a:schemeClr val="accent3">
                    <a:lumMod val="50000"/>
                  </a:schemeClr>
                </a:solidFill>
                <a:latin typeface="Verdana"/>
                <a:ea typeface="ＭＳ Ｐゴシック" pitchFamily="34" charset="-128"/>
              </a:rPr>
              <a:t>Iso-Britannia	+1,7 %</a:t>
            </a:r>
          </a:p>
          <a:p>
            <a:pPr defTabSz="812394"/>
            <a:r>
              <a:rPr lang="fi-FI" sz="900" b="0" dirty="0">
                <a:solidFill>
                  <a:srgbClr val="85E869">
                    <a:lumMod val="50000"/>
                  </a:srgbClr>
                </a:solidFill>
                <a:latin typeface="Verdana"/>
                <a:ea typeface="ＭＳ Ｐゴシック" pitchFamily="34" charset="-128"/>
              </a:rPr>
              <a:t>Ranska	+1,3 %</a:t>
            </a:r>
          </a:p>
          <a:p>
            <a:pPr defTabSz="812394"/>
            <a:r>
              <a:rPr lang="fi-FI" sz="900" b="0" dirty="0">
                <a:solidFill>
                  <a:srgbClr val="FF00B8"/>
                </a:solidFill>
                <a:latin typeface="Verdana"/>
                <a:ea typeface="ＭＳ Ｐゴシック" pitchFamily="34" charset="-128"/>
              </a:rPr>
              <a:t>Italia	+0,8 %</a:t>
            </a:r>
          </a:p>
          <a:p>
            <a:pPr defTabSz="812394"/>
            <a:r>
              <a:rPr lang="fi-FI" sz="900" b="0" dirty="0">
                <a:solidFill>
                  <a:srgbClr val="85E869">
                    <a:lumMod val="50000"/>
                  </a:srgbClr>
                </a:solidFill>
                <a:latin typeface="Verdana"/>
                <a:ea typeface="ＭＳ Ｐゴシック" pitchFamily="34" charset="-128"/>
              </a:rPr>
              <a:t>Espanja	+2,5 %</a:t>
            </a:r>
          </a:p>
          <a:p>
            <a:pPr defTabSz="812394"/>
            <a:r>
              <a:rPr lang="fi-FI" sz="900" b="0" dirty="0">
                <a:solidFill>
                  <a:srgbClr val="85E869">
                    <a:lumMod val="50000"/>
                  </a:srgbClr>
                </a:solidFill>
                <a:latin typeface="Verdana"/>
                <a:ea typeface="ＭＳ Ｐゴシック" pitchFamily="34" charset="-128"/>
              </a:rPr>
              <a:t>Alankomaat	+2,0 %</a:t>
            </a:r>
          </a:p>
          <a:p>
            <a:pPr defTabSz="812394"/>
            <a:r>
              <a:rPr lang="fi-FI" sz="900" b="0" dirty="0">
                <a:solidFill>
                  <a:srgbClr val="85E869">
                    <a:lumMod val="50000"/>
                  </a:srgbClr>
                </a:solidFill>
                <a:latin typeface="Verdana"/>
                <a:ea typeface="ＭＳ Ｐゴシック" pitchFamily="34" charset="-128"/>
              </a:rPr>
              <a:t>Sveitsi	+1,5 %</a:t>
            </a:r>
          </a:p>
          <a:p>
            <a:pPr defTabSz="812394"/>
            <a:r>
              <a:rPr lang="fi-FI" sz="900" b="0" dirty="0">
                <a:solidFill>
                  <a:srgbClr val="85E869">
                    <a:lumMod val="50000"/>
                  </a:srgbClr>
                </a:solidFill>
                <a:latin typeface="Verdana"/>
                <a:ea typeface="ＭＳ Ｐゴシック" pitchFamily="34" charset="-128"/>
              </a:rPr>
              <a:t>Ruotsi	+2,5 %</a:t>
            </a:r>
          </a:p>
          <a:p>
            <a:pPr defTabSz="812394"/>
            <a:r>
              <a:rPr lang="fi-FI" sz="900" b="0" dirty="0">
                <a:solidFill>
                  <a:srgbClr val="85E869">
                    <a:lumMod val="50000"/>
                  </a:srgbClr>
                </a:solidFill>
                <a:latin typeface="Verdana"/>
                <a:ea typeface="ＭＳ Ｐゴシック" pitchFamily="34" charset="-128"/>
              </a:rPr>
              <a:t>Belgia	+1,4 %</a:t>
            </a:r>
          </a:p>
          <a:p>
            <a:pPr defTabSz="812394"/>
            <a:r>
              <a:rPr lang="fi-FI" sz="900" b="0" dirty="0">
                <a:solidFill>
                  <a:srgbClr val="85E869">
                    <a:lumMod val="50000"/>
                  </a:srgbClr>
                </a:solidFill>
                <a:latin typeface="Verdana"/>
                <a:ea typeface="ＭＳ Ｐゴシック" pitchFamily="34" charset="-128"/>
              </a:rPr>
              <a:t>Norja	+1,6 %</a:t>
            </a:r>
          </a:p>
          <a:p>
            <a:pPr defTabSz="812394"/>
            <a:r>
              <a:rPr lang="fi-FI" sz="900" b="0" dirty="0">
                <a:solidFill>
                  <a:srgbClr val="85E869">
                    <a:lumMod val="50000"/>
                  </a:srgbClr>
                </a:solidFill>
                <a:latin typeface="Verdana"/>
                <a:ea typeface="ＭＳ Ｐゴシック" pitchFamily="34" charset="-128"/>
              </a:rPr>
              <a:t>Itävalta	+1,5 %</a:t>
            </a:r>
          </a:p>
          <a:p>
            <a:pPr defTabSz="812394"/>
            <a:r>
              <a:rPr lang="fi-FI" sz="900" b="0" dirty="0">
                <a:solidFill>
                  <a:srgbClr val="85E869">
                    <a:lumMod val="50000"/>
                  </a:srgbClr>
                </a:solidFill>
                <a:latin typeface="Verdana"/>
                <a:ea typeface="ＭＳ Ｐゴシック" pitchFamily="34" charset="-128"/>
              </a:rPr>
              <a:t>Tanska	+1,5 %</a:t>
            </a:r>
          </a:p>
          <a:p>
            <a:pPr defTabSz="812394"/>
            <a:r>
              <a:rPr lang="fi-FI" sz="900" b="0" dirty="0">
                <a:solidFill>
                  <a:srgbClr val="85E869">
                    <a:lumMod val="50000"/>
                  </a:srgbClr>
                </a:solidFill>
                <a:latin typeface="Verdana"/>
                <a:ea typeface="ＭＳ Ｐゴシック" pitchFamily="34" charset="-128"/>
              </a:rPr>
              <a:t>Kreikka	+1,5 %</a:t>
            </a:r>
          </a:p>
          <a:p>
            <a:pPr defTabSz="812394"/>
            <a:r>
              <a:rPr lang="fi-FI" sz="900" dirty="0">
                <a:solidFill>
                  <a:srgbClr val="0070C0"/>
                </a:solidFill>
                <a:latin typeface="Verdana"/>
                <a:ea typeface="ＭＳ Ｐゴシック" pitchFamily="34" charset="-128"/>
              </a:rPr>
              <a:t>Suomi	+1,3 %</a:t>
            </a:r>
          </a:p>
          <a:p>
            <a:pPr defTabSz="812394"/>
            <a:r>
              <a:rPr lang="fi-FI" sz="900" b="0" dirty="0">
                <a:solidFill>
                  <a:srgbClr val="85E869">
                    <a:lumMod val="50000"/>
                  </a:srgbClr>
                </a:solidFill>
                <a:latin typeface="Verdana"/>
                <a:ea typeface="ＭＳ Ｐゴシック" pitchFamily="34" charset="-128"/>
              </a:rPr>
              <a:t>Portugali	+1,6 %</a:t>
            </a:r>
          </a:p>
          <a:p>
            <a:pPr defTabSz="812394"/>
            <a:r>
              <a:rPr lang="fi-FI" sz="900" b="0" dirty="0">
                <a:solidFill>
                  <a:srgbClr val="85E869">
                    <a:lumMod val="50000"/>
                  </a:srgbClr>
                </a:solidFill>
                <a:latin typeface="Verdana"/>
                <a:ea typeface="ＭＳ Ｐゴシック" pitchFamily="34" charset="-128"/>
              </a:rPr>
              <a:t>Irlanti	+3,5 %</a:t>
            </a:r>
          </a:p>
        </p:txBody>
      </p:sp>
      <p:sp>
        <p:nvSpPr>
          <p:cNvPr id="36" name="Text Box 33"/>
          <p:cNvSpPr txBox="1">
            <a:spLocks noChangeArrowheads="1"/>
          </p:cNvSpPr>
          <p:nvPr/>
        </p:nvSpPr>
        <p:spPr bwMode="auto">
          <a:xfrm>
            <a:off x="4810201" y="3041228"/>
            <a:ext cx="1486531" cy="507831"/>
          </a:xfrm>
          <a:prstGeom prst="rect">
            <a:avLst/>
          </a:prstGeom>
          <a:solidFill>
            <a:schemeClr val="accent4">
              <a:lumMod val="40000"/>
              <a:lumOff val="60000"/>
            </a:schemeClr>
          </a:solidFill>
          <a:ln>
            <a:noFill/>
          </a:ln>
          <a:effectLst>
            <a:outerShdw dist="35921" dir="2700000" algn="ctr" rotWithShape="0">
              <a:schemeClr val="tx2">
                <a:alpha val="50000"/>
              </a:schemeClr>
            </a:outerShdw>
          </a:effectLst>
          <a:extLst/>
        </p:spPr>
        <p:txBody>
          <a:bodyPr wrap="square">
            <a:spAutoFit/>
          </a:bodyPr>
          <a:lstStyle>
            <a:lvl1pPr>
              <a:defRPr sz="1400" b="1">
                <a:solidFill>
                  <a:schemeClr val="tx1"/>
                </a:solidFill>
                <a:latin typeface="Arial" charset="0"/>
                <a:ea typeface="Arial Unicode MS" pitchFamily="34" charset="-128"/>
                <a:cs typeface="Arial Unicode MS" pitchFamily="34" charset="-128"/>
              </a:defRPr>
            </a:lvl1pPr>
            <a:lvl2pPr marL="742950" indent="-285750">
              <a:defRPr sz="1400" b="1">
                <a:solidFill>
                  <a:schemeClr val="tx1"/>
                </a:solidFill>
                <a:latin typeface="Arial" charset="0"/>
                <a:ea typeface="Arial Unicode MS" pitchFamily="34" charset="-128"/>
                <a:cs typeface="Arial Unicode MS" pitchFamily="34" charset="-128"/>
              </a:defRPr>
            </a:lvl2pPr>
            <a:lvl3pPr marL="1143000" indent="-228600">
              <a:defRPr sz="1400" b="1">
                <a:solidFill>
                  <a:schemeClr val="tx1"/>
                </a:solidFill>
                <a:latin typeface="Arial" charset="0"/>
                <a:ea typeface="Arial Unicode MS" pitchFamily="34" charset="-128"/>
                <a:cs typeface="Arial Unicode MS" pitchFamily="34" charset="-128"/>
              </a:defRPr>
            </a:lvl3pPr>
            <a:lvl4pPr marL="1600200" indent="-228600">
              <a:defRPr sz="1400" b="1">
                <a:solidFill>
                  <a:schemeClr val="tx1"/>
                </a:solidFill>
                <a:latin typeface="Arial" charset="0"/>
                <a:ea typeface="Arial Unicode MS" pitchFamily="34" charset="-128"/>
                <a:cs typeface="Arial Unicode MS" pitchFamily="34" charset="-128"/>
              </a:defRPr>
            </a:lvl4pPr>
            <a:lvl5pPr marL="2057400" indent="-228600">
              <a:defRPr sz="1400" b="1">
                <a:solidFill>
                  <a:schemeClr val="tx1"/>
                </a:solidFill>
                <a:latin typeface="Arial" charset="0"/>
                <a:ea typeface="Arial Unicode MS" pitchFamily="34" charset="-128"/>
                <a:cs typeface="Arial Unicode MS" pitchFamily="34" charset="-128"/>
              </a:defRPr>
            </a:lvl5pPr>
            <a:lvl6pPr marL="2514600" indent="-228600" eaLnBrk="0" fontAlgn="base" hangingPunct="0">
              <a:spcBef>
                <a:spcPct val="0"/>
              </a:spcBef>
              <a:spcAft>
                <a:spcPct val="0"/>
              </a:spcAft>
              <a:defRPr sz="1400" b="1">
                <a:solidFill>
                  <a:schemeClr val="tx1"/>
                </a:solidFill>
                <a:latin typeface="Arial" charset="0"/>
                <a:ea typeface="Arial Unicode MS" pitchFamily="34" charset="-128"/>
                <a:cs typeface="Arial Unicode MS" pitchFamily="34" charset="-128"/>
              </a:defRPr>
            </a:lvl6pPr>
            <a:lvl7pPr marL="2971800" indent="-228600" eaLnBrk="0" fontAlgn="base" hangingPunct="0">
              <a:spcBef>
                <a:spcPct val="0"/>
              </a:spcBef>
              <a:spcAft>
                <a:spcPct val="0"/>
              </a:spcAft>
              <a:defRPr sz="1400" b="1">
                <a:solidFill>
                  <a:schemeClr val="tx1"/>
                </a:solidFill>
                <a:latin typeface="Arial" charset="0"/>
                <a:ea typeface="Arial Unicode MS" pitchFamily="34" charset="-128"/>
                <a:cs typeface="Arial Unicode MS" pitchFamily="34" charset="-128"/>
              </a:defRPr>
            </a:lvl7pPr>
            <a:lvl8pPr marL="3429000" indent="-228600" eaLnBrk="0" fontAlgn="base" hangingPunct="0">
              <a:spcBef>
                <a:spcPct val="0"/>
              </a:spcBef>
              <a:spcAft>
                <a:spcPct val="0"/>
              </a:spcAft>
              <a:defRPr sz="1400" b="1">
                <a:solidFill>
                  <a:schemeClr val="tx1"/>
                </a:solidFill>
                <a:latin typeface="Arial" charset="0"/>
                <a:ea typeface="Arial Unicode MS" pitchFamily="34" charset="-128"/>
                <a:cs typeface="Arial Unicode MS" pitchFamily="34" charset="-128"/>
              </a:defRPr>
            </a:lvl8pPr>
            <a:lvl9pPr marL="3886200" indent="-228600" eaLnBrk="0" fontAlgn="base" hangingPunct="0">
              <a:spcBef>
                <a:spcPct val="0"/>
              </a:spcBef>
              <a:spcAft>
                <a:spcPct val="0"/>
              </a:spcAft>
              <a:defRPr sz="1400" b="1">
                <a:solidFill>
                  <a:schemeClr val="tx1"/>
                </a:solidFill>
                <a:latin typeface="Arial" charset="0"/>
                <a:ea typeface="Arial Unicode MS" pitchFamily="34" charset="-128"/>
                <a:cs typeface="Arial Unicode MS" pitchFamily="34" charset="-128"/>
              </a:defRPr>
            </a:lvl9pPr>
          </a:lstStyle>
          <a:p>
            <a:pPr defTabSz="812394"/>
            <a:r>
              <a:rPr lang="fi-FI" sz="900" dirty="0" err="1">
                <a:solidFill>
                  <a:srgbClr val="000066"/>
                </a:solidFill>
                <a:latin typeface="Verdana"/>
                <a:ea typeface="ＭＳ Ｐゴシック" pitchFamily="34" charset="-128"/>
              </a:rPr>
              <a:t>Lähi</a:t>
            </a:r>
            <a:r>
              <a:rPr lang="fi-FI" sz="900" dirty="0">
                <a:solidFill>
                  <a:srgbClr val="000066"/>
                </a:solidFill>
                <a:latin typeface="Verdana"/>
                <a:ea typeface="ＭＳ Ｐゴシック" pitchFamily="34" charset="-128"/>
              </a:rPr>
              <a:t>- ja Keski-Itä</a:t>
            </a:r>
          </a:p>
          <a:p>
            <a:pPr defTabSz="812394"/>
            <a:r>
              <a:rPr lang="fi-FI" sz="900" b="0" dirty="0">
                <a:solidFill>
                  <a:schemeClr val="accent2"/>
                </a:solidFill>
                <a:latin typeface="Verdana"/>
                <a:ea typeface="ＭＳ Ｐゴシック" pitchFamily="34" charset="-128"/>
              </a:rPr>
              <a:t>Saudi Arabia	+0,3 % </a:t>
            </a:r>
          </a:p>
          <a:p>
            <a:pPr defTabSz="812394"/>
            <a:r>
              <a:rPr lang="fi-FI" sz="900" b="0" dirty="0">
                <a:solidFill>
                  <a:srgbClr val="85E869">
                    <a:lumMod val="50000"/>
                  </a:srgbClr>
                </a:solidFill>
                <a:latin typeface="Verdana"/>
                <a:ea typeface="ＭＳ Ｐゴシック" pitchFamily="34" charset="-128"/>
              </a:rPr>
              <a:t>Israel	+3,3 %</a:t>
            </a:r>
          </a:p>
        </p:txBody>
      </p:sp>
      <p:sp>
        <p:nvSpPr>
          <p:cNvPr id="37" name="Text Box 34"/>
          <p:cNvSpPr txBox="1">
            <a:spLocks noChangeArrowheads="1"/>
          </p:cNvSpPr>
          <p:nvPr/>
        </p:nvSpPr>
        <p:spPr bwMode="auto">
          <a:xfrm>
            <a:off x="6994297" y="1220764"/>
            <a:ext cx="1452001" cy="2031325"/>
          </a:xfrm>
          <a:prstGeom prst="rect">
            <a:avLst/>
          </a:prstGeom>
          <a:solidFill>
            <a:schemeClr val="accent4">
              <a:lumMod val="40000"/>
              <a:lumOff val="60000"/>
            </a:schemeClr>
          </a:solidFill>
          <a:ln>
            <a:noFill/>
          </a:ln>
          <a:effectLst>
            <a:outerShdw dist="35921" dir="2700000" algn="ctr" rotWithShape="0">
              <a:schemeClr val="tx2">
                <a:alpha val="50000"/>
              </a:schemeClr>
            </a:outerShdw>
          </a:effectLst>
          <a:extLst/>
        </p:spPr>
        <p:txBody>
          <a:bodyPr wrap="none">
            <a:spAutoFit/>
          </a:bodyPr>
          <a:lstStyle>
            <a:lvl1pPr>
              <a:defRPr sz="1400" b="1">
                <a:solidFill>
                  <a:schemeClr val="tx1"/>
                </a:solidFill>
                <a:latin typeface="Arial" charset="0"/>
                <a:ea typeface="Arial Unicode MS" pitchFamily="34" charset="-128"/>
                <a:cs typeface="Arial Unicode MS" pitchFamily="34" charset="-128"/>
              </a:defRPr>
            </a:lvl1pPr>
            <a:lvl2pPr marL="742950" indent="-285750">
              <a:defRPr sz="1400" b="1">
                <a:solidFill>
                  <a:schemeClr val="tx1"/>
                </a:solidFill>
                <a:latin typeface="Arial" charset="0"/>
                <a:ea typeface="Arial Unicode MS" pitchFamily="34" charset="-128"/>
                <a:cs typeface="Arial Unicode MS" pitchFamily="34" charset="-128"/>
              </a:defRPr>
            </a:lvl2pPr>
            <a:lvl3pPr marL="1143000" indent="-228600">
              <a:defRPr sz="1400" b="1">
                <a:solidFill>
                  <a:schemeClr val="tx1"/>
                </a:solidFill>
                <a:latin typeface="Arial" charset="0"/>
                <a:ea typeface="Arial Unicode MS" pitchFamily="34" charset="-128"/>
                <a:cs typeface="Arial Unicode MS" pitchFamily="34" charset="-128"/>
              </a:defRPr>
            </a:lvl3pPr>
            <a:lvl4pPr marL="1600200" indent="-228600">
              <a:defRPr sz="1400" b="1">
                <a:solidFill>
                  <a:schemeClr val="tx1"/>
                </a:solidFill>
                <a:latin typeface="Arial" charset="0"/>
                <a:ea typeface="Arial Unicode MS" pitchFamily="34" charset="-128"/>
                <a:cs typeface="Arial Unicode MS" pitchFamily="34" charset="-128"/>
              </a:defRPr>
            </a:lvl4pPr>
            <a:lvl5pPr marL="2057400" indent="-228600">
              <a:defRPr sz="1400" b="1">
                <a:solidFill>
                  <a:schemeClr val="tx1"/>
                </a:solidFill>
                <a:latin typeface="Arial" charset="0"/>
                <a:ea typeface="Arial Unicode MS" pitchFamily="34" charset="-128"/>
                <a:cs typeface="Arial Unicode MS" pitchFamily="34" charset="-128"/>
              </a:defRPr>
            </a:lvl5pPr>
            <a:lvl6pPr marL="2514600" indent="-228600" eaLnBrk="0" fontAlgn="base" hangingPunct="0">
              <a:spcBef>
                <a:spcPct val="0"/>
              </a:spcBef>
              <a:spcAft>
                <a:spcPct val="0"/>
              </a:spcAft>
              <a:defRPr sz="1400" b="1">
                <a:solidFill>
                  <a:schemeClr val="tx1"/>
                </a:solidFill>
                <a:latin typeface="Arial" charset="0"/>
                <a:ea typeface="Arial Unicode MS" pitchFamily="34" charset="-128"/>
                <a:cs typeface="Arial Unicode MS" pitchFamily="34" charset="-128"/>
              </a:defRPr>
            </a:lvl6pPr>
            <a:lvl7pPr marL="2971800" indent="-228600" eaLnBrk="0" fontAlgn="base" hangingPunct="0">
              <a:spcBef>
                <a:spcPct val="0"/>
              </a:spcBef>
              <a:spcAft>
                <a:spcPct val="0"/>
              </a:spcAft>
              <a:defRPr sz="1400" b="1">
                <a:solidFill>
                  <a:schemeClr val="tx1"/>
                </a:solidFill>
                <a:latin typeface="Arial" charset="0"/>
                <a:ea typeface="Arial Unicode MS" pitchFamily="34" charset="-128"/>
                <a:cs typeface="Arial Unicode MS" pitchFamily="34" charset="-128"/>
              </a:defRPr>
            </a:lvl7pPr>
            <a:lvl8pPr marL="3429000" indent="-228600" eaLnBrk="0" fontAlgn="base" hangingPunct="0">
              <a:spcBef>
                <a:spcPct val="0"/>
              </a:spcBef>
              <a:spcAft>
                <a:spcPct val="0"/>
              </a:spcAft>
              <a:defRPr sz="1400" b="1">
                <a:solidFill>
                  <a:schemeClr val="tx1"/>
                </a:solidFill>
                <a:latin typeface="Arial" charset="0"/>
                <a:ea typeface="Arial Unicode MS" pitchFamily="34" charset="-128"/>
                <a:cs typeface="Arial Unicode MS" pitchFamily="34" charset="-128"/>
              </a:defRPr>
            </a:lvl8pPr>
            <a:lvl9pPr marL="3886200" indent="-228600" eaLnBrk="0" fontAlgn="base" hangingPunct="0">
              <a:spcBef>
                <a:spcPct val="0"/>
              </a:spcBef>
              <a:spcAft>
                <a:spcPct val="0"/>
              </a:spcAft>
              <a:defRPr sz="1400" b="1">
                <a:solidFill>
                  <a:schemeClr val="tx1"/>
                </a:solidFill>
                <a:latin typeface="Arial" charset="0"/>
                <a:ea typeface="Arial Unicode MS" pitchFamily="34" charset="-128"/>
                <a:cs typeface="Arial Unicode MS" pitchFamily="34" charset="-128"/>
              </a:defRPr>
            </a:lvl9pPr>
          </a:lstStyle>
          <a:p>
            <a:pPr defTabSz="812394"/>
            <a:r>
              <a:rPr lang="fi-FI" sz="900" dirty="0">
                <a:solidFill>
                  <a:srgbClr val="29282E"/>
                </a:solidFill>
                <a:latin typeface="Verdana"/>
                <a:ea typeface="ＭＳ Ｐゴシック" pitchFamily="34" charset="-128"/>
              </a:rPr>
              <a:t>Aasia: +4,7 %</a:t>
            </a:r>
          </a:p>
          <a:p>
            <a:pPr defTabSz="812394"/>
            <a:r>
              <a:rPr lang="fi-FI" sz="900" b="0" dirty="0">
                <a:solidFill>
                  <a:srgbClr val="85E869">
                    <a:lumMod val="50000"/>
                  </a:srgbClr>
                </a:solidFill>
                <a:latin typeface="Verdana"/>
                <a:ea typeface="ＭＳ Ｐゴシック" pitchFamily="34" charset="-128"/>
              </a:rPr>
              <a:t>Kiina	+6,5 %</a:t>
            </a:r>
          </a:p>
          <a:p>
            <a:pPr defTabSz="812394"/>
            <a:r>
              <a:rPr lang="fi-FI" sz="900" b="0" dirty="0">
                <a:solidFill>
                  <a:srgbClr val="FF00B8"/>
                </a:solidFill>
                <a:latin typeface="Verdana"/>
                <a:ea typeface="ＭＳ Ｐゴシック" pitchFamily="34" charset="-128"/>
              </a:rPr>
              <a:t>Japani	+1,2 %</a:t>
            </a:r>
          </a:p>
          <a:p>
            <a:pPr defTabSz="812394"/>
            <a:r>
              <a:rPr lang="fi-FI" sz="900" b="0" dirty="0">
                <a:solidFill>
                  <a:srgbClr val="85E869">
                    <a:lumMod val="50000"/>
                  </a:srgbClr>
                </a:solidFill>
                <a:latin typeface="Verdana"/>
                <a:ea typeface="ＭＳ Ｐゴシック" pitchFamily="34" charset="-128"/>
              </a:rPr>
              <a:t>Intia	+7,3 %</a:t>
            </a:r>
          </a:p>
          <a:p>
            <a:pPr defTabSz="812394"/>
            <a:r>
              <a:rPr lang="fi-FI" sz="900" b="0" dirty="0">
                <a:solidFill>
                  <a:srgbClr val="85E869">
                    <a:lumMod val="50000"/>
                  </a:srgbClr>
                </a:solidFill>
                <a:latin typeface="Verdana"/>
                <a:ea typeface="ＭＳ Ｐゴシック" pitchFamily="34" charset="-128"/>
              </a:rPr>
              <a:t>Australia	+2,6 %</a:t>
            </a:r>
          </a:p>
          <a:p>
            <a:pPr defTabSz="812394"/>
            <a:r>
              <a:rPr lang="fi-FI" sz="900" b="0" dirty="0">
                <a:solidFill>
                  <a:srgbClr val="85E869">
                    <a:lumMod val="50000"/>
                  </a:srgbClr>
                </a:solidFill>
                <a:latin typeface="Verdana"/>
                <a:ea typeface="ＭＳ Ｐゴシック" pitchFamily="34" charset="-128"/>
              </a:rPr>
              <a:t>Etelä-Korea	+2,5 %</a:t>
            </a:r>
          </a:p>
          <a:p>
            <a:pPr defTabSz="812394"/>
            <a:r>
              <a:rPr lang="fi-FI" sz="900" b="0" dirty="0">
                <a:solidFill>
                  <a:srgbClr val="85E869">
                    <a:lumMod val="50000"/>
                  </a:srgbClr>
                </a:solidFill>
                <a:latin typeface="Verdana"/>
                <a:ea typeface="ＭＳ Ｐゴシック" pitchFamily="34" charset="-128"/>
              </a:rPr>
              <a:t>Indonesia	+5,2 %</a:t>
            </a:r>
          </a:p>
          <a:p>
            <a:pPr defTabSz="812394"/>
            <a:r>
              <a:rPr lang="fi-FI" sz="900" b="0" dirty="0">
                <a:solidFill>
                  <a:srgbClr val="85E869">
                    <a:lumMod val="50000"/>
                  </a:srgbClr>
                </a:solidFill>
                <a:latin typeface="Verdana"/>
                <a:ea typeface="ＭＳ Ｐゴシック" pitchFamily="34" charset="-128"/>
              </a:rPr>
              <a:t>Taiwan	+1,8 %</a:t>
            </a:r>
          </a:p>
          <a:p>
            <a:pPr defTabSz="812394"/>
            <a:r>
              <a:rPr lang="fi-FI" sz="900" b="0" dirty="0">
                <a:solidFill>
                  <a:srgbClr val="85E869">
                    <a:lumMod val="50000"/>
                  </a:srgbClr>
                </a:solidFill>
                <a:latin typeface="Verdana"/>
                <a:ea typeface="ＭＳ Ｐゴシック" pitchFamily="34" charset="-128"/>
              </a:rPr>
              <a:t>Thaimaa	+3,3 %</a:t>
            </a:r>
          </a:p>
          <a:p>
            <a:pPr defTabSz="812394"/>
            <a:r>
              <a:rPr lang="fi-FI" sz="900" b="0" dirty="0">
                <a:solidFill>
                  <a:srgbClr val="85E869">
                    <a:lumMod val="50000"/>
                  </a:srgbClr>
                </a:solidFill>
                <a:latin typeface="Verdana"/>
                <a:ea typeface="ＭＳ Ｐゴシック" pitchFamily="34" charset="-128"/>
              </a:rPr>
              <a:t>Malesia	+4,3 %</a:t>
            </a:r>
          </a:p>
          <a:p>
            <a:pPr defTabSz="812394"/>
            <a:r>
              <a:rPr lang="fi-FI" sz="900" b="0" dirty="0">
                <a:solidFill>
                  <a:srgbClr val="85E869">
                    <a:lumMod val="50000"/>
                  </a:srgbClr>
                </a:solidFill>
                <a:latin typeface="Verdana"/>
                <a:ea typeface="ＭＳ Ｐゴシック" pitchFamily="34" charset="-128"/>
              </a:rPr>
              <a:t>Singapore	+2,1 %</a:t>
            </a:r>
          </a:p>
          <a:p>
            <a:pPr defTabSz="812394"/>
            <a:r>
              <a:rPr lang="fi-FI" sz="900" b="0" dirty="0">
                <a:solidFill>
                  <a:srgbClr val="85E869">
                    <a:lumMod val="50000"/>
                  </a:srgbClr>
                </a:solidFill>
                <a:latin typeface="Verdana"/>
                <a:ea typeface="ＭＳ Ｐゴシック" pitchFamily="34" charset="-128"/>
              </a:rPr>
              <a:t>Uusi Seelanti	+3,2 %</a:t>
            </a:r>
          </a:p>
          <a:p>
            <a:pPr defTabSz="812394"/>
            <a:r>
              <a:rPr lang="fi-FI" sz="900" b="0" dirty="0">
                <a:solidFill>
                  <a:srgbClr val="85E869">
                    <a:lumMod val="50000"/>
                  </a:srgbClr>
                </a:solidFill>
                <a:latin typeface="Verdana"/>
                <a:ea typeface="ＭＳ Ｐゴシック" pitchFamily="34" charset="-128"/>
              </a:rPr>
              <a:t>Filippiinit	+6,4 %</a:t>
            </a:r>
          </a:p>
          <a:p>
            <a:pPr defTabSz="812394"/>
            <a:r>
              <a:rPr lang="fi-FI" sz="900" b="0" dirty="0">
                <a:solidFill>
                  <a:srgbClr val="85E869">
                    <a:lumMod val="50000"/>
                  </a:srgbClr>
                </a:solidFill>
                <a:latin typeface="Verdana"/>
                <a:ea typeface="ＭＳ Ｐゴシック" pitchFamily="34" charset="-128"/>
              </a:rPr>
              <a:t>Vietnam	+6,6 %</a:t>
            </a:r>
          </a:p>
        </p:txBody>
      </p:sp>
      <p:sp>
        <p:nvSpPr>
          <p:cNvPr id="38" name="Text Box 35"/>
          <p:cNvSpPr txBox="1">
            <a:spLocks noChangeArrowheads="1"/>
          </p:cNvSpPr>
          <p:nvPr/>
        </p:nvSpPr>
        <p:spPr bwMode="auto">
          <a:xfrm>
            <a:off x="3555239" y="3740339"/>
            <a:ext cx="1458490" cy="646331"/>
          </a:xfrm>
          <a:prstGeom prst="rect">
            <a:avLst/>
          </a:prstGeom>
          <a:solidFill>
            <a:schemeClr val="accent4">
              <a:lumMod val="40000"/>
              <a:lumOff val="60000"/>
            </a:schemeClr>
          </a:solidFill>
          <a:ln>
            <a:noFill/>
          </a:ln>
          <a:effectLst>
            <a:outerShdw dist="35921" dir="2700000" algn="ctr" rotWithShape="0">
              <a:schemeClr val="tx2">
                <a:alpha val="50000"/>
              </a:schemeClr>
            </a:outerShdw>
          </a:effectLst>
          <a:extLst/>
        </p:spPr>
        <p:txBody>
          <a:bodyPr wrap="square">
            <a:spAutoFit/>
          </a:bodyPr>
          <a:lstStyle>
            <a:lvl1pPr>
              <a:defRPr sz="1400" b="1">
                <a:solidFill>
                  <a:schemeClr val="tx1"/>
                </a:solidFill>
                <a:latin typeface="Arial" charset="0"/>
                <a:ea typeface="Arial Unicode MS" pitchFamily="34" charset="-128"/>
                <a:cs typeface="Arial Unicode MS" pitchFamily="34" charset="-128"/>
              </a:defRPr>
            </a:lvl1pPr>
            <a:lvl2pPr marL="742950" indent="-285750">
              <a:defRPr sz="1400" b="1">
                <a:solidFill>
                  <a:schemeClr val="tx1"/>
                </a:solidFill>
                <a:latin typeface="Arial" charset="0"/>
                <a:ea typeface="Arial Unicode MS" pitchFamily="34" charset="-128"/>
                <a:cs typeface="Arial Unicode MS" pitchFamily="34" charset="-128"/>
              </a:defRPr>
            </a:lvl2pPr>
            <a:lvl3pPr marL="1143000" indent="-228600">
              <a:defRPr sz="1400" b="1">
                <a:solidFill>
                  <a:schemeClr val="tx1"/>
                </a:solidFill>
                <a:latin typeface="Arial" charset="0"/>
                <a:ea typeface="Arial Unicode MS" pitchFamily="34" charset="-128"/>
                <a:cs typeface="Arial Unicode MS" pitchFamily="34" charset="-128"/>
              </a:defRPr>
            </a:lvl3pPr>
            <a:lvl4pPr marL="1600200" indent="-228600">
              <a:defRPr sz="1400" b="1">
                <a:solidFill>
                  <a:schemeClr val="tx1"/>
                </a:solidFill>
                <a:latin typeface="Arial" charset="0"/>
                <a:ea typeface="Arial Unicode MS" pitchFamily="34" charset="-128"/>
                <a:cs typeface="Arial Unicode MS" pitchFamily="34" charset="-128"/>
              </a:defRPr>
            </a:lvl4pPr>
            <a:lvl5pPr marL="2057400" indent="-228600">
              <a:defRPr sz="1400" b="1">
                <a:solidFill>
                  <a:schemeClr val="tx1"/>
                </a:solidFill>
                <a:latin typeface="Arial" charset="0"/>
                <a:ea typeface="Arial Unicode MS" pitchFamily="34" charset="-128"/>
                <a:cs typeface="Arial Unicode MS" pitchFamily="34" charset="-128"/>
              </a:defRPr>
            </a:lvl5pPr>
            <a:lvl6pPr marL="2514600" indent="-228600" eaLnBrk="0" fontAlgn="base" hangingPunct="0">
              <a:spcBef>
                <a:spcPct val="0"/>
              </a:spcBef>
              <a:spcAft>
                <a:spcPct val="0"/>
              </a:spcAft>
              <a:defRPr sz="1400" b="1">
                <a:solidFill>
                  <a:schemeClr val="tx1"/>
                </a:solidFill>
                <a:latin typeface="Arial" charset="0"/>
                <a:ea typeface="Arial Unicode MS" pitchFamily="34" charset="-128"/>
                <a:cs typeface="Arial Unicode MS" pitchFamily="34" charset="-128"/>
              </a:defRPr>
            </a:lvl6pPr>
            <a:lvl7pPr marL="2971800" indent="-228600" eaLnBrk="0" fontAlgn="base" hangingPunct="0">
              <a:spcBef>
                <a:spcPct val="0"/>
              </a:spcBef>
              <a:spcAft>
                <a:spcPct val="0"/>
              </a:spcAft>
              <a:defRPr sz="1400" b="1">
                <a:solidFill>
                  <a:schemeClr val="tx1"/>
                </a:solidFill>
                <a:latin typeface="Arial" charset="0"/>
                <a:ea typeface="Arial Unicode MS" pitchFamily="34" charset="-128"/>
                <a:cs typeface="Arial Unicode MS" pitchFamily="34" charset="-128"/>
              </a:defRPr>
            </a:lvl7pPr>
            <a:lvl8pPr marL="3429000" indent="-228600" eaLnBrk="0" fontAlgn="base" hangingPunct="0">
              <a:spcBef>
                <a:spcPct val="0"/>
              </a:spcBef>
              <a:spcAft>
                <a:spcPct val="0"/>
              </a:spcAft>
              <a:defRPr sz="1400" b="1">
                <a:solidFill>
                  <a:schemeClr val="tx1"/>
                </a:solidFill>
                <a:latin typeface="Arial" charset="0"/>
                <a:ea typeface="Arial Unicode MS" pitchFamily="34" charset="-128"/>
                <a:cs typeface="Arial Unicode MS" pitchFamily="34" charset="-128"/>
              </a:defRPr>
            </a:lvl8pPr>
            <a:lvl9pPr marL="3886200" indent="-228600" eaLnBrk="0" fontAlgn="base" hangingPunct="0">
              <a:spcBef>
                <a:spcPct val="0"/>
              </a:spcBef>
              <a:spcAft>
                <a:spcPct val="0"/>
              </a:spcAft>
              <a:defRPr sz="1400" b="1">
                <a:solidFill>
                  <a:schemeClr val="tx1"/>
                </a:solidFill>
                <a:latin typeface="Arial" charset="0"/>
                <a:ea typeface="Arial Unicode MS" pitchFamily="34" charset="-128"/>
                <a:cs typeface="Arial Unicode MS" pitchFamily="34" charset="-128"/>
              </a:defRPr>
            </a:lvl9pPr>
          </a:lstStyle>
          <a:p>
            <a:pPr defTabSz="812394"/>
            <a:r>
              <a:rPr lang="fi-FI" sz="900" dirty="0">
                <a:solidFill>
                  <a:srgbClr val="29282E"/>
                </a:solidFill>
                <a:latin typeface="Verdana"/>
                <a:ea typeface="ＭＳ Ｐゴシック" pitchFamily="34" charset="-128"/>
              </a:rPr>
              <a:t>Afrikka</a:t>
            </a:r>
          </a:p>
          <a:p>
            <a:pPr defTabSz="812394"/>
            <a:r>
              <a:rPr lang="fi-FI" sz="900" b="0" dirty="0">
                <a:solidFill>
                  <a:schemeClr val="accent2"/>
                </a:solidFill>
                <a:latin typeface="Verdana"/>
                <a:ea typeface="ＭＳ Ｐゴシック" pitchFamily="34" charset="-128"/>
              </a:rPr>
              <a:t>Etelä-Afrikka	+1,2 %</a:t>
            </a:r>
          </a:p>
          <a:p>
            <a:pPr defTabSz="812394"/>
            <a:r>
              <a:rPr lang="fi-FI" sz="900" b="0" dirty="0">
                <a:solidFill>
                  <a:schemeClr val="accent2"/>
                </a:solidFill>
                <a:latin typeface="Verdana"/>
                <a:ea typeface="ＭＳ Ｐゴシック" pitchFamily="34" charset="-128"/>
              </a:rPr>
              <a:t>Nigeria	+1,2 %</a:t>
            </a:r>
          </a:p>
          <a:p>
            <a:pPr defTabSz="812394"/>
            <a:r>
              <a:rPr lang="fi-FI" sz="900" b="0" dirty="0">
                <a:solidFill>
                  <a:srgbClr val="85E869">
                    <a:lumMod val="50000"/>
                  </a:srgbClr>
                </a:solidFill>
                <a:latin typeface="Verdana"/>
                <a:ea typeface="ＭＳ Ｐゴシック" pitchFamily="34" charset="-128"/>
              </a:rPr>
              <a:t>Egypti	+3,7 %</a:t>
            </a:r>
          </a:p>
        </p:txBody>
      </p:sp>
      <p:sp>
        <p:nvSpPr>
          <p:cNvPr id="39" name="Text Box 37"/>
          <p:cNvSpPr txBox="1">
            <a:spLocks noChangeArrowheads="1"/>
          </p:cNvSpPr>
          <p:nvPr/>
        </p:nvSpPr>
        <p:spPr bwMode="auto">
          <a:xfrm>
            <a:off x="4906151" y="808858"/>
            <a:ext cx="1652178" cy="2031325"/>
          </a:xfrm>
          <a:prstGeom prst="rect">
            <a:avLst/>
          </a:prstGeom>
          <a:solidFill>
            <a:schemeClr val="accent4">
              <a:lumMod val="40000"/>
              <a:lumOff val="60000"/>
            </a:schemeClr>
          </a:solidFill>
          <a:ln>
            <a:noFill/>
          </a:ln>
          <a:effectLst>
            <a:outerShdw dist="35921" dir="2700000" algn="ctr" rotWithShape="0">
              <a:schemeClr val="tx2">
                <a:alpha val="50000"/>
              </a:schemeClr>
            </a:outerShdw>
          </a:effectLst>
          <a:extLst/>
        </p:spPr>
        <p:txBody>
          <a:bodyPr wrap="square">
            <a:spAutoFit/>
          </a:bodyPr>
          <a:lstStyle>
            <a:lvl1pPr>
              <a:defRPr sz="1400" b="1">
                <a:solidFill>
                  <a:schemeClr val="tx1"/>
                </a:solidFill>
                <a:latin typeface="Arial" charset="0"/>
                <a:ea typeface="Arial Unicode MS" pitchFamily="34" charset="-128"/>
                <a:cs typeface="Arial Unicode MS" pitchFamily="34" charset="-128"/>
              </a:defRPr>
            </a:lvl1pPr>
            <a:lvl2pPr marL="742950" indent="-285750">
              <a:defRPr sz="1400" b="1">
                <a:solidFill>
                  <a:schemeClr val="tx1"/>
                </a:solidFill>
                <a:latin typeface="Arial" charset="0"/>
                <a:ea typeface="Arial Unicode MS" pitchFamily="34" charset="-128"/>
                <a:cs typeface="Arial Unicode MS" pitchFamily="34" charset="-128"/>
              </a:defRPr>
            </a:lvl2pPr>
            <a:lvl3pPr marL="1143000" indent="-228600">
              <a:defRPr sz="1400" b="1">
                <a:solidFill>
                  <a:schemeClr val="tx1"/>
                </a:solidFill>
                <a:latin typeface="Arial" charset="0"/>
                <a:ea typeface="Arial Unicode MS" pitchFamily="34" charset="-128"/>
                <a:cs typeface="Arial Unicode MS" pitchFamily="34" charset="-128"/>
              </a:defRPr>
            </a:lvl3pPr>
            <a:lvl4pPr marL="1600200" indent="-228600">
              <a:defRPr sz="1400" b="1">
                <a:solidFill>
                  <a:schemeClr val="tx1"/>
                </a:solidFill>
                <a:latin typeface="Arial" charset="0"/>
                <a:ea typeface="Arial Unicode MS" pitchFamily="34" charset="-128"/>
                <a:cs typeface="Arial Unicode MS" pitchFamily="34" charset="-128"/>
              </a:defRPr>
            </a:lvl4pPr>
            <a:lvl5pPr marL="2057400" indent="-228600">
              <a:defRPr sz="1400" b="1">
                <a:solidFill>
                  <a:schemeClr val="tx1"/>
                </a:solidFill>
                <a:latin typeface="Arial" charset="0"/>
                <a:ea typeface="Arial Unicode MS" pitchFamily="34" charset="-128"/>
                <a:cs typeface="Arial Unicode MS" pitchFamily="34" charset="-128"/>
              </a:defRPr>
            </a:lvl5pPr>
            <a:lvl6pPr marL="2514600" indent="-228600" eaLnBrk="0" fontAlgn="base" hangingPunct="0">
              <a:spcBef>
                <a:spcPct val="0"/>
              </a:spcBef>
              <a:spcAft>
                <a:spcPct val="0"/>
              </a:spcAft>
              <a:defRPr sz="1400" b="1">
                <a:solidFill>
                  <a:schemeClr val="tx1"/>
                </a:solidFill>
                <a:latin typeface="Arial" charset="0"/>
                <a:ea typeface="Arial Unicode MS" pitchFamily="34" charset="-128"/>
                <a:cs typeface="Arial Unicode MS" pitchFamily="34" charset="-128"/>
              </a:defRPr>
            </a:lvl6pPr>
            <a:lvl7pPr marL="2971800" indent="-228600" eaLnBrk="0" fontAlgn="base" hangingPunct="0">
              <a:spcBef>
                <a:spcPct val="0"/>
              </a:spcBef>
              <a:spcAft>
                <a:spcPct val="0"/>
              </a:spcAft>
              <a:defRPr sz="1400" b="1">
                <a:solidFill>
                  <a:schemeClr val="tx1"/>
                </a:solidFill>
                <a:latin typeface="Arial" charset="0"/>
                <a:ea typeface="Arial Unicode MS" pitchFamily="34" charset="-128"/>
                <a:cs typeface="Arial Unicode MS" pitchFamily="34" charset="-128"/>
              </a:defRPr>
            </a:lvl7pPr>
            <a:lvl8pPr marL="3429000" indent="-228600" eaLnBrk="0" fontAlgn="base" hangingPunct="0">
              <a:spcBef>
                <a:spcPct val="0"/>
              </a:spcBef>
              <a:spcAft>
                <a:spcPct val="0"/>
              </a:spcAft>
              <a:defRPr sz="1400" b="1">
                <a:solidFill>
                  <a:schemeClr val="tx1"/>
                </a:solidFill>
                <a:latin typeface="Arial" charset="0"/>
                <a:ea typeface="Arial Unicode MS" pitchFamily="34" charset="-128"/>
                <a:cs typeface="Arial Unicode MS" pitchFamily="34" charset="-128"/>
              </a:defRPr>
            </a:lvl8pPr>
            <a:lvl9pPr marL="3886200" indent="-228600" eaLnBrk="0" fontAlgn="base" hangingPunct="0">
              <a:spcBef>
                <a:spcPct val="0"/>
              </a:spcBef>
              <a:spcAft>
                <a:spcPct val="0"/>
              </a:spcAft>
              <a:defRPr sz="1400" b="1">
                <a:solidFill>
                  <a:schemeClr val="tx1"/>
                </a:solidFill>
                <a:latin typeface="Arial" charset="0"/>
                <a:ea typeface="Arial Unicode MS" pitchFamily="34" charset="-128"/>
                <a:cs typeface="Arial Unicode MS" pitchFamily="34" charset="-128"/>
              </a:defRPr>
            </a:lvl9pPr>
          </a:lstStyle>
          <a:p>
            <a:pPr defTabSz="812394"/>
            <a:r>
              <a:rPr lang="fi-FI" sz="900" dirty="0">
                <a:solidFill>
                  <a:srgbClr val="29282E"/>
                </a:solidFill>
                <a:latin typeface="Verdana"/>
                <a:ea typeface="ＭＳ Ｐゴシック" pitchFamily="34" charset="-128"/>
              </a:rPr>
              <a:t>Keski- ja </a:t>
            </a:r>
          </a:p>
          <a:p>
            <a:pPr defTabSz="812394"/>
            <a:r>
              <a:rPr lang="fi-FI" sz="900" dirty="0">
                <a:solidFill>
                  <a:srgbClr val="29282E"/>
                </a:solidFill>
                <a:latin typeface="Verdana"/>
                <a:ea typeface="ＭＳ Ｐゴシック" pitchFamily="34" charset="-128"/>
              </a:rPr>
              <a:t>Itä-Eurooppa: +2,2 %</a:t>
            </a:r>
          </a:p>
          <a:p>
            <a:pPr defTabSz="812394"/>
            <a:r>
              <a:rPr lang="fi-FI" sz="900" b="0" dirty="0">
                <a:solidFill>
                  <a:schemeClr val="accent2"/>
                </a:solidFill>
                <a:latin typeface="Verdana"/>
                <a:ea typeface="ＭＳ Ｐゴシック" pitchFamily="34" charset="-128"/>
              </a:rPr>
              <a:t>Venäjä  	+1,2 %</a:t>
            </a:r>
          </a:p>
          <a:p>
            <a:pPr defTabSz="812394"/>
            <a:r>
              <a:rPr lang="fi-FI" sz="900" b="0" dirty="0">
                <a:solidFill>
                  <a:srgbClr val="85E869">
                    <a:lumMod val="50000"/>
                  </a:srgbClr>
                </a:solidFill>
                <a:latin typeface="Verdana"/>
                <a:ea typeface="ＭＳ Ｐゴシック" pitchFamily="34" charset="-128"/>
              </a:rPr>
              <a:t>Turkki	+2,2 %</a:t>
            </a:r>
          </a:p>
          <a:p>
            <a:pPr defTabSz="812394"/>
            <a:r>
              <a:rPr lang="fi-FI" sz="900" b="0" dirty="0">
                <a:solidFill>
                  <a:srgbClr val="85E869">
                    <a:lumMod val="50000"/>
                  </a:srgbClr>
                </a:solidFill>
                <a:latin typeface="Verdana"/>
                <a:ea typeface="ＭＳ Ｐゴシック" pitchFamily="34" charset="-128"/>
              </a:rPr>
              <a:t>Puola  	+3,2 %</a:t>
            </a:r>
          </a:p>
          <a:p>
            <a:pPr defTabSz="812394"/>
            <a:r>
              <a:rPr lang="fi-FI" sz="900" b="0" dirty="0">
                <a:solidFill>
                  <a:srgbClr val="85E869">
                    <a:lumMod val="50000"/>
                  </a:srgbClr>
                </a:solidFill>
                <a:latin typeface="Verdana"/>
                <a:ea typeface="ＭＳ Ｐゴシック" pitchFamily="34" charset="-128"/>
              </a:rPr>
              <a:t>Tšekki 	+2,5 %</a:t>
            </a:r>
          </a:p>
          <a:p>
            <a:pPr defTabSz="812394"/>
            <a:r>
              <a:rPr lang="fi-FI" sz="900" b="0" dirty="0">
                <a:solidFill>
                  <a:srgbClr val="85E869">
                    <a:lumMod val="50000"/>
                  </a:srgbClr>
                </a:solidFill>
                <a:latin typeface="Verdana"/>
                <a:ea typeface="ＭＳ Ｐゴシック" pitchFamily="34" charset="-128"/>
              </a:rPr>
              <a:t>Romania  	+3,7 %</a:t>
            </a:r>
          </a:p>
          <a:p>
            <a:pPr defTabSz="812394"/>
            <a:r>
              <a:rPr lang="fi-FI" sz="900" b="0" dirty="0">
                <a:solidFill>
                  <a:srgbClr val="85E869">
                    <a:lumMod val="50000"/>
                  </a:srgbClr>
                </a:solidFill>
                <a:latin typeface="Verdana"/>
                <a:ea typeface="ＭＳ Ｐゴシック" pitchFamily="34" charset="-128"/>
              </a:rPr>
              <a:t>Ukraina 	+2,5 %</a:t>
            </a:r>
          </a:p>
          <a:p>
            <a:pPr defTabSz="812394"/>
            <a:r>
              <a:rPr lang="fi-FI" sz="900" b="0" dirty="0">
                <a:solidFill>
                  <a:srgbClr val="85E869">
                    <a:lumMod val="50000"/>
                  </a:srgbClr>
                </a:solidFill>
                <a:latin typeface="Verdana"/>
                <a:ea typeface="ＭＳ Ｐゴシック" pitchFamily="34" charset="-128"/>
              </a:rPr>
              <a:t>Unkari  	+3,1 %</a:t>
            </a:r>
          </a:p>
          <a:p>
            <a:pPr defTabSz="812394"/>
            <a:r>
              <a:rPr lang="fi-FI" sz="900" b="0" dirty="0">
                <a:solidFill>
                  <a:srgbClr val="85E869">
                    <a:lumMod val="50000"/>
                  </a:srgbClr>
                </a:solidFill>
                <a:latin typeface="Verdana"/>
                <a:ea typeface="ＭＳ Ｐゴシック" pitchFamily="34" charset="-128"/>
              </a:rPr>
              <a:t>Slovakia 	+3,2 %</a:t>
            </a:r>
          </a:p>
          <a:p>
            <a:pPr defTabSz="812394"/>
            <a:r>
              <a:rPr lang="fi-FI" sz="900" b="0" dirty="0">
                <a:solidFill>
                  <a:srgbClr val="85E869">
                    <a:lumMod val="50000"/>
                  </a:srgbClr>
                </a:solidFill>
                <a:latin typeface="Verdana"/>
                <a:ea typeface="ＭＳ Ｐゴシック" pitchFamily="34" charset="-128"/>
              </a:rPr>
              <a:t>Slovenia 	+2,7 %</a:t>
            </a:r>
          </a:p>
          <a:p>
            <a:pPr defTabSz="812394"/>
            <a:r>
              <a:rPr lang="fi-FI" sz="900" b="0" dirty="0">
                <a:solidFill>
                  <a:srgbClr val="85E869">
                    <a:lumMod val="50000"/>
                  </a:srgbClr>
                </a:solidFill>
                <a:latin typeface="Verdana"/>
                <a:ea typeface="ＭＳ Ｐゴシック" pitchFamily="34" charset="-128"/>
              </a:rPr>
              <a:t>Liettua 	+2,9 %</a:t>
            </a:r>
          </a:p>
          <a:p>
            <a:pPr defTabSz="812394"/>
            <a:r>
              <a:rPr lang="fi-FI" sz="900" b="0" dirty="0">
                <a:solidFill>
                  <a:srgbClr val="85E869">
                    <a:lumMod val="50000"/>
                  </a:srgbClr>
                </a:solidFill>
                <a:latin typeface="Verdana"/>
                <a:ea typeface="ＭＳ Ｐゴシック" pitchFamily="34" charset="-128"/>
              </a:rPr>
              <a:t>Latvia 	+2,9 %</a:t>
            </a:r>
          </a:p>
          <a:p>
            <a:pPr defTabSz="812394"/>
            <a:r>
              <a:rPr lang="fi-FI" sz="900" b="0" dirty="0">
                <a:solidFill>
                  <a:srgbClr val="85E869">
                    <a:lumMod val="50000"/>
                  </a:srgbClr>
                </a:solidFill>
                <a:latin typeface="Verdana"/>
                <a:ea typeface="ＭＳ Ｐゴシック" pitchFamily="34" charset="-128"/>
              </a:rPr>
              <a:t>Viro 	+2,4 %</a:t>
            </a:r>
          </a:p>
        </p:txBody>
      </p:sp>
    </p:spTree>
    <p:extLst>
      <p:ext uri="{BB962C8B-B14F-4D97-AF65-F5344CB8AC3E}">
        <p14:creationId xmlns:p14="http://schemas.microsoft.com/office/powerpoint/2010/main" val="2838864055"/>
      </p:ext>
    </p:extLst>
  </p:cSld>
  <p:clrMapOvr>
    <a:masterClrMapping/>
  </p:clrMapOvr>
  <p:transition spd="med">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Teknologiateollisuus on viiden toimialan kokonaisuus</a:t>
            </a:r>
          </a:p>
          <a:p>
            <a:endParaRPr lang="fi-FI" dirty="0"/>
          </a:p>
        </p:txBody>
      </p:sp>
      <p:sp>
        <p:nvSpPr>
          <p:cNvPr id="3" name="Dian numeron paikkamerkki 2"/>
          <p:cNvSpPr>
            <a:spLocks noGrp="1"/>
          </p:cNvSpPr>
          <p:nvPr>
            <p:ph type="sldNum" sz="quarter" idx="12"/>
          </p:nvPr>
        </p:nvSpPr>
        <p:spPr/>
        <p:txBody>
          <a:bodyPr/>
          <a:lstStyle/>
          <a:p>
            <a:fld id="{6FCB6B90-8271-4E8F-82C1-E646FBB48A2E}" type="slidenum">
              <a:rPr lang="fi-FI" smtClean="0"/>
              <a:pPr/>
              <a:t>4</a:t>
            </a:fld>
            <a:endParaRPr lang="fi-FI" dirty="0"/>
          </a:p>
        </p:txBody>
      </p:sp>
      <p:sp>
        <p:nvSpPr>
          <p:cNvPr id="4" name="Päivämäärän paikkamerkki 3"/>
          <p:cNvSpPr>
            <a:spLocks noGrp="1"/>
          </p:cNvSpPr>
          <p:nvPr>
            <p:ph type="dt" sz="half" idx="10"/>
          </p:nvPr>
        </p:nvSpPr>
        <p:spPr/>
        <p:txBody>
          <a:bodyPr/>
          <a:lstStyle/>
          <a:p>
            <a:fld id="{E70C97DB-DA9C-4CFA-B970-B8599B25F3E4}" type="datetime1">
              <a:rPr lang="fi-FI" smtClean="0"/>
              <a:t>12.4.2017</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8" name="Tekstiruutu 7"/>
          <p:cNvSpPr txBox="1"/>
          <p:nvPr/>
        </p:nvSpPr>
        <p:spPr>
          <a:xfrm>
            <a:off x="338848" y="1794150"/>
            <a:ext cx="3142279" cy="970385"/>
          </a:xfrm>
          <a:prstGeom prst="rect">
            <a:avLst/>
          </a:prstGeom>
          <a:noFill/>
        </p:spPr>
        <p:txBody>
          <a:bodyPr wrap="square" lIns="36000" tIns="36000" rIns="36000" bIns="36000" rtlCol="0">
            <a:spAutoFit/>
          </a:bodyPr>
          <a:lstStyle/>
          <a:p>
            <a:pPr>
              <a:lnSpc>
                <a:spcPts val="1400"/>
              </a:lnSpc>
            </a:pPr>
            <a:r>
              <a:rPr lang="fi-FI" sz="1050" b="1" spc="-40" dirty="0"/>
              <a:t>ELEKTRONIIKKA- JA SÄHKÖTEOLLISUUS</a:t>
            </a:r>
          </a:p>
          <a:p>
            <a:pPr marL="108000" indent="-108000">
              <a:lnSpc>
                <a:spcPts val="1400"/>
              </a:lnSpc>
              <a:buFont typeface="Arial" panose="020B0604020202020204" pitchFamily="34" charset="0"/>
              <a:buChar char="•"/>
            </a:pPr>
            <a:r>
              <a:rPr lang="fi-FI" sz="1050" spc="-40" dirty="0"/>
              <a:t>tietoliikennelaitteet, sähkökoneet, terveysteknologia</a:t>
            </a:r>
          </a:p>
          <a:p>
            <a:pPr marL="108000" indent="-108000">
              <a:lnSpc>
                <a:spcPts val="1400"/>
              </a:lnSpc>
              <a:buFont typeface="Arial" panose="020B0604020202020204" pitchFamily="34" charset="0"/>
              <a:buChar char="•"/>
            </a:pPr>
            <a:r>
              <a:rPr lang="fi-FI" sz="1050" spc="-40" dirty="0"/>
              <a:t>liikevaihto (2016): 14,3 </a:t>
            </a:r>
            <a:r>
              <a:rPr lang="fi-FI" sz="1050" spc="-40" dirty="0" err="1"/>
              <a:t>mrd</a:t>
            </a:r>
            <a:r>
              <a:rPr lang="fi-FI" sz="1050" spc="-40" dirty="0"/>
              <a:t> euroa</a:t>
            </a:r>
          </a:p>
          <a:p>
            <a:pPr marL="108000" indent="-108000">
              <a:lnSpc>
                <a:spcPts val="1400"/>
              </a:lnSpc>
              <a:buFont typeface="Arial" panose="020B0604020202020204" pitchFamily="34" charset="0"/>
              <a:buChar char="•"/>
            </a:pPr>
            <a:r>
              <a:rPr lang="fi-FI" sz="1050" spc="-40" dirty="0"/>
              <a:t>henkilöstö (2016): 38 000</a:t>
            </a:r>
          </a:p>
        </p:txBody>
      </p:sp>
      <p:sp>
        <p:nvSpPr>
          <p:cNvPr id="9" name="Tekstiruutu 8"/>
          <p:cNvSpPr txBox="1"/>
          <p:nvPr/>
        </p:nvSpPr>
        <p:spPr>
          <a:xfrm>
            <a:off x="3485797" y="1790643"/>
            <a:ext cx="2499968" cy="970385"/>
          </a:xfrm>
          <a:prstGeom prst="rect">
            <a:avLst/>
          </a:prstGeom>
          <a:noFill/>
        </p:spPr>
        <p:txBody>
          <a:bodyPr wrap="square" lIns="36000" tIns="36000" rIns="36000" bIns="36000" rtlCol="0">
            <a:spAutoFit/>
          </a:bodyPr>
          <a:lstStyle/>
          <a:p>
            <a:pPr>
              <a:lnSpc>
                <a:spcPts val="1400"/>
              </a:lnSpc>
            </a:pPr>
            <a:r>
              <a:rPr lang="fi-FI" sz="1050" b="1" spc="-40" dirty="0"/>
              <a:t>METALLIEN JALOSTUS</a:t>
            </a:r>
          </a:p>
          <a:p>
            <a:pPr marL="108000" indent="-108000">
              <a:lnSpc>
                <a:spcPts val="1400"/>
              </a:lnSpc>
              <a:buFont typeface="Arial" panose="020B0604020202020204" pitchFamily="34" charset="0"/>
              <a:buChar char="•"/>
            </a:pPr>
            <a:r>
              <a:rPr lang="fi-FI" sz="1050" spc="-40" dirty="0"/>
              <a:t>terästuotteet, värimetallit, valut, </a:t>
            </a:r>
            <a:br>
              <a:rPr lang="fi-FI" sz="1050" spc="-40" dirty="0"/>
            </a:br>
            <a:r>
              <a:rPr lang="fi-FI" sz="1050" spc="-40" dirty="0"/>
              <a:t>metallimalmikaivokset                      </a:t>
            </a:r>
          </a:p>
          <a:p>
            <a:pPr marL="108000" indent="-108000">
              <a:lnSpc>
                <a:spcPts val="1400"/>
              </a:lnSpc>
              <a:buFont typeface="Arial" panose="020B0604020202020204" pitchFamily="34" charset="0"/>
              <a:buChar char="•"/>
            </a:pPr>
            <a:r>
              <a:rPr lang="fi-FI" sz="1050" spc="-40" dirty="0"/>
              <a:t>liikevaihto (2016): 8,7 </a:t>
            </a:r>
            <a:r>
              <a:rPr lang="fi-FI" sz="1050" spc="-40" dirty="0" err="1"/>
              <a:t>mrd</a:t>
            </a:r>
            <a:r>
              <a:rPr lang="fi-FI" sz="1050" spc="-40" dirty="0"/>
              <a:t> euroa</a:t>
            </a:r>
          </a:p>
          <a:p>
            <a:pPr marL="108000" indent="-108000">
              <a:lnSpc>
                <a:spcPts val="1400"/>
              </a:lnSpc>
              <a:buFont typeface="Arial" panose="020B0604020202020204" pitchFamily="34" charset="0"/>
              <a:buChar char="•"/>
            </a:pPr>
            <a:r>
              <a:rPr lang="fi-FI" sz="1050" spc="-40" dirty="0"/>
              <a:t>henkilöstö (2016): 15 400</a:t>
            </a:r>
          </a:p>
        </p:txBody>
      </p:sp>
      <p:sp>
        <p:nvSpPr>
          <p:cNvPr id="10" name="Tekstiruutu 9"/>
          <p:cNvSpPr txBox="1"/>
          <p:nvPr/>
        </p:nvSpPr>
        <p:spPr>
          <a:xfrm>
            <a:off x="5954716" y="1778493"/>
            <a:ext cx="2882290" cy="790848"/>
          </a:xfrm>
          <a:prstGeom prst="rect">
            <a:avLst/>
          </a:prstGeom>
          <a:noFill/>
        </p:spPr>
        <p:txBody>
          <a:bodyPr wrap="square" lIns="36000" tIns="36000" rIns="36000" bIns="36000" rtlCol="0">
            <a:spAutoFit/>
          </a:bodyPr>
          <a:lstStyle/>
          <a:p>
            <a:pPr>
              <a:lnSpc>
                <a:spcPts val="1400"/>
              </a:lnSpc>
            </a:pPr>
            <a:r>
              <a:rPr lang="fi-FI" sz="1050" b="1" spc="-40" dirty="0"/>
              <a:t>KONE- JA METALLITUOTETEOLLISUUS</a:t>
            </a:r>
          </a:p>
          <a:p>
            <a:pPr marL="108000" indent="-108000">
              <a:lnSpc>
                <a:spcPts val="1400"/>
              </a:lnSpc>
              <a:buFont typeface="Arial" panose="020B0604020202020204" pitchFamily="34" charset="0"/>
              <a:buChar char="•"/>
            </a:pPr>
            <a:r>
              <a:rPr lang="fi-FI" sz="1050" spc="-40" dirty="0"/>
              <a:t>koneet, metallituotteet, kulkuneuvot</a:t>
            </a:r>
          </a:p>
          <a:p>
            <a:pPr marL="108000" indent="-108000">
              <a:lnSpc>
                <a:spcPts val="1400"/>
              </a:lnSpc>
              <a:buFont typeface="Arial" panose="020B0604020202020204" pitchFamily="34" charset="0"/>
              <a:buChar char="•"/>
            </a:pPr>
            <a:r>
              <a:rPr lang="fi-FI" sz="1050" spc="-40" dirty="0"/>
              <a:t>liikevaihto (2016): 28,2 </a:t>
            </a:r>
            <a:r>
              <a:rPr lang="fi-FI" sz="1050" spc="-40" dirty="0" err="1"/>
              <a:t>mrd</a:t>
            </a:r>
            <a:r>
              <a:rPr lang="fi-FI" sz="1050" spc="-40" dirty="0"/>
              <a:t> euroa</a:t>
            </a:r>
          </a:p>
          <a:p>
            <a:pPr marL="108000" indent="-108000">
              <a:lnSpc>
                <a:spcPts val="1400"/>
              </a:lnSpc>
              <a:buFont typeface="Arial" panose="020B0604020202020204" pitchFamily="34" charset="0"/>
              <a:buChar char="•"/>
            </a:pPr>
            <a:r>
              <a:rPr lang="fi-FI" sz="1050" spc="-40" dirty="0"/>
              <a:t>henkilöstö (2016): 122 400 </a:t>
            </a:r>
          </a:p>
        </p:txBody>
      </p:sp>
      <p:sp>
        <p:nvSpPr>
          <p:cNvPr id="11" name="Tekstiruutu 10"/>
          <p:cNvSpPr txBox="1"/>
          <p:nvPr/>
        </p:nvSpPr>
        <p:spPr>
          <a:xfrm>
            <a:off x="350260" y="3342320"/>
            <a:ext cx="2834890" cy="790848"/>
          </a:xfrm>
          <a:prstGeom prst="rect">
            <a:avLst/>
          </a:prstGeom>
          <a:noFill/>
        </p:spPr>
        <p:txBody>
          <a:bodyPr wrap="square" lIns="36000" tIns="36000" rIns="36000" bIns="36000" rtlCol="0">
            <a:spAutoFit/>
          </a:bodyPr>
          <a:lstStyle/>
          <a:p>
            <a:pPr>
              <a:lnSpc>
                <a:spcPts val="1400"/>
              </a:lnSpc>
            </a:pPr>
            <a:r>
              <a:rPr lang="fi-FI" sz="1050" b="1" spc="-40" dirty="0"/>
              <a:t>TIETOTEKNIIKKA-ALA</a:t>
            </a:r>
          </a:p>
          <a:p>
            <a:pPr marL="108000" indent="-108000">
              <a:lnSpc>
                <a:spcPts val="1400"/>
              </a:lnSpc>
              <a:buFont typeface="Arial" panose="020B0604020202020204" pitchFamily="34" charset="0"/>
              <a:buChar char="•"/>
            </a:pPr>
            <a:r>
              <a:rPr lang="fi-FI" sz="1050" spc="-40" dirty="0"/>
              <a:t>tietotekniikkapalvelut, ohjelmistot</a:t>
            </a:r>
          </a:p>
          <a:p>
            <a:pPr marL="108000" indent="-108000">
              <a:lnSpc>
                <a:spcPts val="1400"/>
              </a:lnSpc>
              <a:buFont typeface="Arial" panose="020B0604020202020204" pitchFamily="34" charset="0"/>
              <a:buChar char="•"/>
            </a:pPr>
            <a:r>
              <a:rPr lang="fi-FI" sz="1050" spc="-40" dirty="0"/>
              <a:t>liikevaihto (2016): 11,4 </a:t>
            </a:r>
            <a:r>
              <a:rPr lang="fi-FI" sz="1050" spc="-40" dirty="0" err="1"/>
              <a:t>mrd</a:t>
            </a:r>
            <a:r>
              <a:rPr lang="fi-FI" sz="1050" spc="-40" dirty="0"/>
              <a:t> euroa</a:t>
            </a:r>
          </a:p>
          <a:p>
            <a:pPr marL="108000" indent="-108000">
              <a:lnSpc>
                <a:spcPts val="1400"/>
              </a:lnSpc>
              <a:buFont typeface="Arial" panose="020B0604020202020204" pitchFamily="34" charset="0"/>
              <a:buChar char="•"/>
            </a:pPr>
            <a:r>
              <a:rPr lang="fi-FI" sz="1050" spc="-40" dirty="0"/>
              <a:t>henkilöstö (2016): 60 400</a:t>
            </a:r>
          </a:p>
        </p:txBody>
      </p:sp>
      <p:sp>
        <p:nvSpPr>
          <p:cNvPr id="12" name="Tekstiruutu 11"/>
          <p:cNvSpPr txBox="1"/>
          <p:nvPr/>
        </p:nvSpPr>
        <p:spPr>
          <a:xfrm>
            <a:off x="3492225" y="3350938"/>
            <a:ext cx="2834890" cy="970385"/>
          </a:xfrm>
          <a:prstGeom prst="rect">
            <a:avLst/>
          </a:prstGeom>
          <a:noFill/>
        </p:spPr>
        <p:txBody>
          <a:bodyPr wrap="square" lIns="36000" tIns="36000" rIns="36000" bIns="36000" rtlCol="0">
            <a:spAutoFit/>
          </a:bodyPr>
          <a:lstStyle/>
          <a:p>
            <a:pPr>
              <a:lnSpc>
                <a:spcPts val="1400"/>
              </a:lnSpc>
            </a:pPr>
            <a:r>
              <a:rPr lang="fi-FI" sz="1050" b="1" spc="-40" dirty="0"/>
              <a:t>SUUNNITTELU JA KONSULTOINTI</a:t>
            </a:r>
          </a:p>
          <a:p>
            <a:pPr marL="108000" indent="-108000">
              <a:lnSpc>
                <a:spcPts val="1400"/>
              </a:lnSpc>
              <a:buFont typeface="Arial" panose="020B0604020202020204" pitchFamily="34" charset="0"/>
              <a:buChar char="•"/>
            </a:pPr>
            <a:r>
              <a:rPr lang="fi-FI" sz="1050" spc="-40" dirty="0"/>
              <a:t>teollisuuden, yhteiskunnan </a:t>
            </a:r>
            <a:br>
              <a:rPr lang="fi-FI" sz="1050" spc="-40" dirty="0"/>
            </a:br>
            <a:r>
              <a:rPr lang="fi-FI" sz="1050" spc="-40" dirty="0"/>
              <a:t>ja rakentamisen asiantuntijapalvelut </a:t>
            </a:r>
          </a:p>
          <a:p>
            <a:pPr marL="108000" indent="-108000">
              <a:lnSpc>
                <a:spcPts val="1400"/>
              </a:lnSpc>
              <a:buFont typeface="Arial" panose="020B0604020202020204" pitchFamily="34" charset="0"/>
              <a:buChar char="•"/>
            </a:pPr>
            <a:r>
              <a:rPr lang="fi-FI" sz="1050" spc="-40" dirty="0"/>
              <a:t>liikevaihto (2016): 6,0 </a:t>
            </a:r>
            <a:r>
              <a:rPr lang="fi-FI" sz="1050" spc="-40" dirty="0" err="1"/>
              <a:t>mrd</a:t>
            </a:r>
            <a:r>
              <a:rPr lang="fi-FI" sz="1050" spc="-40" dirty="0"/>
              <a:t> euroa</a:t>
            </a:r>
          </a:p>
          <a:p>
            <a:pPr marL="108000" indent="-108000">
              <a:lnSpc>
                <a:spcPts val="1400"/>
              </a:lnSpc>
              <a:buFont typeface="Arial" panose="020B0604020202020204" pitchFamily="34" charset="0"/>
              <a:buChar char="•"/>
            </a:pPr>
            <a:r>
              <a:rPr lang="fi-FI" sz="1050" spc="-40" dirty="0"/>
              <a:t>henkilöstö (2016): 49 800 </a:t>
            </a:r>
          </a:p>
        </p:txBody>
      </p:sp>
      <p:pic>
        <p:nvPicPr>
          <p:cNvPr id="13" name="Kuva 12"/>
          <p:cNvPicPr>
            <a:picLocks noChangeAspect="1"/>
          </p:cNvPicPr>
          <p:nvPr/>
        </p:nvPicPr>
        <p:blipFill>
          <a:blip r:embed="rId2"/>
          <a:stretch>
            <a:fillRect/>
          </a:stretch>
        </p:blipFill>
        <p:spPr>
          <a:xfrm>
            <a:off x="386629" y="1456385"/>
            <a:ext cx="283129" cy="283129"/>
          </a:xfrm>
          <a:prstGeom prst="rect">
            <a:avLst/>
          </a:prstGeom>
        </p:spPr>
      </p:pic>
      <p:pic>
        <p:nvPicPr>
          <p:cNvPr id="14" name="Kuva 13"/>
          <p:cNvPicPr>
            <a:picLocks noChangeAspect="1"/>
          </p:cNvPicPr>
          <p:nvPr/>
        </p:nvPicPr>
        <p:blipFill>
          <a:blip r:embed="rId3"/>
          <a:stretch>
            <a:fillRect/>
          </a:stretch>
        </p:blipFill>
        <p:spPr>
          <a:xfrm>
            <a:off x="3537838" y="1458571"/>
            <a:ext cx="284194" cy="284194"/>
          </a:xfrm>
          <a:prstGeom prst="rect">
            <a:avLst/>
          </a:prstGeom>
        </p:spPr>
      </p:pic>
      <p:pic>
        <p:nvPicPr>
          <p:cNvPr id="15" name="Kuva 14"/>
          <p:cNvPicPr>
            <a:picLocks noChangeAspect="1"/>
          </p:cNvPicPr>
          <p:nvPr/>
        </p:nvPicPr>
        <p:blipFill>
          <a:blip r:embed="rId4"/>
          <a:stretch>
            <a:fillRect/>
          </a:stretch>
        </p:blipFill>
        <p:spPr>
          <a:xfrm>
            <a:off x="383177" y="3007289"/>
            <a:ext cx="282984" cy="282984"/>
          </a:xfrm>
          <a:prstGeom prst="rect">
            <a:avLst/>
          </a:prstGeom>
        </p:spPr>
      </p:pic>
      <p:pic>
        <p:nvPicPr>
          <p:cNvPr id="16" name="Kuva 15"/>
          <p:cNvPicPr>
            <a:picLocks noChangeAspect="1"/>
          </p:cNvPicPr>
          <p:nvPr/>
        </p:nvPicPr>
        <p:blipFill>
          <a:blip r:embed="rId5"/>
          <a:stretch>
            <a:fillRect/>
          </a:stretch>
        </p:blipFill>
        <p:spPr>
          <a:xfrm>
            <a:off x="3516607" y="3007289"/>
            <a:ext cx="284813" cy="284813"/>
          </a:xfrm>
          <a:prstGeom prst="rect">
            <a:avLst/>
          </a:prstGeom>
        </p:spPr>
      </p:pic>
      <p:pic>
        <p:nvPicPr>
          <p:cNvPr id="17" name="Kuva 16"/>
          <p:cNvPicPr>
            <a:picLocks noChangeAspect="1"/>
          </p:cNvPicPr>
          <p:nvPr/>
        </p:nvPicPr>
        <p:blipFill>
          <a:blip r:embed="rId6"/>
          <a:stretch>
            <a:fillRect/>
          </a:stretch>
        </p:blipFill>
        <p:spPr>
          <a:xfrm>
            <a:off x="6001845" y="1459085"/>
            <a:ext cx="284959" cy="284959"/>
          </a:xfrm>
          <a:prstGeom prst="rect">
            <a:avLst/>
          </a:prstGeom>
        </p:spPr>
      </p:pic>
    </p:spTree>
    <p:extLst>
      <p:ext uri="{BB962C8B-B14F-4D97-AF65-F5344CB8AC3E}">
        <p14:creationId xmlns:p14="http://schemas.microsoft.com/office/powerpoint/2010/main" val="952420006"/>
      </p:ext>
    </p:extLst>
  </p:cSld>
  <p:clrMapOvr>
    <a:masterClrMapping/>
  </p:clrMapOvr>
  <p:transition spd="med">
    <p:fad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kstin paikkamerkki 7"/>
          <p:cNvSpPr>
            <a:spLocks noGrp="1"/>
          </p:cNvSpPr>
          <p:nvPr>
            <p:ph type="body" sz="quarter" idx="15"/>
          </p:nvPr>
        </p:nvSpPr>
        <p:spPr>
          <a:xfrm>
            <a:off x="1072800" y="1924882"/>
            <a:ext cx="7516862" cy="1165268"/>
          </a:xfrm>
        </p:spPr>
        <p:txBody>
          <a:bodyPr>
            <a:normAutofit/>
          </a:bodyPr>
          <a:lstStyle/>
          <a:p>
            <a:pPr>
              <a:lnSpc>
                <a:spcPct val="100000"/>
              </a:lnSpc>
            </a:pPr>
            <a:r>
              <a:rPr lang="fi-FI" sz="3200" dirty="0"/>
              <a:t>Teknologiateollisuuden näkymät </a:t>
            </a:r>
            <a:br>
              <a:rPr lang="fi-FI" sz="3200" dirty="0"/>
            </a:br>
            <a:r>
              <a:rPr lang="fi-FI" sz="3200" dirty="0"/>
              <a:t>Suomessa alkuvuonna 2017</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40</a:t>
            </a:fld>
            <a:endParaRPr lang="fi-FI" dirty="0"/>
          </a:p>
        </p:txBody>
      </p:sp>
      <p:sp>
        <p:nvSpPr>
          <p:cNvPr id="4" name="Päivämäärän paikkamerkki 3"/>
          <p:cNvSpPr>
            <a:spLocks noGrp="1"/>
          </p:cNvSpPr>
          <p:nvPr>
            <p:ph type="dt" sz="half" idx="10"/>
          </p:nvPr>
        </p:nvSpPr>
        <p:spPr/>
        <p:txBody>
          <a:bodyPr/>
          <a:lstStyle/>
          <a:p>
            <a:fld id="{E70C97DB-DA9C-4CFA-B970-B8599B25F3E4}" type="datetime1">
              <a:rPr lang="fi-FI" smtClean="0"/>
              <a:t>12.4.2017</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Tree>
    <p:extLst>
      <p:ext uri="{BB962C8B-B14F-4D97-AF65-F5344CB8AC3E}">
        <p14:creationId xmlns:p14="http://schemas.microsoft.com/office/powerpoint/2010/main" val="3610140118"/>
      </p:ext>
    </p:extLst>
  </p:cSld>
  <p:clrMapOvr>
    <a:masterClrMapping/>
  </p:clrMapOvr>
  <p:transition spd="med">
    <p:fad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kstin paikkamerkki 8"/>
          <p:cNvSpPr>
            <a:spLocks noGrp="1"/>
          </p:cNvSpPr>
          <p:nvPr>
            <p:ph type="body" sz="quarter" idx="15"/>
          </p:nvPr>
        </p:nvSpPr>
        <p:spPr>
          <a:xfrm>
            <a:off x="251999" y="282150"/>
            <a:ext cx="8272862" cy="648000"/>
          </a:xfrm>
        </p:spPr>
        <p:txBody>
          <a:bodyPr/>
          <a:lstStyle/>
          <a:p>
            <a:r>
              <a:rPr lang="fi-FI" dirty="0"/>
              <a:t>Teknologiateollisuuden liikevaihto Suomessa kasvoi hieman vuonna 2016 ollen 68,7 miljardia euroa </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41</a:t>
            </a:fld>
            <a:endParaRPr lang="fi-FI" dirty="0"/>
          </a:p>
        </p:txBody>
      </p:sp>
      <p:sp>
        <p:nvSpPr>
          <p:cNvPr id="4" name="Päivämäärän paikkamerkki 3"/>
          <p:cNvSpPr>
            <a:spLocks noGrp="1"/>
          </p:cNvSpPr>
          <p:nvPr>
            <p:ph type="dt" sz="half" idx="10"/>
          </p:nvPr>
        </p:nvSpPr>
        <p:spPr/>
        <p:txBody>
          <a:bodyPr/>
          <a:lstStyle/>
          <a:p>
            <a:fld id="{A05A29F8-3631-43D8-937B-CB2D984A1FF3}" type="datetime1">
              <a:rPr lang="fi-FI" smtClean="0"/>
              <a:t>12.4.2017</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11" name="Tekstin paikkamerkki 10"/>
          <p:cNvSpPr>
            <a:spLocks noGrp="1"/>
          </p:cNvSpPr>
          <p:nvPr>
            <p:ph type="body" sz="quarter" idx="18"/>
          </p:nvPr>
        </p:nvSpPr>
        <p:spPr>
          <a:xfrm>
            <a:off x="2334682" y="4727574"/>
            <a:ext cx="4570154" cy="165163"/>
          </a:xfrm>
        </p:spPr>
        <p:txBody>
          <a:bodyPr/>
          <a:lstStyle/>
          <a:p>
            <a:r>
              <a:rPr lang="fi-FI" dirty="0"/>
              <a:t>Lähde: </a:t>
            </a:r>
            <a:r>
              <a:rPr lang="fi-FI" dirty="0" err="1"/>
              <a:t>Macrobond</a:t>
            </a:r>
            <a:r>
              <a:rPr lang="fi-FI" dirty="0"/>
              <a:t>, Tilastokeskus / Kansantalouden tilinpito, Teknologiateollisuus ry</a:t>
            </a:r>
          </a:p>
          <a:p>
            <a:endParaRPr lang="fi-FI" dirty="0"/>
          </a:p>
        </p:txBody>
      </p:sp>
      <p:graphicFrame>
        <p:nvGraphicFramePr>
          <p:cNvPr id="12" name="Sisällön paikkamerkki 11"/>
          <p:cNvGraphicFramePr>
            <a:graphicFrameLocks noGrp="1" noChangeAspect="1"/>
          </p:cNvGraphicFramePr>
          <p:nvPr>
            <p:ph sz="quarter" idx="17"/>
            <p:extLst>
              <p:ext uri="{D42A27DB-BD31-4B8C-83A1-F6EECF244321}">
                <p14:modId xmlns:p14="http://schemas.microsoft.com/office/powerpoint/2010/main" val="1671949103"/>
              </p:ext>
            </p:extLst>
          </p:nvPr>
        </p:nvGraphicFramePr>
        <p:xfrm>
          <a:off x="383718" y="1103313"/>
          <a:ext cx="8386088" cy="3541712"/>
        </p:xfrm>
        <a:graphic>
          <a:graphicData uri="http://schemas.openxmlformats.org/presentationml/2006/ole">
            <mc:AlternateContent xmlns:mc="http://schemas.openxmlformats.org/markup-compatibility/2006">
              <mc:Choice xmlns:v="urn:schemas-microsoft-com:vml" Requires="v">
                <p:oleObj spid="_x0000_s62538" name="Macrobond document" r:id="rId3" imgW="13193184" imgH="5572640" progId="Mbnd.mbnd">
                  <p:embed/>
                </p:oleObj>
              </mc:Choice>
              <mc:Fallback>
                <p:oleObj name="Macrobond document" r:id="rId3" imgW="13193184" imgH="5572640" progId="Mbnd.mbnd">
                  <p:embed/>
                  <p:pic>
                    <p:nvPicPr>
                      <p:cNvPr id="6" name="Objekti 5"/>
                      <p:cNvPicPr/>
                      <p:nvPr/>
                    </p:nvPicPr>
                    <p:blipFill>
                      <a:blip r:embed="rId4"/>
                      <a:stretch>
                        <a:fillRect/>
                      </a:stretch>
                    </p:blipFill>
                    <p:spPr>
                      <a:xfrm>
                        <a:off x="383718" y="1103313"/>
                        <a:ext cx="8386088" cy="3541712"/>
                      </a:xfrm>
                      <a:prstGeom prst="rect">
                        <a:avLst/>
                      </a:prstGeom>
                    </p:spPr>
                  </p:pic>
                </p:oleObj>
              </mc:Fallback>
            </mc:AlternateContent>
          </a:graphicData>
        </a:graphic>
      </p:graphicFrame>
    </p:spTree>
    <p:extLst>
      <p:ext uri="{BB962C8B-B14F-4D97-AF65-F5344CB8AC3E}">
        <p14:creationId xmlns:p14="http://schemas.microsoft.com/office/powerpoint/2010/main" val="3260795587"/>
      </p:ext>
    </p:extLst>
  </p:cSld>
  <p:clrMapOvr>
    <a:masterClrMapping/>
  </p:clrMapOvr>
  <p:transition spd="med">
    <p:fad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Teknologiateollisuuden ja koko teollisuuden liikevaihto Suomessa on noususuunnassa</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42</a:t>
            </a:fld>
            <a:endParaRPr lang="fi-FI" dirty="0"/>
          </a:p>
        </p:txBody>
      </p:sp>
      <p:sp>
        <p:nvSpPr>
          <p:cNvPr id="4" name="Päivämäärän paikkamerkki 3"/>
          <p:cNvSpPr>
            <a:spLocks noGrp="1"/>
          </p:cNvSpPr>
          <p:nvPr>
            <p:ph type="dt" sz="half" idx="10"/>
          </p:nvPr>
        </p:nvSpPr>
        <p:spPr/>
        <p:txBody>
          <a:bodyPr/>
          <a:lstStyle/>
          <a:p>
            <a:fld id="{E70C97DB-DA9C-4CFA-B970-B8599B25F3E4}" type="datetime1">
              <a:rPr lang="fi-FI" smtClean="0"/>
              <a:t>12.4.2017</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7" name="Tekstin paikkamerkki 6"/>
          <p:cNvSpPr>
            <a:spLocks noGrp="1"/>
          </p:cNvSpPr>
          <p:nvPr>
            <p:ph type="body" sz="quarter" idx="18"/>
          </p:nvPr>
        </p:nvSpPr>
        <p:spPr>
          <a:xfrm>
            <a:off x="2334682" y="4727574"/>
            <a:ext cx="4116547" cy="165163"/>
          </a:xfrm>
        </p:spPr>
        <p:txBody>
          <a:bodyPr/>
          <a:lstStyle/>
          <a:p>
            <a:r>
              <a:rPr lang="fi-FI" dirty="0"/>
              <a:t>Kausipuhdistetut teollisuuden ja palveluiden liikevaihtokuvaajat</a:t>
            </a:r>
          </a:p>
          <a:p>
            <a:r>
              <a:rPr lang="fi-FI" dirty="0"/>
              <a:t>Lähde: </a:t>
            </a:r>
            <a:r>
              <a:rPr lang="fi-FI" dirty="0" err="1"/>
              <a:t>Macrobond</a:t>
            </a:r>
            <a:r>
              <a:rPr lang="fi-FI" dirty="0"/>
              <a:t>, Tilastokeskus</a:t>
            </a:r>
          </a:p>
          <a:p>
            <a:endParaRPr lang="fi-FI" dirty="0"/>
          </a:p>
        </p:txBody>
      </p:sp>
      <p:graphicFrame>
        <p:nvGraphicFramePr>
          <p:cNvPr id="9" name="Sisällön paikkamerkki 8"/>
          <p:cNvGraphicFramePr>
            <a:graphicFrameLocks noGrp="1" noChangeAspect="1"/>
          </p:cNvGraphicFramePr>
          <p:nvPr>
            <p:ph sz="quarter" idx="17"/>
            <p:extLst>
              <p:ext uri="{D42A27DB-BD31-4B8C-83A1-F6EECF244321}">
                <p14:modId xmlns:p14="http://schemas.microsoft.com/office/powerpoint/2010/main" val="1092960093"/>
              </p:ext>
            </p:extLst>
          </p:nvPr>
        </p:nvGraphicFramePr>
        <p:xfrm>
          <a:off x="383718" y="1103313"/>
          <a:ext cx="8386088" cy="3541712"/>
        </p:xfrm>
        <a:graphic>
          <a:graphicData uri="http://schemas.openxmlformats.org/presentationml/2006/ole">
            <mc:AlternateContent xmlns:mc="http://schemas.openxmlformats.org/markup-compatibility/2006">
              <mc:Choice xmlns:v="urn:schemas-microsoft-com:vml" Requires="v">
                <p:oleObj spid="_x0000_s79907" name="Macrobond document" r:id="rId3" imgW="13193184" imgH="5572640" progId="Mbnd.mbnd">
                  <p:embed/>
                </p:oleObj>
              </mc:Choice>
              <mc:Fallback>
                <p:oleObj name="Macrobond document" r:id="rId3" imgW="13193184" imgH="5572640" progId="Mbnd.mbnd">
                  <p:embed/>
                  <p:pic>
                    <p:nvPicPr>
                      <p:cNvPr id="9" name="Sisällön paikkamerkki 8"/>
                      <p:cNvPicPr/>
                      <p:nvPr/>
                    </p:nvPicPr>
                    <p:blipFill>
                      <a:blip r:embed="rId4"/>
                      <a:stretch>
                        <a:fillRect/>
                      </a:stretch>
                    </p:blipFill>
                    <p:spPr>
                      <a:xfrm>
                        <a:off x="383718" y="1103313"/>
                        <a:ext cx="8386088" cy="3541712"/>
                      </a:xfrm>
                      <a:prstGeom prst="rect">
                        <a:avLst/>
                      </a:prstGeom>
                    </p:spPr>
                  </p:pic>
                </p:oleObj>
              </mc:Fallback>
            </mc:AlternateContent>
          </a:graphicData>
        </a:graphic>
      </p:graphicFrame>
    </p:spTree>
    <p:extLst>
      <p:ext uri="{BB962C8B-B14F-4D97-AF65-F5344CB8AC3E}">
        <p14:creationId xmlns:p14="http://schemas.microsoft.com/office/powerpoint/2010/main" val="1733450399"/>
      </p:ext>
    </p:extLst>
  </p:cSld>
  <p:clrMapOvr>
    <a:masterClrMapping/>
  </p:clrMapOvr>
  <p:transition spd="med">
    <p:fad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Teknologiateollisuuden liikevaihto Suomessa on noususuunnassa kaikilla päätoimialoilla</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43</a:t>
            </a:fld>
            <a:endParaRPr lang="fi-FI" dirty="0"/>
          </a:p>
        </p:txBody>
      </p:sp>
      <p:sp>
        <p:nvSpPr>
          <p:cNvPr id="4" name="Päivämäärän paikkamerkki 3"/>
          <p:cNvSpPr>
            <a:spLocks noGrp="1"/>
          </p:cNvSpPr>
          <p:nvPr>
            <p:ph type="dt" sz="half" idx="10"/>
          </p:nvPr>
        </p:nvSpPr>
        <p:spPr/>
        <p:txBody>
          <a:bodyPr/>
          <a:lstStyle/>
          <a:p>
            <a:fld id="{E70C97DB-DA9C-4CFA-B970-B8599B25F3E4}" type="datetime1">
              <a:rPr lang="fi-FI" smtClean="0"/>
              <a:t>12.4.2017</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7" name="Tekstin paikkamerkki 6"/>
          <p:cNvSpPr>
            <a:spLocks noGrp="1"/>
          </p:cNvSpPr>
          <p:nvPr>
            <p:ph type="body" sz="quarter" idx="18"/>
          </p:nvPr>
        </p:nvSpPr>
        <p:spPr>
          <a:xfrm>
            <a:off x="2334682" y="4645382"/>
            <a:ext cx="6060577" cy="165163"/>
          </a:xfrm>
        </p:spPr>
        <p:txBody>
          <a:bodyPr/>
          <a:lstStyle/>
          <a:p>
            <a:r>
              <a:rPr lang="fi-FI" dirty="0"/>
              <a:t>Kausipuhdistetut teollisuuden ja palveluiden liikevaihtokuvaajat</a:t>
            </a:r>
          </a:p>
          <a:p>
            <a:r>
              <a:rPr lang="fi-FI" dirty="0"/>
              <a:t>Osuudet liikevaihdosta 2015: </a:t>
            </a:r>
            <a:r>
              <a:rPr lang="fi-FI" dirty="0" err="1"/>
              <a:t>kone-</a:t>
            </a:r>
            <a:r>
              <a:rPr lang="fi-FI" dirty="0"/>
              <a:t> ja metallituoteteollisuus 41 %, elektroniikka- ja sähköteollisuus 21 %, tietotekniikka-ala 16 %, metallien jalostus 13 %, suunnittelu ja konsultointi 8 %</a:t>
            </a:r>
          </a:p>
          <a:p>
            <a:r>
              <a:rPr lang="fi-FI" dirty="0"/>
              <a:t>Lähde: </a:t>
            </a:r>
            <a:r>
              <a:rPr lang="fi-FI" dirty="0" err="1"/>
              <a:t>Macrobond</a:t>
            </a:r>
            <a:r>
              <a:rPr lang="fi-FI" dirty="0"/>
              <a:t>, Tilastokeskus</a:t>
            </a:r>
          </a:p>
          <a:p>
            <a:endParaRPr lang="fi-FI" dirty="0"/>
          </a:p>
        </p:txBody>
      </p:sp>
      <p:graphicFrame>
        <p:nvGraphicFramePr>
          <p:cNvPr id="12" name="Sisällön paikkamerkki 11"/>
          <p:cNvGraphicFramePr>
            <a:graphicFrameLocks noGrp="1" noChangeAspect="1"/>
          </p:cNvGraphicFramePr>
          <p:nvPr>
            <p:ph sz="quarter" idx="17"/>
            <p:extLst>
              <p:ext uri="{D42A27DB-BD31-4B8C-83A1-F6EECF244321}">
                <p14:modId xmlns:p14="http://schemas.microsoft.com/office/powerpoint/2010/main" val="1521215052"/>
              </p:ext>
            </p:extLst>
          </p:nvPr>
        </p:nvGraphicFramePr>
        <p:xfrm>
          <a:off x="383718" y="1103313"/>
          <a:ext cx="8386088" cy="3541712"/>
        </p:xfrm>
        <a:graphic>
          <a:graphicData uri="http://schemas.openxmlformats.org/presentationml/2006/ole">
            <mc:AlternateContent xmlns:mc="http://schemas.openxmlformats.org/markup-compatibility/2006">
              <mc:Choice xmlns:v="urn:schemas-microsoft-com:vml" Requires="v">
                <p:oleObj spid="_x0000_s80930" name="Macrobond document" r:id="rId3" imgW="13193184" imgH="5572640" progId="Mbnd.mbnd">
                  <p:embed/>
                </p:oleObj>
              </mc:Choice>
              <mc:Fallback>
                <p:oleObj name="Macrobond document" r:id="rId3" imgW="13193184" imgH="5572640" progId="Mbnd.mbnd">
                  <p:embed/>
                  <p:pic>
                    <p:nvPicPr>
                      <p:cNvPr id="12" name="Sisällön paikkamerkki 11"/>
                      <p:cNvPicPr/>
                      <p:nvPr/>
                    </p:nvPicPr>
                    <p:blipFill>
                      <a:blip r:embed="rId4"/>
                      <a:stretch>
                        <a:fillRect/>
                      </a:stretch>
                    </p:blipFill>
                    <p:spPr>
                      <a:xfrm>
                        <a:off x="383718" y="1103313"/>
                        <a:ext cx="8386088" cy="3541712"/>
                      </a:xfrm>
                      <a:prstGeom prst="rect">
                        <a:avLst/>
                      </a:prstGeom>
                    </p:spPr>
                  </p:pic>
                </p:oleObj>
              </mc:Fallback>
            </mc:AlternateContent>
          </a:graphicData>
        </a:graphic>
      </p:graphicFrame>
    </p:spTree>
    <p:extLst>
      <p:ext uri="{BB962C8B-B14F-4D97-AF65-F5344CB8AC3E}">
        <p14:creationId xmlns:p14="http://schemas.microsoft.com/office/powerpoint/2010/main" val="3465526435"/>
      </p:ext>
    </p:extLst>
  </p:cSld>
  <p:clrMapOvr>
    <a:masterClrMapping/>
  </p:clrMapOvr>
  <p:transition spd="med">
    <p:fade/>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Teknologiateollisuuden* uudet tilaukset Suomessa ovat lisääntyneet alkusyksyn 2016 jälkeen</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44</a:t>
            </a:fld>
            <a:endParaRPr lang="fi-FI" dirty="0"/>
          </a:p>
        </p:txBody>
      </p:sp>
      <p:sp>
        <p:nvSpPr>
          <p:cNvPr id="4" name="Päivämäärän paikkamerkki 3"/>
          <p:cNvSpPr>
            <a:spLocks noGrp="1"/>
          </p:cNvSpPr>
          <p:nvPr>
            <p:ph type="dt" sz="half" idx="10"/>
          </p:nvPr>
        </p:nvSpPr>
        <p:spPr/>
        <p:txBody>
          <a:bodyPr/>
          <a:lstStyle/>
          <a:p>
            <a:fld id="{E70C97DB-DA9C-4CFA-B970-B8599B25F3E4}" type="datetime1">
              <a:rPr lang="fi-FI" smtClean="0"/>
              <a:t>12.4.2017</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7" name="Tekstin paikkamerkki 6"/>
          <p:cNvSpPr>
            <a:spLocks noGrp="1"/>
          </p:cNvSpPr>
          <p:nvPr>
            <p:ph type="body" sz="quarter" idx="18"/>
          </p:nvPr>
        </p:nvSpPr>
        <p:spPr>
          <a:xfrm>
            <a:off x="2334682" y="4727574"/>
            <a:ext cx="4634955" cy="165163"/>
          </a:xfrm>
        </p:spPr>
        <p:txBody>
          <a:bodyPr/>
          <a:lstStyle/>
          <a:p>
            <a:r>
              <a:rPr lang="fi-FI" dirty="0"/>
              <a:t>Lähde: Teknologiateollisuus ry:n tilauskantatiedustelun vastaajayritykset, </a:t>
            </a:r>
          </a:p>
          <a:p>
            <a:r>
              <a:rPr lang="fi-FI" dirty="0"/>
              <a:t>viimeisin tieto loka-joulukuu 2016. </a:t>
            </a:r>
          </a:p>
          <a:p>
            <a:endParaRPr lang="fi-FI" dirty="0"/>
          </a:p>
        </p:txBody>
      </p:sp>
      <p:graphicFrame>
        <p:nvGraphicFramePr>
          <p:cNvPr id="12" name="Object 5"/>
          <p:cNvGraphicFramePr>
            <a:graphicFrameLocks noGrp="1" noChangeAspect="1"/>
          </p:cNvGraphicFramePr>
          <p:nvPr>
            <p:ph sz="quarter" idx="17"/>
            <p:extLst/>
          </p:nvPr>
        </p:nvGraphicFramePr>
        <p:xfrm>
          <a:off x="282027" y="1016526"/>
          <a:ext cx="8391525" cy="304564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3" name="Taulukko 12"/>
          <p:cNvGraphicFramePr>
            <a:graphicFrameLocks noGrp="1"/>
          </p:cNvGraphicFramePr>
          <p:nvPr>
            <p:extLst/>
          </p:nvPr>
        </p:nvGraphicFramePr>
        <p:xfrm>
          <a:off x="943147" y="3673367"/>
          <a:ext cx="6311936" cy="280504"/>
        </p:xfrm>
        <a:graphic>
          <a:graphicData uri="http://schemas.openxmlformats.org/drawingml/2006/table">
            <a:tbl>
              <a:tblPr firstRow="1" bandRow="1">
                <a:tableStyleId>{073A0DAA-6AF3-43AB-8588-CEC1D06C72B9}</a:tableStyleId>
              </a:tblPr>
              <a:tblGrid>
                <a:gridCol w="701327">
                  <a:extLst>
                    <a:ext uri="{9D8B030D-6E8A-4147-A177-3AD203B41FA5}">
                      <a16:colId xmlns:a16="http://schemas.microsoft.com/office/drawing/2014/main" val="20000"/>
                    </a:ext>
                  </a:extLst>
                </a:gridCol>
                <a:gridCol w="709394">
                  <a:extLst>
                    <a:ext uri="{9D8B030D-6E8A-4147-A177-3AD203B41FA5}">
                      <a16:colId xmlns:a16="http://schemas.microsoft.com/office/drawing/2014/main" val="20001"/>
                    </a:ext>
                  </a:extLst>
                </a:gridCol>
                <a:gridCol w="700430">
                  <a:extLst>
                    <a:ext uri="{9D8B030D-6E8A-4147-A177-3AD203B41FA5}">
                      <a16:colId xmlns:a16="http://schemas.microsoft.com/office/drawing/2014/main" val="20002"/>
                    </a:ext>
                  </a:extLst>
                </a:gridCol>
                <a:gridCol w="700430">
                  <a:extLst>
                    <a:ext uri="{9D8B030D-6E8A-4147-A177-3AD203B41FA5}">
                      <a16:colId xmlns:a16="http://schemas.microsoft.com/office/drawing/2014/main" val="20003"/>
                    </a:ext>
                  </a:extLst>
                </a:gridCol>
                <a:gridCol w="700430">
                  <a:extLst>
                    <a:ext uri="{9D8B030D-6E8A-4147-A177-3AD203B41FA5}">
                      <a16:colId xmlns:a16="http://schemas.microsoft.com/office/drawing/2014/main" val="20004"/>
                    </a:ext>
                  </a:extLst>
                </a:gridCol>
                <a:gridCol w="700430">
                  <a:extLst>
                    <a:ext uri="{9D8B030D-6E8A-4147-A177-3AD203B41FA5}">
                      <a16:colId xmlns:a16="http://schemas.microsoft.com/office/drawing/2014/main" val="20005"/>
                    </a:ext>
                  </a:extLst>
                </a:gridCol>
                <a:gridCol w="700430">
                  <a:extLst>
                    <a:ext uri="{9D8B030D-6E8A-4147-A177-3AD203B41FA5}">
                      <a16:colId xmlns:a16="http://schemas.microsoft.com/office/drawing/2014/main" val="20006"/>
                    </a:ext>
                  </a:extLst>
                </a:gridCol>
                <a:gridCol w="700430">
                  <a:extLst>
                    <a:ext uri="{9D8B030D-6E8A-4147-A177-3AD203B41FA5}">
                      <a16:colId xmlns:a16="http://schemas.microsoft.com/office/drawing/2014/main" val="20007"/>
                    </a:ext>
                  </a:extLst>
                </a:gridCol>
                <a:gridCol w="698635">
                  <a:extLst>
                    <a:ext uri="{9D8B030D-6E8A-4147-A177-3AD203B41FA5}">
                      <a16:colId xmlns:a16="http://schemas.microsoft.com/office/drawing/2014/main" val="20008"/>
                    </a:ext>
                  </a:extLst>
                </a:gridCol>
              </a:tblGrid>
              <a:tr h="280504">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2008</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2009</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2010</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2011</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2012</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2013</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2014</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2015</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2016</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1" name="Text Box 7"/>
          <p:cNvSpPr txBox="1">
            <a:spLocks noChangeArrowheads="1"/>
          </p:cNvSpPr>
          <p:nvPr/>
        </p:nvSpPr>
        <p:spPr bwMode="auto">
          <a:xfrm>
            <a:off x="943147" y="1125043"/>
            <a:ext cx="2375726" cy="245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3381" tIns="41690" rIns="83381" bIns="41690">
            <a:spAutoFit/>
          </a:bodyPr>
          <a:lstStyle>
            <a:lvl1pPr defTabSz="827088">
              <a:defRPr>
                <a:solidFill>
                  <a:schemeClr val="tx1"/>
                </a:solidFill>
                <a:latin typeface="Arial" charset="0"/>
              </a:defRPr>
            </a:lvl1pPr>
            <a:lvl2pPr marL="414338" defTabSz="827088">
              <a:defRPr>
                <a:solidFill>
                  <a:schemeClr val="tx1"/>
                </a:solidFill>
                <a:latin typeface="Arial" charset="0"/>
              </a:defRPr>
            </a:lvl2pPr>
            <a:lvl3pPr marL="827088" defTabSz="827088">
              <a:defRPr>
                <a:solidFill>
                  <a:schemeClr val="tx1"/>
                </a:solidFill>
                <a:latin typeface="Arial" charset="0"/>
              </a:defRPr>
            </a:lvl3pPr>
            <a:lvl4pPr marL="1241425" defTabSz="827088">
              <a:defRPr>
                <a:solidFill>
                  <a:schemeClr val="tx1"/>
                </a:solidFill>
                <a:latin typeface="Arial" charset="0"/>
              </a:defRPr>
            </a:lvl4pPr>
            <a:lvl5pPr marL="1655763" defTabSz="827088">
              <a:defRPr>
                <a:solidFill>
                  <a:schemeClr val="tx1"/>
                </a:solidFill>
                <a:latin typeface="Arial" charset="0"/>
              </a:defRPr>
            </a:lvl5pPr>
            <a:lvl6pPr marL="2112963" defTabSz="827088" fontAlgn="base">
              <a:spcBef>
                <a:spcPct val="0"/>
              </a:spcBef>
              <a:spcAft>
                <a:spcPct val="0"/>
              </a:spcAft>
              <a:defRPr>
                <a:solidFill>
                  <a:schemeClr val="tx1"/>
                </a:solidFill>
                <a:latin typeface="Arial" charset="0"/>
              </a:defRPr>
            </a:lvl6pPr>
            <a:lvl7pPr marL="2570163" defTabSz="827088" fontAlgn="base">
              <a:spcBef>
                <a:spcPct val="0"/>
              </a:spcBef>
              <a:spcAft>
                <a:spcPct val="0"/>
              </a:spcAft>
              <a:defRPr>
                <a:solidFill>
                  <a:schemeClr val="tx1"/>
                </a:solidFill>
                <a:latin typeface="Arial" charset="0"/>
              </a:defRPr>
            </a:lvl7pPr>
            <a:lvl8pPr marL="3027363" defTabSz="827088" fontAlgn="base">
              <a:spcBef>
                <a:spcPct val="0"/>
              </a:spcBef>
              <a:spcAft>
                <a:spcPct val="0"/>
              </a:spcAft>
              <a:defRPr>
                <a:solidFill>
                  <a:schemeClr val="tx1"/>
                </a:solidFill>
                <a:latin typeface="Arial" charset="0"/>
              </a:defRPr>
            </a:lvl8pPr>
            <a:lvl9pPr marL="3484563" defTabSz="827088" fontAlgn="base">
              <a:spcBef>
                <a:spcPct val="0"/>
              </a:spcBef>
              <a:spcAft>
                <a:spcPct val="0"/>
              </a:spcAft>
              <a:defRPr>
                <a:solidFill>
                  <a:schemeClr val="tx1"/>
                </a:solidFill>
                <a:latin typeface="Arial" charset="0"/>
              </a:defRPr>
            </a:lvl9pPr>
          </a:lstStyle>
          <a:p>
            <a:r>
              <a:rPr lang="fi-FI" sz="1050" dirty="0">
                <a:solidFill>
                  <a:schemeClr val="tx2"/>
                </a:solidFill>
                <a:latin typeface="+mj-lt"/>
                <a:ea typeface="ＭＳ Ｐゴシック" pitchFamily="34" charset="-128"/>
              </a:rPr>
              <a:t>Miljoonaa euroa, käyvin hinnoin </a:t>
            </a:r>
          </a:p>
        </p:txBody>
      </p:sp>
      <p:graphicFrame>
        <p:nvGraphicFramePr>
          <p:cNvPr id="25" name="Taulukko 24"/>
          <p:cNvGraphicFramePr>
            <a:graphicFrameLocks noGrp="1"/>
          </p:cNvGraphicFramePr>
          <p:nvPr>
            <p:extLst/>
          </p:nvPr>
        </p:nvGraphicFramePr>
        <p:xfrm>
          <a:off x="3438453" y="3934949"/>
          <a:ext cx="3767898" cy="803820"/>
        </p:xfrm>
        <a:graphic>
          <a:graphicData uri="http://schemas.openxmlformats.org/drawingml/2006/table">
            <a:tbl>
              <a:tblPr/>
              <a:tblGrid>
                <a:gridCol w="863864">
                  <a:extLst>
                    <a:ext uri="{9D8B030D-6E8A-4147-A177-3AD203B41FA5}">
                      <a16:colId xmlns:a16="http://schemas.microsoft.com/office/drawing/2014/main" val="20000"/>
                    </a:ext>
                  </a:extLst>
                </a:gridCol>
                <a:gridCol w="1478411">
                  <a:extLst>
                    <a:ext uri="{9D8B030D-6E8A-4147-A177-3AD203B41FA5}">
                      <a16:colId xmlns:a16="http://schemas.microsoft.com/office/drawing/2014/main" val="20001"/>
                    </a:ext>
                  </a:extLst>
                </a:gridCol>
                <a:gridCol w="1425623">
                  <a:extLst>
                    <a:ext uri="{9D8B030D-6E8A-4147-A177-3AD203B41FA5}">
                      <a16:colId xmlns:a16="http://schemas.microsoft.com/office/drawing/2014/main" val="20002"/>
                    </a:ext>
                  </a:extLst>
                </a:gridCol>
              </a:tblGrid>
              <a:tr h="200955">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l" fontAlgn="b"/>
                      <a:r>
                        <a:rPr lang="en-GB" sz="900" b="0" i="0" u="none" strike="noStrike" baseline="0" dirty="0" err="1">
                          <a:solidFill>
                            <a:schemeClr val="tx2"/>
                          </a:solidFill>
                          <a:effectLst/>
                          <a:latin typeface="Verdana" panose="020B0604030504040204" pitchFamily="34" charset="0"/>
                        </a:rPr>
                        <a:t>Muutos</a:t>
                      </a:r>
                      <a:r>
                        <a:rPr lang="en-GB" sz="900" b="0" i="0" u="none" strike="noStrike" baseline="0" dirty="0">
                          <a:solidFill>
                            <a:schemeClr val="tx2"/>
                          </a:solidFill>
                          <a:effectLst/>
                          <a:latin typeface="Verdana" panose="020B0604030504040204" pitchFamily="34" charset="0"/>
                        </a:rPr>
                        <a:t>:</a:t>
                      </a:r>
                    </a:p>
                  </a:txBody>
                  <a:tcPr marL="15998" marR="15998" marT="15998" marB="15998" anchor="b">
                    <a:lnL w="12700" cmpd="sng">
                      <a:solidFill>
                        <a:srgbClr val="FFFFFF"/>
                      </a:solidFill>
                    </a:lnL>
                    <a:lnR w="12700" cap="flat" cmpd="sng" algn="ctr">
                      <a:solidFill>
                        <a:srgbClr val="29282E"/>
                      </a:solidFill>
                      <a:prstDash val="solid"/>
                      <a:round/>
                      <a:headEnd type="none" w="med" len="med"/>
                      <a:tailEnd type="none" w="med" len="med"/>
                    </a:lnR>
                    <a:lnT w="12700" cmpd="sng">
                      <a:solidFill>
                        <a:srgbClr val="FFFFFF"/>
                      </a:solidFill>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ctr" fontAlgn="b"/>
                      <a:r>
                        <a:rPr lang="en-GB" sz="900" u="none" strike="noStrike" baseline="0" dirty="0">
                          <a:solidFill>
                            <a:schemeClr val="tx2"/>
                          </a:solidFill>
                          <a:effectLst/>
                          <a:latin typeface="Verdana" panose="020B0604030504040204" pitchFamily="34" charset="0"/>
                        </a:rPr>
                        <a:t>IV,2016 / IV,2015</a:t>
                      </a:r>
                      <a:endParaRPr lang="en-GB" sz="900" b="0" i="0" u="none" strike="noStrike" baseline="0" dirty="0">
                        <a:solidFill>
                          <a:schemeClr val="tx2"/>
                        </a:solidFill>
                        <a:effectLst/>
                        <a:latin typeface="Verdana" panose="020B0604030504040204" pitchFamily="34" charset="0"/>
                      </a:endParaRPr>
                    </a:p>
                  </a:txBody>
                  <a:tcPr marL="15998" marR="15998" marT="15998" marB="15998" anchor="b">
                    <a:lnL w="12700" cap="flat" cmpd="sng" algn="ctr">
                      <a:solidFill>
                        <a:srgbClr val="29282E"/>
                      </a:solidFill>
                      <a:prstDash val="solid"/>
                      <a:round/>
                      <a:headEnd type="none" w="med" len="med"/>
                      <a:tailEnd type="none" w="med" len="med"/>
                    </a:lnL>
                    <a:lnR w="12700" cap="flat" cmpd="sng" algn="ctr">
                      <a:solidFill>
                        <a:srgbClr val="29282E"/>
                      </a:solidFill>
                      <a:prstDash val="solid"/>
                      <a:round/>
                      <a:headEnd type="none" w="med" len="med"/>
                      <a:tailEnd type="none" w="med" len="med"/>
                    </a:lnR>
                    <a:lnT w="12700" cmpd="sng">
                      <a:solidFill>
                        <a:srgbClr val="FFFFFF"/>
                      </a:solidFill>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ctr" fontAlgn="b"/>
                      <a:r>
                        <a:rPr lang="en-GB" sz="900" u="none" strike="noStrike" baseline="0" dirty="0">
                          <a:solidFill>
                            <a:schemeClr val="tx2"/>
                          </a:solidFill>
                          <a:effectLst/>
                          <a:latin typeface="Verdana" panose="020B0604030504040204" pitchFamily="34" charset="0"/>
                        </a:rPr>
                        <a:t>IV,2016 / III,2016</a:t>
                      </a:r>
                      <a:endParaRPr lang="en-GB" sz="900" b="0" i="0" u="none" strike="noStrike" baseline="0" dirty="0">
                        <a:solidFill>
                          <a:schemeClr val="tx2"/>
                        </a:solidFill>
                        <a:effectLst/>
                        <a:latin typeface="Verdana" panose="020B0604030504040204" pitchFamily="34" charset="0"/>
                      </a:endParaRPr>
                    </a:p>
                  </a:txBody>
                  <a:tcPr marL="15998" marR="15998" marT="15998" marB="15998" anchor="b">
                    <a:lnL w="12700" cap="flat" cmpd="sng" algn="ctr">
                      <a:solidFill>
                        <a:srgbClr val="29282E"/>
                      </a:solidFill>
                      <a:prstDash val="solid"/>
                      <a:round/>
                      <a:headEnd type="none" w="med" len="med"/>
                      <a:tailEnd type="none" w="med" len="med"/>
                    </a:lnL>
                    <a:lnR w="12700" cmpd="sng">
                      <a:solidFill>
                        <a:srgbClr val="FFFFFF"/>
                      </a:solidFill>
                    </a:lnR>
                    <a:lnT w="12700" cmpd="sng">
                      <a:solidFill>
                        <a:srgbClr val="FFFFFF"/>
                      </a:solidFill>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extLst>
                  <a:ext uri="{0D108BD9-81ED-4DB2-BD59-A6C34878D82A}">
                    <a16:rowId xmlns:a16="http://schemas.microsoft.com/office/drawing/2014/main" val="10000"/>
                  </a:ext>
                </a:extLst>
              </a:tr>
              <a:tr h="200955">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l" fontAlgn="b"/>
                      <a:r>
                        <a:rPr lang="en-GB" sz="900" u="none" strike="noStrike" baseline="0" dirty="0" err="1">
                          <a:solidFill>
                            <a:schemeClr val="tx2"/>
                          </a:solidFill>
                          <a:effectLst/>
                          <a:latin typeface="Verdana" panose="020B0604030504040204" pitchFamily="34" charset="0"/>
                        </a:rPr>
                        <a:t>Vientiin</a:t>
                      </a:r>
                      <a:r>
                        <a:rPr lang="en-GB" sz="900" u="none" strike="noStrike" baseline="0" dirty="0">
                          <a:solidFill>
                            <a:schemeClr val="tx2"/>
                          </a:solidFill>
                          <a:effectLst/>
                          <a:latin typeface="Verdana" panose="020B0604030504040204" pitchFamily="34" charset="0"/>
                        </a:rPr>
                        <a:t>:</a:t>
                      </a:r>
                      <a:endParaRPr lang="en-GB" sz="900" b="0" i="0" u="none" strike="noStrike" baseline="0" dirty="0">
                        <a:solidFill>
                          <a:schemeClr val="tx2"/>
                        </a:solidFill>
                        <a:effectLst/>
                        <a:latin typeface="Verdana" panose="020B0604030504040204" pitchFamily="34" charset="0"/>
                      </a:endParaRPr>
                    </a:p>
                  </a:txBody>
                  <a:tcPr marL="15998" marR="15998" marT="15998" marB="15998" anchor="b">
                    <a:lnL w="12700" cmpd="sng">
                      <a:solidFill>
                        <a:srgbClr val="FFFFFF"/>
                      </a:solidFill>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-2 %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+20 %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mpd="sng">
                      <a:solidFill>
                        <a:srgbClr val="FFFFFF"/>
                      </a:solidFill>
                    </a:lnR>
                    <a:lnT w="12700" cap="flat" cmpd="sng" algn="ctr">
                      <a:solidFill>
                        <a:srgbClr val="29282E"/>
                      </a:solidFill>
                      <a:prstDash val="solid"/>
                      <a:round/>
                      <a:headEnd type="none" w="med" len="med"/>
                      <a:tailEnd type="none" w="med" len="med"/>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00955">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l" fontAlgn="b"/>
                      <a:r>
                        <a:rPr lang="en-GB" sz="900" u="none" strike="noStrike" baseline="0" dirty="0" err="1">
                          <a:solidFill>
                            <a:schemeClr val="tx2"/>
                          </a:solidFill>
                          <a:effectLst/>
                          <a:latin typeface="Verdana" panose="020B0604030504040204" pitchFamily="34" charset="0"/>
                        </a:rPr>
                        <a:t>Kotimaahan</a:t>
                      </a:r>
                      <a:r>
                        <a:rPr lang="en-GB" sz="900" u="none" strike="noStrike" baseline="0" dirty="0">
                          <a:solidFill>
                            <a:schemeClr val="tx2"/>
                          </a:solidFill>
                          <a:effectLst/>
                          <a:latin typeface="Verdana" panose="020B0604030504040204" pitchFamily="34" charset="0"/>
                        </a:rPr>
                        <a:t>:</a:t>
                      </a:r>
                      <a:endParaRPr lang="en-GB" sz="900" b="0" i="0" u="none" strike="noStrike" baseline="0" dirty="0">
                        <a:solidFill>
                          <a:schemeClr val="tx2"/>
                        </a:solidFill>
                        <a:effectLst/>
                        <a:latin typeface="Verdana" panose="020B0604030504040204" pitchFamily="34" charset="0"/>
                      </a:endParaRPr>
                    </a:p>
                  </a:txBody>
                  <a:tcPr marL="15998" marR="15998" marT="15998" marB="15998" anchor="b">
                    <a:lnL w="12700" cmpd="sng">
                      <a:solidFill>
                        <a:srgbClr val="FFFFFF"/>
                      </a:solidFill>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0 %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+30 %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mpd="sng">
                      <a:solidFill>
                        <a:srgbClr val="FFFFFF"/>
                      </a:solidFill>
                    </a:lnR>
                    <a:lnT w="12700" cap="flat" cmpd="sng" algn="ctr">
                      <a:solidFill>
                        <a:srgbClr val="29282E"/>
                      </a:solidFill>
                      <a:prstDash val="solid"/>
                      <a:round/>
                      <a:headEnd type="none" w="med" len="med"/>
                      <a:tailEnd type="none" w="med" len="med"/>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00955">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l" fontAlgn="b"/>
                      <a:r>
                        <a:rPr lang="en-GB" sz="900" u="none" strike="noStrike" baseline="0" dirty="0" err="1">
                          <a:solidFill>
                            <a:schemeClr val="tx2"/>
                          </a:solidFill>
                          <a:effectLst/>
                          <a:latin typeface="Verdana" panose="020B0604030504040204" pitchFamily="34" charset="0"/>
                        </a:rPr>
                        <a:t>Yhteensä</a:t>
                      </a:r>
                      <a:r>
                        <a:rPr lang="en-GB" sz="900" u="none" strike="noStrike" baseline="0" dirty="0">
                          <a:solidFill>
                            <a:schemeClr val="tx2"/>
                          </a:solidFill>
                          <a:effectLst/>
                          <a:latin typeface="Verdana" panose="020B0604030504040204" pitchFamily="34" charset="0"/>
                        </a:rPr>
                        <a:t>:</a:t>
                      </a:r>
                      <a:endParaRPr lang="en-GB" sz="900" b="0" i="0" u="none" strike="noStrike" baseline="0" dirty="0">
                        <a:solidFill>
                          <a:schemeClr val="tx2"/>
                        </a:solidFill>
                        <a:effectLst/>
                        <a:latin typeface="Verdana" panose="020B0604030504040204" pitchFamily="34" charset="0"/>
                      </a:endParaRPr>
                    </a:p>
                  </a:txBody>
                  <a:tcPr marL="15998" marR="15998" marT="15998" marB="15998" anchor="b">
                    <a:lnL w="12700" cmpd="sng">
                      <a:solidFill>
                        <a:srgbClr val="FFFFFF"/>
                      </a:solidFill>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chemeClr val="bg2"/>
                    </a:solid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-1 %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chemeClr val="bg2"/>
                    </a:solid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+23 %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mpd="sng">
                      <a:solidFill>
                        <a:srgbClr val="FFFFFF"/>
                      </a:solidFill>
                    </a:lnR>
                    <a:lnT w="12700" cap="flat" cmpd="sng" algn="ctr">
                      <a:solidFill>
                        <a:srgbClr val="29282E"/>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3"/>
                  </a:ext>
                </a:extLst>
              </a:tr>
            </a:tbl>
          </a:graphicData>
        </a:graphic>
      </p:graphicFrame>
      <p:sp>
        <p:nvSpPr>
          <p:cNvPr id="26" name="Text Box 10"/>
          <p:cNvSpPr txBox="1">
            <a:spLocks noChangeArrowheads="1"/>
          </p:cNvSpPr>
          <p:nvPr/>
        </p:nvSpPr>
        <p:spPr bwMode="auto">
          <a:xfrm>
            <a:off x="7255083" y="3953871"/>
            <a:ext cx="1521649" cy="50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defTabSz="812394"/>
            <a:r>
              <a:rPr lang="fi-FI" sz="900" dirty="0">
                <a:solidFill>
                  <a:schemeClr val="tx2"/>
                </a:solidFill>
                <a:ea typeface="Arial Unicode MS"/>
              </a:rPr>
              <a:t>*) Pl. metallien jalostus ja pelialan ohjelmistoyritykset  </a:t>
            </a:r>
          </a:p>
        </p:txBody>
      </p:sp>
    </p:spTree>
    <p:extLst>
      <p:ext uri="{BB962C8B-B14F-4D97-AF65-F5344CB8AC3E}">
        <p14:creationId xmlns:p14="http://schemas.microsoft.com/office/powerpoint/2010/main" val="284336635"/>
      </p:ext>
    </p:extLst>
  </p:cSld>
  <p:clrMapOvr>
    <a:masterClrMapping/>
  </p:clrMapOvr>
  <p:transition spd="med">
    <p:fade/>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Myös teknologiateollisuuden* tilauskanta Suomessa on vahvistunut hieman </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45</a:t>
            </a:fld>
            <a:endParaRPr lang="fi-FI" dirty="0"/>
          </a:p>
        </p:txBody>
      </p:sp>
      <p:sp>
        <p:nvSpPr>
          <p:cNvPr id="4" name="Päivämäärän paikkamerkki 3"/>
          <p:cNvSpPr>
            <a:spLocks noGrp="1"/>
          </p:cNvSpPr>
          <p:nvPr>
            <p:ph type="dt" sz="half" idx="10"/>
          </p:nvPr>
        </p:nvSpPr>
        <p:spPr/>
        <p:txBody>
          <a:bodyPr/>
          <a:lstStyle/>
          <a:p>
            <a:fld id="{E70C97DB-DA9C-4CFA-B970-B8599B25F3E4}" type="datetime1">
              <a:rPr lang="fi-FI" smtClean="0"/>
              <a:t>12.4.2017</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7" name="Tekstin paikkamerkki 6"/>
          <p:cNvSpPr>
            <a:spLocks noGrp="1"/>
          </p:cNvSpPr>
          <p:nvPr>
            <p:ph type="body" sz="quarter" idx="18"/>
          </p:nvPr>
        </p:nvSpPr>
        <p:spPr>
          <a:xfrm>
            <a:off x="2334682" y="4727574"/>
            <a:ext cx="4570154" cy="241813"/>
          </a:xfrm>
        </p:spPr>
        <p:txBody>
          <a:bodyPr/>
          <a:lstStyle/>
          <a:p>
            <a:r>
              <a:rPr lang="fi-FI" dirty="0"/>
              <a:t>Lähde: Teknologiateollisuus ry:n tilauskantatiedustelun vastaajayritykset, </a:t>
            </a:r>
          </a:p>
          <a:p>
            <a:r>
              <a:rPr lang="fi-FI" dirty="0"/>
              <a:t>viimeisin tieto 31.12.2016.        	</a:t>
            </a:r>
          </a:p>
          <a:p>
            <a:endParaRPr lang="fi-FI" dirty="0"/>
          </a:p>
        </p:txBody>
      </p:sp>
      <p:graphicFrame>
        <p:nvGraphicFramePr>
          <p:cNvPr id="8" name="Object 3"/>
          <p:cNvGraphicFramePr>
            <a:graphicFrameLocks noGrp="1" noChangeAspect="1"/>
          </p:cNvGraphicFramePr>
          <p:nvPr>
            <p:ph sz="quarter" idx="17"/>
            <p:extLst/>
          </p:nvPr>
        </p:nvGraphicFramePr>
        <p:xfrm>
          <a:off x="381000" y="1016527"/>
          <a:ext cx="8391525" cy="285124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Taulukko 8"/>
          <p:cNvGraphicFramePr>
            <a:graphicFrameLocks noGrp="1"/>
          </p:cNvGraphicFramePr>
          <p:nvPr>
            <p:extLst/>
          </p:nvPr>
        </p:nvGraphicFramePr>
        <p:xfrm>
          <a:off x="1008000" y="3653915"/>
          <a:ext cx="6297891" cy="252180"/>
        </p:xfrm>
        <a:graphic>
          <a:graphicData uri="http://schemas.openxmlformats.org/drawingml/2006/table">
            <a:tbl>
              <a:tblPr firstRow="1" bandRow="1">
                <a:tableStyleId>{073A0DAA-6AF3-43AB-8588-CEC1D06C72B9}</a:tableStyleId>
              </a:tblPr>
              <a:tblGrid>
                <a:gridCol w="712809">
                  <a:extLst>
                    <a:ext uri="{9D8B030D-6E8A-4147-A177-3AD203B41FA5}">
                      <a16:colId xmlns:a16="http://schemas.microsoft.com/office/drawing/2014/main" val="20004"/>
                    </a:ext>
                  </a:extLst>
                </a:gridCol>
                <a:gridCol w="721875">
                  <a:extLst>
                    <a:ext uri="{9D8B030D-6E8A-4147-A177-3AD203B41FA5}">
                      <a16:colId xmlns:a16="http://schemas.microsoft.com/office/drawing/2014/main" val="20005"/>
                    </a:ext>
                  </a:extLst>
                </a:gridCol>
                <a:gridCol w="703747">
                  <a:extLst>
                    <a:ext uri="{9D8B030D-6E8A-4147-A177-3AD203B41FA5}">
                      <a16:colId xmlns:a16="http://schemas.microsoft.com/office/drawing/2014/main" val="20006"/>
                    </a:ext>
                  </a:extLst>
                </a:gridCol>
                <a:gridCol w="648010">
                  <a:extLst>
                    <a:ext uri="{9D8B030D-6E8A-4147-A177-3AD203B41FA5}">
                      <a16:colId xmlns:a16="http://schemas.microsoft.com/office/drawing/2014/main" val="20007"/>
                    </a:ext>
                  </a:extLst>
                </a:gridCol>
                <a:gridCol w="712811">
                  <a:extLst>
                    <a:ext uri="{9D8B030D-6E8A-4147-A177-3AD203B41FA5}">
                      <a16:colId xmlns:a16="http://schemas.microsoft.com/office/drawing/2014/main" val="20008"/>
                    </a:ext>
                  </a:extLst>
                </a:gridCol>
                <a:gridCol w="712811">
                  <a:extLst>
                    <a:ext uri="{9D8B030D-6E8A-4147-A177-3AD203B41FA5}">
                      <a16:colId xmlns:a16="http://schemas.microsoft.com/office/drawing/2014/main" val="20009"/>
                    </a:ext>
                  </a:extLst>
                </a:gridCol>
                <a:gridCol w="712811">
                  <a:extLst>
                    <a:ext uri="{9D8B030D-6E8A-4147-A177-3AD203B41FA5}">
                      <a16:colId xmlns:a16="http://schemas.microsoft.com/office/drawing/2014/main" val="20010"/>
                    </a:ext>
                  </a:extLst>
                </a:gridCol>
                <a:gridCol w="712811">
                  <a:extLst>
                    <a:ext uri="{9D8B030D-6E8A-4147-A177-3AD203B41FA5}">
                      <a16:colId xmlns:a16="http://schemas.microsoft.com/office/drawing/2014/main" val="20011"/>
                    </a:ext>
                  </a:extLst>
                </a:gridCol>
                <a:gridCol w="660206">
                  <a:extLst>
                    <a:ext uri="{9D8B030D-6E8A-4147-A177-3AD203B41FA5}">
                      <a16:colId xmlns:a16="http://schemas.microsoft.com/office/drawing/2014/main" val="2608077099"/>
                    </a:ext>
                  </a:extLst>
                </a:gridCol>
              </a:tblGrid>
              <a:tr h="230624">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2008</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2009</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2010</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2011</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2012</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2013</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2014</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2015</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2016</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0" name="Text Box 7"/>
          <p:cNvSpPr txBox="1">
            <a:spLocks noChangeArrowheads="1"/>
          </p:cNvSpPr>
          <p:nvPr/>
        </p:nvSpPr>
        <p:spPr bwMode="auto">
          <a:xfrm>
            <a:off x="943144" y="1044243"/>
            <a:ext cx="2375726" cy="245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3381" tIns="41690" rIns="83381" bIns="41690">
            <a:spAutoFit/>
          </a:bodyPr>
          <a:lstStyle>
            <a:lvl1pPr defTabSz="827088">
              <a:defRPr>
                <a:solidFill>
                  <a:schemeClr val="tx1"/>
                </a:solidFill>
                <a:latin typeface="Arial" charset="0"/>
              </a:defRPr>
            </a:lvl1pPr>
            <a:lvl2pPr marL="414338" defTabSz="827088">
              <a:defRPr>
                <a:solidFill>
                  <a:schemeClr val="tx1"/>
                </a:solidFill>
                <a:latin typeface="Arial" charset="0"/>
              </a:defRPr>
            </a:lvl2pPr>
            <a:lvl3pPr marL="827088" defTabSz="827088">
              <a:defRPr>
                <a:solidFill>
                  <a:schemeClr val="tx1"/>
                </a:solidFill>
                <a:latin typeface="Arial" charset="0"/>
              </a:defRPr>
            </a:lvl3pPr>
            <a:lvl4pPr marL="1241425" defTabSz="827088">
              <a:defRPr>
                <a:solidFill>
                  <a:schemeClr val="tx1"/>
                </a:solidFill>
                <a:latin typeface="Arial" charset="0"/>
              </a:defRPr>
            </a:lvl4pPr>
            <a:lvl5pPr marL="1655763" defTabSz="827088">
              <a:defRPr>
                <a:solidFill>
                  <a:schemeClr val="tx1"/>
                </a:solidFill>
                <a:latin typeface="Arial" charset="0"/>
              </a:defRPr>
            </a:lvl5pPr>
            <a:lvl6pPr marL="2112963" defTabSz="827088" fontAlgn="base">
              <a:spcBef>
                <a:spcPct val="0"/>
              </a:spcBef>
              <a:spcAft>
                <a:spcPct val="0"/>
              </a:spcAft>
              <a:defRPr>
                <a:solidFill>
                  <a:schemeClr val="tx1"/>
                </a:solidFill>
                <a:latin typeface="Arial" charset="0"/>
              </a:defRPr>
            </a:lvl6pPr>
            <a:lvl7pPr marL="2570163" defTabSz="827088" fontAlgn="base">
              <a:spcBef>
                <a:spcPct val="0"/>
              </a:spcBef>
              <a:spcAft>
                <a:spcPct val="0"/>
              </a:spcAft>
              <a:defRPr>
                <a:solidFill>
                  <a:schemeClr val="tx1"/>
                </a:solidFill>
                <a:latin typeface="Arial" charset="0"/>
              </a:defRPr>
            </a:lvl7pPr>
            <a:lvl8pPr marL="3027363" defTabSz="827088" fontAlgn="base">
              <a:spcBef>
                <a:spcPct val="0"/>
              </a:spcBef>
              <a:spcAft>
                <a:spcPct val="0"/>
              </a:spcAft>
              <a:defRPr>
                <a:solidFill>
                  <a:schemeClr val="tx1"/>
                </a:solidFill>
                <a:latin typeface="Arial" charset="0"/>
              </a:defRPr>
            </a:lvl8pPr>
            <a:lvl9pPr marL="3484563" defTabSz="827088" fontAlgn="base">
              <a:spcBef>
                <a:spcPct val="0"/>
              </a:spcBef>
              <a:spcAft>
                <a:spcPct val="0"/>
              </a:spcAft>
              <a:defRPr>
                <a:solidFill>
                  <a:schemeClr val="tx1"/>
                </a:solidFill>
                <a:latin typeface="Arial" charset="0"/>
              </a:defRPr>
            </a:lvl9pPr>
          </a:lstStyle>
          <a:p>
            <a:r>
              <a:rPr lang="fi-FI" sz="1050" dirty="0">
                <a:solidFill>
                  <a:schemeClr val="tx2"/>
                </a:solidFill>
                <a:latin typeface="+mj-lt"/>
                <a:ea typeface="ＭＳ Ｐゴシック" pitchFamily="34" charset="-128"/>
              </a:rPr>
              <a:t>Miljoonaa euroa, käyvin hinnoin </a:t>
            </a:r>
          </a:p>
        </p:txBody>
      </p:sp>
      <p:graphicFrame>
        <p:nvGraphicFramePr>
          <p:cNvPr id="11" name="Taulukko 10"/>
          <p:cNvGraphicFramePr>
            <a:graphicFrameLocks noGrp="1"/>
          </p:cNvGraphicFramePr>
          <p:nvPr>
            <p:extLst/>
          </p:nvPr>
        </p:nvGraphicFramePr>
        <p:xfrm>
          <a:off x="3405582" y="3923754"/>
          <a:ext cx="3900255" cy="803820"/>
        </p:xfrm>
        <a:graphic>
          <a:graphicData uri="http://schemas.openxmlformats.org/drawingml/2006/table">
            <a:tbl>
              <a:tblPr/>
              <a:tblGrid>
                <a:gridCol w="894209">
                  <a:extLst>
                    <a:ext uri="{9D8B030D-6E8A-4147-A177-3AD203B41FA5}">
                      <a16:colId xmlns:a16="http://schemas.microsoft.com/office/drawing/2014/main" val="20000"/>
                    </a:ext>
                  </a:extLst>
                </a:gridCol>
                <a:gridCol w="1530344">
                  <a:extLst>
                    <a:ext uri="{9D8B030D-6E8A-4147-A177-3AD203B41FA5}">
                      <a16:colId xmlns:a16="http://schemas.microsoft.com/office/drawing/2014/main" val="20001"/>
                    </a:ext>
                  </a:extLst>
                </a:gridCol>
                <a:gridCol w="1475702">
                  <a:extLst>
                    <a:ext uri="{9D8B030D-6E8A-4147-A177-3AD203B41FA5}">
                      <a16:colId xmlns:a16="http://schemas.microsoft.com/office/drawing/2014/main" val="20002"/>
                    </a:ext>
                  </a:extLst>
                </a:gridCol>
              </a:tblGrid>
              <a:tr h="200955">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l" fontAlgn="b"/>
                      <a:r>
                        <a:rPr lang="en-GB" sz="900" b="0" i="0" u="none" strike="noStrike" baseline="0" dirty="0" err="1">
                          <a:solidFill>
                            <a:schemeClr val="tx2"/>
                          </a:solidFill>
                          <a:effectLst/>
                          <a:latin typeface="Verdana" panose="020B0604030504040204" pitchFamily="34" charset="0"/>
                        </a:rPr>
                        <a:t>Muutos</a:t>
                      </a:r>
                      <a:r>
                        <a:rPr lang="en-GB" sz="900" b="0" i="0" u="none" strike="noStrike" baseline="0" dirty="0">
                          <a:solidFill>
                            <a:schemeClr val="tx2"/>
                          </a:solidFill>
                          <a:effectLst/>
                          <a:latin typeface="Verdana" panose="020B0604030504040204" pitchFamily="34" charset="0"/>
                        </a:rPr>
                        <a:t>:</a:t>
                      </a:r>
                    </a:p>
                  </a:txBody>
                  <a:tcPr marL="15998" marR="15998" marT="15998" marB="15998" anchor="b">
                    <a:lnL w="12700" cmpd="sng">
                      <a:solidFill>
                        <a:srgbClr val="FFFFFF"/>
                      </a:solidFill>
                    </a:lnL>
                    <a:lnR w="12700" cap="flat" cmpd="sng" algn="ctr">
                      <a:solidFill>
                        <a:srgbClr val="29282E"/>
                      </a:solidFill>
                      <a:prstDash val="solid"/>
                      <a:round/>
                      <a:headEnd type="none" w="med" len="med"/>
                      <a:tailEnd type="none" w="med" len="med"/>
                    </a:lnR>
                    <a:lnT w="12700" cmpd="sng">
                      <a:solidFill>
                        <a:srgbClr val="FFFFFF"/>
                      </a:solidFill>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ctr" fontAlgn="b"/>
                      <a:r>
                        <a:rPr lang="en-GB" sz="900" u="none" strike="noStrike" baseline="0" dirty="0">
                          <a:solidFill>
                            <a:schemeClr val="tx2"/>
                          </a:solidFill>
                          <a:effectLst/>
                          <a:latin typeface="Verdana" panose="020B0604030504040204" pitchFamily="34" charset="0"/>
                        </a:rPr>
                        <a:t>31.12.2016 / 31.12.2015</a:t>
                      </a:r>
                      <a:endParaRPr lang="en-GB" sz="900" b="0" i="0" u="none" strike="noStrike" baseline="0" dirty="0">
                        <a:solidFill>
                          <a:schemeClr val="tx2"/>
                        </a:solidFill>
                        <a:effectLst/>
                        <a:latin typeface="Verdana" panose="020B0604030504040204" pitchFamily="34" charset="0"/>
                      </a:endParaRPr>
                    </a:p>
                  </a:txBody>
                  <a:tcPr marL="15998" marR="15998" marT="15998" marB="15998" anchor="b">
                    <a:lnL w="12700" cap="flat" cmpd="sng" algn="ctr">
                      <a:solidFill>
                        <a:srgbClr val="29282E"/>
                      </a:solidFill>
                      <a:prstDash val="solid"/>
                      <a:round/>
                      <a:headEnd type="none" w="med" len="med"/>
                      <a:tailEnd type="none" w="med" len="med"/>
                    </a:lnL>
                    <a:lnR w="12700" cap="flat" cmpd="sng" algn="ctr">
                      <a:solidFill>
                        <a:srgbClr val="29282E"/>
                      </a:solidFill>
                      <a:prstDash val="solid"/>
                      <a:round/>
                      <a:headEnd type="none" w="med" len="med"/>
                      <a:tailEnd type="none" w="med" len="med"/>
                    </a:lnR>
                    <a:lnT w="12700" cmpd="sng">
                      <a:solidFill>
                        <a:srgbClr val="FFFFFF"/>
                      </a:solidFill>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ctr" fontAlgn="b"/>
                      <a:r>
                        <a:rPr lang="en-GB" sz="900" u="none" strike="noStrike" baseline="0" dirty="0">
                          <a:solidFill>
                            <a:schemeClr val="tx2"/>
                          </a:solidFill>
                          <a:effectLst/>
                          <a:latin typeface="Verdana" panose="020B0604030504040204" pitchFamily="34" charset="0"/>
                        </a:rPr>
                        <a:t>31.12.2016 / 30.9.2016</a:t>
                      </a:r>
                      <a:endParaRPr lang="en-GB" sz="900" b="0" i="0" u="none" strike="noStrike" baseline="0" dirty="0">
                        <a:solidFill>
                          <a:schemeClr val="tx2"/>
                        </a:solidFill>
                        <a:effectLst/>
                        <a:latin typeface="Verdana" panose="020B0604030504040204" pitchFamily="34" charset="0"/>
                      </a:endParaRPr>
                    </a:p>
                  </a:txBody>
                  <a:tcPr marL="15998" marR="15998" marT="15998" marB="15998" anchor="b">
                    <a:lnL w="12700" cap="flat" cmpd="sng" algn="ctr">
                      <a:solidFill>
                        <a:srgbClr val="29282E"/>
                      </a:solidFill>
                      <a:prstDash val="solid"/>
                      <a:round/>
                      <a:headEnd type="none" w="med" len="med"/>
                      <a:tailEnd type="none" w="med" len="med"/>
                    </a:lnL>
                    <a:lnR w="12700" cmpd="sng">
                      <a:solidFill>
                        <a:srgbClr val="FFFFFF"/>
                      </a:solidFill>
                    </a:lnR>
                    <a:lnT w="12700" cmpd="sng">
                      <a:solidFill>
                        <a:srgbClr val="FFFFFF"/>
                      </a:solidFill>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extLst>
                  <a:ext uri="{0D108BD9-81ED-4DB2-BD59-A6C34878D82A}">
                    <a16:rowId xmlns:a16="http://schemas.microsoft.com/office/drawing/2014/main" val="10000"/>
                  </a:ext>
                </a:extLst>
              </a:tr>
              <a:tr h="200955">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l" fontAlgn="b"/>
                      <a:r>
                        <a:rPr lang="en-GB" sz="900" u="none" strike="noStrike" baseline="0" dirty="0" err="1">
                          <a:solidFill>
                            <a:schemeClr val="tx2"/>
                          </a:solidFill>
                          <a:effectLst/>
                          <a:latin typeface="Verdana" panose="020B0604030504040204" pitchFamily="34" charset="0"/>
                        </a:rPr>
                        <a:t>Vientiin</a:t>
                      </a:r>
                      <a:r>
                        <a:rPr lang="en-GB" sz="900" u="none" strike="noStrike" baseline="0" dirty="0">
                          <a:solidFill>
                            <a:schemeClr val="tx2"/>
                          </a:solidFill>
                          <a:effectLst/>
                          <a:latin typeface="Verdana" panose="020B0604030504040204" pitchFamily="34" charset="0"/>
                        </a:rPr>
                        <a:t>:</a:t>
                      </a:r>
                      <a:endParaRPr lang="en-GB" sz="900" b="0" i="0" u="none" strike="noStrike" baseline="0" dirty="0">
                        <a:solidFill>
                          <a:schemeClr val="tx2"/>
                        </a:solidFill>
                        <a:effectLst/>
                        <a:latin typeface="Verdana" panose="020B0604030504040204" pitchFamily="34" charset="0"/>
                      </a:endParaRPr>
                    </a:p>
                  </a:txBody>
                  <a:tcPr marL="15998" marR="15998" marT="15998" marB="15998" anchor="b">
                    <a:lnL w="12700" cmpd="sng">
                      <a:solidFill>
                        <a:srgbClr val="FFFFFF"/>
                      </a:solidFill>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-3 %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+2 %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mpd="sng">
                      <a:solidFill>
                        <a:srgbClr val="FFFFFF"/>
                      </a:solidFill>
                    </a:lnR>
                    <a:lnT w="12700" cap="flat" cmpd="sng" algn="ctr">
                      <a:solidFill>
                        <a:srgbClr val="29282E"/>
                      </a:solidFill>
                      <a:prstDash val="solid"/>
                      <a:round/>
                      <a:headEnd type="none" w="med" len="med"/>
                      <a:tailEnd type="none" w="med" len="med"/>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00955">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l" fontAlgn="b"/>
                      <a:r>
                        <a:rPr lang="en-GB" sz="900" u="none" strike="noStrike" baseline="0" dirty="0" err="1">
                          <a:solidFill>
                            <a:schemeClr val="tx2"/>
                          </a:solidFill>
                          <a:effectLst/>
                          <a:latin typeface="Verdana" panose="020B0604030504040204" pitchFamily="34" charset="0"/>
                        </a:rPr>
                        <a:t>Kotimaahan</a:t>
                      </a:r>
                      <a:r>
                        <a:rPr lang="en-GB" sz="900" u="none" strike="noStrike" baseline="0" dirty="0">
                          <a:solidFill>
                            <a:schemeClr val="tx2"/>
                          </a:solidFill>
                          <a:effectLst/>
                          <a:latin typeface="Verdana" panose="020B0604030504040204" pitchFamily="34" charset="0"/>
                        </a:rPr>
                        <a:t>:</a:t>
                      </a:r>
                      <a:endParaRPr lang="en-GB" sz="900" b="0" i="0" u="none" strike="noStrike" baseline="0" dirty="0">
                        <a:solidFill>
                          <a:schemeClr val="tx2"/>
                        </a:solidFill>
                        <a:effectLst/>
                        <a:latin typeface="Verdana" panose="020B0604030504040204" pitchFamily="34" charset="0"/>
                      </a:endParaRPr>
                    </a:p>
                  </a:txBody>
                  <a:tcPr marL="15998" marR="15998" marT="15998" marB="15998" anchor="b">
                    <a:lnL w="12700" cmpd="sng">
                      <a:solidFill>
                        <a:srgbClr val="FFFFFF"/>
                      </a:solidFill>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-7 %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+1 %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mpd="sng">
                      <a:solidFill>
                        <a:srgbClr val="FFFFFF"/>
                      </a:solidFill>
                    </a:lnR>
                    <a:lnT w="12700" cap="flat" cmpd="sng" algn="ctr">
                      <a:solidFill>
                        <a:srgbClr val="29282E"/>
                      </a:solidFill>
                      <a:prstDash val="solid"/>
                      <a:round/>
                      <a:headEnd type="none" w="med" len="med"/>
                      <a:tailEnd type="none" w="med" len="med"/>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00955">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l" fontAlgn="b"/>
                      <a:r>
                        <a:rPr lang="en-GB" sz="900" u="none" strike="noStrike" baseline="0" dirty="0" err="1">
                          <a:solidFill>
                            <a:schemeClr val="tx2"/>
                          </a:solidFill>
                          <a:effectLst/>
                          <a:latin typeface="Verdana" panose="020B0604030504040204" pitchFamily="34" charset="0"/>
                        </a:rPr>
                        <a:t>Yhteensä</a:t>
                      </a:r>
                      <a:r>
                        <a:rPr lang="en-GB" sz="900" u="none" strike="noStrike" baseline="0" dirty="0">
                          <a:solidFill>
                            <a:schemeClr val="tx2"/>
                          </a:solidFill>
                          <a:effectLst/>
                          <a:latin typeface="Verdana" panose="020B0604030504040204" pitchFamily="34" charset="0"/>
                        </a:rPr>
                        <a:t>:</a:t>
                      </a:r>
                      <a:endParaRPr lang="en-GB" sz="900" b="0" i="0" u="none" strike="noStrike" baseline="0" dirty="0">
                        <a:solidFill>
                          <a:schemeClr val="tx2"/>
                        </a:solidFill>
                        <a:effectLst/>
                        <a:latin typeface="Verdana" panose="020B0604030504040204" pitchFamily="34" charset="0"/>
                      </a:endParaRPr>
                    </a:p>
                  </a:txBody>
                  <a:tcPr marL="15998" marR="15998" marT="15998" marB="15998" anchor="b">
                    <a:lnL w="12700" cmpd="sng">
                      <a:solidFill>
                        <a:srgbClr val="FFFFFF"/>
                      </a:solidFill>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chemeClr val="bg2"/>
                    </a:solid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-4 %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chemeClr val="bg2"/>
                    </a:solid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+2 %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mpd="sng">
                      <a:solidFill>
                        <a:srgbClr val="FFFFFF"/>
                      </a:solidFill>
                    </a:lnR>
                    <a:lnT w="12700" cap="flat" cmpd="sng" algn="ctr">
                      <a:solidFill>
                        <a:srgbClr val="29282E"/>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3"/>
                  </a:ext>
                </a:extLst>
              </a:tr>
            </a:tbl>
          </a:graphicData>
        </a:graphic>
      </p:graphicFrame>
      <p:sp>
        <p:nvSpPr>
          <p:cNvPr id="12" name="Text Box 10"/>
          <p:cNvSpPr txBox="1">
            <a:spLocks noChangeArrowheads="1"/>
          </p:cNvSpPr>
          <p:nvPr/>
        </p:nvSpPr>
        <p:spPr bwMode="auto">
          <a:xfrm>
            <a:off x="7255083" y="3953871"/>
            <a:ext cx="1521649" cy="50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defTabSz="812394"/>
            <a:r>
              <a:rPr lang="fi-FI" sz="900" dirty="0">
                <a:solidFill>
                  <a:schemeClr val="tx2"/>
                </a:solidFill>
                <a:ea typeface="Arial Unicode MS"/>
              </a:rPr>
              <a:t>*) Pl. metallien jalostus ja pelialan ohjelmistoyritykset  </a:t>
            </a:r>
          </a:p>
        </p:txBody>
      </p:sp>
      <p:sp>
        <p:nvSpPr>
          <p:cNvPr id="13" name="Text Box 10"/>
          <p:cNvSpPr txBox="1">
            <a:spLocks noChangeArrowheads="1"/>
          </p:cNvSpPr>
          <p:nvPr/>
        </p:nvSpPr>
        <p:spPr bwMode="auto">
          <a:xfrm>
            <a:off x="6516028" y="1405332"/>
            <a:ext cx="972015" cy="2442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81897" tIns="40949" rIns="81897" bIns="40949">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marL="1370013">
              <a:defRPr>
                <a:solidFill>
                  <a:schemeClr val="tx1"/>
                </a:solidFill>
                <a:latin typeface="Arial" charset="0"/>
              </a:defRPr>
            </a:lvl4pPr>
            <a:lvl5pPr>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defTabSz="812394"/>
            <a:r>
              <a:rPr lang="fi-FI" sz="1050" dirty="0">
                <a:solidFill>
                  <a:schemeClr val="tx2"/>
                </a:solidFill>
                <a:latin typeface="Verdana"/>
                <a:ea typeface="ＭＳ Ｐゴシック" pitchFamily="34" charset="-128"/>
              </a:rPr>
              <a:t>Yhteensä</a:t>
            </a:r>
          </a:p>
        </p:txBody>
      </p:sp>
    </p:spTree>
    <p:extLst>
      <p:ext uri="{BB962C8B-B14F-4D97-AF65-F5344CB8AC3E}">
        <p14:creationId xmlns:p14="http://schemas.microsoft.com/office/powerpoint/2010/main" val="2131017556"/>
      </p:ext>
    </p:extLst>
  </p:cSld>
  <p:clrMapOvr>
    <a:masterClrMapping/>
  </p:clrMapOvr>
  <p:transition spd="med">
    <p:fade/>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Tarjouspyynnöt* ovat hyvässä kasvussa </a:t>
            </a:r>
            <a:br>
              <a:rPr lang="fi-FI" dirty="0"/>
            </a:br>
            <a:r>
              <a:rPr lang="fi-FI" dirty="0"/>
              <a:t>- kilpailukyky ratkaisee niiden muuttumisen </a:t>
            </a:r>
            <a:br>
              <a:rPr lang="fi-FI" dirty="0"/>
            </a:br>
            <a:r>
              <a:rPr lang="fi-FI" dirty="0"/>
              <a:t>uusiksi tilauksiksi </a:t>
            </a:r>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46</a:t>
            </a:fld>
            <a:endParaRPr lang="fi-FI" dirty="0">
              <a:solidFill>
                <a:srgbClr val="29282E"/>
              </a:solidFill>
            </a:endParaRPr>
          </a:p>
        </p:txBody>
      </p:sp>
      <p:sp>
        <p:nvSpPr>
          <p:cNvPr id="4" name="Päivämäärän paikkamerkki 3"/>
          <p:cNvSpPr>
            <a:spLocks noGrp="1"/>
          </p:cNvSpPr>
          <p:nvPr>
            <p:ph type="dt" sz="half" idx="10"/>
          </p:nvPr>
        </p:nvSpPr>
        <p:spPr/>
        <p:txBody>
          <a:bodyPr/>
          <a:lstStyle/>
          <a:p>
            <a:fld id="{E70C97DB-DA9C-4CFA-B970-B8599B25F3E4}" type="datetime1">
              <a:rPr lang="fi-FI" smtClean="0">
                <a:solidFill>
                  <a:srgbClr val="29282E"/>
                </a:solidFill>
              </a:rPr>
              <a:pPr/>
              <a:t>12.4.2017</a:t>
            </a:fld>
            <a:endParaRPr lang="fi-FI" dirty="0">
              <a:solidFill>
                <a:srgbClr val="29282E"/>
              </a:solidFill>
            </a:endParaRPr>
          </a:p>
        </p:txBody>
      </p:sp>
      <p:sp>
        <p:nvSpPr>
          <p:cNvPr id="5" name="Alatunnisteen paikkamerkki 4"/>
          <p:cNvSpPr>
            <a:spLocks noGrp="1"/>
          </p:cNvSpPr>
          <p:nvPr>
            <p:ph type="ftr" sz="quarter" idx="11"/>
          </p:nvPr>
        </p:nvSpPr>
        <p:spPr/>
        <p:txBody>
          <a:bodyPr/>
          <a:lstStyle/>
          <a:p>
            <a:r>
              <a:rPr lang="fi-FI">
                <a:solidFill>
                  <a:srgbClr val="29282E"/>
                </a:solidFill>
              </a:rPr>
              <a:t>Teknologiateollisuus</a:t>
            </a:r>
            <a:endParaRPr lang="fi-FI" dirty="0">
              <a:solidFill>
                <a:srgbClr val="29282E"/>
              </a:solidFill>
            </a:endParaRPr>
          </a:p>
        </p:txBody>
      </p:sp>
      <p:sp>
        <p:nvSpPr>
          <p:cNvPr id="7" name="Tekstin paikkamerkki 6"/>
          <p:cNvSpPr>
            <a:spLocks noGrp="1"/>
          </p:cNvSpPr>
          <p:nvPr>
            <p:ph type="body" sz="quarter" idx="18"/>
          </p:nvPr>
        </p:nvSpPr>
        <p:spPr/>
        <p:txBody>
          <a:bodyPr/>
          <a:lstStyle/>
          <a:p>
            <a:r>
              <a:rPr lang="fi-FI" dirty="0"/>
              <a:t>Lähde: Teknologiateollisuus ry:n tilauskantatiedustelu, </a:t>
            </a:r>
          </a:p>
          <a:p>
            <a:r>
              <a:rPr lang="fi-FI" dirty="0"/>
              <a:t>viimeisin kyselyajankohta tammikuu 2017. </a:t>
            </a:r>
          </a:p>
          <a:p>
            <a:endParaRPr lang="fi-FI" dirty="0"/>
          </a:p>
        </p:txBody>
      </p:sp>
      <p:graphicFrame>
        <p:nvGraphicFramePr>
          <p:cNvPr id="8" name="Sisällön paikkamerkki 7"/>
          <p:cNvGraphicFramePr>
            <a:graphicFrameLocks noGrp="1"/>
          </p:cNvGraphicFramePr>
          <p:nvPr>
            <p:ph sz="quarter" idx="17"/>
            <p:extLst/>
          </p:nvPr>
        </p:nvGraphicFramePr>
        <p:xfrm>
          <a:off x="381000" y="1404938"/>
          <a:ext cx="8391525" cy="324008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Taulukko 8"/>
          <p:cNvGraphicFramePr>
            <a:graphicFrameLocks noGrp="1"/>
          </p:cNvGraphicFramePr>
          <p:nvPr>
            <p:extLst/>
          </p:nvPr>
        </p:nvGraphicFramePr>
        <p:xfrm>
          <a:off x="813544" y="2718777"/>
          <a:ext cx="7958984" cy="262214"/>
        </p:xfrm>
        <a:graphic>
          <a:graphicData uri="http://schemas.openxmlformats.org/drawingml/2006/table">
            <a:tbl>
              <a:tblPr firstRow="1" bandRow="1">
                <a:tableStyleId>{073A0DAA-6AF3-43AB-8588-CEC1D06C72B9}</a:tableStyleId>
              </a:tblPr>
              <a:tblGrid>
                <a:gridCol w="825934">
                  <a:extLst>
                    <a:ext uri="{9D8B030D-6E8A-4147-A177-3AD203B41FA5}">
                      <a16:colId xmlns:a16="http://schemas.microsoft.com/office/drawing/2014/main" val="20003"/>
                    </a:ext>
                  </a:extLst>
                </a:gridCol>
                <a:gridCol w="825934">
                  <a:extLst>
                    <a:ext uri="{9D8B030D-6E8A-4147-A177-3AD203B41FA5}">
                      <a16:colId xmlns:a16="http://schemas.microsoft.com/office/drawing/2014/main" val="20004"/>
                    </a:ext>
                  </a:extLst>
                </a:gridCol>
                <a:gridCol w="825934">
                  <a:extLst>
                    <a:ext uri="{9D8B030D-6E8A-4147-A177-3AD203B41FA5}">
                      <a16:colId xmlns:a16="http://schemas.microsoft.com/office/drawing/2014/main" val="20005"/>
                    </a:ext>
                  </a:extLst>
                </a:gridCol>
                <a:gridCol w="750847">
                  <a:extLst>
                    <a:ext uri="{9D8B030D-6E8A-4147-A177-3AD203B41FA5}">
                      <a16:colId xmlns:a16="http://schemas.microsoft.com/office/drawing/2014/main" val="20006"/>
                    </a:ext>
                  </a:extLst>
                </a:gridCol>
                <a:gridCol w="901019">
                  <a:extLst>
                    <a:ext uri="{9D8B030D-6E8A-4147-A177-3AD203B41FA5}">
                      <a16:colId xmlns:a16="http://schemas.microsoft.com/office/drawing/2014/main" val="20007"/>
                    </a:ext>
                  </a:extLst>
                </a:gridCol>
                <a:gridCol w="750847">
                  <a:extLst>
                    <a:ext uri="{9D8B030D-6E8A-4147-A177-3AD203B41FA5}">
                      <a16:colId xmlns:a16="http://schemas.microsoft.com/office/drawing/2014/main" val="20008"/>
                    </a:ext>
                  </a:extLst>
                </a:gridCol>
                <a:gridCol w="825934">
                  <a:extLst>
                    <a:ext uri="{9D8B030D-6E8A-4147-A177-3AD203B41FA5}">
                      <a16:colId xmlns:a16="http://schemas.microsoft.com/office/drawing/2014/main" val="20009"/>
                    </a:ext>
                  </a:extLst>
                </a:gridCol>
                <a:gridCol w="750845">
                  <a:extLst>
                    <a:ext uri="{9D8B030D-6E8A-4147-A177-3AD203B41FA5}">
                      <a16:colId xmlns:a16="http://schemas.microsoft.com/office/drawing/2014/main" val="20010"/>
                    </a:ext>
                  </a:extLst>
                </a:gridCol>
                <a:gridCol w="750845">
                  <a:extLst>
                    <a:ext uri="{9D8B030D-6E8A-4147-A177-3AD203B41FA5}">
                      <a16:colId xmlns:a16="http://schemas.microsoft.com/office/drawing/2014/main" val="20011"/>
                    </a:ext>
                  </a:extLst>
                </a:gridCol>
                <a:gridCol w="750845">
                  <a:extLst>
                    <a:ext uri="{9D8B030D-6E8A-4147-A177-3AD203B41FA5}">
                      <a16:colId xmlns:a16="http://schemas.microsoft.com/office/drawing/2014/main" val="2160887690"/>
                    </a:ext>
                  </a:extLst>
                </a:gridCol>
              </a:tblGrid>
              <a:tr h="262214">
                <a:tc>
                  <a:txBody>
                    <a:bodyPr/>
                    <a:lstStyle/>
                    <a:p>
                      <a:pPr algn="ctr"/>
                      <a:r>
                        <a:rPr lang="fi-FI" sz="1050" b="0" baseline="0" dirty="0">
                          <a:solidFill>
                            <a:schemeClr val="tx2"/>
                          </a:solidFill>
                          <a:latin typeface="+mj-lt"/>
                        </a:rPr>
                        <a:t>2008</a:t>
                      </a:r>
                    </a:p>
                  </a:txBody>
                  <a:tcPr marL="77894" marR="77894" marT="38947" marB="38947">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mj-lt"/>
                        </a:rPr>
                        <a:t>2009</a:t>
                      </a:r>
                    </a:p>
                  </a:txBody>
                  <a:tcPr marL="77894" marR="77894" marT="38947" marB="38947">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mj-lt"/>
                        </a:rPr>
                        <a:t>2010</a:t>
                      </a:r>
                    </a:p>
                  </a:txBody>
                  <a:tcPr marL="77894" marR="77894" marT="38947" marB="38947">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mj-lt"/>
                        </a:rPr>
                        <a:t>2011</a:t>
                      </a:r>
                    </a:p>
                  </a:txBody>
                  <a:tcPr marL="77894" marR="77894" marT="38947" marB="38947">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mj-lt"/>
                        </a:rPr>
                        <a:t>2012</a:t>
                      </a:r>
                    </a:p>
                  </a:txBody>
                  <a:tcPr marL="77894" marR="77894" marT="38947" marB="38947">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mj-lt"/>
                        </a:rPr>
                        <a:t>2013</a:t>
                      </a:r>
                    </a:p>
                  </a:txBody>
                  <a:tcPr marL="77894" marR="77894" marT="38947" marB="38947">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mj-lt"/>
                        </a:rPr>
                        <a:t>2014</a:t>
                      </a:r>
                    </a:p>
                  </a:txBody>
                  <a:tcPr marL="77894" marR="77894" marT="38947" marB="38947">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mj-lt"/>
                        </a:rPr>
                        <a:t>2015</a:t>
                      </a:r>
                    </a:p>
                  </a:txBody>
                  <a:tcPr marL="77894" marR="77894" marT="38947" marB="38947">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mj-lt"/>
                        </a:rPr>
                        <a:t>2016</a:t>
                      </a:r>
                    </a:p>
                  </a:txBody>
                  <a:tcPr marL="77894" marR="77894" marT="38947" marB="38947">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mj-lt"/>
                        </a:rPr>
                        <a:t>2017</a:t>
                      </a:r>
                    </a:p>
                  </a:txBody>
                  <a:tcPr marL="77894" marR="77894" marT="38947" marB="38947">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969163590"/>
      </p:ext>
    </p:extLst>
  </p:cSld>
  <p:clrMapOvr>
    <a:masterClrMapping/>
  </p:clrMapOvr>
  <p:transition spd="med">
    <p:fade/>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pPr>
              <a:lnSpc>
                <a:spcPct val="100000"/>
              </a:lnSpc>
            </a:pPr>
            <a:r>
              <a:rPr lang="fi-FI" dirty="0"/>
              <a:t>Elektroniikka- ja sähköteollisuuden uudet tilaukset Suomessa</a:t>
            </a:r>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47</a:t>
            </a:fld>
            <a:endParaRPr lang="fi-FI" dirty="0">
              <a:solidFill>
                <a:srgbClr val="29282E"/>
              </a:solidFill>
            </a:endParaRPr>
          </a:p>
        </p:txBody>
      </p:sp>
      <p:sp>
        <p:nvSpPr>
          <p:cNvPr id="4" name="Päivämäärän paikkamerkki 3"/>
          <p:cNvSpPr>
            <a:spLocks noGrp="1"/>
          </p:cNvSpPr>
          <p:nvPr>
            <p:ph type="dt" sz="half" idx="10"/>
          </p:nvPr>
        </p:nvSpPr>
        <p:spPr/>
        <p:txBody>
          <a:bodyPr/>
          <a:lstStyle/>
          <a:p>
            <a:fld id="{E70C97DB-DA9C-4CFA-B970-B8599B25F3E4}" type="datetime1">
              <a:rPr lang="fi-FI" smtClean="0">
                <a:solidFill>
                  <a:srgbClr val="29282E"/>
                </a:solidFill>
              </a:rPr>
              <a:pPr/>
              <a:t>12.4.2017</a:t>
            </a:fld>
            <a:endParaRPr lang="fi-FI" dirty="0">
              <a:solidFill>
                <a:srgbClr val="29282E"/>
              </a:solidFill>
            </a:endParaRPr>
          </a:p>
        </p:txBody>
      </p:sp>
      <p:sp>
        <p:nvSpPr>
          <p:cNvPr id="5" name="Alatunnisteen paikkamerkki 4"/>
          <p:cNvSpPr>
            <a:spLocks noGrp="1"/>
          </p:cNvSpPr>
          <p:nvPr>
            <p:ph type="ftr" sz="quarter" idx="11"/>
          </p:nvPr>
        </p:nvSpPr>
        <p:spPr/>
        <p:txBody>
          <a:bodyPr/>
          <a:lstStyle/>
          <a:p>
            <a:r>
              <a:rPr lang="fi-FI">
                <a:solidFill>
                  <a:srgbClr val="29282E"/>
                </a:solidFill>
              </a:rPr>
              <a:t>Teknologiateollisuus</a:t>
            </a:r>
            <a:endParaRPr lang="fi-FI" dirty="0">
              <a:solidFill>
                <a:srgbClr val="29282E"/>
              </a:solidFill>
            </a:endParaRPr>
          </a:p>
        </p:txBody>
      </p:sp>
      <p:sp>
        <p:nvSpPr>
          <p:cNvPr id="7" name="Tekstin paikkamerkki 6"/>
          <p:cNvSpPr>
            <a:spLocks noGrp="1"/>
          </p:cNvSpPr>
          <p:nvPr>
            <p:ph type="body" sz="quarter" idx="18"/>
          </p:nvPr>
        </p:nvSpPr>
        <p:spPr>
          <a:xfrm>
            <a:off x="2334682" y="4727574"/>
            <a:ext cx="4634955" cy="165163"/>
          </a:xfrm>
        </p:spPr>
        <p:txBody>
          <a:bodyPr/>
          <a:lstStyle/>
          <a:p>
            <a:r>
              <a:rPr lang="fi-FI" dirty="0"/>
              <a:t>Lähde: Teknologiateollisuus ry:n tilauskantatiedustelun vastaajayritykset, </a:t>
            </a:r>
          </a:p>
          <a:p>
            <a:r>
              <a:rPr lang="fi-FI" dirty="0"/>
              <a:t>viimeisin tieto loka-joulukuu 2016. </a:t>
            </a:r>
          </a:p>
          <a:p>
            <a:endParaRPr lang="fi-FI" dirty="0"/>
          </a:p>
        </p:txBody>
      </p:sp>
      <p:graphicFrame>
        <p:nvGraphicFramePr>
          <p:cNvPr id="12" name="Object 5"/>
          <p:cNvGraphicFramePr>
            <a:graphicFrameLocks noGrp="1" noChangeAspect="1"/>
          </p:cNvGraphicFramePr>
          <p:nvPr>
            <p:ph sz="quarter" idx="17"/>
            <p:extLst/>
          </p:nvPr>
        </p:nvGraphicFramePr>
        <p:xfrm>
          <a:off x="282027" y="1016526"/>
          <a:ext cx="8391525" cy="304564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3" name="Taulukko 12"/>
          <p:cNvGraphicFramePr>
            <a:graphicFrameLocks noGrp="1"/>
          </p:cNvGraphicFramePr>
          <p:nvPr>
            <p:extLst/>
          </p:nvPr>
        </p:nvGraphicFramePr>
        <p:xfrm>
          <a:off x="943147" y="3673367"/>
          <a:ext cx="6285694" cy="280504"/>
        </p:xfrm>
        <a:graphic>
          <a:graphicData uri="http://schemas.openxmlformats.org/drawingml/2006/table">
            <a:tbl>
              <a:tblPr firstRow="1" bandRow="1">
                <a:tableStyleId>{073A0DAA-6AF3-43AB-8588-CEC1D06C72B9}</a:tableStyleId>
              </a:tblPr>
              <a:tblGrid>
                <a:gridCol w="698311">
                  <a:extLst>
                    <a:ext uri="{9D8B030D-6E8A-4147-A177-3AD203B41FA5}">
                      <a16:colId xmlns:a16="http://schemas.microsoft.com/office/drawing/2014/main" val="20003"/>
                    </a:ext>
                  </a:extLst>
                </a:gridCol>
                <a:gridCol w="698311">
                  <a:extLst>
                    <a:ext uri="{9D8B030D-6E8A-4147-A177-3AD203B41FA5}">
                      <a16:colId xmlns:a16="http://schemas.microsoft.com/office/drawing/2014/main" val="20004"/>
                    </a:ext>
                  </a:extLst>
                </a:gridCol>
                <a:gridCol w="698311">
                  <a:extLst>
                    <a:ext uri="{9D8B030D-6E8A-4147-A177-3AD203B41FA5}">
                      <a16:colId xmlns:a16="http://schemas.microsoft.com/office/drawing/2014/main" val="20005"/>
                    </a:ext>
                  </a:extLst>
                </a:gridCol>
                <a:gridCol w="698311">
                  <a:extLst>
                    <a:ext uri="{9D8B030D-6E8A-4147-A177-3AD203B41FA5}">
                      <a16:colId xmlns:a16="http://schemas.microsoft.com/office/drawing/2014/main" val="20006"/>
                    </a:ext>
                  </a:extLst>
                </a:gridCol>
                <a:gridCol w="698311">
                  <a:extLst>
                    <a:ext uri="{9D8B030D-6E8A-4147-A177-3AD203B41FA5}">
                      <a16:colId xmlns:a16="http://schemas.microsoft.com/office/drawing/2014/main" val="20007"/>
                    </a:ext>
                  </a:extLst>
                </a:gridCol>
                <a:gridCol w="696521">
                  <a:extLst>
                    <a:ext uri="{9D8B030D-6E8A-4147-A177-3AD203B41FA5}">
                      <a16:colId xmlns:a16="http://schemas.microsoft.com/office/drawing/2014/main" val="20008"/>
                    </a:ext>
                  </a:extLst>
                </a:gridCol>
                <a:gridCol w="699206">
                  <a:extLst>
                    <a:ext uri="{9D8B030D-6E8A-4147-A177-3AD203B41FA5}">
                      <a16:colId xmlns:a16="http://schemas.microsoft.com/office/drawing/2014/main" val="20009"/>
                    </a:ext>
                  </a:extLst>
                </a:gridCol>
                <a:gridCol w="699206">
                  <a:extLst>
                    <a:ext uri="{9D8B030D-6E8A-4147-A177-3AD203B41FA5}">
                      <a16:colId xmlns:a16="http://schemas.microsoft.com/office/drawing/2014/main" val="20010"/>
                    </a:ext>
                  </a:extLst>
                </a:gridCol>
                <a:gridCol w="699206">
                  <a:extLst>
                    <a:ext uri="{9D8B030D-6E8A-4147-A177-3AD203B41FA5}">
                      <a16:colId xmlns:a16="http://schemas.microsoft.com/office/drawing/2014/main" val="20011"/>
                    </a:ext>
                  </a:extLst>
                </a:gridCol>
              </a:tblGrid>
              <a:tr h="280504">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2008</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2009</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2010</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2011</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2012</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2013</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2014</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2015</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2016</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1" name="Text Box 7"/>
          <p:cNvSpPr txBox="1">
            <a:spLocks noChangeArrowheads="1"/>
          </p:cNvSpPr>
          <p:nvPr/>
        </p:nvSpPr>
        <p:spPr bwMode="auto">
          <a:xfrm>
            <a:off x="943147" y="1081327"/>
            <a:ext cx="2375726" cy="245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3381" tIns="41690" rIns="83381" bIns="41690">
            <a:spAutoFit/>
          </a:bodyPr>
          <a:lstStyle>
            <a:lvl1pPr defTabSz="827088">
              <a:defRPr>
                <a:solidFill>
                  <a:schemeClr val="tx1"/>
                </a:solidFill>
                <a:latin typeface="Arial" charset="0"/>
              </a:defRPr>
            </a:lvl1pPr>
            <a:lvl2pPr marL="414338" defTabSz="827088">
              <a:defRPr>
                <a:solidFill>
                  <a:schemeClr val="tx1"/>
                </a:solidFill>
                <a:latin typeface="Arial" charset="0"/>
              </a:defRPr>
            </a:lvl2pPr>
            <a:lvl3pPr marL="827088" defTabSz="827088">
              <a:defRPr>
                <a:solidFill>
                  <a:schemeClr val="tx1"/>
                </a:solidFill>
                <a:latin typeface="Arial" charset="0"/>
              </a:defRPr>
            </a:lvl3pPr>
            <a:lvl4pPr marL="1241425" defTabSz="827088">
              <a:defRPr>
                <a:solidFill>
                  <a:schemeClr val="tx1"/>
                </a:solidFill>
                <a:latin typeface="Arial" charset="0"/>
              </a:defRPr>
            </a:lvl4pPr>
            <a:lvl5pPr marL="1655763" defTabSz="827088">
              <a:defRPr>
                <a:solidFill>
                  <a:schemeClr val="tx1"/>
                </a:solidFill>
                <a:latin typeface="Arial" charset="0"/>
              </a:defRPr>
            </a:lvl5pPr>
            <a:lvl6pPr marL="2112963" defTabSz="827088" fontAlgn="base">
              <a:spcBef>
                <a:spcPct val="0"/>
              </a:spcBef>
              <a:spcAft>
                <a:spcPct val="0"/>
              </a:spcAft>
              <a:defRPr>
                <a:solidFill>
                  <a:schemeClr val="tx1"/>
                </a:solidFill>
                <a:latin typeface="Arial" charset="0"/>
              </a:defRPr>
            </a:lvl6pPr>
            <a:lvl7pPr marL="2570163" defTabSz="827088" fontAlgn="base">
              <a:spcBef>
                <a:spcPct val="0"/>
              </a:spcBef>
              <a:spcAft>
                <a:spcPct val="0"/>
              </a:spcAft>
              <a:defRPr>
                <a:solidFill>
                  <a:schemeClr val="tx1"/>
                </a:solidFill>
                <a:latin typeface="Arial" charset="0"/>
              </a:defRPr>
            </a:lvl7pPr>
            <a:lvl8pPr marL="3027363" defTabSz="827088" fontAlgn="base">
              <a:spcBef>
                <a:spcPct val="0"/>
              </a:spcBef>
              <a:spcAft>
                <a:spcPct val="0"/>
              </a:spcAft>
              <a:defRPr>
                <a:solidFill>
                  <a:schemeClr val="tx1"/>
                </a:solidFill>
                <a:latin typeface="Arial" charset="0"/>
              </a:defRPr>
            </a:lvl8pPr>
            <a:lvl9pPr marL="3484563" defTabSz="827088" fontAlgn="base">
              <a:spcBef>
                <a:spcPct val="0"/>
              </a:spcBef>
              <a:spcAft>
                <a:spcPct val="0"/>
              </a:spcAft>
              <a:defRPr>
                <a:solidFill>
                  <a:schemeClr val="tx1"/>
                </a:solidFill>
                <a:latin typeface="Arial" charset="0"/>
              </a:defRPr>
            </a:lvl9pPr>
          </a:lstStyle>
          <a:p>
            <a:r>
              <a:rPr lang="fi-FI" sz="1050" dirty="0">
                <a:solidFill>
                  <a:srgbClr val="29282E"/>
                </a:solidFill>
                <a:latin typeface="Verdana"/>
                <a:ea typeface="ＭＳ Ｐゴシック" pitchFamily="34" charset="-128"/>
              </a:rPr>
              <a:t>Miljoonaa euroa, käyvin hinnoin </a:t>
            </a:r>
          </a:p>
        </p:txBody>
      </p:sp>
      <p:graphicFrame>
        <p:nvGraphicFramePr>
          <p:cNvPr id="25" name="Taulukko 24"/>
          <p:cNvGraphicFramePr>
            <a:graphicFrameLocks noGrp="1"/>
          </p:cNvGraphicFramePr>
          <p:nvPr>
            <p:extLst/>
          </p:nvPr>
        </p:nvGraphicFramePr>
        <p:xfrm>
          <a:off x="3438453" y="3934949"/>
          <a:ext cx="3767898" cy="803820"/>
        </p:xfrm>
        <a:graphic>
          <a:graphicData uri="http://schemas.openxmlformats.org/drawingml/2006/table">
            <a:tbl>
              <a:tblPr/>
              <a:tblGrid>
                <a:gridCol w="863864">
                  <a:extLst>
                    <a:ext uri="{9D8B030D-6E8A-4147-A177-3AD203B41FA5}">
                      <a16:colId xmlns:a16="http://schemas.microsoft.com/office/drawing/2014/main" val="20000"/>
                    </a:ext>
                  </a:extLst>
                </a:gridCol>
                <a:gridCol w="1478411">
                  <a:extLst>
                    <a:ext uri="{9D8B030D-6E8A-4147-A177-3AD203B41FA5}">
                      <a16:colId xmlns:a16="http://schemas.microsoft.com/office/drawing/2014/main" val="20001"/>
                    </a:ext>
                  </a:extLst>
                </a:gridCol>
                <a:gridCol w="1425623">
                  <a:extLst>
                    <a:ext uri="{9D8B030D-6E8A-4147-A177-3AD203B41FA5}">
                      <a16:colId xmlns:a16="http://schemas.microsoft.com/office/drawing/2014/main" val="20002"/>
                    </a:ext>
                  </a:extLst>
                </a:gridCol>
              </a:tblGrid>
              <a:tr h="200955">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l" fontAlgn="b"/>
                      <a:r>
                        <a:rPr lang="en-GB" sz="900" b="0" i="0" u="none" strike="noStrike" baseline="0" dirty="0" err="1">
                          <a:solidFill>
                            <a:schemeClr val="tx2"/>
                          </a:solidFill>
                          <a:effectLst/>
                          <a:latin typeface="Verdana" panose="020B0604030504040204" pitchFamily="34" charset="0"/>
                        </a:rPr>
                        <a:t>Muutos</a:t>
                      </a:r>
                      <a:r>
                        <a:rPr lang="en-GB" sz="900" b="0" i="0" u="none" strike="noStrike" baseline="0" dirty="0">
                          <a:solidFill>
                            <a:schemeClr val="tx2"/>
                          </a:solidFill>
                          <a:effectLst/>
                          <a:latin typeface="Verdana" panose="020B0604030504040204" pitchFamily="34" charset="0"/>
                        </a:rPr>
                        <a:t>:</a:t>
                      </a:r>
                    </a:p>
                  </a:txBody>
                  <a:tcPr marL="15998" marR="15998" marT="15998" marB="15998" anchor="b">
                    <a:lnL w="12700" cmpd="sng">
                      <a:solidFill>
                        <a:srgbClr val="FFFFFF"/>
                      </a:solidFill>
                    </a:lnL>
                    <a:lnR w="12700" cap="flat" cmpd="sng" algn="ctr">
                      <a:solidFill>
                        <a:srgbClr val="29282E"/>
                      </a:solidFill>
                      <a:prstDash val="solid"/>
                      <a:round/>
                      <a:headEnd type="none" w="med" len="med"/>
                      <a:tailEnd type="none" w="med" len="med"/>
                    </a:lnR>
                    <a:lnT w="12700" cmpd="sng">
                      <a:solidFill>
                        <a:srgbClr val="FFFFFF"/>
                      </a:solidFill>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ctr" fontAlgn="b"/>
                      <a:r>
                        <a:rPr lang="en-GB" sz="900" u="none" strike="noStrike" baseline="0" dirty="0">
                          <a:solidFill>
                            <a:schemeClr val="tx2"/>
                          </a:solidFill>
                          <a:effectLst/>
                          <a:latin typeface="Verdana" panose="020B0604030504040204" pitchFamily="34" charset="0"/>
                        </a:rPr>
                        <a:t>IV,2016 / IV,2015</a:t>
                      </a:r>
                      <a:endParaRPr lang="en-GB" sz="900" b="0" i="0" u="none" strike="noStrike" baseline="0" dirty="0">
                        <a:solidFill>
                          <a:schemeClr val="tx2"/>
                        </a:solidFill>
                        <a:effectLst/>
                        <a:latin typeface="Verdana" panose="020B0604030504040204" pitchFamily="34" charset="0"/>
                      </a:endParaRPr>
                    </a:p>
                  </a:txBody>
                  <a:tcPr marL="15998" marR="15998" marT="15998" marB="15998" anchor="b">
                    <a:lnL w="12700" cap="flat" cmpd="sng" algn="ctr">
                      <a:solidFill>
                        <a:srgbClr val="29282E"/>
                      </a:solidFill>
                      <a:prstDash val="solid"/>
                      <a:round/>
                      <a:headEnd type="none" w="med" len="med"/>
                      <a:tailEnd type="none" w="med" len="med"/>
                    </a:lnL>
                    <a:lnR w="12700" cap="flat" cmpd="sng" algn="ctr">
                      <a:solidFill>
                        <a:srgbClr val="29282E"/>
                      </a:solidFill>
                      <a:prstDash val="solid"/>
                      <a:round/>
                      <a:headEnd type="none" w="med" len="med"/>
                      <a:tailEnd type="none" w="med" len="med"/>
                    </a:lnR>
                    <a:lnT w="12700" cmpd="sng">
                      <a:solidFill>
                        <a:srgbClr val="FFFFFF"/>
                      </a:solidFill>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ctr" fontAlgn="b"/>
                      <a:r>
                        <a:rPr lang="en-GB" sz="900" u="none" strike="noStrike" baseline="0" dirty="0">
                          <a:solidFill>
                            <a:schemeClr val="tx2"/>
                          </a:solidFill>
                          <a:effectLst/>
                          <a:latin typeface="Verdana" panose="020B0604030504040204" pitchFamily="34" charset="0"/>
                        </a:rPr>
                        <a:t>IV,2016 / III,2016</a:t>
                      </a:r>
                      <a:endParaRPr lang="en-GB" sz="900" b="0" i="0" u="none" strike="noStrike" baseline="0" dirty="0">
                        <a:solidFill>
                          <a:schemeClr val="tx2"/>
                        </a:solidFill>
                        <a:effectLst/>
                        <a:latin typeface="Verdana" panose="020B0604030504040204" pitchFamily="34" charset="0"/>
                      </a:endParaRPr>
                    </a:p>
                  </a:txBody>
                  <a:tcPr marL="15998" marR="15998" marT="15998" marB="15998" anchor="b">
                    <a:lnL w="12700" cap="flat" cmpd="sng" algn="ctr">
                      <a:solidFill>
                        <a:srgbClr val="29282E"/>
                      </a:solidFill>
                      <a:prstDash val="solid"/>
                      <a:round/>
                      <a:headEnd type="none" w="med" len="med"/>
                      <a:tailEnd type="none" w="med" len="med"/>
                    </a:lnL>
                    <a:lnR w="12700" cmpd="sng">
                      <a:solidFill>
                        <a:srgbClr val="FFFFFF"/>
                      </a:solidFill>
                    </a:lnR>
                    <a:lnT w="12700" cmpd="sng">
                      <a:solidFill>
                        <a:srgbClr val="FFFFFF"/>
                      </a:solidFill>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extLst>
                  <a:ext uri="{0D108BD9-81ED-4DB2-BD59-A6C34878D82A}">
                    <a16:rowId xmlns:a16="http://schemas.microsoft.com/office/drawing/2014/main" val="10000"/>
                  </a:ext>
                </a:extLst>
              </a:tr>
              <a:tr h="200955">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l" fontAlgn="b"/>
                      <a:r>
                        <a:rPr lang="en-GB" sz="900" u="none" strike="noStrike" baseline="0" dirty="0" err="1">
                          <a:solidFill>
                            <a:schemeClr val="tx2"/>
                          </a:solidFill>
                          <a:effectLst/>
                          <a:latin typeface="Verdana" panose="020B0604030504040204" pitchFamily="34" charset="0"/>
                        </a:rPr>
                        <a:t>Vientiin</a:t>
                      </a:r>
                      <a:r>
                        <a:rPr lang="en-GB" sz="900" u="none" strike="noStrike" baseline="0" dirty="0">
                          <a:solidFill>
                            <a:schemeClr val="tx2"/>
                          </a:solidFill>
                          <a:effectLst/>
                          <a:latin typeface="Verdana" panose="020B0604030504040204" pitchFamily="34" charset="0"/>
                        </a:rPr>
                        <a:t>:</a:t>
                      </a:r>
                      <a:endParaRPr lang="en-GB" sz="900" b="0" i="0" u="none" strike="noStrike" baseline="0" dirty="0">
                        <a:solidFill>
                          <a:schemeClr val="tx2"/>
                        </a:solidFill>
                        <a:effectLst/>
                        <a:latin typeface="Verdana" panose="020B0604030504040204" pitchFamily="34" charset="0"/>
                      </a:endParaRPr>
                    </a:p>
                  </a:txBody>
                  <a:tcPr marL="15998" marR="15998" marT="15998" marB="15998" anchor="b">
                    <a:lnL w="12700" cmpd="sng">
                      <a:solidFill>
                        <a:srgbClr val="FFFFFF"/>
                      </a:solidFill>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-5 %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+16 %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mpd="sng">
                      <a:solidFill>
                        <a:srgbClr val="FFFFFF"/>
                      </a:solidFill>
                    </a:lnR>
                    <a:lnT w="12700" cap="flat" cmpd="sng" algn="ctr">
                      <a:solidFill>
                        <a:srgbClr val="29282E"/>
                      </a:solidFill>
                      <a:prstDash val="solid"/>
                      <a:round/>
                      <a:headEnd type="none" w="med" len="med"/>
                      <a:tailEnd type="none" w="med" len="med"/>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00955">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l" fontAlgn="b"/>
                      <a:r>
                        <a:rPr lang="en-GB" sz="900" u="none" strike="noStrike" baseline="0" dirty="0" err="1">
                          <a:solidFill>
                            <a:schemeClr val="tx2"/>
                          </a:solidFill>
                          <a:effectLst/>
                          <a:latin typeface="Verdana" panose="020B0604030504040204" pitchFamily="34" charset="0"/>
                        </a:rPr>
                        <a:t>Kotimaahan</a:t>
                      </a:r>
                      <a:r>
                        <a:rPr lang="en-GB" sz="900" u="none" strike="noStrike" baseline="0" dirty="0">
                          <a:solidFill>
                            <a:schemeClr val="tx2"/>
                          </a:solidFill>
                          <a:effectLst/>
                          <a:latin typeface="Verdana" panose="020B0604030504040204" pitchFamily="34" charset="0"/>
                        </a:rPr>
                        <a:t>:</a:t>
                      </a:r>
                      <a:endParaRPr lang="en-GB" sz="900" b="0" i="0" u="none" strike="noStrike" baseline="0" dirty="0">
                        <a:solidFill>
                          <a:schemeClr val="tx2"/>
                        </a:solidFill>
                        <a:effectLst/>
                        <a:latin typeface="Verdana" panose="020B0604030504040204" pitchFamily="34" charset="0"/>
                      </a:endParaRPr>
                    </a:p>
                  </a:txBody>
                  <a:tcPr marL="15998" marR="15998" marT="15998" marB="15998" anchor="b">
                    <a:lnL w="12700" cmpd="sng">
                      <a:solidFill>
                        <a:srgbClr val="FFFFFF"/>
                      </a:solidFill>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-21 %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-8 %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mpd="sng">
                      <a:solidFill>
                        <a:srgbClr val="FFFFFF"/>
                      </a:solidFill>
                    </a:lnR>
                    <a:lnT w="12700" cap="flat" cmpd="sng" algn="ctr">
                      <a:solidFill>
                        <a:srgbClr val="29282E"/>
                      </a:solidFill>
                      <a:prstDash val="solid"/>
                      <a:round/>
                      <a:headEnd type="none" w="med" len="med"/>
                      <a:tailEnd type="none" w="med" len="med"/>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00955">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l" fontAlgn="b"/>
                      <a:r>
                        <a:rPr lang="en-GB" sz="900" u="none" strike="noStrike" baseline="0" dirty="0" err="1">
                          <a:solidFill>
                            <a:schemeClr val="tx2"/>
                          </a:solidFill>
                          <a:effectLst/>
                          <a:latin typeface="Verdana" panose="020B0604030504040204" pitchFamily="34" charset="0"/>
                        </a:rPr>
                        <a:t>Yhteensä</a:t>
                      </a:r>
                      <a:r>
                        <a:rPr lang="en-GB" sz="900" u="none" strike="noStrike" baseline="0" dirty="0">
                          <a:solidFill>
                            <a:schemeClr val="tx2"/>
                          </a:solidFill>
                          <a:effectLst/>
                          <a:latin typeface="Verdana" panose="020B0604030504040204" pitchFamily="34" charset="0"/>
                        </a:rPr>
                        <a:t>:</a:t>
                      </a:r>
                      <a:endParaRPr lang="en-GB" sz="900" b="0" i="0" u="none" strike="noStrike" baseline="0" dirty="0">
                        <a:solidFill>
                          <a:schemeClr val="tx2"/>
                        </a:solidFill>
                        <a:effectLst/>
                        <a:latin typeface="Verdana" panose="020B0604030504040204" pitchFamily="34" charset="0"/>
                      </a:endParaRPr>
                    </a:p>
                  </a:txBody>
                  <a:tcPr marL="15998" marR="15998" marT="15998" marB="15998" anchor="b">
                    <a:lnL w="12700" cmpd="sng">
                      <a:solidFill>
                        <a:srgbClr val="FFFFFF"/>
                      </a:solidFill>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chemeClr val="bg2"/>
                    </a:solid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-9 %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chemeClr val="bg2"/>
                    </a:solid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+11 %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mpd="sng">
                      <a:solidFill>
                        <a:srgbClr val="FFFFFF"/>
                      </a:solidFill>
                    </a:lnR>
                    <a:lnT w="12700" cap="flat" cmpd="sng" algn="ctr">
                      <a:solidFill>
                        <a:srgbClr val="29282E"/>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249557671"/>
      </p:ext>
    </p:extLst>
  </p:cSld>
  <p:clrMapOvr>
    <a:masterClrMapping/>
  </p:clrMapOvr>
  <p:transition spd="med">
    <p:fade/>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Elektroniikka- ja sähköteollisuuden tilauskanta Suomessa </a:t>
            </a:r>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48</a:t>
            </a:fld>
            <a:endParaRPr lang="fi-FI" dirty="0">
              <a:solidFill>
                <a:srgbClr val="29282E"/>
              </a:solidFill>
            </a:endParaRPr>
          </a:p>
        </p:txBody>
      </p:sp>
      <p:sp>
        <p:nvSpPr>
          <p:cNvPr id="4" name="Päivämäärän paikkamerkki 3"/>
          <p:cNvSpPr>
            <a:spLocks noGrp="1"/>
          </p:cNvSpPr>
          <p:nvPr>
            <p:ph type="dt" sz="half" idx="10"/>
          </p:nvPr>
        </p:nvSpPr>
        <p:spPr/>
        <p:txBody>
          <a:bodyPr/>
          <a:lstStyle/>
          <a:p>
            <a:fld id="{E70C97DB-DA9C-4CFA-B970-B8599B25F3E4}" type="datetime1">
              <a:rPr lang="fi-FI" smtClean="0">
                <a:solidFill>
                  <a:srgbClr val="29282E"/>
                </a:solidFill>
              </a:rPr>
              <a:pPr/>
              <a:t>12.4.2017</a:t>
            </a:fld>
            <a:endParaRPr lang="fi-FI" dirty="0">
              <a:solidFill>
                <a:srgbClr val="29282E"/>
              </a:solidFill>
            </a:endParaRPr>
          </a:p>
        </p:txBody>
      </p:sp>
      <p:sp>
        <p:nvSpPr>
          <p:cNvPr id="5" name="Alatunnisteen paikkamerkki 4"/>
          <p:cNvSpPr>
            <a:spLocks noGrp="1"/>
          </p:cNvSpPr>
          <p:nvPr>
            <p:ph type="ftr" sz="quarter" idx="11"/>
          </p:nvPr>
        </p:nvSpPr>
        <p:spPr/>
        <p:txBody>
          <a:bodyPr/>
          <a:lstStyle/>
          <a:p>
            <a:r>
              <a:rPr lang="fi-FI">
                <a:solidFill>
                  <a:srgbClr val="29282E"/>
                </a:solidFill>
              </a:rPr>
              <a:t>Teknologiateollisuus</a:t>
            </a:r>
            <a:endParaRPr lang="fi-FI" dirty="0">
              <a:solidFill>
                <a:srgbClr val="29282E"/>
              </a:solidFill>
            </a:endParaRPr>
          </a:p>
        </p:txBody>
      </p:sp>
      <p:sp>
        <p:nvSpPr>
          <p:cNvPr id="7" name="Tekstin paikkamerkki 6"/>
          <p:cNvSpPr>
            <a:spLocks noGrp="1"/>
          </p:cNvSpPr>
          <p:nvPr>
            <p:ph type="body" sz="quarter" idx="18"/>
          </p:nvPr>
        </p:nvSpPr>
        <p:spPr>
          <a:xfrm>
            <a:off x="2334682" y="4727574"/>
            <a:ext cx="4570154" cy="241813"/>
          </a:xfrm>
        </p:spPr>
        <p:txBody>
          <a:bodyPr/>
          <a:lstStyle/>
          <a:p>
            <a:r>
              <a:rPr lang="fi-FI" dirty="0"/>
              <a:t>Lähde: Teknologiateollisuus ry:n tilauskantatiedustelun vastaajayritykset, </a:t>
            </a:r>
          </a:p>
          <a:p>
            <a:r>
              <a:rPr lang="fi-FI" dirty="0"/>
              <a:t>viimeisin tieto 31.12.2016.        	</a:t>
            </a:r>
          </a:p>
          <a:p>
            <a:endParaRPr lang="fi-FI" dirty="0"/>
          </a:p>
        </p:txBody>
      </p:sp>
      <p:graphicFrame>
        <p:nvGraphicFramePr>
          <p:cNvPr id="8" name="Object 3"/>
          <p:cNvGraphicFramePr>
            <a:graphicFrameLocks noGrp="1" noChangeAspect="1"/>
          </p:cNvGraphicFramePr>
          <p:nvPr>
            <p:ph sz="quarter" idx="17"/>
            <p:extLst/>
          </p:nvPr>
        </p:nvGraphicFramePr>
        <p:xfrm>
          <a:off x="359936" y="1081327"/>
          <a:ext cx="8412590" cy="2786443"/>
        </p:xfrm>
        <a:graphic>
          <a:graphicData uri="http://schemas.openxmlformats.org/drawingml/2006/chart">
            <c:chart xmlns:c="http://schemas.openxmlformats.org/drawingml/2006/chart" xmlns:r="http://schemas.openxmlformats.org/officeDocument/2006/relationships" r:id="rId2"/>
          </a:graphicData>
        </a:graphic>
      </p:graphicFrame>
      <p:sp>
        <p:nvSpPr>
          <p:cNvPr id="10" name="Text Box 7"/>
          <p:cNvSpPr txBox="1">
            <a:spLocks noChangeArrowheads="1"/>
          </p:cNvSpPr>
          <p:nvPr/>
        </p:nvSpPr>
        <p:spPr bwMode="auto">
          <a:xfrm>
            <a:off x="943144" y="1109043"/>
            <a:ext cx="2375726" cy="245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3381" tIns="41690" rIns="83381" bIns="41690">
            <a:spAutoFit/>
          </a:bodyPr>
          <a:lstStyle>
            <a:lvl1pPr defTabSz="827088">
              <a:defRPr>
                <a:solidFill>
                  <a:schemeClr val="tx1"/>
                </a:solidFill>
                <a:latin typeface="Arial" charset="0"/>
              </a:defRPr>
            </a:lvl1pPr>
            <a:lvl2pPr marL="414338" defTabSz="827088">
              <a:defRPr>
                <a:solidFill>
                  <a:schemeClr val="tx1"/>
                </a:solidFill>
                <a:latin typeface="Arial" charset="0"/>
              </a:defRPr>
            </a:lvl2pPr>
            <a:lvl3pPr marL="827088" defTabSz="827088">
              <a:defRPr>
                <a:solidFill>
                  <a:schemeClr val="tx1"/>
                </a:solidFill>
                <a:latin typeface="Arial" charset="0"/>
              </a:defRPr>
            </a:lvl3pPr>
            <a:lvl4pPr marL="1241425" defTabSz="827088">
              <a:defRPr>
                <a:solidFill>
                  <a:schemeClr val="tx1"/>
                </a:solidFill>
                <a:latin typeface="Arial" charset="0"/>
              </a:defRPr>
            </a:lvl4pPr>
            <a:lvl5pPr marL="1655763" defTabSz="827088">
              <a:defRPr>
                <a:solidFill>
                  <a:schemeClr val="tx1"/>
                </a:solidFill>
                <a:latin typeface="Arial" charset="0"/>
              </a:defRPr>
            </a:lvl5pPr>
            <a:lvl6pPr marL="2112963" defTabSz="827088" fontAlgn="base">
              <a:spcBef>
                <a:spcPct val="0"/>
              </a:spcBef>
              <a:spcAft>
                <a:spcPct val="0"/>
              </a:spcAft>
              <a:defRPr>
                <a:solidFill>
                  <a:schemeClr val="tx1"/>
                </a:solidFill>
                <a:latin typeface="Arial" charset="0"/>
              </a:defRPr>
            </a:lvl6pPr>
            <a:lvl7pPr marL="2570163" defTabSz="827088" fontAlgn="base">
              <a:spcBef>
                <a:spcPct val="0"/>
              </a:spcBef>
              <a:spcAft>
                <a:spcPct val="0"/>
              </a:spcAft>
              <a:defRPr>
                <a:solidFill>
                  <a:schemeClr val="tx1"/>
                </a:solidFill>
                <a:latin typeface="Arial" charset="0"/>
              </a:defRPr>
            </a:lvl7pPr>
            <a:lvl8pPr marL="3027363" defTabSz="827088" fontAlgn="base">
              <a:spcBef>
                <a:spcPct val="0"/>
              </a:spcBef>
              <a:spcAft>
                <a:spcPct val="0"/>
              </a:spcAft>
              <a:defRPr>
                <a:solidFill>
                  <a:schemeClr val="tx1"/>
                </a:solidFill>
                <a:latin typeface="Arial" charset="0"/>
              </a:defRPr>
            </a:lvl8pPr>
            <a:lvl9pPr marL="3484563" defTabSz="827088" fontAlgn="base">
              <a:spcBef>
                <a:spcPct val="0"/>
              </a:spcBef>
              <a:spcAft>
                <a:spcPct val="0"/>
              </a:spcAft>
              <a:defRPr>
                <a:solidFill>
                  <a:schemeClr val="tx1"/>
                </a:solidFill>
                <a:latin typeface="Arial" charset="0"/>
              </a:defRPr>
            </a:lvl9pPr>
          </a:lstStyle>
          <a:p>
            <a:r>
              <a:rPr lang="fi-FI" sz="1050" dirty="0">
                <a:solidFill>
                  <a:srgbClr val="29282E"/>
                </a:solidFill>
                <a:latin typeface="Verdana"/>
                <a:ea typeface="ＭＳ Ｐゴシック" pitchFamily="34" charset="-128"/>
              </a:rPr>
              <a:t>Miljoonaa euroa, käyvin hinnoin </a:t>
            </a:r>
          </a:p>
        </p:txBody>
      </p:sp>
      <p:graphicFrame>
        <p:nvGraphicFramePr>
          <p:cNvPr id="11" name="Taulukko 10"/>
          <p:cNvGraphicFramePr>
            <a:graphicFrameLocks noGrp="1"/>
          </p:cNvGraphicFramePr>
          <p:nvPr>
            <p:extLst/>
          </p:nvPr>
        </p:nvGraphicFramePr>
        <p:xfrm>
          <a:off x="3405582" y="3923754"/>
          <a:ext cx="3900255" cy="803820"/>
        </p:xfrm>
        <a:graphic>
          <a:graphicData uri="http://schemas.openxmlformats.org/drawingml/2006/table">
            <a:tbl>
              <a:tblPr/>
              <a:tblGrid>
                <a:gridCol w="894209">
                  <a:extLst>
                    <a:ext uri="{9D8B030D-6E8A-4147-A177-3AD203B41FA5}">
                      <a16:colId xmlns:a16="http://schemas.microsoft.com/office/drawing/2014/main" val="20000"/>
                    </a:ext>
                  </a:extLst>
                </a:gridCol>
                <a:gridCol w="1530344">
                  <a:extLst>
                    <a:ext uri="{9D8B030D-6E8A-4147-A177-3AD203B41FA5}">
                      <a16:colId xmlns:a16="http://schemas.microsoft.com/office/drawing/2014/main" val="20001"/>
                    </a:ext>
                  </a:extLst>
                </a:gridCol>
                <a:gridCol w="1475702">
                  <a:extLst>
                    <a:ext uri="{9D8B030D-6E8A-4147-A177-3AD203B41FA5}">
                      <a16:colId xmlns:a16="http://schemas.microsoft.com/office/drawing/2014/main" val="20002"/>
                    </a:ext>
                  </a:extLst>
                </a:gridCol>
              </a:tblGrid>
              <a:tr h="200955">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l" fontAlgn="b"/>
                      <a:r>
                        <a:rPr lang="en-GB" sz="900" b="0" i="0" u="none" strike="noStrike" baseline="0" dirty="0" err="1">
                          <a:solidFill>
                            <a:schemeClr val="tx2"/>
                          </a:solidFill>
                          <a:effectLst/>
                          <a:latin typeface="Verdana" panose="020B0604030504040204" pitchFamily="34" charset="0"/>
                        </a:rPr>
                        <a:t>Muutos</a:t>
                      </a:r>
                      <a:r>
                        <a:rPr lang="en-GB" sz="900" b="0" i="0" u="none" strike="noStrike" baseline="0" dirty="0">
                          <a:solidFill>
                            <a:schemeClr val="tx2"/>
                          </a:solidFill>
                          <a:effectLst/>
                          <a:latin typeface="Verdana" panose="020B0604030504040204" pitchFamily="34" charset="0"/>
                        </a:rPr>
                        <a:t>:</a:t>
                      </a:r>
                    </a:p>
                  </a:txBody>
                  <a:tcPr marL="15998" marR="15998" marT="15998" marB="15998" anchor="b">
                    <a:lnL w="12700" cmpd="sng">
                      <a:solidFill>
                        <a:srgbClr val="FFFFFF"/>
                      </a:solidFill>
                    </a:lnL>
                    <a:lnR w="12700" cap="flat" cmpd="sng" algn="ctr">
                      <a:solidFill>
                        <a:srgbClr val="29282E"/>
                      </a:solidFill>
                      <a:prstDash val="solid"/>
                      <a:round/>
                      <a:headEnd type="none" w="med" len="med"/>
                      <a:tailEnd type="none" w="med" len="med"/>
                    </a:lnR>
                    <a:lnT w="12700" cmpd="sng">
                      <a:solidFill>
                        <a:srgbClr val="FFFFFF"/>
                      </a:solidFill>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ctr" fontAlgn="b"/>
                      <a:r>
                        <a:rPr lang="en-GB" sz="900" u="none" strike="noStrike" baseline="0" dirty="0">
                          <a:solidFill>
                            <a:schemeClr val="tx2"/>
                          </a:solidFill>
                          <a:effectLst/>
                          <a:latin typeface="Verdana" panose="020B0604030504040204" pitchFamily="34" charset="0"/>
                        </a:rPr>
                        <a:t>31.12.2016 / 31.12.2015</a:t>
                      </a:r>
                      <a:endParaRPr lang="en-GB" sz="900" b="0" i="0" u="none" strike="noStrike" baseline="0" dirty="0">
                        <a:solidFill>
                          <a:schemeClr val="tx2"/>
                        </a:solidFill>
                        <a:effectLst/>
                        <a:latin typeface="Verdana" panose="020B0604030504040204" pitchFamily="34" charset="0"/>
                      </a:endParaRPr>
                    </a:p>
                  </a:txBody>
                  <a:tcPr marL="15998" marR="15998" marT="15998" marB="15998" anchor="b">
                    <a:lnL w="12700" cap="flat" cmpd="sng" algn="ctr">
                      <a:solidFill>
                        <a:srgbClr val="29282E"/>
                      </a:solidFill>
                      <a:prstDash val="solid"/>
                      <a:round/>
                      <a:headEnd type="none" w="med" len="med"/>
                      <a:tailEnd type="none" w="med" len="med"/>
                    </a:lnL>
                    <a:lnR w="12700" cap="flat" cmpd="sng" algn="ctr">
                      <a:solidFill>
                        <a:srgbClr val="29282E"/>
                      </a:solidFill>
                      <a:prstDash val="solid"/>
                      <a:round/>
                      <a:headEnd type="none" w="med" len="med"/>
                      <a:tailEnd type="none" w="med" len="med"/>
                    </a:lnR>
                    <a:lnT w="12700" cmpd="sng">
                      <a:solidFill>
                        <a:srgbClr val="FFFFFF"/>
                      </a:solidFill>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ctr" fontAlgn="b"/>
                      <a:r>
                        <a:rPr lang="en-GB" sz="900" u="none" strike="noStrike" baseline="0" dirty="0">
                          <a:solidFill>
                            <a:schemeClr val="tx2"/>
                          </a:solidFill>
                          <a:effectLst/>
                          <a:latin typeface="Verdana" panose="020B0604030504040204" pitchFamily="34" charset="0"/>
                        </a:rPr>
                        <a:t>31.12.2016 / 30.9.2016</a:t>
                      </a:r>
                      <a:endParaRPr lang="en-GB" sz="900" b="0" i="0" u="none" strike="noStrike" baseline="0" dirty="0">
                        <a:solidFill>
                          <a:schemeClr val="tx2"/>
                        </a:solidFill>
                        <a:effectLst/>
                        <a:latin typeface="Verdana" panose="020B0604030504040204" pitchFamily="34" charset="0"/>
                      </a:endParaRPr>
                    </a:p>
                  </a:txBody>
                  <a:tcPr marL="15998" marR="15998" marT="15998" marB="15998" anchor="b">
                    <a:lnL w="12700" cap="flat" cmpd="sng" algn="ctr">
                      <a:solidFill>
                        <a:srgbClr val="29282E"/>
                      </a:solidFill>
                      <a:prstDash val="solid"/>
                      <a:round/>
                      <a:headEnd type="none" w="med" len="med"/>
                      <a:tailEnd type="none" w="med" len="med"/>
                    </a:lnL>
                    <a:lnR w="12700" cmpd="sng">
                      <a:solidFill>
                        <a:srgbClr val="FFFFFF"/>
                      </a:solidFill>
                    </a:lnR>
                    <a:lnT w="12700" cmpd="sng">
                      <a:solidFill>
                        <a:srgbClr val="FFFFFF"/>
                      </a:solidFill>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extLst>
                  <a:ext uri="{0D108BD9-81ED-4DB2-BD59-A6C34878D82A}">
                    <a16:rowId xmlns:a16="http://schemas.microsoft.com/office/drawing/2014/main" val="10000"/>
                  </a:ext>
                </a:extLst>
              </a:tr>
              <a:tr h="200955">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l" fontAlgn="b"/>
                      <a:r>
                        <a:rPr lang="en-GB" sz="900" u="none" strike="noStrike" baseline="0" dirty="0" err="1">
                          <a:solidFill>
                            <a:schemeClr val="tx2"/>
                          </a:solidFill>
                          <a:effectLst/>
                          <a:latin typeface="Verdana" panose="020B0604030504040204" pitchFamily="34" charset="0"/>
                        </a:rPr>
                        <a:t>Vientiin</a:t>
                      </a:r>
                      <a:r>
                        <a:rPr lang="en-GB" sz="900" u="none" strike="noStrike" baseline="0" dirty="0">
                          <a:solidFill>
                            <a:schemeClr val="tx2"/>
                          </a:solidFill>
                          <a:effectLst/>
                          <a:latin typeface="Verdana" panose="020B0604030504040204" pitchFamily="34" charset="0"/>
                        </a:rPr>
                        <a:t>:</a:t>
                      </a:r>
                      <a:endParaRPr lang="en-GB" sz="900" b="0" i="0" u="none" strike="noStrike" baseline="0" dirty="0">
                        <a:solidFill>
                          <a:schemeClr val="tx2"/>
                        </a:solidFill>
                        <a:effectLst/>
                        <a:latin typeface="Verdana" panose="020B0604030504040204" pitchFamily="34" charset="0"/>
                      </a:endParaRPr>
                    </a:p>
                  </a:txBody>
                  <a:tcPr marL="15998" marR="15998" marT="15998" marB="15998" anchor="b">
                    <a:lnL w="12700" cmpd="sng">
                      <a:solidFill>
                        <a:srgbClr val="FFFFFF"/>
                      </a:solidFill>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-2 %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+9 %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mpd="sng">
                      <a:solidFill>
                        <a:srgbClr val="FFFFFF"/>
                      </a:solidFill>
                    </a:lnR>
                    <a:lnT w="12700" cap="flat" cmpd="sng" algn="ctr">
                      <a:solidFill>
                        <a:srgbClr val="29282E"/>
                      </a:solidFill>
                      <a:prstDash val="solid"/>
                      <a:round/>
                      <a:headEnd type="none" w="med" len="med"/>
                      <a:tailEnd type="none" w="med" len="med"/>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00955">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l" fontAlgn="b"/>
                      <a:r>
                        <a:rPr lang="en-GB" sz="900" u="none" strike="noStrike" baseline="0" dirty="0" err="1">
                          <a:solidFill>
                            <a:schemeClr val="tx2"/>
                          </a:solidFill>
                          <a:effectLst/>
                          <a:latin typeface="Verdana" panose="020B0604030504040204" pitchFamily="34" charset="0"/>
                        </a:rPr>
                        <a:t>Kotimaahan</a:t>
                      </a:r>
                      <a:r>
                        <a:rPr lang="en-GB" sz="900" u="none" strike="noStrike" baseline="0" dirty="0">
                          <a:solidFill>
                            <a:schemeClr val="tx2"/>
                          </a:solidFill>
                          <a:effectLst/>
                          <a:latin typeface="Verdana" panose="020B0604030504040204" pitchFamily="34" charset="0"/>
                        </a:rPr>
                        <a:t>:</a:t>
                      </a:r>
                      <a:endParaRPr lang="en-GB" sz="900" b="0" i="0" u="none" strike="noStrike" baseline="0" dirty="0">
                        <a:solidFill>
                          <a:schemeClr val="tx2"/>
                        </a:solidFill>
                        <a:effectLst/>
                        <a:latin typeface="Verdana" panose="020B0604030504040204" pitchFamily="34" charset="0"/>
                      </a:endParaRPr>
                    </a:p>
                  </a:txBody>
                  <a:tcPr marL="15998" marR="15998" marT="15998" marB="15998" anchor="b">
                    <a:lnL w="12700" cmpd="sng">
                      <a:solidFill>
                        <a:srgbClr val="FFFFFF"/>
                      </a:solidFill>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-15 %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-15 %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mpd="sng">
                      <a:solidFill>
                        <a:srgbClr val="FFFFFF"/>
                      </a:solidFill>
                    </a:lnR>
                    <a:lnT w="12700" cap="flat" cmpd="sng" algn="ctr">
                      <a:solidFill>
                        <a:srgbClr val="29282E"/>
                      </a:solidFill>
                      <a:prstDash val="solid"/>
                      <a:round/>
                      <a:headEnd type="none" w="med" len="med"/>
                      <a:tailEnd type="none" w="med" len="med"/>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00955">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l" fontAlgn="b"/>
                      <a:r>
                        <a:rPr lang="en-GB" sz="900" u="none" strike="noStrike" baseline="0" dirty="0" err="1">
                          <a:solidFill>
                            <a:schemeClr val="tx2"/>
                          </a:solidFill>
                          <a:effectLst/>
                          <a:latin typeface="Verdana" panose="020B0604030504040204" pitchFamily="34" charset="0"/>
                        </a:rPr>
                        <a:t>Yhteensä</a:t>
                      </a:r>
                      <a:r>
                        <a:rPr lang="en-GB" sz="900" u="none" strike="noStrike" baseline="0" dirty="0">
                          <a:solidFill>
                            <a:schemeClr val="tx2"/>
                          </a:solidFill>
                          <a:effectLst/>
                          <a:latin typeface="Verdana" panose="020B0604030504040204" pitchFamily="34" charset="0"/>
                        </a:rPr>
                        <a:t>:</a:t>
                      </a:r>
                      <a:endParaRPr lang="en-GB" sz="900" b="0" i="0" u="none" strike="noStrike" baseline="0" dirty="0">
                        <a:solidFill>
                          <a:schemeClr val="tx2"/>
                        </a:solidFill>
                        <a:effectLst/>
                        <a:latin typeface="Verdana" panose="020B0604030504040204" pitchFamily="34" charset="0"/>
                      </a:endParaRPr>
                    </a:p>
                  </a:txBody>
                  <a:tcPr marL="15998" marR="15998" marT="15998" marB="15998" anchor="b">
                    <a:lnL w="12700" cmpd="sng">
                      <a:solidFill>
                        <a:srgbClr val="FFFFFF"/>
                      </a:solidFill>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chemeClr val="bg2"/>
                    </a:solid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-4 %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chemeClr val="bg2"/>
                    </a:solid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+4 %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mpd="sng">
                      <a:solidFill>
                        <a:srgbClr val="FFFFFF"/>
                      </a:solidFill>
                    </a:lnR>
                    <a:lnT w="12700" cap="flat" cmpd="sng" algn="ctr">
                      <a:solidFill>
                        <a:srgbClr val="29282E"/>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3"/>
                  </a:ext>
                </a:extLst>
              </a:tr>
            </a:tbl>
          </a:graphicData>
        </a:graphic>
      </p:graphicFrame>
      <p:sp>
        <p:nvSpPr>
          <p:cNvPr id="12" name="Text Box 10"/>
          <p:cNvSpPr txBox="1">
            <a:spLocks noChangeArrowheads="1"/>
          </p:cNvSpPr>
          <p:nvPr/>
        </p:nvSpPr>
        <p:spPr bwMode="auto">
          <a:xfrm>
            <a:off x="6554360" y="2001201"/>
            <a:ext cx="972015" cy="2442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81897" tIns="40949" rIns="81897" bIns="40949">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marL="1370013">
              <a:defRPr>
                <a:solidFill>
                  <a:schemeClr val="tx1"/>
                </a:solidFill>
                <a:latin typeface="Arial" charset="0"/>
              </a:defRPr>
            </a:lvl4pPr>
            <a:lvl5pPr>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defTabSz="812394"/>
            <a:r>
              <a:rPr lang="fi-FI" sz="1050" dirty="0">
                <a:solidFill>
                  <a:schemeClr val="tx2"/>
                </a:solidFill>
                <a:latin typeface="Verdana"/>
                <a:ea typeface="ＭＳ Ｐゴシック" pitchFamily="34" charset="-128"/>
              </a:rPr>
              <a:t>Yhteensä</a:t>
            </a:r>
          </a:p>
        </p:txBody>
      </p:sp>
      <p:graphicFrame>
        <p:nvGraphicFramePr>
          <p:cNvPr id="14" name="Taulukko 13"/>
          <p:cNvGraphicFramePr>
            <a:graphicFrameLocks noGrp="1"/>
          </p:cNvGraphicFramePr>
          <p:nvPr>
            <p:extLst/>
          </p:nvPr>
        </p:nvGraphicFramePr>
        <p:xfrm>
          <a:off x="1007944" y="3628739"/>
          <a:ext cx="6297894" cy="295015"/>
        </p:xfrm>
        <a:graphic>
          <a:graphicData uri="http://schemas.openxmlformats.org/drawingml/2006/table">
            <a:tbl>
              <a:tblPr firstRow="1" bandRow="1">
                <a:tableStyleId>{073A0DAA-6AF3-43AB-8588-CEC1D06C72B9}</a:tableStyleId>
              </a:tblPr>
              <a:tblGrid>
                <a:gridCol w="699767">
                  <a:extLst>
                    <a:ext uri="{9D8B030D-6E8A-4147-A177-3AD203B41FA5}">
                      <a16:colId xmlns:a16="http://schemas.microsoft.com/office/drawing/2014/main" val="20003"/>
                    </a:ext>
                  </a:extLst>
                </a:gridCol>
                <a:gridCol w="699766">
                  <a:extLst>
                    <a:ext uri="{9D8B030D-6E8A-4147-A177-3AD203B41FA5}">
                      <a16:colId xmlns:a16="http://schemas.microsoft.com/office/drawing/2014/main" val="20004"/>
                    </a:ext>
                  </a:extLst>
                </a:gridCol>
                <a:gridCol w="738901">
                  <a:extLst>
                    <a:ext uri="{9D8B030D-6E8A-4147-A177-3AD203B41FA5}">
                      <a16:colId xmlns:a16="http://schemas.microsoft.com/office/drawing/2014/main" val="20005"/>
                    </a:ext>
                  </a:extLst>
                </a:gridCol>
                <a:gridCol w="648010">
                  <a:extLst>
                    <a:ext uri="{9D8B030D-6E8A-4147-A177-3AD203B41FA5}">
                      <a16:colId xmlns:a16="http://schemas.microsoft.com/office/drawing/2014/main" val="20006"/>
                    </a:ext>
                  </a:extLst>
                </a:gridCol>
                <a:gridCol w="712811">
                  <a:extLst>
                    <a:ext uri="{9D8B030D-6E8A-4147-A177-3AD203B41FA5}">
                      <a16:colId xmlns:a16="http://schemas.microsoft.com/office/drawing/2014/main" val="20007"/>
                    </a:ext>
                  </a:extLst>
                </a:gridCol>
                <a:gridCol w="696950">
                  <a:extLst>
                    <a:ext uri="{9D8B030D-6E8A-4147-A177-3AD203B41FA5}">
                      <a16:colId xmlns:a16="http://schemas.microsoft.com/office/drawing/2014/main" val="20008"/>
                    </a:ext>
                  </a:extLst>
                </a:gridCol>
                <a:gridCol w="700563">
                  <a:extLst>
                    <a:ext uri="{9D8B030D-6E8A-4147-A177-3AD203B41FA5}">
                      <a16:colId xmlns:a16="http://schemas.microsoft.com/office/drawing/2014/main" val="20009"/>
                    </a:ext>
                  </a:extLst>
                </a:gridCol>
                <a:gridCol w="700563">
                  <a:extLst>
                    <a:ext uri="{9D8B030D-6E8A-4147-A177-3AD203B41FA5}">
                      <a16:colId xmlns:a16="http://schemas.microsoft.com/office/drawing/2014/main" val="20010"/>
                    </a:ext>
                  </a:extLst>
                </a:gridCol>
                <a:gridCol w="700563">
                  <a:extLst>
                    <a:ext uri="{9D8B030D-6E8A-4147-A177-3AD203B41FA5}">
                      <a16:colId xmlns:a16="http://schemas.microsoft.com/office/drawing/2014/main" val="20011"/>
                    </a:ext>
                  </a:extLst>
                </a:gridCol>
              </a:tblGrid>
              <a:tr h="295015">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2008</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2009</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2010</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2011</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2012</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2013</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2014</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2015</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2016</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4201955542"/>
      </p:ext>
    </p:extLst>
  </p:cSld>
  <p:clrMapOvr>
    <a:masterClrMapping/>
  </p:clrMapOvr>
  <p:transition spd="med">
    <p:fade/>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pPr>
              <a:lnSpc>
                <a:spcPct val="100000"/>
              </a:lnSpc>
            </a:pPr>
            <a:r>
              <a:rPr lang="fi-FI" dirty="0"/>
              <a:t>Kone- ja metallituoteteollisuuden uudet tilaukset Suomessa</a:t>
            </a:r>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49</a:t>
            </a:fld>
            <a:endParaRPr lang="fi-FI" dirty="0">
              <a:solidFill>
                <a:srgbClr val="29282E"/>
              </a:solidFill>
            </a:endParaRPr>
          </a:p>
        </p:txBody>
      </p:sp>
      <p:sp>
        <p:nvSpPr>
          <p:cNvPr id="4" name="Päivämäärän paikkamerkki 3"/>
          <p:cNvSpPr>
            <a:spLocks noGrp="1"/>
          </p:cNvSpPr>
          <p:nvPr>
            <p:ph type="dt" sz="half" idx="10"/>
          </p:nvPr>
        </p:nvSpPr>
        <p:spPr/>
        <p:txBody>
          <a:bodyPr/>
          <a:lstStyle/>
          <a:p>
            <a:fld id="{E70C97DB-DA9C-4CFA-B970-B8599B25F3E4}" type="datetime1">
              <a:rPr lang="fi-FI" smtClean="0">
                <a:solidFill>
                  <a:srgbClr val="29282E"/>
                </a:solidFill>
              </a:rPr>
              <a:pPr/>
              <a:t>12.4.2017</a:t>
            </a:fld>
            <a:endParaRPr lang="fi-FI" dirty="0">
              <a:solidFill>
                <a:srgbClr val="29282E"/>
              </a:solidFill>
            </a:endParaRPr>
          </a:p>
        </p:txBody>
      </p:sp>
      <p:sp>
        <p:nvSpPr>
          <p:cNvPr id="5" name="Alatunnisteen paikkamerkki 4"/>
          <p:cNvSpPr>
            <a:spLocks noGrp="1"/>
          </p:cNvSpPr>
          <p:nvPr>
            <p:ph type="ftr" sz="quarter" idx="11"/>
          </p:nvPr>
        </p:nvSpPr>
        <p:spPr/>
        <p:txBody>
          <a:bodyPr/>
          <a:lstStyle/>
          <a:p>
            <a:r>
              <a:rPr lang="fi-FI">
                <a:solidFill>
                  <a:srgbClr val="29282E"/>
                </a:solidFill>
              </a:rPr>
              <a:t>Teknologiateollisuus</a:t>
            </a:r>
            <a:endParaRPr lang="fi-FI" dirty="0">
              <a:solidFill>
                <a:srgbClr val="29282E"/>
              </a:solidFill>
            </a:endParaRPr>
          </a:p>
        </p:txBody>
      </p:sp>
      <p:sp>
        <p:nvSpPr>
          <p:cNvPr id="7" name="Tekstin paikkamerkki 6"/>
          <p:cNvSpPr>
            <a:spLocks noGrp="1"/>
          </p:cNvSpPr>
          <p:nvPr>
            <p:ph type="body" sz="quarter" idx="18"/>
          </p:nvPr>
        </p:nvSpPr>
        <p:spPr>
          <a:xfrm>
            <a:off x="2334682" y="4727574"/>
            <a:ext cx="4634955" cy="165163"/>
          </a:xfrm>
        </p:spPr>
        <p:txBody>
          <a:bodyPr/>
          <a:lstStyle/>
          <a:p>
            <a:r>
              <a:rPr lang="fi-FI" dirty="0"/>
              <a:t>Lähde: Teknologiateollisuus ry:n tilauskantatiedustelun vastaajayritykset, </a:t>
            </a:r>
          </a:p>
          <a:p>
            <a:r>
              <a:rPr lang="fi-FI" dirty="0"/>
              <a:t>viimeisin tieto loka-joulukuu 2016. </a:t>
            </a:r>
          </a:p>
          <a:p>
            <a:endParaRPr lang="fi-FI" dirty="0"/>
          </a:p>
        </p:txBody>
      </p:sp>
      <p:graphicFrame>
        <p:nvGraphicFramePr>
          <p:cNvPr id="12" name="Object 5"/>
          <p:cNvGraphicFramePr>
            <a:graphicFrameLocks noGrp="1" noChangeAspect="1"/>
          </p:cNvGraphicFramePr>
          <p:nvPr>
            <p:ph sz="quarter" idx="17"/>
            <p:extLst/>
          </p:nvPr>
        </p:nvGraphicFramePr>
        <p:xfrm>
          <a:off x="282027" y="1058780"/>
          <a:ext cx="8391525" cy="300339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3" name="Taulukko 12"/>
          <p:cNvGraphicFramePr>
            <a:graphicFrameLocks noGrp="1"/>
          </p:cNvGraphicFramePr>
          <p:nvPr>
            <p:extLst/>
          </p:nvPr>
        </p:nvGraphicFramePr>
        <p:xfrm>
          <a:off x="943147" y="3673367"/>
          <a:ext cx="6285694" cy="280504"/>
        </p:xfrm>
        <a:graphic>
          <a:graphicData uri="http://schemas.openxmlformats.org/drawingml/2006/table">
            <a:tbl>
              <a:tblPr firstRow="1" bandRow="1">
                <a:tableStyleId>{073A0DAA-6AF3-43AB-8588-CEC1D06C72B9}</a:tableStyleId>
              </a:tblPr>
              <a:tblGrid>
                <a:gridCol w="698311">
                  <a:extLst>
                    <a:ext uri="{9D8B030D-6E8A-4147-A177-3AD203B41FA5}">
                      <a16:colId xmlns:a16="http://schemas.microsoft.com/office/drawing/2014/main" val="20003"/>
                    </a:ext>
                  </a:extLst>
                </a:gridCol>
                <a:gridCol w="698311">
                  <a:extLst>
                    <a:ext uri="{9D8B030D-6E8A-4147-A177-3AD203B41FA5}">
                      <a16:colId xmlns:a16="http://schemas.microsoft.com/office/drawing/2014/main" val="20004"/>
                    </a:ext>
                  </a:extLst>
                </a:gridCol>
                <a:gridCol w="698311">
                  <a:extLst>
                    <a:ext uri="{9D8B030D-6E8A-4147-A177-3AD203B41FA5}">
                      <a16:colId xmlns:a16="http://schemas.microsoft.com/office/drawing/2014/main" val="20005"/>
                    </a:ext>
                  </a:extLst>
                </a:gridCol>
                <a:gridCol w="698311">
                  <a:extLst>
                    <a:ext uri="{9D8B030D-6E8A-4147-A177-3AD203B41FA5}">
                      <a16:colId xmlns:a16="http://schemas.microsoft.com/office/drawing/2014/main" val="20006"/>
                    </a:ext>
                  </a:extLst>
                </a:gridCol>
                <a:gridCol w="698311">
                  <a:extLst>
                    <a:ext uri="{9D8B030D-6E8A-4147-A177-3AD203B41FA5}">
                      <a16:colId xmlns:a16="http://schemas.microsoft.com/office/drawing/2014/main" val="20007"/>
                    </a:ext>
                  </a:extLst>
                </a:gridCol>
                <a:gridCol w="696521">
                  <a:extLst>
                    <a:ext uri="{9D8B030D-6E8A-4147-A177-3AD203B41FA5}">
                      <a16:colId xmlns:a16="http://schemas.microsoft.com/office/drawing/2014/main" val="20008"/>
                    </a:ext>
                  </a:extLst>
                </a:gridCol>
                <a:gridCol w="699206">
                  <a:extLst>
                    <a:ext uri="{9D8B030D-6E8A-4147-A177-3AD203B41FA5}">
                      <a16:colId xmlns:a16="http://schemas.microsoft.com/office/drawing/2014/main" val="20009"/>
                    </a:ext>
                  </a:extLst>
                </a:gridCol>
                <a:gridCol w="699206">
                  <a:extLst>
                    <a:ext uri="{9D8B030D-6E8A-4147-A177-3AD203B41FA5}">
                      <a16:colId xmlns:a16="http://schemas.microsoft.com/office/drawing/2014/main" val="20010"/>
                    </a:ext>
                  </a:extLst>
                </a:gridCol>
                <a:gridCol w="699206">
                  <a:extLst>
                    <a:ext uri="{9D8B030D-6E8A-4147-A177-3AD203B41FA5}">
                      <a16:colId xmlns:a16="http://schemas.microsoft.com/office/drawing/2014/main" val="20011"/>
                    </a:ext>
                  </a:extLst>
                </a:gridCol>
              </a:tblGrid>
              <a:tr h="280504">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2008</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2009</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2010</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2011</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2012</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2013</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2014</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2015</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2016</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1" name="Text Box 7"/>
          <p:cNvSpPr txBox="1">
            <a:spLocks noChangeArrowheads="1"/>
          </p:cNvSpPr>
          <p:nvPr/>
        </p:nvSpPr>
        <p:spPr bwMode="auto">
          <a:xfrm>
            <a:off x="943147" y="1158392"/>
            <a:ext cx="2375726" cy="245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3381" tIns="41690" rIns="83381" bIns="41690">
            <a:spAutoFit/>
          </a:bodyPr>
          <a:lstStyle>
            <a:lvl1pPr defTabSz="827088">
              <a:defRPr>
                <a:solidFill>
                  <a:schemeClr val="tx1"/>
                </a:solidFill>
                <a:latin typeface="Arial" charset="0"/>
              </a:defRPr>
            </a:lvl1pPr>
            <a:lvl2pPr marL="414338" defTabSz="827088">
              <a:defRPr>
                <a:solidFill>
                  <a:schemeClr val="tx1"/>
                </a:solidFill>
                <a:latin typeface="Arial" charset="0"/>
              </a:defRPr>
            </a:lvl2pPr>
            <a:lvl3pPr marL="827088" defTabSz="827088">
              <a:defRPr>
                <a:solidFill>
                  <a:schemeClr val="tx1"/>
                </a:solidFill>
                <a:latin typeface="Arial" charset="0"/>
              </a:defRPr>
            </a:lvl3pPr>
            <a:lvl4pPr marL="1241425" defTabSz="827088">
              <a:defRPr>
                <a:solidFill>
                  <a:schemeClr val="tx1"/>
                </a:solidFill>
                <a:latin typeface="Arial" charset="0"/>
              </a:defRPr>
            </a:lvl4pPr>
            <a:lvl5pPr marL="1655763" defTabSz="827088">
              <a:defRPr>
                <a:solidFill>
                  <a:schemeClr val="tx1"/>
                </a:solidFill>
                <a:latin typeface="Arial" charset="0"/>
              </a:defRPr>
            </a:lvl5pPr>
            <a:lvl6pPr marL="2112963" defTabSz="827088" fontAlgn="base">
              <a:spcBef>
                <a:spcPct val="0"/>
              </a:spcBef>
              <a:spcAft>
                <a:spcPct val="0"/>
              </a:spcAft>
              <a:defRPr>
                <a:solidFill>
                  <a:schemeClr val="tx1"/>
                </a:solidFill>
                <a:latin typeface="Arial" charset="0"/>
              </a:defRPr>
            </a:lvl6pPr>
            <a:lvl7pPr marL="2570163" defTabSz="827088" fontAlgn="base">
              <a:spcBef>
                <a:spcPct val="0"/>
              </a:spcBef>
              <a:spcAft>
                <a:spcPct val="0"/>
              </a:spcAft>
              <a:defRPr>
                <a:solidFill>
                  <a:schemeClr val="tx1"/>
                </a:solidFill>
                <a:latin typeface="Arial" charset="0"/>
              </a:defRPr>
            </a:lvl7pPr>
            <a:lvl8pPr marL="3027363" defTabSz="827088" fontAlgn="base">
              <a:spcBef>
                <a:spcPct val="0"/>
              </a:spcBef>
              <a:spcAft>
                <a:spcPct val="0"/>
              </a:spcAft>
              <a:defRPr>
                <a:solidFill>
                  <a:schemeClr val="tx1"/>
                </a:solidFill>
                <a:latin typeface="Arial" charset="0"/>
              </a:defRPr>
            </a:lvl8pPr>
            <a:lvl9pPr marL="3484563" defTabSz="827088" fontAlgn="base">
              <a:spcBef>
                <a:spcPct val="0"/>
              </a:spcBef>
              <a:spcAft>
                <a:spcPct val="0"/>
              </a:spcAft>
              <a:defRPr>
                <a:solidFill>
                  <a:schemeClr val="tx1"/>
                </a:solidFill>
                <a:latin typeface="Arial" charset="0"/>
              </a:defRPr>
            </a:lvl9pPr>
          </a:lstStyle>
          <a:p>
            <a:r>
              <a:rPr lang="fi-FI" sz="1050" dirty="0">
                <a:solidFill>
                  <a:srgbClr val="29282E"/>
                </a:solidFill>
                <a:latin typeface="Verdana"/>
                <a:ea typeface="ＭＳ Ｐゴシック" pitchFamily="34" charset="-128"/>
              </a:rPr>
              <a:t>Miljoonaa euroa, käyvin hinnoin </a:t>
            </a:r>
          </a:p>
        </p:txBody>
      </p:sp>
      <p:graphicFrame>
        <p:nvGraphicFramePr>
          <p:cNvPr id="25" name="Taulukko 24"/>
          <p:cNvGraphicFramePr>
            <a:graphicFrameLocks noGrp="1"/>
          </p:cNvGraphicFramePr>
          <p:nvPr>
            <p:extLst/>
          </p:nvPr>
        </p:nvGraphicFramePr>
        <p:xfrm>
          <a:off x="3438453" y="3934949"/>
          <a:ext cx="3767898" cy="803820"/>
        </p:xfrm>
        <a:graphic>
          <a:graphicData uri="http://schemas.openxmlformats.org/drawingml/2006/table">
            <a:tbl>
              <a:tblPr/>
              <a:tblGrid>
                <a:gridCol w="863864">
                  <a:extLst>
                    <a:ext uri="{9D8B030D-6E8A-4147-A177-3AD203B41FA5}">
                      <a16:colId xmlns:a16="http://schemas.microsoft.com/office/drawing/2014/main" val="20000"/>
                    </a:ext>
                  </a:extLst>
                </a:gridCol>
                <a:gridCol w="1478411">
                  <a:extLst>
                    <a:ext uri="{9D8B030D-6E8A-4147-A177-3AD203B41FA5}">
                      <a16:colId xmlns:a16="http://schemas.microsoft.com/office/drawing/2014/main" val="20001"/>
                    </a:ext>
                  </a:extLst>
                </a:gridCol>
                <a:gridCol w="1425623">
                  <a:extLst>
                    <a:ext uri="{9D8B030D-6E8A-4147-A177-3AD203B41FA5}">
                      <a16:colId xmlns:a16="http://schemas.microsoft.com/office/drawing/2014/main" val="20002"/>
                    </a:ext>
                  </a:extLst>
                </a:gridCol>
              </a:tblGrid>
              <a:tr h="200955">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l" fontAlgn="b"/>
                      <a:r>
                        <a:rPr lang="en-GB" sz="900" b="0" i="0" u="none" strike="noStrike" baseline="0" dirty="0" err="1">
                          <a:solidFill>
                            <a:schemeClr val="tx2"/>
                          </a:solidFill>
                          <a:effectLst/>
                          <a:latin typeface="Verdana" panose="020B0604030504040204" pitchFamily="34" charset="0"/>
                        </a:rPr>
                        <a:t>Muutos</a:t>
                      </a:r>
                      <a:r>
                        <a:rPr lang="en-GB" sz="900" b="0" i="0" u="none" strike="noStrike" baseline="0" dirty="0">
                          <a:solidFill>
                            <a:schemeClr val="tx2"/>
                          </a:solidFill>
                          <a:effectLst/>
                          <a:latin typeface="Verdana" panose="020B0604030504040204" pitchFamily="34" charset="0"/>
                        </a:rPr>
                        <a:t>:</a:t>
                      </a:r>
                    </a:p>
                  </a:txBody>
                  <a:tcPr marL="15998" marR="15998" marT="15998" marB="15998" anchor="b">
                    <a:lnL w="12700" cmpd="sng">
                      <a:solidFill>
                        <a:srgbClr val="FFFFFF"/>
                      </a:solidFill>
                    </a:lnL>
                    <a:lnR w="12700" cap="flat" cmpd="sng" algn="ctr">
                      <a:solidFill>
                        <a:srgbClr val="29282E"/>
                      </a:solidFill>
                      <a:prstDash val="solid"/>
                      <a:round/>
                      <a:headEnd type="none" w="med" len="med"/>
                      <a:tailEnd type="none" w="med" len="med"/>
                    </a:lnR>
                    <a:lnT w="12700" cmpd="sng">
                      <a:solidFill>
                        <a:srgbClr val="FFFFFF"/>
                      </a:solidFill>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ctr" fontAlgn="b"/>
                      <a:r>
                        <a:rPr lang="en-GB" sz="900" u="none" strike="noStrike" baseline="0" dirty="0">
                          <a:solidFill>
                            <a:schemeClr val="tx2"/>
                          </a:solidFill>
                          <a:effectLst/>
                          <a:latin typeface="Verdana" panose="020B0604030504040204" pitchFamily="34" charset="0"/>
                        </a:rPr>
                        <a:t>IV,2016 / IV,2015</a:t>
                      </a:r>
                      <a:endParaRPr lang="en-GB" sz="900" b="0" i="0" u="none" strike="noStrike" baseline="0" dirty="0">
                        <a:solidFill>
                          <a:schemeClr val="tx2"/>
                        </a:solidFill>
                        <a:effectLst/>
                        <a:latin typeface="Verdana" panose="020B0604030504040204" pitchFamily="34" charset="0"/>
                      </a:endParaRPr>
                    </a:p>
                  </a:txBody>
                  <a:tcPr marL="15998" marR="15998" marT="15998" marB="15998" anchor="b">
                    <a:lnL w="12700" cap="flat" cmpd="sng" algn="ctr">
                      <a:solidFill>
                        <a:srgbClr val="29282E"/>
                      </a:solidFill>
                      <a:prstDash val="solid"/>
                      <a:round/>
                      <a:headEnd type="none" w="med" len="med"/>
                      <a:tailEnd type="none" w="med" len="med"/>
                    </a:lnL>
                    <a:lnR w="12700" cap="flat" cmpd="sng" algn="ctr">
                      <a:solidFill>
                        <a:srgbClr val="29282E"/>
                      </a:solidFill>
                      <a:prstDash val="solid"/>
                      <a:round/>
                      <a:headEnd type="none" w="med" len="med"/>
                      <a:tailEnd type="none" w="med" len="med"/>
                    </a:lnR>
                    <a:lnT w="12700" cmpd="sng">
                      <a:solidFill>
                        <a:srgbClr val="FFFFFF"/>
                      </a:solidFill>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ctr" fontAlgn="b"/>
                      <a:r>
                        <a:rPr lang="en-GB" sz="900" u="none" strike="noStrike" baseline="0" dirty="0">
                          <a:solidFill>
                            <a:schemeClr val="tx2"/>
                          </a:solidFill>
                          <a:effectLst/>
                          <a:latin typeface="Verdana" panose="020B0604030504040204" pitchFamily="34" charset="0"/>
                        </a:rPr>
                        <a:t>IV,2016 / III,2016</a:t>
                      </a:r>
                      <a:endParaRPr lang="en-GB" sz="900" b="0" i="0" u="none" strike="noStrike" baseline="0" dirty="0">
                        <a:solidFill>
                          <a:schemeClr val="tx2"/>
                        </a:solidFill>
                        <a:effectLst/>
                        <a:latin typeface="Verdana" panose="020B0604030504040204" pitchFamily="34" charset="0"/>
                      </a:endParaRPr>
                    </a:p>
                  </a:txBody>
                  <a:tcPr marL="15998" marR="15998" marT="15998" marB="15998" anchor="b">
                    <a:lnL w="12700" cap="flat" cmpd="sng" algn="ctr">
                      <a:solidFill>
                        <a:srgbClr val="29282E"/>
                      </a:solidFill>
                      <a:prstDash val="solid"/>
                      <a:round/>
                      <a:headEnd type="none" w="med" len="med"/>
                      <a:tailEnd type="none" w="med" len="med"/>
                    </a:lnL>
                    <a:lnR w="12700" cmpd="sng">
                      <a:solidFill>
                        <a:srgbClr val="FFFFFF"/>
                      </a:solidFill>
                    </a:lnR>
                    <a:lnT w="12700" cmpd="sng">
                      <a:solidFill>
                        <a:srgbClr val="FFFFFF"/>
                      </a:solidFill>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extLst>
                  <a:ext uri="{0D108BD9-81ED-4DB2-BD59-A6C34878D82A}">
                    <a16:rowId xmlns:a16="http://schemas.microsoft.com/office/drawing/2014/main" val="10000"/>
                  </a:ext>
                </a:extLst>
              </a:tr>
              <a:tr h="200955">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l" fontAlgn="b"/>
                      <a:r>
                        <a:rPr lang="en-GB" sz="900" u="none" strike="noStrike" baseline="0" dirty="0" err="1">
                          <a:solidFill>
                            <a:schemeClr val="tx2"/>
                          </a:solidFill>
                          <a:effectLst/>
                          <a:latin typeface="Verdana" panose="020B0604030504040204" pitchFamily="34" charset="0"/>
                        </a:rPr>
                        <a:t>Vientiin</a:t>
                      </a:r>
                      <a:r>
                        <a:rPr lang="en-GB" sz="900" u="none" strike="noStrike" baseline="0" dirty="0">
                          <a:solidFill>
                            <a:schemeClr val="tx2"/>
                          </a:solidFill>
                          <a:effectLst/>
                          <a:latin typeface="Verdana" panose="020B0604030504040204" pitchFamily="34" charset="0"/>
                        </a:rPr>
                        <a:t>:</a:t>
                      </a:r>
                      <a:endParaRPr lang="en-GB" sz="900" b="0" i="0" u="none" strike="noStrike" baseline="0" dirty="0">
                        <a:solidFill>
                          <a:schemeClr val="tx2"/>
                        </a:solidFill>
                        <a:effectLst/>
                        <a:latin typeface="Verdana" panose="020B0604030504040204" pitchFamily="34" charset="0"/>
                      </a:endParaRPr>
                    </a:p>
                  </a:txBody>
                  <a:tcPr marL="15998" marR="15998" marT="15998" marB="15998" anchor="b">
                    <a:lnL w="12700" cmpd="sng">
                      <a:solidFill>
                        <a:srgbClr val="FFFFFF"/>
                      </a:solidFill>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+1 %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+26 %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mpd="sng">
                      <a:solidFill>
                        <a:srgbClr val="FFFFFF"/>
                      </a:solidFill>
                    </a:lnR>
                    <a:lnT w="12700" cap="flat" cmpd="sng" algn="ctr">
                      <a:solidFill>
                        <a:srgbClr val="29282E"/>
                      </a:solidFill>
                      <a:prstDash val="solid"/>
                      <a:round/>
                      <a:headEnd type="none" w="med" len="med"/>
                      <a:tailEnd type="none" w="med" len="med"/>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00955">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l" fontAlgn="b"/>
                      <a:r>
                        <a:rPr lang="en-GB" sz="900" u="none" strike="noStrike" baseline="0" dirty="0" err="1">
                          <a:solidFill>
                            <a:schemeClr val="tx2"/>
                          </a:solidFill>
                          <a:effectLst/>
                          <a:latin typeface="Verdana" panose="020B0604030504040204" pitchFamily="34" charset="0"/>
                        </a:rPr>
                        <a:t>Kotimaahan</a:t>
                      </a:r>
                      <a:r>
                        <a:rPr lang="en-GB" sz="900" u="none" strike="noStrike" baseline="0" dirty="0">
                          <a:solidFill>
                            <a:schemeClr val="tx2"/>
                          </a:solidFill>
                          <a:effectLst/>
                          <a:latin typeface="Verdana" panose="020B0604030504040204" pitchFamily="34" charset="0"/>
                        </a:rPr>
                        <a:t>:</a:t>
                      </a:r>
                      <a:endParaRPr lang="en-GB" sz="900" b="0" i="0" u="none" strike="noStrike" baseline="0" dirty="0">
                        <a:solidFill>
                          <a:schemeClr val="tx2"/>
                        </a:solidFill>
                        <a:effectLst/>
                        <a:latin typeface="Verdana" panose="020B0604030504040204" pitchFamily="34" charset="0"/>
                      </a:endParaRPr>
                    </a:p>
                  </a:txBody>
                  <a:tcPr marL="15998" marR="15998" marT="15998" marB="15998" anchor="b">
                    <a:lnL w="12700" cmpd="sng">
                      <a:solidFill>
                        <a:srgbClr val="FFFFFF"/>
                      </a:solidFill>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+22 %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+55 %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mpd="sng">
                      <a:solidFill>
                        <a:srgbClr val="FFFFFF"/>
                      </a:solidFill>
                    </a:lnR>
                    <a:lnT w="12700" cap="flat" cmpd="sng" algn="ctr">
                      <a:solidFill>
                        <a:srgbClr val="29282E"/>
                      </a:solidFill>
                      <a:prstDash val="solid"/>
                      <a:round/>
                      <a:headEnd type="none" w="med" len="med"/>
                      <a:tailEnd type="none" w="med" len="med"/>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00955">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l" fontAlgn="b"/>
                      <a:r>
                        <a:rPr lang="en-GB" sz="900" u="none" strike="noStrike" baseline="0" dirty="0" err="1">
                          <a:solidFill>
                            <a:schemeClr val="tx2"/>
                          </a:solidFill>
                          <a:effectLst/>
                          <a:latin typeface="Verdana" panose="020B0604030504040204" pitchFamily="34" charset="0"/>
                        </a:rPr>
                        <a:t>Yhteensä</a:t>
                      </a:r>
                      <a:r>
                        <a:rPr lang="en-GB" sz="900" u="none" strike="noStrike" baseline="0" dirty="0">
                          <a:solidFill>
                            <a:schemeClr val="tx2"/>
                          </a:solidFill>
                          <a:effectLst/>
                          <a:latin typeface="Verdana" panose="020B0604030504040204" pitchFamily="34" charset="0"/>
                        </a:rPr>
                        <a:t>:</a:t>
                      </a:r>
                      <a:endParaRPr lang="en-GB" sz="900" b="0" i="0" u="none" strike="noStrike" baseline="0" dirty="0">
                        <a:solidFill>
                          <a:schemeClr val="tx2"/>
                        </a:solidFill>
                        <a:effectLst/>
                        <a:latin typeface="Verdana" panose="020B0604030504040204" pitchFamily="34" charset="0"/>
                      </a:endParaRPr>
                    </a:p>
                  </a:txBody>
                  <a:tcPr marL="15998" marR="15998" marT="15998" marB="15998" anchor="b">
                    <a:lnL w="12700" cmpd="sng">
                      <a:solidFill>
                        <a:srgbClr val="FFFFFF"/>
                      </a:solidFill>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chemeClr val="bg2"/>
                    </a:solid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+6 %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chemeClr val="bg2"/>
                    </a:solid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+32 %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mpd="sng">
                      <a:solidFill>
                        <a:srgbClr val="FFFFFF"/>
                      </a:solidFill>
                    </a:lnR>
                    <a:lnT w="12700" cap="flat" cmpd="sng" algn="ctr">
                      <a:solidFill>
                        <a:srgbClr val="29282E"/>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485662032"/>
      </p:ext>
    </p:extLst>
  </p:cSld>
  <p:clrMapOvr>
    <a:masterClrMapping/>
  </p:clrMapOvr>
  <p:transition spd="med">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in paikkamerkki 5"/>
          <p:cNvSpPr>
            <a:spLocks noGrp="1"/>
          </p:cNvSpPr>
          <p:nvPr>
            <p:ph type="body" sz="quarter" idx="15"/>
          </p:nvPr>
        </p:nvSpPr>
        <p:spPr/>
        <p:txBody>
          <a:bodyPr/>
          <a:lstStyle/>
          <a:p>
            <a:r>
              <a:rPr lang="fi-FI" dirty="0"/>
              <a:t>Teknologiateollisuus </a:t>
            </a:r>
            <a:br>
              <a:rPr lang="fi-FI" dirty="0"/>
            </a:br>
            <a:r>
              <a:rPr lang="fi-FI" dirty="0"/>
              <a:t>– Suomen suurin elinkeino </a:t>
            </a:r>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5</a:t>
            </a:fld>
            <a:endParaRPr lang="fi-FI" dirty="0">
              <a:solidFill>
                <a:srgbClr val="29282E"/>
              </a:solidFill>
            </a:endParaRPr>
          </a:p>
        </p:txBody>
      </p:sp>
      <p:sp>
        <p:nvSpPr>
          <p:cNvPr id="4" name="Päivämäärän paikkamerkki 3"/>
          <p:cNvSpPr>
            <a:spLocks noGrp="1"/>
          </p:cNvSpPr>
          <p:nvPr>
            <p:ph type="dt" sz="half" idx="10"/>
          </p:nvPr>
        </p:nvSpPr>
        <p:spPr/>
        <p:txBody>
          <a:bodyPr/>
          <a:lstStyle/>
          <a:p>
            <a:fld id="{33A50D0A-99B9-48FE-8B08-047EE10ADBDA}" type="datetime1">
              <a:rPr lang="fi-FI" smtClean="0">
                <a:solidFill>
                  <a:srgbClr val="29282E"/>
                </a:solidFill>
              </a:rPr>
              <a:pPr/>
              <a:t>12.4.2017</a:t>
            </a:fld>
            <a:endParaRPr lang="fi-FI" dirty="0">
              <a:solidFill>
                <a:srgbClr val="29282E"/>
              </a:solidFill>
            </a:endParaRPr>
          </a:p>
        </p:txBody>
      </p:sp>
      <p:sp>
        <p:nvSpPr>
          <p:cNvPr id="5" name="Alatunnisteen paikkamerkki 4"/>
          <p:cNvSpPr>
            <a:spLocks noGrp="1"/>
          </p:cNvSpPr>
          <p:nvPr>
            <p:ph type="ftr" sz="quarter" idx="11"/>
          </p:nvPr>
        </p:nvSpPr>
        <p:spPr/>
        <p:txBody>
          <a:bodyPr/>
          <a:lstStyle/>
          <a:p>
            <a:r>
              <a:rPr lang="fi-FI">
                <a:solidFill>
                  <a:srgbClr val="29282E"/>
                </a:solidFill>
              </a:rPr>
              <a:t>Teknologiateollisuus</a:t>
            </a:r>
            <a:endParaRPr lang="fi-FI" dirty="0">
              <a:solidFill>
                <a:srgbClr val="29282E"/>
              </a:solidFill>
            </a:endParaRPr>
          </a:p>
        </p:txBody>
      </p:sp>
      <p:sp>
        <p:nvSpPr>
          <p:cNvPr id="9" name="Sisällön paikkamerkki 6"/>
          <p:cNvSpPr>
            <a:spLocks noGrp="1"/>
          </p:cNvSpPr>
          <p:nvPr>
            <p:ph sz="quarter" idx="17"/>
          </p:nvPr>
        </p:nvSpPr>
        <p:spPr>
          <a:xfrm>
            <a:off x="381000" y="1103313"/>
            <a:ext cx="4813603" cy="3541712"/>
          </a:xfrm>
        </p:spPr>
        <p:txBody>
          <a:bodyPr>
            <a:noAutofit/>
          </a:bodyPr>
          <a:lstStyle/>
          <a:p>
            <a:pPr marL="285750" indent="-285750">
              <a:lnSpc>
                <a:spcPct val="100000"/>
              </a:lnSpc>
              <a:buFont typeface="Arial" panose="020B0604020202020204" pitchFamily="34" charset="0"/>
              <a:buChar char="•"/>
            </a:pPr>
            <a:r>
              <a:rPr lang="fi-FI" b="1" dirty="0"/>
              <a:t>50 % </a:t>
            </a:r>
            <a:r>
              <a:rPr lang="fi-FI" dirty="0"/>
              <a:t>Suomen koko viennistä.</a:t>
            </a:r>
          </a:p>
          <a:p>
            <a:pPr marL="285750" indent="-285750">
              <a:lnSpc>
                <a:spcPct val="100000"/>
              </a:lnSpc>
              <a:buFont typeface="Arial" panose="020B0604020202020204" pitchFamily="34" charset="0"/>
              <a:buChar char="•"/>
            </a:pPr>
            <a:r>
              <a:rPr lang="fi-FI" dirty="0"/>
              <a:t>Alan yritykset investoivat Suomessa vuosittain noin </a:t>
            </a:r>
            <a:r>
              <a:rPr lang="fi-FI" b="1" dirty="0"/>
              <a:t>5,5 miljardia </a:t>
            </a:r>
            <a:r>
              <a:rPr lang="fi-FI" dirty="0"/>
              <a:t>euroa.</a:t>
            </a:r>
          </a:p>
          <a:p>
            <a:pPr marL="285750" indent="-285750">
              <a:lnSpc>
                <a:spcPct val="100000"/>
              </a:lnSpc>
              <a:buFont typeface="Arial" panose="020B0604020202020204" pitchFamily="34" charset="0"/>
              <a:buChar char="•"/>
            </a:pPr>
            <a:r>
              <a:rPr lang="fi-FI" b="1" dirty="0"/>
              <a:t>70 %</a:t>
            </a:r>
            <a:r>
              <a:rPr lang="fi-FI" dirty="0"/>
              <a:t> Suomen koko elinkeinoelämän </a:t>
            </a:r>
            <a:br>
              <a:rPr lang="fi-FI" dirty="0"/>
            </a:br>
            <a:r>
              <a:rPr lang="fi-FI" dirty="0" err="1"/>
              <a:t>t&amp;k</a:t>
            </a:r>
            <a:r>
              <a:rPr lang="fi-FI" dirty="0"/>
              <a:t> -investoinneista.</a:t>
            </a:r>
          </a:p>
          <a:p>
            <a:pPr marL="285750" indent="-285750">
              <a:lnSpc>
                <a:spcPct val="100000"/>
              </a:lnSpc>
              <a:buFont typeface="Arial" panose="020B0604020202020204" pitchFamily="34" charset="0"/>
              <a:buChar char="•"/>
            </a:pPr>
            <a:r>
              <a:rPr lang="fi-FI" dirty="0"/>
              <a:t>Alan yritykset työllistävät suoraan lähes            </a:t>
            </a:r>
            <a:r>
              <a:rPr lang="fi-FI" b="1" dirty="0"/>
              <a:t>290 000 </a:t>
            </a:r>
            <a:r>
              <a:rPr lang="fi-FI" dirty="0"/>
              <a:t>ihmistä, välillinen työllistämisvaikutus mukaan lukien                                                                </a:t>
            </a:r>
            <a:r>
              <a:rPr lang="fi-FI" b="1" dirty="0"/>
              <a:t>700 000 </a:t>
            </a:r>
            <a:r>
              <a:rPr lang="fi-FI" dirty="0"/>
              <a:t>henkilöä eli 30 % Suomen </a:t>
            </a:r>
            <a:br>
              <a:rPr lang="fi-FI" dirty="0"/>
            </a:br>
            <a:r>
              <a:rPr lang="fi-FI" dirty="0"/>
              <a:t>koko työvoimasta.</a:t>
            </a:r>
          </a:p>
          <a:p>
            <a:pPr marL="285750" indent="-285750">
              <a:lnSpc>
                <a:spcPct val="100000"/>
              </a:lnSpc>
              <a:buFont typeface="Arial" panose="020B0604020202020204" pitchFamily="34" charset="0"/>
              <a:buChar char="•"/>
            </a:pPr>
            <a:r>
              <a:rPr lang="fi-FI" spc="-50" dirty="0"/>
              <a:t>Teknologiateollisuus ry on </a:t>
            </a:r>
            <a:r>
              <a:rPr lang="fi-FI" spc="-50" dirty="0" err="1"/>
              <a:t>EK:n</a:t>
            </a:r>
            <a:r>
              <a:rPr lang="fi-FI" spc="-50" dirty="0"/>
              <a:t> suurin jäsenliitto – </a:t>
            </a:r>
            <a:r>
              <a:rPr lang="fi-FI" b="1" spc="-50" dirty="0"/>
              <a:t>1 600 </a:t>
            </a:r>
            <a:r>
              <a:rPr lang="fi-FI" spc="-50" dirty="0"/>
              <a:t>jäsenyritystä.</a:t>
            </a:r>
          </a:p>
        </p:txBody>
      </p:sp>
      <p:pic>
        <p:nvPicPr>
          <p:cNvPr id="10" name="Kuvan paikkamerkki 9"/>
          <p:cNvPicPr>
            <a:picLocks noChangeAspect="1"/>
          </p:cNvPicPr>
          <p:nvPr/>
        </p:nvPicPr>
        <p:blipFill>
          <a:blip r:embed="rId2">
            <a:extLst>
              <a:ext uri="{28A0092B-C50C-407E-A947-70E740481C1C}">
                <a14:useLocalDpi xmlns:a14="http://schemas.microsoft.com/office/drawing/2010/main" val="0"/>
              </a:ext>
            </a:extLst>
          </a:blip>
          <a:srcRect l="18578" r="18578"/>
          <a:stretch>
            <a:fillRect/>
          </a:stretch>
        </p:blipFill>
        <p:spPr>
          <a:xfrm>
            <a:off x="5155209" y="1103313"/>
            <a:ext cx="3564055" cy="3347666"/>
          </a:xfrm>
          <a:prstGeom prst="rect">
            <a:avLst/>
          </a:prstGeom>
        </p:spPr>
      </p:pic>
    </p:spTree>
    <p:extLst>
      <p:ext uri="{BB962C8B-B14F-4D97-AF65-F5344CB8AC3E}">
        <p14:creationId xmlns:p14="http://schemas.microsoft.com/office/powerpoint/2010/main" val="3768796509"/>
      </p:ext>
    </p:extLst>
  </p:cSld>
  <p:clrMapOvr>
    <a:masterClrMapping/>
  </p:clrMapOvr>
  <p:transition spd="med">
    <p:fade/>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Kone- ja metallituoteteollisuuden tilauskanta Suomessa </a:t>
            </a:r>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50</a:t>
            </a:fld>
            <a:endParaRPr lang="fi-FI" dirty="0">
              <a:solidFill>
                <a:srgbClr val="29282E"/>
              </a:solidFill>
            </a:endParaRPr>
          </a:p>
        </p:txBody>
      </p:sp>
      <p:sp>
        <p:nvSpPr>
          <p:cNvPr id="4" name="Päivämäärän paikkamerkki 3"/>
          <p:cNvSpPr>
            <a:spLocks noGrp="1"/>
          </p:cNvSpPr>
          <p:nvPr>
            <p:ph type="dt" sz="half" idx="10"/>
          </p:nvPr>
        </p:nvSpPr>
        <p:spPr/>
        <p:txBody>
          <a:bodyPr/>
          <a:lstStyle/>
          <a:p>
            <a:fld id="{E70C97DB-DA9C-4CFA-B970-B8599B25F3E4}" type="datetime1">
              <a:rPr lang="fi-FI" smtClean="0">
                <a:solidFill>
                  <a:srgbClr val="29282E"/>
                </a:solidFill>
              </a:rPr>
              <a:pPr/>
              <a:t>12.4.2017</a:t>
            </a:fld>
            <a:endParaRPr lang="fi-FI" dirty="0">
              <a:solidFill>
                <a:srgbClr val="29282E"/>
              </a:solidFill>
            </a:endParaRPr>
          </a:p>
        </p:txBody>
      </p:sp>
      <p:sp>
        <p:nvSpPr>
          <p:cNvPr id="5" name="Alatunnisteen paikkamerkki 4"/>
          <p:cNvSpPr>
            <a:spLocks noGrp="1"/>
          </p:cNvSpPr>
          <p:nvPr>
            <p:ph type="ftr" sz="quarter" idx="11"/>
          </p:nvPr>
        </p:nvSpPr>
        <p:spPr/>
        <p:txBody>
          <a:bodyPr/>
          <a:lstStyle/>
          <a:p>
            <a:r>
              <a:rPr lang="fi-FI">
                <a:solidFill>
                  <a:srgbClr val="29282E"/>
                </a:solidFill>
              </a:rPr>
              <a:t>Teknologiateollisuus</a:t>
            </a:r>
            <a:endParaRPr lang="fi-FI" dirty="0">
              <a:solidFill>
                <a:srgbClr val="29282E"/>
              </a:solidFill>
            </a:endParaRPr>
          </a:p>
        </p:txBody>
      </p:sp>
      <p:sp>
        <p:nvSpPr>
          <p:cNvPr id="7" name="Tekstin paikkamerkki 6"/>
          <p:cNvSpPr>
            <a:spLocks noGrp="1"/>
          </p:cNvSpPr>
          <p:nvPr>
            <p:ph type="body" sz="quarter" idx="18"/>
          </p:nvPr>
        </p:nvSpPr>
        <p:spPr>
          <a:xfrm>
            <a:off x="2334682" y="4727574"/>
            <a:ext cx="4570154" cy="241813"/>
          </a:xfrm>
        </p:spPr>
        <p:txBody>
          <a:bodyPr/>
          <a:lstStyle/>
          <a:p>
            <a:r>
              <a:rPr lang="fi-FI" dirty="0"/>
              <a:t>Lähde: Teknologiateollisuus ry:n tilauskantatiedustelun vastaajayritykset, </a:t>
            </a:r>
          </a:p>
          <a:p>
            <a:r>
              <a:rPr lang="fi-FI" dirty="0"/>
              <a:t>viimeisin tieto 31.12.2016.        	</a:t>
            </a:r>
          </a:p>
          <a:p>
            <a:endParaRPr lang="fi-FI" dirty="0"/>
          </a:p>
        </p:txBody>
      </p:sp>
      <p:graphicFrame>
        <p:nvGraphicFramePr>
          <p:cNvPr id="8" name="Object 3"/>
          <p:cNvGraphicFramePr>
            <a:graphicFrameLocks noGrp="1" noChangeAspect="1"/>
          </p:cNvGraphicFramePr>
          <p:nvPr>
            <p:ph sz="quarter" idx="17"/>
            <p:extLst/>
          </p:nvPr>
        </p:nvGraphicFramePr>
        <p:xfrm>
          <a:off x="381000" y="1081327"/>
          <a:ext cx="8391525" cy="2786443"/>
        </p:xfrm>
        <a:graphic>
          <a:graphicData uri="http://schemas.openxmlformats.org/drawingml/2006/chart">
            <c:chart xmlns:c="http://schemas.openxmlformats.org/drawingml/2006/chart" xmlns:r="http://schemas.openxmlformats.org/officeDocument/2006/relationships" r:id="rId2"/>
          </a:graphicData>
        </a:graphic>
      </p:graphicFrame>
      <p:sp>
        <p:nvSpPr>
          <p:cNvPr id="10" name="Text Box 7"/>
          <p:cNvSpPr txBox="1">
            <a:spLocks noChangeArrowheads="1"/>
          </p:cNvSpPr>
          <p:nvPr/>
        </p:nvSpPr>
        <p:spPr bwMode="auto">
          <a:xfrm>
            <a:off x="978309" y="1114511"/>
            <a:ext cx="2375726" cy="245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3381" tIns="41690" rIns="83381" bIns="41690">
            <a:spAutoFit/>
          </a:bodyPr>
          <a:lstStyle>
            <a:lvl1pPr defTabSz="827088">
              <a:defRPr>
                <a:solidFill>
                  <a:schemeClr val="tx1"/>
                </a:solidFill>
                <a:latin typeface="Arial" charset="0"/>
              </a:defRPr>
            </a:lvl1pPr>
            <a:lvl2pPr marL="414338" defTabSz="827088">
              <a:defRPr>
                <a:solidFill>
                  <a:schemeClr val="tx1"/>
                </a:solidFill>
                <a:latin typeface="Arial" charset="0"/>
              </a:defRPr>
            </a:lvl2pPr>
            <a:lvl3pPr marL="827088" defTabSz="827088">
              <a:defRPr>
                <a:solidFill>
                  <a:schemeClr val="tx1"/>
                </a:solidFill>
                <a:latin typeface="Arial" charset="0"/>
              </a:defRPr>
            </a:lvl3pPr>
            <a:lvl4pPr marL="1241425" defTabSz="827088">
              <a:defRPr>
                <a:solidFill>
                  <a:schemeClr val="tx1"/>
                </a:solidFill>
                <a:latin typeface="Arial" charset="0"/>
              </a:defRPr>
            </a:lvl4pPr>
            <a:lvl5pPr marL="1655763" defTabSz="827088">
              <a:defRPr>
                <a:solidFill>
                  <a:schemeClr val="tx1"/>
                </a:solidFill>
                <a:latin typeface="Arial" charset="0"/>
              </a:defRPr>
            </a:lvl5pPr>
            <a:lvl6pPr marL="2112963" defTabSz="827088" fontAlgn="base">
              <a:spcBef>
                <a:spcPct val="0"/>
              </a:spcBef>
              <a:spcAft>
                <a:spcPct val="0"/>
              </a:spcAft>
              <a:defRPr>
                <a:solidFill>
                  <a:schemeClr val="tx1"/>
                </a:solidFill>
                <a:latin typeface="Arial" charset="0"/>
              </a:defRPr>
            </a:lvl6pPr>
            <a:lvl7pPr marL="2570163" defTabSz="827088" fontAlgn="base">
              <a:spcBef>
                <a:spcPct val="0"/>
              </a:spcBef>
              <a:spcAft>
                <a:spcPct val="0"/>
              </a:spcAft>
              <a:defRPr>
                <a:solidFill>
                  <a:schemeClr val="tx1"/>
                </a:solidFill>
                <a:latin typeface="Arial" charset="0"/>
              </a:defRPr>
            </a:lvl7pPr>
            <a:lvl8pPr marL="3027363" defTabSz="827088" fontAlgn="base">
              <a:spcBef>
                <a:spcPct val="0"/>
              </a:spcBef>
              <a:spcAft>
                <a:spcPct val="0"/>
              </a:spcAft>
              <a:defRPr>
                <a:solidFill>
                  <a:schemeClr val="tx1"/>
                </a:solidFill>
                <a:latin typeface="Arial" charset="0"/>
              </a:defRPr>
            </a:lvl8pPr>
            <a:lvl9pPr marL="3484563" defTabSz="827088" fontAlgn="base">
              <a:spcBef>
                <a:spcPct val="0"/>
              </a:spcBef>
              <a:spcAft>
                <a:spcPct val="0"/>
              </a:spcAft>
              <a:defRPr>
                <a:solidFill>
                  <a:schemeClr val="tx1"/>
                </a:solidFill>
                <a:latin typeface="Arial" charset="0"/>
              </a:defRPr>
            </a:lvl9pPr>
          </a:lstStyle>
          <a:p>
            <a:r>
              <a:rPr lang="fi-FI" sz="1050" dirty="0">
                <a:solidFill>
                  <a:srgbClr val="29282E"/>
                </a:solidFill>
                <a:latin typeface="Verdana"/>
                <a:ea typeface="ＭＳ Ｐゴシック" pitchFamily="34" charset="-128"/>
              </a:rPr>
              <a:t>Miljoonaa euroa, käyvin hinnoin </a:t>
            </a:r>
          </a:p>
        </p:txBody>
      </p:sp>
      <p:graphicFrame>
        <p:nvGraphicFramePr>
          <p:cNvPr id="11" name="Taulukko 10"/>
          <p:cNvGraphicFramePr>
            <a:graphicFrameLocks noGrp="1"/>
          </p:cNvGraphicFramePr>
          <p:nvPr>
            <p:extLst/>
          </p:nvPr>
        </p:nvGraphicFramePr>
        <p:xfrm>
          <a:off x="3405582" y="3923754"/>
          <a:ext cx="3900255" cy="803820"/>
        </p:xfrm>
        <a:graphic>
          <a:graphicData uri="http://schemas.openxmlformats.org/drawingml/2006/table">
            <a:tbl>
              <a:tblPr/>
              <a:tblGrid>
                <a:gridCol w="894209">
                  <a:extLst>
                    <a:ext uri="{9D8B030D-6E8A-4147-A177-3AD203B41FA5}">
                      <a16:colId xmlns:a16="http://schemas.microsoft.com/office/drawing/2014/main" val="20000"/>
                    </a:ext>
                  </a:extLst>
                </a:gridCol>
                <a:gridCol w="1530344">
                  <a:extLst>
                    <a:ext uri="{9D8B030D-6E8A-4147-A177-3AD203B41FA5}">
                      <a16:colId xmlns:a16="http://schemas.microsoft.com/office/drawing/2014/main" val="20001"/>
                    </a:ext>
                  </a:extLst>
                </a:gridCol>
                <a:gridCol w="1475702">
                  <a:extLst>
                    <a:ext uri="{9D8B030D-6E8A-4147-A177-3AD203B41FA5}">
                      <a16:colId xmlns:a16="http://schemas.microsoft.com/office/drawing/2014/main" val="20002"/>
                    </a:ext>
                  </a:extLst>
                </a:gridCol>
              </a:tblGrid>
              <a:tr h="200955">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l" fontAlgn="b"/>
                      <a:r>
                        <a:rPr lang="en-GB" sz="900" b="0" i="0" u="none" strike="noStrike" baseline="0" dirty="0" err="1">
                          <a:solidFill>
                            <a:schemeClr val="tx2"/>
                          </a:solidFill>
                          <a:effectLst/>
                          <a:latin typeface="Verdana" panose="020B0604030504040204" pitchFamily="34" charset="0"/>
                        </a:rPr>
                        <a:t>Muutos</a:t>
                      </a:r>
                      <a:r>
                        <a:rPr lang="en-GB" sz="900" b="0" i="0" u="none" strike="noStrike" baseline="0" dirty="0">
                          <a:solidFill>
                            <a:schemeClr val="tx2"/>
                          </a:solidFill>
                          <a:effectLst/>
                          <a:latin typeface="Verdana" panose="020B0604030504040204" pitchFamily="34" charset="0"/>
                        </a:rPr>
                        <a:t>:</a:t>
                      </a:r>
                    </a:p>
                  </a:txBody>
                  <a:tcPr marL="15998" marR="15998" marT="15998" marB="15998" anchor="b">
                    <a:lnL w="12700" cmpd="sng">
                      <a:solidFill>
                        <a:srgbClr val="FFFFFF"/>
                      </a:solidFill>
                    </a:lnL>
                    <a:lnR w="12700" cap="flat" cmpd="sng" algn="ctr">
                      <a:solidFill>
                        <a:srgbClr val="29282E"/>
                      </a:solidFill>
                      <a:prstDash val="solid"/>
                      <a:round/>
                      <a:headEnd type="none" w="med" len="med"/>
                      <a:tailEnd type="none" w="med" len="med"/>
                    </a:lnR>
                    <a:lnT w="12700" cmpd="sng">
                      <a:solidFill>
                        <a:srgbClr val="FFFFFF"/>
                      </a:solidFill>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ctr" fontAlgn="b"/>
                      <a:r>
                        <a:rPr lang="en-GB" sz="900" u="none" strike="noStrike" baseline="0" dirty="0">
                          <a:solidFill>
                            <a:schemeClr val="tx2"/>
                          </a:solidFill>
                          <a:effectLst/>
                          <a:latin typeface="Verdana" panose="020B0604030504040204" pitchFamily="34" charset="0"/>
                        </a:rPr>
                        <a:t>31.12.2016 / 31.12.2015</a:t>
                      </a:r>
                      <a:endParaRPr lang="en-GB" sz="900" b="0" i="0" u="none" strike="noStrike" baseline="0" dirty="0">
                        <a:solidFill>
                          <a:schemeClr val="tx2"/>
                        </a:solidFill>
                        <a:effectLst/>
                        <a:latin typeface="Verdana" panose="020B0604030504040204" pitchFamily="34" charset="0"/>
                      </a:endParaRPr>
                    </a:p>
                  </a:txBody>
                  <a:tcPr marL="15998" marR="15998" marT="15998" marB="15998" anchor="b">
                    <a:lnL w="12700" cap="flat" cmpd="sng" algn="ctr">
                      <a:solidFill>
                        <a:srgbClr val="29282E"/>
                      </a:solidFill>
                      <a:prstDash val="solid"/>
                      <a:round/>
                      <a:headEnd type="none" w="med" len="med"/>
                      <a:tailEnd type="none" w="med" len="med"/>
                    </a:lnL>
                    <a:lnR w="12700" cap="flat" cmpd="sng" algn="ctr">
                      <a:solidFill>
                        <a:srgbClr val="29282E"/>
                      </a:solidFill>
                      <a:prstDash val="solid"/>
                      <a:round/>
                      <a:headEnd type="none" w="med" len="med"/>
                      <a:tailEnd type="none" w="med" len="med"/>
                    </a:lnR>
                    <a:lnT w="12700" cmpd="sng">
                      <a:solidFill>
                        <a:srgbClr val="FFFFFF"/>
                      </a:solidFill>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ctr" fontAlgn="b"/>
                      <a:r>
                        <a:rPr lang="en-GB" sz="900" u="none" strike="noStrike" baseline="0" dirty="0">
                          <a:solidFill>
                            <a:schemeClr val="tx2"/>
                          </a:solidFill>
                          <a:effectLst/>
                          <a:latin typeface="Verdana" panose="020B0604030504040204" pitchFamily="34" charset="0"/>
                        </a:rPr>
                        <a:t>31.12.2016 / 30.9.2016</a:t>
                      </a:r>
                      <a:endParaRPr lang="en-GB" sz="900" b="0" i="0" u="none" strike="noStrike" baseline="0" dirty="0">
                        <a:solidFill>
                          <a:schemeClr val="tx2"/>
                        </a:solidFill>
                        <a:effectLst/>
                        <a:latin typeface="Verdana" panose="020B0604030504040204" pitchFamily="34" charset="0"/>
                      </a:endParaRPr>
                    </a:p>
                  </a:txBody>
                  <a:tcPr marL="15998" marR="15998" marT="15998" marB="15998" anchor="b">
                    <a:lnL w="12700" cap="flat" cmpd="sng" algn="ctr">
                      <a:solidFill>
                        <a:srgbClr val="29282E"/>
                      </a:solidFill>
                      <a:prstDash val="solid"/>
                      <a:round/>
                      <a:headEnd type="none" w="med" len="med"/>
                      <a:tailEnd type="none" w="med" len="med"/>
                    </a:lnL>
                    <a:lnR w="12700" cmpd="sng">
                      <a:solidFill>
                        <a:srgbClr val="FFFFFF"/>
                      </a:solidFill>
                    </a:lnR>
                    <a:lnT w="12700" cmpd="sng">
                      <a:solidFill>
                        <a:srgbClr val="FFFFFF"/>
                      </a:solidFill>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extLst>
                  <a:ext uri="{0D108BD9-81ED-4DB2-BD59-A6C34878D82A}">
                    <a16:rowId xmlns:a16="http://schemas.microsoft.com/office/drawing/2014/main" val="10000"/>
                  </a:ext>
                </a:extLst>
              </a:tr>
              <a:tr h="200955">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l" fontAlgn="b"/>
                      <a:r>
                        <a:rPr lang="en-GB" sz="900" u="none" strike="noStrike" baseline="0" dirty="0" err="1">
                          <a:solidFill>
                            <a:schemeClr val="tx2"/>
                          </a:solidFill>
                          <a:effectLst/>
                          <a:latin typeface="Verdana" panose="020B0604030504040204" pitchFamily="34" charset="0"/>
                        </a:rPr>
                        <a:t>Vientiin</a:t>
                      </a:r>
                      <a:r>
                        <a:rPr lang="en-GB" sz="900" u="none" strike="noStrike" baseline="0" dirty="0">
                          <a:solidFill>
                            <a:schemeClr val="tx2"/>
                          </a:solidFill>
                          <a:effectLst/>
                          <a:latin typeface="Verdana" panose="020B0604030504040204" pitchFamily="34" charset="0"/>
                        </a:rPr>
                        <a:t>:</a:t>
                      </a:r>
                      <a:endParaRPr lang="en-GB" sz="900" b="0" i="0" u="none" strike="noStrike" baseline="0" dirty="0">
                        <a:solidFill>
                          <a:schemeClr val="tx2"/>
                        </a:solidFill>
                        <a:effectLst/>
                        <a:latin typeface="Verdana" panose="020B0604030504040204" pitchFamily="34" charset="0"/>
                      </a:endParaRPr>
                    </a:p>
                  </a:txBody>
                  <a:tcPr marL="15998" marR="15998" marT="15998" marB="15998" anchor="b">
                    <a:lnL w="12700" cmpd="sng">
                      <a:solidFill>
                        <a:srgbClr val="FFFFFF"/>
                      </a:solidFill>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-4 %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0 %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mpd="sng">
                      <a:solidFill>
                        <a:srgbClr val="FFFFFF"/>
                      </a:solidFill>
                    </a:lnR>
                    <a:lnT w="12700" cap="flat" cmpd="sng" algn="ctr">
                      <a:solidFill>
                        <a:srgbClr val="29282E"/>
                      </a:solidFill>
                      <a:prstDash val="solid"/>
                      <a:round/>
                      <a:headEnd type="none" w="med" len="med"/>
                      <a:tailEnd type="none" w="med" len="med"/>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00955">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l" fontAlgn="b"/>
                      <a:r>
                        <a:rPr lang="en-GB" sz="900" u="none" strike="noStrike" baseline="0" dirty="0" err="1">
                          <a:solidFill>
                            <a:schemeClr val="tx2"/>
                          </a:solidFill>
                          <a:effectLst/>
                          <a:latin typeface="Verdana" panose="020B0604030504040204" pitchFamily="34" charset="0"/>
                        </a:rPr>
                        <a:t>Kotimaahan</a:t>
                      </a:r>
                      <a:r>
                        <a:rPr lang="en-GB" sz="900" u="none" strike="noStrike" baseline="0" dirty="0">
                          <a:solidFill>
                            <a:schemeClr val="tx2"/>
                          </a:solidFill>
                          <a:effectLst/>
                          <a:latin typeface="Verdana" panose="020B0604030504040204" pitchFamily="34" charset="0"/>
                        </a:rPr>
                        <a:t>:</a:t>
                      </a:r>
                      <a:endParaRPr lang="en-GB" sz="900" b="0" i="0" u="none" strike="noStrike" baseline="0" dirty="0">
                        <a:solidFill>
                          <a:schemeClr val="tx2"/>
                        </a:solidFill>
                        <a:effectLst/>
                        <a:latin typeface="Verdana" panose="020B0604030504040204" pitchFamily="34" charset="0"/>
                      </a:endParaRPr>
                    </a:p>
                  </a:txBody>
                  <a:tcPr marL="15998" marR="15998" marT="15998" marB="15998" anchor="b">
                    <a:lnL w="12700" cmpd="sng">
                      <a:solidFill>
                        <a:srgbClr val="FFFFFF"/>
                      </a:solidFill>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-7 %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+5 %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mpd="sng">
                      <a:solidFill>
                        <a:srgbClr val="FFFFFF"/>
                      </a:solidFill>
                    </a:lnR>
                    <a:lnT w="12700" cap="flat" cmpd="sng" algn="ctr">
                      <a:solidFill>
                        <a:srgbClr val="29282E"/>
                      </a:solidFill>
                      <a:prstDash val="solid"/>
                      <a:round/>
                      <a:headEnd type="none" w="med" len="med"/>
                      <a:tailEnd type="none" w="med" len="med"/>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00955">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l" fontAlgn="b"/>
                      <a:r>
                        <a:rPr lang="en-GB" sz="900" u="none" strike="noStrike" baseline="0" dirty="0" err="1">
                          <a:solidFill>
                            <a:schemeClr val="tx2"/>
                          </a:solidFill>
                          <a:effectLst/>
                          <a:latin typeface="Verdana" panose="020B0604030504040204" pitchFamily="34" charset="0"/>
                        </a:rPr>
                        <a:t>Yhteensä</a:t>
                      </a:r>
                      <a:r>
                        <a:rPr lang="en-GB" sz="900" u="none" strike="noStrike" baseline="0" dirty="0">
                          <a:solidFill>
                            <a:schemeClr val="tx2"/>
                          </a:solidFill>
                          <a:effectLst/>
                          <a:latin typeface="Verdana" panose="020B0604030504040204" pitchFamily="34" charset="0"/>
                        </a:rPr>
                        <a:t>:</a:t>
                      </a:r>
                      <a:endParaRPr lang="en-GB" sz="900" b="0" i="0" u="none" strike="noStrike" baseline="0" dirty="0">
                        <a:solidFill>
                          <a:schemeClr val="tx2"/>
                        </a:solidFill>
                        <a:effectLst/>
                        <a:latin typeface="Verdana" panose="020B0604030504040204" pitchFamily="34" charset="0"/>
                      </a:endParaRPr>
                    </a:p>
                  </a:txBody>
                  <a:tcPr marL="15998" marR="15998" marT="15998" marB="15998" anchor="b">
                    <a:lnL w="12700" cmpd="sng">
                      <a:solidFill>
                        <a:srgbClr val="FFFFFF"/>
                      </a:solidFill>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chemeClr val="bg2"/>
                    </a:solid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-4 %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chemeClr val="bg2"/>
                    </a:solid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+1 %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mpd="sng">
                      <a:solidFill>
                        <a:srgbClr val="FFFFFF"/>
                      </a:solidFill>
                    </a:lnR>
                    <a:lnT w="12700" cap="flat" cmpd="sng" algn="ctr">
                      <a:solidFill>
                        <a:srgbClr val="29282E"/>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3"/>
                  </a:ext>
                </a:extLst>
              </a:tr>
            </a:tbl>
          </a:graphicData>
        </a:graphic>
      </p:graphicFrame>
      <p:sp>
        <p:nvSpPr>
          <p:cNvPr id="12" name="Text Box 10"/>
          <p:cNvSpPr txBox="1">
            <a:spLocks noChangeArrowheads="1"/>
          </p:cNvSpPr>
          <p:nvPr/>
        </p:nvSpPr>
        <p:spPr bwMode="auto">
          <a:xfrm>
            <a:off x="6451229" y="1360288"/>
            <a:ext cx="972015" cy="2442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81897" tIns="40949" rIns="81897" bIns="40949">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marL="1370013">
              <a:defRPr>
                <a:solidFill>
                  <a:schemeClr val="tx1"/>
                </a:solidFill>
                <a:latin typeface="Arial" charset="0"/>
              </a:defRPr>
            </a:lvl4pPr>
            <a:lvl5pPr>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defTabSz="812394"/>
            <a:r>
              <a:rPr lang="fi-FI" sz="1050" dirty="0">
                <a:solidFill>
                  <a:schemeClr val="tx2"/>
                </a:solidFill>
                <a:latin typeface="Verdana"/>
                <a:ea typeface="ＭＳ Ｐゴシック" pitchFamily="34" charset="-128"/>
              </a:rPr>
              <a:t>Yhteensä</a:t>
            </a:r>
          </a:p>
        </p:txBody>
      </p:sp>
      <p:graphicFrame>
        <p:nvGraphicFramePr>
          <p:cNvPr id="6" name="Taulukko 5"/>
          <p:cNvGraphicFramePr>
            <a:graphicFrameLocks noGrp="1"/>
          </p:cNvGraphicFramePr>
          <p:nvPr>
            <p:extLst/>
          </p:nvPr>
        </p:nvGraphicFramePr>
        <p:xfrm>
          <a:off x="1007943" y="3628739"/>
          <a:ext cx="6297894" cy="295015"/>
        </p:xfrm>
        <a:graphic>
          <a:graphicData uri="http://schemas.openxmlformats.org/drawingml/2006/table">
            <a:tbl>
              <a:tblPr firstRow="1" bandRow="1">
                <a:tableStyleId>{073A0DAA-6AF3-43AB-8588-CEC1D06C72B9}</a:tableStyleId>
              </a:tblPr>
              <a:tblGrid>
                <a:gridCol w="699767">
                  <a:extLst>
                    <a:ext uri="{9D8B030D-6E8A-4147-A177-3AD203B41FA5}">
                      <a16:colId xmlns:a16="http://schemas.microsoft.com/office/drawing/2014/main" val="4228025223"/>
                    </a:ext>
                  </a:extLst>
                </a:gridCol>
                <a:gridCol w="699766">
                  <a:extLst>
                    <a:ext uri="{9D8B030D-6E8A-4147-A177-3AD203B41FA5}">
                      <a16:colId xmlns:a16="http://schemas.microsoft.com/office/drawing/2014/main" val="3765177212"/>
                    </a:ext>
                  </a:extLst>
                </a:gridCol>
                <a:gridCol w="738901">
                  <a:extLst>
                    <a:ext uri="{9D8B030D-6E8A-4147-A177-3AD203B41FA5}">
                      <a16:colId xmlns:a16="http://schemas.microsoft.com/office/drawing/2014/main" val="1631859761"/>
                    </a:ext>
                  </a:extLst>
                </a:gridCol>
                <a:gridCol w="648010">
                  <a:extLst>
                    <a:ext uri="{9D8B030D-6E8A-4147-A177-3AD203B41FA5}">
                      <a16:colId xmlns:a16="http://schemas.microsoft.com/office/drawing/2014/main" val="1571681010"/>
                    </a:ext>
                  </a:extLst>
                </a:gridCol>
                <a:gridCol w="712811">
                  <a:extLst>
                    <a:ext uri="{9D8B030D-6E8A-4147-A177-3AD203B41FA5}">
                      <a16:colId xmlns:a16="http://schemas.microsoft.com/office/drawing/2014/main" val="1646634047"/>
                    </a:ext>
                  </a:extLst>
                </a:gridCol>
                <a:gridCol w="696950">
                  <a:extLst>
                    <a:ext uri="{9D8B030D-6E8A-4147-A177-3AD203B41FA5}">
                      <a16:colId xmlns:a16="http://schemas.microsoft.com/office/drawing/2014/main" val="1927876813"/>
                    </a:ext>
                  </a:extLst>
                </a:gridCol>
                <a:gridCol w="700563">
                  <a:extLst>
                    <a:ext uri="{9D8B030D-6E8A-4147-A177-3AD203B41FA5}">
                      <a16:colId xmlns:a16="http://schemas.microsoft.com/office/drawing/2014/main" val="1145011917"/>
                    </a:ext>
                  </a:extLst>
                </a:gridCol>
                <a:gridCol w="700563">
                  <a:extLst>
                    <a:ext uri="{9D8B030D-6E8A-4147-A177-3AD203B41FA5}">
                      <a16:colId xmlns:a16="http://schemas.microsoft.com/office/drawing/2014/main" val="1196178682"/>
                    </a:ext>
                  </a:extLst>
                </a:gridCol>
                <a:gridCol w="700563">
                  <a:extLst>
                    <a:ext uri="{9D8B030D-6E8A-4147-A177-3AD203B41FA5}">
                      <a16:colId xmlns:a16="http://schemas.microsoft.com/office/drawing/2014/main" val="3912423379"/>
                    </a:ext>
                  </a:extLst>
                </a:gridCol>
              </a:tblGrid>
              <a:tr h="295015">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2008</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2009</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2010</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2011</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2012</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2013</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2014</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2015</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2016</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905078260"/>
                  </a:ext>
                </a:extLst>
              </a:tr>
            </a:tbl>
          </a:graphicData>
        </a:graphic>
      </p:graphicFrame>
    </p:spTree>
    <p:extLst>
      <p:ext uri="{BB962C8B-B14F-4D97-AF65-F5344CB8AC3E}">
        <p14:creationId xmlns:p14="http://schemas.microsoft.com/office/powerpoint/2010/main" val="443837672"/>
      </p:ext>
    </p:extLst>
  </p:cSld>
  <p:clrMapOvr>
    <a:masterClrMapping/>
  </p:clrMapOvr>
  <p:transition spd="med">
    <p:fade/>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Suunnittelu- ja konsultointialan uudet tilaukset Suomessa</a:t>
            </a:r>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51</a:t>
            </a:fld>
            <a:endParaRPr lang="fi-FI" dirty="0">
              <a:solidFill>
                <a:srgbClr val="29282E"/>
              </a:solidFill>
            </a:endParaRPr>
          </a:p>
        </p:txBody>
      </p:sp>
      <p:sp>
        <p:nvSpPr>
          <p:cNvPr id="4" name="Päivämäärän paikkamerkki 3"/>
          <p:cNvSpPr>
            <a:spLocks noGrp="1"/>
          </p:cNvSpPr>
          <p:nvPr>
            <p:ph type="dt" sz="half" idx="10"/>
          </p:nvPr>
        </p:nvSpPr>
        <p:spPr/>
        <p:txBody>
          <a:bodyPr/>
          <a:lstStyle/>
          <a:p>
            <a:fld id="{E70C97DB-DA9C-4CFA-B970-B8599B25F3E4}" type="datetime1">
              <a:rPr lang="fi-FI" smtClean="0">
                <a:solidFill>
                  <a:srgbClr val="29282E"/>
                </a:solidFill>
              </a:rPr>
              <a:pPr/>
              <a:t>12.4.2017</a:t>
            </a:fld>
            <a:endParaRPr lang="fi-FI" dirty="0">
              <a:solidFill>
                <a:srgbClr val="29282E"/>
              </a:solidFill>
            </a:endParaRPr>
          </a:p>
        </p:txBody>
      </p:sp>
      <p:sp>
        <p:nvSpPr>
          <p:cNvPr id="5" name="Alatunnisteen paikkamerkki 4"/>
          <p:cNvSpPr>
            <a:spLocks noGrp="1"/>
          </p:cNvSpPr>
          <p:nvPr>
            <p:ph type="ftr" sz="quarter" idx="11"/>
          </p:nvPr>
        </p:nvSpPr>
        <p:spPr/>
        <p:txBody>
          <a:bodyPr/>
          <a:lstStyle/>
          <a:p>
            <a:r>
              <a:rPr lang="fi-FI">
                <a:solidFill>
                  <a:srgbClr val="29282E"/>
                </a:solidFill>
              </a:rPr>
              <a:t>Teknologiateollisuus</a:t>
            </a:r>
            <a:endParaRPr lang="fi-FI" dirty="0">
              <a:solidFill>
                <a:srgbClr val="29282E"/>
              </a:solidFill>
            </a:endParaRPr>
          </a:p>
        </p:txBody>
      </p:sp>
      <p:sp>
        <p:nvSpPr>
          <p:cNvPr id="7" name="Tekstin paikkamerkki 6"/>
          <p:cNvSpPr>
            <a:spLocks noGrp="1"/>
          </p:cNvSpPr>
          <p:nvPr>
            <p:ph type="body" sz="quarter" idx="18"/>
          </p:nvPr>
        </p:nvSpPr>
        <p:spPr>
          <a:xfrm>
            <a:off x="2334682" y="4727574"/>
            <a:ext cx="4634955" cy="165163"/>
          </a:xfrm>
        </p:spPr>
        <p:txBody>
          <a:bodyPr/>
          <a:lstStyle/>
          <a:p>
            <a:r>
              <a:rPr lang="fi-FI" dirty="0"/>
              <a:t>Lähde: Teknologiateollisuus ry:n tilauskantatiedustelun vastaajayritykset, </a:t>
            </a:r>
          </a:p>
          <a:p>
            <a:r>
              <a:rPr lang="fi-FI" dirty="0"/>
              <a:t>viimeisin tieto loka-joulukuu 2016. </a:t>
            </a:r>
          </a:p>
          <a:p>
            <a:endParaRPr lang="fi-FI" dirty="0"/>
          </a:p>
        </p:txBody>
      </p:sp>
      <p:graphicFrame>
        <p:nvGraphicFramePr>
          <p:cNvPr id="12" name="Object 5"/>
          <p:cNvGraphicFramePr>
            <a:graphicFrameLocks noGrp="1" noChangeAspect="1"/>
          </p:cNvGraphicFramePr>
          <p:nvPr>
            <p:ph sz="quarter" idx="17"/>
            <p:extLst/>
          </p:nvPr>
        </p:nvGraphicFramePr>
        <p:xfrm>
          <a:off x="282027" y="1016526"/>
          <a:ext cx="8391525" cy="304564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3" name="Taulukko 12"/>
          <p:cNvGraphicFramePr>
            <a:graphicFrameLocks noGrp="1"/>
          </p:cNvGraphicFramePr>
          <p:nvPr>
            <p:extLst/>
          </p:nvPr>
        </p:nvGraphicFramePr>
        <p:xfrm>
          <a:off x="943147" y="3673367"/>
          <a:ext cx="6350496" cy="280504"/>
        </p:xfrm>
        <a:graphic>
          <a:graphicData uri="http://schemas.openxmlformats.org/drawingml/2006/table">
            <a:tbl>
              <a:tblPr firstRow="1" bandRow="1">
                <a:tableStyleId>{073A0DAA-6AF3-43AB-8588-CEC1D06C72B9}</a:tableStyleId>
              </a:tblPr>
              <a:tblGrid>
                <a:gridCol w="705511">
                  <a:extLst>
                    <a:ext uri="{9D8B030D-6E8A-4147-A177-3AD203B41FA5}">
                      <a16:colId xmlns:a16="http://schemas.microsoft.com/office/drawing/2014/main" val="20003"/>
                    </a:ext>
                  </a:extLst>
                </a:gridCol>
                <a:gridCol w="705511">
                  <a:extLst>
                    <a:ext uri="{9D8B030D-6E8A-4147-A177-3AD203B41FA5}">
                      <a16:colId xmlns:a16="http://schemas.microsoft.com/office/drawing/2014/main" val="20004"/>
                    </a:ext>
                  </a:extLst>
                </a:gridCol>
                <a:gridCol w="705511">
                  <a:extLst>
                    <a:ext uri="{9D8B030D-6E8A-4147-A177-3AD203B41FA5}">
                      <a16:colId xmlns:a16="http://schemas.microsoft.com/office/drawing/2014/main" val="20005"/>
                    </a:ext>
                  </a:extLst>
                </a:gridCol>
                <a:gridCol w="705511">
                  <a:extLst>
                    <a:ext uri="{9D8B030D-6E8A-4147-A177-3AD203B41FA5}">
                      <a16:colId xmlns:a16="http://schemas.microsoft.com/office/drawing/2014/main" val="20006"/>
                    </a:ext>
                  </a:extLst>
                </a:gridCol>
                <a:gridCol w="705511">
                  <a:extLst>
                    <a:ext uri="{9D8B030D-6E8A-4147-A177-3AD203B41FA5}">
                      <a16:colId xmlns:a16="http://schemas.microsoft.com/office/drawing/2014/main" val="20007"/>
                    </a:ext>
                  </a:extLst>
                </a:gridCol>
                <a:gridCol w="703702">
                  <a:extLst>
                    <a:ext uri="{9D8B030D-6E8A-4147-A177-3AD203B41FA5}">
                      <a16:colId xmlns:a16="http://schemas.microsoft.com/office/drawing/2014/main" val="20008"/>
                    </a:ext>
                  </a:extLst>
                </a:gridCol>
                <a:gridCol w="706413">
                  <a:extLst>
                    <a:ext uri="{9D8B030D-6E8A-4147-A177-3AD203B41FA5}">
                      <a16:colId xmlns:a16="http://schemas.microsoft.com/office/drawing/2014/main" val="20009"/>
                    </a:ext>
                  </a:extLst>
                </a:gridCol>
                <a:gridCol w="706413">
                  <a:extLst>
                    <a:ext uri="{9D8B030D-6E8A-4147-A177-3AD203B41FA5}">
                      <a16:colId xmlns:a16="http://schemas.microsoft.com/office/drawing/2014/main" val="20010"/>
                    </a:ext>
                  </a:extLst>
                </a:gridCol>
                <a:gridCol w="706413">
                  <a:extLst>
                    <a:ext uri="{9D8B030D-6E8A-4147-A177-3AD203B41FA5}">
                      <a16:colId xmlns:a16="http://schemas.microsoft.com/office/drawing/2014/main" val="20011"/>
                    </a:ext>
                  </a:extLst>
                </a:gridCol>
              </a:tblGrid>
              <a:tr h="280504">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2008</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2009</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2010</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2011</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2012</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2013</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2014</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2015</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2016</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1" name="Text Box 7"/>
          <p:cNvSpPr txBox="1">
            <a:spLocks noChangeArrowheads="1"/>
          </p:cNvSpPr>
          <p:nvPr/>
        </p:nvSpPr>
        <p:spPr bwMode="auto">
          <a:xfrm>
            <a:off x="943147" y="1137599"/>
            <a:ext cx="2375726" cy="245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3381" tIns="41690" rIns="83381" bIns="41690">
            <a:spAutoFit/>
          </a:bodyPr>
          <a:lstStyle>
            <a:lvl1pPr defTabSz="827088">
              <a:defRPr>
                <a:solidFill>
                  <a:schemeClr val="tx1"/>
                </a:solidFill>
                <a:latin typeface="Arial" charset="0"/>
              </a:defRPr>
            </a:lvl1pPr>
            <a:lvl2pPr marL="414338" defTabSz="827088">
              <a:defRPr>
                <a:solidFill>
                  <a:schemeClr val="tx1"/>
                </a:solidFill>
                <a:latin typeface="Arial" charset="0"/>
              </a:defRPr>
            </a:lvl2pPr>
            <a:lvl3pPr marL="827088" defTabSz="827088">
              <a:defRPr>
                <a:solidFill>
                  <a:schemeClr val="tx1"/>
                </a:solidFill>
                <a:latin typeface="Arial" charset="0"/>
              </a:defRPr>
            </a:lvl3pPr>
            <a:lvl4pPr marL="1241425" defTabSz="827088">
              <a:defRPr>
                <a:solidFill>
                  <a:schemeClr val="tx1"/>
                </a:solidFill>
                <a:latin typeface="Arial" charset="0"/>
              </a:defRPr>
            </a:lvl4pPr>
            <a:lvl5pPr marL="1655763" defTabSz="827088">
              <a:defRPr>
                <a:solidFill>
                  <a:schemeClr val="tx1"/>
                </a:solidFill>
                <a:latin typeface="Arial" charset="0"/>
              </a:defRPr>
            </a:lvl5pPr>
            <a:lvl6pPr marL="2112963" defTabSz="827088" fontAlgn="base">
              <a:spcBef>
                <a:spcPct val="0"/>
              </a:spcBef>
              <a:spcAft>
                <a:spcPct val="0"/>
              </a:spcAft>
              <a:defRPr>
                <a:solidFill>
                  <a:schemeClr val="tx1"/>
                </a:solidFill>
                <a:latin typeface="Arial" charset="0"/>
              </a:defRPr>
            </a:lvl6pPr>
            <a:lvl7pPr marL="2570163" defTabSz="827088" fontAlgn="base">
              <a:spcBef>
                <a:spcPct val="0"/>
              </a:spcBef>
              <a:spcAft>
                <a:spcPct val="0"/>
              </a:spcAft>
              <a:defRPr>
                <a:solidFill>
                  <a:schemeClr val="tx1"/>
                </a:solidFill>
                <a:latin typeface="Arial" charset="0"/>
              </a:defRPr>
            </a:lvl7pPr>
            <a:lvl8pPr marL="3027363" defTabSz="827088" fontAlgn="base">
              <a:spcBef>
                <a:spcPct val="0"/>
              </a:spcBef>
              <a:spcAft>
                <a:spcPct val="0"/>
              </a:spcAft>
              <a:defRPr>
                <a:solidFill>
                  <a:schemeClr val="tx1"/>
                </a:solidFill>
                <a:latin typeface="Arial" charset="0"/>
              </a:defRPr>
            </a:lvl8pPr>
            <a:lvl9pPr marL="3484563" defTabSz="827088" fontAlgn="base">
              <a:spcBef>
                <a:spcPct val="0"/>
              </a:spcBef>
              <a:spcAft>
                <a:spcPct val="0"/>
              </a:spcAft>
              <a:defRPr>
                <a:solidFill>
                  <a:schemeClr val="tx1"/>
                </a:solidFill>
                <a:latin typeface="Arial" charset="0"/>
              </a:defRPr>
            </a:lvl9pPr>
          </a:lstStyle>
          <a:p>
            <a:r>
              <a:rPr lang="fi-FI" sz="1050" dirty="0">
                <a:solidFill>
                  <a:srgbClr val="29282E"/>
                </a:solidFill>
                <a:latin typeface="Verdana"/>
                <a:ea typeface="ＭＳ Ｐゴシック" pitchFamily="34" charset="-128"/>
              </a:rPr>
              <a:t>Miljoonaa euroa, käyvin hinnoin </a:t>
            </a:r>
          </a:p>
        </p:txBody>
      </p:sp>
      <p:graphicFrame>
        <p:nvGraphicFramePr>
          <p:cNvPr id="25" name="Taulukko 24"/>
          <p:cNvGraphicFramePr>
            <a:graphicFrameLocks noGrp="1"/>
          </p:cNvGraphicFramePr>
          <p:nvPr>
            <p:extLst/>
          </p:nvPr>
        </p:nvGraphicFramePr>
        <p:xfrm>
          <a:off x="3438453" y="3934949"/>
          <a:ext cx="3767898" cy="803820"/>
        </p:xfrm>
        <a:graphic>
          <a:graphicData uri="http://schemas.openxmlformats.org/drawingml/2006/table">
            <a:tbl>
              <a:tblPr/>
              <a:tblGrid>
                <a:gridCol w="863864">
                  <a:extLst>
                    <a:ext uri="{9D8B030D-6E8A-4147-A177-3AD203B41FA5}">
                      <a16:colId xmlns:a16="http://schemas.microsoft.com/office/drawing/2014/main" val="20000"/>
                    </a:ext>
                  </a:extLst>
                </a:gridCol>
                <a:gridCol w="1478411">
                  <a:extLst>
                    <a:ext uri="{9D8B030D-6E8A-4147-A177-3AD203B41FA5}">
                      <a16:colId xmlns:a16="http://schemas.microsoft.com/office/drawing/2014/main" val="20001"/>
                    </a:ext>
                  </a:extLst>
                </a:gridCol>
                <a:gridCol w="1425623">
                  <a:extLst>
                    <a:ext uri="{9D8B030D-6E8A-4147-A177-3AD203B41FA5}">
                      <a16:colId xmlns:a16="http://schemas.microsoft.com/office/drawing/2014/main" val="20002"/>
                    </a:ext>
                  </a:extLst>
                </a:gridCol>
              </a:tblGrid>
              <a:tr h="200955">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l" fontAlgn="b"/>
                      <a:r>
                        <a:rPr lang="en-GB" sz="900" b="0" i="0" u="none" strike="noStrike" baseline="0" dirty="0" err="1">
                          <a:solidFill>
                            <a:schemeClr val="tx2"/>
                          </a:solidFill>
                          <a:effectLst/>
                          <a:latin typeface="Verdana" panose="020B0604030504040204" pitchFamily="34" charset="0"/>
                        </a:rPr>
                        <a:t>Muutos</a:t>
                      </a:r>
                      <a:r>
                        <a:rPr lang="en-GB" sz="900" b="0" i="0" u="none" strike="noStrike" baseline="0" dirty="0">
                          <a:solidFill>
                            <a:schemeClr val="tx2"/>
                          </a:solidFill>
                          <a:effectLst/>
                          <a:latin typeface="Verdana" panose="020B0604030504040204" pitchFamily="34" charset="0"/>
                        </a:rPr>
                        <a:t>:</a:t>
                      </a:r>
                    </a:p>
                  </a:txBody>
                  <a:tcPr marL="15998" marR="15998" marT="15998" marB="15998" anchor="b">
                    <a:lnL w="12700" cmpd="sng">
                      <a:solidFill>
                        <a:srgbClr val="FFFFFF"/>
                      </a:solidFill>
                    </a:lnL>
                    <a:lnR w="12700" cap="flat" cmpd="sng" algn="ctr">
                      <a:solidFill>
                        <a:srgbClr val="29282E"/>
                      </a:solidFill>
                      <a:prstDash val="solid"/>
                      <a:round/>
                      <a:headEnd type="none" w="med" len="med"/>
                      <a:tailEnd type="none" w="med" len="med"/>
                    </a:lnR>
                    <a:lnT w="12700" cmpd="sng">
                      <a:solidFill>
                        <a:srgbClr val="FFFFFF"/>
                      </a:solidFill>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ctr" fontAlgn="b"/>
                      <a:r>
                        <a:rPr lang="en-GB" sz="900" u="none" strike="noStrike" baseline="0" dirty="0">
                          <a:solidFill>
                            <a:schemeClr val="tx2"/>
                          </a:solidFill>
                          <a:effectLst/>
                          <a:latin typeface="Verdana" panose="020B0604030504040204" pitchFamily="34" charset="0"/>
                        </a:rPr>
                        <a:t>IV,2016 / IV,2015</a:t>
                      </a:r>
                      <a:endParaRPr lang="en-GB" sz="900" b="0" i="0" u="none" strike="noStrike" baseline="0" dirty="0">
                        <a:solidFill>
                          <a:schemeClr val="tx2"/>
                        </a:solidFill>
                        <a:effectLst/>
                        <a:latin typeface="Verdana" panose="020B0604030504040204" pitchFamily="34" charset="0"/>
                      </a:endParaRPr>
                    </a:p>
                  </a:txBody>
                  <a:tcPr marL="15998" marR="15998" marT="15998" marB="15998" anchor="b">
                    <a:lnL w="12700" cap="flat" cmpd="sng" algn="ctr">
                      <a:solidFill>
                        <a:srgbClr val="29282E"/>
                      </a:solidFill>
                      <a:prstDash val="solid"/>
                      <a:round/>
                      <a:headEnd type="none" w="med" len="med"/>
                      <a:tailEnd type="none" w="med" len="med"/>
                    </a:lnL>
                    <a:lnR w="12700" cap="flat" cmpd="sng" algn="ctr">
                      <a:solidFill>
                        <a:srgbClr val="29282E"/>
                      </a:solidFill>
                      <a:prstDash val="solid"/>
                      <a:round/>
                      <a:headEnd type="none" w="med" len="med"/>
                      <a:tailEnd type="none" w="med" len="med"/>
                    </a:lnR>
                    <a:lnT w="12700" cmpd="sng">
                      <a:solidFill>
                        <a:srgbClr val="FFFFFF"/>
                      </a:solidFill>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ctr" fontAlgn="b"/>
                      <a:r>
                        <a:rPr lang="en-GB" sz="900" u="none" strike="noStrike" baseline="0" dirty="0">
                          <a:solidFill>
                            <a:schemeClr val="tx2"/>
                          </a:solidFill>
                          <a:effectLst/>
                          <a:latin typeface="Verdana" panose="020B0604030504040204" pitchFamily="34" charset="0"/>
                        </a:rPr>
                        <a:t>IV,2016 / III,2016</a:t>
                      </a:r>
                      <a:endParaRPr lang="en-GB" sz="900" b="0" i="0" u="none" strike="noStrike" baseline="0" dirty="0">
                        <a:solidFill>
                          <a:schemeClr val="tx2"/>
                        </a:solidFill>
                        <a:effectLst/>
                        <a:latin typeface="Verdana" panose="020B0604030504040204" pitchFamily="34" charset="0"/>
                      </a:endParaRPr>
                    </a:p>
                  </a:txBody>
                  <a:tcPr marL="15998" marR="15998" marT="15998" marB="15998" anchor="b">
                    <a:lnL w="12700" cap="flat" cmpd="sng" algn="ctr">
                      <a:solidFill>
                        <a:srgbClr val="29282E"/>
                      </a:solidFill>
                      <a:prstDash val="solid"/>
                      <a:round/>
                      <a:headEnd type="none" w="med" len="med"/>
                      <a:tailEnd type="none" w="med" len="med"/>
                    </a:lnL>
                    <a:lnR w="12700" cmpd="sng">
                      <a:solidFill>
                        <a:srgbClr val="FFFFFF"/>
                      </a:solidFill>
                    </a:lnR>
                    <a:lnT w="12700" cmpd="sng">
                      <a:solidFill>
                        <a:srgbClr val="FFFFFF"/>
                      </a:solidFill>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extLst>
                  <a:ext uri="{0D108BD9-81ED-4DB2-BD59-A6C34878D82A}">
                    <a16:rowId xmlns:a16="http://schemas.microsoft.com/office/drawing/2014/main" val="10000"/>
                  </a:ext>
                </a:extLst>
              </a:tr>
              <a:tr h="200955">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l" fontAlgn="b"/>
                      <a:r>
                        <a:rPr lang="en-GB" sz="900" u="none" strike="noStrike" baseline="0" dirty="0" err="1">
                          <a:solidFill>
                            <a:schemeClr val="tx2"/>
                          </a:solidFill>
                          <a:effectLst/>
                          <a:latin typeface="Verdana" panose="020B0604030504040204" pitchFamily="34" charset="0"/>
                        </a:rPr>
                        <a:t>Vientiin</a:t>
                      </a:r>
                      <a:r>
                        <a:rPr lang="en-GB" sz="900" u="none" strike="noStrike" baseline="0" dirty="0">
                          <a:solidFill>
                            <a:schemeClr val="tx2"/>
                          </a:solidFill>
                          <a:effectLst/>
                          <a:latin typeface="Verdana" panose="020B0604030504040204" pitchFamily="34" charset="0"/>
                        </a:rPr>
                        <a:t>:</a:t>
                      </a:r>
                      <a:endParaRPr lang="en-GB" sz="900" b="0" i="0" u="none" strike="noStrike" baseline="0" dirty="0">
                        <a:solidFill>
                          <a:schemeClr val="tx2"/>
                        </a:solidFill>
                        <a:effectLst/>
                        <a:latin typeface="Verdana" panose="020B0604030504040204" pitchFamily="34" charset="0"/>
                      </a:endParaRPr>
                    </a:p>
                  </a:txBody>
                  <a:tcPr marL="15998" marR="15998" marT="15998" marB="15998" anchor="b">
                    <a:lnL w="12700" cmpd="sng">
                      <a:solidFill>
                        <a:srgbClr val="FFFFFF"/>
                      </a:solidFill>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+9 %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-62 %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mpd="sng">
                      <a:solidFill>
                        <a:srgbClr val="FFFFFF"/>
                      </a:solidFill>
                    </a:lnR>
                    <a:lnT w="12700" cap="flat" cmpd="sng" algn="ctr">
                      <a:solidFill>
                        <a:srgbClr val="29282E"/>
                      </a:solidFill>
                      <a:prstDash val="solid"/>
                      <a:round/>
                      <a:headEnd type="none" w="med" len="med"/>
                      <a:tailEnd type="none" w="med" len="med"/>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00955">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l" fontAlgn="b"/>
                      <a:r>
                        <a:rPr lang="en-GB" sz="900" u="none" strike="noStrike" baseline="0" dirty="0" err="1">
                          <a:solidFill>
                            <a:schemeClr val="tx2"/>
                          </a:solidFill>
                          <a:effectLst/>
                          <a:latin typeface="Verdana" panose="020B0604030504040204" pitchFamily="34" charset="0"/>
                        </a:rPr>
                        <a:t>Kotimaahan</a:t>
                      </a:r>
                      <a:r>
                        <a:rPr lang="en-GB" sz="900" u="none" strike="noStrike" baseline="0" dirty="0">
                          <a:solidFill>
                            <a:schemeClr val="tx2"/>
                          </a:solidFill>
                          <a:effectLst/>
                          <a:latin typeface="Verdana" panose="020B0604030504040204" pitchFamily="34" charset="0"/>
                        </a:rPr>
                        <a:t>:</a:t>
                      </a:r>
                      <a:endParaRPr lang="en-GB" sz="900" b="0" i="0" u="none" strike="noStrike" baseline="0" dirty="0">
                        <a:solidFill>
                          <a:schemeClr val="tx2"/>
                        </a:solidFill>
                        <a:effectLst/>
                        <a:latin typeface="Verdana" panose="020B0604030504040204" pitchFamily="34" charset="0"/>
                      </a:endParaRPr>
                    </a:p>
                  </a:txBody>
                  <a:tcPr marL="15998" marR="15998" marT="15998" marB="15998" anchor="b">
                    <a:lnL w="12700" cmpd="sng">
                      <a:solidFill>
                        <a:srgbClr val="FFFFFF"/>
                      </a:solidFill>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+13 %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+22 %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mpd="sng">
                      <a:solidFill>
                        <a:srgbClr val="FFFFFF"/>
                      </a:solidFill>
                    </a:lnR>
                    <a:lnT w="12700" cap="flat" cmpd="sng" algn="ctr">
                      <a:solidFill>
                        <a:srgbClr val="29282E"/>
                      </a:solidFill>
                      <a:prstDash val="solid"/>
                      <a:round/>
                      <a:headEnd type="none" w="med" len="med"/>
                      <a:tailEnd type="none" w="med" len="med"/>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00955">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l" fontAlgn="b"/>
                      <a:r>
                        <a:rPr lang="en-GB" sz="900" u="none" strike="noStrike" baseline="0" dirty="0" err="1">
                          <a:solidFill>
                            <a:schemeClr val="tx2"/>
                          </a:solidFill>
                          <a:effectLst/>
                          <a:latin typeface="Verdana" panose="020B0604030504040204" pitchFamily="34" charset="0"/>
                        </a:rPr>
                        <a:t>Yhteensä</a:t>
                      </a:r>
                      <a:r>
                        <a:rPr lang="en-GB" sz="900" u="none" strike="noStrike" baseline="0" dirty="0">
                          <a:solidFill>
                            <a:schemeClr val="tx2"/>
                          </a:solidFill>
                          <a:effectLst/>
                          <a:latin typeface="Verdana" panose="020B0604030504040204" pitchFamily="34" charset="0"/>
                        </a:rPr>
                        <a:t>:</a:t>
                      </a:r>
                      <a:endParaRPr lang="en-GB" sz="900" b="0" i="0" u="none" strike="noStrike" baseline="0" dirty="0">
                        <a:solidFill>
                          <a:schemeClr val="tx2"/>
                        </a:solidFill>
                        <a:effectLst/>
                        <a:latin typeface="Verdana" panose="020B0604030504040204" pitchFamily="34" charset="0"/>
                      </a:endParaRPr>
                    </a:p>
                  </a:txBody>
                  <a:tcPr marL="15998" marR="15998" marT="15998" marB="15998" anchor="b">
                    <a:lnL w="12700" cmpd="sng">
                      <a:solidFill>
                        <a:srgbClr val="FFFFFF"/>
                      </a:solidFill>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chemeClr val="bg2"/>
                    </a:solid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+13 %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chemeClr val="bg2"/>
                    </a:solid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-2 %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mpd="sng">
                      <a:solidFill>
                        <a:srgbClr val="FFFFFF"/>
                      </a:solidFill>
                    </a:lnR>
                    <a:lnT w="12700" cap="flat" cmpd="sng" algn="ctr">
                      <a:solidFill>
                        <a:srgbClr val="29282E"/>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440254849"/>
      </p:ext>
    </p:extLst>
  </p:cSld>
  <p:clrMapOvr>
    <a:masterClrMapping/>
  </p:clrMapOvr>
  <p:transition spd="med">
    <p:fade/>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Suunnittelu- ja konsultointialan tilauskanta Suomessa </a:t>
            </a:r>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52</a:t>
            </a:fld>
            <a:endParaRPr lang="fi-FI" dirty="0">
              <a:solidFill>
                <a:srgbClr val="29282E"/>
              </a:solidFill>
            </a:endParaRPr>
          </a:p>
        </p:txBody>
      </p:sp>
      <p:sp>
        <p:nvSpPr>
          <p:cNvPr id="4" name="Päivämäärän paikkamerkki 3"/>
          <p:cNvSpPr>
            <a:spLocks noGrp="1"/>
          </p:cNvSpPr>
          <p:nvPr>
            <p:ph type="dt" sz="half" idx="10"/>
          </p:nvPr>
        </p:nvSpPr>
        <p:spPr/>
        <p:txBody>
          <a:bodyPr/>
          <a:lstStyle/>
          <a:p>
            <a:fld id="{E70C97DB-DA9C-4CFA-B970-B8599B25F3E4}" type="datetime1">
              <a:rPr lang="fi-FI" smtClean="0">
                <a:solidFill>
                  <a:srgbClr val="29282E"/>
                </a:solidFill>
              </a:rPr>
              <a:pPr/>
              <a:t>12.4.2017</a:t>
            </a:fld>
            <a:endParaRPr lang="fi-FI" dirty="0">
              <a:solidFill>
                <a:srgbClr val="29282E"/>
              </a:solidFill>
            </a:endParaRPr>
          </a:p>
        </p:txBody>
      </p:sp>
      <p:sp>
        <p:nvSpPr>
          <p:cNvPr id="5" name="Alatunnisteen paikkamerkki 4"/>
          <p:cNvSpPr>
            <a:spLocks noGrp="1"/>
          </p:cNvSpPr>
          <p:nvPr>
            <p:ph type="ftr" sz="quarter" idx="11"/>
          </p:nvPr>
        </p:nvSpPr>
        <p:spPr/>
        <p:txBody>
          <a:bodyPr/>
          <a:lstStyle/>
          <a:p>
            <a:r>
              <a:rPr lang="fi-FI">
                <a:solidFill>
                  <a:srgbClr val="29282E"/>
                </a:solidFill>
              </a:rPr>
              <a:t>Teknologiateollisuus</a:t>
            </a:r>
            <a:endParaRPr lang="fi-FI" dirty="0">
              <a:solidFill>
                <a:srgbClr val="29282E"/>
              </a:solidFill>
            </a:endParaRPr>
          </a:p>
        </p:txBody>
      </p:sp>
      <p:sp>
        <p:nvSpPr>
          <p:cNvPr id="7" name="Tekstin paikkamerkki 6"/>
          <p:cNvSpPr>
            <a:spLocks noGrp="1"/>
          </p:cNvSpPr>
          <p:nvPr>
            <p:ph type="body" sz="quarter" idx="18"/>
          </p:nvPr>
        </p:nvSpPr>
        <p:spPr>
          <a:xfrm>
            <a:off x="2334682" y="4727574"/>
            <a:ext cx="4570154" cy="241813"/>
          </a:xfrm>
        </p:spPr>
        <p:txBody>
          <a:bodyPr/>
          <a:lstStyle/>
          <a:p>
            <a:r>
              <a:rPr lang="fi-FI" dirty="0"/>
              <a:t>Lähde: Teknologiateollisuus ry:n tilauskantatiedustelun vastaajayritykset, </a:t>
            </a:r>
          </a:p>
          <a:p>
            <a:r>
              <a:rPr lang="fi-FI" dirty="0"/>
              <a:t>viimeisin tieto 31.12.2016.        	</a:t>
            </a:r>
          </a:p>
          <a:p>
            <a:endParaRPr lang="fi-FI" dirty="0"/>
          </a:p>
        </p:txBody>
      </p:sp>
      <p:graphicFrame>
        <p:nvGraphicFramePr>
          <p:cNvPr id="8" name="Object 3"/>
          <p:cNvGraphicFramePr>
            <a:graphicFrameLocks noGrp="1" noChangeAspect="1"/>
          </p:cNvGraphicFramePr>
          <p:nvPr>
            <p:ph sz="quarter" idx="17"/>
            <p:extLst/>
          </p:nvPr>
        </p:nvGraphicFramePr>
        <p:xfrm>
          <a:off x="381000" y="1016527"/>
          <a:ext cx="8391525" cy="285124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Taulukko 8"/>
          <p:cNvGraphicFramePr>
            <a:graphicFrameLocks noGrp="1"/>
          </p:cNvGraphicFramePr>
          <p:nvPr>
            <p:extLst/>
          </p:nvPr>
        </p:nvGraphicFramePr>
        <p:xfrm>
          <a:off x="1007946" y="3653915"/>
          <a:ext cx="6297890" cy="252180"/>
        </p:xfrm>
        <a:graphic>
          <a:graphicData uri="http://schemas.openxmlformats.org/drawingml/2006/table">
            <a:tbl>
              <a:tblPr firstRow="1" bandRow="1">
                <a:tableStyleId>{073A0DAA-6AF3-43AB-8588-CEC1D06C72B9}</a:tableStyleId>
              </a:tblPr>
              <a:tblGrid>
                <a:gridCol w="699665">
                  <a:extLst>
                    <a:ext uri="{9D8B030D-6E8A-4147-A177-3AD203B41FA5}">
                      <a16:colId xmlns:a16="http://schemas.microsoft.com/office/drawing/2014/main" val="20003"/>
                    </a:ext>
                  </a:extLst>
                </a:gridCol>
                <a:gridCol w="748182">
                  <a:extLst>
                    <a:ext uri="{9D8B030D-6E8A-4147-A177-3AD203B41FA5}">
                      <a16:colId xmlns:a16="http://schemas.microsoft.com/office/drawing/2014/main" val="20004"/>
                    </a:ext>
                  </a:extLst>
                </a:gridCol>
                <a:gridCol w="690585">
                  <a:extLst>
                    <a:ext uri="{9D8B030D-6E8A-4147-A177-3AD203B41FA5}">
                      <a16:colId xmlns:a16="http://schemas.microsoft.com/office/drawing/2014/main" val="20005"/>
                    </a:ext>
                  </a:extLst>
                </a:gridCol>
                <a:gridCol w="712811">
                  <a:extLst>
                    <a:ext uri="{9D8B030D-6E8A-4147-A177-3AD203B41FA5}">
                      <a16:colId xmlns:a16="http://schemas.microsoft.com/office/drawing/2014/main" val="20006"/>
                    </a:ext>
                  </a:extLst>
                </a:gridCol>
                <a:gridCol w="648010">
                  <a:extLst>
                    <a:ext uri="{9D8B030D-6E8A-4147-A177-3AD203B41FA5}">
                      <a16:colId xmlns:a16="http://schemas.microsoft.com/office/drawing/2014/main" val="20007"/>
                    </a:ext>
                  </a:extLst>
                </a:gridCol>
                <a:gridCol w="712811">
                  <a:extLst>
                    <a:ext uri="{9D8B030D-6E8A-4147-A177-3AD203B41FA5}">
                      <a16:colId xmlns:a16="http://schemas.microsoft.com/office/drawing/2014/main" val="20008"/>
                    </a:ext>
                  </a:extLst>
                </a:gridCol>
                <a:gridCol w="712811">
                  <a:extLst>
                    <a:ext uri="{9D8B030D-6E8A-4147-A177-3AD203B41FA5}">
                      <a16:colId xmlns:a16="http://schemas.microsoft.com/office/drawing/2014/main" val="20009"/>
                    </a:ext>
                  </a:extLst>
                </a:gridCol>
                <a:gridCol w="648010">
                  <a:extLst>
                    <a:ext uri="{9D8B030D-6E8A-4147-A177-3AD203B41FA5}">
                      <a16:colId xmlns:a16="http://schemas.microsoft.com/office/drawing/2014/main" val="20010"/>
                    </a:ext>
                  </a:extLst>
                </a:gridCol>
                <a:gridCol w="725005">
                  <a:extLst>
                    <a:ext uri="{9D8B030D-6E8A-4147-A177-3AD203B41FA5}">
                      <a16:colId xmlns:a16="http://schemas.microsoft.com/office/drawing/2014/main" val="20011"/>
                    </a:ext>
                  </a:extLst>
                </a:gridCol>
              </a:tblGrid>
              <a:tr h="230624">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2008</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2009</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2010</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2011</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2012</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2013</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2014</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2015</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2016</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0" name="Text Box 7"/>
          <p:cNvSpPr txBox="1">
            <a:spLocks noChangeArrowheads="1"/>
          </p:cNvSpPr>
          <p:nvPr/>
        </p:nvSpPr>
        <p:spPr bwMode="auto">
          <a:xfrm>
            <a:off x="999520" y="1095112"/>
            <a:ext cx="2375726" cy="245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3381" tIns="41690" rIns="83381" bIns="41690">
            <a:spAutoFit/>
          </a:bodyPr>
          <a:lstStyle>
            <a:lvl1pPr defTabSz="827088">
              <a:defRPr>
                <a:solidFill>
                  <a:schemeClr val="tx1"/>
                </a:solidFill>
                <a:latin typeface="Arial" charset="0"/>
              </a:defRPr>
            </a:lvl1pPr>
            <a:lvl2pPr marL="414338" defTabSz="827088">
              <a:defRPr>
                <a:solidFill>
                  <a:schemeClr val="tx1"/>
                </a:solidFill>
                <a:latin typeface="Arial" charset="0"/>
              </a:defRPr>
            </a:lvl2pPr>
            <a:lvl3pPr marL="827088" defTabSz="827088">
              <a:defRPr>
                <a:solidFill>
                  <a:schemeClr val="tx1"/>
                </a:solidFill>
                <a:latin typeface="Arial" charset="0"/>
              </a:defRPr>
            </a:lvl3pPr>
            <a:lvl4pPr marL="1241425" defTabSz="827088">
              <a:defRPr>
                <a:solidFill>
                  <a:schemeClr val="tx1"/>
                </a:solidFill>
                <a:latin typeface="Arial" charset="0"/>
              </a:defRPr>
            </a:lvl4pPr>
            <a:lvl5pPr marL="1655763" defTabSz="827088">
              <a:defRPr>
                <a:solidFill>
                  <a:schemeClr val="tx1"/>
                </a:solidFill>
                <a:latin typeface="Arial" charset="0"/>
              </a:defRPr>
            </a:lvl5pPr>
            <a:lvl6pPr marL="2112963" defTabSz="827088" fontAlgn="base">
              <a:spcBef>
                <a:spcPct val="0"/>
              </a:spcBef>
              <a:spcAft>
                <a:spcPct val="0"/>
              </a:spcAft>
              <a:defRPr>
                <a:solidFill>
                  <a:schemeClr val="tx1"/>
                </a:solidFill>
                <a:latin typeface="Arial" charset="0"/>
              </a:defRPr>
            </a:lvl6pPr>
            <a:lvl7pPr marL="2570163" defTabSz="827088" fontAlgn="base">
              <a:spcBef>
                <a:spcPct val="0"/>
              </a:spcBef>
              <a:spcAft>
                <a:spcPct val="0"/>
              </a:spcAft>
              <a:defRPr>
                <a:solidFill>
                  <a:schemeClr val="tx1"/>
                </a:solidFill>
                <a:latin typeface="Arial" charset="0"/>
              </a:defRPr>
            </a:lvl7pPr>
            <a:lvl8pPr marL="3027363" defTabSz="827088" fontAlgn="base">
              <a:spcBef>
                <a:spcPct val="0"/>
              </a:spcBef>
              <a:spcAft>
                <a:spcPct val="0"/>
              </a:spcAft>
              <a:defRPr>
                <a:solidFill>
                  <a:schemeClr val="tx1"/>
                </a:solidFill>
                <a:latin typeface="Arial" charset="0"/>
              </a:defRPr>
            </a:lvl8pPr>
            <a:lvl9pPr marL="3484563" defTabSz="827088" fontAlgn="base">
              <a:spcBef>
                <a:spcPct val="0"/>
              </a:spcBef>
              <a:spcAft>
                <a:spcPct val="0"/>
              </a:spcAft>
              <a:defRPr>
                <a:solidFill>
                  <a:schemeClr val="tx1"/>
                </a:solidFill>
                <a:latin typeface="Arial" charset="0"/>
              </a:defRPr>
            </a:lvl9pPr>
          </a:lstStyle>
          <a:p>
            <a:r>
              <a:rPr lang="fi-FI" sz="1050" dirty="0">
                <a:solidFill>
                  <a:srgbClr val="29282E"/>
                </a:solidFill>
                <a:latin typeface="Verdana"/>
                <a:ea typeface="ＭＳ Ｐゴシック" pitchFamily="34" charset="-128"/>
              </a:rPr>
              <a:t>Miljoonaa euroa, käyvin hinnoin </a:t>
            </a:r>
          </a:p>
        </p:txBody>
      </p:sp>
      <p:graphicFrame>
        <p:nvGraphicFramePr>
          <p:cNvPr id="11" name="Taulukko 10"/>
          <p:cNvGraphicFramePr>
            <a:graphicFrameLocks noGrp="1"/>
          </p:cNvGraphicFramePr>
          <p:nvPr>
            <p:extLst/>
          </p:nvPr>
        </p:nvGraphicFramePr>
        <p:xfrm>
          <a:off x="3405582" y="3923754"/>
          <a:ext cx="3900255" cy="803820"/>
        </p:xfrm>
        <a:graphic>
          <a:graphicData uri="http://schemas.openxmlformats.org/drawingml/2006/table">
            <a:tbl>
              <a:tblPr/>
              <a:tblGrid>
                <a:gridCol w="894209">
                  <a:extLst>
                    <a:ext uri="{9D8B030D-6E8A-4147-A177-3AD203B41FA5}">
                      <a16:colId xmlns:a16="http://schemas.microsoft.com/office/drawing/2014/main" val="20000"/>
                    </a:ext>
                  </a:extLst>
                </a:gridCol>
                <a:gridCol w="1530344">
                  <a:extLst>
                    <a:ext uri="{9D8B030D-6E8A-4147-A177-3AD203B41FA5}">
                      <a16:colId xmlns:a16="http://schemas.microsoft.com/office/drawing/2014/main" val="20001"/>
                    </a:ext>
                  </a:extLst>
                </a:gridCol>
                <a:gridCol w="1475702">
                  <a:extLst>
                    <a:ext uri="{9D8B030D-6E8A-4147-A177-3AD203B41FA5}">
                      <a16:colId xmlns:a16="http://schemas.microsoft.com/office/drawing/2014/main" val="20002"/>
                    </a:ext>
                  </a:extLst>
                </a:gridCol>
              </a:tblGrid>
              <a:tr h="200955">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l" fontAlgn="b"/>
                      <a:r>
                        <a:rPr lang="en-GB" sz="900" b="0" i="0" u="none" strike="noStrike" baseline="0" dirty="0" err="1">
                          <a:solidFill>
                            <a:schemeClr val="tx2"/>
                          </a:solidFill>
                          <a:effectLst/>
                          <a:latin typeface="Verdana" panose="020B0604030504040204" pitchFamily="34" charset="0"/>
                        </a:rPr>
                        <a:t>Muutos</a:t>
                      </a:r>
                      <a:r>
                        <a:rPr lang="en-GB" sz="900" b="0" i="0" u="none" strike="noStrike" baseline="0" dirty="0">
                          <a:solidFill>
                            <a:schemeClr val="tx2"/>
                          </a:solidFill>
                          <a:effectLst/>
                          <a:latin typeface="Verdana" panose="020B0604030504040204" pitchFamily="34" charset="0"/>
                        </a:rPr>
                        <a:t>:</a:t>
                      </a:r>
                    </a:p>
                  </a:txBody>
                  <a:tcPr marL="15998" marR="15998" marT="15998" marB="15998" anchor="b">
                    <a:lnL w="12700" cmpd="sng">
                      <a:solidFill>
                        <a:srgbClr val="FFFFFF"/>
                      </a:solidFill>
                    </a:lnL>
                    <a:lnR w="12700" cap="flat" cmpd="sng" algn="ctr">
                      <a:solidFill>
                        <a:srgbClr val="29282E"/>
                      </a:solidFill>
                      <a:prstDash val="solid"/>
                      <a:round/>
                      <a:headEnd type="none" w="med" len="med"/>
                      <a:tailEnd type="none" w="med" len="med"/>
                    </a:lnR>
                    <a:lnT w="12700" cmpd="sng">
                      <a:solidFill>
                        <a:srgbClr val="FFFFFF"/>
                      </a:solidFill>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ctr" fontAlgn="b"/>
                      <a:r>
                        <a:rPr lang="en-GB" sz="900" u="none" strike="noStrike" baseline="0" dirty="0">
                          <a:solidFill>
                            <a:schemeClr val="tx2"/>
                          </a:solidFill>
                          <a:effectLst/>
                          <a:latin typeface="Verdana" panose="020B0604030504040204" pitchFamily="34" charset="0"/>
                        </a:rPr>
                        <a:t>31.12.2016 / 31.12.2015</a:t>
                      </a:r>
                      <a:endParaRPr lang="en-GB" sz="900" b="0" i="0" u="none" strike="noStrike" baseline="0" dirty="0">
                        <a:solidFill>
                          <a:schemeClr val="tx2"/>
                        </a:solidFill>
                        <a:effectLst/>
                        <a:latin typeface="Verdana" panose="020B0604030504040204" pitchFamily="34" charset="0"/>
                      </a:endParaRPr>
                    </a:p>
                  </a:txBody>
                  <a:tcPr marL="15998" marR="15998" marT="15998" marB="15998" anchor="b">
                    <a:lnL w="12700" cap="flat" cmpd="sng" algn="ctr">
                      <a:solidFill>
                        <a:srgbClr val="29282E"/>
                      </a:solidFill>
                      <a:prstDash val="solid"/>
                      <a:round/>
                      <a:headEnd type="none" w="med" len="med"/>
                      <a:tailEnd type="none" w="med" len="med"/>
                    </a:lnL>
                    <a:lnR w="12700" cap="flat" cmpd="sng" algn="ctr">
                      <a:solidFill>
                        <a:srgbClr val="29282E"/>
                      </a:solidFill>
                      <a:prstDash val="solid"/>
                      <a:round/>
                      <a:headEnd type="none" w="med" len="med"/>
                      <a:tailEnd type="none" w="med" len="med"/>
                    </a:lnR>
                    <a:lnT w="12700" cmpd="sng">
                      <a:solidFill>
                        <a:srgbClr val="FFFFFF"/>
                      </a:solidFill>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ctr" fontAlgn="b"/>
                      <a:r>
                        <a:rPr lang="en-GB" sz="900" u="none" strike="noStrike" baseline="0" dirty="0">
                          <a:solidFill>
                            <a:schemeClr val="tx2"/>
                          </a:solidFill>
                          <a:effectLst/>
                          <a:latin typeface="Verdana" panose="020B0604030504040204" pitchFamily="34" charset="0"/>
                        </a:rPr>
                        <a:t>31.12.2016 / 30.9.2016</a:t>
                      </a:r>
                      <a:endParaRPr lang="en-GB" sz="900" b="0" i="0" u="none" strike="noStrike" baseline="0" dirty="0">
                        <a:solidFill>
                          <a:schemeClr val="tx2"/>
                        </a:solidFill>
                        <a:effectLst/>
                        <a:latin typeface="Verdana" panose="020B0604030504040204" pitchFamily="34" charset="0"/>
                      </a:endParaRPr>
                    </a:p>
                  </a:txBody>
                  <a:tcPr marL="15998" marR="15998" marT="15998" marB="15998" anchor="b">
                    <a:lnL w="12700" cap="flat" cmpd="sng" algn="ctr">
                      <a:solidFill>
                        <a:srgbClr val="29282E"/>
                      </a:solidFill>
                      <a:prstDash val="solid"/>
                      <a:round/>
                      <a:headEnd type="none" w="med" len="med"/>
                      <a:tailEnd type="none" w="med" len="med"/>
                    </a:lnL>
                    <a:lnR w="12700" cmpd="sng">
                      <a:solidFill>
                        <a:srgbClr val="FFFFFF"/>
                      </a:solidFill>
                    </a:lnR>
                    <a:lnT w="12700" cmpd="sng">
                      <a:solidFill>
                        <a:srgbClr val="FFFFFF"/>
                      </a:solidFill>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extLst>
                  <a:ext uri="{0D108BD9-81ED-4DB2-BD59-A6C34878D82A}">
                    <a16:rowId xmlns:a16="http://schemas.microsoft.com/office/drawing/2014/main" val="10000"/>
                  </a:ext>
                </a:extLst>
              </a:tr>
              <a:tr h="200955">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l" fontAlgn="b"/>
                      <a:r>
                        <a:rPr lang="en-GB" sz="900" u="none" strike="noStrike" baseline="0" dirty="0" err="1">
                          <a:solidFill>
                            <a:schemeClr val="tx2"/>
                          </a:solidFill>
                          <a:effectLst/>
                          <a:latin typeface="Verdana" panose="020B0604030504040204" pitchFamily="34" charset="0"/>
                        </a:rPr>
                        <a:t>Vientiin</a:t>
                      </a:r>
                      <a:r>
                        <a:rPr lang="en-GB" sz="900" u="none" strike="noStrike" baseline="0" dirty="0">
                          <a:solidFill>
                            <a:schemeClr val="tx2"/>
                          </a:solidFill>
                          <a:effectLst/>
                          <a:latin typeface="Verdana" panose="020B0604030504040204" pitchFamily="34" charset="0"/>
                        </a:rPr>
                        <a:t>:</a:t>
                      </a:r>
                      <a:endParaRPr lang="en-GB" sz="900" b="0" i="0" u="none" strike="noStrike" baseline="0" dirty="0">
                        <a:solidFill>
                          <a:schemeClr val="tx2"/>
                        </a:solidFill>
                        <a:effectLst/>
                        <a:latin typeface="Verdana" panose="020B0604030504040204" pitchFamily="34" charset="0"/>
                      </a:endParaRPr>
                    </a:p>
                  </a:txBody>
                  <a:tcPr marL="15998" marR="15998" marT="15998" marB="15998" anchor="b">
                    <a:lnL w="12700" cmpd="sng">
                      <a:solidFill>
                        <a:srgbClr val="FFFFFF"/>
                      </a:solidFill>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+67 %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-1 %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mpd="sng">
                      <a:solidFill>
                        <a:srgbClr val="FFFFFF"/>
                      </a:solidFill>
                    </a:lnR>
                    <a:lnT w="12700" cap="flat" cmpd="sng" algn="ctr">
                      <a:solidFill>
                        <a:srgbClr val="29282E"/>
                      </a:solidFill>
                      <a:prstDash val="solid"/>
                      <a:round/>
                      <a:headEnd type="none" w="med" len="med"/>
                      <a:tailEnd type="none" w="med" len="med"/>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00955">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l" fontAlgn="b"/>
                      <a:r>
                        <a:rPr lang="en-GB" sz="900" u="none" strike="noStrike" baseline="0" dirty="0" err="1">
                          <a:solidFill>
                            <a:schemeClr val="tx2"/>
                          </a:solidFill>
                          <a:effectLst/>
                          <a:latin typeface="Verdana" panose="020B0604030504040204" pitchFamily="34" charset="0"/>
                        </a:rPr>
                        <a:t>Kotimaahan</a:t>
                      </a:r>
                      <a:r>
                        <a:rPr lang="en-GB" sz="900" u="none" strike="noStrike" baseline="0" dirty="0">
                          <a:solidFill>
                            <a:schemeClr val="tx2"/>
                          </a:solidFill>
                          <a:effectLst/>
                          <a:latin typeface="Verdana" panose="020B0604030504040204" pitchFamily="34" charset="0"/>
                        </a:rPr>
                        <a:t>:</a:t>
                      </a:r>
                      <a:endParaRPr lang="en-GB" sz="900" b="0" i="0" u="none" strike="noStrike" baseline="0" dirty="0">
                        <a:solidFill>
                          <a:schemeClr val="tx2"/>
                        </a:solidFill>
                        <a:effectLst/>
                        <a:latin typeface="Verdana" panose="020B0604030504040204" pitchFamily="34" charset="0"/>
                      </a:endParaRPr>
                    </a:p>
                  </a:txBody>
                  <a:tcPr marL="15998" marR="15998" marT="15998" marB="15998" anchor="b">
                    <a:lnL w="12700" cmpd="sng">
                      <a:solidFill>
                        <a:srgbClr val="FFFFFF"/>
                      </a:solidFill>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+4 %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+1 %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mpd="sng">
                      <a:solidFill>
                        <a:srgbClr val="FFFFFF"/>
                      </a:solidFill>
                    </a:lnR>
                    <a:lnT w="12700" cap="flat" cmpd="sng" algn="ctr">
                      <a:solidFill>
                        <a:srgbClr val="29282E"/>
                      </a:solidFill>
                      <a:prstDash val="solid"/>
                      <a:round/>
                      <a:headEnd type="none" w="med" len="med"/>
                      <a:tailEnd type="none" w="med" len="med"/>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00955">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l" fontAlgn="b"/>
                      <a:r>
                        <a:rPr lang="en-GB" sz="900" u="none" strike="noStrike" baseline="0" dirty="0" err="1">
                          <a:solidFill>
                            <a:schemeClr val="tx2"/>
                          </a:solidFill>
                          <a:effectLst/>
                          <a:latin typeface="Verdana" panose="020B0604030504040204" pitchFamily="34" charset="0"/>
                        </a:rPr>
                        <a:t>Yhteensä</a:t>
                      </a:r>
                      <a:r>
                        <a:rPr lang="en-GB" sz="900" u="none" strike="noStrike" baseline="0" dirty="0">
                          <a:solidFill>
                            <a:schemeClr val="tx2"/>
                          </a:solidFill>
                          <a:effectLst/>
                          <a:latin typeface="Verdana" panose="020B0604030504040204" pitchFamily="34" charset="0"/>
                        </a:rPr>
                        <a:t>:</a:t>
                      </a:r>
                      <a:endParaRPr lang="en-GB" sz="900" b="0" i="0" u="none" strike="noStrike" baseline="0" dirty="0">
                        <a:solidFill>
                          <a:schemeClr val="tx2"/>
                        </a:solidFill>
                        <a:effectLst/>
                        <a:latin typeface="Verdana" panose="020B0604030504040204" pitchFamily="34" charset="0"/>
                      </a:endParaRPr>
                    </a:p>
                  </a:txBody>
                  <a:tcPr marL="15998" marR="15998" marT="15998" marB="15998" anchor="b">
                    <a:lnL w="12700" cmpd="sng">
                      <a:solidFill>
                        <a:srgbClr val="FFFFFF"/>
                      </a:solidFill>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chemeClr val="bg2"/>
                    </a:solid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+14 %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chemeClr val="bg2"/>
                    </a:solid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0 %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mpd="sng">
                      <a:solidFill>
                        <a:srgbClr val="FFFFFF"/>
                      </a:solidFill>
                    </a:lnR>
                    <a:lnT w="12700" cap="flat" cmpd="sng" algn="ctr">
                      <a:solidFill>
                        <a:srgbClr val="29282E"/>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3"/>
                  </a:ext>
                </a:extLst>
              </a:tr>
            </a:tbl>
          </a:graphicData>
        </a:graphic>
      </p:graphicFrame>
      <p:sp>
        <p:nvSpPr>
          <p:cNvPr id="12" name="Text Box 10"/>
          <p:cNvSpPr txBox="1">
            <a:spLocks noChangeArrowheads="1"/>
          </p:cNvSpPr>
          <p:nvPr/>
        </p:nvSpPr>
        <p:spPr bwMode="auto">
          <a:xfrm>
            <a:off x="6490075" y="1122350"/>
            <a:ext cx="972015" cy="2442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81897" tIns="40949" rIns="81897" bIns="40949">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marL="1370013">
              <a:defRPr>
                <a:solidFill>
                  <a:schemeClr val="tx1"/>
                </a:solidFill>
                <a:latin typeface="Arial" charset="0"/>
              </a:defRPr>
            </a:lvl4pPr>
            <a:lvl5pPr>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defTabSz="812394"/>
            <a:r>
              <a:rPr lang="fi-FI" sz="1050" dirty="0">
                <a:solidFill>
                  <a:schemeClr val="tx2"/>
                </a:solidFill>
                <a:latin typeface="Verdana"/>
                <a:ea typeface="ＭＳ Ｐゴシック" pitchFamily="34" charset="-128"/>
              </a:rPr>
              <a:t>Yhteensä</a:t>
            </a:r>
          </a:p>
        </p:txBody>
      </p:sp>
    </p:spTree>
    <p:extLst>
      <p:ext uri="{BB962C8B-B14F-4D97-AF65-F5344CB8AC3E}">
        <p14:creationId xmlns:p14="http://schemas.microsoft.com/office/powerpoint/2010/main" val="1824954453"/>
      </p:ext>
    </p:extLst>
  </p:cSld>
  <p:clrMapOvr>
    <a:masterClrMapping/>
  </p:clrMapOvr>
  <p:transition spd="med">
    <p:fade/>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Tietotekniikka-alan uudet tilaukset Suomessa</a:t>
            </a:r>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53</a:t>
            </a:fld>
            <a:endParaRPr lang="fi-FI" dirty="0">
              <a:solidFill>
                <a:srgbClr val="29282E"/>
              </a:solidFill>
            </a:endParaRPr>
          </a:p>
        </p:txBody>
      </p:sp>
      <p:sp>
        <p:nvSpPr>
          <p:cNvPr id="4" name="Päivämäärän paikkamerkki 3"/>
          <p:cNvSpPr>
            <a:spLocks noGrp="1"/>
          </p:cNvSpPr>
          <p:nvPr>
            <p:ph type="dt" sz="half" idx="10"/>
          </p:nvPr>
        </p:nvSpPr>
        <p:spPr/>
        <p:txBody>
          <a:bodyPr/>
          <a:lstStyle/>
          <a:p>
            <a:fld id="{E70C97DB-DA9C-4CFA-B970-B8599B25F3E4}" type="datetime1">
              <a:rPr lang="fi-FI" smtClean="0">
                <a:solidFill>
                  <a:srgbClr val="29282E"/>
                </a:solidFill>
              </a:rPr>
              <a:pPr/>
              <a:t>12.4.2017</a:t>
            </a:fld>
            <a:endParaRPr lang="fi-FI" dirty="0">
              <a:solidFill>
                <a:srgbClr val="29282E"/>
              </a:solidFill>
            </a:endParaRPr>
          </a:p>
        </p:txBody>
      </p:sp>
      <p:sp>
        <p:nvSpPr>
          <p:cNvPr id="5" name="Alatunnisteen paikkamerkki 4"/>
          <p:cNvSpPr>
            <a:spLocks noGrp="1"/>
          </p:cNvSpPr>
          <p:nvPr>
            <p:ph type="ftr" sz="quarter" idx="11"/>
          </p:nvPr>
        </p:nvSpPr>
        <p:spPr/>
        <p:txBody>
          <a:bodyPr/>
          <a:lstStyle/>
          <a:p>
            <a:r>
              <a:rPr lang="fi-FI">
                <a:solidFill>
                  <a:srgbClr val="29282E"/>
                </a:solidFill>
              </a:rPr>
              <a:t>Teknologiateollisuus</a:t>
            </a:r>
            <a:endParaRPr lang="fi-FI" dirty="0">
              <a:solidFill>
                <a:srgbClr val="29282E"/>
              </a:solidFill>
            </a:endParaRPr>
          </a:p>
        </p:txBody>
      </p:sp>
      <p:sp>
        <p:nvSpPr>
          <p:cNvPr id="7" name="Tekstin paikkamerkki 6"/>
          <p:cNvSpPr>
            <a:spLocks noGrp="1"/>
          </p:cNvSpPr>
          <p:nvPr>
            <p:ph type="body" sz="quarter" idx="18"/>
          </p:nvPr>
        </p:nvSpPr>
        <p:spPr>
          <a:xfrm>
            <a:off x="2334682" y="4727574"/>
            <a:ext cx="4634955" cy="165163"/>
          </a:xfrm>
        </p:spPr>
        <p:txBody>
          <a:bodyPr/>
          <a:lstStyle/>
          <a:p>
            <a:r>
              <a:rPr lang="fi-FI" dirty="0"/>
              <a:t>Lähde: Teknologiateollisuus ry:n tilauskantatiedustelun vastaajayritykset, </a:t>
            </a:r>
          </a:p>
          <a:p>
            <a:r>
              <a:rPr lang="fi-FI" dirty="0"/>
              <a:t>viimeisin tieto loka-joulukuu 2016. </a:t>
            </a:r>
          </a:p>
          <a:p>
            <a:endParaRPr lang="fi-FI" dirty="0"/>
          </a:p>
        </p:txBody>
      </p:sp>
      <p:graphicFrame>
        <p:nvGraphicFramePr>
          <p:cNvPr id="12" name="Object 5"/>
          <p:cNvGraphicFramePr>
            <a:graphicFrameLocks noGrp="1" noChangeAspect="1"/>
          </p:cNvGraphicFramePr>
          <p:nvPr>
            <p:ph sz="quarter" idx="17"/>
            <p:extLst/>
          </p:nvPr>
        </p:nvGraphicFramePr>
        <p:xfrm>
          <a:off x="282027" y="1016526"/>
          <a:ext cx="8391525" cy="304564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3" name="Taulukko 12"/>
          <p:cNvGraphicFramePr>
            <a:graphicFrameLocks noGrp="1"/>
          </p:cNvGraphicFramePr>
          <p:nvPr>
            <p:extLst/>
          </p:nvPr>
        </p:nvGraphicFramePr>
        <p:xfrm>
          <a:off x="943147" y="3673367"/>
          <a:ext cx="6285694" cy="280504"/>
        </p:xfrm>
        <a:graphic>
          <a:graphicData uri="http://schemas.openxmlformats.org/drawingml/2006/table">
            <a:tbl>
              <a:tblPr firstRow="1" bandRow="1">
                <a:tableStyleId>{073A0DAA-6AF3-43AB-8588-CEC1D06C72B9}</a:tableStyleId>
              </a:tblPr>
              <a:tblGrid>
                <a:gridCol w="698311">
                  <a:extLst>
                    <a:ext uri="{9D8B030D-6E8A-4147-A177-3AD203B41FA5}">
                      <a16:colId xmlns:a16="http://schemas.microsoft.com/office/drawing/2014/main" val="20003"/>
                    </a:ext>
                  </a:extLst>
                </a:gridCol>
                <a:gridCol w="698311">
                  <a:extLst>
                    <a:ext uri="{9D8B030D-6E8A-4147-A177-3AD203B41FA5}">
                      <a16:colId xmlns:a16="http://schemas.microsoft.com/office/drawing/2014/main" val="20004"/>
                    </a:ext>
                  </a:extLst>
                </a:gridCol>
                <a:gridCol w="698311">
                  <a:extLst>
                    <a:ext uri="{9D8B030D-6E8A-4147-A177-3AD203B41FA5}">
                      <a16:colId xmlns:a16="http://schemas.microsoft.com/office/drawing/2014/main" val="20005"/>
                    </a:ext>
                  </a:extLst>
                </a:gridCol>
                <a:gridCol w="698311">
                  <a:extLst>
                    <a:ext uri="{9D8B030D-6E8A-4147-A177-3AD203B41FA5}">
                      <a16:colId xmlns:a16="http://schemas.microsoft.com/office/drawing/2014/main" val="20006"/>
                    </a:ext>
                  </a:extLst>
                </a:gridCol>
                <a:gridCol w="698311">
                  <a:extLst>
                    <a:ext uri="{9D8B030D-6E8A-4147-A177-3AD203B41FA5}">
                      <a16:colId xmlns:a16="http://schemas.microsoft.com/office/drawing/2014/main" val="20007"/>
                    </a:ext>
                  </a:extLst>
                </a:gridCol>
                <a:gridCol w="696521">
                  <a:extLst>
                    <a:ext uri="{9D8B030D-6E8A-4147-A177-3AD203B41FA5}">
                      <a16:colId xmlns:a16="http://schemas.microsoft.com/office/drawing/2014/main" val="20008"/>
                    </a:ext>
                  </a:extLst>
                </a:gridCol>
                <a:gridCol w="699206">
                  <a:extLst>
                    <a:ext uri="{9D8B030D-6E8A-4147-A177-3AD203B41FA5}">
                      <a16:colId xmlns:a16="http://schemas.microsoft.com/office/drawing/2014/main" val="20009"/>
                    </a:ext>
                  </a:extLst>
                </a:gridCol>
                <a:gridCol w="699206">
                  <a:extLst>
                    <a:ext uri="{9D8B030D-6E8A-4147-A177-3AD203B41FA5}">
                      <a16:colId xmlns:a16="http://schemas.microsoft.com/office/drawing/2014/main" val="20010"/>
                    </a:ext>
                  </a:extLst>
                </a:gridCol>
                <a:gridCol w="699206">
                  <a:extLst>
                    <a:ext uri="{9D8B030D-6E8A-4147-A177-3AD203B41FA5}">
                      <a16:colId xmlns:a16="http://schemas.microsoft.com/office/drawing/2014/main" val="20011"/>
                    </a:ext>
                  </a:extLst>
                </a:gridCol>
              </a:tblGrid>
              <a:tr h="280504">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2008</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2009</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2010</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2011</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2012</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2013</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2014</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2015</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2016</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1" name="Text Box 7"/>
          <p:cNvSpPr txBox="1">
            <a:spLocks noChangeArrowheads="1"/>
          </p:cNvSpPr>
          <p:nvPr/>
        </p:nvSpPr>
        <p:spPr bwMode="auto">
          <a:xfrm>
            <a:off x="943147" y="1078741"/>
            <a:ext cx="2375726" cy="245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3381" tIns="41690" rIns="83381" bIns="41690">
            <a:spAutoFit/>
          </a:bodyPr>
          <a:lstStyle>
            <a:lvl1pPr defTabSz="827088">
              <a:defRPr>
                <a:solidFill>
                  <a:schemeClr val="tx1"/>
                </a:solidFill>
                <a:latin typeface="Arial" charset="0"/>
              </a:defRPr>
            </a:lvl1pPr>
            <a:lvl2pPr marL="414338" defTabSz="827088">
              <a:defRPr>
                <a:solidFill>
                  <a:schemeClr val="tx1"/>
                </a:solidFill>
                <a:latin typeface="Arial" charset="0"/>
              </a:defRPr>
            </a:lvl2pPr>
            <a:lvl3pPr marL="827088" defTabSz="827088">
              <a:defRPr>
                <a:solidFill>
                  <a:schemeClr val="tx1"/>
                </a:solidFill>
                <a:latin typeface="Arial" charset="0"/>
              </a:defRPr>
            </a:lvl3pPr>
            <a:lvl4pPr marL="1241425" defTabSz="827088">
              <a:defRPr>
                <a:solidFill>
                  <a:schemeClr val="tx1"/>
                </a:solidFill>
                <a:latin typeface="Arial" charset="0"/>
              </a:defRPr>
            </a:lvl4pPr>
            <a:lvl5pPr marL="1655763" defTabSz="827088">
              <a:defRPr>
                <a:solidFill>
                  <a:schemeClr val="tx1"/>
                </a:solidFill>
                <a:latin typeface="Arial" charset="0"/>
              </a:defRPr>
            </a:lvl5pPr>
            <a:lvl6pPr marL="2112963" defTabSz="827088" fontAlgn="base">
              <a:spcBef>
                <a:spcPct val="0"/>
              </a:spcBef>
              <a:spcAft>
                <a:spcPct val="0"/>
              </a:spcAft>
              <a:defRPr>
                <a:solidFill>
                  <a:schemeClr val="tx1"/>
                </a:solidFill>
                <a:latin typeface="Arial" charset="0"/>
              </a:defRPr>
            </a:lvl6pPr>
            <a:lvl7pPr marL="2570163" defTabSz="827088" fontAlgn="base">
              <a:spcBef>
                <a:spcPct val="0"/>
              </a:spcBef>
              <a:spcAft>
                <a:spcPct val="0"/>
              </a:spcAft>
              <a:defRPr>
                <a:solidFill>
                  <a:schemeClr val="tx1"/>
                </a:solidFill>
                <a:latin typeface="Arial" charset="0"/>
              </a:defRPr>
            </a:lvl7pPr>
            <a:lvl8pPr marL="3027363" defTabSz="827088" fontAlgn="base">
              <a:spcBef>
                <a:spcPct val="0"/>
              </a:spcBef>
              <a:spcAft>
                <a:spcPct val="0"/>
              </a:spcAft>
              <a:defRPr>
                <a:solidFill>
                  <a:schemeClr val="tx1"/>
                </a:solidFill>
                <a:latin typeface="Arial" charset="0"/>
              </a:defRPr>
            </a:lvl8pPr>
            <a:lvl9pPr marL="3484563" defTabSz="827088" fontAlgn="base">
              <a:spcBef>
                <a:spcPct val="0"/>
              </a:spcBef>
              <a:spcAft>
                <a:spcPct val="0"/>
              </a:spcAft>
              <a:defRPr>
                <a:solidFill>
                  <a:schemeClr val="tx1"/>
                </a:solidFill>
                <a:latin typeface="Arial" charset="0"/>
              </a:defRPr>
            </a:lvl9pPr>
          </a:lstStyle>
          <a:p>
            <a:r>
              <a:rPr lang="fi-FI" sz="1050" dirty="0">
                <a:solidFill>
                  <a:srgbClr val="29282E"/>
                </a:solidFill>
                <a:latin typeface="Verdana"/>
                <a:ea typeface="ＭＳ Ｐゴシック" pitchFamily="34" charset="-128"/>
              </a:rPr>
              <a:t>Miljoonaa euroa, käyvin hinnoin </a:t>
            </a:r>
          </a:p>
        </p:txBody>
      </p:sp>
      <p:graphicFrame>
        <p:nvGraphicFramePr>
          <p:cNvPr id="25" name="Taulukko 24"/>
          <p:cNvGraphicFramePr>
            <a:graphicFrameLocks noGrp="1"/>
          </p:cNvGraphicFramePr>
          <p:nvPr>
            <p:extLst/>
          </p:nvPr>
        </p:nvGraphicFramePr>
        <p:xfrm>
          <a:off x="3438453" y="3934949"/>
          <a:ext cx="3767898" cy="401910"/>
        </p:xfrm>
        <a:graphic>
          <a:graphicData uri="http://schemas.openxmlformats.org/drawingml/2006/table">
            <a:tbl>
              <a:tblPr/>
              <a:tblGrid>
                <a:gridCol w="863864">
                  <a:extLst>
                    <a:ext uri="{9D8B030D-6E8A-4147-A177-3AD203B41FA5}">
                      <a16:colId xmlns:a16="http://schemas.microsoft.com/office/drawing/2014/main" val="20000"/>
                    </a:ext>
                  </a:extLst>
                </a:gridCol>
                <a:gridCol w="1478411">
                  <a:extLst>
                    <a:ext uri="{9D8B030D-6E8A-4147-A177-3AD203B41FA5}">
                      <a16:colId xmlns:a16="http://schemas.microsoft.com/office/drawing/2014/main" val="20001"/>
                    </a:ext>
                  </a:extLst>
                </a:gridCol>
                <a:gridCol w="1425623">
                  <a:extLst>
                    <a:ext uri="{9D8B030D-6E8A-4147-A177-3AD203B41FA5}">
                      <a16:colId xmlns:a16="http://schemas.microsoft.com/office/drawing/2014/main" val="20002"/>
                    </a:ext>
                  </a:extLst>
                </a:gridCol>
              </a:tblGrid>
              <a:tr h="200955">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l" fontAlgn="b"/>
                      <a:r>
                        <a:rPr lang="en-GB" sz="900" b="0" i="0" u="none" strike="noStrike" baseline="0" dirty="0" err="1">
                          <a:solidFill>
                            <a:schemeClr val="tx2"/>
                          </a:solidFill>
                          <a:effectLst/>
                          <a:latin typeface="Verdana" panose="020B0604030504040204" pitchFamily="34" charset="0"/>
                        </a:rPr>
                        <a:t>Muutos</a:t>
                      </a:r>
                      <a:r>
                        <a:rPr lang="en-GB" sz="900" b="0" i="0" u="none" strike="noStrike" baseline="0" dirty="0">
                          <a:solidFill>
                            <a:schemeClr val="tx2"/>
                          </a:solidFill>
                          <a:effectLst/>
                          <a:latin typeface="Verdana" panose="020B0604030504040204" pitchFamily="34" charset="0"/>
                        </a:rPr>
                        <a:t>:</a:t>
                      </a:r>
                    </a:p>
                  </a:txBody>
                  <a:tcPr marL="15998" marR="15998" marT="15998" marB="15998" anchor="b">
                    <a:lnL w="12700" cmpd="sng">
                      <a:solidFill>
                        <a:srgbClr val="FFFFFF"/>
                      </a:solidFill>
                    </a:lnL>
                    <a:lnR w="12700" cap="flat" cmpd="sng" algn="ctr">
                      <a:solidFill>
                        <a:srgbClr val="29282E"/>
                      </a:solidFill>
                      <a:prstDash val="solid"/>
                      <a:round/>
                      <a:headEnd type="none" w="med" len="med"/>
                      <a:tailEnd type="none" w="med" len="med"/>
                    </a:lnR>
                    <a:lnT w="12700" cmpd="sng">
                      <a:solidFill>
                        <a:srgbClr val="FFFFFF"/>
                      </a:solidFill>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ctr" fontAlgn="b"/>
                      <a:r>
                        <a:rPr lang="en-GB" sz="900" u="none" strike="noStrike" baseline="0" dirty="0">
                          <a:solidFill>
                            <a:schemeClr val="tx2"/>
                          </a:solidFill>
                          <a:effectLst/>
                          <a:latin typeface="Verdana" panose="020B0604030504040204" pitchFamily="34" charset="0"/>
                        </a:rPr>
                        <a:t>IV,2016 / IV,2015</a:t>
                      </a:r>
                      <a:endParaRPr lang="en-GB" sz="900" b="0" i="0" u="none" strike="noStrike" baseline="0" dirty="0">
                        <a:solidFill>
                          <a:schemeClr val="tx2"/>
                        </a:solidFill>
                        <a:effectLst/>
                        <a:latin typeface="Verdana" panose="020B0604030504040204" pitchFamily="34" charset="0"/>
                      </a:endParaRPr>
                    </a:p>
                  </a:txBody>
                  <a:tcPr marL="15998" marR="15998" marT="15998" marB="15998" anchor="b">
                    <a:lnL w="12700" cap="flat" cmpd="sng" algn="ctr">
                      <a:solidFill>
                        <a:srgbClr val="29282E"/>
                      </a:solidFill>
                      <a:prstDash val="solid"/>
                      <a:round/>
                      <a:headEnd type="none" w="med" len="med"/>
                      <a:tailEnd type="none" w="med" len="med"/>
                    </a:lnL>
                    <a:lnR w="12700" cap="flat" cmpd="sng" algn="ctr">
                      <a:solidFill>
                        <a:srgbClr val="29282E"/>
                      </a:solidFill>
                      <a:prstDash val="solid"/>
                      <a:round/>
                      <a:headEnd type="none" w="med" len="med"/>
                      <a:tailEnd type="none" w="med" len="med"/>
                    </a:lnR>
                    <a:lnT w="12700" cmpd="sng">
                      <a:solidFill>
                        <a:srgbClr val="FFFFFF"/>
                      </a:solidFill>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ctr" fontAlgn="b"/>
                      <a:r>
                        <a:rPr lang="en-GB" sz="900" u="none" strike="noStrike" baseline="0" dirty="0">
                          <a:solidFill>
                            <a:schemeClr val="tx2"/>
                          </a:solidFill>
                          <a:effectLst/>
                          <a:latin typeface="Verdana" panose="020B0604030504040204" pitchFamily="34" charset="0"/>
                        </a:rPr>
                        <a:t>IV,2016 / III,2016</a:t>
                      </a:r>
                      <a:endParaRPr lang="en-GB" sz="900" b="0" i="0" u="none" strike="noStrike" baseline="0" dirty="0">
                        <a:solidFill>
                          <a:schemeClr val="tx2"/>
                        </a:solidFill>
                        <a:effectLst/>
                        <a:latin typeface="Verdana" panose="020B0604030504040204" pitchFamily="34" charset="0"/>
                      </a:endParaRPr>
                    </a:p>
                  </a:txBody>
                  <a:tcPr marL="15998" marR="15998" marT="15998" marB="15998" anchor="b">
                    <a:lnL w="12700" cap="flat" cmpd="sng" algn="ctr">
                      <a:solidFill>
                        <a:srgbClr val="29282E"/>
                      </a:solidFill>
                      <a:prstDash val="solid"/>
                      <a:round/>
                      <a:headEnd type="none" w="med" len="med"/>
                      <a:tailEnd type="none" w="med" len="med"/>
                    </a:lnL>
                    <a:lnR w="12700" cmpd="sng">
                      <a:solidFill>
                        <a:srgbClr val="FFFFFF"/>
                      </a:solidFill>
                    </a:lnR>
                    <a:lnT w="12700" cmpd="sng">
                      <a:solidFill>
                        <a:srgbClr val="FFFFFF"/>
                      </a:solidFill>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extLst>
                  <a:ext uri="{0D108BD9-81ED-4DB2-BD59-A6C34878D82A}">
                    <a16:rowId xmlns:a16="http://schemas.microsoft.com/office/drawing/2014/main" val="10000"/>
                  </a:ext>
                </a:extLst>
              </a:tr>
              <a:tr h="200955">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l" fontAlgn="b"/>
                      <a:r>
                        <a:rPr lang="en-GB" sz="900" u="none" strike="noStrike" baseline="0" dirty="0" err="1">
                          <a:solidFill>
                            <a:schemeClr val="tx2"/>
                          </a:solidFill>
                          <a:effectLst/>
                          <a:latin typeface="Verdana" panose="020B0604030504040204" pitchFamily="34" charset="0"/>
                        </a:rPr>
                        <a:t>Yhteensä</a:t>
                      </a:r>
                      <a:r>
                        <a:rPr lang="en-GB" sz="900" u="none" strike="noStrike" baseline="0" dirty="0">
                          <a:solidFill>
                            <a:schemeClr val="tx2"/>
                          </a:solidFill>
                          <a:effectLst/>
                          <a:latin typeface="Verdana" panose="020B0604030504040204" pitchFamily="34" charset="0"/>
                        </a:rPr>
                        <a:t>:</a:t>
                      </a:r>
                      <a:endParaRPr lang="en-GB" sz="900" b="0" i="0" u="none" strike="noStrike" baseline="0" dirty="0">
                        <a:solidFill>
                          <a:schemeClr val="tx2"/>
                        </a:solidFill>
                        <a:effectLst/>
                        <a:latin typeface="Verdana" panose="020B0604030504040204" pitchFamily="34" charset="0"/>
                      </a:endParaRPr>
                    </a:p>
                  </a:txBody>
                  <a:tcPr marL="15998" marR="15998" marT="15998" marB="15998" anchor="b">
                    <a:lnL w="12700" cmpd="sng">
                      <a:solidFill>
                        <a:srgbClr val="FFFFFF"/>
                      </a:solidFill>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chemeClr val="bg2"/>
                    </a:solid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-2 %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chemeClr val="bg2"/>
                    </a:solid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+52 %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mpd="sng">
                      <a:solidFill>
                        <a:srgbClr val="FFFFFF"/>
                      </a:solidFill>
                    </a:lnR>
                    <a:lnT w="12700" cap="flat" cmpd="sng" algn="ctr">
                      <a:solidFill>
                        <a:srgbClr val="29282E"/>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496440754"/>
      </p:ext>
    </p:extLst>
  </p:cSld>
  <p:clrMapOvr>
    <a:masterClrMapping/>
  </p:clrMapOvr>
  <p:transition spd="med">
    <p:fade/>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Tietotekniikka-alan* tilauskanta Suomessa </a:t>
            </a:r>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54</a:t>
            </a:fld>
            <a:endParaRPr lang="fi-FI" dirty="0">
              <a:solidFill>
                <a:srgbClr val="29282E"/>
              </a:solidFill>
            </a:endParaRPr>
          </a:p>
        </p:txBody>
      </p:sp>
      <p:sp>
        <p:nvSpPr>
          <p:cNvPr id="4" name="Päivämäärän paikkamerkki 3"/>
          <p:cNvSpPr>
            <a:spLocks noGrp="1"/>
          </p:cNvSpPr>
          <p:nvPr>
            <p:ph type="dt" sz="half" idx="10"/>
          </p:nvPr>
        </p:nvSpPr>
        <p:spPr/>
        <p:txBody>
          <a:bodyPr/>
          <a:lstStyle/>
          <a:p>
            <a:fld id="{E70C97DB-DA9C-4CFA-B970-B8599B25F3E4}" type="datetime1">
              <a:rPr lang="fi-FI" smtClean="0">
                <a:solidFill>
                  <a:srgbClr val="29282E"/>
                </a:solidFill>
              </a:rPr>
              <a:pPr/>
              <a:t>12.4.2017</a:t>
            </a:fld>
            <a:endParaRPr lang="fi-FI" dirty="0">
              <a:solidFill>
                <a:srgbClr val="29282E"/>
              </a:solidFill>
            </a:endParaRPr>
          </a:p>
        </p:txBody>
      </p:sp>
      <p:sp>
        <p:nvSpPr>
          <p:cNvPr id="5" name="Alatunnisteen paikkamerkki 4"/>
          <p:cNvSpPr>
            <a:spLocks noGrp="1"/>
          </p:cNvSpPr>
          <p:nvPr>
            <p:ph type="ftr" sz="quarter" idx="11"/>
          </p:nvPr>
        </p:nvSpPr>
        <p:spPr/>
        <p:txBody>
          <a:bodyPr/>
          <a:lstStyle/>
          <a:p>
            <a:r>
              <a:rPr lang="fi-FI">
                <a:solidFill>
                  <a:srgbClr val="29282E"/>
                </a:solidFill>
              </a:rPr>
              <a:t>Teknologiateollisuus</a:t>
            </a:r>
            <a:endParaRPr lang="fi-FI" dirty="0">
              <a:solidFill>
                <a:srgbClr val="29282E"/>
              </a:solidFill>
            </a:endParaRPr>
          </a:p>
        </p:txBody>
      </p:sp>
      <p:sp>
        <p:nvSpPr>
          <p:cNvPr id="7" name="Tekstin paikkamerkki 6"/>
          <p:cNvSpPr>
            <a:spLocks noGrp="1"/>
          </p:cNvSpPr>
          <p:nvPr>
            <p:ph type="body" sz="quarter" idx="18"/>
          </p:nvPr>
        </p:nvSpPr>
        <p:spPr>
          <a:xfrm>
            <a:off x="2334682" y="4727574"/>
            <a:ext cx="4570154" cy="241813"/>
          </a:xfrm>
        </p:spPr>
        <p:txBody>
          <a:bodyPr/>
          <a:lstStyle/>
          <a:p>
            <a:r>
              <a:rPr lang="fi-FI" dirty="0"/>
              <a:t>Lähde: Teknologiateollisuus ry:n tilauskantatiedustelun vastaajayritykset, </a:t>
            </a:r>
          </a:p>
          <a:p>
            <a:r>
              <a:rPr lang="fi-FI" dirty="0"/>
              <a:t>viimeisin tieto 31.12.2016.        	</a:t>
            </a:r>
          </a:p>
          <a:p>
            <a:endParaRPr lang="fi-FI" dirty="0"/>
          </a:p>
        </p:txBody>
      </p:sp>
      <p:graphicFrame>
        <p:nvGraphicFramePr>
          <p:cNvPr id="8" name="Object 3"/>
          <p:cNvGraphicFramePr>
            <a:graphicFrameLocks noGrp="1" noChangeAspect="1"/>
          </p:cNvGraphicFramePr>
          <p:nvPr>
            <p:ph sz="quarter" idx="17"/>
            <p:extLst/>
          </p:nvPr>
        </p:nvGraphicFramePr>
        <p:xfrm>
          <a:off x="381000" y="1015689"/>
          <a:ext cx="8391525" cy="285208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Taulukko 8"/>
          <p:cNvGraphicFramePr>
            <a:graphicFrameLocks noGrp="1"/>
          </p:cNvGraphicFramePr>
          <p:nvPr>
            <p:extLst/>
          </p:nvPr>
        </p:nvGraphicFramePr>
        <p:xfrm>
          <a:off x="1007945" y="3653915"/>
          <a:ext cx="6297891" cy="252180"/>
        </p:xfrm>
        <a:graphic>
          <a:graphicData uri="http://schemas.openxmlformats.org/drawingml/2006/table">
            <a:tbl>
              <a:tblPr firstRow="1" bandRow="1">
                <a:tableStyleId>{073A0DAA-6AF3-43AB-8588-CEC1D06C72B9}</a:tableStyleId>
              </a:tblPr>
              <a:tblGrid>
                <a:gridCol w="699666">
                  <a:extLst>
                    <a:ext uri="{9D8B030D-6E8A-4147-A177-3AD203B41FA5}">
                      <a16:colId xmlns:a16="http://schemas.microsoft.com/office/drawing/2014/main" val="20003"/>
                    </a:ext>
                  </a:extLst>
                </a:gridCol>
                <a:gridCol w="748182">
                  <a:extLst>
                    <a:ext uri="{9D8B030D-6E8A-4147-A177-3AD203B41FA5}">
                      <a16:colId xmlns:a16="http://schemas.microsoft.com/office/drawing/2014/main" val="20004"/>
                    </a:ext>
                  </a:extLst>
                </a:gridCol>
                <a:gridCol w="686707">
                  <a:extLst>
                    <a:ext uri="{9D8B030D-6E8A-4147-A177-3AD203B41FA5}">
                      <a16:colId xmlns:a16="http://schemas.microsoft.com/office/drawing/2014/main" val="20005"/>
                    </a:ext>
                  </a:extLst>
                </a:gridCol>
                <a:gridCol w="687474">
                  <a:extLst>
                    <a:ext uri="{9D8B030D-6E8A-4147-A177-3AD203B41FA5}">
                      <a16:colId xmlns:a16="http://schemas.microsoft.com/office/drawing/2014/main" val="20006"/>
                    </a:ext>
                  </a:extLst>
                </a:gridCol>
                <a:gridCol w="676305">
                  <a:extLst>
                    <a:ext uri="{9D8B030D-6E8A-4147-A177-3AD203B41FA5}">
                      <a16:colId xmlns:a16="http://schemas.microsoft.com/office/drawing/2014/main" val="20007"/>
                    </a:ext>
                  </a:extLst>
                </a:gridCol>
                <a:gridCol w="697874">
                  <a:extLst>
                    <a:ext uri="{9D8B030D-6E8A-4147-A177-3AD203B41FA5}">
                      <a16:colId xmlns:a16="http://schemas.microsoft.com/office/drawing/2014/main" val="20008"/>
                    </a:ext>
                  </a:extLst>
                </a:gridCol>
                <a:gridCol w="700561">
                  <a:extLst>
                    <a:ext uri="{9D8B030D-6E8A-4147-A177-3AD203B41FA5}">
                      <a16:colId xmlns:a16="http://schemas.microsoft.com/office/drawing/2014/main" val="20009"/>
                    </a:ext>
                  </a:extLst>
                </a:gridCol>
                <a:gridCol w="700561">
                  <a:extLst>
                    <a:ext uri="{9D8B030D-6E8A-4147-A177-3AD203B41FA5}">
                      <a16:colId xmlns:a16="http://schemas.microsoft.com/office/drawing/2014/main" val="20010"/>
                    </a:ext>
                  </a:extLst>
                </a:gridCol>
                <a:gridCol w="700561">
                  <a:extLst>
                    <a:ext uri="{9D8B030D-6E8A-4147-A177-3AD203B41FA5}">
                      <a16:colId xmlns:a16="http://schemas.microsoft.com/office/drawing/2014/main" val="20011"/>
                    </a:ext>
                  </a:extLst>
                </a:gridCol>
              </a:tblGrid>
              <a:tr h="230624">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2008</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2009</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2010</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2011</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2012</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2013</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2014</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2015</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2016</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0" name="Text Box 7"/>
          <p:cNvSpPr txBox="1">
            <a:spLocks noChangeArrowheads="1"/>
          </p:cNvSpPr>
          <p:nvPr/>
        </p:nvSpPr>
        <p:spPr bwMode="auto">
          <a:xfrm>
            <a:off x="943144" y="1059815"/>
            <a:ext cx="2375726" cy="245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3381" tIns="41690" rIns="83381" bIns="41690">
            <a:spAutoFit/>
          </a:bodyPr>
          <a:lstStyle>
            <a:lvl1pPr defTabSz="827088">
              <a:defRPr>
                <a:solidFill>
                  <a:schemeClr val="tx1"/>
                </a:solidFill>
                <a:latin typeface="Arial" charset="0"/>
              </a:defRPr>
            </a:lvl1pPr>
            <a:lvl2pPr marL="414338" defTabSz="827088">
              <a:defRPr>
                <a:solidFill>
                  <a:schemeClr val="tx1"/>
                </a:solidFill>
                <a:latin typeface="Arial" charset="0"/>
              </a:defRPr>
            </a:lvl2pPr>
            <a:lvl3pPr marL="827088" defTabSz="827088">
              <a:defRPr>
                <a:solidFill>
                  <a:schemeClr val="tx1"/>
                </a:solidFill>
                <a:latin typeface="Arial" charset="0"/>
              </a:defRPr>
            </a:lvl3pPr>
            <a:lvl4pPr marL="1241425" defTabSz="827088">
              <a:defRPr>
                <a:solidFill>
                  <a:schemeClr val="tx1"/>
                </a:solidFill>
                <a:latin typeface="Arial" charset="0"/>
              </a:defRPr>
            </a:lvl4pPr>
            <a:lvl5pPr marL="1655763" defTabSz="827088">
              <a:defRPr>
                <a:solidFill>
                  <a:schemeClr val="tx1"/>
                </a:solidFill>
                <a:latin typeface="Arial" charset="0"/>
              </a:defRPr>
            </a:lvl5pPr>
            <a:lvl6pPr marL="2112963" defTabSz="827088" fontAlgn="base">
              <a:spcBef>
                <a:spcPct val="0"/>
              </a:spcBef>
              <a:spcAft>
                <a:spcPct val="0"/>
              </a:spcAft>
              <a:defRPr>
                <a:solidFill>
                  <a:schemeClr val="tx1"/>
                </a:solidFill>
                <a:latin typeface="Arial" charset="0"/>
              </a:defRPr>
            </a:lvl6pPr>
            <a:lvl7pPr marL="2570163" defTabSz="827088" fontAlgn="base">
              <a:spcBef>
                <a:spcPct val="0"/>
              </a:spcBef>
              <a:spcAft>
                <a:spcPct val="0"/>
              </a:spcAft>
              <a:defRPr>
                <a:solidFill>
                  <a:schemeClr val="tx1"/>
                </a:solidFill>
                <a:latin typeface="Arial" charset="0"/>
              </a:defRPr>
            </a:lvl7pPr>
            <a:lvl8pPr marL="3027363" defTabSz="827088" fontAlgn="base">
              <a:spcBef>
                <a:spcPct val="0"/>
              </a:spcBef>
              <a:spcAft>
                <a:spcPct val="0"/>
              </a:spcAft>
              <a:defRPr>
                <a:solidFill>
                  <a:schemeClr val="tx1"/>
                </a:solidFill>
                <a:latin typeface="Arial" charset="0"/>
              </a:defRPr>
            </a:lvl8pPr>
            <a:lvl9pPr marL="3484563" defTabSz="827088" fontAlgn="base">
              <a:spcBef>
                <a:spcPct val="0"/>
              </a:spcBef>
              <a:spcAft>
                <a:spcPct val="0"/>
              </a:spcAft>
              <a:defRPr>
                <a:solidFill>
                  <a:schemeClr val="tx1"/>
                </a:solidFill>
                <a:latin typeface="Arial" charset="0"/>
              </a:defRPr>
            </a:lvl9pPr>
          </a:lstStyle>
          <a:p>
            <a:r>
              <a:rPr lang="fi-FI" sz="1050" dirty="0">
                <a:solidFill>
                  <a:srgbClr val="29282E"/>
                </a:solidFill>
                <a:latin typeface="Verdana"/>
                <a:ea typeface="ＭＳ Ｐゴシック" pitchFamily="34" charset="-128"/>
              </a:rPr>
              <a:t>Miljoonaa euroa, käyvin hinnoin </a:t>
            </a:r>
          </a:p>
        </p:txBody>
      </p:sp>
      <p:graphicFrame>
        <p:nvGraphicFramePr>
          <p:cNvPr id="11" name="Taulukko 10"/>
          <p:cNvGraphicFramePr>
            <a:graphicFrameLocks noGrp="1"/>
          </p:cNvGraphicFramePr>
          <p:nvPr>
            <p:extLst/>
          </p:nvPr>
        </p:nvGraphicFramePr>
        <p:xfrm>
          <a:off x="3405582" y="3923754"/>
          <a:ext cx="3900255" cy="401910"/>
        </p:xfrm>
        <a:graphic>
          <a:graphicData uri="http://schemas.openxmlformats.org/drawingml/2006/table">
            <a:tbl>
              <a:tblPr/>
              <a:tblGrid>
                <a:gridCol w="894209">
                  <a:extLst>
                    <a:ext uri="{9D8B030D-6E8A-4147-A177-3AD203B41FA5}">
                      <a16:colId xmlns:a16="http://schemas.microsoft.com/office/drawing/2014/main" val="20000"/>
                    </a:ext>
                  </a:extLst>
                </a:gridCol>
                <a:gridCol w="1530344">
                  <a:extLst>
                    <a:ext uri="{9D8B030D-6E8A-4147-A177-3AD203B41FA5}">
                      <a16:colId xmlns:a16="http://schemas.microsoft.com/office/drawing/2014/main" val="20001"/>
                    </a:ext>
                  </a:extLst>
                </a:gridCol>
                <a:gridCol w="1475702">
                  <a:extLst>
                    <a:ext uri="{9D8B030D-6E8A-4147-A177-3AD203B41FA5}">
                      <a16:colId xmlns:a16="http://schemas.microsoft.com/office/drawing/2014/main" val="20002"/>
                    </a:ext>
                  </a:extLst>
                </a:gridCol>
              </a:tblGrid>
              <a:tr h="200955">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l" fontAlgn="b"/>
                      <a:r>
                        <a:rPr lang="en-GB" sz="900" b="0" i="0" u="none" strike="noStrike" baseline="0" dirty="0" err="1">
                          <a:solidFill>
                            <a:schemeClr val="tx2"/>
                          </a:solidFill>
                          <a:effectLst/>
                          <a:latin typeface="Verdana" panose="020B0604030504040204" pitchFamily="34" charset="0"/>
                        </a:rPr>
                        <a:t>Muutos</a:t>
                      </a:r>
                      <a:r>
                        <a:rPr lang="en-GB" sz="900" b="0" i="0" u="none" strike="noStrike" baseline="0" dirty="0">
                          <a:solidFill>
                            <a:schemeClr val="tx2"/>
                          </a:solidFill>
                          <a:effectLst/>
                          <a:latin typeface="Verdana" panose="020B0604030504040204" pitchFamily="34" charset="0"/>
                        </a:rPr>
                        <a:t>:</a:t>
                      </a:r>
                    </a:p>
                  </a:txBody>
                  <a:tcPr marL="15998" marR="15998" marT="15998" marB="15998" anchor="b">
                    <a:lnL w="12700" cmpd="sng">
                      <a:solidFill>
                        <a:srgbClr val="FFFFFF"/>
                      </a:solidFill>
                    </a:lnL>
                    <a:lnR w="12700" cap="flat" cmpd="sng" algn="ctr">
                      <a:solidFill>
                        <a:srgbClr val="29282E"/>
                      </a:solidFill>
                      <a:prstDash val="solid"/>
                      <a:round/>
                      <a:headEnd type="none" w="med" len="med"/>
                      <a:tailEnd type="none" w="med" len="med"/>
                    </a:lnR>
                    <a:lnT w="12700" cmpd="sng">
                      <a:solidFill>
                        <a:srgbClr val="FFFFFF"/>
                      </a:solidFill>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ctr" fontAlgn="b"/>
                      <a:r>
                        <a:rPr lang="en-GB" sz="900" u="none" strike="noStrike" baseline="0" dirty="0">
                          <a:solidFill>
                            <a:schemeClr val="tx2"/>
                          </a:solidFill>
                          <a:effectLst/>
                          <a:latin typeface="Verdana" panose="020B0604030504040204" pitchFamily="34" charset="0"/>
                        </a:rPr>
                        <a:t>31.12.2016 / 31.12.2015</a:t>
                      </a:r>
                      <a:endParaRPr lang="en-GB" sz="900" b="0" i="0" u="none" strike="noStrike" baseline="0" dirty="0">
                        <a:solidFill>
                          <a:schemeClr val="tx2"/>
                        </a:solidFill>
                        <a:effectLst/>
                        <a:latin typeface="Verdana" panose="020B0604030504040204" pitchFamily="34" charset="0"/>
                      </a:endParaRPr>
                    </a:p>
                  </a:txBody>
                  <a:tcPr marL="15998" marR="15998" marT="15998" marB="15998" anchor="b">
                    <a:lnL w="12700" cap="flat" cmpd="sng" algn="ctr">
                      <a:solidFill>
                        <a:srgbClr val="29282E"/>
                      </a:solidFill>
                      <a:prstDash val="solid"/>
                      <a:round/>
                      <a:headEnd type="none" w="med" len="med"/>
                      <a:tailEnd type="none" w="med" len="med"/>
                    </a:lnL>
                    <a:lnR w="12700" cap="flat" cmpd="sng" algn="ctr">
                      <a:solidFill>
                        <a:srgbClr val="29282E"/>
                      </a:solidFill>
                      <a:prstDash val="solid"/>
                      <a:round/>
                      <a:headEnd type="none" w="med" len="med"/>
                      <a:tailEnd type="none" w="med" len="med"/>
                    </a:lnR>
                    <a:lnT w="12700" cmpd="sng">
                      <a:solidFill>
                        <a:srgbClr val="FFFFFF"/>
                      </a:solidFill>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ctr" fontAlgn="b"/>
                      <a:r>
                        <a:rPr lang="en-GB" sz="900" u="none" strike="noStrike" baseline="0" dirty="0">
                          <a:solidFill>
                            <a:schemeClr val="tx2"/>
                          </a:solidFill>
                          <a:effectLst/>
                          <a:latin typeface="Verdana" panose="020B0604030504040204" pitchFamily="34" charset="0"/>
                        </a:rPr>
                        <a:t>31.12.2016 / 30.9.2016</a:t>
                      </a:r>
                      <a:endParaRPr lang="en-GB" sz="900" b="0" i="0" u="none" strike="noStrike" baseline="0" dirty="0">
                        <a:solidFill>
                          <a:schemeClr val="tx2"/>
                        </a:solidFill>
                        <a:effectLst/>
                        <a:latin typeface="Verdana" panose="020B0604030504040204" pitchFamily="34" charset="0"/>
                      </a:endParaRPr>
                    </a:p>
                  </a:txBody>
                  <a:tcPr marL="15998" marR="15998" marT="15998" marB="15998" anchor="b">
                    <a:lnL w="12700" cap="flat" cmpd="sng" algn="ctr">
                      <a:solidFill>
                        <a:srgbClr val="29282E"/>
                      </a:solidFill>
                      <a:prstDash val="solid"/>
                      <a:round/>
                      <a:headEnd type="none" w="med" len="med"/>
                      <a:tailEnd type="none" w="med" len="med"/>
                    </a:lnL>
                    <a:lnR w="12700" cmpd="sng">
                      <a:solidFill>
                        <a:srgbClr val="FFFFFF"/>
                      </a:solidFill>
                    </a:lnR>
                    <a:lnT w="12700" cmpd="sng">
                      <a:solidFill>
                        <a:srgbClr val="FFFFFF"/>
                      </a:solidFill>
                    </a:lnT>
                    <a:lnB w="12700" cap="flat" cmpd="sng" algn="ctr">
                      <a:solidFill>
                        <a:srgbClr val="29282E"/>
                      </a:solid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extLst>
                  <a:ext uri="{0D108BD9-81ED-4DB2-BD59-A6C34878D82A}">
                    <a16:rowId xmlns:a16="http://schemas.microsoft.com/office/drawing/2014/main" val="10000"/>
                  </a:ext>
                </a:extLst>
              </a:tr>
              <a:tr h="200955">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l" fontAlgn="b"/>
                      <a:r>
                        <a:rPr lang="en-GB" sz="900" u="none" strike="noStrike" baseline="0" dirty="0" err="1">
                          <a:solidFill>
                            <a:schemeClr val="tx2"/>
                          </a:solidFill>
                          <a:effectLst/>
                          <a:latin typeface="Verdana" panose="020B0604030504040204" pitchFamily="34" charset="0"/>
                        </a:rPr>
                        <a:t>Yhteensä</a:t>
                      </a:r>
                      <a:r>
                        <a:rPr lang="en-GB" sz="900" u="none" strike="noStrike" baseline="0" dirty="0">
                          <a:solidFill>
                            <a:schemeClr val="tx2"/>
                          </a:solidFill>
                          <a:effectLst/>
                          <a:latin typeface="Verdana" panose="020B0604030504040204" pitchFamily="34" charset="0"/>
                        </a:rPr>
                        <a:t>:</a:t>
                      </a:r>
                      <a:endParaRPr lang="en-GB" sz="900" b="0" i="0" u="none" strike="noStrike" baseline="0" dirty="0">
                        <a:solidFill>
                          <a:schemeClr val="tx2"/>
                        </a:solidFill>
                        <a:effectLst/>
                        <a:latin typeface="Verdana" panose="020B0604030504040204" pitchFamily="34" charset="0"/>
                      </a:endParaRPr>
                    </a:p>
                  </a:txBody>
                  <a:tcPr marL="15998" marR="15998" marT="15998" marB="15998" anchor="b">
                    <a:lnL w="12700" cmpd="sng">
                      <a:solidFill>
                        <a:srgbClr val="FFFFFF"/>
                      </a:solidFill>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chemeClr val="bg2"/>
                    </a:solid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-6 %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ap="flat" cmpd="sng" algn="ctr">
                      <a:solidFill>
                        <a:srgbClr val="29282E"/>
                      </a:solidFill>
                      <a:prstDash val="solid"/>
                      <a:round/>
                      <a:headEnd type="none" w="med" len="med"/>
                      <a:tailEnd type="none" w="med" len="med"/>
                    </a:lnR>
                    <a:lnT w="12700" cap="flat" cmpd="sng" algn="ctr">
                      <a:solidFill>
                        <a:srgbClr val="29282E"/>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chemeClr val="bg2"/>
                    </a:solidFill>
                  </a:tcPr>
                </a:tc>
                <a:tc>
                  <a:txBody>
                    <a:bodyPr/>
                    <a:lstStyle>
                      <a:lvl1pPr marL="0" algn="l" defTabSz="806052" rtl="0" eaLnBrk="1" latinLnBrk="0" hangingPunct="1">
                        <a:defRPr sz="1587" kern="1200">
                          <a:solidFill>
                            <a:schemeClr val="dk1"/>
                          </a:solidFill>
                          <a:latin typeface="Arial"/>
                        </a:defRPr>
                      </a:lvl1pPr>
                      <a:lvl2pPr marL="403025" algn="l" defTabSz="806052" rtl="0" eaLnBrk="1" latinLnBrk="0" hangingPunct="1">
                        <a:defRPr sz="1587" kern="1200">
                          <a:solidFill>
                            <a:schemeClr val="dk1"/>
                          </a:solidFill>
                          <a:latin typeface="Arial"/>
                        </a:defRPr>
                      </a:lvl2pPr>
                      <a:lvl3pPr marL="806052" algn="l" defTabSz="806052" rtl="0" eaLnBrk="1" latinLnBrk="0" hangingPunct="1">
                        <a:defRPr sz="1587" kern="1200">
                          <a:solidFill>
                            <a:schemeClr val="dk1"/>
                          </a:solidFill>
                          <a:latin typeface="Arial"/>
                        </a:defRPr>
                      </a:lvl3pPr>
                      <a:lvl4pPr marL="1209078" algn="l" defTabSz="806052" rtl="0" eaLnBrk="1" latinLnBrk="0" hangingPunct="1">
                        <a:defRPr sz="1587" kern="1200">
                          <a:solidFill>
                            <a:schemeClr val="dk1"/>
                          </a:solidFill>
                          <a:latin typeface="Arial"/>
                        </a:defRPr>
                      </a:lvl4pPr>
                      <a:lvl5pPr marL="1612105" algn="l" defTabSz="806052" rtl="0" eaLnBrk="1" latinLnBrk="0" hangingPunct="1">
                        <a:defRPr sz="1587" kern="1200">
                          <a:solidFill>
                            <a:schemeClr val="dk1"/>
                          </a:solidFill>
                          <a:latin typeface="Arial"/>
                        </a:defRPr>
                      </a:lvl5pPr>
                      <a:lvl6pPr marL="2015123" algn="l" defTabSz="806052" rtl="0" eaLnBrk="1" latinLnBrk="0" hangingPunct="1">
                        <a:defRPr sz="1587" kern="1200">
                          <a:solidFill>
                            <a:schemeClr val="dk1"/>
                          </a:solidFill>
                          <a:latin typeface="Arial"/>
                        </a:defRPr>
                      </a:lvl6pPr>
                      <a:lvl7pPr marL="2418157" algn="l" defTabSz="806052" rtl="0" eaLnBrk="1" latinLnBrk="0" hangingPunct="1">
                        <a:defRPr sz="1587" kern="1200">
                          <a:solidFill>
                            <a:schemeClr val="dk1"/>
                          </a:solidFill>
                          <a:latin typeface="Arial"/>
                        </a:defRPr>
                      </a:lvl7pPr>
                      <a:lvl8pPr marL="2821180" algn="l" defTabSz="806052" rtl="0" eaLnBrk="1" latinLnBrk="0" hangingPunct="1">
                        <a:defRPr sz="1587" kern="1200">
                          <a:solidFill>
                            <a:schemeClr val="dk1"/>
                          </a:solidFill>
                          <a:latin typeface="Arial"/>
                        </a:defRPr>
                      </a:lvl8pPr>
                      <a:lvl9pPr marL="3224205" algn="l" defTabSz="806052" rtl="0" eaLnBrk="1" latinLnBrk="0" hangingPunct="1">
                        <a:defRPr sz="1587" kern="1200">
                          <a:solidFill>
                            <a:schemeClr val="dk1"/>
                          </a:solidFill>
                          <a:latin typeface="Arial"/>
                        </a:defRPr>
                      </a:lvl9pPr>
                    </a:lstStyle>
                    <a:p>
                      <a:pPr algn="r" fontAlgn="b"/>
                      <a:r>
                        <a:rPr lang="en-GB" sz="900" u="none" strike="noStrike" baseline="0" dirty="0">
                          <a:solidFill>
                            <a:schemeClr val="tx2"/>
                          </a:solidFill>
                          <a:effectLst/>
                          <a:latin typeface="Verdana" panose="020B0604030504040204" pitchFamily="34" charset="0"/>
                        </a:rPr>
                        <a:t>+5 %</a:t>
                      </a:r>
                      <a:endParaRPr lang="en-GB" sz="900" b="0" i="0" u="none" strike="noStrike" baseline="0" dirty="0">
                        <a:solidFill>
                          <a:schemeClr val="tx2"/>
                        </a:solidFill>
                        <a:effectLst/>
                        <a:latin typeface="Verdana" panose="020B0604030504040204" pitchFamily="34" charset="0"/>
                      </a:endParaRPr>
                    </a:p>
                  </a:txBody>
                  <a:tcPr marL="15998" marR="479927" marT="15998" marB="15998" anchor="b">
                    <a:lnL w="12700" cap="flat" cmpd="sng" algn="ctr">
                      <a:solidFill>
                        <a:srgbClr val="29282E"/>
                      </a:solidFill>
                      <a:prstDash val="solid"/>
                      <a:round/>
                      <a:headEnd type="none" w="med" len="med"/>
                      <a:tailEnd type="none" w="med" len="med"/>
                    </a:lnL>
                    <a:lnR w="12700" cmpd="sng">
                      <a:solidFill>
                        <a:srgbClr val="FFFFFF"/>
                      </a:solidFill>
                    </a:lnR>
                    <a:lnT w="12700" cap="flat" cmpd="sng" algn="ctr">
                      <a:solidFill>
                        <a:srgbClr val="29282E"/>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1"/>
                  </a:ext>
                </a:extLst>
              </a:tr>
            </a:tbl>
          </a:graphicData>
        </a:graphic>
      </p:graphicFrame>
      <p:sp>
        <p:nvSpPr>
          <p:cNvPr id="12" name="Suorakulmio 11"/>
          <p:cNvSpPr/>
          <p:nvPr/>
        </p:nvSpPr>
        <p:spPr>
          <a:xfrm>
            <a:off x="3470383" y="4411203"/>
            <a:ext cx="2664296" cy="230832"/>
          </a:xfrm>
          <a:prstGeom prst="rect">
            <a:avLst/>
          </a:prstGeom>
        </p:spPr>
        <p:txBody>
          <a:bodyPr wrap="square">
            <a:spAutoFit/>
          </a:bodyPr>
          <a:lstStyle/>
          <a:p>
            <a:r>
              <a:rPr lang="fi-FI" sz="900" dirty="0">
                <a:solidFill>
                  <a:schemeClr val="tx2"/>
                </a:solidFill>
              </a:rPr>
              <a:t>*) Pl. pelialan ohjelmistoyritykset </a:t>
            </a:r>
          </a:p>
        </p:txBody>
      </p:sp>
    </p:spTree>
    <p:extLst>
      <p:ext uri="{BB962C8B-B14F-4D97-AF65-F5344CB8AC3E}">
        <p14:creationId xmlns:p14="http://schemas.microsoft.com/office/powerpoint/2010/main" val="1513781343"/>
      </p:ext>
    </p:extLst>
  </p:cSld>
  <p:clrMapOvr>
    <a:masterClrMapping/>
  </p:clrMapOvr>
  <p:transition spd="med">
    <p:fade/>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ea typeface="ＭＳ Ｐゴシック" pitchFamily="34" charset="-128"/>
              </a:rPr>
              <a:t>Teknologiateollisuuden henkilöstö  Suomessa ja ulkomailla</a:t>
            </a:r>
            <a:endParaRPr lang="fi-FI" dirty="0"/>
          </a:p>
        </p:txBody>
      </p:sp>
      <p:sp>
        <p:nvSpPr>
          <p:cNvPr id="3" name="Dian numeron paikkamerkki 2"/>
          <p:cNvSpPr>
            <a:spLocks noGrp="1"/>
          </p:cNvSpPr>
          <p:nvPr>
            <p:ph type="sldNum" sz="quarter" idx="12"/>
          </p:nvPr>
        </p:nvSpPr>
        <p:spPr/>
        <p:txBody>
          <a:bodyPr/>
          <a:lstStyle/>
          <a:p>
            <a:fld id="{6FCB6B90-8271-4E8F-82C1-E646FBB48A2E}" type="slidenum">
              <a:rPr lang="fi-FI" smtClean="0"/>
              <a:pPr/>
              <a:t>55</a:t>
            </a:fld>
            <a:endParaRPr lang="fi-FI" dirty="0"/>
          </a:p>
        </p:txBody>
      </p:sp>
      <p:sp>
        <p:nvSpPr>
          <p:cNvPr id="4" name="Päivämäärän paikkamerkki 3"/>
          <p:cNvSpPr>
            <a:spLocks noGrp="1"/>
          </p:cNvSpPr>
          <p:nvPr>
            <p:ph type="dt" sz="half" idx="10"/>
          </p:nvPr>
        </p:nvSpPr>
        <p:spPr/>
        <p:txBody>
          <a:bodyPr/>
          <a:lstStyle/>
          <a:p>
            <a:fld id="{E70C97DB-DA9C-4CFA-B970-B8599B25F3E4}" type="datetime1">
              <a:rPr lang="fi-FI" smtClean="0"/>
              <a:t>12.4.2017</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7" name="Tekstin paikkamerkki 6"/>
          <p:cNvSpPr>
            <a:spLocks noGrp="1"/>
          </p:cNvSpPr>
          <p:nvPr>
            <p:ph type="body" sz="quarter" idx="18"/>
          </p:nvPr>
        </p:nvSpPr>
        <p:spPr>
          <a:xfrm>
            <a:off x="2334682" y="4727574"/>
            <a:ext cx="3533462" cy="165163"/>
          </a:xfrm>
        </p:spPr>
        <p:txBody>
          <a:bodyPr/>
          <a:lstStyle/>
          <a:p>
            <a:r>
              <a:rPr lang="fi-FI" dirty="0"/>
              <a:t>Lähde: Tilastokeskus, Teknologiateollisuus ry:n henkilöstötiedustelu</a:t>
            </a:r>
          </a:p>
        </p:txBody>
      </p:sp>
      <p:graphicFrame>
        <p:nvGraphicFramePr>
          <p:cNvPr id="8" name="Object 3"/>
          <p:cNvGraphicFramePr>
            <a:graphicFrameLocks noChangeAspect="1"/>
          </p:cNvGraphicFramePr>
          <p:nvPr>
            <p:extLst/>
          </p:nvPr>
        </p:nvGraphicFramePr>
        <p:xfrm>
          <a:off x="395536" y="943123"/>
          <a:ext cx="8015459" cy="3644851"/>
        </p:xfrm>
        <a:graphic>
          <a:graphicData uri="http://schemas.openxmlformats.org/drawingml/2006/chart">
            <c:chart xmlns:c="http://schemas.openxmlformats.org/drawingml/2006/chart" xmlns:r="http://schemas.openxmlformats.org/officeDocument/2006/relationships" r:id="rId2"/>
          </a:graphicData>
        </a:graphic>
      </p:graphicFrame>
      <p:sp>
        <p:nvSpPr>
          <p:cNvPr id="10" name="Pyöristetty kuvaselitesuorakulmio 9"/>
          <p:cNvSpPr/>
          <p:nvPr/>
        </p:nvSpPr>
        <p:spPr bwMode="auto">
          <a:xfrm>
            <a:off x="6580831" y="1203598"/>
            <a:ext cx="2138434" cy="648072"/>
          </a:xfrm>
          <a:prstGeom prst="wedgeRoundRectCallout">
            <a:avLst>
              <a:gd name="adj1" fmla="val -2500"/>
              <a:gd name="adj2" fmla="val 84410"/>
              <a:gd name="adj3" fmla="val 16667"/>
            </a:avLst>
          </a:prstGeom>
          <a:solidFill>
            <a:schemeClr val="bg2">
              <a:lumMod val="85000"/>
            </a:schemeClr>
          </a:solidFill>
          <a:ln>
            <a:noFill/>
          </a:ln>
        </p:spPr>
        <p:txBody>
          <a:bodyPr vert="horz" wrap="square" lIns="91440" tIns="45720" rIns="91440" bIns="45720" numCol="1" rtlCol="0" anchor="t" anchorCtr="0" compatLnSpc="1">
            <a:prstTxWarp prst="textNoShape">
              <a:avLst/>
            </a:prstTxWarp>
          </a:bodyPr>
          <a:lstStyle/>
          <a:p>
            <a:pPr algn="ctr"/>
            <a:r>
              <a:rPr lang="fi-FI" sz="1050" dirty="0">
                <a:solidFill>
                  <a:srgbClr val="000000"/>
                </a:solidFill>
              </a:rPr>
              <a:t>Henkilöstöstä noin 11 000</a:t>
            </a:r>
          </a:p>
          <a:p>
            <a:pPr algn="ctr"/>
            <a:r>
              <a:rPr lang="fi-FI" sz="1050" dirty="0">
                <a:solidFill>
                  <a:srgbClr val="000000"/>
                </a:solidFill>
              </a:rPr>
              <a:t>lomautusjärjestelyjen </a:t>
            </a:r>
          </a:p>
          <a:p>
            <a:pPr algn="ctr"/>
            <a:r>
              <a:rPr lang="fi-FI" sz="1050" dirty="0">
                <a:solidFill>
                  <a:srgbClr val="000000"/>
                </a:solidFill>
              </a:rPr>
              <a:t>piirissä  31.12.2016 </a:t>
            </a:r>
          </a:p>
        </p:txBody>
      </p:sp>
    </p:spTree>
    <p:extLst>
      <p:ext uri="{BB962C8B-B14F-4D97-AF65-F5344CB8AC3E}">
        <p14:creationId xmlns:p14="http://schemas.microsoft.com/office/powerpoint/2010/main" val="1515798589"/>
      </p:ext>
    </p:extLst>
  </p:cSld>
  <p:clrMapOvr>
    <a:masterClrMapping/>
  </p:clrMapOvr>
  <p:transition spd="med">
    <p:fade/>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Teknologiateollisuus rekrytoi viime vuonna uutta henkilöstöä 28 500, loka-joulukuussa 7 300</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56</a:t>
            </a:fld>
            <a:endParaRPr lang="fi-FI" dirty="0"/>
          </a:p>
        </p:txBody>
      </p:sp>
      <p:sp>
        <p:nvSpPr>
          <p:cNvPr id="4" name="Päivämäärän paikkamerkki 3"/>
          <p:cNvSpPr>
            <a:spLocks noGrp="1"/>
          </p:cNvSpPr>
          <p:nvPr>
            <p:ph type="dt" sz="half" idx="10"/>
          </p:nvPr>
        </p:nvSpPr>
        <p:spPr/>
        <p:txBody>
          <a:bodyPr/>
          <a:lstStyle/>
          <a:p>
            <a:fld id="{E70C97DB-DA9C-4CFA-B970-B8599B25F3E4}" type="datetime1">
              <a:rPr lang="fi-FI" smtClean="0"/>
              <a:t>12.4.2017</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7" name="Tekstin paikkamerkki 6"/>
          <p:cNvSpPr>
            <a:spLocks noGrp="1"/>
          </p:cNvSpPr>
          <p:nvPr>
            <p:ph type="body" sz="quarter" idx="18"/>
          </p:nvPr>
        </p:nvSpPr>
        <p:spPr/>
        <p:txBody>
          <a:bodyPr/>
          <a:lstStyle/>
          <a:p>
            <a:r>
              <a:rPr lang="fi-FI" dirty="0"/>
              <a:t>Lähde: Teknologiateollisuus ry:n henkilöstötiedustelu</a:t>
            </a:r>
          </a:p>
        </p:txBody>
      </p:sp>
      <p:graphicFrame>
        <p:nvGraphicFramePr>
          <p:cNvPr id="8" name="Sisällön paikkamerkki 7"/>
          <p:cNvGraphicFramePr>
            <a:graphicFrameLocks noGrp="1"/>
          </p:cNvGraphicFramePr>
          <p:nvPr>
            <p:ph idx="4294967295"/>
            <p:extLst/>
          </p:nvPr>
        </p:nvGraphicFramePr>
        <p:xfrm>
          <a:off x="252000" y="1131590"/>
          <a:ext cx="8496464" cy="345638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885865632"/>
      </p:ext>
    </p:extLst>
  </p:cSld>
  <p:clrMapOvr>
    <a:masterClrMapping/>
  </p:clrMapOvr>
  <p:transition spd="med">
    <p:fade/>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Yhteenveto teknologiateollisuuden tilanteesta Suomessa ja alkuvuoden 2017 näkymistä </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57</a:t>
            </a:fld>
            <a:endParaRPr lang="fi-FI" dirty="0"/>
          </a:p>
        </p:txBody>
      </p:sp>
      <p:sp>
        <p:nvSpPr>
          <p:cNvPr id="4" name="Päivämäärän paikkamerkki 3"/>
          <p:cNvSpPr>
            <a:spLocks noGrp="1"/>
          </p:cNvSpPr>
          <p:nvPr>
            <p:ph type="dt" sz="half" idx="10"/>
          </p:nvPr>
        </p:nvSpPr>
        <p:spPr/>
        <p:txBody>
          <a:bodyPr/>
          <a:lstStyle/>
          <a:p>
            <a:fld id="{E70C97DB-DA9C-4CFA-B970-B8599B25F3E4}" type="datetime1">
              <a:rPr lang="fi-FI" smtClean="0"/>
              <a:t>12.4.2017</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6" name="Sisällön paikkamerkki 5"/>
          <p:cNvSpPr>
            <a:spLocks noGrp="1"/>
          </p:cNvSpPr>
          <p:nvPr>
            <p:ph sz="quarter" idx="17"/>
          </p:nvPr>
        </p:nvSpPr>
        <p:spPr>
          <a:xfrm>
            <a:off x="1111510" y="1224757"/>
            <a:ext cx="7024545" cy="3541712"/>
          </a:xfrm>
        </p:spPr>
        <p:txBody>
          <a:bodyPr>
            <a:normAutofit/>
          </a:bodyPr>
          <a:lstStyle/>
          <a:p>
            <a:pPr marL="285750" indent="-285750">
              <a:lnSpc>
                <a:spcPct val="90000"/>
              </a:lnSpc>
              <a:buFont typeface="Arial" panose="020B0604020202020204" pitchFamily="34" charset="0"/>
              <a:buChar char="•"/>
            </a:pPr>
            <a:r>
              <a:rPr lang="fi-FI" sz="1200" dirty="0"/>
              <a:t>Liikevaihto Suomessa oli yhteensä 68,7 miljardia euroa vuonna 2016. Kasvua edellisvuotisesta oli koko vuoden ajalta noin puoli prosenttia. Tammikuussa 2017 liikevaihto oli 14 % suurempi kuin viime vuonna samaan aikaan.        </a:t>
            </a:r>
          </a:p>
          <a:p>
            <a:pPr marL="285750" indent="-285750">
              <a:lnSpc>
                <a:spcPct val="90000"/>
              </a:lnSpc>
              <a:buFont typeface="Arial" panose="020B0604020202020204" pitchFamily="34" charset="0"/>
              <a:buChar char="•"/>
            </a:pPr>
            <a:r>
              <a:rPr lang="fi-FI" sz="1200" dirty="0"/>
              <a:t>Alan yritykset Suomessa saivat uusia tilauksia loka-joulukuussa euromääräisesti 23 % enemmän kuin heinä-syyskuussa, mutta hieman vähemmän kuin vastaavalla ajanjaksolla vuonna 2015.     </a:t>
            </a:r>
          </a:p>
          <a:p>
            <a:pPr marL="285750" indent="-285750">
              <a:lnSpc>
                <a:spcPct val="90000"/>
              </a:lnSpc>
              <a:buFont typeface="Arial" panose="020B0604020202020204" pitchFamily="34" charset="0"/>
              <a:buChar char="•"/>
            </a:pPr>
            <a:r>
              <a:rPr lang="fi-FI" sz="1200" dirty="0"/>
              <a:t>Tilauskannan arvo oli joulukuun lopussa kaksi prosenttia suurempi kuin syyskuun lopussa, mutta neljä prosenttia pienempi kuin vuoden 2015 joulukuussa.  </a:t>
            </a:r>
          </a:p>
          <a:p>
            <a:pPr marL="285750" indent="-285750">
              <a:lnSpc>
                <a:spcPct val="90000"/>
              </a:lnSpc>
              <a:buFont typeface="Arial" panose="020B0604020202020204" pitchFamily="34" charset="0"/>
              <a:buChar char="•"/>
            </a:pPr>
            <a:r>
              <a:rPr lang="fi-FI" sz="1200" dirty="0"/>
              <a:t>Teknologiateollisuuden liikevaihto on alkuvuonna 2017 suurempi kuin viime vuonna vastaavaan aikaan.  </a:t>
            </a:r>
          </a:p>
          <a:p>
            <a:pPr marL="285750" indent="-285750">
              <a:lnSpc>
                <a:spcPct val="90000"/>
              </a:lnSpc>
              <a:buFont typeface="Arial" panose="020B0604020202020204" pitchFamily="34" charset="0"/>
              <a:buChar char="•"/>
            </a:pPr>
            <a:r>
              <a:rPr lang="fi-FI" sz="1200" dirty="0"/>
              <a:t>Teknologiateollisuuden henkilöstön kokonaisvahvuus Suomessa väheni vuonna 2016 noin prosentin eli 2 500:lla verrattuna vuoden 2015 keskiarvoon. Henkilöstöä oli vuoden aikana keskimäärin 286 000. Lomautusjärjestelyjen piirissä oli 11 000 henkilöä joulukuun lopussa. </a:t>
            </a:r>
          </a:p>
          <a:p>
            <a:pPr marL="285750" indent="-285750">
              <a:lnSpc>
                <a:spcPct val="90000"/>
              </a:lnSpc>
              <a:buFont typeface="Arial" panose="020B0604020202020204" pitchFamily="34" charset="0"/>
              <a:buChar char="•"/>
            </a:pPr>
            <a:r>
              <a:rPr lang="fi-FI" sz="1200" dirty="0"/>
              <a:t>Alan yritykset rekrytoivat uutta henkilöstöä kaikkiaan 28 500 vuoden 2016 aikana. Loka-joulukuussa rekrytointeja oli 7 300. Henkilöstöä joko lisättiin tai korvattiin eläkkeelle siirtyneitä ja työpaikan vaihtaneita. Rekrytoinneista kaksi kolmasosaa toteutui pk-yrityksissä.   </a:t>
            </a:r>
          </a:p>
          <a:p>
            <a:pPr marL="285750" indent="-285750">
              <a:buFont typeface="Arial" panose="020B0604020202020204" pitchFamily="34" charset="0"/>
              <a:buChar char="•"/>
            </a:pPr>
            <a:endParaRPr lang="fi-FI" sz="1200" dirty="0"/>
          </a:p>
        </p:txBody>
      </p:sp>
    </p:spTree>
    <p:extLst>
      <p:ext uri="{BB962C8B-B14F-4D97-AF65-F5344CB8AC3E}">
        <p14:creationId xmlns:p14="http://schemas.microsoft.com/office/powerpoint/2010/main" val="2920584194"/>
      </p:ext>
    </p:extLst>
  </p:cSld>
  <p:clrMapOvr>
    <a:masterClrMapping/>
  </p:clrMapOvr>
  <p:transition spd="med">
    <p:fade/>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an numeron paikkamerkki 2"/>
          <p:cNvSpPr>
            <a:spLocks noGrp="1"/>
          </p:cNvSpPr>
          <p:nvPr>
            <p:ph type="sldNum" sz="quarter" idx="12"/>
          </p:nvPr>
        </p:nvSpPr>
        <p:spPr/>
        <p:txBody>
          <a:bodyPr/>
          <a:lstStyle/>
          <a:p>
            <a:fld id="{6FCB6B90-8271-4E8F-82C1-E646FBB48A2E}" type="slidenum">
              <a:rPr lang="fi-FI" smtClean="0"/>
              <a:pPr/>
              <a:t>58</a:t>
            </a:fld>
            <a:endParaRPr lang="fi-FI" dirty="0"/>
          </a:p>
        </p:txBody>
      </p:sp>
      <p:sp>
        <p:nvSpPr>
          <p:cNvPr id="4" name="Päivämäärän paikkamerkki 3"/>
          <p:cNvSpPr>
            <a:spLocks noGrp="1"/>
          </p:cNvSpPr>
          <p:nvPr>
            <p:ph type="dt" sz="half" idx="10"/>
          </p:nvPr>
        </p:nvSpPr>
        <p:spPr/>
        <p:txBody>
          <a:bodyPr/>
          <a:lstStyle/>
          <a:p>
            <a:fld id="{33A50D0A-99B9-48FE-8B08-047EE10ADBDA}" type="datetime1">
              <a:rPr lang="fi-FI" smtClean="0"/>
              <a:t>12.4.2017</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8" name="Tekstin paikkamerkki 7"/>
          <p:cNvSpPr>
            <a:spLocks noGrp="1"/>
          </p:cNvSpPr>
          <p:nvPr>
            <p:ph type="body" sz="quarter" idx="18"/>
          </p:nvPr>
        </p:nvSpPr>
        <p:spPr>
          <a:xfrm>
            <a:off x="2334682" y="4727574"/>
            <a:ext cx="5866174" cy="327831"/>
          </a:xfrm>
        </p:spPr>
        <p:txBody>
          <a:bodyPr/>
          <a:lstStyle/>
          <a:p>
            <a:r>
              <a:rPr lang="fi-FI" dirty="0"/>
              <a:t>*) Välituotekäyttö koostuu tuotantoprosessissa panoksina kulutettavien tavaroiden ja palveluiden arvosta, pl. kiinteät varat. </a:t>
            </a:r>
          </a:p>
          <a:p>
            <a:r>
              <a:rPr lang="fi-FI" dirty="0"/>
              <a:t>Lähde: Tilastokeskus, Panos-tuotos –laskelmat 2012</a:t>
            </a:r>
          </a:p>
          <a:p>
            <a:endParaRPr lang="fi-FI" dirty="0"/>
          </a:p>
        </p:txBody>
      </p:sp>
      <p:sp>
        <p:nvSpPr>
          <p:cNvPr id="10" name="Tekstin paikkamerkki 7"/>
          <p:cNvSpPr>
            <a:spLocks noGrp="1"/>
          </p:cNvSpPr>
          <p:nvPr>
            <p:ph type="body" sz="quarter" idx="15"/>
          </p:nvPr>
        </p:nvSpPr>
        <p:spPr>
          <a:xfrm>
            <a:off x="252000" y="282150"/>
            <a:ext cx="7992000" cy="648000"/>
          </a:xfrm>
        </p:spPr>
        <p:txBody>
          <a:bodyPr/>
          <a:lstStyle/>
          <a:p>
            <a:r>
              <a:rPr lang="fi-FI" dirty="0"/>
              <a:t>Teknologiateollisuuden liikevaihdosta Suomessa noin kolmannes on alihankintaa </a:t>
            </a:r>
          </a:p>
          <a:p>
            <a:pPr>
              <a:lnSpc>
                <a:spcPct val="100000"/>
              </a:lnSpc>
              <a:spcBef>
                <a:spcPts val="0"/>
              </a:spcBef>
            </a:pPr>
            <a:r>
              <a:rPr lang="fi-FI" sz="1200" b="0" dirty="0"/>
              <a:t>Teknologiateollisuuden tuotteiden käyttö välituotteina* eri toimialoilla Suomessa </a:t>
            </a:r>
            <a:endParaRPr lang="fi-FI" dirty="0"/>
          </a:p>
        </p:txBody>
      </p:sp>
      <p:graphicFrame>
        <p:nvGraphicFramePr>
          <p:cNvPr id="9" name="Object 2"/>
          <p:cNvGraphicFramePr>
            <a:graphicFrameLocks noGrp="1" noChangeAspect="1"/>
          </p:cNvGraphicFramePr>
          <p:nvPr>
            <p:ph sz="quarter" idx="17"/>
            <p:extLst>
              <p:ext uri="{D42A27DB-BD31-4B8C-83A1-F6EECF244321}">
                <p14:modId xmlns:p14="http://schemas.microsoft.com/office/powerpoint/2010/main" val="3254004933"/>
              </p:ext>
            </p:extLst>
          </p:nvPr>
        </p:nvGraphicFramePr>
        <p:xfrm>
          <a:off x="381000" y="1339850"/>
          <a:ext cx="8391525" cy="3305175"/>
        </p:xfrm>
        <a:graphic>
          <a:graphicData uri="http://schemas.openxmlformats.org/drawingml/2006/chart">
            <c:chart xmlns:c="http://schemas.openxmlformats.org/drawingml/2006/chart" xmlns:r="http://schemas.openxmlformats.org/officeDocument/2006/relationships" r:id="rId2"/>
          </a:graphicData>
        </a:graphic>
      </p:graphicFrame>
      <p:sp>
        <p:nvSpPr>
          <p:cNvPr id="11" name="Text Box 7"/>
          <p:cNvSpPr txBox="1">
            <a:spLocks noChangeArrowheads="1"/>
          </p:cNvSpPr>
          <p:nvPr/>
        </p:nvSpPr>
        <p:spPr bwMode="auto">
          <a:xfrm>
            <a:off x="7164040" y="1470133"/>
            <a:ext cx="1221564" cy="245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3381" tIns="41690" rIns="83381" bIns="41690">
            <a:spAutoFit/>
          </a:bodyPr>
          <a:lstStyle>
            <a:lvl1pPr defTabSz="827088">
              <a:defRPr>
                <a:solidFill>
                  <a:schemeClr val="tx1"/>
                </a:solidFill>
                <a:latin typeface="Arial" charset="0"/>
              </a:defRPr>
            </a:lvl1pPr>
            <a:lvl2pPr marL="414338" defTabSz="827088">
              <a:defRPr>
                <a:solidFill>
                  <a:schemeClr val="tx1"/>
                </a:solidFill>
                <a:latin typeface="Arial" charset="0"/>
              </a:defRPr>
            </a:lvl2pPr>
            <a:lvl3pPr marL="827088" defTabSz="827088">
              <a:defRPr>
                <a:solidFill>
                  <a:schemeClr val="tx1"/>
                </a:solidFill>
                <a:latin typeface="Arial" charset="0"/>
              </a:defRPr>
            </a:lvl3pPr>
            <a:lvl4pPr marL="1241425" defTabSz="827088">
              <a:defRPr>
                <a:solidFill>
                  <a:schemeClr val="tx1"/>
                </a:solidFill>
                <a:latin typeface="Arial" charset="0"/>
              </a:defRPr>
            </a:lvl4pPr>
            <a:lvl5pPr marL="1655763" defTabSz="827088">
              <a:defRPr>
                <a:solidFill>
                  <a:schemeClr val="tx1"/>
                </a:solidFill>
                <a:latin typeface="Arial" charset="0"/>
              </a:defRPr>
            </a:lvl5pPr>
            <a:lvl6pPr marL="2112963" defTabSz="827088" fontAlgn="base">
              <a:spcBef>
                <a:spcPct val="0"/>
              </a:spcBef>
              <a:spcAft>
                <a:spcPct val="0"/>
              </a:spcAft>
              <a:defRPr>
                <a:solidFill>
                  <a:schemeClr val="tx1"/>
                </a:solidFill>
                <a:latin typeface="Arial" charset="0"/>
              </a:defRPr>
            </a:lvl6pPr>
            <a:lvl7pPr marL="2570163" defTabSz="827088" fontAlgn="base">
              <a:spcBef>
                <a:spcPct val="0"/>
              </a:spcBef>
              <a:spcAft>
                <a:spcPct val="0"/>
              </a:spcAft>
              <a:defRPr>
                <a:solidFill>
                  <a:schemeClr val="tx1"/>
                </a:solidFill>
                <a:latin typeface="Arial" charset="0"/>
              </a:defRPr>
            </a:lvl7pPr>
            <a:lvl8pPr marL="3027363" defTabSz="827088" fontAlgn="base">
              <a:spcBef>
                <a:spcPct val="0"/>
              </a:spcBef>
              <a:spcAft>
                <a:spcPct val="0"/>
              </a:spcAft>
              <a:defRPr>
                <a:solidFill>
                  <a:schemeClr val="tx1"/>
                </a:solidFill>
                <a:latin typeface="Arial" charset="0"/>
              </a:defRPr>
            </a:lvl8pPr>
            <a:lvl9pPr marL="3484563" defTabSz="827088" fontAlgn="base">
              <a:spcBef>
                <a:spcPct val="0"/>
              </a:spcBef>
              <a:spcAft>
                <a:spcPct val="0"/>
              </a:spcAft>
              <a:defRPr>
                <a:solidFill>
                  <a:schemeClr val="tx1"/>
                </a:solidFill>
                <a:latin typeface="Arial" charset="0"/>
              </a:defRPr>
            </a:lvl9pPr>
          </a:lstStyle>
          <a:p>
            <a:r>
              <a:rPr lang="fi-FI" sz="1050" dirty="0">
                <a:solidFill>
                  <a:srgbClr val="29282E"/>
                </a:solidFill>
                <a:latin typeface="Verdana"/>
                <a:ea typeface="ＭＳ Ｐゴシック" pitchFamily="34" charset="-128"/>
              </a:rPr>
              <a:t>Miljardia euroa </a:t>
            </a:r>
          </a:p>
        </p:txBody>
      </p:sp>
    </p:spTree>
    <p:extLst>
      <p:ext uri="{BB962C8B-B14F-4D97-AF65-F5344CB8AC3E}">
        <p14:creationId xmlns:p14="http://schemas.microsoft.com/office/powerpoint/2010/main" val="625629343"/>
      </p:ext>
    </p:extLst>
  </p:cSld>
  <p:clrMapOvr>
    <a:masterClrMapping/>
  </p:clrMapOvr>
  <p:transition spd="med">
    <p:fade/>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an numeron paikkamerkki 2"/>
          <p:cNvSpPr>
            <a:spLocks noGrp="1"/>
          </p:cNvSpPr>
          <p:nvPr>
            <p:ph type="sldNum" sz="quarter" idx="12"/>
          </p:nvPr>
        </p:nvSpPr>
        <p:spPr/>
        <p:txBody>
          <a:bodyPr/>
          <a:lstStyle/>
          <a:p>
            <a:fld id="{6FCB6B90-8271-4E8F-82C1-E646FBB48A2E}" type="slidenum">
              <a:rPr lang="fi-FI" smtClean="0"/>
              <a:pPr/>
              <a:t>59</a:t>
            </a:fld>
            <a:endParaRPr lang="fi-FI" dirty="0"/>
          </a:p>
        </p:txBody>
      </p:sp>
      <p:sp>
        <p:nvSpPr>
          <p:cNvPr id="4" name="Päivämäärän paikkamerkki 3"/>
          <p:cNvSpPr>
            <a:spLocks noGrp="1"/>
          </p:cNvSpPr>
          <p:nvPr>
            <p:ph type="dt" sz="half" idx="10"/>
          </p:nvPr>
        </p:nvSpPr>
        <p:spPr/>
        <p:txBody>
          <a:bodyPr/>
          <a:lstStyle/>
          <a:p>
            <a:fld id="{33A50D0A-99B9-48FE-8B08-047EE10ADBDA}" type="datetime1">
              <a:rPr lang="fi-FI" smtClean="0"/>
              <a:t>12.4.2017</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8" name="Tekstin paikkamerkki 7"/>
          <p:cNvSpPr>
            <a:spLocks noGrp="1"/>
          </p:cNvSpPr>
          <p:nvPr>
            <p:ph type="body" sz="quarter" idx="18"/>
          </p:nvPr>
        </p:nvSpPr>
        <p:spPr>
          <a:xfrm>
            <a:off x="2334682" y="4727574"/>
            <a:ext cx="5909318" cy="415926"/>
          </a:xfrm>
        </p:spPr>
        <p:txBody>
          <a:bodyPr/>
          <a:lstStyle/>
          <a:p>
            <a:r>
              <a:rPr lang="fi-FI" dirty="0"/>
              <a:t>*) Välituotekäyttö koostuu tuotantoprosessissa panoksina kulutettavien tavaroiden ja palveluiden arvosta, pl. kiinteät varat. </a:t>
            </a:r>
          </a:p>
          <a:p>
            <a:r>
              <a:rPr lang="fi-FI" dirty="0"/>
              <a:t>Lähde: Tilastokeskus, Panos-tuotos –laskelmat 2012</a:t>
            </a:r>
          </a:p>
          <a:p>
            <a:endParaRPr lang="fi-FI" dirty="0"/>
          </a:p>
        </p:txBody>
      </p:sp>
      <p:sp>
        <p:nvSpPr>
          <p:cNvPr id="10" name="Tekstin paikkamerkki 7"/>
          <p:cNvSpPr>
            <a:spLocks noGrp="1"/>
          </p:cNvSpPr>
          <p:nvPr>
            <p:ph type="body" sz="quarter" idx="15"/>
          </p:nvPr>
        </p:nvSpPr>
        <p:spPr>
          <a:xfrm>
            <a:off x="252000" y="282150"/>
            <a:ext cx="7992000" cy="648000"/>
          </a:xfrm>
        </p:spPr>
        <p:txBody>
          <a:bodyPr/>
          <a:lstStyle/>
          <a:p>
            <a:r>
              <a:rPr lang="fi-FI" dirty="0"/>
              <a:t>Teknologiateollisuuden työpaikoista Suomessa puolet suuntautuu alihankintaan</a:t>
            </a:r>
          </a:p>
          <a:p>
            <a:pPr>
              <a:lnSpc>
                <a:spcPct val="100000"/>
              </a:lnSpc>
              <a:spcBef>
                <a:spcPts val="0"/>
              </a:spcBef>
            </a:pPr>
            <a:r>
              <a:rPr lang="fi-FI" sz="1200" b="0" dirty="0"/>
              <a:t>Suomessa valmistettujen välituotteiden* tuomat välittömät työpaikat Suomessa </a:t>
            </a:r>
            <a:endParaRPr lang="fi-FI" dirty="0"/>
          </a:p>
        </p:txBody>
      </p:sp>
      <p:graphicFrame>
        <p:nvGraphicFramePr>
          <p:cNvPr id="9" name="Object 2"/>
          <p:cNvGraphicFramePr>
            <a:graphicFrameLocks noGrp="1" noChangeAspect="1"/>
          </p:cNvGraphicFramePr>
          <p:nvPr>
            <p:ph sz="quarter" idx="17"/>
            <p:extLst>
              <p:ext uri="{D42A27DB-BD31-4B8C-83A1-F6EECF244321}">
                <p14:modId xmlns:p14="http://schemas.microsoft.com/office/powerpoint/2010/main" val="2394648985"/>
              </p:ext>
            </p:extLst>
          </p:nvPr>
        </p:nvGraphicFramePr>
        <p:xfrm>
          <a:off x="381000" y="1339850"/>
          <a:ext cx="8391525" cy="330517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612062470"/>
      </p:ext>
    </p:extLst>
  </p:cSld>
  <p:clrMapOvr>
    <a:masterClrMapping/>
  </p:clrMapOvr>
  <p:transition spd="med">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Suomalaisten teknologiateollisuuden pörssiyritysten henkilöstöstä 84 % on ulkomailla, 16 % Suomessa (2015)</a:t>
            </a:r>
          </a:p>
          <a:p>
            <a:endParaRPr lang="en-GB" dirty="0"/>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6</a:t>
            </a:fld>
            <a:endParaRPr lang="fi-FI" dirty="0">
              <a:solidFill>
                <a:srgbClr val="29282E"/>
              </a:solidFill>
            </a:endParaRPr>
          </a:p>
        </p:txBody>
      </p:sp>
      <p:sp>
        <p:nvSpPr>
          <p:cNvPr id="4" name="Päivämäärän paikkamerkki 3"/>
          <p:cNvSpPr>
            <a:spLocks noGrp="1"/>
          </p:cNvSpPr>
          <p:nvPr>
            <p:ph type="dt" sz="half" idx="10"/>
          </p:nvPr>
        </p:nvSpPr>
        <p:spPr/>
        <p:txBody>
          <a:bodyPr/>
          <a:lstStyle/>
          <a:p>
            <a:fld id="{E70C97DB-DA9C-4CFA-B970-B8599B25F3E4}" type="datetime1">
              <a:rPr lang="fi-FI" smtClean="0">
                <a:solidFill>
                  <a:srgbClr val="29282E"/>
                </a:solidFill>
              </a:rPr>
              <a:pPr/>
              <a:t>12.4.2017</a:t>
            </a:fld>
            <a:endParaRPr lang="fi-FI" dirty="0">
              <a:solidFill>
                <a:srgbClr val="29282E"/>
              </a:solidFill>
            </a:endParaRPr>
          </a:p>
        </p:txBody>
      </p:sp>
      <p:sp>
        <p:nvSpPr>
          <p:cNvPr id="5" name="Alatunnisteen paikkamerkki 4"/>
          <p:cNvSpPr>
            <a:spLocks noGrp="1"/>
          </p:cNvSpPr>
          <p:nvPr>
            <p:ph type="ftr" sz="quarter" idx="11"/>
          </p:nvPr>
        </p:nvSpPr>
        <p:spPr/>
        <p:txBody>
          <a:bodyPr/>
          <a:lstStyle/>
          <a:p>
            <a:r>
              <a:rPr lang="fi-FI">
                <a:solidFill>
                  <a:srgbClr val="29282E"/>
                </a:solidFill>
              </a:rPr>
              <a:t>Teknologiateollisuus</a:t>
            </a:r>
            <a:endParaRPr lang="fi-FI" dirty="0">
              <a:solidFill>
                <a:srgbClr val="29282E"/>
              </a:solidFill>
            </a:endParaRPr>
          </a:p>
        </p:txBody>
      </p:sp>
      <p:graphicFrame>
        <p:nvGraphicFramePr>
          <p:cNvPr id="11" name="Sisällön paikkamerkki 10"/>
          <p:cNvGraphicFramePr>
            <a:graphicFrameLocks noGrp="1"/>
          </p:cNvGraphicFramePr>
          <p:nvPr>
            <p:ph sz="quarter" idx="17"/>
            <p:extLst>
              <p:ext uri="{D42A27DB-BD31-4B8C-83A1-F6EECF244321}">
                <p14:modId xmlns:p14="http://schemas.microsoft.com/office/powerpoint/2010/main" val="2282807235"/>
              </p:ext>
            </p:extLst>
          </p:nvPr>
        </p:nvGraphicFramePr>
        <p:xfrm>
          <a:off x="282027" y="1205066"/>
          <a:ext cx="8391525" cy="3440316"/>
        </p:xfrm>
        <a:graphic>
          <a:graphicData uri="http://schemas.openxmlformats.org/drawingml/2006/chart">
            <c:chart xmlns:c="http://schemas.openxmlformats.org/drawingml/2006/chart" xmlns:r="http://schemas.openxmlformats.org/officeDocument/2006/relationships" r:id="rId2"/>
          </a:graphicData>
        </a:graphic>
      </p:graphicFrame>
      <p:sp>
        <p:nvSpPr>
          <p:cNvPr id="7" name="Tekstin paikkamerkki 6"/>
          <p:cNvSpPr>
            <a:spLocks noGrp="1"/>
          </p:cNvSpPr>
          <p:nvPr>
            <p:ph type="body" sz="quarter" idx="18"/>
          </p:nvPr>
        </p:nvSpPr>
        <p:spPr/>
        <p:txBody>
          <a:bodyPr/>
          <a:lstStyle/>
          <a:p>
            <a:r>
              <a:rPr lang="en-GB" dirty="0" err="1"/>
              <a:t>Lähde</a:t>
            </a:r>
            <a:r>
              <a:rPr lang="en-GB" dirty="0"/>
              <a:t>: </a:t>
            </a:r>
            <a:r>
              <a:rPr lang="en-GB" dirty="0" err="1"/>
              <a:t>Pörssiyritysten</a:t>
            </a:r>
            <a:r>
              <a:rPr lang="en-GB" dirty="0"/>
              <a:t> </a:t>
            </a:r>
            <a:r>
              <a:rPr lang="en-GB" dirty="0" err="1"/>
              <a:t>vuosikertomukset</a:t>
            </a:r>
            <a:endParaRPr lang="en-GB" dirty="0"/>
          </a:p>
        </p:txBody>
      </p:sp>
    </p:spTree>
    <p:extLst>
      <p:ext uri="{BB962C8B-B14F-4D97-AF65-F5344CB8AC3E}">
        <p14:creationId xmlns:p14="http://schemas.microsoft.com/office/powerpoint/2010/main" val="2135717233"/>
      </p:ext>
    </p:extLst>
  </p:cSld>
  <p:clrMapOvr>
    <a:masterClrMapping/>
  </p:clrMapOvr>
  <p:transition spd="med">
    <p:fade/>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kstin paikkamerkki 7"/>
          <p:cNvSpPr>
            <a:spLocks noGrp="1"/>
          </p:cNvSpPr>
          <p:nvPr>
            <p:ph type="body" sz="quarter" idx="15"/>
          </p:nvPr>
        </p:nvSpPr>
        <p:spPr/>
        <p:txBody>
          <a:bodyPr>
            <a:noAutofit/>
          </a:bodyPr>
          <a:lstStyle/>
          <a:p>
            <a:pPr>
              <a:lnSpc>
                <a:spcPct val="100000"/>
              </a:lnSpc>
            </a:pPr>
            <a:r>
              <a:rPr lang="fi-FI" sz="3200" dirty="0"/>
              <a:t>Suomen talouskasvu on vakaalla pohjalla, jos myös vienti kasvaa</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60</a:t>
            </a:fld>
            <a:endParaRPr lang="fi-FI" dirty="0"/>
          </a:p>
        </p:txBody>
      </p:sp>
      <p:sp>
        <p:nvSpPr>
          <p:cNvPr id="4" name="Päivämäärän paikkamerkki 3"/>
          <p:cNvSpPr>
            <a:spLocks noGrp="1"/>
          </p:cNvSpPr>
          <p:nvPr>
            <p:ph type="dt" sz="half" idx="10"/>
          </p:nvPr>
        </p:nvSpPr>
        <p:spPr/>
        <p:txBody>
          <a:bodyPr/>
          <a:lstStyle/>
          <a:p>
            <a:fld id="{E70C97DB-DA9C-4CFA-B970-B8599B25F3E4}" type="datetime1">
              <a:rPr lang="fi-FI" smtClean="0"/>
              <a:t>12.4.2017</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Tree>
    <p:extLst>
      <p:ext uri="{BB962C8B-B14F-4D97-AF65-F5344CB8AC3E}">
        <p14:creationId xmlns:p14="http://schemas.microsoft.com/office/powerpoint/2010/main" val="205350397"/>
      </p:ext>
    </p:extLst>
  </p:cSld>
  <p:clrMapOvr>
    <a:masterClrMapping/>
  </p:clrMapOvr>
  <p:transition spd="med">
    <p:fade/>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an numeron paikkamerkki 2"/>
          <p:cNvSpPr>
            <a:spLocks noGrp="1"/>
          </p:cNvSpPr>
          <p:nvPr>
            <p:ph type="sldNum" sz="quarter" idx="12"/>
          </p:nvPr>
        </p:nvSpPr>
        <p:spPr/>
        <p:txBody>
          <a:bodyPr/>
          <a:lstStyle/>
          <a:p>
            <a:fld id="{6FCB6B90-8271-4E8F-82C1-E646FBB48A2E}" type="slidenum">
              <a:rPr lang="fi-FI" smtClean="0"/>
              <a:pPr/>
              <a:t>61</a:t>
            </a:fld>
            <a:endParaRPr lang="fi-FI" dirty="0"/>
          </a:p>
        </p:txBody>
      </p:sp>
      <p:sp>
        <p:nvSpPr>
          <p:cNvPr id="4" name="Päivämäärän paikkamerkki 3"/>
          <p:cNvSpPr>
            <a:spLocks noGrp="1"/>
          </p:cNvSpPr>
          <p:nvPr>
            <p:ph type="dt" sz="half" idx="10"/>
          </p:nvPr>
        </p:nvSpPr>
        <p:spPr/>
        <p:txBody>
          <a:bodyPr/>
          <a:lstStyle/>
          <a:p>
            <a:fld id="{33A50D0A-99B9-48FE-8B08-047EE10ADBDA}" type="datetime1">
              <a:rPr lang="fi-FI" smtClean="0"/>
              <a:t>12.4.2017</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11" name="Sisällön paikkamerkki 10"/>
          <p:cNvSpPr>
            <a:spLocks noGrp="1"/>
          </p:cNvSpPr>
          <p:nvPr>
            <p:ph idx="1"/>
          </p:nvPr>
        </p:nvSpPr>
        <p:spPr>
          <a:xfrm>
            <a:off x="4449254" y="1686114"/>
            <a:ext cx="3499200" cy="2894345"/>
          </a:xfrm>
        </p:spPr>
        <p:txBody>
          <a:bodyPr>
            <a:noAutofit/>
          </a:bodyPr>
          <a:lstStyle/>
          <a:p>
            <a:pPr>
              <a:lnSpc>
                <a:spcPct val="100000"/>
              </a:lnSpc>
            </a:pPr>
            <a:r>
              <a:rPr lang="fi-FI" sz="1300" dirty="0"/>
              <a:t>Sääntelyä pitää purkaa ja julkisen sektorin palveluita sujuvoittaa. </a:t>
            </a:r>
          </a:p>
          <a:p>
            <a:pPr>
              <a:lnSpc>
                <a:spcPct val="100000"/>
              </a:lnSpc>
            </a:pPr>
            <a:r>
              <a:rPr lang="fi-FI" sz="1300" dirty="0"/>
              <a:t>Tuottavuusloikkaa </a:t>
            </a:r>
            <a:r>
              <a:rPr lang="fi-FI" sz="1300" dirty="0" err="1"/>
              <a:t>digitalisaation</a:t>
            </a:r>
            <a:r>
              <a:rPr lang="fi-FI" sz="1300" dirty="0"/>
              <a:t> avulla tarvitaan.</a:t>
            </a:r>
          </a:p>
          <a:p>
            <a:pPr>
              <a:lnSpc>
                <a:spcPct val="100000"/>
              </a:lnSpc>
            </a:pPr>
            <a:r>
              <a:rPr lang="fi-FI" sz="1300" dirty="0"/>
              <a:t>Yritysverojärjestelmä on ajanmukaistettava.</a:t>
            </a:r>
          </a:p>
          <a:p>
            <a:pPr>
              <a:lnSpc>
                <a:spcPct val="100000"/>
              </a:lnSpc>
            </a:pPr>
            <a:r>
              <a:rPr lang="fi-FI" sz="1300" dirty="0"/>
              <a:t>Työmarkkinaratkaisuilla on palautettava kustannuskilpailukyky.</a:t>
            </a:r>
          </a:p>
          <a:p>
            <a:pPr lvl="1">
              <a:lnSpc>
                <a:spcPct val="100000"/>
              </a:lnSpc>
            </a:pPr>
            <a:r>
              <a:rPr lang="fi-FI" sz="1100" dirty="0"/>
              <a:t>Neuvottelu- ja sopimusjärjestelmä remontoitava vastaamaan kilpailijamaita, yrityskohtaisuutta lisättävä oleellisesti. </a:t>
            </a:r>
          </a:p>
          <a:p>
            <a:pPr>
              <a:lnSpc>
                <a:spcPct val="100000"/>
              </a:lnSpc>
            </a:pPr>
            <a:endParaRPr lang="fi-FI" sz="1300" dirty="0"/>
          </a:p>
          <a:p>
            <a:pPr>
              <a:lnSpc>
                <a:spcPct val="100000"/>
              </a:lnSpc>
            </a:pPr>
            <a:endParaRPr lang="fi-FI" sz="1300" dirty="0"/>
          </a:p>
        </p:txBody>
      </p:sp>
      <p:sp>
        <p:nvSpPr>
          <p:cNvPr id="12" name="Tekstin paikkamerkki 11"/>
          <p:cNvSpPr>
            <a:spLocks noGrp="1"/>
          </p:cNvSpPr>
          <p:nvPr>
            <p:ph type="body" sz="quarter" idx="17"/>
          </p:nvPr>
        </p:nvSpPr>
        <p:spPr>
          <a:xfrm>
            <a:off x="1072800" y="951725"/>
            <a:ext cx="7171200" cy="367183"/>
          </a:xfrm>
        </p:spPr>
        <p:txBody>
          <a:bodyPr/>
          <a:lstStyle/>
          <a:p>
            <a:r>
              <a:rPr lang="fi-FI" dirty="0"/>
              <a:t>Elinkeinoelämän usko Suomeen on palautettava</a:t>
            </a:r>
          </a:p>
        </p:txBody>
      </p:sp>
      <p:sp>
        <p:nvSpPr>
          <p:cNvPr id="14" name="Sisällön paikkamerkki 13"/>
          <p:cNvSpPr>
            <a:spLocks noGrp="1"/>
          </p:cNvSpPr>
          <p:nvPr>
            <p:ph idx="19"/>
          </p:nvPr>
        </p:nvSpPr>
        <p:spPr>
          <a:xfrm>
            <a:off x="1072800" y="1702783"/>
            <a:ext cx="3499200" cy="2894345"/>
          </a:xfrm>
        </p:spPr>
        <p:txBody>
          <a:bodyPr>
            <a:noAutofit/>
          </a:bodyPr>
          <a:lstStyle/>
          <a:p>
            <a:pPr>
              <a:lnSpc>
                <a:spcPct val="100000"/>
              </a:lnSpc>
            </a:pPr>
            <a:r>
              <a:rPr lang="fi-FI" sz="1300" dirty="0"/>
              <a:t>Rakenneuudistukset välttämättömiä julkisen talouden tasapainottamiseksi.</a:t>
            </a:r>
          </a:p>
          <a:p>
            <a:pPr lvl="1">
              <a:lnSpc>
                <a:spcPct val="100000"/>
              </a:lnSpc>
            </a:pPr>
            <a:r>
              <a:rPr lang="fi-FI" sz="1000" dirty="0"/>
              <a:t>Kuitenkin tarvitaan panostuksia kasvuun, osaamiseen ja uudistumiseen.</a:t>
            </a:r>
          </a:p>
          <a:p>
            <a:pPr lvl="1">
              <a:lnSpc>
                <a:spcPct val="100000"/>
              </a:lnSpc>
            </a:pPr>
            <a:r>
              <a:rPr lang="fi-FI" sz="1000" dirty="0"/>
              <a:t>Koulutuksen tulee vastata paremmin yritysten tarpeisiin.</a:t>
            </a:r>
          </a:p>
          <a:p>
            <a:pPr lvl="1">
              <a:lnSpc>
                <a:spcPct val="100000"/>
              </a:lnSpc>
            </a:pPr>
            <a:r>
              <a:rPr lang="fi-FI" sz="1000" dirty="0" err="1"/>
              <a:t>T&amp;k-investoinnit</a:t>
            </a:r>
            <a:r>
              <a:rPr lang="fi-FI" sz="1000" dirty="0"/>
              <a:t> saatava uudelleen kasvuun.</a:t>
            </a:r>
          </a:p>
          <a:p>
            <a:pPr lvl="1">
              <a:lnSpc>
                <a:spcPct val="100000"/>
              </a:lnSpc>
            </a:pPr>
            <a:r>
              <a:rPr lang="fi-FI" sz="1000" dirty="0"/>
              <a:t>Liikennekaari.</a:t>
            </a:r>
          </a:p>
          <a:p>
            <a:pPr>
              <a:lnSpc>
                <a:spcPct val="100000"/>
              </a:lnSpc>
            </a:pPr>
            <a:r>
              <a:rPr lang="fi-FI" sz="1300" dirty="0"/>
              <a:t>Elinkeinoelämälle ei enää yhtään EU-tason tai kansallisen tason lisärasitetta, jolla heikennetään kilpailukykyä.</a:t>
            </a:r>
          </a:p>
          <a:p>
            <a:pPr>
              <a:lnSpc>
                <a:spcPct val="100000"/>
              </a:lnSpc>
            </a:pPr>
            <a:endParaRPr lang="fi-FI" sz="1300" dirty="0"/>
          </a:p>
        </p:txBody>
      </p:sp>
    </p:spTree>
    <p:extLst>
      <p:ext uri="{BB962C8B-B14F-4D97-AF65-F5344CB8AC3E}">
        <p14:creationId xmlns:p14="http://schemas.microsoft.com/office/powerpoint/2010/main" val="586560096"/>
      </p:ext>
    </p:extLst>
  </p:cSld>
  <p:clrMapOvr>
    <a:masterClrMapping/>
  </p:clrMapOvr>
  <p:transition spd="med">
    <p:fade/>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an numeron paikkamerkki 2"/>
          <p:cNvSpPr>
            <a:spLocks noGrp="1"/>
          </p:cNvSpPr>
          <p:nvPr>
            <p:ph type="sldNum" sz="quarter" idx="12"/>
          </p:nvPr>
        </p:nvSpPr>
        <p:spPr/>
        <p:txBody>
          <a:bodyPr/>
          <a:lstStyle/>
          <a:p>
            <a:fld id="{6FCB6B90-8271-4E8F-82C1-E646FBB48A2E}" type="slidenum">
              <a:rPr lang="fi-FI" smtClean="0"/>
              <a:pPr/>
              <a:t>62</a:t>
            </a:fld>
            <a:endParaRPr lang="fi-FI" dirty="0"/>
          </a:p>
        </p:txBody>
      </p:sp>
      <p:sp>
        <p:nvSpPr>
          <p:cNvPr id="4" name="Päivämäärän paikkamerkki 3"/>
          <p:cNvSpPr>
            <a:spLocks noGrp="1"/>
          </p:cNvSpPr>
          <p:nvPr>
            <p:ph type="dt" sz="half" idx="10"/>
          </p:nvPr>
        </p:nvSpPr>
        <p:spPr/>
        <p:txBody>
          <a:bodyPr/>
          <a:lstStyle/>
          <a:p>
            <a:fld id="{33A50D0A-99B9-48FE-8B08-047EE10ADBDA}" type="datetime1">
              <a:rPr lang="fi-FI" smtClean="0"/>
              <a:t>12.4.2017</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8" name="Tekstin paikkamerkki 7"/>
          <p:cNvSpPr>
            <a:spLocks noGrp="1"/>
          </p:cNvSpPr>
          <p:nvPr>
            <p:ph type="body" sz="quarter" idx="18"/>
          </p:nvPr>
        </p:nvSpPr>
        <p:spPr/>
        <p:txBody>
          <a:bodyPr/>
          <a:lstStyle/>
          <a:p>
            <a:r>
              <a:rPr lang="fi-FI" dirty="0"/>
              <a:t>Viimeinen tieto loka-joulukuu 2016</a:t>
            </a:r>
          </a:p>
          <a:p>
            <a:r>
              <a:rPr lang="fi-FI" dirty="0"/>
              <a:t>Lähde: </a:t>
            </a:r>
            <a:r>
              <a:rPr lang="fi-FI" dirty="0" err="1"/>
              <a:t>Macrobond</a:t>
            </a:r>
            <a:r>
              <a:rPr lang="fi-FI" dirty="0"/>
              <a:t>, </a:t>
            </a:r>
            <a:r>
              <a:rPr lang="fi-FI" dirty="0" err="1"/>
              <a:t>Eurostat</a:t>
            </a:r>
            <a:endParaRPr lang="fi-FI" dirty="0"/>
          </a:p>
          <a:p>
            <a:endParaRPr lang="fi-FI" dirty="0"/>
          </a:p>
        </p:txBody>
      </p:sp>
      <p:sp>
        <p:nvSpPr>
          <p:cNvPr id="10" name="Tekstin paikkamerkki 7"/>
          <p:cNvSpPr>
            <a:spLocks noGrp="1"/>
          </p:cNvSpPr>
          <p:nvPr>
            <p:ph type="body" sz="quarter" idx="15"/>
          </p:nvPr>
        </p:nvSpPr>
        <p:spPr>
          <a:xfrm>
            <a:off x="252000" y="282150"/>
            <a:ext cx="7992000" cy="648000"/>
          </a:xfrm>
        </p:spPr>
        <p:txBody>
          <a:bodyPr/>
          <a:lstStyle/>
          <a:p>
            <a:r>
              <a:rPr lang="fi-FI" dirty="0"/>
              <a:t>Suomen tavara- ja palveluviennin arvo ei ole kasvanut lainkaan vuoden 2010 jälkeen </a:t>
            </a:r>
          </a:p>
          <a:p>
            <a:pPr>
              <a:lnSpc>
                <a:spcPct val="100000"/>
              </a:lnSpc>
              <a:spcBef>
                <a:spcPts val="0"/>
              </a:spcBef>
            </a:pPr>
            <a:endParaRPr lang="fi-FI" sz="1200" dirty="0"/>
          </a:p>
        </p:txBody>
      </p:sp>
      <p:graphicFrame>
        <p:nvGraphicFramePr>
          <p:cNvPr id="13" name="Sisällön paikkamerkki 12"/>
          <p:cNvGraphicFramePr>
            <a:graphicFrameLocks noGrp="1" noChangeAspect="1"/>
          </p:cNvGraphicFramePr>
          <p:nvPr>
            <p:ph sz="quarter" idx="17"/>
            <p:extLst>
              <p:ext uri="{D42A27DB-BD31-4B8C-83A1-F6EECF244321}">
                <p14:modId xmlns:p14="http://schemas.microsoft.com/office/powerpoint/2010/main" val="1530789076"/>
              </p:ext>
            </p:extLst>
          </p:nvPr>
        </p:nvGraphicFramePr>
        <p:xfrm>
          <a:off x="383718" y="1103313"/>
          <a:ext cx="8386088" cy="3541712"/>
        </p:xfrm>
        <a:graphic>
          <a:graphicData uri="http://schemas.openxmlformats.org/presentationml/2006/ole">
            <mc:AlternateContent xmlns:mc="http://schemas.openxmlformats.org/markup-compatibility/2006">
              <mc:Choice xmlns:v="urn:schemas-microsoft-com:vml" Requires="v">
                <p:oleObj spid="_x0000_s63561" name="Macrobond document" r:id="rId3" imgW="13193184" imgH="5572640" progId="Mbnd.mbnd">
                  <p:embed/>
                </p:oleObj>
              </mc:Choice>
              <mc:Fallback>
                <p:oleObj name="Macrobond document" r:id="rId3" imgW="13193184" imgH="5572640" progId="Mbnd.mbnd">
                  <p:embed/>
                  <p:pic>
                    <p:nvPicPr>
                      <p:cNvPr id="6" name="Objekti 5"/>
                      <p:cNvPicPr/>
                      <p:nvPr/>
                    </p:nvPicPr>
                    <p:blipFill>
                      <a:blip r:embed="rId4"/>
                      <a:stretch>
                        <a:fillRect/>
                      </a:stretch>
                    </p:blipFill>
                    <p:spPr>
                      <a:xfrm>
                        <a:off x="383718" y="1103313"/>
                        <a:ext cx="8386088" cy="3541712"/>
                      </a:xfrm>
                      <a:prstGeom prst="rect">
                        <a:avLst/>
                      </a:prstGeom>
                    </p:spPr>
                  </p:pic>
                </p:oleObj>
              </mc:Fallback>
            </mc:AlternateContent>
          </a:graphicData>
        </a:graphic>
      </p:graphicFrame>
    </p:spTree>
    <p:extLst>
      <p:ext uri="{BB962C8B-B14F-4D97-AF65-F5344CB8AC3E}">
        <p14:creationId xmlns:p14="http://schemas.microsoft.com/office/powerpoint/2010/main" val="3399779184"/>
      </p:ext>
    </p:extLst>
  </p:cSld>
  <p:clrMapOvr>
    <a:masterClrMapping/>
  </p:clrMapOvr>
  <p:transition spd="med">
    <p:fade/>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an numeron paikkamerkki 2"/>
          <p:cNvSpPr>
            <a:spLocks noGrp="1"/>
          </p:cNvSpPr>
          <p:nvPr>
            <p:ph type="sldNum" sz="quarter" idx="12"/>
          </p:nvPr>
        </p:nvSpPr>
        <p:spPr/>
        <p:txBody>
          <a:bodyPr/>
          <a:lstStyle/>
          <a:p>
            <a:fld id="{6FCB6B90-8271-4E8F-82C1-E646FBB48A2E}" type="slidenum">
              <a:rPr lang="fi-FI" smtClean="0"/>
              <a:pPr/>
              <a:t>63</a:t>
            </a:fld>
            <a:endParaRPr lang="fi-FI" dirty="0"/>
          </a:p>
        </p:txBody>
      </p:sp>
      <p:sp>
        <p:nvSpPr>
          <p:cNvPr id="4" name="Päivämäärän paikkamerkki 3"/>
          <p:cNvSpPr>
            <a:spLocks noGrp="1"/>
          </p:cNvSpPr>
          <p:nvPr>
            <p:ph type="dt" sz="half" idx="10"/>
          </p:nvPr>
        </p:nvSpPr>
        <p:spPr/>
        <p:txBody>
          <a:bodyPr/>
          <a:lstStyle/>
          <a:p>
            <a:fld id="{33A50D0A-99B9-48FE-8B08-047EE10ADBDA}" type="datetime1">
              <a:rPr lang="fi-FI" smtClean="0"/>
              <a:t>12.4.2017</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8" name="Tekstin paikkamerkki 7"/>
          <p:cNvSpPr>
            <a:spLocks noGrp="1"/>
          </p:cNvSpPr>
          <p:nvPr>
            <p:ph type="body" sz="quarter" idx="18"/>
          </p:nvPr>
        </p:nvSpPr>
        <p:spPr/>
        <p:txBody>
          <a:bodyPr/>
          <a:lstStyle/>
          <a:p>
            <a:r>
              <a:rPr lang="fi-FI" dirty="0"/>
              <a:t>Lähde: </a:t>
            </a:r>
            <a:r>
              <a:rPr lang="fi-FI" dirty="0" err="1"/>
              <a:t>Macrobond</a:t>
            </a:r>
            <a:r>
              <a:rPr lang="fi-FI" dirty="0"/>
              <a:t>, </a:t>
            </a:r>
            <a:r>
              <a:rPr lang="fi-FI" dirty="0" err="1"/>
              <a:t>Eurostat</a:t>
            </a:r>
            <a:endParaRPr lang="fi-FI" dirty="0"/>
          </a:p>
          <a:p>
            <a:endParaRPr lang="fi-FI" dirty="0"/>
          </a:p>
        </p:txBody>
      </p:sp>
      <p:sp>
        <p:nvSpPr>
          <p:cNvPr id="10" name="Tekstin paikkamerkki 7"/>
          <p:cNvSpPr>
            <a:spLocks noGrp="1"/>
          </p:cNvSpPr>
          <p:nvPr>
            <p:ph type="body" sz="quarter" idx="15"/>
          </p:nvPr>
        </p:nvSpPr>
        <p:spPr>
          <a:xfrm>
            <a:off x="252000" y="282150"/>
            <a:ext cx="7992000" cy="648000"/>
          </a:xfrm>
        </p:spPr>
        <p:txBody>
          <a:bodyPr/>
          <a:lstStyle/>
          <a:p>
            <a:r>
              <a:rPr lang="fi-FI" dirty="0"/>
              <a:t>Suomen vienti on matalalla tasolla, vientituloja puuttuu jopa 30 miljardia euroa vuodessa </a:t>
            </a:r>
          </a:p>
          <a:p>
            <a:pPr>
              <a:lnSpc>
                <a:spcPct val="100000"/>
              </a:lnSpc>
              <a:spcBef>
                <a:spcPts val="0"/>
              </a:spcBef>
            </a:pPr>
            <a:r>
              <a:rPr lang="fi-FI" sz="1200" b="0" dirty="0"/>
              <a:t>Teollisuus tuo 80 % Suomen vientituloista</a:t>
            </a:r>
            <a:endParaRPr lang="fi-FI" sz="1200" dirty="0"/>
          </a:p>
        </p:txBody>
      </p:sp>
      <p:graphicFrame>
        <p:nvGraphicFramePr>
          <p:cNvPr id="12" name="Sisällön paikkamerkki 11"/>
          <p:cNvGraphicFramePr>
            <a:graphicFrameLocks noGrp="1" noChangeAspect="1"/>
          </p:cNvGraphicFramePr>
          <p:nvPr>
            <p:ph sz="quarter" idx="17"/>
            <p:extLst>
              <p:ext uri="{D42A27DB-BD31-4B8C-83A1-F6EECF244321}">
                <p14:modId xmlns:p14="http://schemas.microsoft.com/office/powerpoint/2010/main" val="3890484205"/>
              </p:ext>
            </p:extLst>
          </p:nvPr>
        </p:nvGraphicFramePr>
        <p:xfrm>
          <a:off x="381000" y="1340531"/>
          <a:ext cx="8391525" cy="3286658"/>
        </p:xfrm>
        <a:graphic>
          <a:graphicData uri="http://schemas.openxmlformats.org/presentationml/2006/ole">
            <mc:AlternateContent xmlns:mc="http://schemas.openxmlformats.org/markup-compatibility/2006">
              <mc:Choice xmlns:v="urn:schemas-microsoft-com:vml" Requires="v">
                <p:oleObj spid="_x0000_s36047" name="Macrobond document" r:id="rId3" imgW="13336115" imgH="5572640" progId="Mbnd.mbnd">
                  <p:embed/>
                </p:oleObj>
              </mc:Choice>
              <mc:Fallback>
                <p:oleObj name="Macrobond document" r:id="rId3" imgW="13336115" imgH="5572640" progId="Mbnd.mbnd">
                  <p:embed/>
                  <p:pic>
                    <p:nvPicPr>
                      <p:cNvPr id="0" name=""/>
                      <p:cNvPicPr/>
                      <p:nvPr/>
                    </p:nvPicPr>
                    <p:blipFill>
                      <a:blip r:embed="rId4"/>
                      <a:stretch>
                        <a:fillRect/>
                      </a:stretch>
                    </p:blipFill>
                    <p:spPr>
                      <a:xfrm>
                        <a:off x="381000" y="1340531"/>
                        <a:ext cx="8391525" cy="3286658"/>
                      </a:xfrm>
                      <a:prstGeom prst="rect">
                        <a:avLst/>
                      </a:prstGeom>
                    </p:spPr>
                  </p:pic>
                </p:oleObj>
              </mc:Fallback>
            </mc:AlternateContent>
          </a:graphicData>
        </a:graphic>
      </p:graphicFrame>
    </p:spTree>
    <p:extLst>
      <p:ext uri="{BB962C8B-B14F-4D97-AF65-F5344CB8AC3E}">
        <p14:creationId xmlns:p14="http://schemas.microsoft.com/office/powerpoint/2010/main" val="888532983"/>
      </p:ext>
    </p:extLst>
  </p:cSld>
  <p:clrMapOvr>
    <a:masterClrMapping/>
  </p:clrMapOvr>
  <p:transition spd="med">
    <p:fade/>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Suomen vienti on jäänyt kilpailijamaiden kehityksestä</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64</a:t>
            </a:fld>
            <a:endParaRPr lang="fi-FI" dirty="0"/>
          </a:p>
        </p:txBody>
      </p:sp>
      <p:sp>
        <p:nvSpPr>
          <p:cNvPr id="4" name="Päivämäärän paikkamerkki 3"/>
          <p:cNvSpPr>
            <a:spLocks noGrp="1"/>
          </p:cNvSpPr>
          <p:nvPr>
            <p:ph type="dt" sz="half" idx="10"/>
          </p:nvPr>
        </p:nvSpPr>
        <p:spPr/>
        <p:txBody>
          <a:bodyPr/>
          <a:lstStyle/>
          <a:p>
            <a:fld id="{E70C97DB-DA9C-4CFA-B970-B8599B25F3E4}" type="datetime1">
              <a:rPr lang="fi-FI" smtClean="0"/>
              <a:t>12.4.2017</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7" name="Tekstin paikkamerkki 6"/>
          <p:cNvSpPr>
            <a:spLocks noGrp="1"/>
          </p:cNvSpPr>
          <p:nvPr>
            <p:ph type="body" sz="quarter" idx="18"/>
          </p:nvPr>
        </p:nvSpPr>
        <p:spPr/>
        <p:txBody>
          <a:bodyPr/>
          <a:lstStyle/>
          <a:p>
            <a:r>
              <a:rPr lang="fi-FI" dirty="0"/>
              <a:t>Lähde: </a:t>
            </a:r>
            <a:r>
              <a:rPr lang="fi-FI" dirty="0" err="1"/>
              <a:t>Macrobond</a:t>
            </a:r>
            <a:r>
              <a:rPr lang="fi-FI" dirty="0"/>
              <a:t>, </a:t>
            </a:r>
            <a:r>
              <a:rPr lang="fi-FI" dirty="0" err="1"/>
              <a:t>Eurostat</a:t>
            </a:r>
            <a:endParaRPr lang="fi-FI" dirty="0"/>
          </a:p>
          <a:p>
            <a:endParaRPr lang="fi-FI" dirty="0"/>
          </a:p>
        </p:txBody>
      </p:sp>
      <p:graphicFrame>
        <p:nvGraphicFramePr>
          <p:cNvPr id="10" name="Sisällön paikkamerkki 9"/>
          <p:cNvGraphicFramePr>
            <a:graphicFrameLocks noGrp="1" noChangeAspect="1"/>
          </p:cNvGraphicFramePr>
          <p:nvPr>
            <p:ph sz="quarter" idx="17"/>
            <p:extLst>
              <p:ext uri="{D42A27DB-BD31-4B8C-83A1-F6EECF244321}">
                <p14:modId xmlns:p14="http://schemas.microsoft.com/office/powerpoint/2010/main" val="1169115944"/>
              </p:ext>
            </p:extLst>
          </p:nvPr>
        </p:nvGraphicFramePr>
        <p:xfrm>
          <a:off x="383718" y="1103313"/>
          <a:ext cx="8386088" cy="3541712"/>
        </p:xfrm>
        <a:graphic>
          <a:graphicData uri="http://schemas.openxmlformats.org/presentationml/2006/ole">
            <mc:AlternateContent xmlns:mc="http://schemas.openxmlformats.org/markup-compatibility/2006">
              <mc:Choice xmlns:v="urn:schemas-microsoft-com:vml" Requires="v">
                <p:oleObj spid="_x0000_s37066" name="Macrobond document" r:id="rId3" imgW="13193184" imgH="5572640" progId="Mbnd.mbnd">
                  <p:embed/>
                </p:oleObj>
              </mc:Choice>
              <mc:Fallback>
                <p:oleObj name="Macrobond document" r:id="rId3" imgW="13193184" imgH="5572640" progId="Mbnd.mbnd">
                  <p:embed/>
                  <p:pic>
                    <p:nvPicPr>
                      <p:cNvPr id="8" name="Objekti 7"/>
                      <p:cNvPicPr/>
                      <p:nvPr/>
                    </p:nvPicPr>
                    <p:blipFill>
                      <a:blip r:embed="rId4"/>
                      <a:stretch>
                        <a:fillRect/>
                      </a:stretch>
                    </p:blipFill>
                    <p:spPr>
                      <a:xfrm>
                        <a:off x="383718" y="1103313"/>
                        <a:ext cx="8386088" cy="3541712"/>
                      </a:xfrm>
                      <a:prstGeom prst="rect">
                        <a:avLst/>
                      </a:prstGeom>
                    </p:spPr>
                  </p:pic>
                </p:oleObj>
              </mc:Fallback>
            </mc:AlternateContent>
          </a:graphicData>
        </a:graphic>
      </p:graphicFrame>
    </p:spTree>
    <p:extLst>
      <p:ext uri="{BB962C8B-B14F-4D97-AF65-F5344CB8AC3E}">
        <p14:creationId xmlns:p14="http://schemas.microsoft.com/office/powerpoint/2010/main" val="1092343374"/>
      </p:ext>
    </p:extLst>
  </p:cSld>
  <p:clrMapOvr>
    <a:masterClrMapping/>
  </p:clrMapOvr>
  <p:transition spd="med">
    <p:fade/>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Suomen palveluvienti ei ole korvannut tavaraviennin pudotusta </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65</a:t>
            </a:fld>
            <a:endParaRPr lang="fi-FI" dirty="0"/>
          </a:p>
        </p:txBody>
      </p:sp>
      <p:sp>
        <p:nvSpPr>
          <p:cNvPr id="4" name="Päivämäärän paikkamerkki 3"/>
          <p:cNvSpPr>
            <a:spLocks noGrp="1"/>
          </p:cNvSpPr>
          <p:nvPr>
            <p:ph type="dt" sz="half" idx="10"/>
          </p:nvPr>
        </p:nvSpPr>
        <p:spPr/>
        <p:txBody>
          <a:bodyPr/>
          <a:lstStyle/>
          <a:p>
            <a:fld id="{E70C97DB-DA9C-4CFA-B970-B8599B25F3E4}" type="datetime1">
              <a:rPr lang="fi-FI" smtClean="0"/>
              <a:t>12.4.2017</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7" name="Tekstin paikkamerkki 6"/>
          <p:cNvSpPr>
            <a:spLocks noGrp="1"/>
          </p:cNvSpPr>
          <p:nvPr>
            <p:ph type="body" sz="quarter" idx="18"/>
          </p:nvPr>
        </p:nvSpPr>
        <p:spPr/>
        <p:txBody>
          <a:bodyPr/>
          <a:lstStyle/>
          <a:p>
            <a:r>
              <a:rPr lang="fi-FI" dirty="0"/>
              <a:t>Lähde: </a:t>
            </a:r>
            <a:r>
              <a:rPr lang="fi-FI" dirty="0" err="1"/>
              <a:t>Macrobond</a:t>
            </a:r>
            <a:r>
              <a:rPr lang="fi-FI" dirty="0"/>
              <a:t>, </a:t>
            </a:r>
            <a:r>
              <a:rPr lang="fi-FI" dirty="0" err="1"/>
              <a:t>Eurostat</a:t>
            </a:r>
            <a:endParaRPr lang="fi-FI" dirty="0"/>
          </a:p>
          <a:p>
            <a:endParaRPr lang="fi-FI" dirty="0"/>
          </a:p>
        </p:txBody>
      </p:sp>
      <p:graphicFrame>
        <p:nvGraphicFramePr>
          <p:cNvPr id="12" name="Sisällön paikkamerkki 11"/>
          <p:cNvGraphicFramePr>
            <a:graphicFrameLocks noGrp="1" noChangeAspect="1"/>
          </p:cNvGraphicFramePr>
          <p:nvPr>
            <p:ph sz="quarter" idx="17"/>
            <p:extLst>
              <p:ext uri="{D42A27DB-BD31-4B8C-83A1-F6EECF244321}">
                <p14:modId xmlns:p14="http://schemas.microsoft.com/office/powerpoint/2010/main" val="490041018"/>
              </p:ext>
            </p:extLst>
          </p:nvPr>
        </p:nvGraphicFramePr>
        <p:xfrm>
          <a:off x="383718" y="1103313"/>
          <a:ext cx="8386088" cy="3541712"/>
        </p:xfrm>
        <a:graphic>
          <a:graphicData uri="http://schemas.openxmlformats.org/presentationml/2006/ole">
            <mc:AlternateContent xmlns:mc="http://schemas.openxmlformats.org/markup-compatibility/2006">
              <mc:Choice xmlns:v="urn:schemas-microsoft-com:vml" Requires="v">
                <p:oleObj spid="_x0000_s39115" name="Macrobond document" r:id="rId3" imgW="13193184" imgH="5572640" progId="Mbnd.mbnd">
                  <p:embed/>
                </p:oleObj>
              </mc:Choice>
              <mc:Fallback>
                <p:oleObj name="Macrobond document" r:id="rId3" imgW="13193184" imgH="5572640" progId="Mbnd.mbnd">
                  <p:embed/>
                  <p:pic>
                    <p:nvPicPr>
                      <p:cNvPr id="11" name="Objekti 10"/>
                      <p:cNvPicPr/>
                      <p:nvPr/>
                    </p:nvPicPr>
                    <p:blipFill>
                      <a:blip r:embed="rId4"/>
                      <a:stretch>
                        <a:fillRect/>
                      </a:stretch>
                    </p:blipFill>
                    <p:spPr>
                      <a:xfrm>
                        <a:off x="383718" y="1103313"/>
                        <a:ext cx="8386088" cy="3541712"/>
                      </a:xfrm>
                      <a:prstGeom prst="rect">
                        <a:avLst/>
                      </a:prstGeom>
                    </p:spPr>
                  </p:pic>
                </p:oleObj>
              </mc:Fallback>
            </mc:AlternateContent>
          </a:graphicData>
        </a:graphic>
      </p:graphicFrame>
    </p:spTree>
    <p:extLst>
      <p:ext uri="{BB962C8B-B14F-4D97-AF65-F5344CB8AC3E}">
        <p14:creationId xmlns:p14="http://schemas.microsoft.com/office/powerpoint/2010/main" val="4039740051"/>
      </p:ext>
    </p:extLst>
  </p:cSld>
  <p:clrMapOvr>
    <a:masterClrMapping/>
  </p:clrMapOvr>
  <p:transition spd="med">
    <p:fade/>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an numeron paikkamerkki 2"/>
          <p:cNvSpPr>
            <a:spLocks noGrp="1"/>
          </p:cNvSpPr>
          <p:nvPr>
            <p:ph type="sldNum" sz="quarter" idx="12"/>
          </p:nvPr>
        </p:nvSpPr>
        <p:spPr/>
        <p:txBody>
          <a:bodyPr/>
          <a:lstStyle/>
          <a:p>
            <a:fld id="{6FCB6B90-8271-4E8F-82C1-E646FBB48A2E}" type="slidenum">
              <a:rPr lang="fi-FI" smtClean="0"/>
              <a:pPr/>
              <a:t>66</a:t>
            </a:fld>
            <a:endParaRPr lang="fi-FI" dirty="0"/>
          </a:p>
        </p:txBody>
      </p:sp>
      <p:sp>
        <p:nvSpPr>
          <p:cNvPr id="4" name="Päivämäärän paikkamerkki 3"/>
          <p:cNvSpPr>
            <a:spLocks noGrp="1"/>
          </p:cNvSpPr>
          <p:nvPr>
            <p:ph type="dt" sz="half" idx="10"/>
          </p:nvPr>
        </p:nvSpPr>
        <p:spPr/>
        <p:txBody>
          <a:bodyPr/>
          <a:lstStyle/>
          <a:p>
            <a:fld id="{33A50D0A-99B9-48FE-8B08-047EE10ADBDA}" type="datetime1">
              <a:rPr lang="fi-FI" smtClean="0"/>
              <a:t>12.4.2017</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8" name="Tekstin paikkamerkki 7"/>
          <p:cNvSpPr>
            <a:spLocks noGrp="1"/>
          </p:cNvSpPr>
          <p:nvPr>
            <p:ph type="body" sz="quarter" idx="18"/>
          </p:nvPr>
        </p:nvSpPr>
        <p:spPr>
          <a:xfrm>
            <a:off x="2334682" y="4527915"/>
            <a:ext cx="6319781" cy="301260"/>
          </a:xfrm>
        </p:spPr>
        <p:txBody>
          <a:bodyPr/>
          <a:lstStyle/>
          <a:p>
            <a:endParaRPr lang="fi-FI" dirty="0"/>
          </a:p>
          <a:p>
            <a:endParaRPr lang="fi-FI" dirty="0"/>
          </a:p>
          <a:p>
            <a:r>
              <a:rPr lang="fi-FI" dirty="0"/>
              <a:t>Viimeinen tieto helmikuu 2017</a:t>
            </a:r>
          </a:p>
          <a:p>
            <a:r>
              <a:rPr lang="fi-FI" dirty="0"/>
              <a:t>Lähde: Tullihallitus (Tavaroiden ulkomaankauppa) </a:t>
            </a:r>
          </a:p>
        </p:txBody>
      </p:sp>
      <p:sp>
        <p:nvSpPr>
          <p:cNvPr id="10" name="Tekstin paikkamerkki 7"/>
          <p:cNvSpPr>
            <a:spLocks noGrp="1"/>
          </p:cNvSpPr>
          <p:nvPr>
            <p:ph type="body" sz="quarter" idx="15"/>
          </p:nvPr>
        </p:nvSpPr>
        <p:spPr>
          <a:xfrm>
            <a:off x="251999" y="282150"/>
            <a:ext cx="8143259" cy="648000"/>
          </a:xfrm>
        </p:spPr>
        <p:txBody>
          <a:bodyPr>
            <a:noAutofit/>
          </a:bodyPr>
          <a:lstStyle/>
          <a:p>
            <a:pPr>
              <a:lnSpc>
                <a:spcPct val="100000"/>
              </a:lnSpc>
            </a:pPr>
            <a:r>
              <a:rPr lang="fi-FI" spc="-50" dirty="0"/>
              <a:t>Suomen tavaraviennin arvo väheni edelleen vuonna 2016 </a:t>
            </a:r>
            <a:endParaRPr lang="fi-FI" dirty="0"/>
          </a:p>
        </p:txBody>
      </p:sp>
      <p:graphicFrame>
        <p:nvGraphicFramePr>
          <p:cNvPr id="9" name="Sisällön paikkamerkki 4"/>
          <p:cNvGraphicFramePr>
            <a:graphicFrameLocks noGrp="1"/>
          </p:cNvGraphicFramePr>
          <p:nvPr>
            <p:ph sz="quarter" idx="17"/>
            <p:extLst>
              <p:ext uri="{D42A27DB-BD31-4B8C-83A1-F6EECF244321}">
                <p14:modId xmlns:p14="http://schemas.microsoft.com/office/powerpoint/2010/main" val="1046429727"/>
              </p:ext>
            </p:extLst>
          </p:nvPr>
        </p:nvGraphicFramePr>
        <p:xfrm>
          <a:off x="252000" y="1210929"/>
          <a:ext cx="8520526" cy="3451480"/>
        </p:xfrm>
        <a:graphic>
          <a:graphicData uri="http://schemas.openxmlformats.org/drawingml/2006/chart">
            <c:chart xmlns:c="http://schemas.openxmlformats.org/drawingml/2006/chart" xmlns:r="http://schemas.openxmlformats.org/officeDocument/2006/relationships" r:id="rId2"/>
          </a:graphicData>
        </a:graphic>
      </p:graphicFrame>
      <p:sp>
        <p:nvSpPr>
          <p:cNvPr id="2" name="Suorakulmio 1"/>
          <p:cNvSpPr/>
          <p:nvPr/>
        </p:nvSpPr>
        <p:spPr>
          <a:xfrm>
            <a:off x="855197" y="1340531"/>
            <a:ext cx="3302507" cy="253916"/>
          </a:xfrm>
          <a:prstGeom prst="rect">
            <a:avLst/>
          </a:prstGeom>
        </p:spPr>
        <p:txBody>
          <a:bodyPr wrap="none">
            <a:spAutoFit/>
          </a:bodyPr>
          <a:lstStyle/>
          <a:p>
            <a:r>
              <a:rPr lang="fi-FI" sz="1050" dirty="0"/>
              <a:t>Miljoonaa euroa kuukausittain, käyvin hinnoin</a:t>
            </a:r>
          </a:p>
        </p:txBody>
      </p:sp>
      <p:graphicFrame>
        <p:nvGraphicFramePr>
          <p:cNvPr id="6" name="Taulukko 5"/>
          <p:cNvGraphicFramePr>
            <a:graphicFrameLocks noGrp="1"/>
          </p:cNvGraphicFramePr>
          <p:nvPr>
            <p:extLst>
              <p:ext uri="{D42A27DB-BD31-4B8C-83A1-F6EECF244321}">
                <p14:modId xmlns:p14="http://schemas.microsoft.com/office/powerpoint/2010/main" val="2085255541"/>
              </p:ext>
            </p:extLst>
          </p:nvPr>
        </p:nvGraphicFramePr>
        <p:xfrm>
          <a:off x="878347" y="4360208"/>
          <a:ext cx="7516914" cy="280504"/>
        </p:xfrm>
        <a:graphic>
          <a:graphicData uri="http://schemas.openxmlformats.org/drawingml/2006/table">
            <a:tbl>
              <a:tblPr firstRow="1" bandRow="1">
                <a:tableStyleId>{073A0DAA-6AF3-43AB-8588-CEC1D06C72B9}</a:tableStyleId>
              </a:tblPr>
              <a:tblGrid>
                <a:gridCol w="751980">
                  <a:extLst>
                    <a:ext uri="{9D8B030D-6E8A-4147-A177-3AD203B41FA5}">
                      <a16:colId xmlns:a16="http://schemas.microsoft.com/office/drawing/2014/main" val="1803676972"/>
                    </a:ext>
                  </a:extLst>
                </a:gridCol>
                <a:gridCol w="760630">
                  <a:extLst>
                    <a:ext uri="{9D8B030D-6E8A-4147-A177-3AD203B41FA5}">
                      <a16:colId xmlns:a16="http://schemas.microsoft.com/office/drawing/2014/main" val="2105154684"/>
                    </a:ext>
                  </a:extLst>
                </a:gridCol>
                <a:gridCol w="751019">
                  <a:extLst>
                    <a:ext uri="{9D8B030D-6E8A-4147-A177-3AD203B41FA5}">
                      <a16:colId xmlns:a16="http://schemas.microsoft.com/office/drawing/2014/main" val="3646309867"/>
                    </a:ext>
                  </a:extLst>
                </a:gridCol>
                <a:gridCol w="751019">
                  <a:extLst>
                    <a:ext uri="{9D8B030D-6E8A-4147-A177-3AD203B41FA5}">
                      <a16:colId xmlns:a16="http://schemas.microsoft.com/office/drawing/2014/main" val="2487516520"/>
                    </a:ext>
                  </a:extLst>
                </a:gridCol>
                <a:gridCol w="751019">
                  <a:extLst>
                    <a:ext uri="{9D8B030D-6E8A-4147-A177-3AD203B41FA5}">
                      <a16:colId xmlns:a16="http://schemas.microsoft.com/office/drawing/2014/main" val="3067801971"/>
                    </a:ext>
                  </a:extLst>
                </a:gridCol>
                <a:gridCol w="751019">
                  <a:extLst>
                    <a:ext uri="{9D8B030D-6E8A-4147-A177-3AD203B41FA5}">
                      <a16:colId xmlns:a16="http://schemas.microsoft.com/office/drawing/2014/main" val="1478731465"/>
                    </a:ext>
                  </a:extLst>
                </a:gridCol>
                <a:gridCol w="751019">
                  <a:extLst>
                    <a:ext uri="{9D8B030D-6E8A-4147-A177-3AD203B41FA5}">
                      <a16:colId xmlns:a16="http://schemas.microsoft.com/office/drawing/2014/main" val="2677636684"/>
                    </a:ext>
                  </a:extLst>
                </a:gridCol>
                <a:gridCol w="751019">
                  <a:extLst>
                    <a:ext uri="{9D8B030D-6E8A-4147-A177-3AD203B41FA5}">
                      <a16:colId xmlns:a16="http://schemas.microsoft.com/office/drawing/2014/main" val="1419263424"/>
                    </a:ext>
                  </a:extLst>
                </a:gridCol>
                <a:gridCol w="749095">
                  <a:extLst>
                    <a:ext uri="{9D8B030D-6E8A-4147-A177-3AD203B41FA5}">
                      <a16:colId xmlns:a16="http://schemas.microsoft.com/office/drawing/2014/main" val="1103362267"/>
                    </a:ext>
                  </a:extLst>
                </a:gridCol>
                <a:gridCol w="749095">
                  <a:extLst>
                    <a:ext uri="{9D8B030D-6E8A-4147-A177-3AD203B41FA5}">
                      <a16:colId xmlns:a16="http://schemas.microsoft.com/office/drawing/2014/main" val="2747218352"/>
                    </a:ext>
                  </a:extLst>
                </a:gridCol>
              </a:tblGrid>
              <a:tr h="280504">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2008</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2009</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2010</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2011</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2012</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2013</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2014</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2015</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2016</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baseline="0" dirty="0">
                          <a:solidFill>
                            <a:schemeClr val="tx2"/>
                          </a:solidFill>
                          <a:latin typeface="Verdana" panose="020B0604030504040204" pitchFamily="34" charset="0"/>
                          <a:cs typeface="Arial" panose="020B0604020202020204" pitchFamily="34" charset="0"/>
                        </a:rPr>
                        <a:t>2017</a:t>
                      </a:r>
                    </a:p>
                  </a:txBody>
                  <a:tcPr marL="92160" marR="92160" marT="46080" marB="4608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618256541"/>
                  </a:ext>
                </a:extLst>
              </a:tr>
            </a:tbl>
          </a:graphicData>
        </a:graphic>
      </p:graphicFrame>
    </p:spTree>
    <p:extLst>
      <p:ext uri="{BB962C8B-B14F-4D97-AF65-F5344CB8AC3E}">
        <p14:creationId xmlns:p14="http://schemas.microsoft.com/office/powerpoint/2010/main" val="2991205328"/>
      </p:ext>
    </p:extLst>
  </p:cSld>
  <p:clrMapOvr>
    <a:masterClrMapping/>
  </p:clrMapOvr>
  <p:transition spd="med">
    <p:fade/>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67</a:t>
            </a:fld>
            <a:endParaRPr lang="fi-FI" dirty="0">
              <a:solidFill>
                <a:srgbClr val="29282E"/>
              </a:solidFill>
            </a:endParaRPr>
          </a:p>
        </p:txBody>
      </p:sp>
      <p:sp>
        <p:nvSpPr>
          <p:cNvPr id="4" name="Päivämäärän paikkamerkki 3"/>
          <p:cNvSpPr>
            <a:spLocks noGrp="1"/>
          </p:cNvSpPr>
          <p:nvPr>
            <p:ph type="dt" sz="half" idx="10"/>
          </p:nvPr>
        </p:nvSpPr>
        <p:spPr/>
        <p:txBody>
          <a:bodyPr/>
          <a:lstStyle/>
          <a:p>
            <a:fld id="{E70C97DB-DA9C-4CFA-B970-B8599B25F3E4}" type="datetime1">
              <a:rPr lang="fi-FI" smtClean="0">
                <a:solidFill>
                  <a:srgbClr val="29282E"/>
                </a:solidFill>
              </a:rPr>
              <a:pPr/>
              <a:t>12.4.2017</a:t>
            </a:fld>
            <a:endParaRPr lang="fi-FI" dirty="0">
              <a:solidFill>
                <a:srgbClr val="29282E"/>
              </a:solidFill>
            </a:endParaRPr>
          </a:p>
        </p:txBody>
      </p:sp>
      <p:sp>
        <p:nvSpPr>
          <p:cNvPr id="5" name="Alatunnisteen paikkamerkki 4"/>
          <p:cNvSpPr>
            <a:spLocks noGrp="1"/>
          </p:cNvSpPr>
          <p:nvPr>
            <p:ph type="ftr" sz="quarter" idx="11"/>
          </p:nvPr>
        </p:nvSpPr>
        <p:spPr/>
        <p:txBody>
          <a:bodyPr/>
          <a:lstStyle/>
          <a:p>
            <a:r>
              <a:rPr lang="fi-FI">
                <a:solidFill>
                  <a:srgbClr val="29282E"/>
                </a:solidFill>
              </a:rPr>
              <a:t>Teknologiateollisuus</a:t>
            </a:r>
            <a:endParaRPr lang="fi-FI" dirty="0">
              <a:solidFill>
                <a:srgbClr val="29282E"/>
              </a:solidFill>
            </a:endParaRPr>
          </a:p>
        </p:txBody>
      </p:sp>
      <p:sp>
        <p:nvSpPr>
          <p:cNvPr id="7" name="Tekstin paikkamerkki 6"/>
          <p:cNvSpPr>
            <a:spLocks noGrp="1"/>
          </p:cNvSpPr>
          <p:nvPr>
            <p:ph type="body" sz="quarter" idx="18"/>
          </p:nvPr>
        </p:nvSpPr>
        <p:spPr>
          <a:xfrm>
            <a:off x="2334682" y="4727574"/>
            <a:ext cx="4051746" cy="165163"/>
          </a:xfrm>
        </p:spPr>
        <p:txBody>
          <a:bodyPr/>
          <a:lstStyle/>
          <a:p>
            <a:r>
              <a:rPr lang="fi-FI" dirty="0"/>
              <a:t>Lähde: Tilastokeskus: Kansantalouden tilinpito, Palvelujen ulkomaankauppa </a:t>
            </a:r>
          </a:p>
          <a:p>
            <a:endParaRPr lang="fi-FI" dirty="0"/>
          </a:p>
        </p:txBody>
      </p:sp>
      <p:sp>
        <p:nvSpPr>
          <p:cNvPr id="10" name="Tekstin paikkamerkki 7"/>
          <p:cNvSpPr>
            <a:spLocks noGrp="1"/>
          </p:cNvSpPr>
          <p:nvPr>
            <p:ph type="body" sz="quarter" idx="15"/>
          </p:nvPr>
        </p:nvSpPr>
        <p:spPr>
          <a:xfrm>
            <a:off x="252000" y="282150"/>
            <a:ext cx="7992000" cy="648000"/>
          </a:xfrm>
        </p:spPr>
        <p:txBody>
          <a:bodyPr/>
          <a:lstStyle/>
          <a:p>
            <a:r>
              <a:rPr lang="fi-FI" dirty="0"/>
              <a:t>Teknologia-, metsä- ja kemianteollisuus </a:t>
            </a:r>
            <a:br>
              <a:rPr lang="fi-FI" dirty="0"/>
            </a:br>
            <a:r>
              <a:rPr lang="fi-FI" dirty="0"/>
              <a:t>tuovat 60 % Suomen palveluviennin tuloista</a:t>
            </a:r>
          </a:p>
          <a:p>
            <a:pPr>
              <a:lnSpc>
                <a:spcPct val="100000"/>
              </a:lnSpc>
              <a:spcBef>
                <a:spcPts val="0"/>
              </a:spcBef>
            </a:pPr>
            <a:r>
              <a:rPr lang="fi-FI" sz="1200" b="0" dirty="0"/>
              <a:t>Peliteollisuus on kompensoinut elektroniikkateollisuuden palveluviennin vähenemisen</a:t>
            </a:r>
          </a:p>
          <a:p>
            <a:endParaRPr lang="fi-FI" dirty="0"/>
          </a:p>
        </p:txBody>
      </p:sp>
      <p:graphicFrame>
        <p:nvGraphicFramePr>
          <p:cNvPr id="8" name="Sisällön paikkamerkki 6"/>
          <p:cNvGraphicFramePr>
            <a:graphicFrameLocks noGrp="1"/>
          </p:cNvGraphicFramePr>
          <p:nvPr>
            <p:ph sz="quarter" idx="17"/>
            <p:extLst>
              <p:ext uri="{D42A27DB-BD31-4B8C-83A1-F6EECF244321}">
                <p14:modId xmlns:p14="http://schemas.microsoft.com/office/powerpoint/2010/main" val="3041844527"/>
              </p:ext>
            </p:extLst>
          </p:nvPr>
        </p:nvGraphicFramePr>
        <p:xfrm>
          <a:off x="381000" y="1339850"/>
          <a:ext cx="8391525" cy="330517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066101362"/>
      </p:ext>
    </p:extLst>
  </p:cSld>
  <p:clrMapOvr>
    <a:masterClrMapping/>
  </p:clrMapOvr>
  <p:transition spd="med">
    <p:fade/>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Viennin suhde bkt:hen on pudonnut merkittävästi Suomessa 2008 jälkeen</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68</a:t>
            </a:fld>
            <a:endParaRPr lang="fi-FI" dirty="0"/>
          </a:p>
        </p:txBody>
      </p:sp>
      <p:sp>
        <p:nvSpPr>
          <p:cNvPr id="4" name="Päivämäärän paikkamerkki 3"/>
          <p:cNvSpPr>
            <a:spLocks noGrp="1"/>
          </p:cNvSpPr>
          <p:nvPr>
            <p:ph type="dt" sz="half" idx="10"/>
          </p:nvPr>
        </p:nvSpPr>
        <p:spPr/>
        <p:txBody>
          <a:bodyPr/>
          <a:lstStyle/>
          <a:p>
            <a:fld id="{E70C97DB-DA9C-4CFA-B970-B8599B25F3E4}" type="datetime1">
              <a:rPr lang="fi-FI" smtClean="0"/>
              <a:t>12.4.2017</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7" name="Tekstin paikkamerkki 6"/>
          <p:cNvSpPr>
            <a:spLocks noGrp="1"/>
          </p:cNvSpPr>
          <p:nvPr>
            <p:ph type="body" sz="quarter" idx="18"/>
          </p:nvPr>
        </p:nvSpPr>
        <p:spPr/>
        <p:txBody>
          <a:bodyPr/>
          <a:lstStyle/>
          <a:p>
            <a:r>
              <a:rPr lang="fi-FI" dirty="0"/>
              <a:t>Lähde: </a:t>
            </a:r>
            <a:r>
              <a:rPr lang="fi-FI" dirty="0" err="1"/>
              <a:t>Macrobond</a:t>
            </a:r>
            <a:r>
              <a:rPr lang="fi-FI" dirty="0"/>
              <a:t>, </a:t>
            </a:r>
            <a:r>
              <a:rPr lang="fi-FI" dirty="0" err="1"/>
              <a:t>Eurostat</a:t>
            </a:r>
            <a:endParaRPr lang="fi-FI" dirty="0"/>
          </a:p>
          <a:p>
            <a:endParaRPr lang="fi-FI" dirty="0"/>
          </a:p>
        </p:txBody>
      </p:sp>
      <p:graphicFrame>
        <p:nvGraphicFramePr>
          <p:cNvPr id="12" name="Sisällön paikkamerkki 11"/>
          <p:cNvGraphicFramePr>
            <a:graphicFrameLocks noGrp="1" noChangeAspect="1"/>
          </p:cNvGraphicFramePr>
          <p:nvPr>
            <p:ph sz="quarter" idx="17"/>
            <p:extLst>
              <p:ext uri="{D42A27DB-BD31-4B8C-83A1-F6EECF244321}">
                <p14:modId xmlns:p14="http://schemas.microsoft.com/office/powerpoint/2010/main" val="1650364577"/>
              </p:ext>
            </p:extLst>
          </p:nvPr>
        </p:nvGraphicFramePr>
        <p:xfrm>
          <a:off x="381000" y="1121148"/>
          <a:ext cx="8391525" cy="3506041"/>
        </p:xfrm>
        <a:graphic>
          <a:graphicData uri="http://schemas.openxmlformats.org/presentationml/2006/ole">
            <mc:AlternateContent xmlns:mc="http://schemas.openxmlformats.org/markup-compatibility/2006">
              <mc:Choice xmlns:v="urn:schemas-microsoft-com:vml" Requires="v">
                <p:oleObj spid="_x0000_s38089" name="Macrobond document" r:id="rId3" imgW="13336115" imgH="5572640" progId="Mbnd.mbnd">
                  <p:embed/>
                </p:oleObj>
              </mc:Choice>
              <mc:Fallback>
                <p:oleObj name="Macrobond document" r:id="rId3" imgW="13336115" imgH="5572640" progId="Mbnd.mbnd">
                  <p:embed/>
                  <p:pic>
                    <p:nvPicPr>
                      <p:cNvPr id="0" name=""/>
                      <p:cNvPicPr/>
                      <p:nvPr/>
                    </p:nvPicPr>
                    <p:blipFill>
                      <a:blip r:embed="rId4"/>
                      <a:stretch>
                        <a:fillRect/>
                      </a:stretch>
                    </p:blipFill>
                    <p:spPr>
                      <a:xfrm>
                        <a:off x="381000" y="1121148"/>
                        <a:ext cx="8391525" cy="3506041"/>
                      </a:xfrm>
                      <a:prstGeom prst="rect">
                        <a:avLst/>
                      </a:prstGeom>
                    </p:spPr>
                  </p:pic>
                </p:oleObj>
              </mc:Fallback>
            </mc:AlternateContent>
          </a:graphicData>
        </a:graphic>
      </p:graphicFrame>
    </p:spTree>
    <p:extLst>
      <p:ext uri="{BB962C8B-B14F-4D97-AF65-F5344CB8AC3E}">
        <p14:creationId xmlns:p14="http://schemas.microsoft.com/office/powerpoint/2010/main" val="453913542"/>
      </p:ext>
    </p:extLst>
  </p:cSld>
  <p:clrMapOvr>
    <a:masterClrMapping/>
  </p:clrMapOvr>
  <p:transition spd="med">
    <p:fade/>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in paikkamerkki 5"/>
          <p:cNvSpPr>
            <a:spLocks noGrp="1"/>
          </p:cNvSpPr>
          <p:nvPr>
            <p:ph type="body" sz="quarter" idx="15"/>
          </p:nvPr>
        </p:nvSpPr>
        <p:spPr/>
        <p:txBody>
          <a:bodyPr/>
          <a:lstStyle/>
          <a:p>
            <a:pPr>
              <a:lnSpc>
                <a:spcPct val="100000"/>
              </a:lnSpc>
            </a:pPr>
            <a:r>
              <a:rPr lang="fi-FI" dirty="0"/>
              <a:t>Viennin kasvu on rajallista, koska teollisuuden tuotantokapasiteetti on supistunut 20 %</a:t>
            </a:r>
            <a:br>
              <a:rPr lang="fi-FI" dirty="0"/>
            </a:br>
            <a:r>
              <a:rPr lang="fi-FI" sz="1200" b="0" dirty="0"/>
              <a:t>Investoinnit ovat elinehto tuotannon ja viennin palautumiselle</a:t>
            </a:r>
            <a:endParaRPr lang="fi-FI" sz="1200" dirty="0"/>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69</a:t>
            </a:fld>
            <a:endParaRPr lang="fi-FI" dirty="0">
              <a:solidFill>
                <a:srgbClr val="29282E"/>
              </a:solidFill>
            </a:endParaRPr>
          </a:p>
        </p:txBody>
      </p:sp>
      <p:sp>
        <p:nvSpPr>
          <p:cNvPr id="4" name="Päivämäärän paikkamerkki 3"/>
          <p:cNvSpPr>
            <a:spLocks noGrp="1"/>
          </p:cNvSpPr>
          <p:nvPr>
            <p:ph type="dt" sz="half" idx="10"/>
          </p:nvPr>
        </p:nvSpPr>
        <p:spPr/>
        <p:txBody>
          <a:bodyPr/>
          <a:lstStyle/>
          <a:p>
            <a:fld id="{33A50D0A-99B9-48FE-8B08-047EE10ADBDA}" type="datetime1">
              <a:rPr lang="fi-FI" smtClean="0">
                <a:solidFill>
                  <a:srgbClr val="29282E"/>
                </a:solidFill>
              </a:rPr>
              <a:pPr/>
              <a:t>12.4.2017</a:t>
            </a:fld>
            <a:endParaRPr lang="fi-FI" dirty="0">
              <a:solidFill>
                <a:srgbClr val="29282E"/>
              </a:solidFill>
            </a:endParaRPr>
          </a:p>
        </p:txBody>
      </p:sp>
      <p:sp>
        <p:nvSpPr>
          <p:cNvPr id="5" name="Alatunnisteen paikkamerkki 4"/>
          <p:cNvSpPr>
            <a:spLocks noGrp="1"/>
          </p:cNvSpPr>
          <p:nvPr>
            <p:ph type="ftr" sz="quarter" idx="11"/>
          </p:nvPr>
        </p:nvSpPr>
        <p:spPr/>
        <p:txBody>
          <a:bodyPr/>
          <a:lstStyle/>
          <a:p>
            <a:r>
              <a:rPr lang="fi-FI">
                <a:solidFill>
                  <a:srgbClr val="29282E"/>
                </a:solidFill>
              </a:rPr>
              <a:t>Teknologiateollisuus</a:t>
            </a:r>
            <a:endParaRPr lang="fi-FI" dirty="0">
              <a:solidFill>
                <a:srgbClr val="29282E"/>
              </a:solidFill>
            </a:endParaRPr>
          </a:p>
        </p:txBody>
      </p:sp>
      <p:sp>
        <p:nvSpPr>
          <p:cNvPr id="8" name="Tekstin paikkamerkki 7"/>
          <p:cNvSpPr>
            <a:spLocks noGrp="1"/>
          </p:cNvSpPr>
          <p:nvPr>
            <p:ph type="body" sz="quarter" idx="18"/>
          </p:nvPr>
        </p:nvSpPr>
        <p:spPr/>
        <p:txBody>
          <a:bodyPr/>
          <a:lstStyle/>
          <a:p>
            <a:r>
              <a:rPr lang="fi-FI" dirty="0"/>
              <a:t>Lähde: Tilastokeskus / teollisuustuotannon volyymi-indeksi</a:t>
            </a:r>
          </a:p>
        </p:txBody>
      </p:sp>
      <p:graphicFrame>
        <p:nvGraphicFramePr>
          <p:cNvPr id="20" name="Object 3"/>
          <p:cNvGraphicFramePr>
            <a:graphicFrameLocks noGrp="1" noChangeAspect="1"/>
          </p:cNvGraphicFramePr>
          <p:nvPr>
            <p:ph sz="quarter" idx="17"/>
            <p:extLst>
              <p:ext uri="{D42A27DB-BD31-4B8C-83A1-F6EECF244321}">
                <p14:modId xmlns:p14="http://schemas.microsoft.com/office/powerpoint/2010/main" val="76907126"/>
              </p:ext>
            </p:extLst>
          </p:nvPr>
        </p:nvGraphicFramePr>
        <p:xfrm>
          <a:off x="381000" y="1275605"/>
          <a:ext cx="8391525" cy="336941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1" name="Taulukko 20"/>
          <p:cNvGraphicFramePr>
            <a:graphicFrameLocks noGrp="1"/>
          </p:cNvGraphicFramePr>
          <p:nvPr>
            <p:extLst/>
          </p:nvPr>
        </p:nvGraphicFramePr>
        <p:xfrm>
          <a:off x="899591" y="4515966"/>
          <a:ext cx="5472608" cy="262832"/>
        </p:xfrm>
        <a:graphic>
          <a:graphicData uri="http://schemas.openxmlformats.org/drawingml/2006/table">
            <a:tbl>
              <a:tblPr firstRow="1" bandRow="1">
                <a:tableStyleId>{073A0DAA-6AF3-43AB-8588-CEC1D06C72B9}</a:tableStyleId>
              </a:tblPr>
              <a:tblGrid>
                <a:gridCol w="631921">
                  <a:extLst>
                    <a:ext uri="{9D8B030D-6E8A-4147-A177-3AD203B41FA5}">
                      <a16:colId xmlns:a16="http://schemas.microsoft.com/office/drawing/2014/main" val="20000"/>
                    </a:ext>
                  </a:extLst>
                </a:gridCol>
                <a:gridCol w="583781">
                  <a:extLst>
                    <a:ext uri="{9D8B030D-6E8A-4147-A177-3AD203B41FA5}">
                      <a16:colId xmlns:a16="http://schemas.microsoft.com/office/drawing/2014/main" val="20001"/>
                    </a:ext>
                  </a:extLst>
                </a:gridCol>
                <a:gridCol w="624038">
                  <a:extLst>
                    <a:ext uri="{9D8B030D-6E8A-4147-A177-3AD203B41FA5}">
                      <a16:colId xmlns:a16="http://schemas.microsoft.com/office/drawing/2014/main" val="20002"/>
                    </a:ext>
                  </a:extLst>
                </a:gridCol>
                <a:gridCol w="624038">
                  <a:extLst>
                    <a:ext uri="{9D8B030D-6E8A-4147-A177-3AD203B41FA5}">
                      <a16:colId xmlns:a16="http://schemas.microsoft.com/office/drawing/2014/main" val="20003"/>
                    </a:ext>
                  </a:extLst>
                </a:gridCol>
                <a:gridCol w="601766">
                  <a:extLst>
                    <a:ext uri="{9D8B030D-6E8A-4147-A177-3AD203B41FA5}">
                      <a16:colId xmlns:a16="http://schemas.microsoft.com/office/drawing/2014/main" val="20004"/>
                    </a:ext>
                  </a:extLst>
                </a:gridCol>
                <a:gridCol w="601766">
                  <a:extLst>
                    <a:ext uri="{9D8B030D-6E8A-4147-A177-3AD203B41FA5}">
                      <a16:colId xmlns:a16="http://schemas.microsoft.com/office/drawing/2014/main" val="20005"/>
                    </a:ext>
                  </a:extLst>
                </a:gridCol>
                <a:gridCol w="601766">
                  <a:extLst>
                    <a:ext uri="{9D8B030D-6E8A-4147-A177-3AD203B41FA5}">
                      <a16:colId xmlns:a16="http://schemas.microsoft.com/office/drawing/2014/main" val="20006"/>
                    </a:ext>
                  </a:extLst>
                </a:gridCol>
                <a:gridCol w="601766">
                  <a:extLst>
                    <a:ext uri="{9D8B030D-6E8A-4147-A177-3AD203B41FA5}">
                      <a16:colId xmlns:a16="http://schemas.microsoft.com/office/drawing/2014/main" val="20007"/>
                    </a:ext>
                  </a:extLst>
                </a:gridCol>
                <a:gridCol w="601766">
                  <a:extLst>
                    <a:ext uri="{9D8B030D-6E8A-4147-A177-3AD203B41FA5}">
                      <a16:colId xmlns:a16="http://schemas.microsoft.com/office/drawing/2014/main" val="20008"/>
                    </a:ext>
                  </a:extLst>
                </a:gridCol>
              </a:tblGrid>
              <a:tr h="262832">
                <a:tc>
                  <a:txBody>
                    <a:bodyPr/>
                    <a:lstStyle/>
                    <a:p>
                      <a:pPr algn="ctr"/>
                      <a:r>
                        <a:rPr lang="fi-FI" sz="1050" b="0" dirty="0">
                          <a:solidFill>
                            <a:schemeClr val="tx1"/>
                          </a:solidFill>
                        </a:rPr>
                        <a:t>2008</a:t>
                      </a:r>
                    </a:p>
                  </a:txBody>
                  <a:tcPr marL="81908" marR="81908" marT="40954" marB="40954">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dirty="0">
                          <a:solidFill>
                            <a:schemeClr val="tx1"/>
                          </a:solidFill>
                        </a:rPr>
                        <a:t>2009</a:t>
                      </a:r>
                    </a:p>
                  </a:txBody>
                  <a:tcPr marL="81908" marR="81908" marT="40954" marB="40954">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dirty="0">
                          <a:solidFill>
                            <a:schemeClr val="tx1"/>
                          </a:solidFill>
                        </a:rPr>
                        <a:t>2010</a:t>
                      </a:r>
                    </a:p>
                  </a:txBody>
                  <a:tcPr marL="81908" marR="81908" marT="40954" marB="40954">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dirty="0">
                          <a:solidFill>
                            <a:schemeClr val="tx1"/>
                          </a:solidFill>
                        </a:rPr>
                        <a:t>2011</a:t>
                      </a:r>
                    </a:p>
                  </a:txBody>
                  <a:tcPr marL="81908" marR="81908" marT="40954" marB="40954">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dirty="0">
                          <a:solidFill>
                            <a:schemeClr val="tx1"/>
                          </a:solidFill>
                        </a:rPr>
                        <a:t>2012</a:t>
                      </a:r>
                    </a:p>
                  </a:txBody>
                  <a:tcPr marL="81908" marR="81908" marT="40954" marB="40954">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dirty="0">
                          <a:solidFill>
                            <a:schemeClr val="tx1"/>
                          </a:solidFill>
                        </a:rPr>
                        <a:t>2013</a:t>
                      </a:r>
                    </a:p>
                  </a:txBody>
                  <a:tcPr marL="81908" marR="81908" marT="40954" marB="40954">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dirty="0">
                          <a:solidFill>
                            <a:schemeClr val="tx1"/>
                          </a:solidFill>
                        </a:rPr>
                        <a:t>2014</a:t>
                      </a:r>
                    </a:p>
                  </a:txBody>
                  <a:tcPr marL="81908" marR="81908" marT="40954" marB="40954">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dirty="0">
                          <a:solidFill>
                            <a:schemeClr val="tx1"/>
                          </a:solidFill>
                        </a:rPr>
                        <a:t>2015</a:t>
                      </a:r>
                    </a:p>
                  </a:txBody>
                  <a:tcPr marL="81908" marR="81908" marT="40954" marB="40954">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fi-FI" sz="1050" b="0" dirty="0">
                          <a:solidFill>
                            <a:schemeClr val="tx1"/>
                          </a:solidFill>
                        </a:rPr>
                        <a:t>2016</a:t>
                      </a:r>
                    </a:p>
                  </a:txBody>
                  <a:tcPr marL="81908" marR="81908" marT="40954" marB="40954">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2" name="Tekstiruutu 1"/>
          <p:cNvSpPr txBox="1"/>
          <p:nvPr/>
        </p:nvSpPr>
        <p:spPr>
          <a:xfrm>
            <a:off x="5673617" y="3154959"/>
            <a:ext cx="626422" cy="253916"/>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fi-FI" sz="1050" dirty="0">
                <a:solidFill>
                  <a:srgbClr val="0070C0"/>
                </a:solidFill>
              </a:rPr>
              <a:t>-20 %</a:t>
            </a:r>
          </a:p>
        </p:txBody>
      </p:sp>
    </p:spTree>
    <p:extLst>
      <p:ext uri="{BB962C8B-B14F-4D97-AF65-F5344CB8AC3E}">
        <p14:creationId xmlns:p14="http://schemas.microsoft.com/office/powerpoint/2010/main" val="2267634591"/>
      </p:ext>
    </p:extLst>
  </p:cSld>
  <p:clrMapOvr>
    <a:masterClrMapping/>
  </p:clrMapOvr>
  <p:transition spd="med">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an numeron paikkamerkki 2"/>
          <p:cNvSpPr>
            <a:spLocks noGrp="1"/>
          </p:cNvSpPr>
          <p:nvPr>
            <p:ph type="sldNum" sz="quarter" idx="12"/>
          </p:nvPr>
        </p:nvSpPr>
        <p:spPr/>
        <p:txBody>
          <a:bodyPr/>
          <a:lstStyle/>
          <a:p>
            <a:fld id="{6FCB6B90-8271-4E8F-82C1-E646FBB48A2E}" type="slidenum">
              <a:rPr lang="fi-FI" smtClean="0"/>
              <a:pPr/>
              <a:t>7</a:t>
            </a:fld>
            <a:endParaRPr lang="fi-FI" dirty="0"/>
          </a:p>
        </p:txBody>
      </p:sp>
      <p:sp>
        <p:nvSpPr>
          <p:cNvPr id="4" name="Päivämäärän paikkamerkki 3"/>
          <p:cNvSpPr>
            <a:spLocks noGrp="1"/>
          </p:cNvSpPr>
          <p:nvPr>
            <p:ph type="dt" sz="half" idx="10"/>
          </p:nvPr>
        </p:nvSpPr>
        <p:spPr/>
        <p:txBody>
          <a:bodyPr/>
          <a:lstStyle/>
          <a:p>
            <a:fld id="{E70C97DB-DA9C-4CFA-B970-B8599B25F3E4}" type="datetime1">
              <a:rPr lang="fi-FI" smtClean="0"/>
              <a:t>12.4.2017</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7" name="Tekstin paikkamerkki 6"/>
          <p:cNvSpPr>
            <a:spLocks noGrp="1"/>
          </p:cNvSpPr>
          <p:nvPr>
            <p:ph type="body" sz="quarter" idx="18"/>
          </p:nvPr>
        </p:nvSpPr>
        <p:spPr>
          <a:xfrm>
            <a:off x="2334682" y="4727574"/>
            <a:ext cx="5477368" cy="263031"/>
          </a:xfrm>
        </p:spPr>
        <p:txBody>
          <a:bodyPr/>
          <a:lstStyle/>
          <a:p>
            <a:r>
              <a:rPr lang="fi-FI" dirty="0"/>
              <a:t>*) Tavaraviennin lisäksi alan yrityksillä oli palveluvientiä noin 12,3 miljardia euroa (2015).</a:t>
            </a:r>
          </a:p>
          <a:p>
            <a:r>
              <a:rPr lang="fi-FI" dirty="0"/>
              <a:t>Lähde: Tullihallitus, Tilastokeskus </a:t>
            </a:r>
          </a:p>
          <a:p>
            <a:endParaRPr lang="fi-FI" dirty="0"/>
          </a:p>
        </p:txBody>
      </p:sp>
      <p:sp>
        <p:nvSpPr>
          <p:cNvPr id="10" name="Tekstin paikkamerkki 7"/>
          <p:cNvSpPr>
            <a:spLocks noGrp="1"/>
          </p:cNvSpPr>
          <p:nvPr>
            <p:ph type="body" sz="quarter" idx="15"/>
          </p:nvPr>
        </p:nvSpPr>
        <p:spPr>
          <a:xfrm>
            <a:off x="252000" y="282150"/>
            <a:ext cx="7992000" cy="648000"/>
          </a:xfrm>
        </p:spPr>
        <p:txBody>
          <a:bodyPr/>
          <a:lstStyle/>
          <a:p>
            <a:r>
              <a:rPr lang="fi-FI" dirty="0"/>
              <a:t>Teknologiateollisuuden tavaravienti Suomesta alueittain 2016 </a:t>
            </a:r>
          </a:p>
          <a:p>
            <a:pPr>
              <a:lnSpc>
                <a:spcPct val="100000"/>
              </a:lnSpc>
              <a:spcBef>
                <a:spcPts val="0"/>
              </a:spcBef>
            </a:pPr>
            <a:r>
              <a:rPr lang="fi-FI" sz="1400" b="0" dirty="0"/>
              <a:t>Tavaravienti yhteensä 25,2 mrd. euroa*</a:t>
            </a:r>
            <a:endParaRPr lang="fi-FI" sz="1400" dirty="0"/>
          </a:p>
        </p:txBody>
      </p:sp>
      <p:pic>
        <p:nvPicPr>
          <p:cNvPr id="13" name="Sisällön paikkamerkki 12"/>
          <p:cNvPicPr>
            <a:picLocks noGrp="1" noChangeAspect="1"/>
          </p:cNvPicPr>
          <p:nvPr>
            <p:ph sz="quarter" idx="17"/>
          </p:nvPr>
        </p:nvPicPr>
        <p:blipFill>
          <a:blip r:embed="rId2"/>
          <a:stretch>
            <a:fillRect/>
          </a:stretch>
        </p:blipFill>
        <p:spPr>
          <a:xfrm>
            <a:off x="282027" y="1340531"/>
            <a:ext cx="8502037" cy="3304494"/>
          </a:xfrm>
          <a:prstGeom prst="rect">
            <a:avLst/>
          </a:prstGeom>
        </p:spPr>
      </p:pic>
      <p:sp>
        <p:nvSpPr>
          <p:cNvPr id="15" name="Text Box 31"/>
          <p:cNvSpPr txBox="1">
            <a:spLocks noChangeArrowheads="1"/>
          </p:cNvSpPr>
          <p:nvPr/>
        </p:nvSpPr>
        <p:spPr bwMode="auto">
          <a:xfrm>
            <a:off x="1253190" y="2020787"/>
            <a:ext cx="1581261" cy="577081"/>
          </a:xfrm>
          <a:prstGeom prst="rect">
            <a:avLst/>
          </a:prstGeom>
          <a:solidFill>
            <a:schemeClr val="accent1">
              <a:lumMod val="20000"/>
              <a:lumOff val="80000"/>
            </a:schemeClr>
          </a:solidFill>
          <a:ln>
            <a:noFill/>
          </a:ln>
          <a:effectLst>
            <a:outerShdw blurRad="50800" dist="38100" dir="2700000" algn="tl" rotWithShape="0">
              <a:prstClr val="black">
                <a:alpha val="40000"/>
              </a:prstClr>
            </a:outerShdw>
          </a:effectLst>
          <a:extLst/>
        </p:spPr>
        <p:txBody>
          <a:bodyPr wrap="square">
            <a:spAutoFit/>
          </a:bodyPr>
          <a:lstStyle>
            <a:lvl1pPr>
              <a:defRPr sz="1400" b="1">
                <a:solidFill>
                  <a:schemeClr val="tx1"/>
                </a:solidFill>
                <a:latin typeface="Arial" charset="0"/>
                <a:ea typeface="Arial Unicode MS" pitchFamily="34" charset="-128"/>
                <a:cs typeface="Arial Unicode MS" pitchFamily="34" charset="-128"/>
              </a:defRPr>
            </a:lvl1pPr>
            <a:lvl2pPr marL="742950" indent="-285750">
              <a:defRPr sz="1400" b="1">
                <a:solidFill>
                  <a:schemeClr val="tx1"/>
                </a:solidFill>
                <a:latin typeface="Arial" charset="0"/>
                <a:ea typeface="Arial Unicode MS" pitchFamily="34" charset="-128"/>
                <a:cs typeface="Arial Unicode MS" pitchFamily="34" charset="-128"/>
              </a:defRPr>
            </a:lvl2pPr>
            <a:lvl3pPr marL="1143000" indent="-228600">
              <a:defRPr sz="1400" b="1">
                <a:solidFill>
                  <a:schemeClr val="tx1"/>
                </a:solidFill>
                <a:latin typeface="Arial" charset="0"/>
                <a:ea typeface="Arial Unicode MS" pitchFamily="34" charset="-128"/>
                <a:cs typeface="Arial Unicode MS" pitchFamily="34" charset="-128"/>
              </a:defRPr>
            </a:lvl3pPr>
            <a:lvl4pPr marL="1600200" indent="-228600">
              <a:defRPr sz="1400" b="1">
                <a:solidFill>
                  <a:schemeClr val="tx1"/>
                </a:solidFill>
                <a:latin typeface="Arial" charset="0"/>
                <a:ea typeface="Arial Unicode MS" pitchFamily="34" charset="-128"/>
                <a:cs typeface="Arial Unicode MS" pitchFamily="34" charset="-128"/>
              </a:defRPr>
            </a:lvl4pPr>
            <a:lvl5pPr marL="2057400" indent="-228600">
              <a:defRPr sz="1400" b="1">
                <a:solidFill>
                  <a:schemeClr val="tx1"/>
                </a:solidFill>
                <a:latin typeface="Arial" charset="0"/>
                <a:ea typeface="Arial Unicode MS" pitchFamily="34" charset="-128"/>
                <a:cs typeface="Arial Unicode MS" pitchFamily="34" charset="-128"/>
              </a:defRPr>
            </a:lvl5pPr>
            <a:lvl6pPr marL="2514600" indent="-228600" eaLnBrk="0" fontAlgn="base" hangingPunct="0">
              <a:spcBef>
                <a:spcPct val="0"/>
              </a:spcBef>
              <a:spcAft>
                <a:spcPct val="0"/>
              </a:spcAft>
              <a:defRPr sz="1400" b="1">
                <a:solidFill>
                  <a:schemeClr val="tx1"/>
                </a:solidFill>
                <a:latin typeface="Arial" charset="0"/>
                <a:ea typeface="Arial Unicode MS" pitchFamily="34" charset="-128"/>
                <a:cs typeface="Arial Unicode MS" pitchFamily="34" charset="-128"/>
              </a:defRPr>
            </a:lvl6pPr>
            <a:lvl7pPr marL="2971800" indent="-228600" eaLnBrk="0" fontAlgn="base" hangingPunct="0">
              <a:spcBef>
                <a:spcPct val="0"/>
              </a:spcBef>
              <a:spcAft>
                <a:spcPct val="0"/>
              </a:spcAft>
              <a:defRPr sz="1400" b="1">
                <a:solidFill>
                  <a:schemeClr val="tx1"/>
                </a:solidFill>
                <a:latin typeface="Arial" charset="0"/>
                <a:ea typeface="Arial Unicode MS" pitchFamily="34" charset="-128"/>
                <a:cs typeface="Arial Unicode MS" pitchFamily="34" charset="-128"/>
              </a:defRPr>
            </a:lvl7pPr>
            <a:lvl8pPr marL="3429000" indent="-228600" eaLnBrk="0" fontAlgn="base" hangingPunct="0">
              <a:spcBef>
                <a:spcPct val="0"/>
              </a:spcBef>
              <a:spcAft>
                <a:spcPct val="0"/>
              </a:spcAft>
              <a:defRPr sz="1400" b="1">
                <a:solidFill>
                  <a:schemeClr val="tx1"/>
                </a:solidFill>
                <a:latin typeface="Arial" charset="0"/>
                <a:ea typeface="Arial Unicode MS" pitchFamily="34" charset="-128"/>
                <a:cs typeface="Arial Unicode MS" pitchFamily="34" charset="-128"/>
              </a:defRPr>
            </a:lvl8pPr>
            <a:lvl9pPr marL="3886200" indent="-228600" eaLnBrk="0" fontAlgn="base" hangingPunct="0">
              <a:spcBef>
                <a:spcPct val="0"/>
              </a:spcBef>
              <a:spcAft>
                <a:spcPct val="0"/>
              </a:spcAft>
              <a:defRPr sz="1400" b="1">
                <a:solidFill>
                  <a:schemeClr val="tx1"/>
                </a:solidFill>
                <a:latin typeface="Arial" charset="0"/>
                <a:ea typeface="Arial Unicode MS" pitchFamily="34" charset="-128"/>
                <a:cs typeface="Arial Unicode MS" pitchFamily="34" charset="-128"/>
              </a:defRPr>
            </a:lvl9pPr>
          </a:lstStyle>
          <a:p>
            <a:r>
              <a:rPr lang="fi-FI" sz="1050" b="0" dirty="0">
                <a:solidFill>
                  <a:schemeClr val="tx2"/>
                </a:solidFill>
                <a:latin typeface="+mj-lt"/>
                <a:ea typeface="ＭＳ Ｐゴシック" pitchFamily="34" charset="-128"/>
              </a:rPr>
              <a:t>Pohjois-Amerikka</a:t>
            </a:r>
          </a:p>
          <a:p>
            <a:r>
              <a:rPr lang="fi-FI" sz="1050" b="0" dirty="0">
                <a:solidFill>
                  <a:schemeClr val="tx2"/>
                </a:solidFill>
                <a:latin typeface="+mj-lt"/>
                <a:ea typeface="ＭＳ Ｐゴシック" pitchFamily="34" charset="-128"/>
              </a:rPr>
              <a:t>2,5 mrd. €</a:t>
            </a:r>
          </a:p>
          <a:p>
            <a:r>
              <a:rPr lang="fi-FI" sz="1050" b="0" dirty="0">
                <a:solidFill>
                  <a:schemeClr val="tx2"/>
                </a:solidFill>
                <a:latin typeface="+mj-lt"/>
                <a:ea typeface="ＭＳ Ｐゴシック" pitchFamily="34" charset="-128"/>
              </a:rPr>
              <a:t>9,8 %</a:t>
            </a:r>
          </a:p>
        </p:txBody>
      </p:sp>
      <p:sp>
        <p:nvSpPr>
          <p:cNvPr id="22" name="Suorakulmio 21"/>
          <p:cNvSpPr/>
          <p:nvPr/>
        </p:nvSpPr>
        <p:spPr>
          <a:xfrm>
            <a:off x="3144143" y="1894525"/>
            <a:ext cx="1573187" cy="577081"/>
          </a:xfrm>
          <a:prstGeom prst="rect">
            <a:avLst/>
          </a:prstGeom>
          <a:solidFill>
            <a:schemeClr val="accent1">
              <a:lumMod val="20000"/>
              <a:lumOff val="80000"/>
            </a:schemeClr>
          </a:solidFill>
          <a:ln>
            <a:noFill/>
          </a:ln>
          <a:effectLst>
            <a:outerShdw blurRad="50800" dist="38100" dir="2700000" algn="tl" rotWithShape="0">
              <a:prstClr val="black">
                <a:alpha val="40000"/>
              </a:prstClr>
            </a:outerShdw>
          </a:effectLst>
        </p:spPr>
        <p:txBody>
          <a:bodyPr wrap="square">
            <a:spAutoFit/>
          </a:bodyPr>
          <a:lstStyle/>
          <a:p>
            <a:r>
              <a:rPr lang="fi-FI" sz="1050" dirty="0">
                <a:solidFill>
                  <a:schemeClr val="tx2"/>
                </a:solidFill>
                <a:ea typeface="ＭＳ Ｐゴシック" pitchFamily="34" charset="-128"/>
              </a:rPr>
              <a:t>Länsi-Eurooppa</a:t>
            </a:r>
          </a:p>
          <a:p>
            <a:r>
              <a:rPr lang="fi-FI" sz="1050" dirty="0">
                <a:solidFill>
                  <a:schemeClr val="tx2"/>
                </a:solidFill>
                <a:ea typeface="ＭＳ Ｐゴシック" pitchFamily="34" charset="-128"/>
              </a:rPr>
              <a:t>13,7 mrd. €</a:t>
            </a:r>
          </a:p>
          <a:p>
            <a:r>
              <a:rPr lang="fi-FI" sz="1050" dirty="0">
                <a:solidFill>
                  <a:schemeClr val="tx2"/>
                </a:solidFill>
                <a:ea typeface="ＭＳ Ｐゴシック" pitchFamily="34" charset="-128"/>
              </a:rPr>
              <a:t>53,9 %</a:t>
            </a:r>
          </a:p>
        </p:txBody>
      </p:sp>
      <p:sp>
        <p:nvSpPr>
          <p:cNvPr id="23" name="Suorakulmio 22"/>
          <p:cNvSpPr/>
          <p:nvPr/>
        </p:nvSpPr>
        <p:spPr>
          <a:xfrm>
            <a:off x="1625341" y="3558211"/>
            <a:ext cx="1144682" cy="738664"/>
          </a:xfrm>
          <a:prstGeom prst="rect">
            <a:avLst/>
          </a:prstGeom>
          <a:solidFill>
            <a:schemeClr val="accent1">
              <a:lumMod val="20000"/>
              <a:lumOff val="80000"/>
            </a:schemeClr>
          </a:solidFill>
          <a:ln>
            <a:noFill/>
          </a:ln>
          <a:effectLst>
            <a:outerShdw blurRad="50800" dist="38100" dir="2700000" algn="tl" rotWithShape="0">
              <a:prstClr val="black">
                <a:alpha val="40000"/>
              </a:prstClr>
            </a:outerShdw>
          </a:effectLst>
        </p:spPr>
        <p:txBody>
          <a:bodyPr wrap="square">
            <a:spAutoFit/>
          </a:bodyPr>
          <a:lstStyle/>
          <a:p>
            <a:r>
              <a:rPr lang="fi-FI" sz="1050" dirty="0">
                <a:solidFill>
                  <a:schemeClr val="tx2"/>
                </a:solidFill>
                <a:ea typeface="ＭＳ Ｐゴシック" pitchFamily="34" charset="-128"/>
              </a:rPr>
              <a:t>Etelä- ja Väli-Amerikka</a:t>
            </a:r>
          </a:p>
          <a:p>
            <a:r>
              <a:rPr lang="fi-FI" sz="1050" dirty="0">
                <a:solidFill>
                  <a:schemeClr val="tx2"/>
                </a:solidFill>
                <a:ea typeface="ＭＳ Ｐゴシック" pitchFamily="34" charset="-128"/>
              </a:rPr>
              <a:t>0,8 mrd. €</a:t>
            </a:r>
          </a:p>
          <a:p>
            <a:r>
              <a:rPr lang="fi-FI" sz="1050" dirty="0">
                <a:solidFill>
                  <a:schemeClr val="tx2"/>
                </a:solidFill>
                <a:ea typeface="ＭＳ Ｐゴシック" pitchFamily="34" charset="-128"/>
              </a:rPr>
              <a:t>3,2 %</a:t>
            </a:r>
          </a:p>
        </p:txBody>
      </p:sp>
      <p:sp>
        <p:nvSpPr>
          <p:cNvPr id="24" name="Suorakulmio 23"/>
          <p:cNvSpPr/>
          <p:nvPr/>
        </p:nvSpPr>
        <p:spPr>
          <a:xfrm>
            <a:off x="4856653" y="1894526"/>
            <a:ext cx="1763529" cy="577081"/>
          </a:xfrm>
          <a:prstGeom prst="rect">
            <a:avLst/>
          </a:prstGeom>
          <a:solidFill>
            <a:schemeClr val="accent1">
              <a:lumMod val="20000"/>
              <a:lumOff val="80000"/>
            </a:schemeClr>
          </a:solidFill>
          <a:ln>
            <a:noFill/>
          </a:ln>
          <a:effectLst>
            <a:outerShdw blurRad="50800" dist="38100" dir="2700000" algn="tl" rotWithShape="0">
              <a:prstClr val="black">
                <a:alpha val="40000"/>
              </a:prstClr>
            </a:outerShdw>
          </a:effectLst>
        </p:spPr>
        <p:txBody>
          <a:bodyPr wrap="square">
            <a:spAutoFit/>
          </a:bodyPr>
          <a:lstStyle/>
          <a:p>
            <a:r>
              <a:rPr lang="fi-FI" sz="1050" dirty="0" err="1">
                <a:solidFill>
                  <a:schemeClr val="tx2"/>
                </a:solidFill>
                <a:ea typeface="ＭＳ Ｐゴシック" pitchFamily="34" charset="-128"/>
              </a:rPr>
              <a:t>Keski</a:t>
            </a:r>
            <a:r>
              <a:rPr lang="fi-FI" sz="1050" dirty="0">
                <a:solidFill>
                  <a:schemeClr val="tx2"/>
                </a:solidFill>
                <a:ea typeface="ＭＳ Ｐゴシック" pitchFamily="34" charset="-128"/>
              </a:rPr>
              <a:t>- ja Itä-Eurooppa</a:t>
            </a:r>
          </a:p>
          <a:p>
            <a:r>
              <a:rPr lang="fi-FI" sz="1050" dirty="0">
                <a:solidFill>
                  <a:schemeClr val="tx2"/>
                </a:solidFill>
                <a:ea typeface="ＭＳ Ｐゴシック" pitchFamily="34" charset="-128"/>
              </a:rPr>
              <a:t>3,8 mrd. €</a:t>
            </a:r>
          </a:p>
          <a:p>
            <a:r>
              <a:rPr lang="fi-FI" sz="1050" dirty="0">
                <a:solidFill>
                  <a:schemeClr val="tx2"/>
                </a:solidFill>
                <a:ea typeface="ＭＳ Ｐゴシック" pitchFamily="34" charset="-128"/>
              </a:rPr>
              <a:t>15,0 %</a:t>
            </a:r>
          </a:p>
        </p:txBody>
      </p:sp>
      <p:sp>
        <p:nvSpPr>
          <p:cNvPr id="25" name="Suorakulmio 24"/>
          <p:cNvSpPr/>
          <p:nvPr/>
        </p:nvSpPr>
        <p:spPr>
          <a:xfrm>
            <a:off x="4113337" y="3596092"/>
            <a:ext cx="960029" cy="577081"/>
          </a:xfrm>
          <a:prstGeom prst="rect">
            <a:avLst/>
          </a:prstGeom>
          <a:solidFill>
            <a:schemeClr val="accent1">
              <a:lumMod val="20000"/>
              <a:lumOff val="80000"/>
            </a:schemeClr>
          </a:solidFill>
          <a:ln>
            <a:noFill/>
          </a:ln>
          <a:effectLst>
            <a:outerShdw blurRad="50800" dist="38100" dir="2700000" algn="tl" rotWithShape="0">
              <a:prstClr val="black">
                <a:alpha val="40000"/>
              </a:prstClr>
            </a:outerShdw>
          </a:effectLst>
        </p:spPr>
        <p:txBody>
          <a:bodyPr wrap="square">
            <a:spAutoFit/>
          </a:bodyPr>
          <a:lstStyle/>
          <a:p>
            <a:r>
              <a:rPr lang="fi-FI" sz="1050" dirty="0">
                <a:solidFill>
                  <a:schemeClr val="tx2"/>
                </a:solidFill>
                <a:ea typeface="ＭＳ Ｐゴシック" pitchFamily="34" charset="-128"/>
              </a:rPr>
              <a:t>Afrikka</a:t>
            </a:r>
          </a:p>
          <a:p>
            <a:r>
              <a:rPr lang="fi-FI" sz="1050" dirty="0">
                <a:solidFill>
                  <a:schemeClr val="tx2"/>
                </a:solidFill>
                <a:ea typeface="ＭＳ Ｐゴシック" pitchFamily="34" charset="-128"/>
              </a:rPr>
              <a:t>0,4 mrd. €</a:t>
            </a:r>
          </a:p>
          <a:p>
            <a:r>
              <a:rPr lang="fi-FI" sz="1050" dirty="0">
                <a:solidFill>
                  <a:schemeClr val="tx2"/>
                </a:solidFill>
                <a:ea typeface="ＭＳ Ｐゴシック" pitchFamily="34" charset="-128"/>
              </a:rPr>
              <a:t>1,7 %</a:t>
            </a:r>
          </a:p>
        </p:txBody>
      </p:sp>
      <p:sp>
        <p:nvSpPr>
          <p:cNvPr id="26" name="Suorakulmio 25"/>
          <p:cNvSpPr/>
          <p:nvPr/>
        </p:nvSpPr>
        <p:spPr>
          <a:xfrm>
            <a:off x="4959666" y="2626775"/>
            <a:ext cx="1404208" cy="577081"/>
          </a:xfrm>
          <a:prstGeom prst="rect">
            <a:avLst/>
          </a:prstGeom>
          <a:solidFill>
            <a:schemeClr val="accent1">
              <a:lumMod val="20000"/>
              <a:lumOff val="80000"/>
            </a:schemeClr>
          </a:solidFill>
          <a:ln>
            <a:noFill/>
          </a:ln>
          <a:effectLst>
            <a:outerShdw blurRad="50800" dist="38100" dir="2700000" algn="tl" rotWithShape="0">
              <a:prstClr val="black">
                <a:alpha val="40000"/>
              </a:prstClr>
            </a:outerShdw>
          </a:effectLst>
        </p:spPr>
        <p:txBody>
          <a:bodyPr wrap="square">
            <a:spAutoFit/>
          </a:bodyPr>
          <a:lstStyle/>
          <a:p>
            <a:r>
              <a:rPr lang="fi-FI" sz="1050" dirty="0" err="1">
                <a:solidFill>
                  <a:schemeClr val="tx2"/>
                </a:solidFill>
                <a:ea typeface="ＭＳ Ｐゴシック" pitchFamily="34" charset="-128"/>
              </a:rPr>
              <a:t>Lähi</a:t>
            </a:r>
            <a:r>
              <a:rPr lang="fi-FI" sz="1050" dirty="0">
                <a:solidFill>
                  <a:schemeClr val="tx2"/>
                </a:solidFill>
                <a:ea typeface="ＭＳ Ｐゴシック" pitchFamily="34" charset="-128"/>
              </a:rPr>
              <a:t>- ja Keski-Itä</a:t>
            </a:r>
          </a:p>
          <a:p>
            <a:r>
              <a:rPr lang="fi-FI" sz="1050" dirty="0">
                <a:solidFill>
                  <a:schemeClr val="tx2"/>
                </a:solidFill>
                <a:ea typeface="ＭＳ Ｐゴシック" pitchFamily="34" charset="-128"/>
              </a:rPr>
              <a:t>0,5 mrd. €</a:t>
            </a:r>
          </a:p>
          <a:p>
            <a:r>
              <a:rPr lang="fi-FI" sz="1050" dirty="0">
                <a:solidFill>
                  <a:schemeClr val="tx2"/>
                </a:solidFill>
                <a:ea typeface="ＭＳ Ｐゴシック" pitchFamily="34" charset="-128"/>
              </a:rPr>
              <a:t>1,8 %</a:t>
            </a:r>
          </a:p>
        </p:txBody>
      </p:sp>
      <p:sp>
        <p:nvSpPr>
          <p:cNvPr id="27" name="Suorakulmio 26"/>
          <p:cNvSpPr/>
          <p:nvPr/>
        </p:nvSpPr>
        <p:spPr>
          <a:xfrm>
            <a:off x="6738009" y="2309328"/>
            <a:ext cx="945733" cy="577081"/>
          </a:xfrm>
          <a:prstGeom prst="rect">
            <a:avLst/>
          </a:prstGeom>
          <a:solidFill>
            <a:schemeClr val="accent1">
              <a:lumMod val="20000"/>
              <a:lumOff val="80000"/>
            </a:schemeClr>
          </a:solidFill>
          <a:ln>
            <a:noFill/>
          </a:ln>
          <a:effectLst>
            <a:outerShdw blurRad="50800" dist="38100" dir="2700000" algn="tl" rotWithShape="0">
              <a:prstClr val="black">
                <a:alpha val="40000"/>
              </a:prstClr>
            </a:outerShdw>
          </a:effectLst>
        </p:spPr>
        <p:txBody>
          <a:bodyPr wrap="square">
            <a:spAutoFit/>
          </a:bodyPr>
          <a:lstStyle/>
          <a:p>
            <a:r>
              <a:rPr lang="fi-FI" sz="1050" dirty="0">
                <a:solidFill>
                  <a:schemeClr val="tx2"/>
                </a:solidFill>
                <a:ea typeface="ＭＳ Ｐゴシック" pitchFamily="34" charset="-128"/>
              </a:rPr>
              <a:t>Aasia</a:t>
            </a:r>
          </a:p>
          <a:p>
            <a:r>
              <a:rPr lang="fi-FI" sz="1050" dirty="0">
                <a:solidFill>
                  <a:schemeClr val="tx2"/>
                </a:solidFill>
                <a:ea typeface="ＭＳ Ｐゴシック" pitchFamily="34" charset="-128"/>
              </a:rPr>
              <a:t>3,7 mrd. €</a:t>
            </a:r>
          </a:p>
          <a:p>
            <a:r>
              <a:rPr lang="fi-FI" sz="1050" dirty="0">
                <a:solidFill>
                  <a:schemeClr val="tx2"/>
                </a:solidFill>
                <a:ea typeface="ＭＳ Ｐゴシック" pitchFamily="34" charset="-128"/>
              </a:rPr>
              <a:t>14,6 %</a:t>
            </a:r>
          </a:p>
        </p:txBody>
      </p:sp>
    </p:spTree>
    <p:extLst>
      <p:ext uri="{BB962C8B-B14F-4D97-AF65-F5344CB8AC3E}">
        <p14:creationId xmlns:p14="http://schemas.microsoft.com/office/powerpoint/2010/main" val="2445109880"/>
      </p:ext>
    </p:extLst>
  </p:cSld>
  <p:clrMapOvr>
    <a:masterClrMapping/>
  </p:clrMapOvr>
  <p:transition spd="med">
    <p:fade/>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Teollisuuden osuus bruttokansantuotteesta on Suomessa historiallisen matalalla tasolla </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70</a:t>
            </a:fld>
            <a:endParaRPr lang="fi-FI" dirty="0"/>
          </a:p>
        </p:txBody>
      </p:sp>
      <p:sp>
        <p:nvSpPr>
          <p:cNvPr id="4" name="Päivämäärän paikkamerkki 3"/>
          <p:cNvSpPr>
            <a:spLocks noGrp="1"/>
          </p:cNvSpPr>
          <p:nvPr>
            <p:ph type="dt" sz="half" idx="10"/>
          </p:nvPr>
        </p:nvSpPr>
        <p:spPr/>
        <p:txBody>
          <a:bodyPr/>
          <a:lstStyle/>
          <a:p>
            <a:fld id="{E70C97DB-DA9C-4CFA-B970-B8599B25F3E4}" type="datetime1">
              <a:rPr lang="fi-FI" smtClean="0"/>
              <a:t>12.4.2017</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7" name="Tekstin paikkamerkki 6"/>
          <p:cNvSpPr>
            <a:spLocks noGrp="1"/>
          </p:cNvSpPr>
          <p:nvPr>
            <p:ph type="body" sz="quarter" idx="18"/>
          </p:nvPr>
        </p:nvSpPr>
        <p:spPr>
          <a:xfrm>
            <a:off x="2334682" y="4727574"/>
            <a:ext cx="5801373" cy="241813"/>
          </a:xfrm>
        </p:spPr>
        <p:txBody>
          <a:bodyPr/>
          <a:lstStyle/>
          <a:p>
            <a:r>
              <a:rPr lang="fi-FI" dirty="0"/>
              <a:t>*) Vuosina 1900-1974 teollisuuteen kuuluvat myös kaivostoiminta, energia-, vesi- ja jätehuolto. </a:t>
            </a:r>
          </a:p>
          <a:p>
            <a:r>
              <a:rPr lang="fi-FI" dirty="0"/>
              <a:t>Lähde: Tilastokeskus</a:t>
            </a:r>
          </a:p>
          <a:p>
            <a:endParaRPr lang="fi-FI" dirty="0"/>
          </a:p>
        </p:txBody>
      </p:sp>
      <p:graphicFrame>
        <p:nvGraphicFramePr>
          <p:cNvPr id="8" name="Sisällön paikkamerkki 7"/>
          <p:cNvGraphicFramePr>
            <a:graphicFrameLocks noGrp="1"/>
          </p:cNvGraphicFramePr>
          <p:nvPr>
            <p:ph sz="quarter" idx="17"/>
            <p:extLst>
              <p:ext uri="{D42A27DB-BD31-4B8C-83A1-F6EECF244321}">
                <p14:modId xmlns:p14="http://schemas.microsoft.com/office/powerpoint/2010/main" val="1068720118"/>
              </p:ext>
            </p:extLst>
          </p:nvPr>
        </p:nvGraphicFramePr>
        <p:xfrm>
          <a:off x="381000" y="1103313"/>
          <a:ext cx="8391525" cy="354171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091649313"/>
      </p:ext>
    </p:extLst>
  </p:cSld>
  <p:clrMapOvr>
    <a:masterClrMapping/>
  </p:clrMapOvr>
  <p:transition spd="med">
    <p:fade/>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Teollisuus tuo 80 prosenttia Suomen viennistä, mutta ei pysty enää rahoittamaan nykyistä </a:t>
            </a:r>
            <a:br>
              <a:rPr lang="fi-FI" dirty="0"/>
            </a:br>
            <a:r>
              <a:rPr lang="fi-FI" dirty="0"/>
              <a:t>julkista sektoria</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71</a:t>
            </a:fld>
            <a:endParaRPr lang="fi-FI" dirty="0"/>
          </a:p>
        </p:txBody>
      </p:sp>
      <p:sp>
        <p:nvSpPr>
          <p:cNvPr id="4" name="Päivämäärän paikkamerkki 3"/>
          <p:cNvSpPr>
            <a:spLocks noGrp="1"/>
          </p:cNvSpPr>
          <p:nvPr>
            <p:ph type="dt" sz="half" idx="10"/>
          </p:nvPr>
        </p:nvSpPr>
        <p:spPr/>
        <p:txBody>
          <a:bodyPr/>
          <a:lstStyle/>
          <a:p>
            <a:fld id="{E70C97DB-DA9C-4CFA-B970-B8599B25F3E4}" type="datetime1">
              <a:rPr lang="fi-FI" smtClean="0"/>
              <a:t>12.4.2017</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7" name="Tekstin paikkamerkki 6"/>
          <p:cNvSpPr>
            <a:spLocks noGrp="1"/>
          </p:cNvSpPr>
          <p:nvPr>
            <p:ph type="body" sz="quarter" idx="18"/>
          </p:nvPr>
        </p:nvSpPr>
        <p:spPr/>
        <p:txBody>
          <a:bodyPr/>
          <a:lstStyle/>
          <a:p>
            <a:r>
              <a:rPr lang="fi-FI"/>
              <a:t>Lähde: Tilastokeskus / Kansantalouden tilinpito </a:t>
            </a:r>
          </a:p>
        </p:txBody>
      </p:sp>
      <p:graphicFrame>
        <p:nvGraphicFramePr>
          <p:cNvPr id="8" name="Sisällön paikkamerkki 6"/>
          <p:cNvGraphicFramePr>
            <a:graphicFrameLocks noGrp="1"/>
          </p:cNvGraphicFramePr>
          <p:nvPr>
            <p:ph sz="quarter" idx="17"/>
            <p:extLst>
              <p:ext uri="{D42A27DB-BD31-4B8C-83A1-F6EECF244321}">
                <p14:modId xmlns:p14="http://schemas.microsoft.com/office/powerpoint/2010/main" val="1493548531"/>
              </p:ext>
            </p:extLst>
          </p:nvPr>
        </p:nvGraphicFramePr>
        <p:xfrm>
          <a:off x="381000" y="1470025"/>
          <a:ext cx="8391525" cy="3175000"/>
        </p:xfrm>
        <a:graphic>
          <a:graphicData uri="http://schemas.openxmlformats.org/drawingml/2006/chart">
            <c:chart xmlns:c="http://schemas.openxmlformats.org/drawingml/2006/chart" xmlns:r="http://schemas.openxmlformats.org/officeDocument/2006/relationships" r:id="rId2"/>
          </a:graphicData>
        </a:graphic>
      </p:graphicFrame>
      <p:sp>
        <p:nvSpPr>
          <p:cNvPr id="9" name="Suorakulmio 8"/>
          <p:cNvSpPr/>
          <p:nvPr/>
        </p:nvSpPr>
        <p:spPr>
          <a:xfrm>
            <a:off x="1017193" y="1534934"/>
            <a:ext cx="2348720" cy="253916"/>
          </a:xfrm>
          <a:prstGeom prst="rect">
            <a:avLst/>
          </a:prstGeom>
        </p:spPr>
        <p:txBody>
          <a:bodyPr wrap="none">
            <a:spAutoFit/>
          </a:bodyPr>
          <a:lstStyle/>
          <a:p>
            <a:r>
              <a:rPr lang="fi-FI" sz="1050" dirty="0">
                <a:solidFill>
                  <a:schemeClr val="tx2"/>
                </a:solidFill>
                <a:ea typeface="ＭＳ Ｐゴシック" pitchFamily="34" charset="-128"/>
              </a:rPr>
              <a:t>Työpaikkojen määrä Suomessa </a:t>
            </a:r>
          </a:p>
        </p:txBody>
      </p:sp>
    </p:spTree>
    <p:extLst>
      <p:ext uri="{BB962C8B-B14F-4D97-AF65-F5344CB8AC3E}">
        <p14:creationId xmlns:p14="http://schemas.microsoft.com/office/powerpoint/2010/main" val="1639504345"/>
      </p:ext>
    </p:extLst>
  </p:cSld>
  <p:clrMapOvr>
    <a:masterClrMapping/>
  </p:clrMapOvr>
  <p:transition spd="med">
    <p:fade/>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an numeron paikkamerkki 2"/>
          <p:cNvSpPr>
            <a:spLocks noGrp="1"/>
          </p:cNvSpPr>
          <p:nvPr>
            <p:ph type="sldNum" sz="quarter" idx="12"/>
          </p:nvPr>
        </p:nvSpPr>
        <p:spPr/>
        <p:txBody>
          <a:bodyPr/>
          <a:lstStyle/>
          <a:p>
            <a:fld id="{6FCB6B90-8271-4E8F-82C1-E646FBB48A2E}" type="slidenum">
              <a:rPr lang="fi-FI" smtClean="0"/>
              <a:pPr/>
              <a:t>72</a:t>
            </a:fld>
            <a:endParaRPr lang="fi-FI" dirty="0"/>
          </a:p>
        </p:txBody>
      </p:sp>
      <p:sp>
        <p:nvSpPr>
          <p:cNvPr id="4" name="Päivämäärän paikkamerkki 3"/>
          <p:cNvSpPr>
            <a:spLocks noGrp="1"/>
          </p:cNvSpPr>
          <p:nvPr>
            <p:ph type="dt" sz="half" idx="10"/>
          </p:nvPr>
        </p:nvSpPr>
        <p:spPr/>
        <p:txBody>
          <a:bodyPr/>
          <a:lstStyle/>
          <a:p>
            <a:fld id="{33A50D0A-99B9-48FE-8B08-047EE10ADBDA}" type="datetime1">
              <a:rPr lang="fi-FI" smtClean="0"/>
              <a:t>12.4.2017</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8" name="Tekstin paikkamerkki 7"/>
          <p:cNvSpPr>
            <a:spLocks noGrp="1"/>
          </p:cNvSpPr>
          <p:nvPr>
            <p:ph type="body" sz="quarter" idx="18"/>
          </p:nvPr>
        </p:nvSpPr>
        <p:spPr/>
        <p:txBody>
          <a:bodyPr/>
          <a:lstStyle/>
          <a:p>
            <a:r>
              <a:rPr lang="fi-FI" dirty="0"/>
              <a:t>Lähde: Tilastokeskus </a:t>
            </a:r>
          </a:p>
        </p:txBody>
      </p:sp>
      <p:sp>
        <p:nvSpPr>
          <p:cNvPr id="10" name="Tekstin paikkamerkki 7"/>
          <p:cNvSpPr>
            <a:spLocks noGrp="1"/>
          </p:cNvSpPr>
          <p:nvPr>
            <p:ph type="body" sz="quarter" idx="15"/>
          </p:nvPr>
        </p:nvSpPr>
        <p:spPr>
          <a:xfrm>
            <a:off x="252000" y="282150"/>
            <a:ext cx="7992000" cy="648000"/>
          </a:xfrm>
        </p:spPr>
        <p:txBody>
          <a:bodyPr/>
          <a:lstStyle/>
          <a:p>
            <a:r>
              <a:rPr lang="fi-FI" dirty="0"/>
              <a:t>Teollisuuden yritysten lukumäärä Suomessa on vähentynyt merkittävästi vuoden 2007 jälkeen</a:t>
            </a:r>
          </a:p>
        </p:txBody>
      </p:sp>
      <p:graphicFrame>
        <p:nvGraphicFramePr>
          <p:cNvPr id="9" name="Sisällön paikkamerkki 6"/>
          <p:cNvGraphicFramePr>
            <a:graphicFrameLocks noGrp="1"/>
          </p:cNvGraphicFramePr>
          <p:nvPr>
            <p:ph sz="quarter" idx="17"/>
            <p:extLst>
              <p:ext uri="{D42A27DB-BD31-4B8C-83A1-F6EECF244321}">
                <p14:modId xmlns:p14="http://schemas.microsoft.com/office/powerpoint/2010/main" val="215935133"/>
              </p:ext>
            </p:extLst>
          </p:nvPr>
        </p:nvGraphicFramePr>
        <p:xfrm>
          <a:off x="381000" y="1339850"/>
          <a:ext cx="8391525" cy="3305175"/>
        </p:xfrm>
        <a:graphic>
          <a:graphicData uri="http://schemas.openxmlformats.org/drawingml/2006/chart">
            <c:chart xmlns:c="http://schemas.openxmlformats.org/drawingml/2006/chart" xmlns:r="http://schemas.openxmlformats.org/officeDocument/2006/relationships" r:id="rId2"/>
          </a:graphicData>
        </a:graphic>
      </p:graphicFrame>
      <p:sp>
        <p:nvSpPr>
          <p:cNvPr id="11" name="Suorakulmio 10"/>
          <p:cNvSpPr/>
          <p:nvPr/>
        </p:nvSpPr>
        <p:spPr>
          <a:xfrm>
            <a:off x="943144" y="1470133"/>
            <a:ext cx="2618024" cy="253916"/>
          </a:xfrm>
          <a:prstGeom prst="rect">
            <a:avLst/>
          </a:prstGeom>
        </p:spPr>
        <p:txBody>
          <a:bodyPr wrap="none">
            <a:spAutoFit/>
          </a:bodyPr>
          <a:lstStyle/>
          <a:p>
            <a:r>
              <a:rPr lang="fi-FI" sz="1050" dirty="0">
                <a:solidFill>
                  <a:schemeClr val="tx2"/>
                </a:solidFill>
                <a:ea typeface="ＭＳ Ｐゴシック" pitchFamily="34" charset="-128"/>
              </a:rPr>
              <a:t>Vähintään viiden henkilön yritykset</a:t>
            </a:r>
          </a:p>
        </p:txBody>
      </p:sp>
    </p:spTree>
    <p:extLst>
      <p:ext uri="{BB962C8B-B14F-4D97-AF65-F5344CB8AC3E}">
        <p14:creationId xmlns:p14="http://schemas.microsoft.com/office/powerpoint/2010/main" val="3994123494"/>
      </p:ext>
    </p:extLst>
  </p:cSld>
  <p:clrMapOvr>
    <a:masterClrMapping/>
  </p:clrMapOvr>
  <p:transition spd="med">
    <p:fade/>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an numeron paikkamerkki 2"/>
          <p:cNvSpPr>
            <a:spLocks noGrp="1"/>
          </p:cNvSpPr>
          <p:nvPr>
            <p:ph type="sldNum" sz="quarter" idx="12"/>
          </p:nvPr>
        </p:nvSpPr>
        <p:spPr/>
        <p:txBody>
          <a:bodyPr/>
          <a:lstStyle/>
          <a:p>
            <a:fld id="{6FCB6B90-8271-4E8F-82C1-E646FBB48A2E}" type="slidenum">
              <a:rPr lang="fi-FI" smtClean="0"/>
              <a:pPr/>
              <a:t>73</a:t>
            </a:fld>
            <a:endParaRPr lang="fi-FI" dirty="0"/>
          </a:p>
        </p:txBody>
      </p:sp>
      <p:sp>
        <p:nvSpPr>
          <p:cNvPr id="4" name="Päivämäärän paikkamerkki 3"/>
          <p:cNvSpPr>
            <a:spLocks noGrp="1"/>
          </p:cNvSpPr>
          <p:nvPr>
            <p:ph type="dt" sz="half" idx="10"/>
          </p:nvPr>
        </p:nvSpPr>
        <p:spPr/>
        <p:txBody>
          <a:bodyPr/>
          <a:lstStyle/>
          <a:p>
            <a:fld id="{33A50D0A-99B9-48FE-8B08-047EE10ADBDA}" type="datetime1">
              <a:rPr lang="fi-FI" smtClean="0"/>
              <a:t>12.4.2017</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8" name="Tekstin paikkamerkki 7"/>
          <p:cNvSpPr>
            <a:spLocks noGrp="1"/>
          </p:cNvSpPr>
          <p:nvPr>
            <p:ph type="body" sz="quarter" idx="18"/>
          </p:nvPr>
        </p:nvSpPr>
        <p:spPr/>
        <p:txBody>
          <a:bodyPr/>
          <a:lstStyle/>
          <a:p>
            <a:r>
              <a:rPr lang="fi-FI" dirty="0"/>
              <a:t>Lähde: </a:t>
            </a:r>
            <a:r>
              <a:rPr lang="fi-FI" dirty="0" err="1"/>
              <a:t>Macrobond</a:t>
            </a:r>
            <a:r>
              <a:rPr lang="fi-FI" dirty="0"/>
              <a:t>, </a:t>
            </a:r>
            <a:r>
              <a:rPr lang="fi-FI" dirty="0" err="1"/>
              <a:t>Eurostat</a:t>
            </a:r>
            <a:endParaRPr lang="fi-FI" dirty="0"/>
          </a:p>
          <a:p>
            <a:endParaRPr lang="fi-FI" dirty="0"/>
          </a:p>
        </p:txBody>
      </p:sp>
      <p:sp>
        <p:nvSpPr>
          <p:cNvPr id="10" name="Tekstin paikkamerkki 7"/>
          <p:cNvSpPr>
            <a:spLocks noGrp="1"/>
          </p:cNvSpPr>
          <p:nvPr>
            <p:ph type="body" sz="quarter" idx="15"/>
          </p:nvPr>
        </p:nvSpPr>
        <p:spPr>
          <a:xfrm>
            <a:off x="251999" y="282150"/>
            <a:ext cx="8402464" cy="648000"/>
          </a:xfrm>
        </p:spPr>
        <p:txBody>
          <a:bodyPr/>
          <a:lstStyle/>
          <a:p>
            <a:pPr>
              <a:lnSpc>
                <a:spcPct val="100000"/>
              </a:lnSpc>
            </a:pPr>
            <a:r>
              <a:rPr lang="fi-FI" spc="-50" dirty="0"/>
              <a:t>Viennin pudotuksen seuraus: julkiset menot,    julkinen velka ja veroaste ovat kasvaneet merkittävästi </a:t>
            </a:r>
            <a:endParaRPr lang="fi-FI" spc="-90" dirty="0"/>
          </a:p>
        </p:txBody>
      </p:sp>
      <p:graphicFrame>
        <p:nvGraphicFramePr>
          <p:cNvPr id="12" name="Sisällön paikkamerkki 11"/>
          <p:cNvGraphicFramePr>
            <a:graphicFrameLocks noGrp="1" noChangeAspect="1"/>
          </p:cNvGraphicFramePr>
          <p:nvPr>
            <p:ph sz="quarter" idx="17"/>
            <p:extLst>
              <p:ext uri="{D42A27DB-BD31-4B8C-83A1-F6EECF244321}">
                <p14:modId xmlns:p14="http://schemas.microsoft.com/office/powerpoint/2010/main" val="2576107003"/>
              </p:ext>
            </p:extLst>
          </p:nvPr>
        </p:nvGraphicFramePr>
        <p:xfrm>
          <a:off x="383718" y="1340531"/>
          <a:ext cx="8386088" cy="3304494"/>
        </p:xfrm>
        <a:graphic>
          <a:graphicData uri="http://schemas.openxmlformats.org/presentationml/2006/ole">
            <mc:AlternateContent xmlns:mc="http://schemas.openxmlformats.org/markup-compatibility/2006">
              <mc:Choice xmlns:v="urn:schemas-microsoft-com:vml" Requires="v">
                <p:oleObj spid="_x0000_s64587" name="Macrobond document" r:id="rId3" imgW="13193184" imgH="5572640" progId="Mbnd.mbnd">
                  <p:embed/>
                </p:oleObj>
              </mc:Choice>
              <mc:Fallback>
                <p:oleObj name="Macrobond document" r:id="rId3" imgW="13193184" imgH="5572640" progId="Mbnd.mbnd">
                  <p:embed/>
                  <p:pic>
                    <p:nvPicPr>
                      <p:cNvPr id="6" name="Objekti 5"/>
                      <p:cNvPicPr/>
                      <p:nvPr/>
                    </p:nvPicPr>
                    <p:blipFill>
                      <a:blip r:embed="rId4"/>
                      <a:stretch>
                        <a:fillRect/>
                      </a:stretch>
                    </p:blipFill>
                    <p:spPr>
                      <a:xfrm>
                        <a:off x="383718" y="1340531"/>
                        <a:ext cx="8386088" cy="3304494"/>
                      </a:xfrm>
                      <a:prstGeom prst="rect">
                        <a:avLst/>
                      </a:prstGeom>
                    </p:spPr>
                  </p:pic>
                </p:oleObj>
              </mc:Fallback>
            </mc:AlternateContent>
          </a:graphicData>
        </a:graphic>
      </p:graphicFrame>
    </p:spTree>
    <p:extLst>
      <p:ext uri="{BB962C8B-B14F-4D97-AF65-F5344CB8AC3E}">
        <p14:creationId xmlns:p14="http://schemas.microsoft.com/office/powerpoint/2010/main" val="865284765"/>
      </p:ext>
    </p:extLst>
  </p:cSld>
  <p:clrMapOvr>
    <a:masterClrMapping/>
  </p:clrMapOvr>
  <p:transition spd="med">
    <p:fade/>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an numeron paikkamerkki 2"/>
          <p:cNvSpPr>
            <a:spLocks noGrp="1"/>
          </p:cNvSpPr>
          <p:nvPr>
            <p:ph type="sldNum" sz="quarter" idx="12"/>
          </p:nvPr>
        </p:nvSpPr>
        <p:spPr/>
        <p:txBody>
          <a:bodyPr/>
          <a:lstStyle/>
          <a:p>
            <a:fld id="{6FCB6B90-8271-4E8F-82C1-E646FBB48A2E}" type="slidenum">
              <a:rPr lang="fi-FI" smtClean="0"/>
              <a:pPr/>
              <a:t>74</a:t>
            </a:fld>
            <a:endParaRPr lang="fi-FI" dirty="0"/>
          </a:p>
        </p:txBody>
      </p:sp>
      <p:sp>
        <p:nvSpPr>
          <p:cNvPr id="4" name="Päivämäärän paikkamerkki 3"/>
          <p:cNvSpPr>
            <a:spLocks noGrp="1"/>
          </p:cNvSpPr>
          <p:nvPr>
            <p:ph type="dt" sz="half" idx="10"/>
          </p:nvPr>
        </p:nvSpPr>
        <p:spPr/>
        <p:txBody>
          <a:bodyPr/>
          <a:lstStyle/>
          <a:p>
            <a:fld id="{33A50D0A-99B9-48FE-8B08-047EE10ADBDA}" type="datetime1">
              <a:rPr lang="fi-FI" smtClean="0"/>
              <a:t>12.4.2017</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8" name="Tekstin paikkamerkki 7"/>
          <p:cNvSpPr>
            <a:spLocks noGrp="1"/>
          </p:cNvSpPr>
          <p:nvPr>
            <p:ph type="body" sz="quarter" idx="18"/>
          </p:nvPr>
        </p:nvSpPr>
        <p:spPr/>
        <p:txBody>
          <a:bodyPr/>
          <a:lstStyle/>
          <a:p>
            <a:r>
              <a:rPr lang="fi-FI" dirty="0"/>
              <a:t>Lähde: </a:t>
            </a:r>
            <a:r>
              <a:rPr lang="fi-FI" dirty="0" err="1"/>
              <a:t>Macrobond</a:t>
            </a:r>
            <a:r>
              <a:rPr lang="fi-FI" dirty="0"/>
              <a:t>, OECD</a:t>
            </a:r>
          </a:p>
        </p:txBody>
      </p:sp>
      <p:sp>
        <p:nvSpPr>
          <p:cNvPr id="10" name="Tekstin paikkamerkki 7"/>
          <p:cNvSpPr>
            <a:spLocks noGrp="1"/>
          </p:cNvSpPr>
          <p:nvPr>
            <p:ph type="body" sz="quarter" idx="15"/>
          </p:nvPr>
        </p:nvSpPr>
        <p:spPr>
          <a:xfrm>
            <a:off x="251999" y="282150"/>
            <a:ext cx="8143259" cy="648000"/>
          </a:xfrm>
        </p:spPr>
        <p:txBody>
          <a:bodyPr/>
          <a:lstStyle/>
          <a:p>
            <a:r>
              <a:rPr lang="fi-FI" spc="-50" dirty="0"/>
              <a:t>Suomen kokonaisveroaste on korkealla tasolla</a:t>
            </a:r>
            <a:endParaRPr lang="fi-FI" spc="-90" dirty="0"/>
          </a:p>
          <a:p>
            <a:pPr>
              <a:lnSpc>
                <a:spcPct val="100000"/>
              </a:lnSpc>
              <a:spcBef>
                <a:spcPts val="0"/>
              </a:spcBef>
            </a:pPr>
            <a:r>
              <a:rPr lang="fi-FI" sz="1200" b="0" dirty="0"/>
              <a:t>Verotuksen kiristyminen on yksi este talouskasvulle </a:t>
            </a:r>
            <a:endParaRPr lang="fi-FI" dirty="0"/>
          </a:p>
        </p:txBody>
      </p:sp>
      <p:graphicFrame>
        <p:nvGraphicFramePr>
          <p:cNvPr id="12" name="Sisällön paikkamerkki 11"/>
          <p:cNvGraphicFramePr>
            <a:graphicFrameLocks noGrp="1" noChangeAspect="1"/>
          </p:cNvGraphicFramePr>
          <p:nvPr>
            <p:ph sz="quarter" idx="17"/>
            <p:extLst>
              <p:ext uri="{D42A27DB-BD31-4B8C-83A1-F6EECF244321}">
                <p14:modId xmlns:p14="http://schemas.microsoft.com/office/powerpoint/2010/main" val="2564613983"/>
              </p:ext>
            </p:extLst>
          </p:nvPr>
        </p:nvGraphicFramePr>
        <p:xfrm>
          <a:off x="383718" y="1103313"/>
          <a:ext cx="8386088" cy="3541712"/>
        </p:xfrm>
        <a:graphic>
          <a:graphicData uri="http://schemas.openxmlformats.org/presentationml/2006/ole">
            <mc:AlternateContent xmlns:mc="http://schemas.openxmlformats.org/markup-compatibility/2006">
              <mc:Choice xmlns:v="urn:schemas-microsoft-com:vml" Requires="v">
                <p:oleObj spid="_x0000_s65609" name="Macrobond document" r:id="rId3" imgW="13193184" imgH="5572640" progId="Mbnd.mbnd">
                  <p:embed/>
                </p:oleObj>
              </mc:Choice>
              <mc:Fallback>
                <p:oleObj name="Macrobond document" r:id="rId3" imgW="13193184" imgH="5572640" progId="Mbnd.mbnd">
                  <p:embed/>
                  <p:pic>
                    <p:nvPicPr>
                      <p:cNvPr id="6" name="Objekti 5"/>
                      <p:cNvPicPr/>
                      <p:nvPr/>
                    </p:nvPicPr>
                    <p:blipFill>
                      <a:blip r:embed="rId4"/>
                      <a:stretch>
                        <a:fillRect/>
                      </a:stretch>
                    </p:blipFill>
                    <p:spPr>
                      <a:xfrm>
                        <a:off x="383718" y="1103313"/>
                        <a:ext cx="8386088" cy="3541712"/>
                      </a:xfrm>
                      <a:prstGeom prst="rect">
                        <a:avLst/>
                      </a:prstGeom>
                    </p:spPr>
                  </p:pic>
                </p:oleObj>
              </mc:Fallback>
            </mc:AlternateContent>
          </a:graphicData>
        </a:graphic>
      </p:graphicFrame>
    </p:spTree>
    <p:extLst>
      <p:ext uri="{BB962C8B-B14F-4D97-AF65-F5344CB8AC3E}">
        <p14:creationId xmlns:p14="http://schemas.microsoft.com/office/powerpoint/2010/main" val="1289382379"/>
      </p:ext>
    </p:extLst>
  </p:cSld>
  <p:clrMapOvr>
    <a:masterClrMapping/>
  </p:clrMapOvr>
  <p:transition spd="med">
    <p:fade/>
  </p:transition>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an numeron paikkamerkki 2"/>
          <p:cNvSpPr>
            <a:spLocks noGrp="1"/>
          </p:cNvSpPr>
          <p:nvPr>
            <p:ph type="sldNum" sz="quarter" idx="12"/>
          </p:nvPr>
        </p:nvSpPr>
        <p:spPr/>
        <p:txBody>
          <a:bodyPr/>
          <a:lstStyle/>
          <a:p>
            <a:fld id="{6FCB6B90-8271-4E8F-82C1-E646FBB48A2E}" type="slidenum">
              <a:rPr lang="fi-FI" smtClean="0"/>
              <a:pPr/>
              <a:t>75</a:t>
            </a:fld>
            <a:endParaRPr lang="fi-FI" dirty="0"/>
          </a:p>
        </p:txBody>
      </p:sp>
      <p:sp>
        <p:nvSpPr>
          <p:cNvPr id="4" name="Päivämäärän paikkamerkki 3"/>
          <p:cNvSpPr>
            <a:spLocks noGrp="1"/>
          </p:cNvSpPr>
          <p:nvPr>
            <p:ph type="dt" sz="half" idx="10"/>
          </p:nvPr>
        </p:nvSpPr>
        <p:spPr/>
        <p:txBody>
          <a:bodyPr/>
          <a:lstStyle/>
          <a:p>
            <a:fld id="{33A50D0A-99B9-48FE-8B08-047EE10ADBDA}" type="datetime1">
              <a:rPr lang="fi-FI" smtClean="0"/>
              <a:t>12.4.2017</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8" name="Tekstin paikkamerkki 7"/>
          <p:cNvSpPr>
            <a:spLocks noGrp="1"/>
          </p:cNvSpPr>
          <p:nvPr>
            <p:ph type="body" sz="quarter" idx="18"/>
          </p:nvPr>
        </p:nvSpPr>
        <p:spPr/>
        <p:txBody>
          <a:bodyPr/>
          <a:lstStyle/>
          <a:p>
            <a:r>
              <a:rPr lang="en-US" dirty="0" err="1"/>
              <a:t>Lähde</a:t>
            </a:r>
            <a:r>
              <a:rPr lang="en-US" dirty="0"/>
              <a:t>: OECD, Economic Outlook (November 2016) </a:t>
            </a:r>
            <a:endParaRPr lang="fi-FI" dirty="0"/>
          </a:p>
        </p:txBody>
      </p:sp>
      <p:sp>
        <p:nvSpPr>
          <p:cNvPr id="10" name="Tekstin paikkamerkki 7"/>
          <p:cNvSpPr>
            <a:spLocks noGrp="1"/>
          </p:cNvSpPr>
          <p:nvPr>
            <p:ph type="body" sz="quarter" idx="15"/>
          </p:nvPr>
        </p:nvSpPr>
        <p:spPr>
          <a:xfrm>
            <a:off x="251999" y="282150"/>
            <a:ext cx="8143259" cy="648000"/>
          </a:xfrm>
        </p:spPr>
        <p:txBody>
          <a:bodyPr/>
          <a:lstStyle/>
          <a:p>
            <a:r>
              <a:rPr lang="fi-FI" spc="-50" dirty="0"/>
              <a:t>Julkisen sektorin bkt-suhteen palauttaminen vaatii tuntuvia menoleikkauksia </a:t>
            </a:r>
            <a:endParaRPr lang="fi-FI" spc="-90" dirty="0"/>
          </a:p>
          <a:p>
            <a:pPr>
              <a:lnSpc>
                <a:spcPct val="100000"/>
              </a:lnSpc>
              <a:spcBef>
                <a:spcPts val="0"/>
              </a:spcBef>
            </a:pPr>
            <a:r>
              <a:rPr lang="fi-FI" sz="1200" b="0" dirty="0"/>
              <a:t>Verojen kiristäminen on ollut väärä ratkaisu tähän ongelmaan </a:t>
            </a:r>
            <a:endParaRPr lang="fi-FI" dirty="0"/>
          </a:p>
        </p:txBody>
      </p:sp>
      <p:graphicFrame>
        <p:nvGraphicFramePr>
          <p:cNvPr id="9" name="Sisällön paikkamerkki 6"/>
          <p:cNvGraphicFramePr>
            <a:graphicFrameLocks noGrp="1"/>
          </p:cNvGraphicFramePr>
          <p:nvPr>
            <p:ph sz="quarter" idx="17"/>
            <p:extLst>
              <p:ext uri="{D42A27DB-BD31-4B8C-83A1-F6EECF244321}">
                <p14:modId xmlns:p14="http://schemas.microsoft.com/office/powerpoint/2010/main" val="3019622003"/>
              </p:ext>
            </p:extLst>
          </p:nvPr>
        </p:nvGraphicFramePr>
        <p:xfrm>
          <a:off x="381000" y="1339850"/>
          <a:ext cx="8391525" cy="3305175"/>
        </p:xfrm>
        <a:graphic>
          <a:graphicData uri="http://schemas.openxmlformats.org/drawingml/2006/chart">
            <c:chart xmlns:c="http://schemas.openxmlformats.org/drawingml/2006/chart" xmlns:r="http://schemas.openxmlformats.org/officeDocument/2006/relationships" r:id="rId2"/>
          </a:graphicData>
        </a:graphic>
      </p:graphicFrame>
      <p:sp>
        <p:nvSpPr>
          <p:cNvPr id="2" name="Suorakulmio 1"/>
          <p:cNvSpPr/>
          <p:nvPr/>
        </p:nvSpPr>
        <p:spPr>
          <a:xfrm>
            <a:off x="734399" y="1405332"/>
            <a:ext cx="4572000" cy="253916"/>
          </a:xfrm>
          <a:prstGeom prst="rect">
            <a:avLst/>
          </a:prstGeom>
        </p:spPr>
        <p:txBody>
          <a:bodyPr>
            <a:spAutoFit/>
          </a:bodyPr>
          <a:lstStyle/>
          <a:p>
            <a:pPr defTabSz="819108"/>
            <a:r>
              <a:rPr lang="fi-FI" sz="1050" dirty="0">
                <a:solidFill>
                  <a:schemeClr val="tx2"/>
                </a:solidFill>
                <a:ea typeface="ＭＳ Ｐゴシック" pitchFamily="34" charset="-128"/>
              </a:rPr>
              <a:t>Julkiset menot suhteessa bruttokansantuotteeseen, %</a:t>
            </a:r>
          </a:p>
        </p:txBody>
      </p:sp>
    </p:spTree>
    <p:extLst>
      <p:ext uri="{BB962C8B-B14F-4D97-AF65-F5344CB8AC3E}">
        <p14:creationId xmlns:p14="http://schemas.microsoft.com/office/powerpoint/2010/main" val="3504811976"/>
      </p:ext>
    </p:extLst>
  </p:cSld>
  <p:clrMapOvr>
    <a:masterClrMapping/>
  </p:clrMapOvr>
  <p:transition spd="med">
    <p:fade/>
  </p:transition>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an numeron paikkamerkki 2"/>
          <p:cNvSpPr>
            <a:spLocks noGrp="1"/>
          </p:cNvSpPr>
          <p:nvPr>
            <p:ph type="sldNum" sz="quarter" idx="12"/>
          </p:nvPr>
        </p:nvSpPr>
        <p:spPr/>
        <p:txBody>
          <a:bodyPr/>
          <a:lstStyle/>
          <a:p>
            <a:fld id="{6FCB6B90-8271-4E8F-82C1-E646FBB48A2E}" type="slidenum">
              <a:rPr lang="fi-FI" smtClean="0"/>
              <a:pPr/>
              <a:t>76</a:t>
            </a:fld>
            <a:endParaRPr lang="fi-FI" dirty="0"/>
          </a:p>
        </p:txBody>
      </p:sp>
      <p:sp>
        <p:nvSpPr>
          <p:cNvPr id="4" name="Päivämäärän paikkamerkki 3"/>
          <p:cNvSpPr>
            <a:spLocks noGrp="1"/>
          </p:cNvSpPr>
          <p:nvPr>
            <p:ph type="dt" sz="half" idx="10"/>
          </p:nvPr>
        </p:nvSpPr>
        <p:spPr/>
        <p:txBody>
          <a:bodyPr/>
          <a:lstStyle/>
          <a:p>
            <a:fld id="{33A50D0A-99B9-48FE-8B08-047EE10ADBDA}" type="datetime1">
              <a:rPr lang="fi-FI" smtClean="0"/>
              <a:t>12.4.2017</a:t>
            </a:fld>
            <a:endParaRPr lang="fi-FI" dirty="0"/>
          </a:p>
        </p:txBody>
      </p:sp>
      <p:sp>
        <p:nvSpPr>
          <p:cNvPr id="5" name="Alatunnisteen paikkamerkki 4"/>
          <p:cNvSpPr>
            <a:spLocks noGrp="1"/>
          </p:cNvSpPr>
          <p:nvPr>
            <p:ph type="ftr" sz="quarter" idx="11"/>
          </p:nvPr>
        </p:nvSpPr>
        <p:spPr/>
        <p:txBody>
          <a:bodyPr/>
          <a:lstStyle/>
          <a:p>
            <a:r>
              <a:rPr lang="fi-FI" dirty="0"/>
              <a:t>Teknologiateollisuus</a:t>
            </a:r>
          </a:p>
        </p:txBody>
      </p:sp>
      <p:sp>
        <p:nvSpPr>
          <p:cNvPr id="8" name="Tekstin paikkamerkki 7"/>
          <p:cNvSpPr>
            <a:spLocks noGrp="1"/>
          </p:cNvSpPr>
          <p:nvPr>
            <p:ph type="body" sz="quarter" idx="18"/>
          </p:nvPr>
        </p:nvSpPr>
        <p:spPr/>
        <p:txBody>
          <a:bodyPr/>
          <a:lstStyle/>
          <a:p>
            <a:r>
              <a:rPr lang="fi-FI" dirty="0"/>
              <a:t>Lähde: </a:t>
            </a:r>
            <a:r>
              <a:rPr lang="fi-FI" dirty="0" err="1"/>
              <a:t>Macrobond</a:t>
            </a:r>
            <a:r>
              <a:rPr lang="fi-FI" dirty="0"/>
              <a:t>, </a:t>
            </a:r>
            <a:r>
              <a:rPr lang="fi-FI" dirty="0" err="1"/>
              <a:t>Eurostat</a:t>
            </a:r>
            <a:endParaRPr lang="fi-FI" dirty="0"/>
          </a:p>
          <a:p>
            <a:endParaRPr lang="fi-FI" dirty="0"/>
          </a:p>
        </p:txBody>
      </p:sp>
      <p:sp>
        <p:nvSpPr>
          <p:cNvPr id="10" name="Tekstin paikkamerkki 7"/>
          <p:cNvSpPr>
            <a:spLocks noGrp="1"/>
          </p:cNvSpPr>
          <p:nvPr>
            <p:ph type="body" sz="quarter" idx="15"/>
          </p:nvPr>
        </p:nvSpPr>
        <p:spPr>
          <a:xfrm>
            <a:off x="251999" y="282150"/>
            <a:ext cx="8143259" cy="648000"/>
          </a:xfrm>
        </p:spPr>
        <p:txBody>
          <a:bodyPr/>
          <a:lstStyle/>
          <a:p>
            <a:r>
              <a:rPr lang="fi-FI" spc="-50" dirty="0"/>
              <a:t>Suomen vaihtotase on edelleen negatiivinen </a:t>
            </a:r>
            <a:r>
              <a:rPr lang="fi-FI" sz="1200" b="0" dirty="0"/>
              <a:t> </a:t>
            </a:r>
            <a:endParaRPr lang="fi-FI" dirty="0"/>
          </a:p>
        </p:txBody>
      </p:sp>
      <p:graphicFrame>
        <p:nvGraphicFramePr>
          <p:cNvPr id="11" name="Sisällön paikkamerkki 10"/>
          <p:cNvGraphicFramePr>
            <a:graphicFrameLocks noGrp="1" noChangeAspect="1"/>
          </p:cNvGraphicFramePr>
          <p:nvPr>
            <p:ph sz="quarter" idx="17"/>
            <p:extLst>
              <p:ext uri="{D42A27DB-BD31-4B8C-83A1-F6EECF244321}">
                <p14:modId xmlns:p14="http://schemas.microsoft.com/office/powerpoint/2010/main" val="1533946785"/>
              </p:ext>
            </p:extLst>
          </p:nvPr>
        </p:nvGraphicFramePr>
        <p:xfrm>
          <a:off x="383718" y="1103313"/>
          <a:ext cx="8386088" cy="3541712"/>
        </p:xfrm>
        <a:graphic>
          <a:graphicData uri="http://schemas.openxmlformats.org/presentationml/2006/ole">
            <mc:AlternateContent xmlns:mc="http://schemas.openxmlformats.org/markup-compatibility/2006">
              <mc:Choice xmlns:v="urn:schemas-microsoft-com:vml" Requires="v">
                <p:oleObj spid="_x0000_s66631" name="Macrobond document" r:id="rId3" imgW="13193184" imgH="5572640" progId="Mbnd.mbnd">
                  <p:embed/>
                </p:oleObj>
              </mc:Choice>
              <mc:Fallback>
                <p:oleObj name="Macrobond document" r:id="rId3" imgW="13193184" imgH="5572640" progId="Mbnd.mbnd">
                  <p:embed/>
                  <p:pic>
                    <p:nvPicPr>
                      <p:cNvPr id="6" name="Objekti 5"/>
                      <p:cNvPicPr/>
                      <p:nvPr/>
                    </p:nvPicPr>
                    <p:blipFill>
                      <a:blip r:embed="rId4"/>
                      <a:stretch>
                        <a:fillRect/>
                      </a:stretch>
                    </p:blipFill>
                    <p:spPr>
                      <a:xfrm>
                        <a:off x="383718" y="1103313"/>
                        <a:ext cx="8386088" cy="3541712"/>
                      </a:xfrm>
                      <a:prstGeom prst="rect">
                        <a:avLst/>
                      </a:prstGeom>
                    </p:spPr>
                  </p:pic>
                </p:oleObj>
              </mc:Fallback>
            </mc:AlternateContent>
          </a:graphicData>
        </a:graphic>
      </p:graphicFrame>
    </p:spTree>
    <p:extLst>
      <p:ext uri="{BB962C8B-B14F-4D97-AF65-F5344CB8AC3E}">
        <p14:creationId xmlns:p14="http://schemas.microsoft.com/office/powerpoint/2010/main" val="3013598426"/>
      </p:ext>
    </p:extLst>
  </p:cSld>
  <p:clrMapOvr>
    <a:masterClrMapping/>
  </p:clrMapOvr>
  <p:transition spd="med">
    <p:fade/>
  </p:transition>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an numeron paikkamerkki 2"/>
          <p:cNvSpPr>
            <a:spLocks noGrp="1"/>
          </p:cNvSpPr>
          <p:nvPr>
            <p:ph type="sldNum" sz="quarter" idx="12"/>
          </p:nvPr>
        </p:nvSpPr>
        <p:spPr/>
        <p:txBody>
          <a:bodyPr/>
          <a:lstStyle/>
          <a:p>
            <a:fld id="{6FCB6B90-8271-4E8F-82C1-E646FBB48A2E}" type="slidenum">
              <a:rPr lang="fi-FI" smtClean="0"/>
              <a:pPr/>
              <a:t>77</a:t>
            </a:fld>
            <a:endParaRPr lang="fi-FI" dirty="0"/>
          </a:p>
        </p:txBody>
      </p:sp>
      <p:sp>
        <p:nvSpPr>
          <p:cNvPr id="4" name="Päivämäärän paikkamerkki 3"/>
          <p:cNvSpPr>
            <a:spLocks noGrp="1"/>
          </p:cNvSpPr>
          <p:nvPr>
            <p:ph type="dt" sz="half" idx="10"/>
          </p:nvPr>
        </p:nvSpPr>
        <p:spPr/>
        <p:txBody>
          <a:bodyPr/>
          <a:lstStyle/>
          <a:p>
            <a:fld id="{33A50D0A-99B9-48FE-8B08-047EE10ADBDA}" type="datetime1">
              <a:rPr lang="fi-FI" smtClean="0"/>
              <a:t>12.4.2017</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8" name="Tekstin paikkamerkki 7"/>
          <p:cNvSpPr>
            <a:spLocks noGrp="1"/>
          </p:cNvSpPr>
          <p:nvPr>
            <p:ph type="body" sz="quarter" idx="18"/>
          </p:nvPr>
        </p:nvSpPr>
        <p:spPr>
          <a:xfrm>
            <a:off x="2334682" y="4727574"/>
            <a:ext cx="5542169" cy="415926"/>
          </a:xfrm>
        </p:spPr>
        <p:txBody>
          <a:bodyPr/>
          <a:lstStyle/>
          <a:p>
            <a:r>
              <a:rPr lang="fi-FI" dirty="0"/>
              <a:t>*) Vertailussa yritysten koko perustuu niiden henkilöstön määrään. Niitä vientiyrityksiä, joilta ei ole </a:t>
            </a:r>
          </a:p>
          <a:p>
            <a:r>
              <a:rPr lang="fi-FI" dirty="0"/>
              <a:t>tiedossa henkilöstön määrää, ei ole otettu vertailussa huomioon.</a:t>
            </a:r>
          </a:p>
          <a:p>
            <a:r>
              <a:rPr lang="fi-FI" dirty="0"/>
              <a:t>Lähde: OECD, Trade </a:t>
            </a:r>
            <a:r>
              <a:rPr lang="fi-FI" dirty="0" err="1"/>
              <a:t>by</a:t>
            </a:r>
            <a:r>
              <a:rPr lang="fi-FI" dirty="0"/>
              <a:t> Enterprise </a:t>
            </a:r>
            <a:r>
              <a:rPr lang="fi-FI" dirty="0" err="1"/>
              <a:t>Characteristics</a:t>
            </a:r>
            <a:endParaRPr lang="fi-FI" dirty="0"/>
          </a:p>
          <a:p>
            <a:endParaRPr lang="fi-FI" dirty="0"/>
          </a:p>
        </p:txBody>
      </p:sp>
      <p:sp>
        <p:nvSpPr>
          <p:cNvPr id="10" name="Tekstin paikkamerkki 7"/>
          <p:cNvSpPr>
            <a:spLocks noGrp="1"/>
          </p:cNvSpPr>
          <p:nvPr>
            <p:ph type="body" sz="quarter" idx="15"/>
          </p:nvPr>
        </p:nvSpPr>
        <p:spPr>
          <a:xfrm>
            <a:off x="251999" y="282150"/>
            <a:ext cx="8143259" cy="648000"/>
          </a:xfrm>
        </p:spPr>
        <p:txBody>
          <a:bodyPr/>
          <a:lstStyle/>
          <a:p>
            <a:r>
              <a:rPr lang="fi-FI" spc="-100" dirty="0"/>
              <a:t>Pk-yritysten suoraa ulkomaanvientiä on kasvatettava</a:t>
            </a:r>
            <a:r>
              <a:rPr lang="fi-FI" spc="-50" dirty="0"/>
              <a:t> </a:t>
            </a:r>
            <a:endParaRPr lang="fi-FI" spc="-90" dirty="0"/>
          </a:p>
          <a:p>
            <a:pPr>
              <a:lnSpc>
                <a:spcPct val="100000"/>
              </a:lnSpc>
              <a:spcBef>
                <a:spcPts val="0"/>
              </a:spcBef>
            </a:pPr>
            <a:r>
              <a:rPr lang="fi-FI" sz="1200" b="0" dirty="0"/>
              <a:t>Erikokoisten yritysten* osuus tavaraviennin arvosta 2013</a:t>
            </a:r>
            <a:endParaRPr lang="fi-FI" dirty="0"/>
          </a:p>
        </p:txBody>
      </p:sp>
      <p:graphicFrame>
        <p:nvGraphicFramePr>
          <p:cNvPr id="9" name="Sisällön paikkamerkki 7"/>
          <p:cNvGraphicFramePr>
            <a:graphicFrameLocks noGrp="1"/>
          </p:cNvGraphicFramePr>
          <p:nvPr>
            <p:ph sz="quarter" idx="17"/>
            <p:extLst/>
          </p:nvPr>
        </p:nvGraphicFramePr>
        <p:xfrm>
          <a:off x="381000" y="1339850"/>
          <a:ext cx="8391525" cy="3305175"/>
        </p:xfrm>
        <a:graphic>
          <a:graphicData uri="http://schemas.openxmlformats.org/drawingml/2006/chart">
            <c:chart xmlns:c="http://schemas.openxmlformats.org/drawingml/2006/chart" xmlns:r="http://schemas.openxmlformats.org/officeDocument/2006/relationships" r:id="rId2"/>
          </a:graphicData>
        </a:graphic>
      </p:graphicFrame>
      <p:sp>
        <p:nvSpPr>
          <p:cNvPr id="2" name="Suorakulmio 1"/>
          <p:cNvSpPr/>
          <p:nvPr/>
        </p:nvSpPr>
        <p:spPr>
          <a:xfrm>
            <a:off x="878343" y="1189720"/>
            <a:ext cx="3159839" cy="253916"/>
          </a:xfrm>
          <a:prstGeom prst="rect">
            <a:avLst/>
          </a:prstGeom>
        </p:spPr>
        <p:txBody>
          <a:bodyPr wrap="none">
            <a:spAutoFit/>
          </a:bodyPr>
          <a:lstStyle/>
          <a:p>
            <a:r>
              <a:rPr lang="fi-FI" sz="1050" dirty="0">
                <a:solidFill>
                  <a:schemeClr val="tx2"/>
                </a:solidFill>
                <a:ea typeface="Arial Unicode MS"/>
                <a:cs typeface="Arial Unicode MS"/>
              </a:rPr>
              <a:t>Osuus maan koko tavaraviennin arvosta, %</a:t>
            </a:r>
          </a:p>
        </p:txBody>
      </p:sp>
    </p:spTree>
    <p:extLst>
      <p:ext uri="{BB962C8B-B14F-4D97-AF65-F5344CB8AC3E}">
        <p14:creationId xmlns:p14="http://schemas.microsoft.com/office/powerpoint/2010/main" val="3874972021"/>
      </p:ext>
    </p:extLst>
  </p:cSld>
  <p:clrMapOvr>
    <a:masterClrMapping/>
  </p:clrMapOvr>
  <p:transition spd="med">
    <p:fade/>
  </p:transition>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an numeron paikkamerkki 2"/>
          <p:cNvSpPr>
            <a:spLocks noGrp="1"/>
          </p:cNvSpPr>
          <p:nvPr>
            <p:ph type="sldNum" sz="quarter" idx="12"/>
          </p:nvPr>
        </p:nvSpPr>
        <p:spPr/>
        <p:txBody>
          <a:bodyPr/>
          <a:lstStyle/>
          <a:p>
            <a:fld id="{6FCB6B90-8271-4E8F-82C1-E646FBB48A2E}" type="slidenum">
              <a:rPr lang="fi-FI" smtClean="0"/>
              <a:pPr/>
              <a:t>78</a:t>
            </a:fld>
            <a:endParaRPr lang="fi-FI" dirty="0"/>
          </a:p>
        </p:txBody>
      </p:sp>
      <p:sp>
        <p:nvSpPr>
          <p:cNvPr id="4" name="Päivämäärän paikkamerkki 3"/>
          <p:cNvSpPr>
            <a:spLocks noGrp="1"/>
          </p:cNvSpPr>
          <p:nvPr>
            <p:ph type="dt" sz="half" idx="10"/>
          </p:nvPr>
        </p:nvSpPr>
        <p:spPr/>
        <p:txBody>
          <a:bodyPr/>
          <a:lstStyle/>
          <a:p>
            <a:fld id="{33A50D0A-99B9-48FE-8B08-047EE10ADBDA}" type="datetime1">
              <a:rPr lang="fi-FI" smtClean="0"/>
              <a:t>12.4.2017</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8" name="Tekstin paikkamerkki 7"/>
          <p:cNvSpPr>
            <a:spLocks noGrp="1"/>
          </p:cNvSpPr>
          <p:nvPr>
            <p:ph type="body" sz="quarter" idx="18"/>
          </p:nvPr>
        </p:nvSpPr>
        <p:spPr>
          <a:xfrm>
            <a:off x="2334682" y="4413249"/>
            <a:ext cx="6319781" cy="415926"/>
          </a:xfrm>
        </p:spPr>
        <p:txBody>
          <a:bodyPr/>
          <a:lstStyle/>
          <a:p>
            <a:r>
              <a:rPr lang="fi-FI" dirty="0"/>
              <a:t>*) Vertailussa yritysten koko perustuu Tilastokeskuksen määritelmiin:</a:t>
            </a:r>
          </a:p>
          <a:p>
            <a:r>
              <a:rPr lang="fi-FI" dirty="0"/>
              <a:t>Mikroyritys: henkilöstöä 0-9, liikevaihto 0-2 milj. euroa tai tase 0-2 milj. euroa</a:t>
            </a:r>
          </a:p>
          <a:p>
            <a:r>
              <a:rPr lang="fi-FI" dirty="0"/>
              <a:t>Pieni yritys: henkilöstöä 10-49, liikevaihto 2-10 milj. euroa tai tase 2-10 milj. euroa</a:t>
            </a:r>
          </a:p>
          <a:p>
            <a:r>
              <a:rPr lang="fi-FI" dirty="0"/>
              <a:t>Keskisuuri yritys: henkilöstöä 50-249, liikevaihto 10-50 milj. euroa tai tase 10-43 milj. euroa</a:t>
            </a:r>
          </a:p>
          <a:p>
            <a:r>
              <a:rPr lang="fi-FI" dirty="0"/>
              <a:t>Suuri yritys: henkilöstöä 250-, liikevaihto yli 50 milj. euroa tai tase yli 43 milj. euroa.   </a:t>
            </a:r>
          </a:p>
          <a:p>
            <a:r>
              <a:rPr lang="fi-FI" dirty="0"/>
              <a:t>Lähde: Tullihallitus, Tavaroiden ulkomaankauppa yritysten kokoluokittain</a:t>
            </a:r>
          </a:p>
          <a:p>
            <a:endParaRPr lang="fi-FI" dirty="0"/>
          </a:p>
        </p:txBody>
      </p:sp>
      <p:sp>
        <p:nvSpPr>
          <p:cNvPr id="10" name="Tekstin paikkamerkki 7"/>
          <p:cNvSpPr>
            <a:spLocks noGrp="1"/>
          </p:cNvSpPr>
          <p:nvPr>
            <p:ph type="body" sz="quarter" idx="15"/>
          </p:nvPr>
        </p:nvSpPr>
        <p:spPr>
          <a:xfrm>
            <a:off x="251999" y="282150"/>
            <a:ext cx="8143259" cy="648000"/>
          </a:xfrm>
        </p:spPr>
        <p:txBody>
          <a:bodyPr/>
          <a:lstStyle/>
          <a:p>
            <a:r>
              <a:rPr lang="fi-FI" spc="-50" dirty="0"/>
              <a:t>Pk-yrityksiä on kannustettava lisäämään omaa vientiään ulkomaille </a:t>
            </a:r>
            <a:endParaRPr lang="fi-FI" spc="-90" dirty="0"/>
          </a:p>
          <a:p>
            <a:pPr>
              <a:lnSpc>
                <a:spcPct val="100000"/>
              </a:lnSpc>
              <a:spcBef>
                <a:spcPts val="0"/>
              </a:spcBef>
            </a:pPr>
            <a:r>
              <a:rPr lang="fi-FI" sz="1200" b="0" dirty="0"/>
              <a:t>Erikokoisten yritysten osuus Suomen koko tavaraviennistä, %</a:t>
            </a:r>
            <a:endParaRPr lang="fi-FI" dirty="0"/>
          </a:p>
        </p:txBody>
      </p:sp>
      <p:graphicFrame>
        <p:nvGraphicFramePr>
          <p:cNvPr id="9" name="Sisällön paikkamerkki 4"/>
          <p:cNvGraphicFramePr>
            <a:graphicFrameLocks noGrp="1"/>
          </p:cNvGraphicFramePr>
          <p:nvPr>
            <p:ph sz="quarter" idx="17"/>
            <p:extLst>
              <p:ext uri="{D42A27DB-BD31-4B8C-83A1-F6EECF244321}">
                <p14:modId xmlns:p14="http://schemas.microsoft.com/office/powerpoint/2010/main" val="3888773095"/>
              </p:ext>
            </p:extLst>
          </p:nvPr>
        </p:nvGraphicFramePr>
        <p:xfrm>
          <a:off x="381000" y="1339850"/>
          <a:ext cx="8391525" cy="303688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108881515"/>
      </p:ext>
    </p:extLst>
  </p:cSld>
  <p:clrMapOvr>
    <a:masterClrMapping/>
  </p:clrMapOvr>
  <p:transition spd="med">
    <p:fade/>
  </p:transition>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an numeron paikkamerkki 2"/>
          <p:cNvSpPr>
            <a:spLocks noGrp="1"/>
          </p:cNvSpPr>
          <p:nvPr>
            <p:ph type="sldNum" sz="quarter" idx="12"/>
          </p:nvPr>
        </p:nvSpPr>
        <p:spPr/>
        <p:txBody>
          <a:bodyPr/>
          <a:lstStyle/>
          <a:p>
            <a:fld id="{6FCB6B90-8271-4E8F-82C1-E646FBB48A2E}" type="slidenum">
              <a:rPr lang="fi-FI" smtClean="0"/>
              <a:pPr/>
              <a:t>79</a:t>
            </a:fld>
            <a:endParaRPr lang="fi-FI" dirty="0"/>
          </a:p>
        </p:txBody>
      </p:sp>
      <p:sp>
        <p:nvSpPr>
          <p:cNvPr id="4" name="Päivämäärän paikkamerkki 3"/>
          <p:cNvSpPr>
            <a:spLocks noGrp="1"/>
          </p:cNvSpPr>
          <p:nvPr>
            <p:ph type="dt" sz="half" idx="10"/>
          </p:nvPr>
        </p:nvSpPr>
        <p:spPr/>
        <p:txBody>
          <a:bodyPr/>
          <a:lstStyle/>
          <a:p>
            <a:fld id="{33A50D0A-99B9-48FE-8B08-047EE10ADBDA}" type="datetime1">
              <a:rPr lang="fi-FI" smtClean="0"/>
              <a:t>12.4.2017</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8" name="Tekstin paikkamerkki 7"/>
          <p:cNvSpPr>
            <a:spLocks noGrp="1"/>
          </p:cNvSpPr>
          <p:nvPr>
            <p:ph type="body" sz="quarter" idx="18"/>
          </p:nvPr>
        </p:nvSpPr>
        <p:spPr/>
        <p:txBody>
          <a:bodyPr/>
          <a:lstStyle/>
          <a:p>
            <a:r>
              <a:rPr lang="fi-FI" dirty="0"/>
              <a:t>Lähde: Teknologiateollisuus ry:n jäsentietojärjestelmä / päivitys 7.11.2016 </a:t>
            </a:r>
          </a:p>
          <a:p>
            <a:endParaRPr lang="fi-FI" dirty="0"/>
          </a:p>
        </p:txBody>
      </p:sp>
      <p:sp>
        <p:nvSpPr>
          <p:cNvPr id="10" name="Tekstin paikkamerkki 7"/>
          <p:cNvSpPr>
            <a:spLocks noGrp="1"/>
          </p:cNvSpPr>
          <p:nvPr>
            <p:ph type="body" sz="quarter" idx="15"/>
          </p:nvPr>
        </p:nvSpPr>
        <p:spPr>
          <a:xfrm>
            <a:off x="251999" y="282150"/>
            <a:ext cx="8143259" cy="648000"/>
          </a:xfrm>
        </p:spPr>
        <p:txBody>
          <a:bodyPr/>
          <a:lstStyle/>
          <a:p>
            <a:r>
              <a:rPr lang="fi-FI" spc="-50" dirty="0"/>
              <a:t>Viennin osuus liikevaihdosta vaihtelee paljon teknologiateollisuudessa Suomessa </a:t>
            </a:r>
            <a:endParaRPr lang="fi-FI" spc="-90" dirty="0"/>
          </a:p>
          <a:p>
            <a:pPr>
              <a:lnSpc>
                <a:spcPct val="100000"/>
              </a:lnSpc>
              <a:spcBef>
                <a:spcPts val="0"/>
              </a:spcBef>
            </a:pPr>
            <a:r>
              <a:rPr lang="fi-FI" sz="1200" b="0" dirty="0"/>
              <a:t>Teknologiateollisuus ry:n jäsenyritysten vientiosuus vuonna 2015, %</a:t>
            </a:r>
            <a:endParaRPr lang="fi-FI" dirty="0"/>
          </a:p>
        </p:txBody>
      </p:sp>
      <p:graphicFrame>
        <p:nvGraphicFramePr>
          <p:cNvPr id="9" name="Sisällön paikkamerkki 6"/>
          <p:cNvGraphicFramePr>
            <a:graphicFrameLocks noGrp="1"/>
          </p:cNvGraphicFramePr>
          <p:nvPr>
            <p:ph sz="quarter" idx="17"/>
            <p:extLst/>
          </p:nvPr>
        </p:nvGraphicFramePr>
        <p:xfrm>
          <a:off x="381001" y="1339850"/>
          <a:ext cx="7366248" cy="3305175"/>
        </p:xfrm>
        <a:graphic>
          <a:graphicData uri="http://schemas.openxmlformats.org/drawingml/2006/chart">
            <c:chart xmlns:c="http://schemas.openxmlformats.org/drawingml/2006/chart" xmlns:r="http://schemas.openxmlformats.org/officeDocument/2006/relationships" r:id="rId2"/>
          </a:graphicData>
        </a:graphic>
      </p:graphicFrame>
      <p:sp>
        <p:nvSpPr>
          <p:cNvPr id="2" name="Suorakulmio 1"/>
          <p:cNvSpPr/>
          <p:nvPr/>
        </p:nvSpPr>
        <p:spPr>
          <a:xfrm>
            <a:off x="3103582" y="4556239"/>
            <a:ext cx="2440092" cy="253916"/>
          </a:xfrm>
          <a:prstGeom prst="rect">
            <a:avLst/>
          </a:prstGeom>
        </p:spPr>
        <p:txBody>
          <a:bodyPr wrap="none">
            <a:spAutoFit/>
          </a:bodyPr>
          <a:lstStyle/>
          <a:p>
            <a:pPr eaLnBrk="0" fontAlgn="base" hangingPunct="0">
              <a:spcBef>
                <a:spcPct val="0"/>
              </a:spcBef>
              <a:spcAft>
                <a:spcPct val="0"/>
              </a:spcAft>
            </a:pPr>
            <a:r>
              <a:rPr lang="fi-FI" sz="1050" dirty="0">
                <a:solidFill>
                  <a:schemeClr val="tx2"/>
                </a:solidFill>
                <a:ea typeface="Arial Unicode MS" pitchFamily="34" charset="-128"/>
              </a:rPr>
              <a:t>Yritykset satunnaisjärjestyksessä</a:t>
            </a:r>
          </a:p>
        </p:txBody>
      </p:sp>
      <p:sp>
        <p:nvSpPr>
          <p:cNvPr id="6" name="Suorakulmio 5"/>
          <p:cNvSpPr/>
          <p:nvPr/>
        </p:nvSpPr>
        <p:spPr>
          <a:xfrm>
            <a:off x="7423244" y="2219148"/>
            <a:ext cx="1637990" cy="1546577"/>
          </a:xfrm>
          <a:prstGeom prst="rect">
            <a:avLst/>
          </a:prstGeom>
        </p:spPr>
        <p:txBody>
          <a:bodyPr wrap="square">
            <a:spAutoFit/>
          </a:bodyPr>
          <a:lstStyle/>
          <a:p>
            <a:pPr eaLnBrk="0" fontAlgn="base" hangingPunct="0">
              <a:spcBef>
                <a:spcPct val="0"/>
              </a:spcBef>
              <a:spcAft>
                <a:spcPct val="0"/>
              </a:spcAft>
            </a:pPr>
            <a:r>
              <a:rPr lang="fi-FI" sz="1050" dirty="0">
                <a:solidFill>
                  <a:schemeClr val="tx2"/>
                </a:solidFill>
                <a:ea typeface="ＭＳ Ｐゴシック" pitchFamily="34" charset="-128"/>
              </a:rPr>
              <a:t>Viennin osuus </a:t>
            </a:r>
          </a:p>
          <a:p>
            <a:pPr eaLnBrk="0" fontAlgn="base" hangingPunct="0">
              <a:spcBef>
                <a:spcPct val="0"/>
              </a:spcBef>
              <a:spcAft>
                <a:spcPct val="0"/>
              </a:spcAft>
            </a:pPr>
            <a:r>
              <a:rPr lang="fi-FI" sz="1050" dirty="0">
                <a:solidFill>
                  <a:schemeClr val="tx2"/>
                </a:solidFill>
                <a:ea typeface="ＭＳ Ｐゴシック" pitchFamily="34" charset="-128"/>
              </a:rPr>
              <a:t>liikevaihdosta:</a:t>
            </a:r>
          </a:p>
          <a:p>
            <a:pPr marL="172804" indent="-172804" eaLnBrk="0" fontAlgn="base" hangingPunct="0">
              <a:spcBef>
                <a:spcPct val="0"/>
              </a:spcBef>
              <a:spcAft>
                <a:spcPct val="0"/>
              </a:spcAft>
              <a:buFont typeface="Arial" panose="020B0604020202020204" pitchFamily="34" charset="0"/>
              <a:buChar char="•"/>
            </a:pPr>
            <a:r>
              <a:rPr lang="fi-FI" sz="1050" dirty="0">
                <a:solidFill>
                  <a:schemeClr val="tx2"/>
                </a:solidFill>
                <a:ea typeface="ＭＳ Ｐゴシック" pitchFamily="34" charset="-128"/>
              </a:rPr>
              <a:t>mediaani 13 %</a:t>
            </a:r>
          </a:p>
          <a:p>
            <a:pPr marL="172804" indent="-172804" eaLnBrk="0" fontAlgn="base" hangingPunct="0">
              <a:spcBef>
                <a:spcPct val="0"/>
              </a:spcBef>
              <a:spcAft>
                <a:spcPct val="0"/>
              </a:spcAft>
              <a:buFont typeface="Arial" panose="020B0604020202020204" pitchFamily="34" charset="0"/>
              <a:buChar char="•"/>
            </a:pPr>
            <a:r>
              <a:rPr lang="fi-FI" sz="1050" dirty="0">
                <a:solidFill>
                  <a:schemeClr val="tx2"/>
                </a:solidFill>
                <a:ea typeface="ＭＳ Ｐゴシック" pitchFamily="34" charset="-128"/>
              </a:rPr>
              <a:t>21 %:lla ei </a:t>
            </a:r>
          </a:p>
          <a:p>
            <a:pPr eaLnBrk="0" fontAlgn="base" hangingPunct="0">
              <a:spcBef>
                <a:spcPct val="0"/>
              </a:spcBef>
              <a:spcAft>
                <a:spcPct val="0"/>
              </a:spcAft>
            </a:pPr>
            <a:r>
              <a:rPr lang="fi-FI" sz="1050" dirty="0">
                <a:solidFill>
                  <a:schemeClr val="tx2"/>
                </a:solidFill>
                <a:ea typeface="ＭＳ Ｐゴシック" pitchFamily="34" charset="-128"/>
              </a:rPr>
              <a:t>    lainkaan omaa </a:t>
            </a:r>
          </a:p>
          <a:p>
            <a:pPr eaLnBrk="0" fontAlgn="base" hangingPunct="0">
              <a:spcBef>
                <a:spcPct val="0"/>
              </a:spcBef>
              <a:spcAft>
                <a:spcPct val="0"/>
              </a:spcAft>
            </a:pPr>
            <a:r>
              <a:rPr lang="fi-FI" sz="1050" dirty="0">
                <a:solidFill>
                  <a:schemeClr val="tx2"/>
                </a:solidFill>
                <a:ea typeface="ＭＳ Ｐゴシック" pitchFamily="34" charset="-128"/>
              </a:rPr>
              <a:t>    vientiä</a:t>
            </a:r>
          </a:p>
          <a:p>
            <a:pPr marL="172804" indent="-172804" eaLnBrk="0" fontAlgn="base" hangingPunct="0">
              <a:spcBef>
                <a:spcPct val="0"/>
              </a:spcBef>
              <a:spcAft>
                <a:spcPct val="0"/>
              </a:spcAft>
              <a:buFont typeface="Arial" panose="020B0604020202020204" pitchFamily="34" charset="0"/>
              <a:buChar char="•"/>
            </a:pPr>
            <a:r>
              <a:rPr lang="fi-FI" sz="1050" dirty="0">
                <a:solidFill>
                  <a:schemeClr val="tx2"/>
                </a:solidFill>
                <a:ea typeface="ＭＳ Ｐゴシック" pitchFamily="34" charset="-128"/>
              </a:rPr>
              <a:t>40 %:lla omaa</a:t>
            </a:r>
          </a:p>
          <a:p>
            <a:pPr eaLnBrk="0" fontAlgn="base" hangingPunct="0">
              <a:spcBef>
                <a:spcPct val="0"/>
              </a:spcBef>
              <a:spcAft>
                <a:spcPct val="0"/>
              </a:spcAft>
            </a:pPr>
            <a:r>
              <a:rPr lang="fi-FI" sz="1050" dirty="0">
                <a:solidFill>
                  <a:schemeClr val="tx2"/>
                </a:solidFill>
                <a:ea typeface="ＭＳ Ｐゴシック" pitchFamily="34" charset="-128"/>
              </a:rPr>
              <a:t>    vientiä 0-5 %</a:t>
            </a:r>
          </a:p>
          <a:p>
            <a:pPr eaLnBrk="0" fontAlgn="base" hangingPunct="0">
              <a:spcBef>
                <a:spcPct val="0"/>
              </a:spcBef>
              <a:spcAft>
                <a:spcPct val="0"/>
              </a:spcAft>
            </a:pPr>
            <a:r>
              <a:rPr lang="fi-FI" sz="1050" dirty="0">
                <a:solidFill>
                  <a:schemeClr val="tx2"/>
                </a:solidFill>
                <a:ea typeface="ＭＳ Ｐゴシック" pitchFamily="34" charset="-128"/>
              </a:rPr>
              <a:t>    liikevaihdosta  </a:t>
            </a:r>
          </a:p>
        </p:txBody>
      </p:sp>
    </p:spTree>
    <p:extLst>
      <p:ext uri="{BB962C8B-B14F-4D97-AF65-F5344CB8AC3E}">
        <p14:creationId xmlns:p14="http://schemas.microsoft.com/office/powerpoint/2010/main" val="3620169987"/>
      </p:ext>
    </p:extLst>
  </p:cSld>
  <p:clrMapOvr>
    <a:masterClrMapping/>
  </p:clrMapOvr>
  <p:transition spd="med">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kstin paikkamerkki 7"/>
          <p:cNvSpPr>
            <a:spLocks noGrp="1"/>
          </p:cNvSpPr>
          <p:nvPr>
            <p:ph type="body" sz="quarter" idx="15"/>
          </p:nvPr>
        </p:nvSpPr>
        <p:spPr/>
        <p:txBody>
          <a:bodyPr/>
          <a:lstStyle/>
          <a:p>
            <a:pPr>
              <a:lnSpc>
                <a:spcPct val="100000"/>
              </a:lnSpc>
            </a:pPr>
            <a:r>
              <a:rPr lang="fi-FI" dirty="0"/>
              <a:t>Teknologia-, metsä- ja kemianteollisuus tuovat    80 % Suomen tavara- ja palveluviennin tuloista</a:t>
            </a:r>
          </a:p>
          <a:p>
            <a:pPr>
              <a:lnSpc>
                <a:spcPct val="100000"/>
              </a:lnSpc>
              <a:spcBef>
                <a:spcPts val="0"/>
              </a:spcBef>
            </a:pPr>
            <a:r>
              <a:rPr lang="fi-FI" sz="1400" b="0" dirty="0"/>
              <a:t>Tavara- ja palveluvienti: miljardia euroa ja osuus Suomen viennistä 2016*</a:t>
            </a:r>
          </a:p>
          <a:p>
            <a:endParaRPr lang="fi-FI" dirty="0"/>
          </a:p>
        </p:txBody>
      </p:sp>
      <p:sp>
        <p:nvSpPr>
          <p:cNvPr id="2" name="Dian numeron paikkamerkki 1"/>
          <p:cNvSpPr>
            <a:spLocks noGrp="1"/>
          </p:cNvSpPr>
          <p:nvPr>
            <p:ph type="sldNum" sz="quarter" idx="12"/>
          </p:nvPr>
        </p:nvSpPr>
        <p:spPr/>
        <p:txBody>
          <a:bodyPr/>
          <a:lstStyle/>
          <a:p>
            <a:fld id="{6FCB6B90-8271-4E8F-82C1-E646FBB48A2E}" type="slidenum">
              <a:rPr lang="fi-FI" smtClean="0">
                <a:solidFill>
                  <a:srgbClr val="29282E"/>
                </a:solidFill>
              </a:rPr>
              <a:pPr/>
              <a:t>8</a:t>
            </a:fld>
            <a:endParaRPr lang="fi-FI" dirty="0">
              <a:solidFill>
                <a:srgbClr val="29282E"/>
              </a:solidFill>
            </a:endParaRPr>
          </a:p>
        </p:txBody>
      </p:sp>
      <p:sp>
        <p:nvSpPr>
          <p:cNvPr id="3" name="Päivämäärän paikkamerkki 2"/>
          <p:cNvSpPr>
            <a:spLocks noGrp="1"/>
          </p:cNvSpPr>
          <p:nvPr>
            <p:ph type="dt" sz="half" idx="10"/>
          </p:nvPr>
        </p:nvSpPr>
        <p:spPr/>
        <p:txBody>
          <a:bodyPr/>
          <a:lstStyle/>
          <a:p>
            <a:fld id="{1F9AB61F-25F5-4BAC-AFD2-7CF6AA8759C3}" type="datetime1">
              <a:rPr lang="fi-FI" smtClean="0">
                <a:solidFill>
                  <a:srgbClr val="29282E"/>
                </a:solidFill>
              </a:rPr>
              <a:pPr/>
              <a:t>12.4.2017</a:t>
            </a:fld>
            <a:endParaRPr lang="fi-FI" dirty="0">
              <a:solidFill>
                <a:srgbClr val="29282E"/>
              </a:solidFill>
            </a:endParaRPr>
          </a:p>
        </p:txBody>
      </p:sp>
      <p:sp>
        <p:nvSpPr>
          <p:cNvPr id="4" name="Alatunnisteen paikkamerkki 3"/>
          <p:cNvSpPr>
            <a:spLocks noGrp="1"/>
          </p:cNvSpPr>
          <p:nvPr>
            <p:ph type="ftr" sz="quarter" idx="11"/>
          </p:nvPr>
        </p:nvSpPr>
        <p:spPr/>
        <p:txBody>
          <a:bodyPr/>
          <a:lstStyle/>
          <a:p>
            <a:r>
              <a:rPr lang="fi-FI">
                <a:solidFill>
                  <a:srgbClr val="29282E"/>
                </a:solidFill>
              </a:rPr>
              <a:t>Teknologiateollisuus</a:t>
            </a:r>
            <a:endParaRPr lang="fi-FI" dirty="0">
              <a:solidFill>
                <a:srgbClr val="29282E"/>
              </a:solidFill>
            </a:endParaRPr>
          </a:p>
        </p:txBody>
      </p:sp>
      <p:sp>
        <p:nvSpPr>
          <p:cNvPr id="10" name="Tekstin paikkamerkki 9"/>
          <p:cNvSpPr>
            <a:spLocks noGrp="1"/>
          </p:cNvSpPr>
          <p:nvPr>
            <p:ph type="body" sz="quarter" idx="18"/>
          </p:nvPr>
        </p:nvSpPr>
        <p:spPr>
          <a:xfrm>
            <a:off x="2334682" y="4727574"/>
            <a:ext cx="4462630" cy="165163"/>
          </a:xfrm>
        </p:spPr>
        <p:txBody>
          <a:bodyPr/>
          <a:lstStyle/>
          <a:p>
            <a:r>
              <a:rPr lang="fi-FI" dirty="0"/>
              <a:t>*) Palveluviennin toimialakohtaiset tiedot vuodelta 2015.</a:t>
            </a:r>
          </a:p>
          <a:p>
            <a:r>
              <a:rPr lang="fi-FI" dirty="0"/>
              <a:t>Lähde: Tullihallitus, Tilastokeskus (kansantalouden tilinpito, palvelujen ulkomaankauppa)</a:t>
            </a:r>
          </a:p>
          <a:p>
            <a:endParaRPr lang="fi-FI" dirty="0"/>
          </a:p>
        </p:txBody>
      </p:sp>
      <p:graphicFrame>
        <p:nvGraphicFramePr>
          <p:cNvPr id="11" name="Sisällön paikkamerkki 6"/>
          <p:cNvGraphicFramePr>
            <a:graphicFrameLocks/>
          </p:cNvGraphicFramePr>
          <p:nvPr>
            <p:extLst>
              <p:ext uri="{D42A27DB-BD31-4B8C-83A1-F6EECF244321}">
                <p14:modId xmlns:p14="http://schemas.microsoft.com/office/powerpoint/2010/main" val="455604535"/>
              </p:ext>
            </p:extLst>
          </p:nvPr>
        </p:nvGraphicFramePr>
        <p:xfrm>
          <a:off x="758540" y="1090873"/>
          <a:ext cx="7669177" cy="371928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650297962"/>
      </p:ext>
    </p:extLst>
  </p:cSld>
  <p:clrMapOvr>
    <a:masterClrMapping/>
  </p:clrMapOvr>
  <p:transition spd="med">
    <p:fade/>
  </p:transition>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an numeron paikkamerkki 2"/>
          <p:cNvSpPr>
            <a:spLocks noGrp="1"/>
          </p:cNvSpPr>
          <p:nvPr>
            <p:ph type="sldNum" sz="quarter" idx="12"/>
          </p:nvPr>
        </p:nvSpPr>
        <p:spPr/>
        <p:txBody>
          <a:bodyPr/>
          <a:lstStyle/>
          <a:p>
            <a:fld id="{6FCB6B90-8271-4E8F-82C1-E646FBB48A2E}" type="slidenum">
              <a:rPr lang="fi-FI" smtClean="0"/>
              <a:pPr/>
              <a:t>80</a:t>
            </a:fld>
            <a:endParaRPr lang="fi-FI" dirty="0"/>
          </a:p>
        </p:txBody>
      </p:sp>
      <p:sp>
        <p:nvSpPr>
          <p:cNvPr id="4" name="Päivämäärän paikkamerkki 3"/>
          <p:cNvSpPr>
            <a:spLocks noGrp="1"/>
          </p:cNvSpPr>
          <p:nvPr>
            <p:ph type="dt" sz="half" idx="10"/>
          </p:nvPr>
        </p:nvSpPr>
        <p:spPr/>
        <p:txBody>
          <a:bodyPr/>
          <a:lstStyle/>
          <a:p>
            <a:fld id="{E70C97DB-DA9C-4CFA-B970-B8599B25F3E4}" type="datetime1">
              <a:rPr lang="fi-FI" smtClean="0"/>
              <a:t>12.4.2017</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11" name="Sisällön paikkamerkki 10"/>
          <p:cNvSpPr>
            <a:spLocks noGrp="1"/>
          </p:cNvSpPr>
          <p:nvPr>
            <p:ph idx="19"/>
          </p:nvPr>
        </p:nvSpPr>
        <p:spPr>
          <a:xfrm>
            <a:off x="1072800" y="1146128"/>
            <a:ext cx="7171200" cy="3086177"/>
          </a:xfrm>
        </p:spPr>
        <p:txBody>
          <a:bodyPr>
            <a:noAutofit/>
          </a:bodyPr>
          <a:lstStyle/>
          <a:p>
            <a:pPr>
              <a:lnSpc>
                <a:spcPts val="1600"/>
              </a:lnSpc>
            </a:pPr>
            <a:r>
              <a:rPr lang="fi-FI" sz="1400" dirty="0" err="1"/>
              <a:t>Cleantech</a:t>
            </a:r>
            <a:endParaRPr lang="fi-FI" sz="1400" dirty="0"/>
          </a:p>
          <a:p>
            <a:pPr lvl="1">
              <a:lnSpc>
                <a:spcPts val="1600"/>
              </a:lnSpc>
            </a:pPr>
            <a:r>
              <a:rPr lang="fi-FI" sz="1100" dirty="0"/>
              <a:t>energiaa säästävät ja vähäpäästöisemmät teknologiat</a:t>
            </a:r>
          </a:p>
          <a:p>
            <a:pPr lvl="1">
              <a:lnSpc>
                <a:spcPts val="1600"/>
              </a:lnSpc>
            </a:pPr>
            <a:r>
              <a:rPr lang="fi-FI" sz="1100" dirty="0"/>
              <a:t>puhtaan käyttöveden ja jätevesien tehokkaamman puhdistuksen mahdollistavat teknologiat</a:t>
            </a:r>
          </a:p>
          <a:p>
            <a:pPr>
              <a:lnSpc>
                <a:spcPts val="1600"/>
              </a:lnSpc>
            </a:pPr>
            <a:r>
              <a:rPr lang="fi-FI" sz="1400" dirty="0"/>
              <a:t>Kaivosteollisuuden ja malmien jatkojalostuksen tuomat uudet mahdollisuudet </a:t>
            </a:r>
          </a:p>
          <a:p>
            <a:pPr>
              <a:lnSpc>
                <a:spcPts val="1600"/>
              </a:lnSpc>
            </a:pPr>
            <a:r>
              <a:rPr lang="fi-FI" sz="1400" dirty="0"/>
              <a:t>Meriteollisuus</a:t>
            </a:r>
          </a:p>
          <a:p>
            <a:pPr>
              <a:lnSpc>
                <a:spcPts val="1600"/>
              </a:lnSpc>
            </a:pPr>
            <a:r>
              <a:rPr lang="fi-FI" sz="1400" dirty="0"/>
              <a:t>Ohjelmistot ja pelit</a:t>
            </a:r>
          </a:p>
          <a:p>
            <a:pPr>
              <a:lnSpc>
                <a:spcPts val="1600"/>
              </a:lnSpc>
            </a:pPr>
            <a:r>
              <a:rPr lang="fi-FI" sz="1400" dirty="0"/>
              <a:t>Terveydenhuollon laitteet, tarvikkeet ja palvelut</a:t>
            </a:r>
          </a:p>
          <a:p>
            <a:pPr>
              <a:lnSpc>
                <a:spcPts val="1600"/>
              </a:lnSpc>
            </a:pPr>
            <a:r>
              <a:rPr lang="fi-FI" sz="1400" dirty="0"/>
              <a:t>Suomi globaalien konesalien sijaintipaikkana (pilvipalvelut)</a:t>
            </a:r>
          </a:p>
          <a:p>
            <a:pPr>
              <a:lnSpc>
                <a:spcPts val="1600"/>
              </a:lnSpc>
            </a:pPr>
            <a:r>
              <a:rPr lang="fi-FI" sz="1400" dirty="0"/>
              <a:t>Teollisuutta palveleva suunnittelutyö</a:t>
            </a:r>
          </a:p>
          <a:p>
            <a:pPr>
              <a:lnSpc>
                <a:spcPts val="1600"/>
              </a:lnSpc>
            </a:pPr>
            <a:r>
              <a:rPr lang="fi-FI" sz="1400" dirty="0"/>
              <a:t>Autoteollisuuden murros</a:t>
            </a:r>
          </a:p>
          <a:p>
            <a:pPr>
              <a:lnSpc>
                <a:spcPts val="1600"/>
              </a:lnSpc>
            </a:pPr>
            <a:r>
              <a:rPr lang="fi-FI" sz="1400" dirty="0"/>
              <a:t>Älyä tuotteissa, pakkauksissa, koneissa ja laitteissa (anturointi, </a:t>
            </a:r>
            <a:r>
              <a:rPr lang="fi-FI" sz="1400" dirty="0" err="1"/>
              <a:t>gps</a:t>
            </a:r>
            <a:r>
              <a:rPr lang="fi-FI" sz="1400" dirty="0"/>
              <a:t>, ohjattavuus, valvonta...) </a:t>
            </a:r>
          </a:p>
          <a:p>
            <a:endParaRPr lang="fi-FI" sz="1400" dirty="0"/>
          </a:p>
          <a:p>
            <a:endParaRPr lang="fi-FI" sz="1400" dirty="0"/>
          </a:p>
        </p:txBody>
      </p:sp>
      <p:sp>
        <p:nvSpPr>
          <p:cNvPr id="12" name="Tekstin paikkamerkki 11"/>
          <p:cNvSpPr>
            <a:spLocks noGrp="1"/>
          </p:cNvSpPr>
          <p:nvPr>
            <p:ph type="body" sz="quarter" idx="20"/>
          </p:nvPr>
        </p:nvSpPr>
        <p:spPr>
          <a:xfrm>
            <a:off x="1072800" y="368516"/>
            <a:ext cx="7171200" cy="367183"/>
          </a:xfrm>
        </p:spPr>
        <p:txBody>
          <a:bodyPr/>
          <a:lstStyle/>
          <a:p>
            <a:r>
              <a:rPr lang="fi-FI" dirty="0"/>
              <a:t>Uusia liiketoimintamahdollisuuksia</a:t>
            </a:r>
          </a:p>
        </p:txBody>
      </p:sp>
    </p:spTree>
    <p:extLst>
      <p:ext uri="{BB962C8B-B14F-4D97-AF65-F5344CB8AC3E}">
        <p14:creationId xmlns:p14="http://schemas.microsoft.com/office/powerpoint/2010/main" val="1748543731"/>
      </p:ext>
    </p:extLst>
  </p:cSld>
  <p:clrMapOvr>
    <a:masterClrMapping/>
  </p:clrMapOvr>
  <p:transition spd="med">
    <p:fade/>
  </p:transition>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a:xfrm>
            <a:off x="1096515" y="1405332"/>
            <a:ext cx="6977283" cy="1165268"/>
          </a:xfrm>
        </p:spPr>
        <p:txBody>
          <a:bodyPr>
            <a:normAutofit/>
          </a:bodyPr>
          <a:lstStyle/>
          <a:p>
            <a:pPr>
              <a:lnSpc>
                <a:spcPct val="100000"/>
              </a:lnSpc>
            </a:pPr>
            <a:r>
              <a:rPr lang="fi-FI" sz="3200" dirty="0"/>
              <a:t>Suomen vienti on asteittain pääsemässä kasvuun</a:t>
            </a:r>
          </a:p>
          <a:p>
            <a:pPr>
              <a:lnSpc>
                <a:spcPct val="100000"/>
              </a:lnSpc>
            </a:pPr>
            <a:endParaRPr lang="fi-FI" sz="3200" dirty="0"/>
          </a:p>
          <a:p>
            <a:pPr>
              <a:lnSpc>
                <a:spcPct val="100000"/>
              </a:lnSpc>
            </a:pPr>
            <a:r>
              <a:rPr lang="fi-FI" sz="1800" dirty="0"/>
              <a:t>Laskelma Turun laivatilausten, Uudenkaupungin kasvavan autontuotannon ja Äänekosken uuden sellutehtaan kokonaisvaikutuksesta Suomen vientiin vuosina 2017-2019</a:t>
            </a:r>
          </a:p>
          <a:p>
            <a:pPr>
              <a:lnSpc>
                <a:spcPct val="100000"/>
              </a:lnSpc>
            </a:pPr>
            <a:endParaRPr lang="fi-FI" sz="3200" dirty="0"/>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FFFFFF"/>
                </a:solidFill>
              </a:rPr>
              <a:pPr/>
              <a:t>81</a:t>
            </a:fld>
            <a:endParaRPr lang="fi-FI" dirty="0">
              <a:solidFill>
                <a:srgbClr val="FFFFFF"/>
              </a:solidFill>
            </a:endParaRPr>
          </a:p>
        </p:txBody>
      </p:sp>
      <p:sp>
        <p:nvSpPr>
          <p:cNvPr id="4" name="Päivämäärän paikkamerkki 3"/>
          <p:cNvSpPr>
            <a:spLocks noGrp="1"/>
          </p:cNvSpPr>
          <p:nvPr>
            <p:ph type="dt" sz="half" idx="10"/>
          </p:nvPr>
        </p:nvSpPr>
        <p:spPr/>
        <p:txBody>
          <a:bodyPr/>
          <a:lstStyle/>
          <a:p>
            <a:fld id="{FBD49F65-936D-47C1-B476-B10D0AC9DEC4}" type="datetime1">
              <a:rPr lang="fi-FI" smtClean="0">
                <a:solidFill>
                  <a:srgbClr val="FFFFFF"/>
                </a:solidFill>
              </a:rPr>
              <a:pPr/>
              <a:t>12.4.2017</a:t>
            </a:fld>
            <a:endParaRPr lang="fi-FI" dirty="0">
              <a:solidFill>
                <a:srgbClr val="FFFFFF"/>
              </a:solidFill>
            </a:endParaRPr>
          </a:p>
        </p:txBody>
      </p:sp>
      <p:sp>
        <p:nvSpPr>
          <p:cNvPr id="5" name="Alatunnisteen paikkamerkki 4"/>
          <p:cNvSpPr>
            <a:spLocks noGrp="1"/>
          </p:cNvSpPr>
          <p:nvPr>
            <p:ph type="ftr" sz="quarter" idx="11"/>
          </p:nvPr>
        </p:nvSpPr>
        <p:spPr/>
        <p:txBody>
          <a:bodyPr/>
          <a:lstStyle/>
          <a:p>
            <a:r>
              <a:rPr lang="fi-FI">
                <a:solidFill>
                  <a:srgbClr val="FFFFFF"/>
                </a:solidFill>
              </a:rPr>
              <a:t>Teknologiateollisuus</a:t>
            </a:r>
            <a:endParaRPr lang="fi-FI" dirty="0">
              <a:solidFill>
                <a:srgbClr val="FFFFFF"/>
              </a:solidFill>
            </a:endParaRPr>
          </a:p>
        </p:txBody>
      </p:sp>
    </p:spTree>
    <p:extLst>
      <p:ext uri="{BB962C8B-B14F-4D97-AF65-F5344CB8AC3E}">
        <p14:creationId xmlns:p14="http://schemas.microsoft.com/office/powerpoint/2010/main" val="3307342990"/>
      </p:ext>
    </p:extLst>
  </p:cSld>
  <p:clrMapOvr>
    <a:masterClrMapping/>
  </p:clrMapOvr>
  <p:transition spd="med">
    <p:fade/>
  </p:transition>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in paikkamerkki 5"/>
          <p:cNvSpPr>
            <a:spLocks noGrp="1"/>
          </p:cNvSpPr>
          <p:nvPr>
            <p:ph type="body" sz="quarter" idx="15"/>
          </p:nvPr>
        </p:nvSpPr>
        <p:spPr>
          <a:xfrm>
            <a:off x="252000" y="282150"/>
            <a:ext cx="8208060" cy="648000"/>
          </a:xfrm>
        </p:spPr>
        <p:txBody>
          <a:bodyPr/>
          <a:lstStyle/>
          <a:p>
            <a:pPr>
              <a:lnSpc>
                <a:spcPct val="100000"/>
              </a:lnSpc>
            </a:pPr>
            <a:r>
              <a:rPr lang="fi-FI" dirty="0"/>
              <a:t>Laskelma laivatilausten, kasvavan autontuotannon ja Äänekosken uuden sellutehtaan vaikutuksesta Suomen vientiin vuosina 2017-2019</a:t>
            </a:r>
            <a:endParaRPr lang="fi-FI" sz="1400" dirty="0"/>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82</a:t>
            </a:fld>
            <a:endParaRPr lang="fi-FI" dirty="0">
              <a:solidFill>
                <a:srgbClr val="29282E"/>
              </a:solidFill>
            </a:endParaRPr>
          </a:p>
        </p:txBody>
      </p:sp>
      <p:sp>
        <p:nvSpPr>
          <p:cNvPr id="4" name="Päivämäärän paikkamerkki 3"/>
          <p:cNvSpPr>
            <a:spLocks noGrp="1"/>
          </p:cNvSpPr>
          <p:nvPr>
            <p:ph type="dt" sz="half" idx="10"/>
          </p:nvPr>
        </p:nvSpPr>
        <p:spPr/>
        <p:txBody>
          <a:bodyPr/>
          <a:lstStyle/>
          <a:p>
            <a:fld id="{33A50D0A-99B9-48FE-8B08-047EE10ADBDA}" type="datetime1">
              <a:rPr lang="fi-FI" smtClean="0">
                <a:solidFill>
                  <a:srgbClr val="29282E"/>
                </a:solidFill>
              </a:rPr>
              <a:pPr/>
              <a:t>12.4.2017</a:t>
            </a:fld>
            <a:endParaRPr lang="fi-FI" dirty="0">
              <a:solidFill>
                <a:srgbClr val="29282E"/>
              </a:solidFill>
            </a:endParaRPr>
          </a:p>
        </p:txBody>
      </p:sp>
      <p:sp>
        <p:nvSpPr>
          <p:cNvPr id="5" name="Alatunnisteen paikkamerkki 4"/>
          <p:cNvSpPr>
            <a:spLocks noGrp="1"/>
          </p:cNvSpPr>
          <p:nvPr>
            <p:ph type="ftr" sz="quarter" idx="11"/>
          </p:nvPr>
        </p:nvSpPr>
        <p:spPr/>
        <p:txBody>
          <a:bodyPr/>
          <a:lstStyle/>
          <a:p>
            <a:r>
              <a:rPr lang="fi-FI">
                <a:solidFill>
                  <a:srgbClr val="29282E"/>
                </a:solidFill>
              </a:rPr>
              <a:t>Teknologiateollisuus</a:t>
            </a:r>
            <a:endParaRPr lang="fi-FI" dirty="0">
              <a:solidFill>
                <a:srgbClr val="29282E"/>
              </a:solidFill>
            </a:endParaRPr>
          </a:p>
        </p:txBody>
      </p:sp>
      <p:sp>
        <p:nvSpPr>
          <p:cNvPr id="8" name="Tekstin paikkamerkki 7"/>
          <p:cNvSpPr>
            <a:spLocks noGrp="1"/>
          </p:cNvSpPr>
          <p:nvPr>
            <p:ph type="body" sz="quarter" idx="18"/>
          </p:nvPr>
        </p:nvSpPr>
        <p:spPr>
          <a:xfrm>
            <a:off x="2334682" y="4727574"/>
            <a:ext cx="3403736" cy="165163"/>
          </a:xfrm>
        </p:spPr>
        <p:txBody>
          <a:bodyPr/>
          <a:lstStyle/>
          <a:p>
            <a:r>
              <a:rPr lang="fi-FI" dirty="0"/>
              <a:t>Lähde: Tilastokeskus, Teknologiateollisuus ry, Metsäteollisuus ry</a:t>
            </a:r>
          </a:p>
        </p:txBody>
      </p:sp>
      <p:graphicFrame>
        <p:nvGraphicFramePr>
          <p:cNvPr id="9" name="Sisällön paikkamerkki 9"/>
          <p:cNvGraphicFramePr>
            <a:graphicFrameLocks noGrp="1"/>
          </p:cNvGraphicFramePr>
          <p:nvPr>
            <p:ph sz="quarter" idx="17"/>
            <p:extLst/>
          </p:nvPr>
        </p:nvGraphicFramePr>
        <p:xfrm>
          <a:off x="381000" y="1405333"/>
          <a:ext cx="8391525" cy="3239692"/>
        </p:xfrm>
        <a:graphic>
          <a:graphicData uri="http://schemas.openxmlformats.org/drawingml/2006/chart">
            <c:chart xmlns:c="http://schemas.openxmlformats.org/drawingml/2006/chart" xmlns:r="http://schemas.openxmlformats.org/officeDocument/2006/relationships" r:id="rId2"/>
          </a:graphicData>
        </a:graphic>
      </p:graphicFrame>
      <p:sp>
        <p:nvSpPr>
          <p:cNvPr id="10" name="Tekstiruutu 9"/>
          <p:cNvSpPr txBox="1"/>
          <p:nvPr/>
        </p:nvSpPr>
        <p:spPr>
          <a:xfrm>
            <a:off x="748813" y="1534934"/>
            <a:ext cx="4714310" cy="234286"/>
          </a:xfrm>
          <a:prstGeom prst="rect">
            <a:avLst/>
          </a:prstGeom>
          <a:noFill/>
        </p:spPr>
        <p:txBody>
          <a:bodyPr wrap="square" lIns="36000" tIns="36000" rIns="36000" bIns="36000" rtlCol="0">
            <a:spAutoFit/>
          </a:bodyPr>
          <a:lstStyle/>
          <a:p>
            <a:r>
              <a:rPr lang="fi-FI" sz="1050" spc="-40" dirty="0">
                <a:solidFill>
                  <a:srgbClr val="29282E"/>
                </a:solidFill>
              </a:rPr>
              <a:t>Tavara- ja palveluvienti Suomesta, miljardia euroa, käyvin hinnoin</a:t>
            </a:r>
          </a:p>
        </p:txBody>
      </p:sp>
      <p:sp>
        <p:nvSpPr>
          <p:cNvPr id="11" name="Tekstiruutu 10"/>
          <p:cNvSpPr txBox="1"/>
          <p:nvPr/>
        </p:nvSpPr>
        <p:spPr>
          <a:xfrm>
            <a:off x="6256826" y="2053342"/>
            <a:ext cx="2397637" cy="557451"/>
          </a:xfrm>
          <a:prstGeom prst="rect">
            <a:avLst/>
          </a:prstGeom>
          <a:noFill/>
        </p:spPr>
        <p:txBody>
          <a:bodyPr wrap="square" lIns="36000" tIns="36000" rIns="36000" bIns="36000" rtlCol="0">
            <a:spAutoFit/>
          </a:bodyPr>
          <a:lstStyle/>
          <a:p>
            <a:r>
              <a:rPr lang="fi-FI" sz="1050" spc="-40" dirty="0">
                <a:solidFill>
                  <a:srgbClr val="FF0000"/>
                </a:solidFill>
              </a:rPr>
              <a:t>Koko tavara- ja palveluvienti kasvaa </a:t>
            </a:r>
          </a:p>
          <a:p>
            <a:r>
              <a:rPr lang="fi-FI" sz="1050" spc="-40" dirty="0">
                <a:solidFill>
                  <a:srgbClr val="FF0000"/>
                </a:solidFill>
              </a:rPr>
              <a:t>4,5 %:lla eli 3,5 miljardilla eurolla, jos vienti muutoin 2016 tasolla</a:t>
            </a:r>
          </a:p>
        </p:txBody>
      </p:sp>
    </p:spTree>
    <p:extLst>
      <p:ext uri="{BB962C8B-B14F-4D97-AF65-F5344CB8AC3E}">
        <p14:creationId xmlns:p14="http://schemas.microsoft.com/office/powerpoint/2010/main" val="3840870649"/>
      </p:ext>
    </p:extLst>
  </p:cSld>
  <p:clrMapOvr>
    <a:masterClrMapping/>
  </p:clrMapOvr>
  <p:transition spd="med">
    <p:fade/>
  </p:transition>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in paikkamerkki 5"/>
          <p:cNvSpPr>
            <a:spLocks noGrp="1"/>
          </p:cNvSpPr>
          <p:nvPr>
            <p:ph type="body" sz="quarter" idx="15"/>
          </p:nvPr>
        </p:nvSpPr>
        <p:spPr>
          <a:xfrm>
            <a:off x="252000" y="282150"/>
            <a:ext cx="8078458" cy="648000"/>
          </a:xfrm>
        </p:spPr>
        <p:txBody>
          <a:bodyPr/>
          <a:lstStyle/>
          <a:p>
            <a:pPr>
              <a:lnSpc>
                <a:spcPct val="100000"/>
              </a:lnSpc>
            </a:pPr>
            <a:r>
              <a:rPr lang="fi-FI" dirty="0"/>
              <a:t>Laskelma laivatilausten, kasvavan autontuotannon ja Äänekosken uuden sellutehtaan vaikutuksesta Suomen tavaravientiin vuosina 2017-2019</a:t>
            </a:r>
            <a:endParaRPr lang="fi-FI" sz="1400" dirty="0"/>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83</a:t>
            </a:fld>
            <a:endParaRPr lang="fi-FI" dirty="0">
              <a:solidFill>
                <a:srgbClr val="29282E"/>
              </a:solidFill>
            </a:endParaRPr>
          </a:p>
        </p:txBody>
      </p:sp>
      <p:sp>
        <p:nvSpPr>
          <p:cNvPr id="4" name="Päivämäärän paikkamerkki 3"/>
          <p:cNvSpPr>
            <a:spLocks noGrp="1"/>
          </p:cNvSpPr>
          <p:nvPr>
            <p:ph type="dt" sz="half" idx="10"/>
          </p:nvPr>
        </p:nvSpPr>
        <p:spPr/>
        <p:txBody>
          <a:bodyPr/>
          <a:lstStyle/>
          <a:p>
            <a:fld id="{33A50D0A-99B9-48FE-8B08-047EE10ADBDA}" type="datetime1">
              <a:rPr lang="fi-FI" smtClean="0">
                <a:solidFill>
                  <a:srgbClr val="29282E"/>
                </a:solidFill>
              </a:rPr>
              <a:pPr/>
              <a:t>12.4.2017</a:t>
            </a:fld>
            <a:endParaRPr lang="fi-FI" dirty="0">
              <a:solidFill>
                <a:srgbClr val="29282E"/>
              </a:solidFill>
            </a:endParaRPr>
          </a:p>
        </p:txBody>
      </p:sp>
      <p:sp>
        <p:nvSpPr>
          <p:cNvPr id="5" name="Alatunnisteen paikkamerkki 4"/>
          <p:cNvSpPr>
            <a:spLocks noGrp="1"/>
          </p:cNvSpPr>
          <p:nvPr>
            <p:ph type="ftr" sz="quarter" idx="11"/>
          </p:nvPr>
        </p:nvSpPr>
        <p:spPr/>
        <p:txBody>
          <a:bodyPr/>
          <a:lstStyle/>
          <a:p>
            <a:r>
              <a:rPr lang="fi-FI">
                <a:solidFill>
                  <a:srgbClr val="29282E"/>
                </a:solidFill>
              </a:rPr>
              <a:t>Teknologiateollisuus</a:t>
            </a:r>
            <a:endParaRPr lang="fi-FI" dirty="0">
              <a:solidFill>
                <a:srgbClr val="29282E"/>
              </a:solidFill>
            </a:endParaRPr>
          </a:p>
        </p:txBody>
      </p:sp>
      <p:sp>
        <p:nvSpPr>
          <p:cNvPr id="8" name="Tekstin paikkamerkki 7"/>
          <p:cNvSpPr>
            <a:spLocks noGrp="1"/>
          </p:cNvSpPr>
          <p:nvPr>
            <p:ph type="body" sz="quarter" idx="18"/>
          </p:nvPr>
        </p:nvSpPr>
        <p:spPr>
          <a:xfrm>
            <a:off x="2334682" y="4727574"/>
            <a:ext cx="3120009" cy="165163"/>
          </a:xfrm>
        </p:spPr>
        <p:txBody>
          <a:bodyPr/>
          <a:lstStyle/>
          <a:p>
            <a:r>
              <a:rPr lang="fi-FI" dirty="0"/>
              <a:t>Lähde: Tilastokeskus, Teknologiateollisuus ry, Metsäteollisuus ry</a:t>
            </a:r>
          </a:p>
        </p:txBody>
      </p:sp>
      <p:graphicFrame>
        <p:nvGraphicFramePr>
          <p:cNvPr id="9" name="Sisällön paikkamerkki 9"/>
          <p:cNvGraphicFramePr>
            <a:graphicFrameLocks noGrp="1"/>
          </p:cNvGraphicFramePr>
          <p:nvPr>
            <p:ph sz="quarter" idx="17"/>
            <p:extLst/>
          </p:nvPr>
        </p:nvGraphicFramePr>
        <p:xfrm>
          <a:off x="381000" y="1340531"/>
          <a:ext cx="8391525" cy="3304493"/>
        </p:xfrm>
        <a:graphic>
          <a:graphicData uri="http://schemas.openxmlformats.org/drawingml/2006/chart">
            <c:chart xmlns:c="http://schemas.openxmlformats.org/drawingml/2006/chart" xmlns:r="http://schemas.openxmlformats.org/officeDocument/2006/relationships" r:id="rId2"/>
          </a:graphicData>
        </a:graphic>
      </p:graphicFrame>
      <p:sp>
        <p:nvSpPr>
          <p:cNvPr id="10" name="Tekstiruutu 9"/>
          <p:cNvSpPr txBox="1"/>
          <p:nvPr/>
        </p:nvSpPr>
        <p:spPr>
          <a:xfrm>
            <a:off x="740381" y="1470133"/>
            <a:ext cx="4714310" cy="234286"/>
          </a:xfrm>
          <a:prstGeom prst="rect">
            <a:avLst/>
          </a:prstGeom>
          <a:noFill/>
        </p:spPr>
        <p:txBody>
          <a:bodyPr wrap="square" lIns="36000" tIns="36000" rIns="36000" bIns="36000" rtlCol="0">
            <a:spAutoFit/>
          </a:bodyPr>
          <a:lstStyle/>
          <a:p>
            <a:r>
              <a:rPr lang="fi-FI" sz="1050" spc="-40" dirty="0">
                <a:solidFill>
                  <a:srgbClr val="29282E"/>
                </a:solidFill>
              </a:rPr>
              <a:t>Tavaravienti Suomesta, miljardia euroa, käyvin hinnoin</a:t>
            </a:r>
          </a:p>
        </p:txBody>
      </p:sp>
      <p:sp>
        <p:nvSpPr>
          <p:cNvPr id="11" name="Tekstiruutu 10"/>
          <p:cNvSpPr txBox="1"/>
          <p:nvPr/>
        </p:nvSpPr>
        <p:spPr>
          <a:xfrm>
            <a:off x="6374888" y="2235295"/>
            <a:ext cx="2397637" cy="557451"/>
          </a:xfrm>
          <a:prstGeom prst="rect">
            <a:avLst/>
          </a:prstGeom>
          <a:noFill/>
        </p:spPr>
        <p:txBody>
          <a:bodyPr wrap="square" lIns="36000" tIns="36000" rIns="36000" bIns="36000" rtlCol="0">
            <a:spAutoFit/>
          </a:bodyPr>
          <a:lstStyle/>
          <a:p>
            <a:r>
              <a:rPr lang="fi-FI" sz="1050" spc="-40" dirty="0">
                <a:solidFill>
                  <a:srgbClr val="FF0000"/>
                </a:solidFill>
              </a:rPr>
              <a:t>Tavaravienti kasvaa </a:t>
            </a:r>
          </a:p>
          <a:p>
            <a:r>
              <a:rPr lang="fi-FI" sz="1050" spc="-40" dirty="0">
                <a:solidFill>
                  <a:srgbClr val="FF0000"/>
                </a:solidFill>
              </a:rPr>
              <a:t>6,5 %:lla eli 3,5 miljardilla eurolla, jos vienti muutoin 2016 tasolla</a:t>
            </a:r>
          </a:p>
        </p:txBody>
      </p:sp>
    </p:spTree>
    <p:extLst>
      <p:ext uri="{BB962C8B-B14F-4D97-AF65-F5344CB8AC3E}">
        <p14:creationId xmlns:p14="http://schemas.microsoft.com/office/powerpoint/2010/main" val="3939894233"/>
      </p:ext>
    </p:extLst>
  </p:cSld>
  <p:clrMapOvr>
    <a:masterClrMapping/>
  </p:clrMapOvr>
  <p:transition spd="med">
    <p:fade/>
  </p:transition>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kstin paikkamerkki 7"/>
          <p:cNvSpPr>
            <a:spLocks noGrp="1"/>
          </p:cNvSpPr>
          <p:nvPr>
            <p:ph type="body" sz="quarter" idx="15"/>
          </p:nvPr>
        </p:nvSpPr>
        <p:spPr/>
        <p:txBody>
          <a:bodyPr>
            <a:noAutofit/>
          </a:bodyPr>
          <a:lstStyle/>
          <a:p>
            <a:pPr>
              <a:lnSpc>
                <a:spcPct val="100000"/>
              </a:lnSpc>
            </a:pPr>
            <a:r>
              <a:rPr lang="fi-FI" sz="3200" dirty="0"/>
              <a:t>Tuottavuus ja investoinnit ovat keskeisiä kilpailukyvyn kannalta</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84</a:t>
            </a:fld>
            <a:endParaRPr lang="fi-FI" dirty="0"/>
          </a:p>
        </p:txBody>
      </p:sp>
      <p:sp>
        <p:nvSpPr>
          <p:cNvPr id="4" name="Päivämäärän paikkamerkki 3"/>
          <p:cNvSpPr>
            <a:spLocks noGrp="1"/>
          </p:cNvSpPr>
          <p:nvPr>
            <p:ph type="dt" sz="half" idx="10"/>
          </p:nvPr>
        </p:nvSpPr>
        <p:spPr/>
        <p:txBody>
          <a:bodyPr/>
          <a:lstStyle/>
          <a:p>
            <a:fld id="{E70C97DB-DA9C-4CFA-B970-B8599B25F3E4}" type="datetime1">
              <a:rPr lang="fi-FI" smtClean="0"/>
              <a:t>12.4.2017</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Tree>
    <p:extLst>
      <p:ext uri="{BB962C8B-B14F-4D97-AF65-F5344CB8AC3E}">
        <p14:creationId xmlns:p14="http://schemas.microsoft.com/office/powerpoint/2010/main" val="419204322"/>
      </p:ext>
    </p:extLst>
  </p:cSld>
  <p:clrMapOvr>
    <a:masterClrMapping/>
  </p:clrMapOvr>
  <p:transition spd="med">
    <p:fade/>
  </p:transition>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a:xfrm>
            <a:off x="252000" y="282149"/>
            <a:ext cx="7992000" cy="1706391"/>
          </a:xfrm>
        </p:spPr>
        <p:txBody>
          <a:bodyPr/>
          <a:lstStyle/>
          <a:p>
            <a:r>
              <a:rPr lang="fi-FI" dirty="0"/>
              <a:t>Nyt on panostettava tuottavuuteen* kaikin keinoin </a:t>
            </a:r>
          </a:p>
          <a:p>
            <a:pPr>
              <a:lnSpc>
                <a:spcPct val="100000"/>
              </a:lnSpc>
              <a:spcBef>
                <a:spcPts val="0"/>
              </a:spcBef>
            </a:pPr>
            <a:r>
              <a:rPr lang="fi-FI" sz="1200" b="0" dirty="0"/>
              <a:t>Vientisektorilla tuottavuus on 10 % ja koko kansantaloudessa 3 % alemmalla tasolla </a:t>
            </a:r>
            <a:br>
              <a:rPr lang="fi-FI" sz="1200" b="0" dirty="0"/>
            </a:br>
            <a:r>
              <a:rPr lang="fi-FI" sz="1200" b="0" dirty="0"/>
              <a:t>kuin vuosina 2007-2008</a:t>
            </a:r>
            <a:endParaRPr lang="fi-FI" dirty="0"/>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85</a:t>
            </a:fld>
            <a:endParaRPr lang="fi-FI" dirty="0">
              <a:solidFill>
                <a:srgbClr val="29282E"/>
              </a:solidFill>
            </a:endParaRPr>
          </a:p>
        </p:txBody>
      </p:sp>
      <p:sp>
        <p:nvSpPr>
          <p:cNvPr id="4" name="Päivämäärän paikkamerkki 3"/>
          <p:cNvSpPr>
            <a:spLocks noGrp="1"/>
          </p:cNvSpPr>
          <p:nvPr>
            <p:ph type="dt" sz="half" idx="10"/>
          </p:nvPr>
        </p:nvSpPr>
        <p:spPr/>
        <p:txBody>
          <a:bodyPr/>
          <a:lstStyle/>
          <a:p>
            <a:fld id="{E70C97DB-DA9C-4CFA-B970-B8599B25F3E4}" type="datetime1">
              <a:rPr lang="fi-FI" smtClean="0">
                <a:solidFill>
                  <a:srgbClr val="29282E"/>
                </a:solidFill>
              </a:rPr>
              <a:pPr/>
              <a:t>12.4.2017</a:t>
            </a:fld>
            <a:endParaRPr lang="fi-FI" dirty="0">
              <a:solidFill>
                <a:srgbClr val="29282E"/>
              </a:solidFill>
            </a:endParaRPr>
          </a:p>
        </p:txBody>
      </p:sp>
      <p:sp>
        <p:nvSpPr>
          <p:cNvPr id="5" name="Alatunnisteen paikkamerkki 4"/>
          <p:cNvSpPr>
            <a:spLocks noGrp="1"/>
          </p:cNvSpPr>
          <p:nvPr>
            <p:ph type="ftr" sz="quarter" idx="11"/>
          </p:nvPr>
        </p:nvSpPr>
        <p:spPr/>
        <p:txBody>
          <a:bodyPr/>
          <a:lstStyle/>
          <a:p>
            <a:r>
              <a:rPr lang="fi-FI">
                <a:solidFill>
                  <a:srgbClr val="29282E"/>
                </a:solidFill>
              </a:rPr>
              <a:t>Teknologiateollisuus</a:t>
            </a:r>
            <a:endParaRPr lang="fi-FI" dirty="0">
              <a:solidFill>
                <a:srgbClr val="29282E"/>
              </a:solidFill>
            </a:endParaRPr>
          </a:p>
        </p:txBody>
      </p:sp>
      <p:sp>
        <p:nvSpPr>
          <p:cNvPr id="7" name="Tekstin paikkamerkki 6"/>
          <p:cNvSpPr>
            <a:spLocks noGrp="1"/>
          </p:cNvSpPr>
          <p:nvPr>
            <p:ph type="body" sz="quarter" idx="18"/>
          </p:nvPr>
        </p:nvSpPr>
        <p:spPr>
          <a:xfrm>
            <a:off x="2303965" y="4639362"/>
            <a:ext cx="6026493" cy="171030"/>
          </a:xfrm>
        </p:spPr>
        <p:txBody>
          <a:bodyPr/>
          <a:lstStyle/>
          <a:p>
            <a:r>
              <a:rPr lang="fi-FI" dirty="0">
                <a:solidFill>
                  <a:schemeClr val="tx2"/>
                </a:solidFill>
              </a:rPr>
              <a:t>*) Työn tuottavuudella tarkoitetaan kiinteähintaista jalostusarvoa työtuntia kohden. Jos tuottavuus paranee (käyrä nousee), jalostusarvo lisääntyy enemmän kuin tehdyt työtunnit. Jalostusarvo = yrityksen liikevaihto – materiaali- ja palveluostot </a:t>
            </a:r>
          </a:p>
          <a:p>
            <a:pPr fontAlgn="base">
              <a:spcBef>
                <a:spcPct val="0"/>
              </a:spcBef>
              <a:spcAft>
                <a:spcPct val="0"/>
              </a:spcAft>
            </a:pPr>
            <a:r>
              <a:rPr lang="fi-FI" dirty="0">
                <a:solidFill>
                  <a:schemeClr val="tx2"/>
                </a:solidFill>
              </a:rPr>
              <a:t>Jalostusarvo = työvoimakustannukset + vuokrat + poistot + liikevoitto </a:t>
            </a:r>
            <a:endParaRPr lang="fi-FI" dirty="0"/>
          </a:p>
          <a:p>
            <a:r>
              <a:rPr lang="fi-FI" dirty="0"/>
              <a:t>Lähde: Tilastokeskus</a:t>
            </a:r>
          </a:p>
        </p:txBody>
      </p:sp>
      <p:graphicFrame>
        <p:nvGraphicFramePr>
          <p:cNvPr id="12" name="Sisällön paikkamerkki 11"/>
          <p:cNvGraphicFramePr>
            <a:graphicFrameLocks noGrp="1" noChangeAspect="1"/>
          </p:cNvGraphicFramePr>
          <p:nvPr>
            <p:ph sz="quarter" idx="17"/>
            <p:extLst>
              <p:ext uri="{D42A27DB-BD31-4B8C-83A1-F6EECF244321}">
                <p14:modId xmlns:p14="http://schemas.microsoft.com/office/powerpoint/2010/main" val="3365351473"/>
              </p:ext>
            </p:extLst>
          </p:nvPr>
        </p:nvGraphicFramePr>
        <p:xfrm>
          <a:off x="383718" y="1210929"/>
          <a:ext cx="8386088" cy="3434095"/>
        </p:xfrm>
        <a:graphic>
          <a:graphicData uri="http://schemas.openxmlformats.org/presentationml/2006/ole">
            <mc:AlternateContent xmlns:mc="http://schemas.openxmlformats.org/markup-compatibility/2006">
              <mc:Choice xmlns:v="urn:schemas-microsoft-com:vml" Requires="v">
                <p:oleObj spid="_x0000_s40137" name="Macrobond document" r:id="rId3" imgW="13193184" imgH="5572640" progId="Mbnd.mbnd">
                  <p:embed/>
                </p:oleObj>
              </mc:Choice>
              <mc:Fallback>
                <p:oleObj name="Macrobond document" r:id="rId3" imgW="13193184" imgH="5572640" progId="Mbnd.mbnd">
                  <p:embed/>
                  <p:pic>
                    <p:nvPicPr>
                      <p:cNvPr id="0" name=""/>
                      <p:cNvPicPr/>
                      <p:nvPr/>
                    </p:nvPicPr>
                    <p:blipFill>
                      <a:blip r:embed="rId4"/>
                      <a:stretch>
                        <a:fillRect/>
                      </a:stretch>
                    </p:blipFill>
                    <p:spPr>
                      <a:xfrm>
                        <a:off x="383718" y="1210929"/>
                        <a:ext cx="8386088" cy="3434095"/>
                      </a:xfrm>
                      <a:prstGeom prst="rect">
                        <a:avLst/>
                      </a:prstGeom>
                    </p:spPr>
                  </p:pic>
                </p:oleObj>
              </mc:Fallback>
            </mc:AlternateContent>
          </a:graphicData>
        </a:graphic>
      </p:graphicFrame>
    </p:spTree>
    <p:extLst>
      <p:ext uri="{BB962C8B-B14F-4D97-AF65-F5344CB8AC3E}">
        <p14:creationId xmlns:p14="http://schemas.microsoft.com/office/powerpoint/2010/main" val="574700235"/>
      </p:ext>
    </p:extLst>
  </p:cSld>
  <p:clrMapOvr>
    <a:masterClrMapping/>
  </p:clrMapOvr>
  <p:transition spd="med">
    <p:fade/>
  </p:transition>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Tuottavuuskehitys* teknologiateollisuuden päätoimialoilla</a:t>
            </a:r>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86</a:t>
            </a:fld>
            <a:endParaRPr lang="fi-FI" dirty="0">
              <a:solidFill>
                <a:srgbClr val="29282E"/>
              </a:solidFill>
            </a:endParaRPr>
          </a:p>
        </p:txBody>
      </p:sp>
      <p:sp>
        <p:nvSpPr>
          <p:cNvPr id="4" name="Päivämäärän paikkamerkki 3"/>
          <p:cNvSpPr>
            <a:spLocks noGrp="1"/>
          </p:cNvSpPr>
          <p:nvPr>
            <p:ph type="dt" sz="half" idx="10"/>
          </p:nvPr>
        </p:nvSpPr>
        <p:spPr/>
        <p:txBody>
          <a:bodyPr/>
          <a:lstStyle/>
          <a:p>
            <a:fld id="{E70C97DB-DA9C-4CFA-B970-B8599B25F3E4}" type="datetime1">
              <a:rPr lang="fi-FI" smtClean="0">
                <a:solidFill>
                  <a:srgbClr val="29282E"/>
                </a:solidFill>
              </a:rPr>
              <a:pPr/>
              <a:t>12.4.2017</a:t>
            </a:fld>
            <a:endParaRPr lang="fi-FI" dirty="0">
              <a:solidFill>
                <a:srgbClr val="29282E"/>
              </a:solidFill>
            </a:endParaRPr>
          </a:p>
        </p:txBody>
      </p:sp>
      <p:sp>
        <p:nvSpPr>
          <p:cNvPr id="5" name="Alatunnisteen paikkamerkki 4"/>
          <p:cNvSpPr>
            <a:spLocks noGrp="1"/>
          </p:cNvSpPr>
          <p:nvPr>
            <p:ph type="ftr" sz="quarter" idx="11"/>
          </p:nvPr>
        </p:nvSpPr>
        <p:spPr/>
        <p:txBody>
          <a:bodyPr/>
          <a:lstStyle/>
          <a:p>
            <a:r>
              <a:rPr lang="fi-FI">
                <a:solidFill>
                  <a:srgbClr val="29282E"/>
                </a:solidFill>
              </a:rPr>
              <a:t>Teknologiateollisuus</a:t>
            </a:r>
            <a:endParaRPr lang="fi-FI" dirty="0">
              <a:solidFill>
                <a:srgbClr val="29282E"/>
              </a:solidFill>
            </a:endParaRPr>
          </a:p>
        </p:txBody>
      </p:sp>
      <p:sp>
        <p:nvSpPr>
          <p:cNvPr id="7" name="Tekstin paikkamerkki 6"/>
          <p:cNvSpPr>
            <a:spLocks noGrp="1"/>
          </p:cNvSpPr>
          <p:nvPr>
            <p:ph type="body" sz="quarter" idx="18"/>
          </p:nvPr>
        </p:nvSpPr>
        <p:spPr>
          <a:xfrm>
            <a:off x="2360626" y="4653025"/>
            <a:ext cx="5866174" cy="165163"/>
          </a:xfrm>
        </p:spPr>
        <p:txBody>
          <a:bodyPr/>
          <a:lstStyle/>
          <a:p>
            <a:r>
              <a:rPr lang="fi-FI" dirty="0">
                <a:solidFill>
                  <a:schemeClr val="tx2"/>
                </a:solidFill>
              </a:rPr>
              <a:t>*) Työn tuottavuudella tarkoitetaan kiinteähintaista jalostusarvoa työtuntia kohden. Jos tuottavuus paranee (käyrä nousee), jalostusarvo lisääntyy enemmän kuin tehdyt työtunnit. Jalostusarvo = yrityksen liikevaihto – materiaali- ja palveluostot </a:t>
            </a:r>
          </a:p>
          <a:p>
            <a:pPr fontAlgn="base">
              <a:spcBef>
                <a:spcPct val="0"/>
              </a:spcBef>
              <a:spcAft>
                <a:spcPct val="0"/>
              </a:spcAft>
            </a:pPr>
            <a:r>
              <a:rPr lang="fi-FI" dirty="0">
                <a:solidFill>
                  <a:schemeClr val="tx2"/>
                </a:solidFill>
              </a:rPr>
              <a:t>Jalostusarvo = työvoimakustannukset + vuokrat + poistot + liikevoitto </a:t>
            </a:r>
            <a:endParaRPr lang="fi-FI" dirty="0"/>
          </a:p>
          <a:p>
            <a:r>
              <a:rPr lang="fi-FI" dirty="0"/>
              <a:t>Lähde: Tilastokeskus</a:t>
            </a:r>
          </a:p>
        </p:txBody>
      </p:sp>
      <p:graphicFrame>
        <p:nvGraphicFramePr>
          <p:cNvPr id="12" name="Sisällön paikkamerkki 11"/>
          <p:cNvGraphicFramePr>
            <a:graphicFrameLocks noGrp="1" noChangeAspect="1"/>
          </p:cNvGraphicFramePr>
          <p:nvPr>
            <p:ph sz="quarter" idx="17"/>
            <p:extLst>
              <p:ext uri="{D42A27DB-BD31-4B8C-83A1-F6EECF244321}">
                <p14:modId xmlns:p14="http://schemas.microsoft.com/office/powerpoint/2010/main" val="1820309955"/>
              </p:ext>
            </p:extLst>
          </p:nvPr>
        </p:nvGraphicFramePr>
        <p:xfrm>
          <a:off x="383718" y="1103313"/>
          <a:ext cx="8386088" cy="3541712"/>
        </p:xfrm>
        <a:graphic>
          <a:graphicData uri="http://schemas.openxmlformats.org/presentationml/2006/ole">
            <mc:AlternateContent xmlns:mc="http://schemas.openxmlformats.org/markup-compatibility/2006">
              <mc:Choice xmlns:v="urn:schemas-microsoft-com:vml" Requires="v">
                <p:oleObj spid="_x0000_s41162" name="Macrobond document" r:id="rId3" imgW="13193184" imgH="5572640" progId="Mbnd.mbnd">
                  <p:embed/>
                </p:oleObj>
              </mc:Choice>
              <mc:Fallback>
                <p:oleObj name="Macrobond document" r:id="rId3" imgW="13193184" imgH="5572640" progId="Mbnd.mbnd">
                  <p:embed/>
                  <p:pic>
                    <p:nvPicPr>
                      <p:cNvPr id="0" name=""/>
                      <p:cNvPicPr/>
                      <p:nvPr/>
                    </p:nvPicPr>
                    <p:blipFill>
                      <a:blip r:embed="rId4"/>
                      <a:stretch>
                        <a:fillRect/>
                      </a:stretch>
                    </p:blipFill>
                    <p:spPr>
                      <a:xfrm>
                        <a:off x="383718" y="1103313"/>
                        <a:ext cx="8386088" cy="3541712"/>
                      </a:xfrm>
                      <a:prstGeom prst="rect">
                        <a:avLst/>
                      </a:prstGeom>
                    </p:spPr>
                  </p:pic>
                </p:oleObj>
              </mc:Fallback>
            </mc:AlternateContent>
          </a:graphicData>
        </a:graphic>
      </p:graphicFrame>
    </p:spTree>
    <p:extLst>
      <p:ext uri="{BB962C8B-B14F-4D97-AF65-F5344CB8AC3E}">
        <p14:creationId xmlns:p14="http://schemas.microsoft.com/office/powerpoint/2010/main" val="1798146048"/>
      </p:ext>
    </p:extLst>
  </p:cSld>
  <p:clrMapOvr>
    <a:masterClrMapping/>
  </p:clrMapOvr>
  <p:transition spd="med">
    <p:fade/>
  </p:transition>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an numeron paikkamerkki 2"/>
          <p:cNvSpPr>
            <a:spLocks noGrp="1"/>
          </p:cNvSpPr>
          <p:nvPr>
            <p:ph type="sldNum" sz="quarter" idx="12"/>
          </p:nvPr>
        </p:nvSpPr>
        <p:spPr/>
        <p:txBody>
          <a:bodyPr/>
          <a:lstStyle/>
          <a:p>
            <a:fld id="{6FCB6B90-8271-4E8F-82C1-E646FBB48A2E}" type="slidenum">
              <a:rPr lang="fi-FI" smtClean="0"/>
              <a:pPr/>
              <a:t>87</a:t>
            </a:fld>
            <a:endParaRPr lang="fi-FI" dirty="0"/>
          </a:p>
        </p:txBody>
      </p:sp>
      <p:sp>
        <p:nvSpPr>
          <p:cNvPr id="4" name="Päivämäärän paikkamerkki 3"/>
          <p:cNvSpPr>
            <a:spLocks noGrp="1"/>
          </p:cNvSpPr>
          <p:nvPr>
            <p:ph type="dt" sz="half" idx="10"/>
          </p:nvPr>
        </p:nvSpPr>
        <p:spPr/>
        <p:txBody>
          <a:bodyPr/>
          <a:lstStyle/>
          <a:p>
            <a:fld id="{33A50D0A-99B9-48FE-8B08-047EE10ADBDA}" type="datetime1">
              <a:rPr lang="fi-FI" smtClean="0"/>
              <a:t>12.4.2017</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8" name="Tekstin paikkamerkki 7"/>
          <p:cNvSpPr>
            <a:spLocks noGrp="1"/>
          </p:cNvSpPr>
          <p:nvPr>
            <p:ph type="body" sz="quarter" idx="18"/>
          </p:nvPr>
        </p:nvSpPr>
        <p:spPr>
          <a:xfrm>
            <a:off x="2334682" y="4727574"/>
            <a:ext cx="5088562" cy="415926"/>
          </a:xfrm>
        </p:spPr>
        <p:txBody>
          <a:bodyPr/>
          <a:lstStyle/>
          <a:p>
            <a:r>
              <a:rPr lang="fi-FI" b="1" dirty="0"/>
              <a:t>Tuloslaskelman mukainen liikevoitto oli negatiivinen 26 %:ssa yrityksistä vuonna 2015. </a:t>
            </a:r>
          </a:p>
          <a:p>
            <a:r>
              <a:rPr lang="fi-FI" dirty="0"/>
              <a:t>Lähde: Teknologiateollisuus ry:n jäsentietojärjestelmä  </a:t>
            </a:r>
          </a:p>
          <a:p>
            <a:endParaRPr lang="fi-FI" dirty="0"/>
          </a:p>
        </p:txBody>
      </p:sp>
      <p:sp>
        <p:nvSpPr>
          <p:cNvPr id="10" name="Tekstin paikkamerkki 7"/>
          <p:cNvSpPr>
            <a:spLocks noGrp="1"/>
          </p:cNvSpPr>
          <p:nvPr>
            <p:ph type="body" sz="quarter" idx="15"/>
          </p:nvPr>
        </p:nvSpPr>
        <p:spPr>
          <a:xfrm>
            <a:off x="251999" y="282150"/>
            <a:ext cx="8143259" cy="648000"/>
          </a:xfrm>
        </p:spPr>
        <p:txBody>
          <a:bodyPr/>
          <a:lstStyle/>
          <a:p>
            <a:r>
              <a:rPr lang="fi-FI" spc="-50" dirty="0"/>
              <a:t>Teknologiateollisuuden yrityksissä tuottavuus vaihtelee merkittävästi  </a:t>
            </a:r>
            <a:endParaRPr lang="fi-FI" spc="-90" dirty="0"/>
          </a:p>
          <a:p>
            <a:pPr>
              <a:lnSpc>
                <a:spcPct val="100000"/>
              </a:lnSpc>
              <a:spcBef>
                <a:spcPts val="0"/>
              </a:spcBef>
            </a:pPr>
            <a:r>
              <a:rPr lang="fi-FI" sz="1200" b="0" dirty="0"/>
              <a:t>Teknologiateollisuus ry:n jäsenyritysten jalostusarvo / työntekijä 2015</a:t>
            </a:r>
            <a:endParaRPr lang="fi-FI" dirty="0"/>
          </a:p>
        </p:txBody>
      </p:sp>
      <p:graphicFrame>
        <p:nvGraphicFramePr>
          <p:cNvPr id="9" name="Sisällön paikkamerkki 6"/>
          <p:cNvGraphicFramePr>
            <a:graphicFrameLocks noGrp="1"/>
          </p:cNvGraphicFramePr>
          <p:nvPr>
            <p:ph sz="quarter" idx="17"/>
            <p:extLst>
              <p:ext uri="{D42A27DB-BD31-4B8C-83A1-F6EECF244321}">
                <p14:modId xmlns:p14="http://schemas.microsoft.com/office/powerpoint/2010/main" val="2821459813"/>
              </p:ext>
            </p:extLst>
          </p:nvPr>
        </p:nvGraphicFramePr>
        <p:xfrm>
          <a:off x="381001" y="1599735"/>
          <a:ext cx="8273462" cy="3045290"/>
        </p:xfrm>
        <a:graphic>
          <a:graphicData uri="http://schemas.openxmlformats.org/drawingml/2006/chart">
            <c:chart xmlns:c="http://schemas.openxmlformats.org/drawingml/2006/chart" xmlns:r="http://schemas.openxmlformats.org/officeDocument/2006/relationships" r:id="rId2"/>
          </a:graphicData>
        </a:graphic>
      </p:graphicFrame>
      <p:sp>
        <p:nvSpPr>
          <p:cNvPr id="2" name="Suorakulmio 1"/>
          <p:cNvSpPr/>
          <p:nvPr/>
        </p:nvSpPr>
        <p:spPr>
          <a:xfrm>
            <a:off x="2290762" y="1191968"/>
            <a:ext cx="5780492" cy="415498"/>
          </a:xfrm>
          <a:prstGeom prst="rect">
            <a:avLst/>
          </a:prstGeom>
        </p:spPr>
        <p:txBody>
          <a:bodyPr wrap="square">
            <a:spAutoFit/>
          </a:bodyPr>
          <a:lstStyle/>
          <a:p>
            <a:pPr fontAlgn="base">
              <a:spcBef>
                <a:spcPct val="0"/>
              </a:spcBef>
              <a:spcAft>
                <a:spcPct val="0"/>
              </a:spcAft>
            </a:pPr>
            <a:r>
              <a:rPr lang="fi-FI" sz="1050" dirty="0">
                <a:solidFill>
                  <a:schemeClr val="tx2"/>
                </a:solidFill>
              </a:rPr>
              <a:t>Jalostusarvo = yrityksen liikevaihto – materiaali- ja palveluostot </a:t>
            </a:r>
          </a:p>
          <a:p>
            <a:pPr fontAlgn="base">
              <a:spcBef>
                <a:spcPct val="0"/>
              </a:spcBef>
              <a:spcAft>
                <a:spcPct val="0"/>
              </a:spcAft>
            </a:pPr>
            <a:r>
              <a:rPr lang="fi-FI" sz="1050" dirty="0">
                <a:solidFill>
                  <a:schemeClr val="tx2"/>
                </a:solidFill>
              </a:rPr>
              <a:t>Jalostusarvo = työvoimakustannukset + vuokrat + poistot + liikevoitto </a:t>
            </a:r>
          </a:p>
        </p:txBody>
      </p:sp>
      <p:sp>
        <p:nvSpPr>
          <p:cNvPr id="11" name="Suorakulmio 10"/>
          <p:cNvSpPr/>
          <p:nvPr/>
        </p:nvSpPr>
        <p:spPr>
          <a:xfrm>
            <a:off x="1477210" y="4311840"/>
            <a:ext cx="6117919" cy="415498"/>
          </a:xfrm>
          <a:prstGeom prst="rect">
            <a:avLst/>
          </a:prstGeom>
        </p:spPr>
        <p:txBody>
          <a:bodyPr wrap="square">
            <a:spAutoFit/>
          </a:bodyPr>
          <a:lstStyle/>
          <a:p>
            <a:pPr eaLnBrk="0" fontAlgn="base" hangingPunct="0">
              <a:spcBef>
                <a:spcPct val="0"/>
              </a:spcBef>
              <a:spcAft>
                <a:spcPct val="0"/>
              </a:spcAft>
            </a:pPr>
            <a:r>
              <a:rPr lang="fi-FI" sz="1050" dirty="0">
                <a:solidFill>
                  <a:schemeClr val="tx2"/>
                </a:solidFill>
                <a:ea typeface="Arial Unicode MS" pitchFamily="34" charset="-128"/>
              </a:rPr>
              <a:t>Yritykset satunnaisjärjestyksessä (pl. negatiivisen jalostusarvon sekä jalostusarvoltaan 150 000 euroa / työntekijä ylittävät yritykset)</a:t>
            </a:r>
          </a:p>
        </p:txBody>
      </p:sp>
    </p:spTree>
    <p:extLst>
      <p:ext uri="{BB962C8B-B14F-4D97-AF65-F5344CB8AC3E}">
        <p14:creationId xmlns:p14="http://schemas.microsoft.com/office/powerpoint/2010/main" val="1514248567"/>
      </p:ext>
    </p:extLst>
  </p:cSld>
  <p:clrMapOvr>
    <a:masterClrMapping/>
  </p:clrMapOvr>
  <p:transition spd="med">
    <p:fade/>
  </p:transition>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solidFill>
                  <a:schemeClr val="tx1"/>
                </a:solidFill>
              </a:rPr>
              <a:t>Teollisuusyrityksissä tuottavuus on </a:t>
            </a:r>
            <a:br>
              <a:rPr lang="fi-FI" dirty="0">
                <a:solidFill>
                  <a:schemeClr val="tx1"/>
                </a:solidFill>
              </a:rPr>
            </a:br>
            <a:r>
              <a:rPr lang="fi-FI" dirty="0">
                <a:solidFill>
                  <a:schemeClr val="tx1"/>
                </a:solidFill>
              </a:rPr>
              <a:t>40 % suurempi kuin palveluyrityksissä </a:t>
            </a:r>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88</a:t>
            </a:fld>
            <a:endParaRPr lang="fi-FI" dirty="0">
              <a:solidFill>
                <a:srgbClr val="29282E"/>
              </a:solidFill>
            </a:endParaRPr>
          </a:p>
        </p:txBody>
      </p:sp>
      <p:sp>
        <p:nvSpPr>
          <p:cNvPr id="4" name="Päivämäärän paikkamerkki 3"/>
          <p:cNvSpPr>
            <a:spLocks noGrp="1"/>
          </p:cNvSpPr>
          <p:nvPr>
            <p:ph type="dt" sz="half" idx="10"/>
          </p:nvPr>
        </p:nvSpPr>
        <p:spPr/>
        <p:txBody>
          <a:bodyPr/>
          <a:lstStyle/>
          <a:p>
            <a:fld id="{E70C97DB-DA9C-4CFA-B970-B8599B25F3E4}" type="datetime1">
              <a:rPr lang="fi-FI" smtClean="0">
                <a:solidFill>
                  <a:srgbClr val="29282E"/>
                </a:solidFill>
              </a:rPr>
              <a:pPr/>
              <a:t>12.4.2017</a:t>
            </a:fld>
            <a:endParaRPr lang="fi-FI" dirty="0">
              <a:solidFill>
                <a:srgbClr val="29282E"/>
              </a:solidFill>
            </a:endParaRPr>
          </a:p>
        </p:txBody>
      </p:sp>
      <p:sp>
        <p:nvSpPr>
          <p:cNvPr id="5" name="Alatunnisteen paikkamerkki 4"/>
          <p:cNvSpPr>
            <a:spLocks noGrp="1"/>
          </p:cNvSpPr>
          <p:nvPr>
            <p:ph type="ftr" sz="quarter" idx="11"/>
          </p:nvPr>
        </p:nvSpPr>
        <p:spPr/>
        <p:txBody>
          <a:bodyPr/>
          <a:lstStyle/>
          <a:p>
            <a:r>
              <a:rPr lang="fi-FI">
                <a:solidFill>
                  <a:srgbClr val="29282E"/>
                </a:solidFill>
              </a:rPr>
              <a:t>Teknologiateollisuus</a:t>
            </a:r>
            <a:endParaRPr lang="fi-FI" dirty="0">
              <a:solidFill>
                <a:srgbClr val="29282E"/>
              </a:solidFill>
            </a:endParaRPr>
          </a:p>
        </p:txBody>
      </p:sp>
      <p:sp>
        <p:nvSpPr>
          <p:cNvPr id="7" name="Tekstin paikkamerkki 6"/>
          <p:cNvSpPr>
            <a:spLocks noGrp="1"/>
          </p:cNvSpPr>
          <p:nvPr>
            <p:ph type="body" sz="quarter" idx="18"/>
          </p:nvPr>
        </p:nvSpPr>
        <p:spPr/>
        <p:txBody>
          <a:bodyPr/>
          <a:lstStyle/>
          <a:p>
            <a:r>
              <a:rPr lang="fi-FI" dirty="0"/>
              <a:t>Lähde: Tilastokeskus (Kansantalouden tilinpito)</a:t>
            </a:r>
          </a:p>
          <a:p>
            <a:endParaRPr lang="fi-FI" dirty="0"/>
          </a:p>
        </p:txBody>
      </p:sp>
      <p:graphicFrame>
        <p:nvGraphicFramePr>
          <p:cNvPr id="8" name="Object 3"/>
          <p:cNvGraphicFramePr>
            <a:graphicFrameLocks noGrp="1" noChangeAspect="1"/>
          </p:cNvGraphicFramePr>
          <p:nvPr>
            <p:ph sz="quarter" idx="17"/>
            <p:extLst/>
          </p:nvPr>
        </p:nvGraphicFramePr>
        <p:xfrm>
          <a:off x="381000" y="1103313"/>
          <a:ext cx="8391525" cy="3541712"/>
        </p:xfrm>
        <a:graphic>
          <a:graphicData uri="http://schemas.openxmlformats.org/drawingml/2006/chart">
            <c:chart xmlns:c="http://schemas.openxmlformats.org/drawingml/2006/chart" xmlns:r="http://schemas.openxmlformats.org/officeDocument/2006/relationships" r:id="rId2"/>
          </a:graphicData>
        </a:graphic>
      </p:graphicFrame>
      <p:sp>
        <p:nvSpPr>
          <p:cNvPr id="9" name="Suorakulmio 8"/>
          <p:cNvSpPr/>
          <p:nvPr/>
        </p:nvSpPr>
        <p:spPr>
          <a:xfrm>
            <a:off x="1111510" y="1210929"/>
            <a:ext cx="1475917" cy="276999"/>
          </a:xfrm>
          <a:prstGeom prst="rect">
            <a:avLst/>
          </a:prstGeom>
        </p:spPr>
        <p:txBody>
          <a:bodyPr wrap="none">
            <a:spAutoFit/>
          </a:bodyPr>
          <a:lstStyle/>
          <a:p>
            <a:r>
              <a:rPr lang="fi-FI" sz="1200" dirty="0">
                <a:solidFill>
                  <a:srgbClr val="29282E"/>
                </a:solidFill>
                <a:ea typeface="ＭＳ Ｐゴシック" pitchFamily="34" charset="-128"/>
                <a:cs typeface="Arial Unicode MS"/>
              </a:rPr>
              <a:t>Euroa/työntekijä</a:t>
            </a:r>
            <a:endParaRPr lang="en-GB" sz="1200" dirty="0">
              <a:solidFill>
                <a:srgbClr val="29282E"/>
              </a:solidFill>
            </a:endParaRPr>
          </a:p>
        </p:txBody>
      </p:sp>
    </p:spTree>
    <p:extLst>
      <p:ext uri="{BB962C8B-B14F-4D97-AF65-F5344CB8AC3E}">
        <p14:creationId xmlns:p14="http://schemas.microsoft.com/office/powerpoint/2010/main" val="4043923524"/>
      </p:ext>
    </p:extLst>
  </p:cSld>
  <p:clrMapOvr>
    <a:masterClrMapping/>
  </p:clrMapOvr>
  <p:transition spd="med">
    <p:fade/>
  </p:transition>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in paikkamerkki 5"/>
          <p:cNvSpPr>
            <a:spLocks noGrp="1"/>
          </p:cNvSpPr>
          <p:nvPr>
            <p:ph type="body" sz="quarter" idx="15"/>
          </p:nvPr>
        </p:nvSpPr>
        <p:spPr/>
        <p:txBody>
          <a:bodyPr/>
          <a:lstStyle/>
          <a:p>
            <a:r>
              <a:rPr lang="fi-FI" dirty="0"/>
              <a:t>Yritysten investoinnit Suomessa on saatava ennustettua vahvempaan kasvuun, nykyinen kehitys on riittämätön</a:t>
            </a:r>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89</a:t>
            </a:fld>
            <a:endParaRPr lang="fi-FI" dirty="0">
              <a:solidFill>
                <a:srgbClr val="29282E"/>
              </a:solidFill>
            </a:endParaRPr>
          </a:p>
        </p:txBody>
      </p:sp>
      <p:sp>
        <p:nvSpPr>
          <p:cNvPr id="4" name="Päivämäärän paikkamerkki 3"/>
          <p:cNvSpPr>
            <a:spLocks noGrp="1"/>
          </p:cNvSpPr>
          <p:nvPr>
            <p:ph type="dt" sz="half" idx="10"/>
          </p:nvPr>
        </p:nvSpPr>
        <p:spPr/>
        <p:txBody>
          <a:bodyPr/>
          <a:lstStyle/>
          <a:p>
            <a:fld id="{33A50D0A-99B9-48FE-8B08-047EE10ADBDA}" type="datetime1">
              <a:rPr lang="fi-FI" smtClean="0">
                <a:solidFill>
                  <a:srgbClr val="29282E"/>
                </a:solidFill>
              </a:rPr>
              <a:pPr/>
              <a:t>12.4.2017</a:t>
            </a:fld>
            <a:endParaRPr lang="fi-FI" dirty="0">
              <a:solidFill>
                <a:srgbClr val="29282E"/>
              </a:solidFill>
            </a:endParaRPr>
          </a:p>
        </p:txBody>
      </p:sp>
      <p:sp>
        <p:nvSpPr>
          <p:cNvPr id="5" name="Alatunnisteen paikkamerkki 4"/>
          <p:cNvSpPr>
            <a:spLocks noGrp="1"/>
          </p:cNvSpPr>
          <p:nvPr>
            <p:ph type="ftr" sz="quarter" idx="11"/>
          </p:nvPr>
        </p:nvSpPr>
        <p:spPr/>
        <p:txBody>
          <a:bodyPr/>
          <a:lstStyle/>
          <a:p>
            <a:r>
              <a:rPr lang="fi-FI">
                <a:solidFill>
                  <a:srgbClr val="29282E"/>
                </a:solidFill>
              </a:rPr>
              <a:t>Teknologiateollisuus</a:t>
            </a:r>
            <a:endParaRPr lang="fi-FI" dirty="0">
              <a:solidFill>
                <a:srgbClr val="29282E"/>
              </a:solidFill>
            </a:endParaRPr>
          </a:p>
        </p:txBody>
      </p:sp>
      <p:sp>
        <p:nvSpPr>
          <p:cNvPr id="8" name="Tekstin paikkamerkki 7"/>
          <p:cNvSpPr>
            <a:spLocks noGrp="1"/>
          </p:cNvSpPr>
          <p:nvPr>
            <p:ph type="body" sz="quarter" idx="18"/>
          </p:nvPr>
        </p:nvSpPr>
        <p:spPr/>
        <p:txBody>
          <a:bodyPr/>
          <a:lstStyle/>
          <a:p>
            <a:r>
              <a:rPr lang="fi-FI" dirty="0"/>
              <a:t>Lähde: OECD, </a:t>
            </a:r>
            <a:r>
              <a:rPr lang="fi-FI" dirty="0" err="1"/>
              <a:t>Economic</a:t>
            </a:r>
            <a:r>
              <a:rPr lang="fi-FI" dirty="0"/>
              <a:t> Outlook (November 2016)</a:t>
            </a:r>
          </a:p>
        </p:txBody>
      </p:sp>
      <p:graphicFrame>
        <p:nvGraphicFramePr>
          <p:cNvPr id="9" name="Sisällön paikkamerkki 7"/>
          <p:cNvGraphicFramePr>
            <a:graphicFrameLocks noGrp="1"/>
          </p:cNvGraphicFramePr>
          <p:nvPr>
            <p:ph sz="quarter" idx="17"/>
            <p:extLst>
              <p:ext uri="{D42A27DB-BD31-4B8C-83A1-F6EECF244321}">
                <p14:modId xmlns:p14="http://schemas.microsoft.com/office/powerpoint/2010/main" val="3864685850"/>
              </p:ext>
            </p:extLst>
          </p:nvPr>
        </p:nvGraphicFramePr>
        <p:xfrm>
          <a:off x="381000" y="1340531"/>
          <a:ext cx="8391525" cy="330449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889241925"/>
      </p:ext>
    </p:extLst>
  </p:cSld>
  <p:clrMapOvr>
    <a:masterClrMapping/>
  </p:clrMapOvr>
  <p:transition spd="med">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9</a:t>
            </a:fld>
            <a:endParaRPr lang="fi-FI" dirty="0">
              <a:solidFill>
                <a:srgbClr val="29282E"/>
              </a:solidFill>
            </a:endParaRPr>
          </a:p>
        </p:txBody>
      </p:sp>
      <p:sp>
        <p:nvSpPr>
          <p:cNvPr id="4" name="Päivämäärän paikkamerkki 3"/>
          <p:cNvSpPr>
            <a:spLocks noGrp="1"/>
          </p:cNvSpPr>
          <p:nvPr>
            <p:ph type="dt" sz="half" idx="10"/>
          </p:nvPr>
        </p:nvSpPr>
        <p:spPr/>
        <p:txBody>
          <a:bodyPr/>
          <a:lstStyle/>
          <a:p>
            <a:fld id="{E70C97DB-DA9C-4CFA-B970-B8599B25F3E4}" type="datetime1">
              <a:rPr lang="fi-FI" smtClean="0">
                <a:solidFill>
                  <a:srgbClr val="29282E"/>
                </a:solidFill>
              </a:rPr>
              <a:pPr/>
              <a:t>12.4.2017</a:t>
            </a:fld>
            <a:endParaRPr lang="fi-FI" dirty="0">
              <a:solidFill>
                <a:srgbClr val="29282E"/>
              </a:solidFill>
            </a:endParaRPr>
          </a:p>
        </p:txBody>
      </p:sp>
      <p:sp>
        <p:nvSpPr>
          <p:cNvPr id="5" name="Alatunnisteen paikkamerkki 4"/>
          <p:cNvSpPr>
            <a:spLocks noGrp="1"/>
          </p:cNvSpPr>
          <p:nvPr>
            <p:ph type="ftr" sz="quarter" idx="11"/>
          </p:nvPr>
        </p:nvSpPr>
        <p:spPr/>
        <p:txBody>
          <a:bodyPr/>
          <a:lstStyle/>
          <a:p>
            <a:r>
              <a:rPr lang="fi-FI">
                <a:solidFill>
                  <a:srgbClr val="29282E"/>
                </a:solidFill>
              </a:rPr>
              <a:t>Teknologiateollisuus</a:t>
            </a:r>
            <a:endParaRPr lang="fi-FI" dirty="0">
              <a:solidFill>
                <a:srgbClr val="29282E"/>
              </a:solidFill>
            </a:endParaRPr>
          </a:p>
        </p:txBody>
      </p:sp>
      <p:sp>
        <p:nvSpPr>
          <p:cNvPr id="7" name="Tekstin paikkamerkki 6"/>
          <p:cNvSpPr>
            <a:spLocks noGrp="1"/>
          </p:cNvSpPr>
          <p:nvPr>
            <p:ph type="body" sz="quarter" idx="18"/>
          </p:nvPr>
        </p:nvSpPr>
        <p:spPr>
          <a:xfrm>
            <a:off x="2334682" y="4727574"/>
            <a:ext cx="4246149" cy="133351"/>
          </a:xfrm>
        </p:spPr>
        <p:txBody>
          <a:bodyPr/>
          <a:lstStyle/>
          <a:p>
            <a:r>
              <a:rPr lang="fi-FI" dirty="0"/>
              <a:t>*) Palveluviennin toimialakohtaiset tiedot vuodelta 2015. </a:t>
            </a:r>
          </a:p>
          <a:p>
            <a:r>
              <a:rPr lang="fi-FI" dirty="0"/>
              <a:t>Lähde: Tullihallitus, Tilastokeskus (kansantalouden tilinpito, palvelujen ulkomaankauppa) </a:t>
            </a:r>
          </a:p>
          <a:p>
            <a:endParaRPr lang="fi-FI" dirty="0"/>
          </a:p>
        </p:txBody>
      </p:sp>
      <p:sp>
        <p:nvSpPr>
          <p:cNvPr id="10" name="Tekstin paikkamerkki 7"/>
          <p:cNvSpPr>
            <a:spLocks noGrp="1"/>
          </p:cNvSpPr>
          <p:nvPr>
            <p:ph type="body" sz="quarter" idx="15"/>
          </p:nvPr>
        </p:nvSpPr>
        <p:spPr>
          <a:xfrm>
            <a:off x="252000" y="282150"/>
            <a:ext cx="8078458" cy="648000"/>
          </a:xfrm>
        </p:spPr>
        <p:txBody>
          <a:bodyPr/>
          <a:lstStyle/>
          <a:p>
            <a:pPr>
              <a:lnSpc>
                <a:spcPct val="100000"/>
              </a:lnSpc>
            </a:pPr>
            <a:r>
              <a:rPr lang="fi-FI" dirty="0"/>
              <a:t>Teknologia-, metsä- ja kemianteollisuuden tavara- ja palveluvienti alatoimialoittain (mrd. euroa 2016*)</a:t>
            </a:r>
            <a:endParaRPr lang="fi-FI" sz="1400" b="0" dirty="0"/>
          </a:p>
          <a:p>
            <a:endParaRPr lang="fi-FI" dirty="0"/>
          </a:p>
        </p:txBody>
      </p:sp>
      <p:graphicFrame>
        <p:nvGraphicFramePr>
          <p:cNvPr id="9" name="Sisällön paikkamerkki 6"/>
          <p:cNvGraphicFramePr>
            <a:graphicFrameLocks noGrp="1"/>
          </p:cNvGraphicFramePr>
          <p:nvPr>
            <p:ph idx="4294967295"/>
            <p:extLst>
              <p:ext uri="{D42A27DB-BD31-4B8C-83A1-F6EECF244321}">
                <p14:modId xmlns:p14="http://schemas.microsoft.com/office/powerpoint/2010/main" val="1660574246"/>
              </p:ext>
            </p:extLst>
          </p:nvPr>
        </p:nvGraphicFramePr>
        <p:xfrm>
          <a:off x="216694" y="1180832"/>
          <a:ext cx="8382754" cy="354674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789860975"/>
      </p:ext>
    </p:extLst>
  </p:cSld>
  <p:clrMapOvr>
    <a:masterClrMapping/>
  </p:clrMapOvr>
  <p:transition spd="med">
    <p:fade/>
  </p:transition>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in paikkamerkki 5"/>
          <p:cNvSpPr>
            <a:spLocks noGrp="1"/>
          </p:cNvSpPr>
          <p:nvPr>
            <p:ph type="body" sz="quarter" idx="15"/>
          </p:nvPr>
        </p:nvSpPr>
        <p:spPr/>
        <p:txBody>
          <a:bodyPr/>
          <a:lstStyle/>
          <a:p>
            <a:pPr>
              <a:lnSpc>
                <a:spcPct val="100000"/>
              </a:lnSpc>
            </a:pPr>
            <a:r>
              <a:rPr lang="en-GB" dirty="0"/>
              <a:t>Yritysten </a:t>
            </a:r>
            <a:r>
              <a:rPr lang="en-GB" dirty="0" err="1"/>
              <a:t>investoinnit</a:t>
            </a:r>
            <a:r>
              <a:rPr lang="en-GB" dirty="0"/>
              <a:t> </a:t>
            </a:r>
            <a:r>
              <a:rPr lang="en-GB" dirty="0" err="1"/>
              <a:t>ovat</a:t>
            </a:r>
            <a:r>
              <a:rPr lang="en-GB" dirty="0"/>
              <a:t> </a:t>
            </a:r>
            <a:r>
              <a:rPr lang="en-GB" dirty="0" err="1"/>
              <a:t>pudonneet</a:t>
            </a:r>
            <a:r>
              <a:rPr lang="en-GB" dirty="0"/>
              <a:t> </a:t>
            </a:r>
            <a:r>
              <a:rPr lang="en-GB" dirty="0" err="1"/>
              <a:t>reaalisesti</a:t>
            </a:r>
            <a:r>
              <a:rPr lang="en-GB" dirty="0"/>
              <a:t>  7 </a:t>
            </a:r>
            <a:r>
              <a:rPr lang="en-GB" dirty="0" err="1"/>
              <a:t>miljardia</a:t>
            </a:r>
            <a:r>
              <a:rPr lang="en-GB" dirty="0"/>
              <a:t> </a:t>
            </a:r>
            <a:r>
              <a:rPr lang="en-GB" dirty="0" err="1"/>
              <a:t>euroa</a:t>
            </a:r>
            <a:r>
              <a:rPr lang="en-GB" dirty="0"/>
              <a:t> </a:t>
            </a:r>
            <a:r>
              <a:rPr lang="en-GB" dirty="0" err="1"/>
              <a:t>alemmalle</a:t>
            </a:r>
            <a:r>
              <a:rPr lang="en-GB" dirty="0"/>
              <a:t> </a:t>
            </a:r>
            <a:r>
              <a:rPr lang="en-GB" dirty="0" err="1"/>
              <a:t>tasolle</a:t>
            </a:r>
            <a:r>
              <a:rPr lang="en-GB" dirty="0"/>
              <a:t> </a:t>
            </a:r>
            <a:r>
              <a:rPr lang="en-GB" dirty="0" err="1"/>
              <a:t>kuin</a:t>
            </a:r>
            <a:r>
              <a:rPr lang="en-GB" dirty="0"/>
              <a:t> 2008 </a:t>
            </a:r>
            <a:br>
              <a:rPr lang="en-GB" dirty="0"/>
            </a:br>
            <a:r>
              <a:rPr lang="en-GB" sz="1400" b="0" dirty="0" err="1"/>
              <a:t>Tuotannolliset</a:t>
            </a:r>
            <a:r>
              <a:rPr lang="en-GB" sz="1400" b="0" dirty="0"/>
              <a:t> </a:t>
            </a:r>
            <a:r>
              <a:rPr lang="en-GB" sz="1400" b="0" dirty="0" err="1"/>
              <a:t>sekä</a:t>
            </a:r>
            <a:r>
              <a:rPr lang="en-GB" sz="1400" b="0" dirty="0"/>
              <a:t> </a:t>
            </a:r>
            <a:r>
              <a:rPr lang="en-GB" sz="1400" b="0" dirty="0" err="1"/>
              <a:t>tutkimus</a:t>
            </a:r>
            <a:r>
              <a:rPr lang="en-GB" sz="1400" b="0" dirty="0"/>
              <a:t>- </a:t>
            </a:r>
            <a:r>
              <a:rPr lang="en-GB" sz="1400" b="0" dirty="0" err="1"/>
              <a:t>ja</a:t>
            </a:r>
            <a:r>
              <a:rPr lang="en-GB" sz="1400" b="0" dirty="0"/>
              <a:t> </a:t>
            </a:r>
            <a:r>
              <a:rPr lang="en-GB" sz="1400" b="0" dirty="0" err="1"/>
              <a:t>kehittämisinvestoinnit</a:t>
            </a:r>
            <a:r>
              <a:rPr lang="en-GB" sz="1400" b="0" dirty="0"/>
              <a:t> </a:t>
            </a:r>
            <a:r>
              <a:rPr lang="en-GB" sz="1400" b="0" dirty="0" err="1"/>
              <a:t>Suomessa</a:t>
            </a:r>
            <a:r>
              <a:rPr lang="fi-FI" sz="1400" dirty="0"/>
              <a:t> </a:t>
            </a:r>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90</a:t>
            </a:fld>
            <a:endParaRPr lang="fi-FI" dirty="0">
              <a:solidFill>
                <a:srgbClr val="29282E"/>
              </a:solidFill>
            </a:endParaRPr>
          </a:p>
        </p:txBody>
      </p:sp>
      <p:sp>
        <p:nvSpPr>
          <p:cNvPr id="4" name="Päivämäärän paikkamerkki 3"/>
          <p:cNvSpPr>
            <a:spLocks noGrp="1"/>
          </p:cNvSpPr>
          <p:nvPr>
            <p:ph type="dt" sz="half" idx="10"/>
          </p:nvPr>
        </p:nvSpPr>
        <p:spPr/>
        <p:txBody>
          <a:bodyPr/>
          <a:lstStyle/>
          <a:p>
            <a:fld id="{33A50D0A-99B9-48FE-8B08-047EE10ADBDA}" type="datetime1">
              <a:rPr lang="fi-FI" smtClean="0">
                <a:solidFill>
                  <a:srgbClr val="29282E"/>
                </a:solidFill>
              </a:rPr>
              <a:pPr/>
              <a:t>12.4.2017</a:t>
            </a:fld>
            <a:endParaRPr lang="fi-FI" dirty="0">
              <a:solidFill>
                <a:srgbClr val="29282E"/>
              </a:solidFill>
            </a:endParaRPr>
          </a:p>
        </p:txBody>
      </p:sp>
      <p:sp>
        <p:nvSpPr>
          <p:cNvPr id="5" name="Alatunnisteen paikkamerkki 4"/>
          <p:cNvSpPr>
            <a:spLocks noGrp="1"/>
          </p:cNvSpPr>
          <p:nvPr>
            <p:ph type="ftr" sz="quarter" idx="11"/>
          </p:nvPr>
        </p:nvSpPr>
        <p:spPr/>
        <p:txBody>
          <a:bodyPr/>
          <a:lstStyle/>
          <a:p>
            <a:r>
              <a:rPr lang="fi-FI">
                <a:solidFill>
                  <a:srgbClr val="29282E"/>
                </a:solidFill>
              </a:rPr>
              <a:t>Teknologiateollisuus</a:t>
            </a:r>
            <a:endParaRPr lang="fi-FI" dirty="0">
              <a:solidFill>
                <a:srgbClr val="29282E"/>
              </a:solidFill>
            </a:endParaRPr>
          </a:p>
        </p:txBody>
      </p:sp>
      <p:sp>
        <p:nvSpPr>
          <p:cNvPr id="8" name="Tekstin paikkamerkki 7"/>
          <p:cNvSpPr>
            <a:spLocks noGrp="1"/>
          </p:cNvSpPr>
          <p:nvPr>
            <p:ph type="body" sz="quarter" idx="18"/>
          </p:nvPr>
        </p:nvSpPr>
        <p:spPr/>
        <p:txBody>
          <a:bodyPr/>
          <a:lstStyle/>
          <a:p>
            <a:r>
              <a:rPr lang="fi-FI" dirty="0"/>
              <a:t>Lähde: Tilastokeskus, Kansantalouden tilinpito</a:t>
            </a:r>
          </a:p>
        </p:txBody>
      </p:sp>
      <p:graphicFrame>
        <p:nvGraphicFramePr>
          <p:cNvPr id="9" name="Sisällön paikkamerkki 9"/>
          <p:cNvGraphicFramePr>
            <a:graphicFrameLocks noGrp="1"/>
          </p:cNvGraphicFramePr>
          <p:nvPr>
            <p:ph sz="quarter" idx="17"/>
            <p:extLst>
              <p:ext uri="{D42A27DB-BD31-4B8C-83A1-F6EECF244321}">
                <p14:modId xmlns:p14="http://schemas.microsoft.com/office/powerpoint/2010/main" val="2315226339"/>
              </p:ext>
            </p:extLst>
          </p:nvPr>
        </p:nvGraphicFramePr>
        <p:xfrm>
          <a:off x="381000" y="1347614"/>
          <a:ext cx="8391525" cy="3297410"/>
        </p:xfrm>
        <a:graphic>
          <a:graphicData uri="http://schemas.openxmlformats.org/drawingml/2006/chart">
            <c:chart xmlns:c="http://schemas.openxmlformats.org/drawingml/2006/chart" xmlns:r="http://schemas.openxmlformats.org/officeDocument/2006/relationships" r:id="rId2"/>
          </a:graphicData>
        </a:graphic>
      </p:graphicFrame>
      <p:sp>
        <p:nvSpPr>
          <p:cNvPr id="10" name="Tekstiruutu 9"/>
          <p:cNvSpPr txBox="1"/>
          <p:nvPr/>
        </p:nvSpPr>
        <p:spPr>
          <a:xfrm>
            <a:off x="764904" y="1491630"/>
            <a:ext cx="3600400" cy="234286"/>
          </a:xfrm>
          <a:prstGeom prst="rect">
            <a:avLst/>
          </a:prstGeom>
          <a:noFill/>
        </p:spPr>
        <p:txBody>
          <a:bodyPr wrap="square" lIns="36000" tIns="36000" rIns="36000" bIns="36000" rtlCol="0">
            <a:spAutoFit/>
          </a:bodyPr>
          <a:lstStyle/>
          <a:p>
            <a:r>
              <a:rPr lang="fi-FI" sz="1050" spc="-40" dirty="0">
                <a:solidFill>
                  <a:srgbClr val="29282E"/>
                </a:solidFill>
              </a:rPr>
              <a:t>Miljardia euroa, vuoden 2015 hintatasossa</a:t>
            </a:r>
          </a:p>
        </p:txBody>
      </p:sp>
    </p:spTree>
    <p:extLst>
      <p:ext uri="{BB962C8B-B14F-4D97-AF65-F5344CB8AC3E}">
        <p14:creationId xmlns:p14="http://schemas.microsoft.com/office/powerpoint/2010/main" val="644292966"/>
      </p:ext>
    </p:extLst>
  </p:cSld>
  <p:clrMapOvr>
    <a:masterClrMapping/>
  </p:clrMapOvr>
  <p:transition spd="med">
    <p:fade/>
  </p:transition>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spc="-60" dirty="0"/>
              <a:t>Yritysten tuotannolliset investoinnit Suomessa ovat pudonneet reaalisesti 4,5 sekä T&amp;K-investoinnit 2,5 miljardia euroa alemmalle tasolle kuin vuonna 2008 </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91</a:t>
            </a:fld>
            <a:endParaRPr lang="fi-FI" dirty="0"/>
          </a:p>
        </p:txBody>
      </p:sp>
      <p:sp>
        <p:nvSpPr>
          <p:cNvPr id="4" name="Päivämäärän paikkamerkki 3"/>
          <p:cNvSpPr>
            <a:spLocks noGrp="1"/>
          </p:cNvSpPr>
          <p:nvPr>
            <p:ph type="dt" sz="half" idx="10"/>
          </p:nvPr>
        </p:nvSpPr>
        <p:spPr/>
        <p:txBody>
          <a:bodyPr/>
          <a:lstStyle/>
          <a:p>
            <a:fld id="{E70C97DB-DA9C-4CFA-B970-B8599B25F3E4}" type="datetime1">
              <a:rPr lang="fi-FI" smtClean="0"/>
              <a:t>12.4.2017</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7" name="Tekstin paikkamerkki 6"/>
          <p:cNvSpPr>
            <a:spLocks noGrp="1"/>
          </p:cNvSpPr>
          <p:nvPr>
            <p:ph type="body" sz="quarter" idx="18"/>
          </p:nvPr>
        </p:nvSpPr>
        <p:spPr/>
        <p:txBody>
          <a:bodyPr/>
          <a:lstStyle/>
          <a:p>
            <a:r>
              <a:rPr lang="fi-FI" dirty="0"/>
              <a:t>Lähde: Tilastokeskus, Kansantalouden tilinpito</a:t>
            </a:r>
          </a:p>
          <a:p>
            <a:endParaRPr lang="fi-FI" dirty="0"/>
          </a:p>
        </p:txBody>
      </p:sp>
      <p:graphicFrame>
        <p:nvGraphicFramePr>
          <p:cNvPr id="8" name="Sisällön paikkamerkki 9"/>
          <p:cNvGraphicFramePr>
            <a:graphicFrameLocks noGrp="1"/>
          </p:cNvGraphicFramePr>
          <p:nvPr>
            <p:ph sz="quarter" idx="17"/>
            <p:extLst>
              <p:ext uri="{D42A27DB-BD31-4B8C-83A1-F6EECF244321}">
                <p14:modId xmlns:p14="http://schemas.microsoft.com/office/powerpoint/2010/main" val="202312409"/>
              </p:ext>
            </p:extLst>
          </p:nvPr>
        </p:nvGraphicFramePr>
        <p:xfrm>
          <a:off x="381000" y="1404938"/>
          <a:ext cx="8391525" cy="3240087"/>
        </p:xfrm>
        <a:graphic>
          <a:graphicData uri="http://schemas.openxmlformats.org/drawingml/2006/chart">
            <c:chart xmlns:c="http://schemas.openxmlformats.org/drawingml/2006/chart" xmlns:r="http://schemas.openxmlformats.org/officeDocument/2006/relationships" r:id="rId2"/>
          </a:graphicData>
        </a:graphic>
      </p:graphicFrame>
      <p:sp>
        <p:nvSpPr>
          <p:cNvPr id="9" name="Tekstiruutu 8"/>
          <p:cNvSpPr txBox="1"/>
          <p:nvPr/>
        </p:nvSpPr>
        <p:spPr>
          <a:xfrm>
            <a:off x="740381" y="1534934"/>
            <a:ext cx="5112568" cy="234286"/>
          </a:xfrm>
          <a:prstGeom prst="rect">
            <a:avLst/>
          </a:prstGeom>
          <a:noFill/>
        </p:spPr>
        <p:txBody>
          <a:bodyPr wrap="square" lIns="36000" tIns="36000" rIns="36000" bIns="36000" rtlCol="0">
            <a:spAutoFit/>
          </a:bodyPr>
          <a:lstStyle/>
          <a:p>
            <a:r>
              <a:rPr lang="fi-FI" sz="1050" spc="-40" dirty="0">
                <a:solidFill>
                  <a:schemeClr val="tx2"/>
                </a:solidFill>
              </a:rPr>
              <a:t>Miljardia euroa, vuoden 2015 hintatasossa</a:t>
            </a:r>
          </a:p>
        </p:txBody>
      </p:sp>
    </p:spTree>
    <p:extLst>
      <p:ext uri="{BB962C8B-B14F-4D97-AF65-F5344CB8AC3E}">
        <p14:creationId xmlns:p14="http://schemas.microsoft.com/office/powerpoint/2010/main" val="1615258745"/>
      </p:ext>
    </p:extLst>
  </p:cSld>
  <p:clrMapOvr>
    <a:masterClrMapping/>
  </p:clrMapOvr>
  <p:transition spd="med">
    <p:fade/>
  </p:transition>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Elinkeinoelämän investoinnit Suomessa ovat alittaneet pääomien kulumisen (poistot) </a:t>
            </a:r>
            <a:br>
              <a:rPr lang="fi-FI" dirty="0"/>
            </a:br>
            <a:r>
              <a:rPr lang="fi-FI" dirty="0"/>
              <a:t>jo kolmen vuoden ajan </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92</a:t>
            </a:fld>
            <a:endParaRPr lang="fi-FI" dirty="0"/>
          </a:p>
        </p:txBody>
      </p:sp>
      <p:sp>
        <p:nvSpPr>
          <p:cNvPr id="4" name="Päivämäärän paikkamerkki 3"/>
          <p:cNvSpPr>
            <a:spLocks noGrp="1"/>
          </p:cNvSpPr>
          <p:nvPr>
            <p:ph type="dt" sz="half" idx="10"/>
          </p:nvPr>
        </p:nvSpPr>
        <p:spPr/>
        <p:txBody>
          <a:bodyPr/>
          <a:lstStyle/>
          <a:p>
            <a:fld id="{E70C97DB-DA9C-4CFA-B970-B8599B25F3E4}" type="datetime1">
              <a:rPr lang="fi-FI" smtClean="0"/>
              <a:t>12.4.2017</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7" name="Tekstin paikkamerkki 6"/>
          <p:cNvSpPr>
            <a:spLocks noGrp="1"/>
          </p:cNvSpPr>
          <p:nvPr>
            <p:ph type="body" sz="quarter" idx="18"/>
          </p:nvPr>
        </p:nvSpPr>
        <p:spPr/>
        <p:txBody>
          <a:bodyPr/>
          <a:lstStyle/>
          <a:p>
            <a:r>
              <a:rPr lang="fi-FI" dirty="0"/>
              <a:t>Lähde: Tilastokeskus, Kansantalouden tilinpito</a:t>
            </a:r>
          </a:p>
          <a:p>
            <a:endParaRPr lang="fi-FI" dirty="0"/>
          </a:p>
        </p:txBody>
      </p:sp>
      <p:graphicFrame>
        <p:nvGraphicFramePr>
          <p:cNvPr id="8" name="Sisällön paikkamerkki 9"/>
          <p:cNvGraphicFramePr>
            <a:graphicFrameLocks noGrp="1"/>
          </p:cNvGraphicFramePr>
          <p:nvPr>
            <p:ph sz="quarter" idx="17"/>
            <p:extLst>
              <p:ext uri="{D42A27DB-BD31-4B8C-83A1-F6EECF244321}">
                <p14:modId xmlns:p14="http://schemas.microsoft.com/office/powerpoint/2010/main" val="184314362"/>
              </p:ext>
            </p:extLst>
          </p:nvPr>
        </p:nvGraphicFramePr>
        <p:xfrm>
          <a:off x="381000" y="1404938"/>
          <a:ext cx="8391525" cy="3240087"/>
        </p:xfrm>
        <a:graphic>
          <a:graphicData uri="http://schemas.openxmlformats.org/drawingml/2006/chart">
            <c:chart xmlns:c="http://schemas.openxmlformats.org/drawingml/2006/chart" xmlns:r="http://schemas.openxmlformats.org/officeDocument/2006/relationships" r:id="rId2"/>
          </a:graphicData>
        </a:graphic>
      </p:graphicFrame>
      <p:sp>
        <p:nvSpPr>
          <p:cNvPr id="9" name="Tekstiruutu 8"/>
          <p:cNvSpPr txBox="1"/>
          <p:nvPr/>
        </p:nvSpPr>
        <p:spPr>
          <a:xfrm>
            <a:off x="740381" y="1534934"/>
            <a:ext cx="3024336" cy="234286"/>
          </a:xfrm>
          <a:prstGeom prst="rect">
            <a:avLst/>
          </a:prstGeom>
          <a:noFill/>
        </p:spPr>
        <p:txBody>
          <a:bodyPr wrap="square" lIns="36000" tIns="36000" rIns="36000" bIns="36000" rtlCol="0">
            <a:spAutoFit/>
          </a:bodyPr>
          <a:lstStyle/>
          <a:p>
            <a:r>
              <a:rPr lang="fi-FI" sz="1050" spc="-40" dirty="0">
                <a:solidFill>
                  <a:schemeClr val="tx2"/>
                </a:solidFill>
              </a:rPr>
              <a:t>Miljardia euroa, käyvin hinnoin</a:t>
            </a:r>
          </a:p>
        </p:txBody>
      </p:sp>
    </p:spTree>
    <p:extLst>
      <p:ext uri="{BB962C8B-B14F-4D97-AF65-F5344CB8AC3E}">
        <p14:creationId xmlns:p14="http://schemas.microsoft.com/office/powerpoint/2010/main" val="2872748475"/>
      </p:ext>
    </p:extLst>
  </p:cSld>
  <p:clrMapOvr>
    <a:masterClrMapping/>
  </p:clrMapOvr>
  <p:transition spd="med">
    <p:fade/>
  </p:transition>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an numeron paikkamerkki 2"/>
          <p:cNvSpPr>
            <a:spLocks noGrp="1"/>
          </p:cNvSpPr>
          <p:nvPr>
            <p:ph type="sldNum" sz="quarter" idx="12"/>
          </p:nvPr>
        </p:nvSpPr>
        <p:spPr/>
        <p:txBody>
          <a:bodyPr/>
          <a:lstStyle/>
          <a:p>
            <a:fld id="{6FCB6B90-8271-4E8F-82C1-E646FBB48A2E}" type="slidenum">
              <a:rPr lang="fi-FI" smtClean="0"/>
              <a:pPr/>
              <a:t>93</a:t>
            </a:fld>
            <a:endParaRPr lang="fi-FI" dirty="0"/>
          </a:p>
        </p:txBody>
      </p:sp>
      <p:sp>
        <p:nvSpPr>
          <p:cNvPr id="4" name="Päivämäärän paikkamerkki 3"/>
          <p:cNvSpPr>
            <a:spLocks noGrp="1"/>
          </p:cNvSpPr>
          <p:nvPr>
            <p:ph type="dt" sz="half" idx="10"/>
          </p:nvPr>
        </p:nvSpPr>
        <p:spPr/>
        <p:txBody>
          <a:bodyPr/>
          <a:lstStyle/>
          <a:p>
            <a:fld id="{33A50D0A-99B9-48FE-8B08-047EE10ADBDA}" type="datetime1">
              <a:rPr lang="fi-FI" smtClean="0"/>
              <a:t>12.4.2017</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8" name="Tekstin paikkamerkki 7"/>
          <p:cNvSpPr>
            <a:spLocks noGrp="1"/>
          </p:cNvSpPr>
          <p:nvPr>
            <p:ph type="body" sz="quarter" idx="18"/>
          </p:nvPr>
        </p:nvSpPr>
        <p:spPr>
          <a:xfrm>
            <a:off x="2334682" y="4727574"/>
            <a:ext cx="4375751" cy="241813"/>
          </a:xfrm>
        </p:spPr>
        <p:txBody>
          <a:bodyPr/>
          <a:lstStyle/>
          <a:p>
            <a:r>
              <a:rPr lang="fi-FI" dirty="0"/>
              <a:t>Lähde: Tilastokeskus (kansantalouden tilinpito), </a:t>
            </a:r>
            <a:r>
              <a:rPr lang="fi-FI" dirty="0" err="1"/>
              <a:t>EK:n</a:t>
            </a:r>
            <a:r>
              <a:rPr lang="fi-FI" dirty="0"/>
              <a:t> investointitiedustelu (helmikuu 2017)</a:t>
            </a:r>
          </a:p>
          <a:p>
            <a:endParaRPr lang="fi-FI" dirty="0"/>
          </a:p>
        </p:txBody>
      </p:sp>
      <p:sp>
        <p:nvSpPr>
          <p:cNvPr id="10" name="Tekstin paikkamerkki 7"/>
          <p:cNvSpPr>
            <a:spLocks noGrp="1"/>
          </p:cNvSpPr>
          <p:nvPr>
            <p:ph type="body" sz="quarter" idx="15"/>
          </p:nvPr>
        </p:nvSpPr>
        <p:spPr>
          <a:xfrm>
            <a:off x="251999" y="282150"/>
            <a:ext cx="8143259" cy="648000"/>
          </a:xfrm>
        </p:spPr>
        <p:txBody>
          <a:bodyPr/>
          <a:lstStyle/>
          <a:p>
            <a:r>
              <a:rPr lang="fi-FI" spc="-50" dirty="0"/>
              <a:t>Teollisuuden ja teknologiateollisuuden investoinnit Suomessa ennakoivat vaisua talouskehitystä  </a:t>
            </a:r>
            <a:endParaRPr lang="fi-FI" spc="-90" dirty="0"/>
          </a:p>
          <a:p>
            <a:pPr>
              <a:lnSpc>
                <a:spcPct val="100000"/>
              </a:lnSpc>
              <a:spcBef>
                <a:spcPts val="0"/>
              </a:spcBef>
            </a:pPr>
            <a:r>
              <a:rPr lang="fi-FI" sz="1200" b="0" dirty="0"/>
              <a:t>Tuotannolliset sekä tutkimus- ja kehittämisinvestoinnit Suomessa</a:t>
            </a:r>
            <a:endParaRPr lang="fi-FI" dirty="0"/>
          </a:p>
        </p:txBody>
      </p:sp>
      <p:graphicFrame>
        <p:nvGraphicFramePr>
          <p:cNvPr id="9" name="Sisällön paikkamerkki 4"/>
          <p:cNvGraphicFramePr>
            <a:graphicFrameLocks noGrp="1"/>
          </p:cNvGraphicFramePr>
          <p:nvPr>
            <p:ph sz="quarter" idx="17"/>
            <p:extLst>
              <p:ext uri="{D42A27DB-BD31-4B8C-83A1-F6EECF244321}">
                <p14:modId xmlns:p14="http://schemas.microsoft.com/office/powerpoint/2010/main" val="2372193424"/>
              </p:ext>
            </p:extLst>
          </p:nvPr>
        </p:nvGraphicFramePr>
        <p:xfrm>
          <a:off x="381000" y="1339850"/>
          <a:ext cx="8391525" cy="3305175"/>
        </p:xfrm>
        <a:graphic>
          <a:graphicData uri="http://schemas.openxmlformats.org/drawingml/2006/chart">
            <c:chart xmlns:c="http://schemas.openxmlformats.org/drawingml/2006/chart" xmlns:r="http://schemas.openxmlformats.org/officeDocument/2006/relationships" r:id="rId2"/>
          </a:graphicData>
        </a:graphic>
      </p:graphicFrame>
      <p:sp>
        <p:nvSpPr>
          <p:cNvPr id="12" name="Tekstiruutu 1"/>
          <p:cNvSpPr txBox="1"/>
          <p:nvPr/>
        </p:nvSpPr>
        <p:spPr>
          <a:xfrm>
            <a:off x="1111510" y="1599735"/>
            <a:ext cx="3672408" cy="234286"/>
          </a:xfrm>
          <a:prstGeom prst="rect">
            <a:avLst/>
          </a:prstGeom>
          <a:noFill/>
        </p:spPr>
        <p:txBody>
          <a:bodyPr wrap="square" lIns="36000" tIns="36000" rIns="36000" bIns="3600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fi-FI" sz="1050" spc="-40" dirty="0">
                <a:solidFill>
                  <a:schemeClr val="tx2"/>
                </a:solidFill>
              </a:rPr>
              <a:t>Miljoonaa euroa, kiintein hinnoin</a:t>
            </a:r>
          </a:p>
        </p:txBody>
      </p:sp>
    </p:spTree>
    <p:extLst>
      <p:ext uri="{BB962C8B-B14F-4D97-AF65-F5344CB8AC3E}">
        <p14:creationId xmlns:p14="http://schemas.microsoft.com/office/powerpoint/2010/main" val="1542545160"/>
      </p:ext>
    </p:extLst>
  </p:cSld>
  <p:clrMapOvr>
    <a:masterClrMapping/>
  </p:clrMapOvr>
  <p:transition spd="med">
    <p:fade/>
  </p:transition>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p:cNvSpPr>
            <a:spLocks noGrp="1"/>
          </p:cNvSpPr>
          <p:nvPr>
            <p:ph type="body" sz="quarter" idx="15"/>
          </p:nvPr>
        </p:nvSpPr>
        <p:spPr/>
        <p:txBody>
          <a:bodyPr/>
          <a:lstStyle/>
          <a:p>
            <a:r>
              <a:rPr lang="fi-FI" dirty="0"/>
              <a:t>Suomi ei ole houkutellut myöskään ulkomaisia investointeja (vrt. Viro, Puola, Ruotsi,…) </a:t>
            </a:r>
          </a:p>
        </p:txBody>
      </p:sp>
      <p:sp>
        <p:nvSpPr>
          <p:cNvPr id="3" name="Dian numeron paikkamerkki 2"/>
          <p:cNvSpPr>
            <a:spLocks noGrp="1"/>
          </p:cNvSpPr>
          <p:nvPr>
            <p:ph type="sldNum" sz="quarter" idx="12"/>
          </p:nvPr>
        </p:nvSpPr>
        <p:spPr/>
        <p:txBody>
          <a:bodyPr/>
          <a:lstStyle/>
          <a:p>
            <a:fld id="{6FCB6B90-8271-4E8F-82C1-E646FBB48A2E}" type="slidenum">
              <a:rPr lang="fi-FI" smtClean="0"/>
              <a:pPr/>
              <a:t>94</a:t>
            </a:fld>
            <a:endParaRPr lang="fi-FI" dirty="0"/>
          </a:p>
        </p:txBody>
      </p:sp>
      <p:sp>
        <p:nvSpPr>
          <p:cNvPr id="4" name="Päivämäärän paikkamerkki 3"/>
          <p:cNvSpPr>
            <a:spLocks noGrp="1"/>
          </p:cNvSpPr>
          <p:nvPr>
            <p:ph type="dt" sz="half" idx="10"/>
          </p:nvPr>
        </p:nvSpPr>
        <p:spPr/>
        <p:txBody>
          <a:bodyPr/>
          <a:lstStyle/>
          <a:p>
            <a:fld id="{E70C97DB-DA9C-4CFA-B970-B8599B25F3E4}" type="datetime1">
              <a:rPr lang="fi-FI" smtClean="0"/>
              <a:t>12.4.2017</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7" name="Tekstin paikkamerkki 6"/>
          <p:cNvSpPr>
            <a:spLocks noGrp="1"/>
          </p:cNvSpPr>
          <p:nvPr>
            <p:ph type="body" sz="quarter" idx="18"/>
          </p:nvPr>
        </p:nvSpPr>
        <p:spPr>
          <a:xfrm>
            <a:off x="2334682" y="4727574"/>
            <a:ext cx="4440552" cy="306614"/>
          </a:xfrm>
        </p:spPr>
        <p:txBody>
          <a:bodyPr/>
          <a:lstStyle/>
          <a:p>
            <a:r>
              <a:rPr lang="fi-FI" dirty="0"/>
              <a:t>Lähde: Leino Topias: Ulkomaisten yritysten investoinnit Suomessa; viimeaikainen</a:t>
            </a:r>
          </a:p>
          <a:p>
            <a:r>
              <a:rPr lang="fi-FI" dirty="0"/>
              <a:t>kehitys ja sen tulkintoja, Suomen Pankki (2015)</a:t>
            </a:r>
          </a:p>
          <a:p>
            <a:endParaRPr lang="fi-FI" dirty="0"/>
          </a:p>
        </p:txBody>
      </p:sp>
      <p:graphicFrame>
        <p:nvGraphicFramePr>
          <p:cNvPr id="8" name="Sisällön paikkamerkki 4"/>
          <p:cNvGraphicFramePr>
            <a:graphicFrameLocks noGrp="1"/>
          </p:cNvGraphicFramePr>
          <p:nvPr>
            <p:ph sz="quarter" idx="17"/>
            <p:extLst>
              <p:ext uri="{D42A27DB-BD31-4B8C-83A1-F6EECF244321}">
                <p14:modId xmlns:p14="http://schemas.microsoft.com/office/powerpoint/2010/main" val="298959854"/>
              </p:ext>
            </p:extLst>
          </p:nvPr>
        </p:nvGraphicFramePr>
        <p:xfrm>
          <a:off x="381000" y="1103313"/>
          <a:ext cx="8391525" cy="3541712"/>
        </p:xfrm>
        <a:graphic>
          <a:graphicData uri="http://schemas.openxmlformats.org/drawingml/2006/chart">
            <c:chart xmlns:c="http://schemas.openxmlformats.org/drawingml/2006/chart" xmlns:r="http://schemas.openxmlformats.org/officeDocument/2006/relationships" r:id="rId2"/>
          </a:graphicData>
        </a:graphic>
      </p:graphicFrame>
      <p:sp>
        <p:nvSpPr>
          <p:cNvPr id="9" name="Suorakulmio 8"/>
          <p:cNvSpPr/>
          <p:nvPr/>
        </p:nvSpPr>
        <p:spPr>
          <a:xfrm>
            <a:off x="740381" y="1210929"/>
            <a:ext cx="857927" cy="253916"/>
          </a:xfrm>
          <a:prstGeom prst="rect">
            <a:avLst/>
          </a:prstGeom>
        </p:spPr>
        <p:txBody>
          <a:bodyPr wrap="none">
            <a:spAutoFit/>
          </a:bodyPr>
          <a:lstStyle/>
          <a:p>
            <a:r>
              <a:rPr lang="fi-FI" sz="1050" dirty="0">
                <a:solidFill>
                  <a:schemeClr val="tx2"/>
                </a:solidFill>
                <a:ea typeface="ＭＳ Ｐゴシック" pitchFamily="34" charset="-128"/>
              </a:rPr>
              <a:t>% </a:t>
            </a:r>
            <a:r>
              <a:rPr lang="fi-FI" sz="1050" dirty="0" err="1">
                <a:solidFill>
                  <a:schemeClr val="tx2"/>
                </a:solidFill>
                <a:ea typeface="ＭＳ Ｐゴシック" pitchFamily="34" charset="-128"/>
              </a:rPr>
              <a:t>bkt:sta</a:t>
            </a:r>
            <a:endParaRPr lang="fi-FI" sz="1050" dirty="0">
              <a:solidFill>
                <a:schemeClr val="tx2"/>
              </a:solidFill>
            </a:endParaRPr>
          </a:p>
        </p:txBody>
      </p:sp>
    </p:spTree>
    <p:extLst>
      <p:ext uri="{BB962C8B-B14F-4D97-AF65-F5344CB8AC3E}">
        <p14:creationId xmlns:p14="http://schemas.microsoft.com/office/powerpoint/2010/main" val="2840410367"/>
      </p:ext>
    </p:extLst>
  </p:cSld>
  <p:clrMapOvr>
    <a:masterClrMapping/>
  </p:clrMapOvr>
  <p:transition spd="med">
    <p:fade/>
  </p:transition>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an numeron paikkamerkki 2"/>
          <p:cNvSpPr>
            <a:spLocks noGrp="1"/>
          </p:cNvSpPr>
          <p:nvPr>
            <p:ph type="sldNum" sz="quarter" idx="12"/>
          </p:nvPr>
        </p:nvSpPr>
        <p:spPr/>
        <p:txBody>
          <a:bodyPr/>
          <a:lstStyle/>
          <a:p>
            <a:fld id="{6FCB6B90-8271-4E8F-82C1-E646FBB48A2E}" type="slidenum">
              <a:rPr lang="fi-FI" smtClean="0"/>
              <a:pPr/>
              <a:t>95</a:t>
            </a:fld>
            <a:endParaRPr lang="fi-FI" dirty="0"/>
          </a:p>
        </p:txBody>
      </p:sp>
      <p:sp>
        <p:nvSpPr>
          <p:cNvPr id="4" name="Päivämäärän paikkamerkki 3"/>
          <p:cNvSpPr>
            <a:spLocks noGrp="1"/>
          </p:cNvSpPr>
          <p:nvPr>
            <p:ph type="dt" sz="half" idx="10"/>
          </p:nvPr>
        </p:nvSpPr>
        <p:spPr/>
        <p:txBody>
          <a:bodyPr/>
          <a:lstStyle/>
          <a:p>
            <a:fld id="{33A50D0A-99B9-48FE-8B08-047EE10ADBDA}" type="datetime1">
              <a:rPr lang="fi-FI" smtClean="0"/>
              <a:t>12.4.2017</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8" name="Tekstin paikkamerkki 7"/>
          <p:cNvSpPr>
            <a:spLocks noGrp="1"/>
          </p:cNvSpPr>
          <p:nvPr>
            <p:ph type="body" sz="quarter" idx="18"/>
          </p:nvPr>
        </p:nvSpPr>
        <p:spPr/>
        <p:txBody>
          <a:bodyPr/>
          <a:lstStyle/>
          <a:p>
            <a:r>
              <a:rPr lang="fi-FI"/>
              <a:t>Lähde: Eurostat (tiedot vuodelta 2011)</a:t>
            </a:r>
          </a:p>
        </p:txBody>
      </p:sp>
      <p:sp>
        <p:nvSpPr>
          <p:cNvPr id="10" name="Tekstin paikkamerkki 7"/>
          <p:cNvSpPr>
            <a:spLocks noGrp="1"/>
          </p:cNvSpPr>
          <p:nvPr>
            <p:ph type="body" sz="quarter" idx="15"/>
          </p:nvPr>
        </p:nvSpPr>
        <p:spPr>
          <a:xfrm>
            <a:off x="251999" y="282150"/>
            <a:ext cx="8143259" cy="648000"/>
          </a:xfrm>
        </p:spPr>
        <p:txBody>
          <a:bodyPr/>
          <a:lstStyle/>
          <a:p>
            <a:r>
              <a:rPr lang="fi-FI" spc="-50" dirty="0"/>
              <a:t>Suomi ei ole houkutellut myöskään ulkomaisia investointeja (vrt. Viro, Puola, Ruotsi,…)  </a:t>
            </a:r>
            <a:endParaRPr lang="fi-FI" spc="-90" dirty="0"/>
          </a:p>
          <a:p>
            <a:pPr>
              <a:lnSpc>
                <a:spcPct val="100000"/>
              </a:lnSpc>
              <a:spcBef>
                <a:spcPts val="0"/>
              </a:spcBef>
            </a:pPr>
            <a:r>
              <a:rPr lang="fi-FI" sz="1200" b="0" dirty="0"/>
              <a:t>Ulkomaisten yritysten osuus henkilöstöstä teollisuudessa ja kaupan alalla Suomessa </a:t>
            </a:r>
            <a:endParaRPr lang="fi-FI" dirty="0"/>
          </a:p>
        </p:txBody>
      </p:sp>
      <p:graphicFrame>
        <p:nvGraphicFramePr>
          <p:cNvPr id="9" name="Sisällön paikkamerkki 4"/>
          <p:cNvGraphicFramePr>
            <a:graphicFrameLocks noGrp="1"/>
          </p:cNvGraphicFramePr>
          <p:nvPr>
            <p:ph sz="quarter" idx="17"/>
            <p:extLst>
              <p:ext uri="{D42A27DB-BD31-4B8C-83A1-F6EECF244321}">
                <p14:modId xmlns:p14="http://schemas.microsoft.com/office/powerpoint/2010/main" val="2561949198"/>
              </p:ext>
            </p:extLst>
          </p:nvPr>
        </p:nvGraphicFramePr>
        <p:xfrm>
          <a:off x="381000" y="1339850"/>
          <a:ext cx="8391525" cy="330517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666960891"/>
      </p:ext>
    </p:extLst>
  </p:cSld>
  <p:clrMapOvr>
    <a:masterClrMapping/>
  </p:clrMapOvr>
  <p:transition spd="med">
    <p:fade/>
  </p:transition>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in paikkamerkki 5"/>
          <p:cNvSpPr>
            <a:spLocks noGrp="1"/>
          </p:cNvSpPr>
          <p:nvPr>
            <p:ph type="body" sz="quarter" idx="15"/>
          </p:nvPr>
        </p:nvSpPr>
        <p:spPr/>
        <p:txBody>
          <a:bodyPr/>
          <a:lstStyle/>
          <a:p>
            <a:r>
              <a:rPr lang="fi-FI" dirty="0"/>
              <a:t>Yritysten voitot suhteessa jalostusarvoon Suomessa, Ruotsissa ja Virossa</a:t>
            </a:r>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96</a:t>
            </a:fld>
            <a:endParaRPr lang="fi-FI" dirty="0">
              <a:solidFill>
                <a:srgbClr val="29282E"/>
              </a:solidFill>
            </a:endParaRPr>
          </a:p>
        </p:txBody>
      </p:sp>
      <p:sp>
        <p:nvSpPr>
          <p:cNvPr id="4" name="Päivämäärän paikkamerkki 3"/>
          <p:cNvSpPr>
            <a:spLocks noGrp="1"/>
          </p:cNvSpPr>
          <p:nvPr>
            <p:ph type="dt" sz="half" idx="10"/>
          </p:nvPr>
        </p:nvSpPr>
        <p:spPr/>
        <p:txBody>
          <a:bodyPr/>
          <a:lstStyle/>
          <a:p>
            <a:fld id="{33A50D0A-99B9-48FE-8B08-047EE10ADBDA}" type="datetime1">
              <a:rPr lang="fi-FI" smtClean="0">
                <a:solidFill>
                  <a:srgbClr val="29282E"/>
                </a:solidFill>
              </a:rPr>
              <a:pPr/>
              <a:t>12.4.2017</a:t>
            </a:fld>
            <a:endParaRPr lang="fi-FI" dirty="0">
              <a:solidFill>
                <a:srgbClr val="29282E"/>
              </a:solidFill>
            </a:endParaRPr>
          </a:p>
        </p:txBody>
      </p:sp>
      <p:sp>
        <p:nvSpPr>
          <p:cNvPr id="5" name="Alatunnisteen paikkamerkki 4"/>
          <p:cNvSpPr>
            <a:spLocks noGrp="1"/>
          </p:cNvSpPr>
          <p:nvPr>
            <p:ph type="ftr" sz="quarter" idx="11"/>
          </p:nvPr>
        </p:nvSpPr>
        <p:spPr/>
        <p:txBody>
          <a:bodyPr/>
          <a:lstStyle/>
          <a:p>
            <a:r>
              <a:rPr lang="fi-FI">
                <a:solidFill>
                  <a:srgbClr val="29282E"/>
                </a:solidFill>
              </a:rPr>
              <a:t>Teknologiateollisuus</a:t>
            </a:r>
            <a:endParaRPr lang="fi-FI" dirty="0">
              <a:solidFill>
                <a:srgbClr val="29282E"/>
              </a:solidFill>
            </a:endParaRPr>
          </a:p>
        </p:txBody>
      </p:sp>
      <p:sp>
        <p:nvSpPr>
          <p:cNvPr id="8" name="Tekstin paikkamerkki 7"/>
          <p:cNvSpPr>
            <a:spLocks noGrp="1"/>
          </p:cNvSpPr>
          <p:nvPr>
            <p:ph type="body" sz="quarter" idx="18"/>
          </p:nvPr>
        </p:nvSpPr>
        <p:spPr/>
        <p:txBody>
          <a:bodyPr/>
          <a:lstStyle/>
          <a:p>
            <a:r>
              <a:rPr lang="fi-FI" dirty="0"/>
              <a:t>Lähde: </a:t>
            </a:r>
            <a:r>
              <a:rPr lang="fi-FI" dirty="0" err="1"/>
              <a:t>Eurostat</a:t>
            </a:r>
            <a:endParaRPr lang="fi-FI" dirty="0"/>
          </a:p>
        </p:txBody>
      </p:sp>
      <p:graphicFrame>
        <p:nvGraphicFramePr>
          <p:cNvPr id="9" name="Sisällön paikkamerkki 7"/>
          <p:cNvGraphicFramePr>
            <a:graphicFrameLocks noGrp="1"/>
          </p:cNvGraphicFramePr>
          <p:nvPr>
            <p:ph sz="quarter" idx="17"/>
            <p:extLst/>
          </p:nvPr>
        </p:nvGraphicFramePr>
        <p:xfrm>
          <a:off x="381000" y="1103313"/>
          <a:ext cx="8391525" cy="354171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896484788"/>
      </p:ext>
    </p:extLst>
  </p:cSld>
  <p:clrMapOvr>
    <a:masterClrMapping/>
  </p:clrMapOvr>
  <p:transition spd="med">
    <p:fade/>
  </p:transition>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in paikkamerkki 5"/>
          <p:cNvSpPr>
            <a:spLocks noGrp="1"/>
          </p:cNvSpPr>
          <p:nvPr>
            <p:ph type="body" sz="quarter" idx="15"/>
          </p:nvPr>
        </p:nvSpPr>
        <p:spPr/>
        <p:txBody>
          <a:bodyPr/>
          <a:lstStyle/>
          <a:p>
            <a:r>
              <a:rPr lang="fi-FI" dirty="0"/>
              <a:t>Yritysten investointiaste Suomessa, Ruotsissa ja Virossa</a:t>
            </a:r>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97</a:t>
            </a:fld>
            <a:endParaRPr lang="fi-FI" dirty="0">
              <a:solidFill>
                <a:srgbClr val="29282E"/>
              </a:solidFill>
            </a:endParaRPr>
          </a:p>
        </p:txBody>
      </p:sp>
      <p:sp>
        <p:nvSpPr>
          <p:cNvPr id="4" name="Päivämäärän paikkamerkki 3"/>
          <p:cNvSpPr>
            <a:spLocks noGrp="1"/>
          </p:cNvSpPr>
          <p:nvPr>
            <p:ph type="dt" sz="half" idx="10"/>
          </p:nvPr>
        </p:nvSpPr>
        <p:spPr/>
        <p:txBody>
          <a:bodyPr/>
          <a:lstStyle/>
          <a:p>
            <a:fld id="{33A50D0A-99B9-48FE-8B08-047EE10ADBDA}" type="datetime1">
              <a:rPr lang="fi-FI" smtClean="0">
                <a:solidFill>
                  <a:srgbClr val="29282E"/>
                </a:solidFill>
              </a:rPr>
              <a:pPr/>
              <a:t>12.4.2017</a:t>
            </a:fld>
            <a:endParaRPr lang="fi-FI" dirty="0">
              <a:solidFill>
                <a:srgbClr val="29282E"/>
              </a:solidFill>
            </a:endParaRPr>
          </a:p>
        </p:txBody>
      </p:sp>
      <p:sp>
        <p:nvSpPr>
          <p:cNvPr id="5" name="Alatunnisteen paikkamerkki 4"/>
          <p:cNvSpPr>
            <a:spLocks noGrp="1"/>
          </p:cNvSpPr>
          <p:nvPr>
            <p:ph type="ftr" sz="quarter" idx="11"/>
          </p:nvPr>
        </p:nvSpPr>
        <p:spPr/>
        <p:txBody>
          <a:bodyPr/>
          <a:lstStyle/>
          <a:p>
            <a:r>
              <a:rPr lang="fi-FI">
                <a:solidFill>
                  <a:srgbClr val="29282E"/>
                </a:solidFill>
              </a:rPr>
              <a:t>Teknologiateollisuus</a:t>
            </a:r>
            <a:endParaRPr lang="fi-FI" dirty="0">
              <a:solidFill>
                <a:srgbClr val="29282E"/>
              </a:solidFill>
            </a:endParaRPr>
          </a:p>
        </p:txBody>
      </p:sp>
      <p:sp>
        <p:nvSpPr>
          <p:cNvPr id="8" name="Tekstin paikkamerkki 7"/>
          <p:cNvSpPr>
            <a:spLocks noGrp="1"/>
          </p:cNvSpPr>
          <p:nvPr>
            <p:ph type="body" sz="quarter" idx="18"/>
          </p:nvPr>
        </p:nvSpPr>
        <p:spPr/>
        <p:txBody>
          <a:bodyPr/>
          <a:lstStyle/>
          <a:p>
            <a:r>
              <a:rPr lang="fi-FI" dirty="0"/>
              <a:t>Lähde: </a:t>
            </a:r>
            <a:r>
              <a:rPr lang="fi-FI" dirty="0" err="1"/>
              <a:t>Eurostat</a:t>
            </a:r>
            <a:endParaRPr lang="fi-FI" dirty="0"/>
          </a:p>
        </p:txBody>
      </p:sp>
      <p:graphicFrame>
        <p:nvGraphicFramePr>
          <p:cNvPr id="9" name="Sisällön paikkamerkki 7"/>
          <p:cNvGraphicFramePr>
            <a:graphicFrameLocks noGrp="1"/>
          </p:cNvGraphicFramePr>
          <p:nvPr>
            <p:ph sz="quarter" idx="17"/>
            <p:extLst/>
          </p:nvPr>
        </p:nvGraphicFramePr>
        <p:xfrm>
          <a:off x="381000" y="1103313"/>
          <a:ext cx="8391525" cy="354171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579507500"/>
      </p:ext>
    </p:extLst>
  </p:cSld>
  <p:clrMapOvr>
    <a:masterClrMapping/>
  </p:clrMapOvr>
  <p:transition spd="med">
    <p:fade/>
  </p:transition>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in paikkamerkki 5"/>
          <p:cNvSpPr>
            <a:spLocks noGrp="1"/>
          </p:cNvSpPr>
          <p:nvPr>
            <p:ph type="body" sz="quarter" idx="15"/>
          </p:nvPr>
        </p:nvSpPr>
        <p:spPr/>
        <p:txBody>
          <a:bodyPr/>
          <a:lstStyle/>
          <a:p>
            <a:r>
              <a:rPr lang="fi-FI" dirty="0"/>
              <a:t>Yritysten velkaantumisaste Suomessa, Ruotsissa ja Virossa</a:t>
            </a:r>
          </a:p>
        </p:txBody>
      </p:sp>
      <p:sp>
        <p:nvSpPr>
          <p:cNvPr id="3" name="Dian numeron paikkamerkki 2"/>
          <p:cNvSpPr>
            <a:spLocks noGrp="1"/>
          </p:cNvSpPr>
          <p:nvPr>
            <p:ph type="sldNum" sz="quarter" idx="12"/>
          </p:nvPr>
        </p:nvSpPr>
        <p:spPr/>
        <p:txBody>
          <a:bodyPr/>
          <a:lstStyle/>
          <a:p>
            <a:fld id="{6FCB6B90-8271-4E8F-82C1-E646FBB48A2E}" type="slidenum">
              <a:rPr lang="fi-FI" smtClean="0">
                <a:solidFill>
                  <a:srgbClr val="29282E"/>
                </a:solidFill>
              </a:rPr>
              <a:pPr/>
              <a:t>98</a:t>
            </a:fld>
            <a:endParaRPr lang="fi-FI" dirty="0">
              <a:solidFill>
                <a:srgbClr val="29282E"/>
              </a:solidFill>
            </a:endParaRPr>
          </a:p>
        </p:txBody>
      </p:sp>
      <p:sp>
        <p:nvSpPr>
          <p:cNvPr id="4" name="Päivämäärän paikkamerkki 3"/>
          <p:cNvSpPr>
            <a:spLocks noGrp="1"/>
          </p:cNvSpPr>
          <p:nvPr>
            <p:ph type="dt" sz="half" idx="10"/>
          </p:nvPr>
        </p:nvSpPr>
        <p:spPr/>
        <p:txBody>
          <a:bodyPr/>
          <a:lstStyle/>
          <a:p>
            <a:fld id="{33A50D0A-99B9-48FE-8B08-047EE10ADBDA}" type="datetime1">
              <a:rPr lang="fi-FI" smtClean="0">
                <a:solidFill>
                  <a:srgbClr val="29282E"/>
                </a:solidFill>
              </a:rPr>
              <a:pPr/>
              <a:t>12.4.2017</a:t>
            </a:fld>
            <a:endParaRPr lang="fi-FI" dirty="0">
              <a:solidFill>
                <a:srgbClr val="29282E"/>
              </a:solidFill>
            </a:endParaRPr>
          </a:p>
        </p:txBody>
      </p:sp>
      <p:sp>
        <p:nvSpPr>
          <p:cNvPr id="5" name="Alatunnisteen paikkamerkki 4"/>
          <p:cNvSpPr>
            <a:spLocks noGrp="1"/>
          </p:cNvSpPr>
          <p:nvPr>
            <p:ph type="ftr" sz="quarter" idx="11"/>
          </p:nvPr>
        </p:nvSpPr>
        <p:spPr/>
        <p:txBody>
          <a:bodyPr/>
          <a:lstStyle/>
          <a:p>
            <a:r>
              <a:rPr lang="fi-FI">
                <a:solidFill>
                  <a:srgbClr val="29282E"/>
                </a:solidFill>
              </a:rPr>
              <a:t>Teknologiateollisuus</a:t>
            </a:r>
            <a:endParaRPr lang="fi-FI" dirty="0">
              <a:solidFill>
                <a:srgbClr val="29282E"/>
              </a:solidFill>
            </a:endParaRPr>
          </a:p>
        </p:txBody>
      </p:sp>
      <p:sp>
        <p:nvSpPr>
          <p:cNvPr id="8" name="Tekstin paikkamerkki 7"/>
          <p:cNvSpPr>
            <a:spLocks noGrp="1"/>
          </p:cNvSpPr>
          <p:nvPr>
            <p:ph type="body" sz="quarter" idx="18"/>
          </p:nvPr>
        </p:nvSpPr>
        <p:spPr/>
        <p:txBody>
          <a:bodyPr/>
          <a:lstStyle/>
          <a:p>
            <a:r>
              <a:rPr lang="fi-FI" dirty="0"/>
              <a:t>Lähde: </a:t>
            </a:r>
            <a:r>
              <a:rPr lang="fi-FI" dirty="0" err="1"/>
              <a:t>Eurostat</a:t>
            </a:r>
            <a:endParaRPr lang="fi-FI" dirty="0"/>
          </a:p>
        </p:txBody>
      </p:sp>
      <p:graphicFrame>
        <p:nvGraphicFramePr>
          <p:cNvPr id="9" name="Sisällön paikkamerkki 7"/>
          <p:cNvGraphicFramePr>
            <a:graphicFrameLocks noGrp="1"/>
          </p:cNvGraphicFramePr>
          <p:nvPr>
            <p:ph sz="quarter" idx="17"/>
            <p:extLst/>
          </p:nvPr>
        </p:nvGraphicFramePr>
        <p:xfrm>
          <a:off x="381000" y="1103313"/>
          <a:ext cx="8391525" cy="354171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985944137"/>
      </p:ext>
    </p:extLst>
  </p:cSld>
  <p:clrMapOvr>
    <a:masterClrMapping/>
  </p:clrMapOvr>
  <p:transition spd="med">
    <p:fade/>
  </p:transition>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an numeron paikkamerkki 2"/>
          <p:cNvSpPr>
            <a:spLocks noGrp="1"/>
          </p:cNvSpPr>
          <p:nvPr>
            <p:ph type="sldNum" sz="quarter" idx="12"/>
          </p:nvPr>
        </p:nvSpPr>
        <p:spPr/>
        <p:txBody>
          <a:bodyPr/>
          <a:lstStyle/>
          <a:p>
            <a:fld id="{6FCB6B90-8271-4E8F-82C1-E646FBB48A2E}" type="slidenum">
              <a:rPr lang="fi-FI" smtClean="0"/>
              <a:pPr/>
              <a:t>99</a:t>
            </a:fld>
            <a:endParaRPr lang="fi-FI" dirty="0"/>
          </a:p>
        </p:txBody>
      </p:sp>
      <p:sp>
        <p:nvSpPr>
          <p:cNvPr id="4" name="Päivämäärän paikkamerkki 3"/>
          <p:cNvSpPr>
            <a:spLocks noGrp="1"/>
          </p:cNvSpPr>
          <p:nvPr>
            <p:ph type="dt" sz="half" idx="10"/>
          </p:nvPr>
        </p:nvSpPr>
        <p:spPr/>
        <p:txBody>
          <a:bodyPr/>
          <a:lstStyle/>
          <a:p>
            <a:fld id="{33A50D0A-99B9-48FE-8B08-047EE10ADBDA}" type="datetime1">
              <a:rPr lang="fi-FI" smtClean="0"/>
              <a:t>12.4.2017</a:t>
            </a:fld>
            <a:endParaRPr lang="fi-FI" dirty="0"/>
          </a:p>
        </p:txBody>
      </p:sp>
      <p:sp>
        <p:nvSpPr>
          <p:cNvPr id="5" name="Alatunnisteen paikkamerkki 4"/>
          <p:cNvSpPr>
            <a:spLocks noGrp="1"/>
          </p:cNvSpPr>
          <p:nvPr>
            <p:ph type="ftr" sz="quarter" idx="11"/>
          </p:nvPr>
        </p:nvSpPr>
        <p:spPr/>
        <p:txBody>
          <a:bodyPr/>
          <a:lstStyle/>
          <a:p>
            <a:r>
              <a:rPr lang="fi-FI"/>
              <a:t>Teknologiateollisuus</a:t>
            </a:r>
            <a:endParaRPr lang="fi-FI" dirty="0"/>
          </a:p>
        </p:txBody>
      </p:sp>
      <p:sp>
        <p:nvSpPr>
          <p:cNvPr id="8" name="Tekstin paikkamerkki 7"/>
          <p:cNvSpPr>
            <a:spLocks noGrp="1"/>
          </p:cNvSpPr>
          <p:nvPr>
            <p:ph type="body" sz="quarter" idx="18"/>
          </p:nvPr>
        </p:nvSpPr>
        <p:spPr>
          <a:xfrm>
            <a:off x="2334682" y="4727574"/>
            <a:ext cx="3662940" cy="415926"/>
          </a:xfrm>
        </p:spPr>
        <p:txBody>
          <a:bodyPr/>
          <a:lstStyle/>
          <a:p>
            <a:r>
              <a:rPr lang="fi-FI" dirty="0"/>
              <a:t>*) Nettotulos / liikevaihto. Nettotulos tarkoittaa yritysten tulosta rahoitustuottojen ja –kulujen, satunnaisten erien sekä verotuksen jälkeen. </a:t>
            </a:r>
          </a:p>
          <a:p>
            <a:r>
              <a:rPr lang="fi-FI" dirty="0"/>
              <a:t>Lähde: Tilastokeskus</a:t>
            </a:r>
          </a:p>
          <a:p>
            <a:endParaRPr lang="fi-FI" dirty="0"/>
          </a:p>
        </p:txBody>
      </p:sp>
      <p:sp>
        <p:nvSpPr>
          <p:cNvPr id="10" name="Tekstin paikkamerkki 7"/>
          <p:cNvSpPr>
            <a:spLocks noGrp="1"/>
          </p:cNvSpPr>
          <p:nvPr>
            <p:ph type="body" sz="quarter" idx="15"/>
          </p:nvPr>
        </p:nvSpPr>
        <p:spPr>
          <a:xfrm>
            <a:off x="251999" y="282150"/>
            <a:ext cx="8143259" cy="648000"/>
          </a:xfrm>
        </p:spPr>
        <p:txBody>
          <a:bodyPr/>
          <a:lstStyle/>
          <a:p>
            <a:r>
              <a:rPr lang="fi-FI" spc="-50" dirty="0"/>
              <a:t>Yritysten investointimahdollisuuksia jarruttaa kannattavuuden putoaminen </a:t>
            </a:r>
            <a:endParaRPr lang="fi-FI" spc="-90" dirty="0"/>
          </a:p>
          <a:p>
            <a:pPr>
              <a:lnSpc>
                <a:spcPct val="100000"/>
              </a:lnSpc>
              <a:spcBef>
                <a:spcPts val="0"/>
              </a:spcBef>
            </a:pPr>
            <a:r>
              <a:rPr lang="fi-FI" sz="1200" b="0" dirty="0"/>
              <a:t>Koko yrityssektorin ja teknologiateollisuuden nettotulos* Suomessa verotuksen jälkeen </a:t>
            </a:r>
            <a:endParaRPr lang="fi-FI" dirty="0"/>
          </a:p>
        </p:txBody>
      </p:sp>
      <p:graphicFrame>
        <p:nvGraphicFramePr>
          <p:cNvPr id="15" name="Sisällön paikkamerkki 9"/>
          <p:cNvGraphicFramePr>
            <a:graphicFrameLocks noGrp="1" noChangeAspect="1"/>
          </p:cNvGraphicFramePr>
          <p:nvPr>
            <p:ph sz="quarter" idx="17"/>
            <p:extLst>
              <p:ext uri="{D42A27DB-BD31-4B8C-83A1-F6EECF244321}">
                <p14:modId xmlns:p14="http://schemas.microsoft.com/office/powerpoint/2010/main" val="2634576565"/>
              </p:ext>
            </p:extLst>
          </p:nvPr>
        </p:nvGraphicFramePr>
        <p:xfrm>
          <a:off x="309119" y="1340531"/>
          <a:ext cx="8410145" cy="3305175"/>
        </p:xfrm>
        <a:graphic>
          <a:graphicData uri="http://schemas.openxmlformats.org/presentationml/2006/ole">
            <mc:AlternateContent xmlns:mc="http://schemas.openxmlformats.org/markup-compatibility/2006">
              <mc:Choice xmlns:v="urn:schemas-microsoft-com:vml" Requires="v">
                <p:oleObj spid="_x0000_s42177" name="Macrobond document" r:id="rId3" imgW="13193184" imgH="5572640" progId="Mbnd.mbnd">
                  <p:embed/>
                </p:oleObj>
              </mc:Choice>
              <mc:Fallback>
                <p:oleObj name="Macrobond document" r:id="rId3" imgW="13193184" imgH="5572640" progId="Mbnd.mbnd">
                  <p:embed/>
                  <p:pic>
                    <p:nvPicPr>
                      <p:cNvPr id="0" name=""/>
                      <p:cNvPicPr/>
                      <p:nvPr/>
                    </p:nvPicPr>
                    <p:blipFill>
                      <a:blip r:embed="rId4"/>
                      <a:stretch>
                        <a:fillRect/>
                      </a:stretch>
                    </p:blipFill>
                    <p:spPr>
                      <a:xfrm>
                        <a:off x="309119" y="1340531"/>
                        <a:ext cx="8410145" cy="3305175"/>
                      </a:xfrm>
                      <a:prstGeom prst="rect">
                        <a:avLst/>
                      </a:prstGeom>
                    </p:spPr>
                  </p:pic>
                </p:oleObj>
              </mc:Fallback>
            </mc:AlternateContent>
          </a:graphicData>
        </a:graphic>
      </p:graphicFrame>
    </p:spTree>
    <p:extLst>
      <p:ext uri="{BB962C8B-B14F-4D97-AF65-F5344CB8AC3E}">
        <p14:creationId xmlns:p14="http://schemas.microsoft.com/office/powerpoint/2010/main" val="3506205805"/>
      </p:ext>
    </p:extLst>
  </p:cSld>
  <p:clrMapOvr>
    <a:masterClrMapping/>
  </p:clrMapOvr>
  <p:transition spd="med">
    <p:fade/>
  </p:transition>
</p:sld>
</file>

<file path=ppt/tags/tag1.xml><?xml version="1.0" encoding="utf-8"?>
<p:tagLst xmlns:a="http://schemas.openxmlformats.org/drawingml/2006/main" xmlns:r="http://schemas.openxmlformats.org/officeDocument/2006/relationships" xmlns:p="http://schemas.openxmlformats.org/presentationml/2006/main">
  <p:tag name="HTTP://WWW.FORGETDATA.COM/SLIDES/4" val="&lt;?xml version=&quot;1.0&quot; encoding=&quot;utf-16&quot;?&gt;&lt;ShapeLink xmlns:i=&quot;http://www.w3.org/2001/XMLSchema-instance&quot; xmlns=&quot;http://www.forgetdata.com/Slides&quot;&gt;&lt;FillerProperties i:type=&quot;GenericChartFillerSettings&quot;&gt;&lt;CreateDataSeries&gt;true&lt;/CreateDataSeries&gt;&lt;DataItem&gt;0&lt;/DataItem&gt;&lt;HeaderLabelDepth&gt;1&lt;/HeaderLabelDepth&gt;&lt;IncludeColumnGroupHeadings&gt;false&lt;/IncludeColumnGroupHeadings&gt;&lt;IncludeRowGroupHeadings&gt;false&lt;/IncludeRowGroupHeadings&gt;&lt;RowLabelDepth&gt;1&lt;/RowLabelDepth&gt;&lt;TTestResultSettings&gt;&lt;HeadingPrefix&gt;&lt;/HeadingPrefix&gt;&lt;HeadingSuffix&gt;&lt;/HeadingSuffix&gt;&lt;ResultPrefix&gt;&lt;/ResultPrefix&gt;&lt;ResultSuffix&gt;&lt;/ResultSuffix&gt;&lt;/TTestResultSettings&gt;&lt;/FillerProperties&gt;&lt;Query xmlns:d2p1=&quot;http://www.forgetdata.com/ReportingSuite&quot;&gt;&lt;d2p1:Column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4p1:string&gt;Base unweighted&lt;/d4p1:string&gt;&lt;d4p1:string&gt;Base weighted&lt;/d4p1:string&gt;&lt;d4p1:string&gt;Eos&lt;/d4p1:string&gt;&lt;/d2p1:IgnoredTypes&gt;&lt;/d2p1:ColumnCombinationSettings&gt;&lt;d2p1:Items&gt;&lt;d2p1:DataQueryItem&gt;&lt;d2p1:ColumnSelection&gt;/0[0]&lt;/d2p1:ColumnSelection&gt;&lt;d2p1:ConnectionName&gt;Item0&lt;/d2p1:ConnectionName&gt;&lt;d2p1:DataQueryType&gt;SelectColumn&lt;/d2p1:DataQueryType&gt;&lt;d2p1:RowSelection&gt;/&lt;/d2p1:RowSelection&gt;&lt;d2p1:TableName&gt;B5. Onko yrityksellänne &amp;lt;u&amp;gt;tarve&amp;lt;/u&amp;gt; investoida henkilöstöön ja osaamiseen Suomessa lähivuosina? $$$1&lt;/d2p1:TableName&gt;&lt;/d2p1:DataQueryItem&gt;&lt;d2p1:DataQueryItem&gt;&lt;d2p1:ColumnSelection&gt;/0[2]/0&lt;/d2p1:ColumnSelection&gt;&lt;d2p1:ConnectionName&gt;Item0&lt;/d2p1:ConnectionName&gt;&lt;d2p1:DataQueryType&gt;SelectGroup&lt;/d2p1:DataQueryType&gt;&lt;d2p1:RowSelection&gt;/0&lt;/d2p1:RowSelection&gt;&lt;d2p1:TableName&gt;B5. Onko yrityksellänne &amp;lt;u&amp;gt;tarve&amp;lt;/u&amp;gt; investoida henkilöstöön ja osaamiseen Suomessa lähivuosina? $$$1&lt;/d2p1:TableName&gt;&lt;/d2p1:DataQueryItem&gt;&lt;d2p1:DataQueryItem&gt;&lt;d2p1:ColumnSelection&gt;/0[6]/0&lt;/d2p1:ColumnSelection&gt;&lt;d2p1:ConnectionName&gt;Item0&lt;/d2p1:ConnectionName&gt;&lt;d2p1:DataQueryType&gt;SelectGroup&lt;/d2p1:DataQueryType&gt;&lt;d2p1:RowSelection&gt;/0&lt;/d2p1:RowSelection&gt;&lt;d2p1:TableName&gt;B5. Onko yrityksellänne &amp;lt;u&amp;gt;tarve&amp;lt;/u&amp;gt; investoida henkilöstöön ja osaamiseen Suomessa lähivuosina? $$$1&lt;/d2p1:TableName&gt;&lt;/d2p1:DataQueryItem&gt;&lt;d2p1:DataQueryItem&gt;&lt;d2p1:ColumnSelection&gt;/0[10]/0&lt;/d2p1:ColumnSelection&gt;&lt;d2p1:ConnectionName&gt;Item0&lt;/d2p1:ConnectionName&gt;&lt;d2p1:DataQueryType&gt;SelectGroup&lt;/d2p1:DataQueryType&gt;&lt;d2p1:RowSelection&gt;/0&lt;/d2p1:RowSelection&gt;&lt;d2p1:TableName&gt;B5. Onko yrityksellänne &amp;lt;u&amp;gt;tarve&amp;lt;/u&amp;gt; investoida henkilöstöön ja osaamiseen Suomessa lähivuosina? $$$1&lt;/d2p1:TableName&gt;&lt;/d2p1:DataQueryItem&gt;&lt;/d2p1:Items&gt;&lt;d2p1:Row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4p1:string&gt;Base unweighted&lt;/d4p1:string&gt;&lt;d4p1:string&gt;Base weighted&lt;/d4p1:string&gt;&lt;/d2p1:IgnoredTypes&gt;&lt;d2p1:MergeGroupsByName&gt;true&lt;/d2p1:MergeGroupsByName&gt;&lt;d2p1:MergeMembersByName&gt;true&lt;/d2p1:MergeMembersByName&gt;&lt;/d2p1:RowCombinationSettings&gt;&lt;/Query&gt;&lt;Version&gt;4.2.0.0&lt;/Version&gt;&lt;/ShapeLink&gt;"/>
</p:tagLst>
</file>

<file path=ppt/tags/tag2.xml><?xml version="1.0" encoding="utf-8"?>
<p:tagLst xmlns:a="http://schemas.openxmlformats.org/drawingml/2006/main" xmlns:r="http://schemas.openxmlformats.org/officeDocument/2006/relationships" xmlns:p="http://schemas.openxmlformats.org/presentationml/2006/main">
  <p:tag name="HTTP://WWW.FORGETDATA.COM/SLIDES/4" val="&lt;?xml version=&quot;1.0&quot; encoding=&quot;utf-16&quot;?&gt;&lt;ShapeLink xmlns:i=&quot;http://www.w3.org/2001/XMLSchema-instance&quot; xmlns=&quot;http://www.forgetdata.com/Slides&quot;&gt;&lt;FillerProperties i:type=&quot;GenericChartFillerSettings&quot;&gt;&lt;CreateDataSeries&gt;true&lt;/CreateDataSeries&gt;&lt;DataItem&gt;0&lt;/DataItem&gt;&lt;HeaderLabelDepth&gt;1&lt;/HeaderLabelDepth&gt;&lt;IncludeColumnGroupHeadings&gt;false&lt;/IncludeColumnGroupHeadings&gt;&lt;IncludeRowGroupHeadings&gt;false&lt;/IncludeRowGroupHeadings&gt;&lt;RowLabelDepth&gt;1&lt;/RowLabelDepth&gt;&lt;TTestResultSettings&gt;&lt;HeadingPrefix&gt;&lt;/HeadingPrefix&gt;&lt;HeadingSuffix&gt;&lt;/HeadingSuffix&gt;&lt;ResultPrefix&gt;&lt;/ResultPrefix&gt;&lt;ResultSuffix&gt;&lt;/ResultSuffix&gt;&lt;/TTestResultSettings&gt;&lt;/FillerProperties&gt;&lt;Query xmlns:d2p1=&quot;http://www.forgetdata.com/ReportingSuite&quot;&gt;&lt;d2p1:Column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4p1:string&gt;Base unweighted&lt;/d4p1:string&gt;&lt;d4p1:string&gt;Base weighted&lt;/d4p1:string&gt;&lt;d4p1:string&gt;Eos&lt;/d4p1:string&gt;&lt;/d2p1:IgnoredTypes&gt;&lt;/d2p1:ColumnCombinationSettings&gt;&lt;d2p1:Items&gt;&lt;d2p1:DataQueryItem&gt;&lt;d2p1:ColumnSelection&gt;/0[0]&lt;/d2p1:ColumnSelection&gt;&lt;d2p1:ConnectionName&gt;Item0&lt;/d2p1:ConnectionName&gt;&lt;d2p1:DataQueryType&gt;SelectColumn&lt;/d2p1:DataQueryType&gt;&lt;d2p1:RowSelection&gt;/&lt;/d2p1:RowSelection&gt;&lt;d2p1:TableName&gt;D2. Onko yrityksenne viimeaikoina &amp;lt;u&amp;gt;saanut&amp;lt;/u&amp;gt; tarvitsemansa pankki- tai muun vieraan pääoman ehtoisen investointirahoituksen?   $$$2&lt;/d2p1:TableName&gt;&lt;/d2p1:DataQueryItem&gt;&lt;d2p1:DataQueryItem&gt;&lt;d2p1:ColumnSelection&gt;/0[2]/0&lt;/d2p1:ColumnSelection&gt;&lt;d2p1:ConnectionName&gt;Item0&lt;/d2p1:ConnectionName&gt;&lt;d2p1:DataQueryType&gt;SelectGroup&lt;/d2p1:DataQueryType&gt;&lt;d2p1:RowSelection&gt;/0&lt;/d2p1:RowSelection&gt;&lt;d2p1:TableName&gt;D2. Onko yrityksenne viimeaikoina &amp;lt;u&amp;gt;saanut&amp;lt;/u&amp;gt; tarvitsemansa pankki- tai muun vieraan pääoman ehtoisen investointirahoituksen?   $$$2&lt;/d2p1:TableName&gt;&lt;/d2p1:DataQueryItem&gt;&lt;d2p1:DataQueryItem&gt;&lt;d2p1:ColumnSelection&gt;/0[5]/0&lt;/d2p1:ColumnSelection&gt;&lt;d2p1:ConnectionName&gt;Item0&lt;/d2p1:ConnectionName&gt;&lt;d2p1:DataQueryType&gt;SelectGroup&lt;/d2p1:DataQueryType&gt;&lt;d2p1:RowSelection&gt;/0&lt;/d2p1:RowSelection&gt;&lt;d2p1:TableName&gt;D2. Onko yrityksenne viimeaikoina &amp;lt;u&amp;gt;saanut&amp;lt;/u&amp;gt; tarvitsemansa pankki- tai muun vieraan pääoman ehtoisen investointirahoituksen?   $$$2&lt;/d2p1:TableName&gt;&lt;/d2p1:DataQueryItem&gt;&lt;d2p1:DataQueryItem&gt;&lt;d2p1:ColumnSelection&gt;/0[6]/0&lt;/d2p1:ColumnSelection&gt;&lt;d2p1:ConnectionName&gt;Item0&lt;/d2p1:ConnectionName&gt;&lt;d2p1:DataQueryType&gt;SelectGroup&lt;/d2p1:DataQueryType&gt;&lt;d2p1:RowSelection&gt;/0&lt;/d2p1:RowSelection&gt;&lt;d2p1:TableName&gt;D2. Onko yrityksenne viimeaikoina &amp;lt;u&amp;gt;saanut&amp;lt;/u&amp;gt; tarvitsemansa pankki- tai muun vieraan pääoman ehtoisen investointirahoituksen?   $$$2&lt;/d2p1:TableName&gt;&lt;/d2p1:DataQueryItem&gt;&lt;d2p1:DataQueryItem&gt;&lt;d2p1:ColumnSelection&gt;/0[10]/0&lt;/d2p1:ColumnSelection&gt;&lt;d2p1:ConnectionName&gt;Item0&lt;/d2p1:ConnectionName&gt;&lt;d2p1:DataQueryType&gt;SelectGroup&lt;/d2p1:DataQueryType&gt;&lt;d2p1:RowSelection&gt;/0&lt;/d2p1:RowSelection&gt;&lt;d2p1:TableName&gt;D2. Onko yrityksenne viimeaikoina &amp;lt;u&amp;gt;saanut&amp;lt;/u&amp;gt; tarvitsemansa pankki- tai muun vieraan pääoman ehtoisen investointirahoituksen?   $$$2&lt;/d2p1:TableName&gt;&lt;/d2p1:DataQueryItem&gt;&lt;/d2p1:Items&gt;&lt;d2p1:Row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4p1:string&gt;Base unweighted&lt;/d4p1:string&gt;&lt;d4p1:string&gt;Base weighted&lt;/d4p1:string&gt;&lt;/d2p1:IgnoredTypes&gt;&lt;d2p1:MergeGroupsByName&gt;true&lt;/d2p1:MergeGroupsByName&gt;&lt;d2p1:MergeMembersByName&gt;true&lt;/d2p1:MergeMembersByName&gt;&lt;/d2p1:RowCombinationSettings&gt;&lt;/Query&gt;&lt;Version&gt;4.2.0.0&lt;/Version&gt;&lt;/ShapeLink&gt;"/>
</p:tagLst>
</file>

<file path=ppt/tags/tag3.xml><?xml version="1.0" encoding="utf-8"?>
<p:tagLst xmlns:a="http://schemas.openxmlformats.org/drawingml/2006/main" xmlns:r="http://schemas.openxmlformats.org/officeDocument/2006/relationships" xmlns:p="http://schemas.openxmlformats.org/presentationml/2006/main">
  <p:tag name="HTTP://WWW.FORGETDATA.COM/SLIDES/4" val="&lt;?xml version=&quot;1.0&quot; encoding=&quot;utf-16&quot;?&gt;&lt;ShapeLink xmlns:i=&quot;http://www.w3.org/2001/XMLSchema-instance&quot; xmlns=&quot;http://www.forgetdata.com/Slides&quot;&gt;&lt;FillerProperties i:type=&quot;GenericChartFillerSettings&quot;&gt;&lt;CreateDataSeries&gt;true&lt;/CreateDataSeries&gt;&lt;DataItem&gt;0&lt;/DataItem&gt;&lt;HeaderLabelDepth&gt;1&lt;/HeaderLabelDepth&gt;&lt;IncludeColumnGroupHeadings&gt;false&lt;/IncludeColumnGroupHeadings&gt;&lt;IncludeRowGroupHeadings&gt;false&lt;/IncludeRowGroupHeadings&gt;&lt;RowLabelDepth&gt;1&lt;/RowLabelDepth&gt;&lt;TTestResultSettings&gt;&lt;HeadingPrefix&gt;&lt;/HeadingPrefix&gt;&lt;HeadingSuffix&gt;&lt;/HeadingSuffix&gt;&lt;ResultPrefix&gt;&lt;/ResultPrefix&gt;&lt;ResultSuffix&gt;&lt;/ResultSuffix&gt;&lt;/TTestResultSettings&gt;&lt;/FillerProperties&gt;&lt;Query xmlns:d2p1=&quot;http://www.forgetdata.com/ReportingSuite&quot;&gt;&lt;d2p1:Column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4p1:string&gt;Base unweighted&lt;/d4p1:string&gt;&lt;d4p1:string&gt;Base weighted&lt;/d4p1:string&gt;&lt;/d2p1:IgnoredTypes&gt;&lt;/d2p1:ColumnCombinationSettings&gt;&lt;d2p1:Items&gt;&lt;d2p1:DataQueryItem&gt;&lt;d2p1:ColumnSelection&gt;/0[0]&lt;/d2p1:ColumnSelection&gt;&lt;d2p1:ConnectionName&gt;Item0&lt;/d2p1:ConnectionName&gt;&lt;d2p1:DataQueryType&gt;SelectColumn&lt;/d2p1:DataQueryType&gt;&lt;d2p1:RowSelection&gt;/&lt;/d2p1:RowSelection&gt;&lt;d2p1:TableName&gt;&amp;lt;b&amp;gt;A. Yritysverojärjestelmää koskevat muutostarpeet&amp;lt;/b&amp;gt;&amp;lt;br/&amp;gt;&amp;lt;br/&amp;gt;Tässä pyydetään arvioimaan &amp;lt;u&amp;gt;erilaisia yritysverojärjestelmiä&amp;lt;/u&amp;gt;. Eri vaihtoehdoissa esitettävät veroprosentit ovat suuntaa-antavia. Mikä näistä vaihtoehdoista &amp;lt;u&amp;gt;parantaisi teidän yrityksenne kykyä ja halua investoida Suomessa ja / tai saada ulkopuolista rahoitusta investointeihin&amp;lt;/u&amp;gt;? &amp;lt;br/&amp;gt;&amp;lt;br/&amp;gt;Tarkoitus ei ole pohtia erilaisten yritysverojärjestelmien vaikutuksia valtiontalouteen.&amp;lt;br/&amp;gt;&amp;lt;br/&amp;gt;A1.  Valitse yrityksenne näkökulmasta enintään kolme tärkeysjärjestyksessä mieluisinta yritysverotuksen kehittämislinjaa.&amp;lt;br/&amp;gt;&amp;lt;br/&amp;gt;&amp;lt;u&amp;gt;Mallit 1 ja 2 pyrkivät neutralisoimaan vieraan pääoman (lainarahoituksen) ja oman pääoman ehtoisen rahoituksen kohtelun verotuksessa:&amp;lt;/u&amp;gt;&amp;lt;br/&amp;gt;&amp;lt;br/&amp;gt;&amp;lt;u&amp;gt;Mallien 3-4 tavoitteena olisi siirtää yritysverotusta siihen hetkeen, kun voittoa maksetaan omistajille. Tällöin yrityksille jäisi enemmän omaa pääomaa ja lainarahoituksen tarve vähenisi.&amp;lt;/u&amp;gt;&amp;lt;br/&amp;gt;&amp;lt;br/&amp;gt;&amp;lt;br/&amp;gt;&amp;lt;br/&amp;gt; &amp;lt;b&amp;gt;Valitse ensin mieluisin yritysverotuksen kehittämislinja.&amp;lt;/b&amp;gt;$$$1&lt;/d2p1:TableName&gt;&lt;/d2p1:DataQueryItem&gt;&lt;/d2p1:Items&gt;&lt;d2p1:Row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4p1:string&gt;Base unweighted&lt;/d4p1:string&gt;&lt;d4p1:string&gt;Base weighted&lt;/d4p1:string&gt;&lt;/d2p1:IgnoredTypes&gt;&lt;/d2p1:RowCombinationSettings&gt;&lt;d2p1:SwitchRowsAndColumns&gt;true&lt;/d2p1:SwitchRowsAndColumns&gt;&lt;/Query&gt;&lt;Version&gt;4.2.0.0&lt;/Version&gt;&lt;/ShapeLink&gt;"/>
</p:tagLst>
</file>

<file path=ppt/tags/tag4.xml><?xml version="1.0" encoding="utf-8"?>
<p:tagLst xmlns:a="http://schemas.openxmlformats.org/drawingml/2006/main" xmlns:r="http://schemas.openxmlformats.org/officeDocument/2006/relationships" xmlns:p="http://schemas.openxmlformats.org/presentationml/2006/main">
  <p:tag name="HTTP://WWW.FORGETDATA.COM/SLIDES/4" val="&lt;?xml version=&quot;1.0&quot; encoding=&quot;utf-16&quot;?&gt;&lt;ShapeLink xmlns:i=&quot;http://www.w3.org/2001/XMLSchema-instance&quot; xmlns=&quot;http://www.forgetdata.com/Slides&quot;&gt;&lt;FillerProperties i:type=&quot;GenericChartFillerSettings&quot;&gt;&lt;CreateDataSeries&gt;true&lt;/CreateDataSeries&gt;&lt;DataItem&gt;0&lt;/DataItem&gt;&lt;HeaderLabelDepth&gt;1&lt;/HeaderLabelDepth&gt;&lt;IncludeColumnGroupHeadings&gt;false&lt;/IncludeColumnGroupHeadings&gt;&lt;IncludeRowGroupHeadings&gt;false&lt;/IncludeRowGroupHeadings&gt;&lt;RowLabelDepth&gt;1&lt;/RowLabelDepth&gt;&lt;TTestResultSettings&gt;&lt;HeadingPrefix&gt;&lt;/HeadingPrefix&gt;&lt;HeadingSuffix&gt;&lt;/HeadingSuffix&gt;&lt;ResultPrefix&gt;&lt;/ResultPrefix&gt;&lt;ResultSuffix&gt;&lt;/ResultSuffix&gt;&lt;/TTestResultSettings&gt;&lt;/FillerProperties&gt;&lt;Query xmlns:d2p1=&quot;http://www.forgetdata.com/ReportingSuite&quot;&gt;&lt;d2p1:Column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4p1:string&gt;Base unweighted&lt;/d4p1:string&gt;&lt;d4p1:string&gt;Base weighted&lt;/d4p1:string&gt;&lt;/d2p1:IgnoredTypes&gt;&lt;/d2p1:ColumnCombinationSettings&gt;&lt;d2p1:Items&gt;&lt;d2p1:DataQueryItem&gt;&lt;d2p1:ColumnSelection&gt;/0[2]/0&lt;/d2p1:ColumnSelection&gt;&lt;d2p1:ConnectionName&gt;Item0&lt;/d2p1:ConnectionName&gt;&lt;d2p1:DataQueryType&gt;SelectGroup&lt;/d2p1:DataQueryType&gt;&lt;d2p1:RowSelection&gt;/0&lt;/d2p1:RowSelection&gt;&lt;d2p1:TableName&gt;&amp;lt;b&amp;gt;A. Yritysverojärjestelmää koskevat muutostarpeet&amp;lt;/b&amp;gt;&amp;lt;br/&amp;gt;&amp;lt;br/&amp;gt;Tässä pyydetään arvioimaan &amp;lt;u&amp;gt;erilaisia yritysverojärjestelmiä&amp;lt;/u&amp;gt;. Eri vaihtoehdoissa esitettävät veroprosentit ovat suuntaa-antavia. Mikä näistä vaihtoehdoista &amp;lt;u&amp;gt;parantaisi teidän yrityksenne kykyä ja halua investoida Suomessa ja / tai saada ulkopuolista rahoitusta investointeihin&amp;lt;/u&amp;gt;? &amp;lt;br/&amp;gt;&amp;lt;br/&amp;gt;Tarkoitus ei ole pohtia erilaisten yritysverojärjestelmien vaikutuksia valtiontalouteen.&amp;lt;br/&amp;gt;&amp;lt;br/&amp;gt;A1.  Valitse yrityksenne näkökulmasta enintään kolme tärkeysjärjestyksessä mieluisinta yritysverotuksen kehittämislinjaa.&amp;lt;br/&amp;gt;&amp;lt;br/&amp;gt;&amp;lt;u&amp;gt;Mallit 1 ja 2 pyrkivät neutralisoimaan vieraan pääoman (lainarahoituksen) ja oman pääoman ehtoisen rahoituksen kohtelun verotuksessa:&amp;lt;/u&amp;gt;&amp;lt;br/&amp;gt;&amp;lt;br/&amp;gt;&amp;lt;u&amp;gt;Mallien 3-4 tavoitteena olisi siirtää yritysverotusta siihen hetkeen, kun voittoa maksetaan omistajille. Tällöin yrityksille jäisi enemmän omaa pääomaa ja lainarahoituksen tarve vähenisi.&amp;lt;/u&amp;gt;&amp;lt;br/&amp;gt;&amp;lt;br/&amp;gt;&amp;lt;br/&amp;gt;&amp;lt;br/&amp;gt; &amp;lt;b&amp;gt;Valitse ensin mieluisin yritysverotuksen kehittämislinja.&amp;lt;/b&amp;gt;$$$1&lt;/d2p1:TableName&gt;&lt;/d2p1:DataQueryItem&gt;&lt;/d2p1:Items&gt;&lt;d2p1:Row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4p1:string&gt;Base unweighted&lt;/d4p1:string&gt;&lt;d4p1:string&gt;Base weighted&lt;/d4p1:string&gt;&lt;/d2p1:IgnoredTypes&gt;&lt;/d2p1:RowCombinationSettings&gt;&lt;d2p1:SwitchRowsAndColumns&gt;true&lt;/d2p1:SwitchRowsAndColumns&gt;&lt;/Query&gt;&lt;Version&gt;4.2.0.0&lt;/Version&gt;&lt;/ShapeLink&gt;"/>
</p:tagLst>
</file>

<file path=ppt/tags/tag5.xml><?xml version="1.0" encoding="utf-8"?>
<p:tagLst xmlns:a="http://schemas.openxmlformats.org/drawingml/2006/main" xmlns:r="http://schemas.openxmlformats.org/officeDocument/2006/relationships" xmlns:p="http://schemas.openxmlformats.org/presentationml/2006/main">
  <p:tag name="HTTP://WWW.FORGETDATA.COM/SLIDES/4" val="&lt;?xml version=&quot;1.0&quot; encoding=&quot;utf-16&quot;?&gt;&lt;ShapeLink xmlns:i=&quot;http://www.w3.org/2001/XMLSchema-instance&quot; xmlns=&quot;http://www.forgetdata.com/Slides&quot;&gt;&lt;FillerProperties i:type=&quot;GenericChartFillerSettings&quot;&gt;&lt;CreateDataSeries&gt;true&lt;/CreateDataSeries&gt;&lt;DataItem&gt;0&lt;/DataItem&gt;&lt;HeaderLabelDepth&gt;1&lt;/HeaderLabelDepth&gt;&lt;IncludeColumnGroupHeadings&gt;false&lt;/IncludeColumnGroupHeadings&gt;&lt;IncludeRowGroupHeadings&gt;false&lt;/IncludeRowGroupHeadings&gt;&lt;RowLabelDepth&gt;1&lt;/RowLabelDepth&gt;&lt;TTestResultSettings&gt;&lt;HeadingPrefix&gt;&lt;/HeadingPrefix&gt;&lt;HeadingSuffix&gt;&lt;/HeadingSuffix&gt;&lt;ResultPrefix&gt;&lt;/ResultPrefix&gt;&lt;ResultSuffix&gt;&lt;/ResultSuffix&gt;&lt;/TTestResultSettings&gt;&lt;/FillerProperties&gt;&lt;Query xmlns:d2p1=&quot;http://www.forgetdata.com/ReportingSuite&quot;&gt;&lt;d2p1:Column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4p1:string&gt;Base unweighted&lt;/d4p1:string&gt;&lt;d4p1:string&gt;Base weighted&lt;/d4p1:string&gt;&lt;d4p1:string&gt;Eos&lt;/d4p1:string&gt;&lt;/d2p1:IgnoredTypes&gt;&lt;/d2p1:ColumnCombinationSettings&gt;&lt;d2p1:Items&gt;&lt;d2p1:DataQueryItem&gt;&lt;d2p1:ColumnSelection&gt;/0[10]/0&lt;/d2p1:ColumnSelection&gt;&lt;d2p1:ConnectionName&gt;Item0&lt;/d2p1:ConnectionName&gt;&lt;d2p1:DataQueryType&gt;SelectGroup&lt;/d2p1:DataQueryType&gt;&lt;d2p1:RowSelection&gt;/0&lt;/d2p1:RowSelection&gt;&lt;d2p1:TableName&gt;&amp;lt;b&amp;gt;A. Yritysverojärjestelmää koskevat muutostarpeet&amp;lt;/b&amp;gt;&amp;lt;br/&amp;gt;&amp;lt;br/&amp;gt;Tässä pyydetään arvioimaan &amp;lt;u&amp;gt;erilaisia yritysverojärjestelmiä&amp;lt;/u&amp;gt;. Eri vaihtoehdoissa esitettävät veroprosentit ovat suuntaa-antavia. Mikä näistä vaihtoehdoista &amp;lt;u&amp;gt;parantaisi teidän yrityksenne kykyä ja halua investoida Suomessa ja / tai saada ulkopuolista rahoitusta investointeihin&amp;lt;/u&amp;gt;? &amp;lt;br/&amp;gt;&amp;lt;br/&amp;gt;Tarkoitus ei ole pohtia erilaisten yritysverojärjestelmien vaikutuksia valtiontalouteen.&amp;lt;br/&amp;gt;&amp;lt;br/&amp;gt;A1.  Valitse yrityksenne näkökulmasta enintään kolme tärkeysjärjestyksessä mieluisinta yritysverotuksen kehittämislinjaa.&amp;lt;br/&amp;gt;&amp;lt;br/&amp;gt;&amp;lt;u&amp;gt;Mallit 1 ja 2 pyrkivät neutralisoimaan vieraan pääoman (lainarahoituksen) ja oman pääoman ehtoisen rahoituksen kohtelun verotuksessa:&amp;lt;/u&amp;gt;&amp;lt;br/&amp;gt;&amp;lt;br/&amp;gt;&amp;lt;u&amp;gt;Mallien 3-4 tavoitteena olisi siirtää yritysverotusta siihen hetkeen, kun voittoa maksetaan omistajille. Tällöin yrityksille jäisi enemmän omaa pääomaa ja lainarahoituksen tarve vähenisi.&amp;lt;/u&amp;gt;&amp;lt;br/&amp;gt;&amp;lt;br/&amp;gt;&amp;lt;br/&amp;gt;&amp;lt;br/&amp;gt; &amp;lt;b&amp;gt;Valitse ensin mieluisin yritysverotuksen kehittämislinja.&amp;lt;/b&amp;gt;$$$1&lt;/d2p1:TableName&gt;&lt;/d2p1:DataQueryItem&gt;&lt;/d2p1:Items&gt;&lt;d2p1:Row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4p1:string&gt;Base unweighted&lt;/d4p1:string&gt;&lt;d4p1:string&gt;Base weighted&lt;/d4p1:string&gt;&lt;/d2p1:IgnoredTypes&gt;&lt;/d2p1:RowCombinationSettings&gt;&lt;d2p1:SwitchRowsAndColumns&gt;true&lt;/d2p1:SwitchRowsAndColumns&gt;&lt;/Query&gt;&lt;Version&gt;4.2.0.0&lt;/Version&gt;&lt;/ShapeLink&gt;"/>
</p:tagLst>
</file>

<file path=ppt/tags/tag6.xml><?xml version="1.0" encoding="utf-8"?>
<p:tagLst xmlns:a="http://schemas.openxmlformats.org/drawingml/2006/main" xmlns:r="http://schemas.openxmlformats.org/officeDocument/2006/relationships" xmlns:p="http://schemas.openxmlformats.org/presentationml/2006/main">
  <p:tag name="HTTP://WWW.FORGETDATA.COM/SLIDES/4" val="&lt;?xml version=&quot;1.0&quot; encoding=&quot;utf-16&quot;?&gt;&lt;ShapeLink xmlns:i=&quot;http://www.w3.org/2001/XMLSchema-instance&quot; xmlns=&quot;http://www.forgetdata.com/Slides&quot;&gt;&lt;FillerProperties i:type=&quot;GenericChartFillerSettings&quot;&gt;&lt;CreateDataSeries&gt;true&lt;/CreateDataSeries&gt;&lt;DataItem&gt;0&lt;/DataItem&gt;&lt;HeaderLabelDepth&gt;1&lt;/HeaderLabelDepth&gt;&lt;IncludeColumnGroupHeadings&gt;false&lt;/IncludeColumnGroupHeadings&gt;&lt;IncludeRowGroupHeadings&gt;false&lt;/IncludeRowGroupHeadings&gt;&lt;RowLabelDepth&gt;1&lt;/RowLabelDepth&gt;&lt;TTestResultSettings&gt;&lt;HeadingPrefix&gt;&lt;/HeadingPrefix&gt;&lt;HeadingSuffix&gt;&lt;/HeadingSuffix&gt;&lt;ResultPrefix&gt;&lt;/ResultPrefix&gt;&lt;ResultSuffix&gt;&lt;/ResultSuffix&gt;&lt;/TTestResultSettings&gt;&lt;/FillerProperties&gt;&lt;Query xmlns:d2p1=&quot;http://www.forgetdata.com/ReportingSuite&quot;&gt;&lt;d2p1:Column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4p1:string&gt;Base unweighted&lt;/d4p1:string&gt;&lt;d4p1:string&gt;Base weighted&lt;/d4p1:string&gt;&lt;/d2p1:IgnoredTypes&gt;&lt;/d2p1:ColumnCombinationSettings&gt;&lt;d2p1:Items&gt;&lt;d2p1:DataQueryItem&gt;&lt;d2p1:ColumnSelection&gt;/0[0]&lt;/d2p1:ColumnSelection&gt;&lt;d2p1:ConnectionName&gt;Item0&lt;/d2p1:ConnectionName&gt;&lt;d2p1:DataQueryType&gt;SelectColumn&lt;/d2p1:DataQueryType&gt;&lt;d2p1:RowSelection&gt;/&lt;/d2p1:RowSelection&gt;&lt;d2p1:TableName&gt;B3. Miten arvioitte ehdottamanne mieluisimman veromallin käyttöönoton vaikuttavan &amp;lt;u&amp;gt;yrityksenne investointeihin&amp;lt;/u&amp;gt;* Suomessa tulevan kolmen vuoden aikana? $$$1&lt;/d2p1:TableName&gt;&lt;/d2p1:DataQueryItem&gt;&lt;d2p1:DataQueryItem&gt;&lt;d2p1:ColumnSelection&gt;/0[2]/0&lt;/d2p1:ColumnSelection&gt;&lt;d2p1:ConnectionName&gt;Item0&lt;/d2p1:ConnectionName&gt;&lt;d2p1:DataQueryType&gt;SelectGroup&lt;/d2p1:DataQueryType&gt;&lt;d2p1:RowSelection&gt;/0&lt;/d2p1:RowSelection&gt;&lt;d2p1:TableName&gt;B3. Miten arvioitte ehdottamanne mieluisimman veromallin käyttöönoton vaikuttavan &amp;lt;u&amp;gt;yrityksenne investointeihin&amp;lt;/u&amp;gt;* Suomessa tulevan kolmen vuoden aikana? $$$1&lt;/d2p1:TableName&gt;&lt;/d2p1:DataQueryItem&gt;&lt;d2p1:DataQueryItem&gt;&lt;d2p1:ColumnSelection&gt;/0[11]/0&lt;/d2p1:ColumnSelection&gt;&lt;d2p1:ConnectionName&gt;Item0&lt;/d2p1:ConnectionName&gt;&lt;d2p1:DataQueryType&gt;SelectGroup&lt;/d2p1:DataQueryType&gt;&lt;d2p1:RowSelection&gt;/0&lt;/d2p1:RowSelection&gt;&lt;d2p1:TableName&gt;B3. Miten arvioitte ehdottamanne mieluisimman veromallin käyttöönoton vaikuttavan &amp;lt;u&amp;gt;yrityksenne investointeihin&amp;lt;/u&amp;gt;* Suomessa tulevan kolmen vuoden aikana? $$$1&lt;/d2p1:TableName&gt;&lt;/d2p1:DataQueryItem&gt;&lt;d2p1:DataQueryItem&gt;&lt;d2p1:ColumnSelection&gt;/0[6]/0[0]&lt;/d2p1:ColumnSelection&gt;&lt;d2p1:ConnectionName&gt;Item0&lt;/d2p1:ConnectionName&gt;&lt;d2p1:DataQueryType&gt;SelectColumn&lt;/d2p1:DataQueryType&gt;&lt;d2p1:RowSelection&gt;/&lt;/d2p1:RowSelection&gt;&lt;d2p1:TableName&gt;B3. Miten arvioitte ehdottamanne mieluisimman veromallin käyttöönoton vaikuttavan &amp;lt;u&amp;gt;yrityksenne investointeihin&amp;lt;/u&amp;gt;* Suomessa tulevan kolmen vuoden aikana? $$$1&lt;/d2p1:TableName&gt;&lt;/d2p1:DataQueryItem&gt;&lt;d2p1:DataQueryItem&gt;&lt;d2p1:ColumnSelection&gt;/0[6]/0[1]&lt;/d2p1:ColumnSelection&gt;&lt;d2p1:ConnectionName&gt;Item0&lt;/d2p1:ConnectionName&gt;&lt;d2p1:DataQueryType&gt;SelectColumn&lt;/d2p1:DataQueryType&gt;&lt;d2p1:RowSelection&gt;/&lt;/d2p1:RowSelection&gt;&lt;d2p1:TableName&gt;B3. Miten arvioitte ehdottamanne mieluisimman veromallin käyttöönoton vaikuttavan &amp;lt;u&amp;gt;yrityksenne investointeihin&amp;lt;/u&amp;gt;* Suomessa tulevan kolmen vuoden aikana? $$$1&lt;/d2p1:TableName&gt;&lt;/d2p1:DataQueryItem&gt;&lt;d2p1:DataQueryItem&gt;&lt;d2p1:ColumnSelection&gt;/0[6]/0[2]&lt;/d2p1:ColumnSelection&gt;&lt;d2p1:ConnectionName&gt;Item0&lt;/d2p1:ConnectionName&gt;&lt;d2p1:DataQueryType&gt;SelectColumn&lt;/d2p1:DataQueryType&gt;&lt;d2p1:RowSelection&gt;/&lt;/d2p1:RowSelection&gt;&lt;d2p1:TableName&gt;B3. Miten arvioitte ehdottamanne mieluisimman veromallin käyttöönoton vaikuttavan &amp;lt;u&amp;gt;yrityksenne investointeihin&amp;lt;/u&amp;gt;* Suomessa tulevan kolmen vuoden aikana? $$$1&lt;/d2p1:TableName&gt;&lt;/d2p1:DataQueryItem&gt;&lt;d2p1:DataQueryItem&gt;&lt;d2p1:ColumnSelection&gt;/0[6]/0[3]&lt;/d2p1:ColumnSelection&gt;&lt;d2p1:ConnectionName&gt;Item0&lt;/d2p1:ConnectionName&gt;&lt;d2p1:DataQueryType&gt;SelectColumn&lt;/d2p1:DataQueryType&gt;&lt;d2p1:RowSelection&gt;/&lt;/d2p1:RowSelection&gt;&lt;d2p1:TableName&gt;B3. Miten arvioitte ehdottamanne mieluisimman veromallin käyttöönoton vaikuttavan &amp;lt;u&amp;gt;yrityksenne investointeihin&amp;lt;/u&amp;gt;* Suomessa tulevan kolmen vuoden aikana? $$$1&lt;/d2p1:TableName&gt;&lt;/d2p1:DataQueryItem&gt;&lt;d2p1:DataQueryItem&gt;&lt;d2p1:ColumnSelection&gt;/0[10]/0[0]&lt;/d2p1:ColumnSelection&gt;&lt;d2p1:ConnectionName&gt;Item0&lt;/d2p1:ConnectionName&gt;&lt;d2p1:DataQueryType&gt;SelectColumn&lt;/d2p1:DataQueryType&gt;&lt;d2p1:RowSelection&gt;/&lt;/d2p1:RowSelection&gt;&lt;d2p1:TableName&gt;B3. Miten arvioitte ehdottamanne mieluisimman veromallin käyttöönoton vaikuttavan &amp;lt;u&amp;gt;yrityksenne investointeihin&amp;lt;/u&amp;gt;* Suomessa tulevan kolmen vuoden aikana? $$$1&lt;/d2p1:TableName&gt;&lt;/d2p1:DataQueryItem&gt;&lt;d2p1:DataQueryItem&gt;&lt;d2p1:ColumnSelection&gt;/0[10]/0[1]&lt;/d2p1:ColumnSelection&gt;&lt;d2p1:ConnectionName&gt;Item0&lt;/d2p1:ConnectionName&gt;&lt;d2p1:DataQueryType&gt;SelectColumn&lt;/d2p1:DataQueryType&gt;&lt;d2p1:RowSelection&gt;/&lt;/d2p1:RowSelection&gt;&lt;d2p1:TableName&gt;B3. Miten arvioitte ehdottamanne mieluisimman veromallin käyttöönoton vaikuttavan &amp;lt;u&amp;gt;yrityksenne investointeihin&amp;lt;/u&amp;gt;* Suomessa tulevan kolmen vuoden aikana? $$$1&lt;/d2p1:TableName&gt;&lt;/d2p1:DataQueryItem&gt;&lt;d2p1:DataQueryItem&gt;&lt;d2p1:ColumnSelection&gt;/0[10]/0[2]&lt;/d2p1:ColumnSelection&gt;&lt;d2p1:ConnectionName&gt;Item0&lt;/d2p1:ConnectionName&gt;&lt;d2p1:DataQueryType&gt;SelectColumn&lt;/d2p1:DataQueryType&gt;&lt;d2p1:RowSelection&gt;/&lt;/d2p1:RowSelection&gt;&lt;d2p1:TableName&gt;B3. Miten arvioitte ehdottamanne mieluisimman veromallin käyttöönoton vaikuttavan &amp;lt;u&amp;gt;yrityksenne investointeihin&amp;lt;/u&amp;gt;* Suomessa tulevan kolmen vuoden aikana? $$$1&lt;/d2p1:TableName&gt;&lt;/d2p1:DataQueryItem&gt;&lt;/d2p1:Items&gt;&lt;d2p1:Row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4p1:string&gt;Base unweighted&lt;/d4p1:string&gt;&lt;d4p1:string&gt;Base weighted&lt;/d4p1:string&gt;&lt;/d2p1:IgnoredTypes&gt;&lt;d2p1:MergeGroupsByName&gt;true&lt;/d2p1:MergeGroupsByName&gt;&lt;d2p1:MergeMembersByName&gt;true&lt;/d2p1:MergeMembersByName&gt;&lt;/d2p1:RowCombinationSettings&gt;&lt;/Query&gt;&lt;Version&gt;4.2.0.0&lt;/Version&gt;&lt;/ShapeLink&gt;"/>
</p:tagLst>
</file>

<file path=ppt/tags/tag7.xml><?xml version="1.0" encoding="utf-8"?>
<p:tagLst xmlns:a="http://schemas.openxmlformats.org/drawingml/2006/main" xmlns:r="http://schemas.openxmlformats.org/officeDocument/2006/relationships" xmlns:p="http://schemas.openxmlformats.org/presentationml/2006/main">
  <p:tag name="HTTP://WWW.FORGETDATA.COM/SLIDES/4" val="&lt;?xml version=&quot;1.0&quot; encoding=&quot;utf-16&quot;?&gt;&lt;ShapeLink xmlns:i=&quot;http://www.w3.org/2001/XMLSchema-instance&quot; xmlns=&quot;http://www.forgetdata.com/Slides&quot;&gt;&lt;FillerProperties i:type=&quot;GenericChartFillerSettings&quot;&gt;&lt;CreateDataSeries&gt;true&lt;/CreateDataSeries&gt;&lt;DataItem&gt;0&lt;/DataItem&gt;&lt;HeaderLabelDepth&gt;1&lt;/HeaderLabelDepth&gt;&lt;IncludeColumnGroupHeadings&gt;false&lt;/IncludeColumnGroupHeadings&gt;&lt;IncludeRowGroupHeadings&gt;false&lt;/IncludeRowGroupHeadings&gt;&lt;RowLabelDepth&gt;1&lt;/RowLabelDepth&gt;&lt;TTestResultSettings&gt;&lt;HeadingPrefix&gt;&lt;/HeadingPrefix&gt;&lt;HeadingSuffix&gt;&lt;/HeadingSuffix&gt;&lt;ResultPrefix&gt;&lt;/ResultPrefix&gt;&lt;ResultSuffix&gt;&lt;/ResultSuffix&gt;&lt;/TTestResultSettings&gt;&lt;/FillerProperties&gt;&lt;Query xmlns:d2p1=&quot;http://www.forgetdata.com/ReportingSuite&quot;&gt;&lt;d2p1:Column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4p1:string&gt;Base unweighted&lt;/d4p1:string&gt;&lt;d4p1:string&gt;Base weighted&lt;/d4p1:string&gt;&lt;d4p1:string&gt;Eos&lt;/d4p1:string&gt;&lt;/d2p1:IgnoredTypes&gt;&lt;/d2p1:ColumnCombinationSettings&gt;&lt;d2p1:Items&gt;&lt;d2p1:DataQueryItem&gt;&lt;d2p1:ColumnSelection&gt;/0[0]&lt;/d2p1:ColumnSelection&gt;&lt;d2p1:ConnectionName&gt;Item0&lt;/d2p1:ConnectionName&gt;&lt;d2p1:DataQueryType&gt;SelectColumn&lt;/d2p1:DataQueryType&gt;&lt;d2p1:RowSelection&gt;/&lt;/d2p1:RowSelection&gt;&lt;d2p1:TableName&gt;B6. Miten arvioitte ehdottamanne mieluisimman veromallin käyttöönoton vaikuttavan yrityksenne &amp;lt;u&amp;gt;investointeihin henkilöstöön ja osaamiseen&amp;lt;/u&amp;gt; Suomessa tulevan kolmen vuoden aikana? $$$1&lt;/d2p1:TableName&gt;&lt;/d2p1:DataQueryItem&gt;&lt;d2p1:DataQueryItem&gt;&lt;d2p1:ColumnSelection&gt;/0[11]/0&lt;/d2p1:ColumnSelection&gt;&lt;d2p1:ConnectionName&gt;Item0&lt;/d2p1:ConnectionName&gt;&lt;d2p1:DataQueryType&gt;SelectGroup&lt;/d2p1:DataQueryType&gt;&lt;d2p1:RowSelection&gt;/0&lt;/d2p1:RowSelection&gt;&lt;d2p1:TableName&gt;B6. Miten arvioitte ehdottamanne mieluisimman veromallin käyttöönoton vaikuttavan yrityksenne &amp;lt;u&amp;gt;investointeihin henkilöstöön ja osaamiseen&amp;lt;/u&amp;gt; Suomessa tulevan kolmen vuoden aikana? $$$1&lt;/d2p1:TableName&gt;&lt;/d2p1:DataQueryItem&gt;&lt;d2p1:DataQueryItem&gt;&lt;d2p1:ColumnSelection&gt;/0[6]/0&lt;/d2p1:ColumnSelection&gt;&lt;d2p1:ConnectionName&gt;Item0&lt;/d2p1:ConnectionName&gt;&lt;d2p1:DataQueryType&gt;SelectGroup&lt;/d2p1:DataQueryType&gt;&lt;d2p1:RowSelection&gt;/0&lt;/d2p1:RowSelection&gt;&lt;d2p1:TableName&gt;B6. Miten arvioitte ehdottamanne mieluisimman veromallin käyttöönoton vaikuttavan yrityksenne &amp;lt;u&amp;gt;investointeihin henkilöstöön ja osaamiseen&amp;lt;/u&amp;gt; Suomessa tulevan kolmen vuoden aikana? $$$1&lt;/d2p1:TableName&gt;&lt;/d2p1:DataQueryItem&gt;&lt;d2p1:DataQueryItem&gt;&lt;d2p1:ColumnSelection&gt;/0[10]/0&lt;/d2p1:ColumnSelection&gt;&lt;d2p1:ConnectionName&gt;Item0&lt;/d2p1:ConnectionName&gt;&lt;d2p1:DataQueryType&gt;SelectGroup&lt;/d2p1:DataQueryType&gt;&lt;d2p1:RowSelection&gt;/0&lt;/d2p1:RowSelection&gt;&lt;d2p1:TableName&gt;B6. Miten arvioitte ehdottamanne mieluisimman veromallin käyttöönoton vaikuttavan yrityksenne &amp;lt;u&amp;gt;investointeihin henkilöstöön ja osaamiseen&amp;lt;/u&amp;gt; Suomessa tulevan kolmen vuoden aikana? $$$1&lt;/d2p1:TableName&gt;&lt;/d2p1:DataQueryItem&gt;&lt;d2p1:DataQueryItem&gt;&lt;d2p1:ColumnSelection&gt;/0[2]/0&lt;/d2p1:ColumnSelection&gt;&lt;d2p1:ConnectionName&gt;Item0&lt;/d2p1:ConnectionName&gt;&lt;d2p1:DataQueryType&gt;SelectGroup&lt;/d2p1:DataQueryType&gt;&lt;d2p1:RowSelection&gt;/0&lt;/d2p1:RowSelection&gt;&lt;d2p1:TableName&gt;B6. Miten arvioitte ehdottamanne mieluisimman veromallin käyttöönoton vaikuttavan yrityksenne &amp;lt;u&amp;gt;investointeihin henkilöstöön ja osaamiseen&amp;lt;/u&amp;gt; Suomessa tulevan kolmen vuoden aikana? $$$1&lt;/d2p1:TableName&gt;&lt;/d2p1:DataQueryItem&gt;&lt;/d2p1:Items&gt;&lt;d2p1:Row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4p1:string&gt;Base unweighted&lt;/d4p1:string&gt;&lt;d4p1:string&gt;Base weighted&lt;/d4p1:string&gt;&lt;/d2p1:IgnoredTypes&gt;&lt;d2p1:MergeGroupsByName&gt;true&lt;/d2p1:MergeGroupsByName&gt;&lt;d2p1:MergeMembersByName&gt;true&lt;/d2p1:MergeMembersByName&gt;&lt;/d2p1:RowCombinationSettings&gt;&lt;/Query&gt;&lt;Version&gt;4.2.0.0&lt;/Version&gt;&lt;/ShapeLink&gt;"/>
</p:tagLst>
</file>

<file path=ppt/tags/tag8.xml><?xml version="1.0" encoding="utf-8"?>
<p:tagLst xmlns:a="http://schemas.openxmlformats.org/drawingml/2006/main" xmlns:r="http://schemas.openxmlformats.org/officeDocument/2006/relationships" xmlns:p="http://schemas.openxmlformats.org/presentationml/2006/main">
  <p:tag name="HTTP://WWW.FORGETDATA.COM/SLIDES/4" val="&lt;?xml version=&quot;1.0&quot; encoding=&quot;utf-16&quot;?&gt;&lt;ShapeLink xmlns:i=&quot;http://www.w3.org/2001/XMLSchema-instance&quot; xmlns=&quot;http://www.forgetdata.com/Slides&quot;&gt;&lt;FillerProperties i:type=&quot;GenericChartFillerSettings&quot;&gt;&lt;CreateDataSeries&gt;true&lt;/CreateDataSeries&gt;&lt;DataItem&gt;0&lt;/DataItem&gt;&lt;HeaderLabelDepth&gt;1&lt;/HeaderLabelDepth&gt;&lt;IncludeColumnGroupHeadings&gt;false&lt;/IncludeColumnGroupHeadings&gt;&lt;IncludeRowGroupHeadings&gt;false&lt;/IncludeRowGroupHeadings&gt;&lt;RowLabelDepth&gt;1&lt;/RowLabelDepth&gt;&lt;TTestResultSettings&gt;&lt;HeadingPrefix&gt;&lt;/HeadingPrefix&gt;&lt;HeadingSuffix&gt;&lt;/HeadingSuffix&gt;&lt;ResultPrefix&gt;&lt;/ResultPrefix&gt;&lt;ResultSuffix&gt;&lt;/ResultSuffix&gt;&lt;/TTestResultSettings&gt;&lt;/FillerProperties&gt;&lt;Query xmlns:d2p1=&quot;http://www.forgetdata.com/ReportingSuite&quot;&gt;&lt;d2p1:Column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4p1:string&gt;Base unweighted&lt;/d4p1:string&gt;&lt;d4p1:string&gt;Base weighted&lt;/d4p1:string&gt;&lt;d4p1:string&gt;Eos&lt;/d4p1:string&gt;&lt;/d2p1:IgnoredTypes&gt;&lt;/d2p1:ColumnCombinationSettings&gt;&lt;d2p1:Items&gt;&lt;d2p1:DataQueryItem&gt;&lt;d2p1:ColumnSelection&gt;/0[0]&lt;/d2p1:ColumnSelection&gt;&lt;d2p1:ConnectionName&gt;Item0&lt;/d2p1:ConnectionName&gt;&lt;d2p1:DataQueryType&gt;SelectColumn&lt;/d2p1:DataQueryType&gt;&lt;d2p1:RowSelection&gt;/&lt;/d2p1:RowSelection&gt;&lt;d2p1:TableName&gt;C2. Mikä on yrityksenne osingonjakopolitiikan keskeinen tavoite lähivuosina? $$$1&lt;/d2p1:TableName&gt;&lt;/d2p1:DataQueryItem&gt;&lt;d2p1:DataQueryItem&gt;&lt;d2p1:ColumnSelection&gt;/0[2]/0&lt;/d2p1:ColumnSelection&gt;&lt;d2p1:ConnectionName&gt;Item0&lt;/d2p1:ConnectionName&gt;&lt;d2p1:DataQueryType&gt;SelectGroup&lt;/d2p1:DataQueryType&gt;&lt;d2p1:RowSelection&gt;/0&lt;/d2p1:RowSelection&gt;&lt;d2p1:TableName&gt;C2. Mikä on yrityksenne osingonjakopolitiikan keskeinen tavoite lähivuosina? $$$1&lt;/d2p1:TableName&gt;&lt;/d2p1:DataQueryItem&gt;&lt;d2p1:DataQueryItem&gt;&lt;d2p1:ColumnSelection&gt;/0[6]/0&lt;/d2p1:ColumnSelection&gt;&lt;d2p1:ConnectionName&gt;Item0&lt;/d2p1:ConnectionName&gt;&lt;d2p1:DataQueryType&gt;SelectGroup&lt;/d2p1:DataQueryType&gt;&lt;d2p1:RowSelection&gt;/0&lt;/d2p1:RowSelection&gt;&lt;d2p1:TableName&gt;C2. Mikä on yrityksenne osingonjakopolitiikan keskeinen tavoite lähivuosina? $$$1&lt;/d2p1:TableName&gt;&lt;/d2p1:DataQueryItem&gt;&lt;d2p1:DataQueryItem&gt;&lt;d2p1:ColumnSelection&gt;/0[10]/0&lt;/d2p1:ColumnSelection&gt;&lt;d2p1:ConnectionName&gt;Item0&lt;/d2p1:ConnectionName&gt;&lt;d2p1:DataQueryType&gt;SelectGroup&lt;/d2p1:DataQueryType&gt;&lt;d2p1:RowSelection&gt;/0&lt;/d2p1:RowSelection&gt;&lt;d2p1:TableName&gt;C2. Mikä on yrityksenne osingonjakopolitiikan keskeinen tavoite lähivuosina? $$$1&lt;/d2p1:TableName&gt;&lt;/d2p1:DataQueryItem&gt;&lt;d2p1:DataQueryItem&gt;&lt;d2p1:ColumnSelection&gt;/0[5]/0[0]&lt;/d2p1:ColumnSelection&gt;&lt;d2p1:ConnectionName&gt;Item0&lt;/d2p1:ConnectionName&gt;&lt;d2p1:DataQueryType&gt;SelectColumn&lt;/d2p1:DataQueryType&gt;&lt;d2p1:RowSelection&gt;/&lt;/d2p1:RowSelection&gt;&lt;d2p1:TableName&gt;C2. Mikä on yrityksenne osingonjakopolitiikan keskeinen tavoite lähivuosina? $$$1&lt;/d2p1:TableName&gt;&lt;/d2p1:DataQueryItem&gt;&lt;d2p1:DataQueryItem&gt;&lt;d2p1:ColumnSelection&gt;/0[5]/0[3]&lt;/d2p1:ColumnSelection&gt;&lt;d2p1:ConnectionName&gt;Item0&lt;/d2p1:ConnectionName&gt;&lt;d2p1:DataQueryType&gt;SelectColumn&lt;/d2p1:DataQueryType&gt;&lt;d2p1:RowSelection&gt;/&lt;/d2p1:RowSelection&gt;&lt;d2p1:TableName&gt;C2. Mikä on yrityksenne osingonjakopolitiikan keskeinen tavoite lähivuosina? $$$1&lt;/d2p1:TableName&gt;&lt;/d2p1:DataQueryItem&gt;&lt;d2p1:DataQueryItem&gt;&lt;d2p1:ColumnSelection&gt;/0[5]/0[4]&lt;/d2p1:ColumnSelection&gt;&lt;d2p1:ConnectionName&gt;Item0&lt;/d2p1:ConnectionName&gt;&lt;d2p1:DataQueryType&gt;SelectColumn&lt;/d2p1:DataQueryType&gt;&lt;d2p1:RowSelection&gt;/&lt;/d2p1:RowSelection&gt;&lt;d2p1:TableName&gt;C2. Mikä on yrityksenne osingonjakopolitiikan keskeinen tavoite lähivuosina? $$$1&lt;/d2p1:TableName&gt;&lt;/d2p1:DataQueryItem&gt;&lt;d2p1:DataQueryItem&gt;&lt;d2p1:ColumnSelection&gt;/0[5]/0[5]&lt;/d2p1:ColumnSelection&gt;&lt;d2p1:ConnectionName&gt;Item0&lt;/d2p1:ConnectionName&gt;&lt;d2p1:DataQueryType&gt;SelectColumn&lt;/d2p1:DataQueryType&gt;&lt;d2p1:RowSelection&gt;/&lt;/d2p1:RowSelection&gt;&lt;d2p1:TableName&gt;C2. Mikä on yrityksenne osingonjakopolitiikan keskeinen tavoite lähivuosina? $$$1&lt;/d2p1:TableName&gt;&lt;/d2p1:DataQueryItem&gt;&lt;d2p1:DataQueryItem&gt;&lt;d2p1:ColumnSelection&gt;/0[5]/0[7]&lt;/d2p1:ColumnSelection&gt;&lt;d2p1:ConnectionName&gt;Item0&lt;/d2p1:ConnectionName&gt;&lt;d2p1:DataQueryType&gt;SelectColumn&lt;/d2p1:DataQueryType&gt;&lt;d2p1:RowSelection&gt;/&lt;/d2p1:RowSelection&gt;&lt;d2p1:TableName&gt;C2. Mikä on yrityksenne osingonjakopolitiikan keskeinen tavoite lähivuosina? $$$1&lt;/d2p1:TableName&gt;&lt;/d2p1:DataQueryItem&gt;&lt;d2p1:DataQueryItem&gt;&lt;d2p1:ColumnSelection&gt;/0[5]/0[1]&lt;/d2p1:ColumnSelection&gt;&lt;d2p1:ConnectionName&gt;Item0&lt;/d2p1:ConnectionName&gt;&lt;d2p1:DataQueryType&gt;SelectColumn&lt;/d2p1:DataQueryType&gt;&lt;d2p1:RowSelection&gt;/&lt;/d2p1:RowSelection&gt;&lt;d2p1:TableName&gt;C2. Mikä on yrityksenne osingonjakopolitiikan keskeinen tavoite lähivuosina? $$$1&lt;/d2p1:TableName&gt;&lt;/d2p1:DataQueryItem&gt;&lt;d2p1:DataQueryItem&gt;&lt;d2p1:ColumnSelection&gt;/0[5]/0[2]&lt;/d2p1:ColumnSelection&gt;&lt;d2p1:ConnectionName&gt;Item0&lt;/d2p1:ConnectionName&gt;&lt;d2p1:DataQueryType&gt;SelectColumn&lt;/d2p1:DataQueryType&gt;&lt;d2p1:RowSelection&gt;/&lt;/d2p1:RowSelection&gt;&lt;d2p1:TableName&gt;C2. Mikä on yrityksenne osingonjakopolitiikan keskeinen tavoite lähivuosina? $$$1&lt;/d2p1:TableName&gt;&lt;/d2p1:DataQueryItem&gt;&lt;/d2p1:Items&gt;&lt;d2p1:RowCombinationSettings&gt;&lt;d2p1:IgnoredTypes xmlns:d4p1=&quot;http://schemas.microsoft.com/2003/10/Serialization/Arrays&quot;&gt;&lt;d4p1:string&gt;Base&lt;/d4p1:string&gt;&lt;d4p1:string&gt;UnweightedBase&lt;/d4p1:string&gt;&lt;d4p1:string&gt;TableStatistic&lt;/d4p1:string&gt;&lt;d4p1:string&gt;SumWeightsSquared&lt;/d4p1:string&gt;&lt;d4p1:string&gt;SumN&lt;/d4p1:string&gt;&lt;d4p1:string&gt;SumX&lt;/d4p1:string&gt;&lt;d4p1:string&gt;SumXSquared&lt;/d4p1:string&gt;&lt;d4p1:string&gt;SumUnweightedN&lt;/d4p1:string&gt;&lt;d4p1:string&gt;StdDev&lt;/d4p1:string&gt;&lt;d4p1:string&gt;StdErr&lt;/d4p1:string&gt;&lt;d4p1:string&gt;SampleVar&lt;/d4p1:string&gt;&lt;d4p1:string&gt;Total&lt;/d4p1:string&gt;&lt;d4p1:string&gt;SubTotal&lt;/d4p1:string&gt;&lt;d4p1:string&gt;Text&lt;/d4p1:string&gt;&lt;d4p1:string&gt;NetDiffs&lt;/d4p1:string&gt;&lt;d4p1:string&gt;PairedPref&lt;/d4p1:string&gt;&lt;d4p1:string&gt;Profile&lt;/d4p1:string&gt;&lt;d4p1:string&gt;ProfileResult&lt;/d4p1:string&gt;&lt;d4p1:string&gt;TValue&lt;/d4p1:string&gt;&lt;d4p1:string&gt;TProb&lt;/d4p1:string&gt;&lt;d4p1:string&gt;Base unweighted&lt;/d4p1:string&gt;&lt;d4p1:string&gt;Base weighted&lt;/d4p1:string&gt;&lt;/d2p1:IgnoredTypes&gt;&lt;d2p1:MergeGroupsByName&gt;true&lt;/d2p1:MergeGroupsByName&gt;&lt;d2p1:MergeMembersByName&gt;true&lt;/d2p1:MergeMembersByName&gt;&lt;/d2p1:RowCombinationSettings&gt;&lt;/Query&gt;&lt;Version&gt;4.2.0.0&lt;/Version&gt;&lt;/ShapeLink&gt;"/>
</p:tagLst>
</file>

<file path=ppt/theme/theme1.xml><?xml version="1.0" encoding="utf-8"?>
<a:theme xmlns:a="http://schemas.openxmlformats.org/drawingml/2006/main" name="Teknologiateollisuus_masterdia">
  <a:themeElements>
    <a:clrScheme name="Teknologiateollisuus">
      <a:dk1>
        <a:srgbClr val="29282E"/>
      </a:dk1>
      <a:lt1>
        <a:srgbClr val="FFFFFF"/>
      </a:lt1>
      <a:dk2>
        <a:srgbClr val="29282E"/>
      </a:dk2>
      <a:lt2>
        <a:srgbClr val="FFFFFF"/>
      </a:lt2>
      <a:accent1>
        <a:srgbClr val="0070C0"/>
      </a:accent1>
      <a:accent2>
        <a:srgbClr val="FF00B8"/>
      </a:accent2>
      <a:accent3>
        <a:srgbClr val="85E869"/>
      </a:accent3>
      <a:accent4>
        <a:srgbClr val="FF805C"/>
      </a:accent4>
      <a:accent5>
        <a:srgbClr val="8A0FA6"/>
      </a:accent5>
      <a:accent6>
        <a:srgbClr val="FFFF00"/>
      </a:accent6>
      <a:hlink>
        <a:srgbClr val="0ACFCF"/>
      </a:hlink>
      <a:folHlink>
        <a:srgbClr val="0ACFCF"/>
      </a:folHlink>
    </a:clrScheme>
    <a:fontScheme name="Mukautettu 1">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ln>
      </a:spPr>
      <a:bodyPr vert="horz" wrap="square" lIns="91440" tIns="45720" rIns="91440" bIns="45720" numCol="1" anchor="t" anchorCtr="0" compatLnSpc="1">
        <a:prstTxWarp prst="textNoShape">
          <a:avLst/>
        </a:prstTxWarp>
      </a:bodyPr>
      <a:lstStyle>
        <a:defPPr>
          <a:defRPr/>
        </a:defPPr>
      </a:lstStyle>
    </a:spDef>
    <a:lnDef>
      <a:spPr>
        <a:ln w="19050"/>
      </a:spPr>
      <a:bodyPr/>
      <a:lstStyle/>
      <a:style>
        <a:lnRef idx="1">
          <a:schemeClr val="accent1"/>
        </a:lnRef>
        <a:fillRef idx="0">
          <a:schemeClr val="accent1"/>
        </a:fillRef>
        <a:effectRef idx="0">
          <a:schemeClr val="accent1"/>
        </a:effectRef>
        <a:fontRef idx="minor">
          <a:schemeClr val="tx1"/>
        </a:fontRef>
      </a:style>
    </a:lnDef>
    <a:txDef>
      <a:spPr>
        <a:noFill/>
      </a:spPr>
      <a:bodyPr wrap="square" lIns="36000" tIns="36000" rIns="36000" bIns="36000" rtlCol="0">
        <a:spAutoFit/>
      </a:bodyPr>
      <a:lstStyle>
        <a:defPPr>
          <a:defRPr spc="-40" dirty="0" err="1" smtClean="0"/>
        </a:defPPr>
      </a:lstStyle>
    </a:txDef>
  </a:objectDefaults>
  <a:extraClrSchemeLst/>
  <a:extLst>
    <a:ext uri="{05A4C25C-085E-4340-85A3-A5531E510DB2}">
      <thm15:themeFamily xmlns:thm15="http://schemas.microsoft.com/office/thememl/2012/main" name="Esitys1" id="{3F19D865-44AF-4F52-BD52-C3B8484BBDA2}" vid="{2710031E-8ACA-4DB9-823F-F4C466DC79BF}"/>
    </a:ext>
  </a:extLst>
</a:theme>
</file>

<file path=ppt/theme/theme10.xml><?xml version="1.0" encoding="utf-8"?>
<a:theme xmlns:a="http://schemas.openxmlformats.org/drawingml/2006/main" name="22_Teknologiateollisuus_masterdia">
  <a:themeElements>
    <a:clrScheme name="Teknologiateollisuus">
      <a:dk1>
        <a:srgbClr val="29282E"/>
      </a:dk1>
      <a:lt1>
        <a:srgbClr val="FFFFFF"/>
      </a:lt1>
      <a:dk2>
        <a:srgbClr val="29282E"/>
      </a:dk2>
      <a:lt2>
        <a:srgbClr val="FFFFFF"/>
      </a:lt2>
      <a:accent1>
        <a:srgbClr val="0070C0"/>
      </a:accent1>
      <a:accent2>
        <a:srgbClr val="FF00B8"/>
      </a:accent2>
      <a:accent3>
        <a:srgbClr val="85E869"/>
      </a:accent3>
      <a:accent4>
        <a:srgbClr val="FF805C"/>
      </a:accent4>
      <a:accent5>
        <a:srgbClr val="8A0FA6"/>
      </a:accent5>
      <a:accent6>
        <a:srgbClr val="FFFF00"/>
      </a:accent6>
      <a:hlink>
        <a:srgbClr val="0ACFCF"/>
      </a:hlink>
      <a:folHlink>
        <a:srgbClr val="0ACFCF"/>
      </a:folHlink>
    </a:clrScheme>
    <a:fontScheme name="Teknologiateollisuus">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ln>
      </a:spPr>
      <a:bodyPr vert="horz" wrap="square" lIns="91440" tIns="45720" rIns="91440" bIns="45720" numCol="1" anchor="t" anchorCtr="0" compatLnSpc="1">
        <a:prstTxWarp prst="textNoShape">
          <a:avLst/>
        </a:prstTxWarp>
      </a:bodyPr>
      <a:lstStyle>
        <a:defPPr>
          <a:defRPr/>
        </a:defPPr>
      </a:lstStyle>
    </a:spDef>
    <a:lnDef>
      <a:spPr>
        <a:ln w="19050"/>
      </a:spPr>
      <a:bodyPr/>
      <a:lstStyle/>
      <a:style>
        <a:lnRef idx="1">
          <a:schemeClr val="accent1"/>
        </a:lnRef>
        <a:fillRef idx="0">
          <a:schemeClr val="accent1"/>
        </a:fillRef>
        <a:effectRef idx="0">
          <a:schemeClr val="accent1"/>
        </a:effectRef>
        <a:fontRef idx="minor">
          <a:schemeClr val="tx1"/>
        </a:fontRef>
      </a:style>
    </a:lnDef>
    <a:txDef>
      <a:spPr>
        <a:noFill/>
      </a:spPr>
      <a:bodyPr wrap="square" lIns="36000" tIns="36000" rIns="36000" bIns="36000" rtlCol="0">
        <a:spAutoFit/>
      </a:bodyPr>
      <a:lstStyle>
        <a:defPPr>
          <a:defRPr spc="-40" dirty="0" err="1" smtClean="0"/>
        </a:defPPr>
      </a:lstStyle>
    </a:txDef>
  </a:objectDefaults>
  <a:extraClrSchemeLst/>
  <a:extLst>
    <a:ext uri="{05A4C25C-085E-4340-85A3-A5531E510DB2}">
      <thm15:themeFamily xmlns:thm15="http://schemas.microsoft.com/office/thememl/2012/main" name="Tekno_FI_2016" id="{20EA1341-EE32-433B-BC03-FE23A0136C67}" vid="{91854BC2-7349-49C3-92B6-AE41D831ABA0}"/>
    </a:ext>
  </a:extLst>
</a:theme>
</file>

<file path=ppt/theme/theme11.xml><?xml version="1.0" encoding="utf-8"?>
<a:theme xmlns:a="http://schemas.openxmlformats.org/drawingml/2006/main" name="24_Teknologiateollisuus_masterdia">
  <a:themeElements>
    <a:clrScheme name="Teknologiateollisuus">
      <a:dk1>
        <a:srgbClr val="29282E"/>
      </a:dk1>
      <a:lt1>
        <a:srgbClr val="FFFFFF"/>
      </a:lt1>
      <a:dk2>
        <a:srgbClr val="B3B3B3"/>
      </a:dk2>
      <a:lt2>
        <a:srgbClr val="002964"/>
      </a:lt2>
      <a:accent1>
        <a:srgbClr val="FF00B8"/>
      </a:accent1>
      <a:accent2>
        <a:srgbClr val="141F94"/>
      </a:accent2>
      <a:accent3>
        <a:srgbClr val="0ACFCF"/>
      </a:accent3>
      <a:accent4>
        <a:srgbClr val="FF805C"/>
      </a:accent4>
      <a:accent5>
        <a:srgbClr val="FFFF00"/>
      </a:accent5>
      <a:accent6>
        <a:srgbClr val="85E869"/>
      </a:accent6>
      <a:hlink>
        <a:srgbClr val="0ACFCF"/>
      </a:hlink>
      <a:folHlink>
        <a:srgbClr val="0ACFCF"/>
      </a:folHlink>
    </a:clrScheme>
    <a:fontScheme name="Mukautettu 1">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ln>
      </a:spPr>
      <a:bodyPr vert="horz" wrap="square" lIns="91440" tIns="45720" rIns="91440" bIns="45720" numCol="1" anchor="t" anchorCtr="0" compatLnSpc="1">
        <a:prstTxWarp prst="textNoShape">
          <a:avLst/>
        </a:prstTxWarp>
      </a:bodyPr>
      <a:lstStyle>
        <a:defPPr>
          <a:defRPr/>
        </a:defPPr>
      </a:lstStyle>
    </a:spDef>
    <a:lnDef>
      <a:spPr>
        <a:ln w="19050"/>
      </a:spPr>
      <a:bodyPr/>
      <a:lstStyle/>
      <a:style>
        <a:lnRef idx="1">
          <a:schemeClr val="accent1"/>
        </a:lnRef>
        <a:fillRef idx="0">
          <a:schemeClr val="accent1"/>
        </a:fillRef>
        <a:effectRef idx="0">
          <a:schemeClr val="accent1"/>
        </a:effectRef>
        <a:fontRef idx="minor">
          <a:schemeClr val="tx1"/>
        </a:fontRef>
      </a:style>
    </a:lnDef>
    <a:txDef>
      <a:spPr>
        <a:noFill/>
      </a:spPr>
      <a:bodyPr wrap="square" lIns="36000" tIns="36000" rIns="36000" bIns="36000" rtlCol="0">
        <a:spAutoFit/>
      </a:bodyPr>
      <a:lstStyle>
        <a:defPPr>
          <a:defRPr spc="-40" dirty="0" err="1" smtClean="0"/>
        </a:defPPr>
      </a:lstStyle>
    </a:txDef>
  </a:objectDefaults>
  <a:extraClrSchemeLst/>
</a:theme>
</file>

<file path=ppt/theme/theme12.xml><?xml version="1.0" encoding="utf-8"?>
<a:theme xmlns:a="http://schemas.openxmlformats.org/drawingml/2006/main" name="2_Teknologiateollisuus_masterdia">
  <a:themeElements>
    <a:clrScheme name="Teknologiateollisuus">
      <a:dk1>
        <a:srgbClr val="29282E"/>
      </a:dk1>
      <a:lt1>
        <a:srgbClr val="FFFFFF"/>
      </a:lt1>
      <a:dk2>
        <a:srgbClr val="29282E"/>
      </a:dk2>
      <a:lt2>
        <a:srgbClr val="FFFFFF"/>
      </a:lt2>
      <a:accent1>
        <a:srgbClr val="0070C0"/>
      </a:accent1>
      <a:accent2>
        <a:srgbClr val="FF00B8"/>
      </a:accent2>
      <a:accent3>
        <a:srgbClr val="85E869"/>
      </a:accent3>
      <a:accent4>
        <a:srgbClr val="FF805C"/>
      </a:accent4>
      <a:accent5>
        <a:srgbClr val="8A0FA6"/>
      </a:accent5>
      <a:accent6>
        <a:srgbClr val="FFFF00"/>
      </a:accent6>
      <a:hlink>
        <a:srgbClr val="0ACFCF"/>
      </a:hlink>
      <a:folHlink>
        <a:srgbClr val="0ACFCF"/>
      </a:folHlink>
    </a:clrScheme>
    <a:fontScheme name="Teknologiateollisuus">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ln>
      </a:spPr>
      <a:bodyPr vert="horz" wrap="square" lIns="91440" tIns="45720" rIns="91440" bIns="45720" numCol="1" anchor="t" anchorCtr="0" compatLnSpc="1">
        <a:prstTxWarp prst="textNoShape">
          <a:avLst/>
        </a:prstTxWarp>
      </a:bodyPr>
      <a:lstStyle>
        <a:defPPr>
          <a:defRPr/>
        </a:defPPr>
      </a:lstStyle>
    </a:spDef>
    <a:lnDef>
      <a:spPr>
        <a:ln w="19050"/>
      </a:spPr>
      <a:bodyPr/>
      <a:lstStyle/>
      <a:style>
        <a:lnRef idx="1">
          <a:schemeClr val="accent1"/>
        </a:lnRef>
        <a:fillRef idx="0">
          <a:schemeClr val="accent1"/>
        </a:fillRef>
        <a:effectRef idx="0">
          <a:schemeClr val="accent1"/>
        </a:effectRef>
        <a:fontRef idx="minor">
          <a:schemeClr val="tx1"/>
        </a:fontRef>
      </a:style>
    </a:lnDef>
    <a:txDef>
      <a:spPr>
        <a:noFill/>
      </a:spPr>
      <a:bodyPr wrap="square" lIns="36000" tIns="36000" rIns="36000" bIns="36000" rtlCol="0">
        <a:spAutoFit/>
      </a:bodyPr>
      <a:lstStyle>
        <a:defPPr>
          <a:defRPr spc="-40" dirty="0" err="1" smtClean="0"/>
        </a:defPPr>
      </a:lstStyle>
    </a:txDef>
  </a:objectDefaults>
  <a:extraClrSchemeLst/>
  <a:extLst>
    <a:ext uri="{05A4C25C-085E-4340-85A3-A5531E510DB2}">
      <thm15:themeFamily xmlns:thm15="http://schemas.microsoft.com/office/thememl/2012/main" name="Tekno_FI_2016" id="{20EA1341-EE32-433B-BC03-FE23A0136C67}" vid="{91854BC2-7349-49C3-92B6-AE41D831ABA0}"/>
    </a:ext>
  </a:extLst>
</a:theme>
</file>

<file path=ppt/theme/theme1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8_Teknologiateollisuus_masterdia">
  <a:themeElements>
    <a:clrScheme name="Teknologiateollisuus">
      <a:dk1>
        <a:srgbClr val="29282E"/>
      </a:dk1>
      <a:lt1>
        <a:srgbClr val="FFFFFF"/>
      </a:lt1>
      <a:dk2>
        <a:srgbClr val="29282E"/>
      </a:dk2>
      <a:lt2>
        <a:srgbClr val="FFFFFF"/>
      </a:lt2>
      <a:accent1>
        <a:srgbClr val="0070C0"/>
      </a:accent1>
      <a:accent2>
        <a:srgbClr val="FF00B8"/>
      </a:accent2>
      <a:accent3>
        <a:srgbClr val="85E869"/>
      </a:accent3>
      <a:accent4>
        <a:srgbClr val="FF805C"/>
      </a:accent4>
      <a:accent5>
        <a:srgbClr val="8A0FA6"/>
      </a:accent5>
      <a:accent6>
        <a:srgbClr val="FFFF00"/>
      </a:accent6>
      <a:hlink>
        <a:srgbClr val="0ACFCF"/>
      </a:hlink>
      <a:folHlink>
        <a:srgbClr val="0ACFCF"/>
      </a:folHlink>
    </a:clrScheme>
    <a:fontScheme name="Mukautettu 1">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ln>
      </a:spPr>
      <a:bodyPr vert="horz" wrap="square" lIns="91440" tIns="45720" rIns="91440" bIns="45720" numCol="1" anchor="t" anchorCtr="0" compatLnSpc="1">
        <a:prstTxWarp prst="textNoShape">
          <a:avLst/>
        </a:prstTxWarp>
      </a:bodyPr>
      <a:lstStyle>
        <a:defPPr>
          <a:defRPr/>
        </a:defPPr>
      </a:lstStyle>
    </a:spDef>
    <a:lnDef>
      <a:spPr>
        <a:ln w="19050"/>
      </a:spPr>
      <a:bodyPr/>
      <a:lstStyle/>
      <a:style>
        <a:lnRef idx="1">
          <a:schemeClr val="accent1"/>
        </a:lnRef>
        <a:fillRef idx="0">
          <a:schemeClr val="accent1"/>
        </a:fillRef>
        <a:effectRef idx="0">
          <a:schemeClr val="accent1"/>
        </a:effectRef>
        <a:fontRef idx="minor">
          <a:schemeClr val="tx1"/>
        </a:fontRef>
      </a:style>
    </a:lnDef>
    <a:txDef>
      <a:spPr>
        <a:noFill/>
      </a:spPr>
      <a:bodyPr wrap="square" lIns="36000" tIns="36000" rIns="36000" bIns="36000" rtlCol="0">
        <a:spAutoFit/>
      </a:bodyPr>
      <a:lstStyle>
        <a:defPPr>
          <a:defRPr spc="-40" dirty="0" err="1" smtClean="0"/>
        </a:defPPr>
      </a:lstStyle>
    </a:txDef>
  </a:objectDefaults>
  <a:extraClrSchemeLst/>
  <a:extLst>
    <a:ext uri="{05A4C25C-085E-4340-85A3-A5531E510DB2}">
      <thm15:themeFamily xmlns:thm15="http://schemas.microsoft.com/office/thememl/2012/main" name="Esitys1" id="{3F19D865-44AF-4F52-BD52-C3B8484BBDA2}" vid="{2710031E-8ACA-4DB9-823F-F4C466DC79BF}"/>
    </a:ext>
  </a:extLst>
</a:theme>
</file>

<file path=ppt/theme/theme3.xml><?xml version="1.0" encoding="utf-8"?>
<a:theme xmlns:a="http://schemas.openxmlformats.org/drawingml/2006/main" name="1_Teknologiateollisuus_masterdia">
  <a:themeElements>
    <a:clrScheme name="Teknologiateollisuus">
      <a:dk1>
        <a:srgbClr val="29282E"/>
      </a:dk1>
      <a:lt1>
        <a:srgbClr val="FFFFFF"/>
      </a:lt1>
      <a:dk2>
        <a:srgbClr val="29282E"/>
      </a:dk2>
      <a:lt2>
        <a:srgbClr val="FFFFFF"/>
      </a:lt2>
      <a:accent1>
        <a:srgbClr val="0070C0"/>
      </a:accent1>
      <a:accent2>
        <a:srgbClr val="FF00B8"/>
      </a:accent2>
      <a:accent3>
        <a:srgbClr val="85E869"/>
      </a:accent3>
      <a:accent4>
        <a:srgbClr val="FF805C"/>
      </a:accent4>
      <a:accent5>
        <a:srgbClr val="8A0FA6"/>
      </a:accent5>
      <a:accent6>
        <a:srgbClr val="FFFF00"/>
      </a:accent6>
      <a:hlink>
        <a:srgbClr val="0ACFCF"/>
      </a:hlink>
      <a:folHlink>
        <a:srgbClr val="0ACFCF"/>
      </a:folHlink>
    </a:clrScheme>
    <a:fontScheme name="Teknologiateollisuus">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ln>
      </a:spPr>
      <a:bodyPr vert="horz" wrap="square" lIns="91440" tIns="45720" rIns="91440" bIns="45720" numCol="1" anchor="t" anchorCtr="0" compatLnSpc="1">
        <a:prstTxWarp prst="textNoShape">
          <a:avLst/>
        </a:prstTxWarp>
      </a:bodyPr>
      <a:lstStyle>
        <a:defPPr>
          <a:defRPr/>
        </a:defPPr>
      </a:lstStyle>
    </a:spDef>
    <a:lnDef>
      <a:spPr>
        <a:ln w="19050"/>
      </a:spPr>
      <a:bodyPr/>
      <a:lstStyle/>
      <a:style>
        <a:lnRef idx="1">
          <a:schemeClr val="accent1"/>
        </a:lnRef>
        <a:fillRef idx="0">
          <a:schemeClr val="accent1"/>
        </a:fillRef>
        <a:effectRef idx="0">
          <a:schemeClr val="accent1"/>
        </a:effectRef>
        <a:fontRef idx="minor">
          <a:schemeClr val="tx1"/>
        </a:fontRef>
      </a:style>
    </a:lnDef>
    <a:txDef>
      <a:spPr>
        <a:noFill/>
      </a:spPr>
      <a:bodyPr wrap="square" lIns="36000" tIns="36000" rIns="36000" bIns="36000" rtlCol="0">
        <a:spAutoFit/>
      </a:bodyPr>
      <a:lstStyle>
        <a:defPPr>
          <a:defRPr spc="-40" dirty="0" err="1" smtClean="0"/>
        </a:defPPr>
      </a:lstStyle>
    </a:txDef>
  </a:objectDefaults>
  <a:extraClrSchemeLst/>
  <a:extLst>
    <a:ext uri="{05A4C25C-085E-4340-85A3-A5531E510DB2}">
      <thm15:themeFamily xmlns:thm15="http://schemas.microsoft.com/office/thememl/2012/main" name="Tekno_FI_2016" id="{20EA1341-EE32-433B-BC03-FE23A0136C67}" vid="{91854BC2-7349-49C3-92B6-AE41D831ABA0}"/>
    </a:ext>
  </a:extLst>
</a:theme>
</file>

<file path=ppt/theme/theme4.xml><?xml version="1.0" encoding="utf-8"?>
<a:theme xmlns:a="http://schemas.openxmlformats.org/drawingml/2006/main" name="4_Teknologiateollisuus_masterdia">
  <a:themeElements>
    <a:clrScheme name="Teknologiateollisuus">
      <a:dk1>
        <a:srgbClr val="29282E"/>
      </a:dk1>
      <a:lt1>
        <a:srgbClr val="FFFFFF"/>
      </a:lt1>
      <a:dk2>
        <a:srgbClr val="29282E"/>
      </a:dk2>
      <a:lt2>
        <a:srgbClr val="FFFFFF"/>
      </a:lt2>
      <a:accent1>
        <a:srgbClr val="0070C0"/>
      </a:accent1>
      <a:accent2>
        <a:srgbClr val="FF00B8"/>
      </a:accent2>
      <a:accent3>
        <a:srgbClr val="85E869"/>
      </a:accent3>
      <a:accent4>
        <a:srgbClr val="FF805C"/>
      </a:accent4>
      <a:accent5>
        <a:srgbClr val="8A0FA6"/>
      </a:accent5>
      <a:accent6>
        <a:srgbClr val="FFFF00"/>
      </a:accent6>
      <a:hlink>
        <a:srgbClr val="0ACFCF"/>
      </a:hlink>
      <a:folHlink>
        <a:srgbClr val="0ACFCF"/>
      </a:folHlink>
    </a:clrScheme>
    <a:fontScheme name="Teknologiateollisuus">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ln>
      </a:spPr>
      <a:bodyPr vert="horz" wrap="square" lIns="91440" tIns="45720" rIns="91440" bIns="45720" numCol="1" anchor="t" anchorCtr="0" compatLnSpc="1">
        <a:prstTxWarp prst="textNoShape">
          <a:avLst/>
        </a:prstTxWarp>
      </a:bodyPr>
      <a:lstStyle>
        <a:defPPr>
          <a:defRPr/>
        </a:defPPr>
      </a:lstStyle>
    </a:spDef>
    <a:lnDef>
      <a:spPr>
        <a:ln w="19050"/>
      </a:spPr>
      <a:bodyPr/>
      <a:lstStyle/>
      <a:style>
        <a:lnRef idx="1">
          <a:schemeClr val="accent1"/>
        </a:lnRef>
        <a:fillRef idx="0">
          <a:schemeClr val="accent1"/>
        </a:fillRef>
        <a:effectRef idx="0">
          <a:schemeClr val="accent1"/>
        </a:effectRef>
        <a:fontRef idx="minor">
          <a:schemeClr val="tx1"/>
        </a:fontRef>
      </a:style>
    </a:lnDef>
    <a:txDef>
      <a:spPr>
        <a:noFill/>
      </a:spPr>
      <a:bodyPr wrap="square" lIns="36000" tIns="36000" rIns="36000" bIns="36000" rtlCol="0">
        <a:spAutoFit/>
      </a:bodyPr>
      <a:lstStyle>
        <a:defPPr>
          <a:defRPr spc="-40" dirty="0" err="1" smtClean="0"/>
        </a:defPPr>
      </a:lstStyle>
    </a:txDef>
  </a:objectDefaults>
  <a:extraClrSchemeLst/>
  <a:extLst>
    <a:ext uri="{05A4C25C-085E-4340-85A3-A5531E510DB2}">
      <thm15:themeFamily xmlns:thm15="http://schemas.microsoft.com/office/thememl/2012/main" name="Tekno_FI_2016" id="{20EA1341-EE32-433B-BC03-FE23A0136C67}" vid="{91854BC2-7349-49C3-92B6-AE41D831ABA0}"/>
    </a:ext>
  </a:extLst>
</a:theme>
</file>

<file path=ppt/theme/theme5.xml><?xml version="1.0" encoding="utf-8"?>
<a:theme xmlns:a="http://schemas.openxmlformats.org/drawingml/2006/main" name="16_Teknologiateollisuus_masterdia">
  <a:themeElements>
    <a:clrScheme name="Teknologiateollisuus">
      <a:dk1>
        <a:srgbClr val="29282E"/>
      </a:dk1>
      <a:lt1>
        <a:srgbClr val="FFFFFF"/>
      </a:lt1>
      <a:dk2>
        <a:srgbClr val="29282E"/>
      </a:dk2>
      <a:lt2>
        <a:srgbClr val="FFFFFF"/>
      </a:lt2>
      <a:accent1>
        <a:srgbClr val="0070C0"/>
      </a:accent1>
      <a:accent2>
        <a:srgbClr val="FF00B8"/>
      </a:accent2>
      <a:accent3>
        <a:srgbClr val="85E869"/>
      </a:accent3>
      <a:accent4>
        <a:srgbClr val="FF805C"/>
      </a:accent4>
      <a:accent5>
        <a:srgbClr val="8A0FA6"/>
      </a:accent5>
      <a:accent6>
        <a:srgbClr val="FFFF00"/>
      </a:accent6>
      <a:hlink>
        <a:srgbClr val="0ACFCF"/>
      </a:hlink>
      <a:folHlink>
        <a:srgbClr val="0ACFCF"/>
      </a:folHlink>
    </a:clrScheme>
    <a:fontScheme name="Teknologiateollisuus">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ln>
      </a:spPr>
      <a:bodyPr vert="horz" wrap="square" lIns="91440" tIns="45720" rIns="91440" bIns="45720" numCol="1" anchor="t" anchorCtr="0" compatLnSpc="1">
        <a:prstTxWarp prst="textNoShape">
          <a:avLst/>
        </a:prstTxWarp>
      </a:bodyPr>
      <a:lstStyle>
        <a:defPPr>
          <a:defRPr/>
        </a:defPPr>
      </a:lstStyle>
    </a:spDef>
    <a:lnDef>
      <a:spPr>
        <a:ln w="19050"/>
      </a:spPr>
      <a:bodyPr/>
      <a:lstStyle/>
      <a:style>
        <a:lnRef idx="1">
          <a:schemeClr val="accent1"/>
        </a:lnRef>
        <a:fillRef idx="0">
          <a:schemeClr val="accent1"/>
        </a:fillRef>
        <a:effectRef idx="0">
          <a:schemeClr val="accent1"/>
        </a:effectRef>
        <a:fontRef idx="minor">
          <a:schemeClr val="tx1"/>
        </a:fontRef>
      </a:style>
    </a:lnDef>
    <a:txDef>
      <a:spPr>
        <a:noFill/>
      </a:spPr>
      <a:bodyPr wrap="square" lIns="36000" tIns="36000" rIns="36000" bIns="36000" rtlCol="0">
        <a:spAutoFit/>
      </a:bodyPr>
      <a:lstStyle>
        <a:defPPr>
          <a:defRPr spc="-40" dirty="0" err="1" smtClean="0"/>
        </a:defPPr>
      </a:lstStyle>
    </a:txDef>
  </a:objectDefaults>
  <a:extraClrSchemeLst/>
  <a:extLst>
    <a:ext uri="{05A4C25C-085E-4340-85A3-A5531E510DB2}">
      <thm15:themeFamily xmlns:thm15="http://schemas.microsoft.com/office/thememl/2012/main" name="Tekno_FI_2016" id="{20EA1341-EE32-433B-BC03-FE23A0136C67}" vid="{91854BC2-7349-49C3-92B6-AE41D831ABA0}"/>
    </a:ext>
  </a:extLst>
</a:theme>
</file>

<file path=ppt/theme/theme6.xml><?xml version="1.0" encoding="utf-8"?>
<a:theme xmlns:a="http://schemas.openxmlformats.org/drawingml/2006/main" name="17_Teknologiateollisuus_masterdia">
  <a:themeElements>
    <a:clrScheme name="Teknologiateollisuus">
      <a:dk1>
        <a:srgbClr val="29282E"/>
      </a:dk1>
      <a:lt1>
        <a:srgbClr val="FFFFFF"/>
      </a:lt1>
      <a:dk2>
        <a:srgbClr val="29282E"/>
      </a:dk2>
      <a:lt2>
        <a:srgbClr val="FFFFFF"/>
      </a:lt2>
      <a:accent1>
        <a:srgbClr val="0070C0"/>
      </a:accent1>
      <a:accent2>
        <a:srgbClr val="FF00B8"/>
      </a:accent2>
      <a:accent3>
        <a:srgbClr val="85E869"/>
      </a:accent3>
      <a:accent4>
        <a:srgbClr val="FF805C"/>
      </a:accent4>
      <a:accent5>
        <a:srgbClr val="8A0FA6"/>
      </a:accent5>
      <a:accent6>
        <a:srgbClr val="FFFF00"/>
      </a:accent6>
      <a:hlink>
        <a:srgbClr val="0ACFCF"/>
      </a:hlink>
      <a:folHlink>
        <a:srgbClr val="0ACFCF"/>
      </a:folHlink>
    </a:clrScheme>
    <a:fontScheme name="Teknologiateollisuus">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ln>
      </a:spPr>
      <a:bodyPr vert="horz" wrap="square" lIns="91440" tIns="45720" rIns="91440" bIns="45720" numCol="1" anchor="t" anchorCtr="0" compatLnSpc="1">
        <a:prstTxWarp prst="textNoShape">
          <a:avLst/>
        </a:prstTxWarp>
      </a:bodyPr>
      <a:lstStyle>
        <a:defPPr>
          <a:defRPr/>
        </a:defPPr>
      </a:lstStyle>
    </a:spDef>
    <a:lnDef>
      <a:spPr>
        <a:ln w="19050"/>
      </a:spPr>
      <a:bodyPr/>
      <a:lstStyle/>
      <a:style>
        <a:lnRef idx="1">
          <a:schemeClr val="accent1"/>
        </a:lnRef>
        <a:fillRef idx="0">
          <a:schemeClr val="accent1"/>
        </a:fillRef>
        <a:effectRef idx="0">
          <a:schemeClr val="accent1"/>
        </a:effectRef>
        <a:fontRef idx="minor">
          <a:schemeClr val="tx1"/>
        </a:fontRef>
      </a:style>
    </a:lnDef>
    <a:txDef>
      <a:spPr>
        <a:noFill/>
      </a:spPr>
      <a:bodyPr wrap="square" lIns="36000" tIns="36000" rIns="36000" bIns="36000" rtlCol="0">
        <a:spAutoFit/>
      </a:bodyPr>
      <a:lstStyle>
        <a:defPPr>
          <a:defRPr spc="-40" dirty="0" err="1" smtClean="0"/>
        </a:defPPr>
      </a:lstStyle>
    </a:txDef>
  </a:objectDefaults>
  <a:extraClrSchemeLst/>
  <a:extLst>
    <a:ext uri="{05A4C25C-085E-4340-85A3-A5531E510DB2}">
      <thm15:themeFamily xmlns:thm15="http://schemas.microsoft.com/office/thememl/2012/main" name="Tekno_FI_2016" id="{20EA1341-EE32-433B-BC03-FE23A0136C67}" vid="{91854BC2-7349-49C3-92B6-AE41D831ABA0}"/>
    </a:ext>
  </a:extLst>
</a:theme>
</file>

<file path=ppt/theme/theme7.xml><?xml version="1.0" encoding="utf-8"?>
<a:theme xmlns:a="http://schemas.openxmlformats.org/drawingml/2006/main" name="18_Teknologiateollisuus_masterdia">
  <a:themeElements>
    <a:clrScheme name="Teknologiateollisuus">
      <a:dk1>
        <a:srgbClr val="29282E"/>
      </a:dk1>
      <a:lt1>
        <a:srgbClr val="FFFFFF"/>
      </a:lt1>
      <a:dk2>
        <a:srgbClr val="29282E"/>
      </a:dk2>
      <a:lt2>
        <a:srgbClr val="FFFFFF"/>
      </a:lt2>
      <a:accent1>
        <a:srgbClr val="0070C0"/>
      </a:accent1>
      <a:accent2>
        <a:srgbClr val="FF00B8"/>
      </a:accent2>
      <a:accent3>
        <a:srgbClr val="85E869"/>
      </a:accent3>
      <a:accent4>
        <a:srgbClr val="FF805C"/>
      </a:accent4>
      <a:accent5>
        <a:srgbClr val="8A0FA6"/>
      </a:accent5>
      <a:accent6>
        <a:srgbClr val="FFFF00"/>
      </a:accent6>
      <a:hlink>
        <a:srgbClr val="0ACFCF"/>
      </a:hlink>
      <a:folHlink>
        <a:srgbClr val="0ACFCF"/>
      </a:folHlink>
    </a:clrScheme>
    <a:fontScheme name="Teknologiateollisuus">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ln>
      </a:spPr>
      <a:bodyPr vert="horz" wrap="square" lIns="91440" tIns="45720" rIns="91440" bIns="45720" numCol="1" anchor="t" anchorCtr="0" compatLnSpc="1">
        <a:prstTxWarp prst="textNoShape">
          <a:avLst/>
        </a:prstTxWarp>
      </a:bodyPr>
      <a:lstStyle>
        <a:defPPr>
          <a:defRPr/>
        </a:defPPr>
      </a:lstStyle>
    </a:spDef>
    <a:lnDef>
      <a:spPr>
        <a:ln w="19050"/>
      </a:spPr>
      <a:bodyPr/>
      <a:lstStyle/>
      <a:style>
        <a:lnRef idx="1">
          <a:schemeClr val="accent1"/>
        </a:lnRef>
        <a:fillRef idx="0">
          <a:schemeClr val="accent1"/>
        </a:fillRef>
        <a:effectRef idx="0">
          <a:schemeClr val="accent1"/>
        </a:effectRef>
        <a:fontRef idx="minor">
          <a:schemeClr val="tx1"/>
        </a:fontRef>
      </a:style>
    </a:lnDef>
    <a:txDef>
      <a:spPr>
        <a:noFill/>
      </a:spPr>
      <a:bodyPr wrap="square" lIns="36000" tIns="36000" rIns="36000" bIns="36000" rtlCol="0">
        <a:spAutoFit/>
      </a:bodyPr>
      <a:lstStyle>
        <a:defPPr>
          <a:defRPr spc="-40" dirty="0" err="1" smtClean="0"/>
        </a:defPPr>
      </a:lstStyle>
    </a:txDef>
  </a:objectDefaults>
  <a:extraClrSchemeLst/>
  <a:extLst>
    <a:ext uri="{05A4C25C-085E-4340-85A3-A5531E510DB2}">
      <thm15:themeFamily xmlns:thm15="http://schemas.microsoft.com/office/thememl/2012/main" name="Tekno_FI_2016" id="{20EA1341-EE32-433B-BC03-FE23A0136C67}" vid="{91854BC2-7349-49C3-92B6-AE41D831ABA0}"/>
    </a:ext>
  </a:extLst>
</a:theme>
</file>

<file path=ppt/theme/theme8.xml><?xml version="1.0" encoding="utf-8"?>
<a:theme xmlns:a="http://schemas.openxmlformats.org/drawingml/2006/main" name="19_Teknologiateollisuus_masterdia">
  <a:themeElements>
    <a:clrScheme name="Teknologiateollisuus">
      <a:dk1>
        <a:srgbClr val="29282E"/>
      </a:dk1>
      <a:lt1>
        <a:srgbClr val="FFFFFF"/>
      </a:lt1>
      <a:dk2>
        <a:srgbClr val="29282E"/>
      </a:dk2>
      <a:lt2>
        <a:srgbClr val="FFFFFF"/>
      </a:lt2>
      <a:accent1>
        <a:srgbClr val="0070C0"/>
      </a:accent1>
      <a:accent2>
        <a:srgbClr val="FF00B8"/>
      </a:accent2>
      <a:accent3>
        <a:srgbClr val="85E869"/>
      </a:accent3>
      <a:accent4>
        <a:srgbClr val="FF805C"/>
      </a:accent4>
      <a:accent5>
        <a:srgbClr val="8A0FA6"/>
      </a:accent5>
      <a:accent6>
        <a:srgbClr val="FFFF00"/>
      </a:accent6>
      <a:hlink>
        <a:srgbClr val="0ACFCF"/>
      </a:hlink>
      <a:folHlink>
        <a:srgbClr val="0ACFCF"/>
      </a:folHlink>
    </a:clrScheme>
    <a:fontScheme name="Teknologiateollisuus">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ln>
      </a:spPr>
      <a:bodyPr vert="horz" wrap="square" lIns="91440" tIns="45720" rIns="91440" bIns="45720" numCol="1" anchor="t" anchorCtr="0" compatLnSpc="1">
        <a:prstTxWarp prst="textNoShape">
          <a:avLst/>
        </a:prstTxWarp>
      </a:bodyPr>
      <a:lstStyle>
        <a:defPPr>
          <a:defRPr/>
        </a:defPPr>
      </a:lstStyle>
    </a:spDef>
    <a:lnDef>
      <a:spPr>
        <a:ln w="19050"/>
      </a:spPr>
      <a:bodyPr/>
      <a:lstStyle/>
      <a:style>
        <a:lnRef idx="1">
          <a:schemeClr val="accent1"/>
        </a:lnRef>
        <a:fillRef idx="0">
          <a:schemeClr val="accent1"/>
        </a:fillRef>
        <a:effectRef idx="0">
          <a:schemeClr val="accent1"/>
        </a:effectRef>
        <a:fontRef idx="minor">
          <a:schemeClr val="tx1"/>
        </a:fontRef>
      </a:style>
    </a:lnDef>
    <a:txDef>
      <a:spPr>
        <a:noFill/>
      </a:spPr>
      <a:bodyPr wrap="square" lIns="36000" tIns="36000" rIns="36000" bIns="36000" rtlCol="0">
        <a:spAutoFit/>
      </a:bodyPr>
      <a:lstStyle>
        <a:defPPr>
          <a:defRPr spc="-40" dirty="0" err="1" smtClean="0"/>
        </a:defPPr>
      </a:lstStyle>
    </a:txDef>
  </a:objectDefaults>
  <a:extraClrSchemeLst/>
  <a:extLst>
    <a:ext uri="{05A4C25C-085E-4340-85A3-A5531E510DB2}">
      <thm15:themeFamily xmlns:thm15="http://schemas.microsoft.com/office/thememl/2012/main" name="Tekno_FI_2016" id="{20EA1341-EE32-433B-BC03-FE23A0136C67}" vid="{91854BC2-7349-49C3-92B6-AE41D831ABA0}"/>
    </a:ext>
  </a:extLst>
</a:theme>
</file>

<file path=ppt/theme/theme9.xml><?xml version="1.0" encoding="utf-8"?>
<a:theme xmlns:a="http://schemas.openxmlformats.org/drawingml/2006/main" name="20_Teknologiateollisuus_masterdia">
  <a:themeElements>
    <a:clrScheme name="Teknologiateollisuus">
      <a:dk1>
        <a:srgbClr val="29282E"/>
      </a:dk1>
      <a:lt1>
        <a:srgbClr val="FFFFFF"/>
      </a:lt1>
      <a:dk2>
        <a:srgbClr val="29282E"/>
      </a:dk2>
      <a:lt2>
        <a:srgbClr val="FFFFFF"/>
      </a:lt2>
      <a:accent1>
        <a:srgbClr val="0070C0"/>
      </a:accent1>
      <a:accent2>
        <a:srgbClr val="FF00B8"/>
      </a:accent2>
      <a:accent3>
        <a:srgbClr val="85E869"/>
      </a:accent3>
      <a:accent4>
        <a:srgbClr val="FF805C"/>
      </a:accent4>
      <a:accent5>
        <a:srgbClr val="8A0FA6"/>
      </a:accent5>
      <a:accent6>
        <a:srgbClr val="FFFF00"/>
      </a:accent6>
      <a:hlink>
        <a:srgbClr val="0ACFCF"/>
      </a:hlink>
      <a:folHlink>
        <a:srgbClr val="0ACFCF"/>
      </a:folHlink>
    </a:clrScheme>
    <a:fontScheme name="Teknologiateollisuus">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ln>
      </a:spPr>
      <a:bodyPr vert="horz" wrap="square" lIns="91440" tIns="45720" rIns="91440" bIns="45720" numCol="1" anchor="t" anchorCtr="0" compatLnSpc="1">
        <a:prstTxWarp prst="textNoShape">
          <a:avLst/>
        </a:prstTxWarp>
      </a:bodyPr>
      <a:lstStyle>
        <a:defPPr>
          <a:defRPr/>
        </a:defPPr>
      </a:lstStyle>
    </a:spDef>
    <a:lnDef>
      <a:spPr>
        <a:ln w="19050"/>
      </a:spPr>
      <a:bodyPr/>
      <a:lstStyle/>
      <a:style>
        <a:lnRef idx="1">
          <a:schemeClr val="accent1"/>
        </a:lnRef>
        <a:fillRef idx="0">
          <a:schemeClr val="accent1"/>
        </a:fillRef>
        <a:effectRef idx="0">
          <a:schemeClr val="accent1"/>
        </a:effectRef>
        <a:fontRef idx="minor">
          <a:schemeClr val="tx1"/>
        </a:fontRef>
      </a:style>
    </a:lnDef>
    <a:txDef>
      <a:spPr>
        <a:noFill/>
      </a:spPr>
      <a:bodyPr wrap="square" lIns="36000" tIns="36000" rIns="36000" bIns="36000" rtlCol="0">
        <a:spAutoFit/>
      </a:bodyPr>
      <a:lstStyle>
        <a:defPPr>
          <a:defRPr spc="-40" dirty="0" err="1" smtClean="0"/>
        </a:defPPr>
      </a:lstStyle>
    </a:txDef>
  </a:objectDefaults>
  <a:extraClrSchemeLst/>
  <a:extLst>
    <a:ext uri="{05A4C25C-085E-4340-85A3-A5531E510DB2}">
      <thm15:themeFamily xmlns:thm15="http://schemas.microsoft.com/office/thememl/2012/main" name="Tekno_FI_2016" id="{20EA1341-EE32-433B-BC03-FE23A0136C67}" vid="{91854BC2-7349-49C3-92B6-AE41D831ABA0}"/>
    </a:ext>
  </a:extLst>
</a:theme>
</file>

<file path=ppt/theme/themeOverride1.xml><?xml version="1.0" encoding="utf-8"?>
<a:themeOverride xmlns:a="http://schemas.openxmlformats.org/drawingml/2006/main">
  <a:clrScheme name="Teknologiateollisuus">
    <a:dk1>
      <a:srgbClr val="002664"/>
    </a:dk1>
    <a:lt1>
      <a:srgbClr val="FFFFFF"/>
    </a:lt1>
    <a:dk2>
      <a:srgbClr val="002664"/>
    </a:dk2>
    <a:lt2>
      <a:srgbClr val="D7D3C7"/>
    </a:lt2>
    <a:accent1>
      <a:srgbClr val="822433"/>
    </a:accent1>
    <a:accent2>
      <a:srgbClr val="002664"/>
    </a:accent2>
    <a:accent3>
      <a:srgbClr val="00A1DE"/>
    </a:accent3>
    <a:accent4>
      <a:srgbClr val="D95E16"/>
    </a:accent4>
    <a:accent5>
      <a:srgbClr val="FFBC3D"/>
    </a:accent5>
    <a:accent6>
      <a:srgbClr val="A2AD00"/>
    </a:accent6>
    <a:hlink>
      <a:srgbClr val="A2AD00"/>
    </a:hlink>
    <a:folHlink>
      <a:srgbClr val="00A1DE"/>
    </a:folHlink>
  </a:clrScheme>
  <a:fontScheme name="5nuolen_vaakaKANSI_SUOMI">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Teknologiateollisuus">
    <a:dk1>
      <a:srgbClr val="002664"/>
    </a:dk1>
    <a:lt1>
      <a:srgbClr val="FFFFFF"/>
    </a:lt1>
    <a:dk2>
      <a:srgbClr val="002664"/>
    </a:dk2>
    <a:lt2>
      <a:srgbClr val="D7D3C7"/>
    </a:lt2>
    <a:accent1>
      <a:srgbClr val="822433"/>
    </a:accent1>
    <a:accent2>
      <a:srgbClr val="002664"/>
    </a:accent2>
    <a:accent3>
      <a:srgbClr val="00A1DE"/>
    </a:accent3>
    <a:accent4>
      <a:srgbClr val="D95E16"/>
    </a:accent4>
    <a:accent5>
      <a:srgbClr val="FFBC3D"/>
    </a:accent5>
    <a:accent6>
      <a:srgbClr val="A2AD00"/>
    </a:accent6>
    <a:hlink>
      <a:srgbClr val="A2AD00"/>
    </a:hlink>
    <a:folHlink>
      <a:srgbClr val="00A1DE"/>
    </a:folHlink>
  </a:clrScheme>
  <a:fontScheme name="5nuolen_vaakaKANSI_SUOMI">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Teknologiateollisuus">
    <a:dk1>
      <a:srgbClr val="002664"/>
    </a:dk1>
    <a:lt1>
      <a:srgbClr val="FFFFFF"/>
    </a:lt1>
    <a:dk2>
      <a:srgbClr val="002664"/>
    </a:dk2>
    <a:lt2>
      <a:srgbClr val="D7D3C7"/>
    </a:lt2>
    <a:accent1>
      <a:srgbClr val="822433"/>
    </a:accent1>
    <a:accent2>
      <a:srgbClr val="002664"/>
    </a:accent2>
    <a:accent3>
      <a:srgbClr val="00A1DE"/>
    </a:accent3>
    <a:accent4>
      <a:srgbClr val="D95E16"/>
    </a:accent4>
    <a:accent5>
      <a:srgbClr val="FFBC3D"/>
    </a:accent5>
    <a:accent6>
      <a:srgbClr val="A2AD00"/>
    </a:accent6>
    <a:hlink>
      <a:srgbClr val="A2AD00"/>
    </a:hlink>
    <a:folHlink>
      <a:srgbClr val="00A1DE"/>
    </a:folHlink>
  </a:clrScheme>
  <a:fontScheme name="5nuolen_vaakaKANSI_SUOMI">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Teknologiateollisuus">
    <a:dk1>
      <a:srgbClr val="002664"/>
    </a:dk1>
    <a:lt1>
      <a:srgbClr val="FFFFFF"/>
    </a:lt1>
    <a:dk2>
      <a:srgbClr val="002664"/>
    </a:dk2>
    <a:lt2>
      <a:srgbClr val="D7D3C7"/>
    </a:lt2>
    <a:accent1>
      <a:srgbClr val="822433"/>
    </a:accent1>
    <a:accent2>
      <a:srgbClr val="002664"/>
    </a:accent2>
    <a:accent3>
      <a:srgbClr val="00A1DE"/>
    </a:accent3>
    <a:accent4>
      <a:srgbClr val="D95E16"/>
    </a:accent4>
    <a:accent5>
      <a:srgbClr val="FFBC3D"/>
    </a:accent5>
    <a:accent6>
      <a:srgbClr val="A2AD00"/>
    </a:accent6>
    <a:hlink>
      <a:srgbClr val="A2AD00"/>
    </a:hlink>
    <a:folHlink>
      <a:srgbClr val="00A1DE"/>
    </a:folHlink>
  </a:clrScheme>
  <a:fontScheme name="5nuolen_vaakaKANSI_SUOMI">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Teknologiateollisuus">
    <a:dk1>
      <a:srgbClr val="002664"/>
    </a:dk1>
    <a:lt1>
      <a:srgbClr val="FFFFFF"/>
    </a:lt1>
    <a:dk2>
      <a:srgbClr val="002664"/>
    </a:dk2>
    <a:lt2>
      <a:srgbClr val="D7D3C7"/>
    </a:lt2>
    <a:accent1>
      <a:srgbClr val="822433"/>
    </a:accent1>
    <a:accent2>
      <a:srgbClr val="002664"/>
    </a:accent2>
    <a:accent3>
      <a:srgbClr val="00A1DE"/>
    </a:accent3>
    <a:accent4>
      <a:srgbClr val="D95E16"/>
    </a:accent4>
    <a:accent5>
      <a:srgbClr val="FFBC3D"/>
    </a:accent5>
    <a:accent6>
      <a:srgbClr val="A2AD00"/>
    </a:accent6>
    <a:hlink>
      <a:srgbClr val="A2AD00"/>
    </a:hlink>
    <a:folHlink>
      <a:srgbClr val="00A1DE"/>
    </a:folHlink>
  </a:clrScheme>
  <a:fontScheme name="5nuolen_vaakaKANSI_SUOMI">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Teknologiateollisuus">
    <a:dk1>
      <a:srgbClr val="002664"/>
    </a:dk1>
    <a:lt1>
      <a:srgbClr val="FFFFFF"/>
    </a:lt1>
    <a:dk2>
      <a:srgbClr val="002664"/>
    </a:dk2>
    <a:lt2>
      <a:srgbClr val="D7D3C7"/>
    </a:lt2>
    <a:accent1>
      <a:srgbClr val="822433"/>
    </a:accent1>
    <a:accent2>
      <a:srgbClr val="002664"/>
    </a:accent2>
    <a:accent3>
      <a:srgbClr val="00A1DE"/>
    </a:accent3>
    <a:accent4>
      <a:srgbClr val="D95E16"/>
    </a:accent4>
    <a:accent5>
      <a:srgbClr val="FFBC3D"/>
    </a:accent5>
    <a:accent6>
      <a:srgbClr val="A2AD00"/>
    </a:accent6>
    <a:hlink>
      <a:srgbClr val="A2AD00"/>
    </a:hlink>
    <a:folHlink>
      <a:srgbClr val="00A1DE"/>
    </a:folHlink>
  </a:clrScheme>
  <a:fontScheme name="5nuolen_vaakaKANSI_SUOMI">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Teknologiateollisuus">
    <a:dk1>
      <a:srgbClr val="002664"/>
    </a:dk1>
    <a:lt1>
      <a:srgbClr val="FFFFFF"/>
    </a:lt1>
    <a:dk2>
      <a:srgbClr val="002664"/>
    </a:dk2>
    <a:lt2>
      <a:srgbClr val="D7D3C7"/>
    </a:lt2>
    <a:accent1>
      <a:srgbClr val="822433"/>
    </a:accent1>
    <a:accent2>
      <a:srgbClr val="002664"/>
    </a:accent2>
    <a:accent3>
      <a:srgbClr val="00A1DE"/>
    </a:accent3>
    <a:accent4>
      <a:srgbClr val="D95E16"/>
    </a:accent4>
    <a:accent5>
      <a:srgbClr val="FFBC3D"/>
    </a:accent5>
    <a:accent6>
      <a:srgbClr val="A2AD00"/>
    </a:accent6>
    <a:hlink>
      <a:srgbClr val="A2AD00"/>
    </a:hlink>
    <a:folHlink>
      <a:srgbClr val="00A1DE"/>
    </a:folHlink>
  </a:clrScheme>
  <a:fontScheme name="5nuolen_vaakaKANSI_SUOMI">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Tekno_Fi_2016 (002)</Template>
  <TotalTime>3871</TotalTime>
  <Words>5987</Words>
  <Application>Microsoft Office PowerPoint</Application>
  <PresentationFormat>Näytössä katseltava esitys (16:9)</PresentationFormat>
  <Paragraphs>1624</Paragraphs>
  <Slides>160</Slides>
  <Notes>6</Notes>
  <HiddenSlides>0</HiddenSlides>
  <MMClips>0</MMClips>
  <ScaleCrop>false</ScaleCrop>
  <HeadingPairs>
    <vt:vector size="8" baseType="variant">
      <vt:variant>
        <vt:lpstr>Käytetyt fontit</vt:lpstr>
      </vt:variant>
      <vt:variant>
        <vt:i4>10</vt:i4>
      </vt:variant>
      <vt:variant>
        <vt:lpstr>Teema</vt:lpstr>
      </vt:variant>
      <vt:variant>
        <vt:i4>12</vt:i4>
      </vt:variant>
      <vt:variant>
        <vt:lpstr>Upotetut OLE-palvelimet</vt:lpstr>
      </vt:variant>
      <vt:variant>
        <vt:i4>1</vt:i4>
      </vt:variant>
      <vt:variant>
        <vt:lpstr>Dian otsikot</vt:lpstr>
      </vt:variant>
      <vt:variant>
        <vt:i4>160</vt:i4>
      </vt:variant>
    </vt:vector>
  </HeadingPairs>
  <TitlesOfParts>
    <vt:vector size="183" baseType="lpstr">
      <vt:lpstr>Arial Unicode MS</vt:lpstr>
      <vt:lpstr>ＭＳ Ｐゴシック</vt:lpstr>
      <vt:lpstr>Adobe Fan Heiti Std B</vt:lpstr>
      <vt:lpstr>Adobe Hebrew</vt:lpstr>
      <vt:lpstr>Arial</vt:lpstr>
      <vt:lpstr>Calibri</vt:lpstr>
      <vt:lpstr>Frutiger LT 45 Light</vt:lpstr>
      <vt:lpstr>Kozuka Gothic Pro B</vt:lpstr>
      <vt:lpstr>Verdana</vt:lpstr>
      <vt:lpstr>Wingdings</vt:lpstr>
      <vt:lpstr>Teknologiateollisuus_masterdia</vt:lpstr>
      <vt:lpstr>8_Teknologiateollisuus_masterdia</vt:lpstr>
      <vt:lpstr>1_Teknologiateollisuus_masterdia</vt:lpstr>
      <vt:lpstr>4_Teknologiateollisuus_masterdia</vt:lpstr>
      <vt:lpstr>16_Teknologiateollisuus_masterdia</vt:lpstr>
      <vt:lpstr>17_Teknologiateollisuus_masterdia</vt:lpstr>
      <vt:lpstr>18_Teknologiateollisuus_masterdia</vt:lpstr>
      <vt:lpstr>19_Teknologiateollisuus_masterdia</vt:lpstr>
      <vt:lpstr>20_Teknologiateollisuus_masterdia</vt:lpstr>
      <vt:lpstr>22_Teknologiateollisuus_masterdia</vt:lpstr>
      <vt:lpstr>24_Teknologiateollisuus_masterdia</vt:lpstr>
      <vt:lpstr>2_Teknologiateollisuus_masterdia</vt:lpstr>
      <vt:lpstr>Macrobond document</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vector>
  </TitlesOfParts>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PowerPoint-esitys</dc:title>
  <dc:creator>Daniel Forsman</dc:creator>
  <cp:keywords>Teknologiateollisuus</cp:keywords>
  <cp:lastModifiedBy>Palokangas Jukka</cp:lastModifiedBy>
  <cp:revision>326</cp:revision>
  <cp:lastPrinted>2017-03-03T12:54:42Z</cp:lastPrinted>
  <dcterms:created xsi:type="dcterms:W3CDTF">2016-09-05T10:47:53Z</dcterms:created>
  <dcterms:modified xsi:type="dcterms:W3CDTF">2017-04-12T11:04:20Z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vkameleonVerID">
    <vt:lpwstr>482.21.02.003</vt:lpwstr>
  </property>
  <property fmtid="{D5CDD505-2E9C-101B-9397-08002B2CF9AE}" pid="3" name="dvSaved">
    <vt:lpwstr>1</vt:lpwstr>
  </property>
  <property fmtid="{D5CDD505-2E9C-101B-9397-08002B2CF9AE}" pid="4" name="dvLanguage">
    <vt:lpwstr>1035</vt:lpwstr>
  </property>
  <property fmtid="{D5CDD505-2E9C-101B-9397-08002B2CF9AE}" pid="5" name="dvTemplate">
    <vt:lpwstr>Tekno_fi.potx</vt:lpwstr>
  </property>
  <property fmtid="{D5CDD505-2E9C-101B-9397-08002B2CF9AE}" pid="6" name="dvDefinition">
    <vt:lpwstr>23 (dd_default.xml)</vt:lpwstr>
  </property>
  <property fmtid="{D5CDD505-2E9C-101B-9397-08002B2CF9AE}" pid="7" name="dvDefinitionID">
    <vt:lpwstr>23</vt:lpwstr>
  </property>
  <property fmtid="{D5CDD505-2E9C-101B-9397-08002B2CF9AE}" pid="8" name="dvContentFile">
    <vt:lpwstr>dd_default.xml</vt:lpwstr>
  </property>
  <property fmtid="{D5CDD505-2E9C-101B-9397-08002B2CF9AE}" pid="9" name="dvGlobalVerID">
    <vt:lpwstr>482.90.02.003</vt:lpwstr>
  </property>
  <property fmtid="{D5CDD505-2E9C-101B-9397-08002B2CF9AE}" pid="10" name="dvDefinitionVersion">
    <vt:lpwstr>2.1 / 22.1.2015</vt:lpwstr>
  </property>
  <property fmtid="{D5CDD505-2E9C-101B-9397-08002B2CF9AE}" pid="11" name="filename">
    <vt:lpwstr>false</vt:lpwstr>
  </property>
  <property fmtid="{D5CDD505-2E9C-101B-9397-08002B2CF9AE}" pid="12" name="filenameandpath">
    <vt:lpwstr>false</vt:lpwstr>
  </property>
  <property fmtid="{D5CDD505-2E9C-101B-9397-08002B2CF9AE}" pid="13" name="dvPagenumberExist">
    <vt:lpwstr>1</vt:lpwstr>
  </property>
  <property fmtid="{D5CDD505-2E9C-101B-9397-08002B2CF9AE}" pid="14" name="dvAuthorExist">
    <vt:lpwstr>1</vt:lpwstr>
  </property>
  <property fmtid="{D5CDD505-2E9C-101B-9397-08002B2CF9AE}" pid="15" name="dvDateExist">
    <vt:lpwstr>-1</vt:lpwstr>
  </property>
  <property fmtid="{D5CDD505-2E9C-101B-9397-08002B2CF9AE}" pid="16" name="dvCategory">
    <vt:lpwstr>4</vt:lpwstr>
  </property>
  <property fmtid="{D5CDD505-2E9C-101B-9397-08002B2CF9AE}" pid="17" name="dvCategory_2">
    <vt:lpwstr>0</vt:lpwstr>
  </property>
  <property fmtid="{D5CDD505-2E9C-101B-9397-08002B2CF9AE}" pid="18" name="dvSavepath">
    <vt:lpwstr/>
  </property>
  <property fmtid="{D5CDD505-2E9C-101B-9397-08002B2CF9AE}" pid="19" name="dvUsed">
    <vt:lpwstr>1</vt:lpwstr>
  </property>
  <property fmtid="{D5CDD505-2E9C-101B-9397-08002B2CF9AE}" pid="20" name="dvCompany">
    <vt:lpwstr/>
  </property>
  <property fmtid="{D5CDD505-2E9C-101B-9397-08002B2CF9AE}" pid="21" name="dvSite">
    <vt:lpwstr/>
  </property>
  <property fmtid="{D5CDD505-2E9C-101B-9397-08002B2CF9AE}" pid="22" name="dvNumbering">
    <vt:lpwstr>0</vt:lpwstr>
  </property>
  <property fmtid="{D5CDD505-2E9C-101B-9397-08002B2CF9AE}" pid="23" name="dvDUname">
    <vt:lpwstr>Nora Elers</vt:lpwstr>
  </property>
  <property fmtid="{D5CDD505-2E9C-101B-9397-08002B2CF9AE}" pid="24" name="dvDUdepartment">
    <vt:lpwstr/>
  </property>
  <property fmtid="{D5CDD505-2E9C-101B-9397-08002B2CF9AE}" pid="25" name="dvLogoExist">
    <vt:lpwstr>0</vt:lpwstr>
  </property>
  <property fmtid="{D5CDD505-2E9C-101B-9397-08002B2CF9AE}" pid="26" name="dvCurrentlogo">
    <vt:lpwstr/>
  </property>
</Properties>
</file>