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2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3.xml" ContentType="application/vnd.openxmlformats-officedocument.theme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theme/theme4.xml" ContentType="application/vnd.openxmlformats-officedocument.theme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1.xml" ContentType="application/vnd.openxmlformats-officedocument.presentationml.notesSlide+xml"/>
  <Override PartName="/ppt/charts/chart13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09" r:id="rId2"/>
    <p:sldMasterId id="2147483739" r:id="rId3"/>
    <p:sldMasterId id="2147484339" r:id="rId4"/>
    <p:sldMasterId id="2147484371" r:id="rId5"/>
  </p:sldMasterIdLst>
  <p:notesMasterIdLst>
    <p:notesMasterId r:id="rId26"/>
  </p:notesMasterIdLst>
  <p:handoutMasterIdLst>
    <p:handoutMasterId r:id="rId27"/>
  </p:handoutMasterIdLst>
  <p:sldIdLst>
    <p:sldId id="444" r:id="rId6"/>
    <p:sldId id="445" r:id="rId7"/>
    <p:sldId id="447" r:id="rId8"/>
    <p:sldId id="446" r:id="rId9"/>
    <p:sldId id="448" r:id="rId10"/>
    <p:sldId id="435" r:id="rId11"/>
    <p:sldId id="439" r:id="rId12"/>
    <p:sldId id="449" r:id="rId13"/>
    <p:sldId id="297" r:id="rId14"/>
    <p:sldId id="298" r:id="rId15"/>
    <p:sldId id="390" r:id="rId16"/>
    <p:sldId id="391" r:id="rId17"/>
    <p:sldId id="392" r:id="rId18"/>
    <p:sldId id="393" r:id="rId19"/>
    <p:sldId id="403" r:id="rId20"/>
    <p:sldId id="404" r:id="rId21"/>
    <p:sldId id="394" r:id="rId22"/>
    <p:sldId id="395" r:id="rId23"/>
    <p:sldId id="396" r:id="rId24"/>
    <p:sldId id="397" r:id="rId25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0538"/>
    <a:srgbClr val="0ACFCF"/>
    <a:srgbClr val="216657"/>
    <a:srgbClr val="333333"/>
    <a:srgbClr val="24215C"/>
    <a:srgbClr val="736B2B"/>
    <a:srgbClr val="542B1F"/>
    <a:srgbClr val="2B4D24"/>
    <a:srgbClr val="73214F"/>
    <a:srgbClr val="0529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 preferSingleView="1">
    <p:restoredLeft sz="15987" autoAdjust="0"/>
    <p:restoredTop sz="90909" autoAdjust="0"/>
  </p:normalViewPr>
  <p:slideViewPr>
    <p:cSldViewPr showGuides="1">
      <p:cViewPr varScale="1">
        <p:scale>
          <a:sx n="116" d="100"/>
          <a:sy n="116" d="100"/>
        </p:scale>
        <p:origin x="1224" y="7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61" d="100"/>
          <a:sy n="61" d="100"/>
        </p:scale>
        <p:origin x="3254" y="48"/>
      </p:cViewPr>
      <p:guideLst>
        <p:guide orient="horz" pos="3127"/>
        <p:guide pos="2141"/>
      </p:guideLst>
    </p:cSldViewPr>
  </p:notesViewPr>
  <p:gridSpacing cx="64801" cy="6480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044352244495914E-2"/>
          <c:y val="4.6908039361746694E-2"/>
          <c:w val="0.64907365403570305"/>
          <c:h val="0.9250284105674668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Teollisuustuotanto, kun kapasiteetti täyskäytössä</c:v>
                </c:pt>
              </c:strCache>
            </c:strRef>
          </c:tx>
          <c:spPr>
            <a:ln w="50800">
              <a:solidFill>
                <a:schemeClr val="accent1"/>
              </a:solidFill>
              <a:prstDash val="sysDash"/>
            </a:ln>
          </c:spPr>
          <c:marker>
            <c:symbol val="none"/>
          </c:marker>
          <c:cat>
            <c:strRef>
              <c:f>Sheet1!$A$2:$A$41</c:f>
              <c:strCache>
                <c:ptCount val="37"/>
                <c:pt idx="0">
                  <c:v>2008,I</c:v>
                </c:pt>
                <c:pt idx="4">
                  <c:v>2009,I</c:v>
                </c:pt>
                <c:pt idx="8">
                  <c:v>2010,I</c:v>
                </c:pt>
                <c:pt idx="12">
                  <c:v>2011,I</c:v>
                </c:pt>
                <c:pt idx="16">
                  <c:v>2012,I</c:v>
                </c:pt>
                <c:pt idx="20">
                  <c:v>2013,I</c:v>
                </c:pt>
                <c:pt idx="24">
                  <c:v>2014,I</c:v>
                </c:pt>
                <c:pt idx="28">
                  <c:v>2015,I</c:v>
                </c:pt>
                <c:pt idx="32">
                  <c:v>2016,I</c:v>
                </c:pt>
                <c:pt idx="36">
                  <c:v>2017,I</c:v>
                </c:pt>
              </c:strCache>
            </c:strRef>
          </c:cat>
          <c:val>
            <c:numRef>
              <c:f>Sheet1!$B$2:$B$41</c:f>
              <c:numCache>
                <c:formatCode>General</c:formatCode>
                <c:ptCount val="40"/>
                <c:pt idx="0">
                  <c:v>122.8388683</c:v>
                </c:pt>
                <c:pt idx="1">
                  <c:v>118.6996856</c:v>
                </c:pt>
                <c:pt idx="2">
                  <c:v>122.21644430000001</c:v>
                </c:pt>
                <c:pt idx="3">
                  <c:v>118.7597066</c:v>
                </c:pt>
                <c:pt idx="4">
                  <c:v>105.3495774</c:v>
                </c:pt>
                <c:pt idx="5">
                  <c:v>105.7041984</c:v>
                </c:pt>
                <c:pt idx="6">
                  <c:v>106.89042259999999</c:v>
                </c:pt>
                <c:pt idx="7">
                  <c:v>104.65039470000001</c:v>
                </c:pt>
                <c:pt idx="8">
                  <c:v>100.7756619</c:v>
                </c:pt>
                <c:pt idx="9">
                  <c:v>104.5423681</c:v>
                </c:pt>
                <c:pt idx="10">
                  <c:v>105.7452183</c:v>
                </c:pt>
                <c:pt idx="11">
                  <c:v>104.67984629999999</c:v>
                </c:pt>
                <c:pt idx="12">
                  <c:v>102.5693608</c:v>
                </c:pt>
                <c:pt idx="13">
                  <c:v>99.966189310000004</c:v>
                </c:pt>
                <c:pt idx="14">
                  <c:v>104.5231994</c:v>
                </c:pt>
                <c:pt idx="15">
                  <c:v>103.4737827</c:v>
                </c:pt>
                <c:pt idx="16">
                  <c:v>102.1555571</c:v>
                </c:pt>
                <c:pt idx="17">
                  <c:v>100.45851209999999</c:v>
                </c:pt>
                <c:pt idx="18">
                  <c:v>102.10869719999999</c:v>
                </c:pt>
                <c:pt idx="19">
                  <c:v>100.2978694</c:v>
                </c:pt>
                <c:pt idx="20">
                  <c:v>99.049891720000005</c:v>
                </c:pt>
                <c:pt idx="21">
                  <c:v>96.601858190000002</c:v>
                </c:pt>
                <c:pt idx="22">
                  <c:v>99.092057280000006</c:v>
                </c:pt>
                <c:pt idx="23">
                  <c:v>97.779448130000006</c:v>
                </c:pt>
                <c:pt idx="24">
                  <c:v>97.858330420000001</c:v>
                </c:pt>
                <c:pt idx="25">
                  <c:v>95.537017109999994</c:v>
                </c:pt>
                <c:pt idx="26">
                  <c:v>97.407279079999995</c:v>
                </c:pt>
                <c:pt idx="27">
                  <c:v>96.464184419999995</c:v>
                </c:pt>
                <c:pt idx="28">
                  <c:v>95.286594480000005</c:v>
                </c:pt>
                <c:pt idx="29">
                  <c:v>93.888620329999995</c:v>
                </c:pt>
                <c:pt idx="30">
                  <c:v>96.232818719999997</c:v>
                </c:pt>
                <c:pt idx="31">
                  <c:v>95.024491789999999</c:v>
                </c:pt>
                <c:pt idx="32">
                  <c:v>94.509339850000003</c:v>
                </c:pt>
                <c:pt idx="33">
                  <c:v>94.14896263</c:v>
                </c:pt>
                <c:pt idx="34">
                  <c:v>98.363758300000001</c:v>
                </c:pt>
                <c:pt idx="35">
                  <c:v>96.399301429999994</c:v>
                </c:pt>
                <c:pt idx="36">
                  <c:v>94.919594829999994</c:v>
                </c:pt>
                <c:pt idx="37">
                  <c:v>96.727013619999994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D31-4E97-AEB7-D0DF7AC12FE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Teollisuustuotanto, kiintein hinnoin (2008=100)</c:v>
                </c:pt>
              </c:strCache>
            </c:strRef>
          </c:tx>
          <c:spPr>
            <a:ln w="50800"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Sheet1!$A$2:$A$41</c:f>
              <c:strCache>
                <c:ptCount val="37"/>
                <c:pt idx="0">
                  <c:v>2008,I</c:v>
                </c:pt>
                <c:pt idx="4">
                  <c:v>2009,I</c:v>
                </c:pt>
                <c:pt idx="8">
                  <c:v>2010,I</c:v>
                </c:pt>
                <c:pt idx="12">
                  <c:v>2011,I</c:v>
                </c:pt>
                <c:pt idx="16">
                  <c:v>2012,I</c:v>
                </c:pt>
                <c:pt idx="20">
                  <c:v>2013,I</c:v>
                </c:pt>
                <c:pt idx="24">
                  <c:v>2014,I</c:v>
                </c:pt>
                <c:pt idx="28">
                  <c:v>2015,I</c:v>
                </c:pt>
                <c:pt idx="32">
                  <c:v>2016,I</c:v>
                </c:pt>
                <c:pt idx="36">
                  <c:v>2017,I</c:v>
                </c:pt>
              </c:strCache>
            </c:strRef>
          </c:cat>
          <c:val>
            <c:numRef>
              <c:f>Sheet1!$C$2:$C$41</c:f>
              <c:numCache>
                <c:formatCode>General</c:formatCode>
                <c:ptCount val="40"/>
                <c:pt idx="0">
                  <c:v>103.08069999999999</c:v>
                </c:pt>
                <c:pt idx="1">
                  <c:v>101.65560000000001</c:v>
                </c:pt>
                <c:pt idx="2">
                  <c:v>100.9012</c:v>
                </c:pt>
                <c:pt idx="3">
                  <c:v>94.362560000000002</c:v>
                </c:pt>
                <c:pt idx="4">
                  <c:v>80.670630000000003</c:v>
                </c:pt>
                <c:pt idx="5">
                  <c:v>79.022000000000006</c:v>
                </c:pt>
                <c:pt idx="6">
                  <c:v>79.664689999999993</c:v>
                </c:pt>
                <c:pt idx="7">
                  <c:v>79.608800000000002</c:v>
                </c:pt>
                <c:pt idx="8">
                  <c:v>79.608800000000002</c:v>
                </c:pt>
                <c:pt idx="9">
                  <c:v>83.325180000000003</c:v>
                </c:pt>
                <c:pt idx="10">
                  <c:v>84.191410000000005</c:v>
                </c:pt>
                <c:pt idx="11">
                  <c:v>85.448830000000001</c:v>
                </c:pt>
                <c:pt idx="12">
                  <c:v>86.259169999999997</c:v>
                </c:pt>
                <c:pt idx="13">
                  <c:v>85.560599999999994</c:v>
                </c:pt>
                <c:pt idx="14">
                  <c:v>85.560599999999994</c:v>
                </c:pt>
                <c:pt idx="15">
                  <c:v>86.007679999999993</c:v>
                </c:pt>
                <c:pt idx="16">
                  <c:v>85.756200000000007</c:v>
                </c:pt>
                <c:pt idx="17">
                  <c:v>85.840029999999999</c:v>
                </c:pt>
                <c:pt idx="18">
                  <c:v>84.303179999999998</c:v>
                </c:pt>
                <c:pt idx="19">
                  <c:v>83.4649</c:v>
                </c:pt>
                <c:pt idx="20">
                  <c:v>82.291300000000007</c:v>
                </c:pt>
                <c:pt idx="21">
                  <c:v>81.173590000000004</c:v>
                </c:pt>
                <c:pt idx="22">
                  <c:v>81.50891</c:v>
                </c:pt>
                <c:pt idx="23">
                  <c:v>81.257419999999996</c:v>
                </c:pt>
                <c:pt idx="24">
                  <c:v>81.033879999999996</c:v>
                </c:pt>
                <c:pt idx="25">
                  <c:v>80.083830000000006</c:v>
                </c:pt>
                <c:pt idx="26">
                  <c:v>79.804400000000001</c:v>
                </c:pt>
                <c:pt idx="27">
                  <c:v>79.860290000000006</c:v>
                </c:pt>
                <c:pt idx="28">
                  <c:v>79.497029999999995</c:v>
                </c:pt>
                <c:pt idx="29">
                  <c:v>78.854349999999997</c:v>
                </c:pt>
                <c:pt idx="30">
                  <c:v>78.994060000000005</c:v>
                </c:pt>
                <c:pt idx="31">
                  <c:v>79.55292</c:v>
                </c:pt>
                <c:pt idx="32">
                  <c:v>79.385260000000002</c:v>
                </c:pt>
                <c:pt idx="33">
                  <c:v>80.698570000000004</c:v>
                </c:pt>
                <c:pt idx="34">
                  <c:v>81.536850000000001</c:v>
                </c:pt>
                <c:pt idx="35">
                  <c:v>81.788330000000002</c:v>
                </c:pt>
                <c:pt idx="36">
                  <c:v>81.900099999999995</c:v>
                </c:pt>
                <c:pt idx="37">
                  <c:v>83.269300000000001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D31-4E97-AEB7-D0DF7AC12F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0357024"/>
        <c:axId val="410357416"/>
      </c:lineChart>
      <c:catAx>
        <c:axId val="410357024"/>
        <c:scaling>
          <c:orientation val="minMax"/>
        </c:scaling>
        <c:delete val="0"/>
        <c:axPos val="b"/>
        <c:majorGridlines>
          <c:spPr>
            <a:ln w="3175" cmpd="sng">
              <a:solidFill>
                <a:schemeClr val="tx1"/>
              </a:solidFill>
              <a:prstDash val="dash"/>
            </a:ln>
          </c:spPr>
        </c:majorGridlines>
        <c:numFmt formatCode="General" sourceLinked="0"/>
        <c:majorTickMark val="out"/>
        <c:minorTickMark val="none"/>
        <c:tickLblPos val="none"/>
        <c:spPr>
          <a:ln w="3319">
            <a:solidFill>
              <a:schemeClr val="tx1"/>
            </a:solidFill>
            <a:prstDash val="solid"/>
          </a:ln>
        </c:spPr>
        <c:crossAx val="410357416"/>
        <c:crossesAt val="10"/>
        <c:auto val="1"/>
        <c:lblAlgn val="ctr"/>
        <c:lblOffset val="100"/>
        <c:tickLblSkip val="1"/>
        <c:tickMarkSkip val="4"/>
        <c:noMultiLvlLbl val="0"/>
      </c:catAx>
      <c:valAx>
        <c:axId val="410357416"/>
        <c:scaling>
          <c:orientation val="minMax"/>
          <c:max val="125"/>
          <c:min val="70"/>
        </c:scaling>
        <c:delete val="0"/>
        <c:axPos val="l"/>
        <c:majorGridlines>
          <c:spPr>
            <a:ln w="3175" cmpd="sng">
              <a:noFill/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331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003366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410357024"/>
        <c:crosses val="autoZero"/>
        <c:crossBetween val="between"/>
        <c:majorUnit val="5"/>
      </c:valAx>
      <c:spPr>
        <a:noFill/>
        <a:ln w="1327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1320159327416643"/>
          <c:y val="0.38317051099907729"/>
          <c:w val="0.28679840672583351"/>
          <c:h val="0.59557359889049122"/>
        </c:manualLayout>
      </c:layout>
      <c:overlay val="0"/>
      <c:spPr>
        <a:solidFill>
          <a:schemeClr val="bg1"/>
        </a:solidFill>
        <a:ln w="26550">
          <a:noFill/>
        </a:ln>
      </c:spPr>
      <c:txPr>
        <a:bodyPr/>
        <a:lstStyle/>
        <a:p>
          <a:pPr>
            <a:defRPr sz="1050" b="1" i="0" u="none" strike="noStrike" baseline="0">
              <a:solidFill>
                <a:srgbClr val="003366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8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fi-FI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4719386523903586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 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Sheet1!$A$2:$A$42</c:f>
              <c:strCache>
                <c:ptCount val="38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1">
                  <c:v>152.66</c:v>
                </c:pt>
                <c:pt idx="2">
                  <c:v>141.16999999999999</c:v>
                </c:pt>
                <c:pt idx="3">
                  <c:v>129.68</c:v>
                </c:pt>
                <c:pt idx="4">
                  <c:v>123.28</c:v>
                </c:pt>
                <c:pt idx="5">
                  <c:v>116.88</c:v>
                </c:pt>
                <c:pt idx="6">
                  <c:v>108.38</c:v>
                </c:pt>
                <c:pt idx="7">
                  <c:v>99.89</c:v>
                </c:pt>
                <c:pt idx="8">
                  <c:v>103.49</c:v>
                </c:pt>
                <c:pt idx="9">
                  <c:v>107.09</c:v>
                </c:pt>
                <c:pt idx="10">
                  <c:v>110.1</c:v>
                </c:pt>
                <c:pt idx="11">
                  <c:v>113.12</c:v>
                </c:pt>
                <c:pt idx="12">
                  <c:v>154.94999999999999</c:v>
                </c:pt>
                <c:pt idx="13">
                  <c:v>182.73</c:v>
                </c:pt>
                <c:pt idx="14">
                  <c:v>154.65</c:v>
                </c:pt>
                <c:pt idx="15">
                  <c:v>160.12</c:v>
                </c:pt>
                <c:pt idx="16">
                  <c:v>202.09</c:v>
                </c:pt>
                <c:pt idx="17">
                  <c:v>207.35</c:v>
                </c:pt>
                <c:pt idx="18">
                  <c:v>243.32</c:v>
                </c:pt>
                <c:pt idx="19">
                  <c:v>151.9</c:v>
                </c:pt>
                <c:pt idx="20">
                  <c:v>170.12</c:v>
                </c:pt>
                <c:pt idx="21">
                  <c:v>193.34</c:v>
                </c:pt>
                <c:pt idx="22">
                  <c:v>172.9</c:v>
                </c:pt>
                <c:pt idx="23">
                  <c:v>160.19999999999999</c:v>
                </c:pt>
                <c:pt idx="24">
                  <c:v>202.81</c:v>
                </c:pt>
                <c:pt idx="25">
                  <c:v>206.89</c:v>
                </c:pt>
                <c:pt idx="26">
                  <c:v>201.74</c:v>
                </c:pt>
                <c:pt idx="27">
                  <c:v>152.80000000000001</c:v>
                </c:pt>
                <c:pt idx="28">
                  <c:v>245.37</c:v>
                </c:pt>
                <c:pt idx="29">
                  <c:v>209.33</c:v>
                </c:pt>
                <c:pt idx="30">
                  <c:v>237.4</c:v>
                </c:pt>
                <c:pt idx="31">
                  <c:v>168.39</c:v>
                </c:pt>
                <c:pt idx="32">
                  <c:v>211.25</c:v>
                </c:pt>
                <c:pt idx="33">
                  <c:v>234.13</c:v>
                </c:pt>
                <c:pt idx="34">
                  <c:v>225.28</c:v>
                </c:pt>
                <c:pt idx="35">
                  <c:v>259.47000000000003</c:v>
                </c:pt>
                <c:pt idx="36">
                  <c:v>237.38</c:v>
                </c:pt>
                <c:pt idx="37">
                  <c:v>256</c:v>
                </c:pt>
                <c:pt idx="38">
                  <c:v>239.23</c:v>
                </c:pt>
                <c:pt idx="39">
                  <c:v>199.42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DF9-4D91-9354-3C5C33728D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Sheet1!$A$2:$A$42</c:f>
              <c:strCache>
                <c:ptCount val="38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1">
                  <c:v>52.72</c:v>
                </c:pt>
                <c:pt idx="2">
                  <c:v>44.45</c:v>
                </c:pt>
                <c:pt idx="3">
                  <c:v>36.18</c:v>
                </c:pt>
                <c:pt idx="4">
                  <c:v>34.89</c:v>
                </c:pt>
                <c:pt idx="5">
                  <c:v>33.61</c:v>
                </c:pt>
                <c:pt idx="6">
                  <c:v>31.15</c:v>
                </c:pt>
                <c:pt idx="7">
                  <c:v>28.7</c:v>
                </c:pt>
                <c:pt idx="8">
                  <c:v>28.38</c:v>
                </c:pt>
                <c:pt idx="9">
                  <c:v>28.06</c:v>
                </c:pt>
                <c:pt idx="10">
                  <c:v>29.31</c:v>
                </c:pt>
                <c:pt idx="11">
                  <c:v>30.56</c:v>
                </c:pt>
                <c:pt idx="12">
                  <c:v>19.97</c:v>
                </c:pt>
                <c:pt idx="13">
                  <c:v>36.44</c:v>
                </c:pt>
                <c:pt idx="14">
                  <c:v>31.44</c:v>
                </c:pt>
                <c:pt idx="15">
                  <c:v>21.96</c:v>
                </c:pt>
                <c:pt idx="16">
                  <c:v>29.66</c:v>
                </c:pt>
                <c:pt idx="17">
                  <c:v>37.119999999999997</c:v>
                </c:pt>
                <c:pt idx="18">
                  <c:v>70.58</c:v>
                </c:pt>
                <c:pt idx="19">
                  <c:v>29.43</c:v>
                </c:pt>
                <c:pt idx="20">
                  <c:v>26.4</c:v>
                </c:pt>
                <c:pt idx="21">
                  <c:v>35.380000000000003</c:v>
                </c:pt>
                <c:pt idx="22">
                  <c:v>34.270000000000003</c:v>
                </c:pt>
                <c:pt idx="23">
                  <c:v>26.56</c:v>
                </c:pt>
                <c:pt idx="24">
                  <c:v>34.44</c:v>
                </c:pt>
                <c:pt idx="25">
                  <c:v>33.380000000000003</c:v>
                </c:pt>
                <c:pt idx="26">
                  <c:v>43.16</c:v>
                </c:pt>
                <c:pt idx="27">
                  <c:v>28.9</c:v>
                </c:pt>
                <c:pt idx="28">
                  <c:v>40.31</c:v>
                </c:pt>
                <c:pt idx="29">
                  <c:v>29.05</c:v>
                </c:pt>
                <c:pt idx="30">
                  <c:v>39.97</c:v>
                </c:pt>
                <c:pt idx="31">
                  <c:v>21.07</c:v>
                </c:pt>
                <c:pt idx="32">
                  <c:v>32.200000000000003</c:v>
                </c:pt>
                <c:pt idx="33">
                  <c:v>38.57</c:v>
                </c:pt>
                <c:pt idx="34">
                  <c:v>28.97</c:v>
                </c:pt>
                <c:pt idx="35">
                  <c:v>93.3</c:v>
                </c:pt>
                <c:pt idx="36">
                  <c:v>35.21</c:v>
                </c:pt>
                <c:pt idx="37">
                  <c:v>38.630000000000003</c:v>
                </c:pt>
                <c:pt idx="38">
                  <c:v>20.36</c:v>
                </c:pt>
                <c:pt idx="39">
                  <c:v>18.75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DF9-4D91-9354-3C5C33728D6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 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Sheet1!$A$2:$A$42</c:f>
              <c:strCache>
                <c:ptCount val="38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1">
                  <c:v>99.94</c:v>
                </c:pt>
                <c:pt idx="2">
                  <c:v>96.72</c:v>
                </c:pt>
                <c:pt idx="3">
                  <c:v>93.5</c:v>
                </c:pt>
                <c:pt idx="4">
                  <c:v>88.39</c:v>
                </c:pt>
                <c:pt idx="5">
                  <c:v>83.27</c:v>
                </c:pt>
                <c:pt idx="6">
                  <c:v>77.23</c:v>
                </c:pt>
                <c:pt idx="7">
                  <c:v>71.19</c:v>
                </c:pt>
                <c:pt idx="8">
                  <c:v>75.12</c:v>
                </c:pt>
                <c:pt idx="9">
                  <c:v>79.040000000000006</c:v>
                </c:pt>
                <c:pt idx="10">
                  <c:v>80.8</c:v>
                </c:pt>
                <c:pt idx="11">
                  <c:v>82.56</c:v>
                </c:pt>
                <c:pt idx="12">
                  <c:v>134.97999999999999</c:v>
                </c:pt>
                <c:pt idx="13">
                  <c:v>146.28</c:v>
                </c:pt>
                <c:pt idx="14">
                  <c:v>123.21</c:v>
                </c:pt>
                <c:pt idx="15">
                  <c:v>138.16</c:v>
                </c:pt>
                <c:pt idx="16">
                  <c:v>172.42</c:v>
                </c:pt>
                <c:pt idx="17">
                  <c:v>170.23</c:v>
                </c:pt>
                <c:pt idx="18">
                  <c:v>172.74</c:v>
                </c:pt>
                <c:pt idx="19">
                  <c:v>122.47</c:v>
                </c:pt>
                <c:pt idx="20">
                  <c:v>143.72</c:v>
                </c:pt>
                <c:pt idx="21">
                  <c:v>157.96</c:v>
                </c:pt>
                <c:pt idx="22">
                  <c:v>138.63</c:v>
                </c:pt>
                <c:pt idx="23">
                  <c:v>133.63999999999999</c:v>
                </c:pt>
                <c:pt idx="24">
                  <c:v>168.37</c:v>
                </c:pt>
                <c:pt idx="25">
                  <c:v>173.5</c:v>
                </c:pt>
                <c:pt idx="26">
                  <c:v>158.58000000000001</c:v>
                </c:pt>
                <c:pt idx="27">
                  <c:v>123.9</c:v>
                </c:pt>
                <c:pt idx="28">
                  <c:v>205.06</c:v>
                </c:pt>
                <c:pt idx="29">
                  <c:v>180.28</c:v>
                </c:pt>
                <c:pt idx="30">
                  <c:v>197.43</c:v>
                </c:pt>
                <c:pt idx="31">
                  <c:v>147.32</c:v>
                </c:pt>
                <c:pt idx="32">
                  <c:v>179.06</c:v>
                </c:pt>
                <c:pt idx="33">
                  <c:v>195.56</c:v>
                </c:pt>
                <c:pt idx="34">
                  <c:v>196.31</c:v>
                </c:pt>
                <c:pt idx="35">
                  <c:v>166.17</c:v>
                </c:pt>
                <c:pt idx="36">
                  <c:v>202.17</c:v>
                </c:pt>
                <c:pt idx="37">
                  <c:v>217.37</c:v>
                </c:pt>
                <c:pt idx="38">
                  <c:v>218.87</c:v>
                </c:pt>
                <c:pt idx="39">
                  <c:v>180.67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DF9-4D91-9354-3C5C33728D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4855008"/>
        <c:axId val="374855400"/>
      </c:lineChart>
      <c:catAx>
        <c:axId val="374855008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4855400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4855400"/>
        <c:scaling>
          <c:orientation val="minMax"/>
          <c:max val="3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4855008"/>
        <c:crosses val="autoZero"/>
        <c:crossBetween val="midCat"/>
        <c:majorUnit val="5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403364695204085"/>
          <c:y val="0.19757124334097242"/>
          <c:w val="0.16596635304795915"/>
          <c:h val="0.5456256092711991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4940609722309115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solidFill>
                <a:schemeClr val="accent2"/>
              </a:solidFill>
              <a:prstDash val="solid"/>
            </a:ln>
          </c:spPr>
          <c:cat>
            <c:strRef>
              <c:f>Sheet1!$A$2:$A$41</c:f>
              <c:strCache>
                <c:ptCount val="38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</c:strCache>
            </c:strRef>
          </c:cat>
          <c:val>
            <c:numRef>
              <c:f>Sheet1!$B$2:$B$41</c:f>
              <c:numCache>
                <c:formatCode>General</c:formatCode>
                <c:ptCount val="40"/>
                <c:pt idx="0">
                  <c:v>218.5</c:v>
                </c:pt>
                <c:pt idx="1">
                  <c:v>227.5</c:v>
                </c:pt>
                <c:pt idx="2">
                  <c:v>231.4</c:v>
                </c:pt>
                <c:pt idx="3">
                  <c:v>235.3</c:v>
                </c:pt>
                <c:pt idx="4">
                  <c:v>221</c:v>
                </c:pt>
                <c:pt idx="5">
                  <c:v>206.7</c:v>
                </c:pt>
                <c:pt idx="6">
                  <c:v>206.1</c:v>
                </c:pt>
                <c:pt idx="7">
                  <c:v>205.5</c:v>
                </c:pt>
                <c:pt idx="8">
                  <c:v>204.6</c:v>
                </c:pt>
                <c:pt idx="9">
                  <c:v>203.6</c:v>
                </c:pt>
                <c:pt idx="10">
                  <c:v>203.3</c:v>
                </c:pt>
                <c:pt idx="11">
                  <c:v>203</c:v>
                </c:pt>
                <c:pt idx="12">
                  <c:v>225.5</c:v>
                </c:pt>
                <c:pt idx="13">
                  <c:v>248</c:v>
                </c:pt>
                <c:pt idx="14">
                  <c:v>259.10000000000002</c:v>
                </c:pt>
                <c:pt idx="15">
                  <c:v>269.7</c:v>
                </c:pt>
                <c:pt idx="16">
                  <c:v>256</c:v>
                </c:pt>
                <c:pt idx="17">
                  <c:v>274.5</c:v>
                </c:pt>
                <c:pt idx="18">
                  <c:v>321.2</c:v>
                </c:pt>
                <c:pt idx="19">
                  <c:v>268.5</c:v>
                </c:pt>
                <c:pt idx="20">
                  <c:v>267.10000000000002</c:v>
                </c:pt>
                <c:pt idx="21">
                  <c:v>309.39999999999998</c:v>
                </c:pt>
                <c:pt idx="22">
                  <c:v>336.4</c:v>
                </c:pt>
                <c:pt idx="23">
                  <c:v>326.7</c:v>
                </c:pt>
                <c:pt idx="24">
                  <c:v>332.6</c:v>
                </c:pt>
                <c:pt idx="25">
                  <c:v>362.4</c:v>
                </c:pt>
                <c:pt idx="26">
                  <c:v>385.7</c:v>
                </c:pt>
                <c:pt idx="27">
                  <c:v>371.3</c:v>
                </c:pt>
                <c:pt idx="28">
                  <c:v>401.5</c:v>
                </c:pt>
                <c:pt idx="29">
                  <c:v>416.1</c:v>
                </c:pt>
                <c:pt idx="30">
                  <c:v>456.4</c:v>
                </c:pt>
                <c:pt idx="31">
                  <c:v>467.9</c:v>
                </c:pt>
                <c:pt idx="32">
                  <c:v>488</c:v>
                </c:pt>
                <c:pt idx="33">
                  <c:v>517.20000000000005</c:v>
                </c:pt>
                <c:pt idx="34">
                  <c:v>508.9</c:v>
                </c:pt>
                <c:pt idx="35">
                  <c:v>504</c:v>
                </c:pt>
                <c:pt idx="36">
                  <c:v>508.3</c:v>
                </c:pt>
                <c:pt idx="37">
                  <c:v>520.70000000000005</c:v>
                </c:pt>
                <c:pt idx="38">
                  <c:v>528.5</c:v>
                </c:pt>
                <c:pt idx="39">
                  <c:v>538.9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42-468F-9483-51375BDE5FDB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Sheet1!$A$2:$A$41</c:f>
              <c:strCache>
                <c:ptCount val="38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</c:strCache>
            </c:strRef>
          </c:cat>
          <c:val>
            <c:numRef>
              <c:f>Sheet1!$C$2:$C$41</c:f>
              <c:numCache>
                <c:formatCode>0.0</c:formatCode>
                <c:ptCount val="40"/>
                <c:pt idx="0">
                  <c:v>289.5</c:v>
                </c:pt>
                <c:pt idx="1">
                  <c:v>293.10000000000002</c:v>
                </c:pt>
                <c:pt idx="2">
                  <c:v>272.60000000000002</c:v>
                </c:pt>
                <c:pt idx="3">
                  <c:v>252.2</c:v>
                </c:pt>
                <c:pt idx="4">
                  <c:v>206.9</c:v>
                </c:pt>
                <c:pt idx="5">
                  <c:v>161.69999999999999</c:v>
                </c:pt>
                <c:pt idx="6">
                  <c:v>149.80000000000001</c:v>
                </c:pt>
                <c:pt idx="7">
                  <c:v>137.80000000000001</c:v>
                </c:pt>
                <c:pt idx="8">
                  <c:v>126.8</c:v>
                </c:pt>
                <c:pt idx="9">
                  <c:v>115.7</c:v>
                </c:pt>
                <c:pt idx="10">
                  <c:v>126</c:v>
                </c:pt>
                <c:pt idx="11">
                  <c:v>136.19999999999999</c:v>
                </c:pt>
                <c:pt idx="12">
                  <c:v>119.4</c:v>
                </c:pt>
                <c:pt idx="13">
                  <c:v>125.5</c:v>
                </c:pt>
                <c:pt idx="14">
                  <c:v>123</c:v>
                </c:pt>
                <c:pt idx="15">
                  <c:v>111.3</c:v>
                </c:pt>
                <c:pt idx="16">
                  <c:v>101.8</c:v>
                </c:pt>
                <c:pt idx="17">
                  <c:v>104.8</c:v>
                </c:pt>
                <c:pt idx="18">
                  <c:v>118.7</c:v>
                </c:pt>
                <c:pt idx="19">
                  <c:v>95.8</c:v>
                </c:pt>
                <c:pt idx="20">
                  <c:v>87.3</c:v>
                </c:pt>
                <c:pt idx="21">
                  <c:v>94.9</c:v>
                </c:pt>
                <c:pt idx="22">
                  <c:v>106.2</c:v>
                </c:pt>
                <c:pt idx="23">
                  <c:v>91.7</c:v>
                </c:pt>
                <c:pt idx="24">
                  <c:v>97.1</c:v>
                </c:pt>
                <c:pt idx="25">
                  <c:v>98.2</c:v>
                </c:pt>
                <c:pt idx="26">
                  <c:v>102.5</c:v>
                </c:pt>
                <c:pt idx="27">
                  <c:v>99.9</c:v>
                </c:pt>
                <c:pt idx="28">
                  <c:v>102.7</c:v>
                </c:pt>
                <c:pt idx="29">
                  <c:v>93.3</c:v>
                </c:pt>
                <c:pt idx="30">
                  <c:v>92.8</c:v>
                </c:pt>
                <c:pt idx="31">
                  <c:v>91.1</c:v>
                </c:pt>
                <c:pt idx="32">
                  <c:v>82.9</c:v>
                </c:pt>
                <c:pt idx="33">
                  <c:v>91.2</c:v>
                </c:pt>
                <c:pt idx="34">
                  <c:v>88.2</c:v>
                </c:pt>
                <c:pt idx="35">
                  <c:v>140</c:v>
                </c:pt>
                <c:pt idx="36">
                  <c:v>138.5</c:v>
                </c:pt>
                <c:pt idx="37">
                  <c:v>154.5</c:v>
                </c:pt>
                <c:pt idx="38" formatCode="General">
                  <c:v>156.4</c:v>
                </c:pt>
                <c:pt idx="39" formatCode="General">
                  <c:v>148.5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42-468F-9483-51375BDE5F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4518216"/>
        <c:axId val="374518608"/>
      </c:areaChart>
      <c:catAx>
        <c:axId val="3745182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45186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4518608"/>
        <c:scaling>
          <c:orientation val="minMax"/>
          <c:max val="8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4518216"/>
        <c:crosses val="autoZero"/>
        <c:crossBetween val="midCat"/>
        <c:majorUnit val="1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047518529687181"/>
          <c:y val="0.2495533379956586"/>
          <c:w val="0.15751975951927688"/>
          <c:h val="0.31765608274844237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rgbClr val="003366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4719386523903586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Sheet1!$A$2:$A$42</c:f>
              <c:strCache>
                <c:ptCount val="38"/>
                <c:pt idx="0">
                  <c:v>2004,IV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1">
                  <c:v>514.15</c:v>
                </c:pt>
                <c:pt idx="2">
                  <c:v>602.80999999999995</c:v>
                </c:pt>
                <c:pt idx="3">
                  <c:v>326.10000000000002</c:v>
                </c:pt>
                <c:pt idx="4">
                  <c:v>499.47</c:v>
                </c:pt>
                <c:pt idx="5">
                  <c:v>430.46</c:v>
                </c:pt>
                <c:pt idx="6">
                  <c:v>498.27</c:v>
                </c:pt>
                <c:pt idx="7">
                  <c:v>440.38</c:v>
                </c:pt>
                <c:pt idx="8">
                  <c:v>583.04999999999995</c:v>
                </c:pt>
                <c:pt idx="9">
                  <c:v>478.47</c:v>
                </c:pt>
                <c:pt idx="10">
                  <c:v>370.05</c:v>
                </c:pt>
                <c:pt idx="11">
                  <c:v>356.77</c:v>
                </c:pt>
                <c:pt idx="12">
                  <c:v>582.4</c:v>
                </c:pt>
                <c:pt idx="13">
                  <c:v>699.53</c:v>
                </c:pt>
                <c:pt idx="14">
                  <c:v>436.96</c:v>
                </c:pt>
                <c:pt idx="15">
                  <c:v>390.25</c:v>
                </c:pt>
                <c:pt idx="16">
                  <c:v>584.09</c:v>
                </c:pt>
                <c:pt idx="17">
                  <c:v>626.38</c:v>
                </c:pt>
                <c:pt idx="18">
                  <c:v>642.16999999999996</c:v>
                </c:pt>
                <c:pt idx="19">
                  <c:v>439.9</c:v>
                </c:pt>
                <c:pt idx="20">
                  <c:v>557.6</c:v>
                </c:pt>
                <c:pt idx="21">
                  <c:v>772.49</c:v>
                </c:pt>
                <c:pt idx="22">
                  <c:v>657.18</c:v>
                </c:pt>
                <c:pt idx="23">
                  <c:v>545.76</c:v>
                </c:pt>
                <c:pt idx="24">
                  <c:v>712.94</c:v>
                </c:pt>
                <c:pt idx="25">
                  <c:v>751.66</c:v>
                </c:pt>
                <c:pt idx="26">
                  <c:v>577.14</c:v>
                </c:pt>
                <c:pt idx="27">
                  <c:v>635.29999999999995</c:v>
                </c:pt>
                <c:pt idx="28">
                  <c:v>696.53</c:v>
                </c:pt>
                <c:pt idx="29">
                  <c:v>616.92999999999995</c:v>
                </c:pt>
                <c:pt idx="30">
                  <c:v>659.49</c:v>
                </c:pt>
                <c:pt idx="31">
                  <c:v>629.45000000000005</c:v>
                </c:pt>
                <c:pt idx="32">
                  <c:v>756.23</c:v>
                </c:pt>
                <c:pt idx="33">
                  <c:v>525.79</c:v>
                </c:pt>
                <c:pt idx="34">
                  <c:v>517.84</c:v>
                </c:pt>
                <c:pt idx="35">
                  <c:v>488.94</c:v>
                </c:pt>
                <c:pt idx="36">
                  <c:v>741.85</c:v>
                </c:pt>
                <c:pt idx="37">
                  <c:v>582.09</c:v>
                </c:pt>
                <c:pt idx="38">
                  <c:v>511.97</c:v>
                </c:pt>
                <c:pt idx="39">
                  <c:v>455.39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2E2-4320-B377-E5F7CCFCF0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6821656"/>
        <c:axId val="376822048"/>
      </c:lineChart>
      <c:catAx>
        <c:axId val="37682165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6822048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6822048"/>
        <c:scaling>
          <c:orientation val="minMax"/>
          <c:max val="85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6821656"/>
        <c:crosses val="autoZero"/>
        <c:crossBetween val="midCat"/>
        <c:majorUnit val="50"/>
      </c:valAx>
      <c:spPr>
        <a:noFill/>
        <a:ln w="11372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4940609722309115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Sheet1!$A$2:$A$41</c:f>
              <c:strCache>
                <c:ptCount val="38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</c:strCache>
            </c:strRef>
          </c:cat>
          <c:val>
            <c:numRef>
              <c:f>Sheet1!$B$2:$B$41</c:f>
              <c:numCache>
                <c:formatCode>General</c:formatCode>
                <c:ptCount val="40"/>
                <c:pt idx="0">
                  <c:v>951.7</c:v>
                </c:pt>
                <c:pt idx="1">
                  <c:v>991.4</c:v>
                </c:pt>
                <c:pt idx="2">
                  <c:v>1124.8</c:v>
                </c:pt>
                <c:pt idx="3">
                  <c:v>1040.2</c:v>
                </c:pt>
                <c:pt idx="4">
                  <c:v>1014.4</c:v>
                </c:pt>
                <c:pt idx="5">
                  <c:v>1003.4</c:v>
                </c:pt>
                <c:pt idx="6">
                  <c:v>1036.7</c:v>
                </c:pt>
                <c:pt idx="7">
                  <c:v>1080.9000000000001</c:v>
                </c:pt>
                <c:pt idx="8">
                  <c:v>1171</c:v>
                </c:pt>
                <c:pt idx="9">
                  <c:v>1193.8</c:v>
                </c:pt>
                <c:pt idx="10">
                  <c:v>1073</c:v>
                </c:pt>
                <c:pt idx="11">
                  <c:v>1052.5999999999999</c:v>
                </c:pt>
                <c:pt idx="12">
                  <c:v>1118.8</c:v>
                </c:pt>
                <c:pt idx="13">
                  <c:v>1357.3</c:v>
                </c:pt>
                <c:pt idx="14">
                  <c:v>1322.8</c:v>
                </c:pt>
                <c:pt idx="15">
                  <c:v>1278.7</c:v>
                </c:pt>
                <c:pt idx="16">
                  <c:v>1341.9</c:v>
                </c:pt>
                <c:pt idx="17">
                  <c:v>1463.3</c:v>
                </c:pt>
                <c:pt idx="18">
                  <c:v>1605.5</c:v>
                </c:pt>
                <c:pt idx="19">
                  <c:v>1546.8</c:v>
                </c:pt>
                <c:pt idx="20">
                  <c:v>1481.2</c:v>
                </c:pt>
                <c:pt idx="21">
                  <c:v>1503.5</c:v>
                </c:pt>
                <c:pt idx="22">
                  <c:v>1532.6</c:v>
                </c:pt>
                <c:pt idx="23">
                  <c:v>1491.1</c:v>
                </c:pt>
                <c:pt idx="24">
                  <c:v>1460.9</c:v>
                </c:pt>
                <c:pt idx="25">
                  <c:v>1539.4</c:v>
                </c:pt>
                <c:pt idx="26">
                  <c:v>1514.5</c:v>
                </c:pt>
                <c:pt idx="27">
                  <c:v>1588.3</c:v>
                </c:pt>
                <c:pt idx="28">
                  <c:v>1646.5</c:v>
                </c:pt>
                <c:pt idx="29">
                  <c:v>1653.3</c:v>
                </c:pt>
                <c:pt idx="30">
                  <c:v>1607.8</c:v>
                </c:pt>
                <c:pt idx="31">
                  <c:v>1714.6</c:v>
                </c:pt>
                <c:pt idx="32">
                  <c:v>1805.9</c:v>
                </c:pt>
                <c:pt idx="33">
                  <c:v>1697.2</c:v>
                </c:pt>
                <c:pt idx="34">
                  <c:v>1628.7</c:v>
                </c:pt>
                <c:pt idx="35">
                  <c:v>1613.2</c:v>
                </c:pt>
                <c:pt idx="36">
                  <c:v>1691.6</c:v>
                </c:pt>
                <c:pt idx="37">
                  <c:v>1679.1</c:v>
                </c:pt>
                <c:pt idx="38">
                  <c:v>1588.6</c:v>
                </c:pt>
                <c:pt idx="39">
                  <c:v>1527.6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5A-4FEE-875E-9432EA522F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6832240"/>
        <c:axId val="376832632"/>
      </c:areaChart>
      <c:catAx>
        <c:axId val="376832240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6832632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6832632"/>
        <c:scaling>
          <c:orientation val="minMax"/>
          <c:max val="2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6832240"/>
        <c:crosses val="autoZero"/>
        <c:crossBetween val="midCat"/>
        <c:majorUnit val="200"/>
      </c:valAx>
      <c:spPr>
        <a:noFill/>
        <a:ln w="11167">
          <a:solidFill>
            <a:schemeClr val="tx1"/>
          </a:solidFill>
          <a:prstDash val="solid"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200" b="0" dirty="0" err="1">
                <a:solidFill>
                  <a:srgbClr val="002060"/>
                </a:solidFill>
              </a:rPr>
              <a:t>Yritysten</a:t>
            </a:r>
            <a:r>
              <a:rPr lang="en-GB" sz="1200" b="0" dirty="0">
                <a:solidFill>
                  <a:srgbClr val="002060"/>
                </a:solidFill>
              </a:rPr>
              <a:t> </a:t>
            </a:r>
            <a:r>
              <a:rPr lang="en-GB" sz="1200" b="0" dirty="0" err="1">
                <a:solidFill>
                  <a:srgbClr val="002060"/>
                </a:solidFill>
              </a:rPr>
              <a:t>kiinteät</a:t>
            </a:r>
            <a:r>
              <a:rPr lang="en-GB" sz="1200" b="0" dirty="0">
                <a:solidFill>
                  <a:srgbClr val="002060"/>
                </a:solidFill>
              </a:rPr>
              <a:t> </a:t>
            </a:r>
            <a:r>
              <a:rPr lang="en-GB" sz="1200" b="0" dirty="0" err="1">
                <a:solidFill>
                  <a:srgbClr val="002060"/>
                </a:solidFill>
              </a:rPr>
              <a:t>investoinnit</a:t>
            </a:r>
            <a:r>
              <a:rPr lang="en-GB" sz="1200" b="0" dirty="0">
                <a:solidFill>
                  <a:srgbClr val="002060"/>
                </a:solidFill>
              </a:rPr>
              <a:t>, </a:t>
            </a:r>
            <a:r>
              <a:rPr lang="en-GB" sz="1200" b="0" dirty="0" err="1">
                <a:solidFill>
                  <a:srgbClr val="002060"/>
                </a:solidFill>
              </a:rPr>
              <a:t>kiintein</a:t>
            </a:r>
            <a:r>
              <a:rPr lang="en-GB" sz="1200" b="0" dirty="0">
                <a:solidFill>
                  <a:srgbClr val="002060"/>
                </a:solidFill>
              </a:rPr>
              <a:t> </a:t>
            </a:r>
            <a:r>
              <a:rPr lang="en-GB" sz="1200" b="0" dirty="0" err="1">
                <a:solidFill>
                  <a:srgbClr val="002060"/>
                </a:solidFill>
              </a:rPr>
              <a:t>hinnoin</a:t>
            </a:r>
            <a:r>
              <a:rPr lang="en-GB" sz="1200" b="0" dirty="0">
                <a:solidFill>
                  <a:srgbClr val="002060"/>
                </a:solidFill>
              </a:rPr>
              <a:t>, </a:t>
            </a:r>
            <a:r>
              <a:rPr lang="en-GB" sz="1200" b="0" dirty="0" err="1">
                <a:solidFill>
                  <a:srgbClr val="002060"/>
                </a:solidFill>
              </a:rPr>
              <a:t>indeksi</a:t>
            </a:r>
            <a:r>
              <a:rPr lang="en-GB" sz="1200" b="0" dirty="0">
                <a:solidFill>
                  <a:srgbClr val="002060"/>
                </a:solidFill>
              </a:rPr>
              <a:t> 2008=100</a:t>
            </a:r>
          </a:p>
        </c:rich>
      </c:tx>
      <c:layout>
        <c:manualLayout>
          <c:xMode val="edge"/>
          <c:yMode val="edge"/>
          <c:x val="5.8953289181644573E-2"/>
          <c:y val="5.60718221912341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5.5997432328977588E-2"/>
          <c:y val="6.4156413602612594E-2"/>
          <c:w val="0.77514168229806557"/>
          <c:h val="0.85021772723054978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USA</c:v>
                </c:pt>
              </c:strCache>
            </c:strRef>
          </c:tx>
          <c:spPr>
            <a:ln w="508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Taul1!$A$2:$A$12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2017e</c:v>
                </c:pt>
                <c:pt idx="10">
                  <c:v>2018e</c:v>
                </c:pt>
              </c:strCache>
            </c:strRef>
          </c:cat>
          <c:val>
            <c:numRef>
              <c:f>Taul1!$B$2:$B$12</c:f>
              <c:numCache>
                <c:formatCode>General</c:formatCode>
                <c:ptCount val="11"/>
                <c:pt idx="0">
                  <c:v>100</c:v>
                </c:pt>
                <c:pt idx="1">
                  <c:v>84.399969999999996</c:v>
                </c:pt>
                <c:pt idx="2">
                  <c:v>86.509979999999999</c:v>
                </c:pt>
                <c:pt idx="3">
                  <c:v>93.171229999999994</c:v>
                </c:pt>
                <c:pt idx="4">
                  <c:v>101.55670000000001</c:v>
                </c:pt>
                <c:pt idx="5">
                  <c:v>105.11109999999999</c:v>
                </c:pt>
                <c:pt idx="6">
                  <c:v>111.4178</c:v>
                </c:pt>
                <c:pt idx="7">
                  <c:v>113.7576</c:v>
                </c:pt>
                <c:pt idx="8">
                  <c:v>113.1888</c:v>
                </c:pt>
                <c:pt idx="9">
                  <c:v>118.1691</c:v>
                </c:pt>
                <c:pt idx="10">
                  <c:v>123.2503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6B4-4A22-919B-025746D3DA33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Sveitsi</c:v>
                </c:pt>
              </c:strCache>
            </c:strRef>
          </c:tx>
          <c:spPr>
            <a:ln w="508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Taul1!$A$2:$A$12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2017e</c:v>
                </c:pt>
                <c:pt idx="10">
                  <c:v>2018e</c:v>
                </c:pt>
              </c:strCache>
            </c:strRef>
          </c:cat>
          <c:val>
            <c:numRef>
              <c:f>Taul1!$C$2:$C$12</c:f>
              <c:numCache>
                <c:formatCode>General</c:formatCode>
                <c:ptCount val="11"/>
                <c:pt idx="0">
                  <c:v>100</c:v>
                </c:pt>
                <c:pt idx="1">
                  <c:v>89.399950000000004</c:v>
                </c:pt>
                <c:pt idx="2">
                  <c:v>93.06541</c:v>
                </c:pt>
                <c:pt idx="3">
                  <c:v>97.811679999999996</c:v>
                </c:pt>
                <c:pt idx="4">
                  <c:v>101.6264</c:v>
                </c:pt>
                <c:pt idx="5">
                  <c:v>103.0491</c:v>
                </c:pt>
                <c:pt idx="6">
                  <c:v>106.4498</c:v>
                </c:pt>
                <c:pt idx="7">
                  <c:v>108.36579999999999</c:v>
                </c:pt>
                <c:pt idx="8">
                  <c:v>111.075</c:v>
                </c:pt>
                <c:pt idx="9">
                  <c:v>113.0744</c:v>
                </c:pt>
                <c:pt idx="10">
                  <c:v>115.9012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6B4-4A22-919B-025746D3DA33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Ruotsi</c:v>
                </c:pt>
              </c:strCache>
            </c:strRef>
          </c:tx>
          <c:spPr>
            <a:ln w="50800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strRef>
              <c:f>Taul1!$A$2:$A$12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2017e</c:v>
                </c:pt>
                <c:pt idx="10">
                  <c:v>2018e</c:v>
                </c:pt>
              </c:strCache>
            </c:strRef>
          </c:cat>
          <c:val>
            <c:numRef>
              <c:f>Taul1!$D$2:$D$12</c:f>
              <c:numCache>
                <c:formatCode>General</c:formatCode>
                <c:ptCount val="11"/>
                <c:pt idx="0">
                  <c:v>100</c:v>
                </c:pt>
                <c:pt idx="1">
                  <c:v>84.80001</c:v>
                </c:pt>
                <c:pt idx="2">
                  <c:v>87.683199999999999</c:v>
                </c:pt>
                <c:pt idx="3">
                  <c:v>93.996420000000001</c:v>
                </c:pt>
                <c:pt idx="4">
                  <c:v>96.816270000000003</c:v>
                </c:pt>
                <c:pt idx="5">
                  <c:v>97.590829999999997</c:v>
                </c:pt>
                <c:pt idx="6">
                  <c:v>101.7872</c:v>
                </c:pt>
                <c:pt idx="7">
                  <c:v>107.89449999999999</c:v>
                </c:pt>
                <c:pt idx="8">
                  <c:v>109.1891</c:v>
                </c:pt>
                <c:pt idx="9">
                  <c:v>110.4995</c:v>
                </c:pt>
                <c:pt idx="10">
                  <c:v>112.378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6B4-4A22-919B-025746D3DA33}"/>
            </c:ext>
          </c:extLst>
        </c:ser>
        <c:ser>
          <c:idx val="3"/>
          <c:order val="3"/>
          <c:tx>
            <c:strRef>
              <c:f>Taul1!$E$1</c:f>
              <c:strCache>
                <c:ptCount val="1"/>
                <c:pt idx="0">
                  <c:v>Alankomaat</c:v>
                </c:pt>
              </c:strCache>
            </c:strRef>
          </c:tx>
          <c:spPr>
            <a:ln w="508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Taul1!$A$2:$A$12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2017e</c:v>
                </c:pt>
                <c:pt idx="10">
                  <c:v>2018e</c:v>
                </c:pt>
              </c:strCache>
            </c:strRef>
          </c:cat>
          <c:val>
            <c:numRef>
              <c:f>Taul1!$E$2:$E$12</c:f>
              <c:numCache>
                <c:formatCode>General</c:formatCode>
                <c:ptCount val="11"/>
                <c:pt idx="0">
                  <c:v>100</c:v>
                </c:pt>
                <c:pt idx="1">
                  <c:v>89.500060000000005</c:v>
                </c:pt>
                <c:pt idx="2">
                  <c:v>86.815049999999999</c:v>
                </c:pt>
                <c:pt idx="3">
                  <c:v>97.927369999999996</c:v>
                </c:pt>
                <c:pt idx="4">
                  <c:v>94.108189999999993</c:v>
                </c:pt>
                <c:pt idx="5">
                  <c:v>91.849620000000002</c:v>
                </c:pt>
                <c:pt idx="6">
                  <c:v>94.421409999999995</c:v>
                </c:pt>
                <c:pt idx="7">
                  <c:v>101.503</c:v>
                </c:pt>
                <c:pt idx="8">
                  <c:v>103.6345</c:v>
                </c:pt>
                <c:pt idx="9">
                  <c:v>108.0908</c:v>
                </c:pt>
                <c:pt idx="10">
                  <c:v>110.577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6B4-4A22-919B-025746D3DA33}"/>
            </c:ext>
          </c:extLst>
        </c:ser>
        <c:ser>
          <c:idx val="4"/>
          <c:order val="4"/>
          <c:tx>
            <c:strRef>
              <c:f>Taul1!$F$1</c:f>
              <c:strCache>
                <c:ptCount val="1"/>
                <c:pt idx="0">
                  <c:v>Saksa</c:v>
                </c:pt>
              </c:strCache>
            </c:strRef>
          </c:tx>
          <c:spPr>
            <a:ln w="50800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Taul1!$A$2:$A$12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2017e</c:v>
                </c:pt>
                <c:pt idx="10">
                  <c:v>2018e</c:v>
                </c:pt>
              </c:strCache>
            </c:strRef>
          </c:cat>
          <c:val>
            <c:numRef>
              <c:f>Taul1!$F$2:$F$12</c:f>
              <c:numCache>
                <c:formatCode>General</c:formatCode>
                <c:ptCount val="11"/>
                <c:pt idx="0">
                  <c:v>100</c:v>
                </c:pt>
                <c:pt idx="1">
                  <c:v>84.499979999999994</c:v>
                </c:pt>
                <c:pt idx="2">
                  <c:v>89.739000000000004</c:v>
                </c:pt>
                <c:pt idx="3">
                  <c:v>96.289959999999994</c:v>
                </c:pt>
                <c:pt idx="4">
                  <c:v>94.653040000000004</c:v>
                </c:pt>
                <c:pt idx="5">
                  <c:v>93.895790000000005</c:v>
                </c:pt>
                <c:pt idx="6">
                  <c:v>98.027199999999993</c:v>
                </c:pt>
                <c:pt idx="7">
                  <c:v>98.909469999999999</c:v>
                </c:pt>
                <c:pt idx="8">
                  <c:v>99.997489999999999</c:v>
                </c:pt>
                <c:pt idx="9">
                  <c:v>102.4974</c:v>
                </c:pt>
                <c:pt idx="10">
                  <c:v>105.6748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6B4-4A22-919B-025746D3DA33}"/>
            </c:ext>
          </c:extLst>
        </c:ser>
        <c:ser>
          <c:idx val="5"/>
          <c:order val="5"/>
          <c:tx>
            <c:strRef>
              <c:f>Taul1!$G$1</c:f>
              <c:strCache>
                <c:ptCount val="1"/>
                <c:pt idx="0">
                  <c:v>Suomi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Taul1!$A$2:$A$12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2017e</c:v>
                </c:pt>
                <c:pt idx="10">
                  <c:v>2018e</c:v>
                </c:pt>
              </c:strCache>
            </c:strRef>
          </c:cat>
          <c:val>
            <c:numRef>
              <c:f>Taul1!$G$2:$G$12</c:f>
              <c:numCache>
                <c:formatCode>General</c:formatCode>
                <c:ptCount val="11"/>
                <c:pt idx="0">
                  <c:v>100</c:v>
                </c:pt>
                <c:pt idx="1">
                  <c:v>84.399979999999999</c:v>
                </c:pt>
                <c:pt idx="2">
                  <c:v>79.082800000000006</c:v>
                </c:pt>
                <c:pt idx="3">
                  <c:v>81.534400000000005</c:v>
                </c:pt>
                <c:pt idx="4">
                  <c:v>79.006789999999995</c:v>
                </c:pt>
                <c:pt idx="5">
                  <c:v>73.2393</c:v>
                </c:pt>
                <c:pt idx="6">
                  <c:v>71.921000000000006</c:v>
                </c:pt>
                <c:pt idx="7">
                  <c:v>74.006699999999995</c:v>
                </c:pt>
                <c:pt idx="8">
                  <c:v>77.411010000000005</c:v>
                </c:pt>
                <c:pt idx="9">
                  <c:v>82.520120000000006</c:v>
                </c:pt>
                <c:pt idx="10">
                  <c:v>84.583169999999996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6B4-4A22-919B-025746D3DA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0789272"/>
        <c:axId val="410789664"/>
      </c:lineChart>
      <c:catAx>
        <c:axId val="410789272"/>
        <c:scaling>
          <c:orientation val="minMax"/>
        </c:scaling>
        <c:delete val="0"/>
        <c:axPos val="b"/>
        <c:majorGridlines>
          <c:spPr>
            <a:ln w="317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+mn-ea"/>
                <a:cs typeface="+mn-cs"/>
              </a:defRPr>
            </a:pPr>
            <a:endParaRPr lang="fi-FI"/>
          </a:p>
        </c:txPr>
        <c:crossAx val="410789664"/>
        <c:crosses val="autoZero"/>
        <c:auto val="1"/>
        <c:lblAlgn val="ctr"/>
        <c:lblOffset val="100"/>
        <c:noMultiLvlLbl val="0"/>
      </c:catAx>
      <c:valAx>
        <c:axId val="410789664"/>
        <c:scaling>
          <c:orientation val="minMax"/>
          <c:min val="70"/>
        </c:scaling>
        <c:delete val="0"/>
        <c:axPos val="l"/>
        <c:majorGridlines>
          <c:spPr>
            <a:ln w="317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+mn-ea"/>
                <a:cs typeface="+mn-cs"/>
              </a:defRPr>
            </a:pPr>
            <a:endParaRPr lang="fi-FI"/>
          </a:p>
        </c:txPr>
        <c:crossAx val="410789272"/>
        <c:crosses val="autoZero"/>
        <c:crossBetween val="between"/>
        <c:majorUnit val="5"/>
        <c:minorUnit val="1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rgbClr val="002060"/>
              </a:solidFill>
              <a:latin typeface="Verdana" panose="020B060403050404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8616709084461717E-2"/>
          <c:y val="6.1726891542255774E-2"/>
          <c:w val="0.87725631768953072"/>
          <c:h val="0.787945639785475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Henkilöstö Suomessa </c:v>
                </c:pt>
              </c:strCache>
            </c:strRef>
          </c:tx>
          <c:spPr>
            <a:solidFill>
              <a:srgbClr val="141F94"/>
            </a:solidFill>
            <a:ln w="3195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Sheet1!$A$2:$A$11</c:f>
              <c:strCach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 (30.9.)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326300</c:v>
                </c:pt>
                <c:pt idx="1">
                  <c:v>299000</c:v>
                </c:pt>
                <c:pt idx="2">
                  <c:v>283899.99999999994</c:v>
                </c:pt>
                <c:pt idx="3">
                  <c:v>289800</c:v>
                </c:pt>
                <c:pt idx="4">
                  <c:v>296300</c:v>
                </c:pt>
                <c:pt idx="5">
                  <c:v>290100</c:v>
                </c:pt>
                <c:pt idx="6">
                  <c:v>287400</c:v>
                </c:pt>
                <c:pt idx="7">
                  <c:v>288900</c:v>
                </c:pt>
                <c:pt idx="8">
                  <c:v>290100</c:v>
                </c:pt>
                <c:pt idx="9">
                  <c:v>298030.8797790595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EA-4536-86D0-AE95E4D4FA5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Henkilöstö tytäryrityksissä ulkomailla </c:v>
                </c:pt>
              </c:strCache>
            </c:strRef>
          </c:tx>
          <c:spPr>
            <a:solidFill>
              <a:srgbClr val="FF805C"/>
            </a:solidFill>
            <a:ln w="319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Sheet1!$A$2:$A$11</c:f>
              <c:strCach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 (30.9.)</c:v>
                </c:pt>
              </c:strCache>
            </c:strRef>
          </c:cat>
          <c:val>
            <c:numRef>
              <c:f>Sheet1!$C$2:$C$11</c:f>
              <c:numCache>
                <c:formatCode>#,##0</c:formatCode>
                <c:ptCount val="10"/>
                <c:pt idx="0">
                  <c:v>297345</c:v>
                </c:pt>
                <c:pt idx="1">
                  <c:v>284683</c:v>
                </c:pt>
                <c:pt idx="2">
                  <c:v>304473</c:v>
                </c:pt>
                <c:pt idx="3">
                  <c:v>327105</c:v>
                </c:pt>
                <c:pt idx="4">
                  <c:v>302967</c:v>
                </c:pt>
                <c:pt idx="5">
                  <c:v>287327</c:v>
                </c:pt>
                <c:pt idx="6">
                  <c:v>273143</c:v>
                </c:pt>
                <c:pt idx="7">
                  <c:v>255440.5</c:v>
                </c:pt>
                <c:pt idx="8">
                  <c:v>284942.7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EA-4536-86D0-AE95E4D4FA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370638952"/>
        <c:axId val="319901952"/>
      </c:barChart>
      <c:catAx>
        <c:axId val="370638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9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Arial"/>
                <a:cs typeface="Arial"/>
              </a:defRPr>
            </a:pPr>
            <a:endParaRPr lang="fi-FI"/>
          </a:p>
        </c:txPr>
        <c:crossAx val="3199019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19901952"/>
        <c:scaling>
          <c:orientation val="minMax"/>
          <c:max val="350000"/>
          <c:min val="150000"/>
        </c:scaling>
        <c:delete val="0"/>
        <c:axPos val="l"/>
        <c:majorGridlines>
          <c:spPr>
            <a:ln w="3195">
              <a:solidFill>
                <a:schemeClr val="tx2"/>
              </a:solidFill>
              <a:prstDash val="dash"/>
            </a:ln>
          </c:spPr>
        </c:majorGridlines>
        <c:numFmt formatCode="#,##0" sourceLinked="1"/>
        <c:majorTickMark val="out"/>
        <c:minorTickMark val="none"/>
        <c:tickLblPos val="nextTo"/>
        <c:spPr>
          <a:ln w="319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+mn-lt"/>
                <a:ea typeface="Arial"/>
                <a:cs typeface="Arial"/>
              </a:defRPr>
            </a:pPr>
            <a:endParaRPr lang="fi-FI"/>
          </a:p>
        </c:txPr>
        <c:crossAx val="370638952"/>
        <c:crosses val="autoZero"/>
        <c:crossBetween val="between"/>
        <c:majorUnit val="20000"/>
      </c:valAx>
      <c:spPr>
        <a:noFill/>
        <a:ln w="12778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7.4608904933814682E-2"/>
          <c:y val="0.93476126285096073"/>
          <c:w val="0.89169675090252709"/>
          <c:h val="6.3344576417293907E-2"/>
        </c:manualLayout>
      </c:layout>
      <c:overlay val="0"/>
      <c:spPr>
        <a:noFill/>
        <a:ln w="25556">
          <a:noFill/>
        </a:ln>
      </c:spPr>
      <c:txPr>
        <a:bodyPr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4719386523903586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 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Sheet1!$A$2:$A$42</c:f>
              <c:strCache>
                <c:ptCount val="38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1">
                  <c:v>12027.18</c:v>
                </c:pt>
                <c:pt idx="2">
                  <c:v>11281.26</c:v>
                </c:pt>
                <c:pt idx="3">
                  <c:v>11825.98</c:v>
                </c:pt>
                <c:pt idx="4">
                  <c:v>9807.8700000000008</c:v>
                </c:pt>
                <c:pt idx="5">
                  <c:v>6628.9</c:v>
                </c:pt>
                <c:pt idx="6">
                  <c:v>6813.58</c:v>
                </c:pt>
                <c:pt idx="7">
                  <c:v>7068.67</c:v>
                </c:pt>
                <c:pt idx="8">
                  <c:v>8223.86</c:v>
                </c:pt>
                <c:pt idx="9">
                  <c:v>7521.46</c:v>
                </c:pt>
                <c:pt idx="10">
                  <c:v>7748.01</c:v>
                </c:pt>
                <c:pt idx="11">
                  <c:v>7639.16</c:v>
                </c:pt>
                <c:pt idx="12">
                  <c:v>9950.0499999999993</c:v>
                </c:pt>
                <c:pt idx="13">
                  <c:v>9218.89</c:v>
                </c:pt>
                <c:pt idx="14">
                  <c:v>9593.84</c:v>
                </c:pt>
                <c:pt idx="15">
                  <c:v>8424.59</c:v>
                </c:pt>
                <c:pt idx="16">
                  <c:v>10303.049999999999</c:v>
                </c:pt>
                <c:pt idx="17">
                  <c:v>9019.84</c:v>
                </c:pt>
                <c:pt idx="18">
                  <c:v>9413.56</c:v>
                </c:pt>
                <c:pt idx="19">
                  <c:v>8256.7000000000007</c:v>
                </c:pt>
                <c:pt idx="20">
                  <c:v>9642.1</c:v>
                </c:pt>
                <c:pt idx="21">
                  <c:v>7805.97</c:v>
                </c:pt>
                <c:pt idx="22">
                  <c:v>8204.35</c:v>
                </c:pt>
                <c:pt idx="23">
                  <c:v>7478.58</c:v>
                </c:pt>
                <c:pt idx="24">
                  <c:v>8355.76</c:v>
                </c:pt>
                <c:pt idx="25">
                  <c:v>8443.73</c:v>
                </c:pt>
                <c:pt idx="26">
                  <c:v>8544.2800000000007</c:v>
                </c:pt>
                <c:pt idx="27">
                  <c:v>9794.7000000000007</c:v>
                </c:pt>
                <c:pt idx="28">
                  <c:v>8837.23</c:v>
                </c:pt>
                <c:pt idx="29">
                  <c:v>7612.95</c:v>
                </c:pt>
                <c:pt idx="30">
                  <c:v>9548.27</c:v>
                </c:pt>
                <c:pt idx="31">
                  <c:v>7924.86</c:v>
                </c:pt>
                <c:pt idx="32">
                  <c:v>9049.16</c:v>
                </c:pt>
                <c:pt idx="33">
                  <c:v>7640.51</c:v>
                </c:pt>
                <c:pt idx="34">
                  <c:v>7312.6</c:v>
                </c:pt>
                <c:pt idx="35">
                  <c:v>7325.97</c:v>
                </c:pt>
                <c:pt idx="36">
                  <c:v>9033.09</c:v>
                </c:pt>
                <c:pt idx="37">
                  <c:v>8699.49</c:v>
                </c:pt>
                <c:pt idx="38">
                  <c:v>10655.25</c:v>
                </c:pt>
                <c:pt idx="39">
                  <c:v>8322.7199999999993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Sheet1!$A$2:$A$42</c:f>
              <c:strCache>
                <c:ptCount val="38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1">
                  <c:v>9886.3700000000008</c:v>
                </c:pt>
                <c:pt idx="2">
                  <c:v>8880.52</c:v>
                </c:pt>
                <c:pt idx="3">
                  <c:v>9846.15</c:v>
                </c:pt>
                <c:pt idx="4">
                  <c:v>7845.71</c:v>
                </c:pt>
                <c:pt idx="5">
                  <c:v>5197.7299999999996</c:v>
                </c:pt>
                <c:pt idx="6">
                  <c:v>5173.91</c:v>
                </c:pt>
                <c:pt idx="7">
                  <c:v>5553.63</c:v>
                </c:pt>
                <c:pt idx="8">
                  <c:v>6359.73</c:v>
                </c:pt>
                <c:pt idx="9">
                  <c:v>5629.04</c:v>
                </c:pt>
                <c:pt idx="10">
                  <c:v>6095.82</c:v>
                </c:pt>
                <c:pt idx="11">
                  <c:v>5969.37</c:v>
                </c:pt>
                <c:pt idx="12">
                  <c:v>7436.31</c:v>
                </c:pt>
                <c:pt idx="13">
                  <c:v>6529.62</c:v>
                </c:pt>
                <c:pt idx="14">
                  <c:v>7500.53</c:v>
                </c:pt>
                <c:pt idx="15">
                  <c:v>6406.89</c:v>
                </c:pt>
                <c:pt idx="16">
                  <c:v>7842.05</c:v>
                </c:pt>
                <c:pt idx="17">
                  <c:v>6762.42</c:v>
                </c:pt>
                <c:pt idx="18">
                  <c:v>7288.76</c:v>
                </c:pt>
                <c:pt idx="19">
                  <c:v>6644.42</c:v>
                </c:pt>
                <c:pt idx="20">
                  <c:v>7734.2</c:v>
                </c:pt>
                <c:pt idx="21">
                  <c:v>5811.94</c:v>
                </c:pt>
                <c:pt idx="22">
                  <c:v>6171.54</c:v>
                </c:pt>
                <c:pt idx="23">
                  <c:v>5841.49</c:v>
                </c:pt>
                <c:pt idx="24">
                  <c:v>6513.03</c:v>
                </c:pt>
                <c:pt idx="25">
                  <c:v>6189.77</c:v>
                </c:pt>
                <c:pt idx="26">
                  <c:v>6310.49</c:v>
                </c:pt>
                <c:pt idx="27">
                  <c:v>7204.55</c:v>
                </c:pt>
                <c:pt idx="28">
                  <c:v>6667.85</c:v>
                </c:pt>
                <c:pt idx="29">
                  <c:v>5419.79</c:v>
                </c:pt>
                <c:pt idx="30">
                  <c:v>7023.67</c:v>
                </c:pt>
                <c:pt idx="31">
                  <c:v>6084</c:v>
                </c:pt>
                <c:pt idx="32">
                  <c:v>6494.18</c:v>
                </c:pt>
                <c:pt idx="33">
                  <c:v>5394.55</c:v>
                </c:pt>
                <c:pt idx="34">
                  <c:v>5198.09</c:v>
                </c:pt>
                <c:pt idx="35">
                  <c:v>5293.51</c:v>
                </c:pt>
                <c:pt idx="36">
                  <c:v>6392.47</c:v>
                </c:pt>
                <c:pt idx="37">
                  <c:v>6467.64</c:v>
                </c:pt>
                <c:pt idx="38">
                  <c:v>8280.3799999999992</c:v>
                </c:pt>
                <c:pt idx="39">
                  <c:v>5982.82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 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Sheet1!$A$2:$A$42</c:f>
              <c:strCache>
                <c:ptCount val="38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1">
                  <c:v>2137.7600000000002</c:v>
                </c:pt>
                <c:pt idx="2">
                  <c:v>2423.86</c:v>
                </c:pt>
                <c:pt idx="3">
                  <c:v>1965.32</c:v>
                </c:pt>
                <c:pt idx="4">
                  <c:v>1969.42</c:v>
                </c:pt>
                <c:pt idx="5">
                  <c:v>1426.41</c:v>
                </c:pt>
                <c:pt idx="6">
                  <c:v>1649.27</c:v>
                </c:pt>
                <c:pt idx="7">
                  <c:v>1511.67</c:v>
                </c:pt>
                <c:pt idx="8">
                  <c:v>1877.92</c:v>
                </c:pt>
                <c:pt idx="9">
                  <c:v>1907.46</c:v>
                </c:pt>
                <c:pt idx="10">
                  <c:v>1660.47</c:v>
                </c:pt>
                <c:pt idx="11">
                  <c:v>1647.89</c:v>
                </c:pt>
                <c:pt idx="12">
                  <c:v>2474.15</c:v>
                </c:pt>
                <c:pt idx="13">
                  <c:v>2624.45</c:v>
                </c:pt>
                <c:pt idx="14">
                  <c:v>2069.04</c:v>
                </c:pt>
                <c:pt idx="15">
                  <c:v>1965.21</c:v>
                </c:pt>
                <c:pt idx="16">
                  <c:v>2427.35</c:v>
                </c:pt>
                <c:pt idx="17">
                  <c:v>2161.52</c:v>
                </c:pt>
                <c:pt idx="18">
                  <c:v>2093.5100000000002</c:v>
                </c:pt>
                <c:pt idx="19">
                  <c:v>1587.26</c:v>
                </c:pt>
                <c:pt idx="20">
                  <c:v>1886.87</c:v>
                </c:pt>
                <c:pt idx="21">
                  <c:v>1929.15</c:v>
                </c:pt>
                <c:pt idx="22">
                  <c:v>1978.22</c:v>
                </c:pt>
                <c:pt idx="23">
                  <c:v>1586.82</c:v>
                </c:pt>
                <c:pt idx="24">
                  <c:v>1798.04</c:v>
                </c:pt>
                <c:pt idx="25">
                  <c:v>2191.4</c:v>
                </c:pt>
                <c:pt idx="26">
                  <c:v>2167.58</c:v>
                </c:pt>
                <c:pt idx="27">
                  <c:v>2546.9</c:v>
                </c:pt>
                <c:pt idx="28">
                  <c:v>2075.5700000000002</c:v>
                </c:pt>
                <c:pt idx="29">
                  <c:v>2088.5</c:v>
                </c:pt>
                <c:pt idx="30">
                  <c:v>2431.4299999999998</c:v>
                </c:pt>
                <c:pt idx="31">
                  <c:v>1767.88</c:v>
                </c:pt>
                <c:pt idx="32">
                  <c:v>2480.59</c:v>
                </c:pt>
                <c:pt idx="33">
                  <c:v>2127.85</c:v>
                </c:pt>
                <c:pt idx="34">
                  <c:v>1995.28</c:v>
                </c:pt>
                <c:pt idx="35">
                  <c:v>1927.63</c:v>
                </c:pt>
                <c:pt idx="36">
                  <c:v>2531.64</c:v>
                </c:pt>
                <c:pt idx="37">
                  <c:v>2086.1999999999998</c:v>
                </c:pt>
                <c:pt idx="38">
                  <c:v>2226.92</c:v>
                </c:pt>
                <c:pt idx="39">
                  <c:v>2232.37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13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10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403364695204085"/>
          <c:y val="0.19757124334097242"/>
          <c:w val="0.16596635304795915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4940609722309115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Sheet1!$A$2:$A$41</c:f>
              <c:strCache>
                <c:ptCount val="38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</c:strCache>
            </c:strRef>
          </c:cat>
          <c:val>
            <c:numRef>
              <c:f>Sheet1!$B$2:$B$41</c:f>
              <c:numCache>
                <c:formatCode>General</c:formatCode>
                <c:ptCount val="40"/>
                <c:pt idx="0">
                  <c:v>3649.6</c:v>
                </c:pt>
                <c:pt idx="1">
                  <c:v>3673.3</c:v>
                </c:pt>
                <c:pt idx="2">
                  <c:v>3925.6</c:v>
                </c:pt>
                <c:pt idx="3">
                  <c:v>3818.4</c:v>
                </c:pt>
                <c:pt idx="4">
                  <c:v>3600.9</c:v>
                </c:pt>
                <c:pt idx="5">
                  <c:v>3153.7</c:v>
                </c:pt>
                <c:pt idx="6">
                  <c:v>3024.3</c:v>
                </c:pt>
                <c:pt idx="7">
                  <c:v>3052.4</c:v>
                </c:pt>
                <c:pt idx="8">
                  <c:v>3146.9</c:v>
                </c:pt>
                <c:pt idx="9">
                  <c:v>3247.2</c:v>
                </c:pt>
                <c:pt idx="10">
                  <c:v>3023.9</c:v>
                </c:pt>
                <c:pt idx="11">
                  <c:v>2999.5</c:v>
                </c:pt>
                <c:pt idx="12">
                  <c:v>3389.7</c:v>
                </c:pt>
                <c:pt idx="13">
                  <c:v>4041.7</c:v>
                </c:pt>
                <c:pt idx="14">
                  <c:v>4124.3999999999996</c:v>
                </c:pt>
                <c:pt idx="15">
                  <c:v>4152.8999999999996</c:v>
                </c:pt>
                <c:pt idx="16">
                  <c:v>4107</c:v>
                </c:pt>
                <c:pt idx="17">
                  <c:v>4053.3</c:v>
                </c:pt>
                <c:pt idx="18">
                  <c:v>4479.3999999999996</c:v>
                </c:pt>
                <c:pt idx="19">
                  <c:v>3873.7</c:v>
                </c:pt>
                <c:pt idx="20">
                  <c:v>3879.8</c:v>
                </c:pt>
                <c:pt idx="21">
                  <c:v>3711.3</c:v>
                </c:pt>
                <c:pt idx="22">
                  <c:v>3795.1</c:v>
                </c:pt>
                <c:pt idx="23">
                  <c:v>3709.1</c:v>
                </c:pt>
                <c:pt idx="24">
                  <c:v>3481.1</c:v>
                </c:pt>
                <c:pt idx="25">
                  <c:v>3890.6</c:v>
                </c:pt>
                <c:pt idx="26">
                  <c:v>4012.6</c:v>
                </c:pt>
                <c:pt idx="27">
                  <c:v>4568.5</c:v>
                </c:pt>
                <c:pt idx="28">
                  <c:v>4691.2</c:v>
                </c:pt>
                <c:pt idx="29">
                  <c:v>4985.2</c:v>
                </c:pt>
                <c:pt idx="30">
                  <c:v>4991.7</c:v>
                </c:pt>
                <c:pt idx="31">
                  <c:v>4838.3999999999996</c:v>
                </c:pt>
                <c:pt idx="32">
                  <c:v>5215.8999999999996</c:v>
                </c:pt>
                <c:pt idx="33">
                  <c:v>5172.6000000000004</c:v>
                </c:pt>
                <c:pt idx="34">
                  <c:v>4994.7</c:v>
                </c:pt>
                <c:pt idx="35">
                  <c:v>4826.5</c:v>
                </c:pt>
                <c:pt idx="36">
                  <c:v>4871</c:v>
                </c:pt>
                <c:pt idx="37">
                  <c:v>4873.2</c:v>
                </c:pt>
                <c:pt idx="38">
                  <c:v>4985.2</c:v>
                </c:pt>
                <c:pt idx="39">
                  <c:v>4976.6000000000004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Sheet1!$A$2:$A$41</c:f>
              <c:strCache>
                <c:ptCount val="38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</c:strCache>
            </c:strRef>
          </c:cat>
          <c:val>
            <c:numRef>
              <c:f>Sheet1!$C$2:$C$41</c:f>
              <c:numCache>
                <c:formatCode>General</c:formatCode>
                <c:ptCount val="40"/>
                <c:pt idx="0">
                  <c:v>19238</c:v>
                </c:pt>
                <c:pt idx="1">
                  <c:v>19261</c:v>
                </c:pt>
                <c:pt idx="2">
                  <c:v>18859</c:v>
                </c:pt>
                <c:pt idx="3">
                  <c:v>20214</c:v>
                </c:pt>
                <c:pt idx="4">
                  <c:v>18863</c:v>
                </c:pt>
                <c:pt idx="5">
                  <c:v>14895</c:v>
                </c:pt>
                <c:pt idx="6">
                  <c:v>13615</c:v>
                </c:pt>
                <c:pt idx="7">
                  <c:v>13229</c:v>
                </c:pt>
                <c:pt idx="8">
                  <c:v>12404</c:v>
                </c:pt>
                <c:pt idx="9">
                  <c:v>11600</c:v>
                </c:pt>
                <c:pt idx="10">
                  <c:v>11660</c:v>
                </c:pt>
                <c:pt idx="11">
                  <c:v>11529</c:v>
                </c:pt>
                <c:pt idx="12">
                  <c:v>11532</c:v>
                </c:pt>
                <c:pt idx="13">
                  <c:v>10418</c:v>
                </c:pt>
                <c:pt idx="14">
                  <c:v>11032</c:v>
                </c:pt>
                <c:pt idx="15">
                  <c:v>11425</c:v>
                </c:pt>
                <c:pt idx="16">
                  <c:v>12309</c:v>
                </c:pt>
                <c:pt idx="17">
                  <c:v>11570</c:v>
                </c:pt>
                <c:pt idx="18">
                  <c:v>11870</c:v>
                </c:pt>
                <c:pt idx="19">
                  <c:v>11260</c:v>
                </c:pt>
                <c:pt idx="20">
                  <c:v>11864</c:v>
                </c:pt>
                <c:pt idx="21">
                  <c:v>10890</c:v>
                </c:pt>
                <c:pt idx="22">
                  <c:v>10997</c:v>
                </c:pt>
                <c:pt idx="23">
                  <c:v>10673</c:v>
                </c:pt>
                <c:pt idx="24">
                  <c:v>10546</c:v>
                </c:pt>
                <c:pt idx="25">
                  <c:v>10318</c:v>
                </c:pt>
                <c:pt idx="26">
                  <c:v>10387</c:v>
                </c:pt>
                <c:pt idx="27">
                  <c:v>11541</c:v>
                </c:pt>
                <c:pt idx="28">
                  <c:v>11647</c:v>
                </c:pt>
                <c:pt idx="29">
                  <c:v>11240</c:v>
                </c:pt>
                <c:pt idx="30">
                  <c:v>12303</c:v>
                </c:pt>
                <c:pt idx="31">
                  <c:v>13140</c:v>
                </c:pt>
                <c:pt idx="32">
                  <c:v>14033</c:v>
                </c:pt>
                <c:pt idx="33">
                  <c:v>13769</c:v>
                </c:pt>
                <c:pt idx="34">
                  <c:v>12873</c:v>
                </c:pt>
                <c:pt idx="35">
                  <c:v>13353</c:v>
                </c:pt>
                <c:pt idx="36">
                  <c:v>13615</c:v>
                </c:pt>
                <c:pt idx="37">
                  <c:v>14215</c:v>
                </c:pt>
                <c:pt idx="38">
                  <c:v>16115</c:v>
                </c:pt>
                <c:pt idx="39">
                  <c:v>16006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260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0"/>
        <c:minorUnit val="10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047518529687181"/>
          <c:y val="0.2495533379956586"/>
          <c:w val="0.16254158034728167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4719386523903586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 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Sheet1!$A$2:$A$42</c:f>
              <c:strCache>
                <c:ptCount val="38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2911,I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1">
                  <c:v>6063.88</c:v>
                </c:pt>
                <c:pt idx="2">
                  <c:v>6133.55</c:v>
                </c:pt>
                <c:pt idx="3">
                  <c:v>6357.73</c:v>
                </c:pt>
                <c:pt idx="4">
                  <c:v>6652.81</c:v>
                </c:pt>
                <c:pt idx="5">
                  <c:v>3956.19</c:v>
                </c:pt>
                <c:pt idx="6">
                  <c:v>4230.47</c:v>
                </c:pt>
                <c:pt idx="7">
                  <c:v>4233.71</c:v>
                </c:pt>
                <c:pt idx="8">
                  <c:v>4712.63</c:v>
                </c:pt>
                <c:pt idx="9">
                  <c:v>4449.46</c:v>
                </c:pt>
                <c:pt idx="10">
                  <c:v>4224.8500000000004</c:v>
                </c:pt>
                <c:pt idx="11">
                  <c:v>4349.46</c:v>
                </c:pt>
                <c:pt idx="12">
                  <c:v>5514.77</c:v>
                </c:pt>
                <c:pt idx="13">
                  <c:v>4450.5200000000004</c:v>
                </c:pt>
                <c:pt idx="14">
                  <c:v>4001.22</c:v>
                </c:pt>
                <c:pt idx="15">
                  <c:v>4110.49</c:v>
                </c:pt>
                <c:pt idx="16">
                  <c:v>5233.0200000000004</c:v>
                </c:pt>
                <c:pt idx="17">
                  <c:v>4060.7</c:v>
                </c:pt>
                <c:pt idx="18">
                  <c:v>4553.8900000000003</c:v>
                </c:pt>
                <c:pt idx="19">
                  <c:v>4040.76</c:v>
                </c:pt>
                <c:pt idx="20">
                  <c:v>4519.29</c:v>
                </c:pt>
                <c:pt idx="21">
                  <c:v>3208.24</c:v>
                </c:pt>
                <c:pt idx="22">
                  <c:v>3471.97</c:v>
                </c:pt>
                <c:pt idx="23">
                  <c:v>3128</c:v>
                </c:pt>
                <c:pt idx="24">
                  <c:v>3795.21</c:v>
                </c:pt>
                <c:pt idx="25">
                  <c:v>3050.96</c:v>
                </c:pt>
                <c:pt idx="26">
                  <c:v>3106.31</c:v>
                </c:pt>
                <c:pt idx="27">
                  <c:v>3755.29</c:v>
                </c:pt>
                <c:pt idx="28">
                  <c:v>3414.08</c:v>
                </c:pt>
                <c:pt idx="29">
                  <c:v>2813.39</c:v>
                </c:pt>
                <c:pt idx="30">
                  <c:v>2750.72</c:v>
                </c:pt>
                <c:pt idx="31">
                  <c:v>2454.67</c:v>
                </c:pt>
                <c:pt idx="32">
                  <c:v>3587.36</c:v>
                </c:pt>
                <c:pt idx="33">
                  <c:v>2880.86</c:v>
                </c:pt>
                <c:pt idx="34">
                  <c:v>2817.64</c:v>
                </c:pt>
                <c:pt idx="35">
                  <c:v>2951.98</c:v>
                </c:pt>
                <c:pt idx="36">
                  <c:v>3282.68</c:v>
                </c:pt>
                <c:pt idx="37">
                  <c:v>3035.89</c:v>
                </c:pt>
                <c:pt idx="38">
                  <c:v>3314.19</c:v>
                </c:pt>
                <c:pt idx="39">
                  <c:v>3192.84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88-46F8-A7B6-E2A20C04D99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Sheet1!$A$2:$A$42</c:f>
              <c:strCache>
                <c:ptCount val="38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2911,I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1">
                  <c:v>5293.71</c:v>
                </c:pt>
                <c:pt idx="2">
                  <c:v>5186.24</c:v>
                </c:pt>
                <c:pt idx="3">
                  <c:v>5464.23</c:v>
                </c:pt>
                <c:pt idx="4">
                  <c:v>5807.38</c:v>
                </c:pt>
                <c:pt idx="5">
                  <c:v>3457.13</c:v>
                </c:pt>
                <c:pt idx="6">
                  <c:v>3590.23</c:v>
                </c:pt>
                <c:pt idx="7">
                  <c:v>3566.9</c:v>
                </c:pt>
                <c:pt idx="8">
                  <c:v>3992.07</c:v>
                </c:pt>
                <c:pt idx="9">
                  <c:v>3523.4</c:v>
                </c:pt>
                <c:pt idx="10">
                  <c:v>3547.71</c:v>
                </c:pt>
                <c:pt idx="11">
                  <c:v>3497.69</c:v>
                </c:pt>
                <c:pt idx="12">
                  <c:v>4503.97</c:v>
                </c:pt>
                <c:pt idx="13">
                  <c:v>3441.04</c:v>
                </c:pt>
                <c:pt idx="14">
                  <c:v>3332.64</c:v>
                </c:pt>
                <c:pt idx="15">
                  <c:v>3216.33</c:v>
                </c:pt>
                <c:pt idx="16">
                  <c:v>4217.26</c:v>
                </c:pt>
                <c:pt idx="17">
                  <c:v>3344.29</c:v>
                </c:pt>
                <c:pt idx="18">
                  <c:v>3908.47</c:v>
                </c:pt>
                <c:pt idx="19">
                  <c:v>3605.17</c:v>
                </c:pt>
                <c:pt idx="20">
                  <c:v>3960.64</c:v>
                </c:pt>
                <c:pt idx="21">
                  <c:v>2732.05</c:v>
                </c:pt>
                <c:pt idx="22">
                  <c:v>3030.12</c:v>
                </c:pt>
                <c:pt idx="23">
                  <c:v>2748.31</c:v>
                </c:pt>
                <c:pt idx="24">
                  <c:v>3443.09</c:v>
                </c:pt>
                <c:pt idx="25">
                  <c:v>2594.71</c:v>
                </c:pt>
                <c:pt idx="26">
                  <c:v>2634.41</c:v>
                </c:pt>
                <c:pt idx="27">
                  <c:v>3287.22</c:v>
                </c:pt>
                <c:pt idx="28">
                  <c:v>2960.8</c:v>
                </c:pt>
                <c:pt idx="29">
                  <c:v>2241.62</c:v>
                </c:pt>
                <c:pt idx="30">
                  <c:v>2236.02</c:v>
                </c:pt>
                <c:pt idx="31">
                  <c:v>2026.95</c:v>
                </c:pt>
                <c:pt idx="32">
                  <c:v>2867.93</c:v>
                </c:pt>
                <c:pt idx="33">
                  <c:v>2326.75</c:v>
                </c:pt>
                <c:pt idx="34">
                  <c:v>2284.87</c:v>
                </c:pt>
                <c:pt idx="35">
                  <c:v>2330.34</c:v>
                </c:pt>
                <c:pt idx="36">
                  <c:v>2713.45</c:v>
                </c:pt>
                <c:pt idx="37">
                  <c:v>2445.09</c:v>
                </c:pt>
                <c:pt idx="38">
                  <c:v>2549.98</c:v>
                </c:pt>
                <c:pt idx="39">
                  <c:v>2260.35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788-46F8-A7B6-E2A20C04D99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 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Sheet1!$A$2:$A$42</c:f>
              <c:strCache>
                <c:ptCount val="38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2911,I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1">
                  <c:v>770.17</c:v>
                </c:pt>
                <c:pt idx="2">
                  <c:v>947.31</c:v>
                </c:pt>
                <c:pt idx="3">
                  <c:v>893.5</c:v>
                </c:pt>
                <c:pt idx="4">
                  <c:v>845.43</c:v>
                </c:pt>
                <c:pt idx="5">
                  <c:v>499.06</c:v>
                </c:pt>
                <c:pt idx="6">
                  <c:v>640.24</c:v>
                </c:pt>
                <c:pt idx="7">
                  <c:v>666.81</c:v>
                </c:pt>
                <c:pt idx="8">
                  <c:v>720.56</c:v>
                </c:pt>
                <c:pt idx="9">
                  <c:v>926.06</c:v>
                </c:pt>
                <c:pt idx="10">
                  <c:v>677.14</c:v>
                </c:pt>
                <c:pt idx="11">
                  <c:v>851.77</c:v>
                </c:pt>
                <c:pt idx="12">
                  <c:v>1010.79</c:v>
                </c:pt>
                <c:pt idx="13">
                  <c:v>1009.48</c:v>
                </c:pt>
                <c:pt idx="14">
                  <c:v>668.58</c:v>
                </c:pt>
                <c:pt idx="15">
                  <c:v>894.16</c:v>
                </c:pt>
                <c:pt idx="16">
                  <c:v>1015.76</c:v>
                </c:pt>
                <c:pt idx="17">
                  <c:v>716.42</c:v>
                </c:pt>
                <c:pt idx="18">
                  <c:v>645.41999999999996</c:v>
                </c:pt>
                <c:pt idx="19">
                  <c:v>435.59</c:v>
                </c:pt>
                <c:pt idx="20">
                  <c:v>558.65</c:v>
                </c:pt>
                <c:pt idx="21">
                  <c:v>476.19</c:v>
                </c:pt>
                <c:pt idx="22">
                  <c:v>441.86</c:v>
                </c:pt>
                <c:pt idx="23">
                  <c:v>379.69</c:v>
                </c:pt>
                <c:pt idx="24">
                  <c:v>352.12</c:v>
                </c:pt>
                <c:pt idx="25">
                  <c:v>456.25</c:v>
                </c:pt>
                <c:pt idx="26">
                  <c:v>471.9</c:v>
                </c:pt>
                <c:pt idx="27">
                  <c:v>468.07</c:v>
                </c:pt>
                <c:pt idx="28">
                  <c:v>453.28</c:v>
                </c:pt>
                <c:pt idx="29">
                  <c:v>571.77</c:v>
                </c:pt>
                <c:pt idx="30">
                  <c:v>514.71</c:v>
                </c:pt>
                <c:pt idx="31">
                  <c:v>427.72</c:v>
                </c:pt>
                <c:pt idx="32">
                  <c:v>719.43</c:v>
                </c:pt>
                <c:pt idx="33">
                  <c:v>554.1</c:v>
                </c:pt>
                <c:pt idx="34">
                  <c:v>532.77</c:v>
                </c:pt>
                <c:pt idx="35">
                  <c:v>621.64</c:v>
                </c:pt>
                <c:pt idx="36">
                  <c:v>569.23</c:v>
                </c:pt>
                <c:pt idx="37">
                  <c:v>590.80999999999995</c:v>
                </c:pt>
                <c:pt idx="38">
                  <c:v>764.21</c:v>
                </c:pt>
                <c:pt idx="39">
                  <c:v>932.49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788-46F8-A7B6-E2A20C04D9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1307952"/>
        <c:axId val="371308344"/>
      </c:lineChart>
      <c:catAx>
        <c:axId val="371307952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1308344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1308344"/>
        <c:scaling>
          <c:orientation val="minMax"/>
          <c:max val="8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1307952"/>
        <c:crosses val="autoZero"/>
        <c:crossBetween val="midCat"/>
        <c:majorUnit val="500"/>
        <c:minorUnit val="1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403364695204085"/>
          <c:y val="0.19757124334097242"/>
          <c:w val="0.16596635304795915"/>
          <c:h val="0.5914943524315194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5091952892948544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Sheet1!$A$2:$A$41</c:f>
              <c:strCache>
                <c:ptCount val="38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</c:strCache>
            </c:strRef>
          </c:cat>
          <c:val>
            <c:numRef>
              <c:f>Sheet1!$B$2:$B$41</c:f>
              <c:numCache>
                <c:formatCode>General</c:formatCode>
                <c:ptCount val="40"/>
                <c:pt idx="0">
                  <c:v>581.70000000000005</c:v>
                </c:pt>
                <c:pt idx="1">
                  <c:v>647.5</c:v>
                </c:pt>
                <c:pt idx="2">
                  <c:v>896.2</c:v>
                </c:pt>
                <c:pt idx="3">
                  <c:v>868.2</c:v>
                </c:pt>
                <c:pt idx="4">
                  <c:v>884.6</c:v>
                </c:pt>
                <c:pt idx="5">
                  <c:v>549.6</c:v>
                </c:pt>
                <c:pt idx="6">
                  <c:v>563</c:v>
                </c:pt>
                <c:pt idx="7">
                  <c:v>589.9</c:v>
                </c:pt>
                <c:pt idx="8">
                  <c:v>612.20000000000005</c:v>
                </c:pt>
                <c:pt idx="9">
                  <c:v>759.7</c:v>
                </c:pt>
                <c:pt idx="10">
                  <c:v>563.29999999999995</c:v>
                </c:pt>
                <c:pt idx="11">
                  <c:v>711.5</c:v>
                </c:pt>
                <c:pt idx="12">
                  <c:v>709.5</c:v>
                </c:pt>
                <c:pt idx="13">
                  <c:v>764.1</c:v>
                </c:pt>
                <c:pt idx="14">
                  <c:v>698.7</c:v>
                </c:pt>
                <c:pt idx="15">
                  <c:v>807.4</c:v>
                </c:pt>
                <c:pt idx="16">
                  <c:v>864.1</c:v>
                </c:pt>
                <c:pt idx="17">
                  <c:v>599</c:v>
                </c:pt>
                <c:pt idx="18">
                  <c:v>621.5</c:v>
                </c:pt>
                <c:pt idx="19">
                  <c:v>511.4</c:v>
                </c:pt>
                <c:pt idx="20">
                  <c:v>574.79999999999995</c:v>
                </c:pt>
                <c:pt idx="21">
                  <c:v>562.4</c:v>
                </c:pt>
                <c:pt idx="22">
                  <c:v>466.6</c:v>
                </c:pt>
                <c:pt idx="23">
                  <c:v>401</c:v>
                </c:pt>
                <c:pt idx="24">
                  <c:v>383.3</c:v>
                </c:pt>
                <c:pt idx="25">
                  <c:v>466.5</c:v>
                </c:pt>
                <c:pt idx="26">
                  <c:v>505.1</c:v>
                </c:pt>
                <c:pt idx="27">
                  <c:v>555.9</c:v>
                </c:pt>
                <c:pt idx="28">
                  <c:v>537.1</c:v>
                </c:pt>
                <c:pt idx="29">
                  <c:v>715.3</c:v>
                </c:pt>
                <c:pt idx="30">
                  <c:v>622.70000000000005</c:v>
                </c:pt>
                <c:pt idx="31">
                  <c:v>546.6</c:v>
                </c:pt>
                <c:pt idx="32">
                  <c:v>800.1</c:v>
                </c:pt>
                <c:pt idx="33">
                  <c:v>698.5</c:v>
                </c:pt>
                <c:pt idx="34">
                  <c:v>695.7</c:v>
                </c:pt>
                <c:pt idx="35">
                  <c:v>807</c:v>
                </c:pt>
                <c:pt idx="36">
                  <c:v>682.6</c:v>
                </c:pt>
                <c:pt idx="37">
                  <c:v>691.9</c:v>
                </c:pt>
                <c:pt idx="38">
                  <c:v>874.2</c:v>
                </c:pt>
                <c:pt idx="39">
                  <c:v>1103.4000000000001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65-437E-B142-4D869A314F0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Sheet1!$A$2:$A$41</c:f>
              <c:strCache>
                <c:ptCount val="38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</c:strCache>
            </c:strRef>
          </c:cat>
          <c:val>
            <c:numRef>
              <c:f>Sheet1!$C$2:$C$41</c:f>
              <c:numCache>
                <c:formatCode>General</c:formatCode>
                <c:ptCount val="40"/>
                <c:pt idx="0">
                  <c:v>7171.4</c:v>
                </c:pt>
                <c:pt idx="1">
                  <c:v>6371.1</c:v>
                </c:pt>
                <c:pt idx="2">
                  <c:v>6130.3</c:v>
                </c:pt>
                <c:pt idx="3">
                  <c:v>6506.7</c:v>
                </c:pt>
                <c:pt idx="4">
                  <c:v>6835.9</c:v>
                </c:pt>
                <c:pt idx="5">
                  <c:v>4178.1000000000004</c:v>
                </c:pt>
                <c:pt idx="6">
                  <c:v>4271.3</c:v>
                </c:pt>
                <c:pt idx="7">
                  <c:v>4186.3</c:v>
                </c:pt>
                <c:pt idx="8">
                  <c:v>4630.3999999999996</c:v>
                </c:pt>
                <c:pt idx="9">
                  <c:v>4104.3999999999996</c:v>
                </c:pt>
                <c:pt idx="10">
                  <c:v>4154.8999999999996</c:v>
                </c:pt>
                <c:pt idx="11">
                  <c:v>4099.2</c:v>
                </c:pt>
                <c:pt idx="12">
                  <c:v>5072</c:v>
                </c:pt>
                <c:pt idx="13">
                  <c:v>3916.6</c:v>
                </c:pt>
                <c:pt idx="14">
                  <c:v>3712.1</c:v>
                </c:pt>
                <c:pt idx="15">
                  <c:v>3751.1</c:v>
                </c:pt>
                <c:pt idx="16">
                  <c:v>4573.3999999999996</c:v>
                </c:pt>
                <c:pt idx="17">
                  <c:v>3742.8</c:v>
                </c:pt>
                <c:pt idx="18">
                  <c:v>4373.1000000000004</c:v>
                </c:pt>
                <c:pt idx="19">
                  <c:v>4092.4</c:v>
                </c:pt>
                <c:pt idx="20">
                  <c:v>4395.2</c:v>
                </c:pt>
                <c:pt idx="21">
                  <c:v>3144.8</c:v>
                </c:pt>
                <c:pt idx="22">
                  <c:v>3511.1</c:v>
                </c:pt>
                <c:pt idx="23">
                  <c:v>3184.6</c:v>
                </c:pt>
                <c:pt idx="24">
                  <c:v>3740</c:v>
                </c:pt>
                <c:pt idx="25">
                  <c:v>2960.6</c:v>
                </c:pt>
                <c:pt idx="26">
                  <c:v>2993.2</c:v>
                </c:pt>
                <c:pt idx="27">
                  <c:v>3558.3</c:v>
                </c:pt>
                <c:pt idx="28">
                  <c:v>3547.9</c:v>
                </c:pt>
                <c:pt idx="29">
                  <c:v>2922.8</c:v>
                </c:pt>
                <c:pt idx="30">
                  <c:v>3035.9</c:v>
                </c:pt>
                <c:pt idx="31">
                  <c:v>2886.2</c:v>
                </c:pt>
                <c:pt idx="32">
                  <c:v>3650.8</c:v>
                </c:pt>
                <c:pt idx="33">
                  <c:v>3204.3</c:v>
                </c:pt>
                <c:pt idx="34">
                  <c:v>3254</c:v>
                </c:pt>
                <c:pt idx="35">
                  <c:v>3293.7</c:v>
                </c:pt>
                <c:pt idx="36">
                  <c:v>3576.6</c:v>
                </c:pt>
                <c:pt idx="37">
                  <c:v>3387</c:v>
                </c:pt>
                <c:pt idx="38">
                  <c:v>3524.6</c:v>
                </c:pt>
                <c:pt idx="39">
                  <c:v>3178.8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65-437E-B142-4D869A314F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505984"/>
        <c:axId val="372506376"/>
      </c:areaChart>
      <c:catAx>
        <c:axId val="37250598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506376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506376"/>
        <c:scaling>
          <c:orientation val="minMax"/>
          <c:max val="85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505984"/>
        <c:crosses val="autoZero"/>
        <c:crossBetween val="midCat"/>
        <c:majorUnit val="5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014976419661503"/>
          <c:y val="0.2495533379956586"/>
          <c:w val="0.14286699974080994"/>
          <c:h val="0.54192280265557202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4719386523903586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 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Sheet1!$A$2:$A$42</c:f>
              <c:strCache>
                <c:ptCount val="38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1">
                  <c:v>5294.18</c:v>
                </c:pt>
                <c:pt idx="2">
                  <c:v>4401.03</c:v>
                </c:pt>
                <c:pt idx="3">
                  <c:v>5011.07</c:v>
                </c:pt>
                <c:pt idx="4">
                  <c:v>2530.06</c:v>
                </c:pt>
                <c:pt idx="5">
                  <c:v>2123.4299999999998</c:v>
                </c:pt>
                <c:pt idx="6">
                  <c:v>1974.19</c:v>
                </c:pt>
                <c:pt idx="7">
                  <c:v>2292.65</c:v>
                </c:pt>
                <c:pt idx="8">
                  <c:v>2821.99</c:v>
                </c:pt>
                <c:pt idx="9">
                  <c:v>2484.3000000000002</c:v>
                </c:pt>
                <c:pt idx="10">
                  <c:v>3041.41</c:v>
                </c:pt>
                <c:pt idx="11">
                  <c:v>2818.18</c:v>
                </c:pt>
                <c:pt idx="12">
                  <c:v>3695.26</c:v>
                </c:pt>
                <c:pt idx="13">
                  <c:v>3882.78</c:v>
                </c:pt>
                <c:pt idx="14">
                  <c:v>4999.1000000000004</c:v>
                </c:pt>
                <c:pt idx="15">
                  <c:v>3762.03</c:v>
                </c:pt>
                <c:pt idx="16">
                  <c:v>4281.34</c:v>
                </c:pt>
                <c:pt idx="17">
                  <c:v>4122.42</c:v>
                </c:pt>
                <c:pt idx="18">
                  <c:v>3971.37</c:v>
                </c:pt>
                <c:pt idx="19">
                  <c:v>3622.22</c:v>
                </c:pt>
                <c:pt idx="20">
                  <c:v>4392.6400000000003</c:v>
                </c:pt>
                <c:pt idx="21">
                  <c:v>3628.21</c:v>
                </c:pt>
                <c:pt idx="22">
                  <c:v>3899.19</c:v>
                </c:pt>
                <c:pt idx="23">
                  <c:v>3642.09</c:v>
                </c:pt>
                <c:pt idx="24">
                  <c:v>3641.54</c:v>
                </c:pt>
                <c:pt idx="25">
                  <c:v>4430.72</c:v>
                </c:pt>
                <c:pt idx="26">
                  <c:v>4656.43</c:v>
                </c:pt>
                <c:pt idx="27">
                  <c:v>5248.31</c:v>
                </c:pt>
                <c:pt idx="28">
                  <c:v>4478.05</c:v>
                </c:pt>
                <c:pt idx="29">
                  <c:v>3970.36</c:v>
                </c:pt>
                <c:pt idx="30">
                  <c:v>5897.61</c:v>
                </c:pt>
                <c:pt idx="31">
                  <c:v>4669.3599999999997</c:v>
                </c:pt>
                <c:pt idx="32">
                  <c:v>4490.78</c:v>
                </c:pt>
                <c:pt idx="33">
                  <c:v>3997.3</c:v>
                </c:pt>
                <c:pt idx="34">
                  <c:v>3749.44</c:v>
                </c:pt>
                <c:pt idx="35">
                  <c:v>3623.26</c:v>
                </c:pt>
                <c:pt idx="36">
                  <c:v>4767.67</c:v>
                </c:pt>
                <c:pt idx="37">
                  <c:v>4822.75</c:v>
                </c:pt>
                <c:pt idx="38">
                  <c:v>6587.46</c:v>
                </c:pt>
                <c:pt idx="39">
                  <c:v>4473.2700000000004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957-4983-A729-143E09D5A6F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Sheet1!$A$2:$A$42</c:f>
              <c:strCache>
                <c:ptCount val="38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1">
                  <c:v>4443.0600000000004</c:v>
                </c:pt>
                <c:pt idx="2">
                  <c:v>3529.99</c:v>
                </c:pt>
                <c:pt idx="3">
                  <c:v>4266.75</c:v>
                </c:pt>
                <c:pt idx="4">
                  <c:v>1907.79</c:v>
                </c:pt>
                <c:pt idx="5">
                  <c:v>1628.48</c:v>
                </c:pt>
                <c:pt idx="6">
                  <c:v>1465.69</c:v>
                </c:pt>
                <c:pt idx="7">
                  <c:v>1890.21</c:v>
                </c:pt>
                <c:pt idx="8">
                  <c:v>2250.38</c:v>
                </c:pt>
                <c:pt idx="9">
                  <c:v>1983.52</c:v>
                </c:pt>
                <c:pt idx="10">
                  <c:v>2429.7199999999998</c:v>
                </c:pt>
                <c:pt idx="11">
                  <c:v>2380.46</c:v>
                </c:pt>
                <c:pt idx="12">
                  <c:v>2816.98</c:v>
                </c:pt>
                <c:pt idx="13">
                  <c:v>2970.68</c:v>
                </c:pt>
                <c:pt idx="14">
                  <c:v>4037.5</c:v>
                </c:pt>
                <c:pt idx="15">
                  <c:v>3082.94</c:v>
                </c:pt>
                <c:pt idx="16">
                  <c:v>3456.35</c:v>
                </c:pt>
                <c:pt idx="17">
                  <c:v>3306.69</c:v>
                </c:pt>
                <c:pt idx="18">
                  <c:v>3168.26</c:v>
                </c:pt>
                <c:pt idx="19">
                  <c:v>2912.37</c:v>
                </c:pt>
                <c:pt idx="20">
                  <c:v>3624.46</c:v>
                </c:pt>
                <c:pt idx="21">
                  <c:v>2951.43</c:v>
                </c:pt>
                <c:pt idx="22">
                  <c:v>3023.12</c:v>
                </c:pt>
                <c:pt idx="23">
                  <c:v>2983.24</c:v>
                </c:pt>
                <c:pt idx="24">
                  <c:v>2911.81</c:v>
                </c:pt>
                <c:pt idx="25">
                  <c:v>3450.73</c:v>
                </c:pt>
                <c:pt idx="26">
                  <c:v>3540.54</c:v>
                </c:pt>
                <c:pt idx="27">
                  <c:v>3807.79</c:v>
                </c:pt>
                <c:pt idx="28">
                  <c:v>3555.5</c:v>
                </c:pt>
                <c:pt idx="29">
                  <c:v>3073.49</c:v>
                </c:pt>
                <c:pt idx="30">
                  <c:v>4643.43</c:v>
                </c:pt>
                <c:pt idx="31">
                  <c:v>3961.65</c:v>
                </c:pt>
                <c:pt idx="32">
                  <c:v>3489.39</c:v>
                </c:pt>
                <c:pt idx="33">
                  <c:v>2951.79</c:v>
                </c:pt>
                <c:pt idx="34">
                  <c:v>2807.17</c:v>
                </c:pt>
                <c:pt idx="35">
                  <c:v>2808.52</c:v>
                </c:pt>
                <c:pt idx="36">
                  <c:v>3550.63</c:v>
                </c:pt>
                <c:pt idx="37">
                  <c:v>3912.2</c:v>
                </c:pt>
                <c:pt idx="38">
                  <c:v>5639.12</c:v>
                </c:pt>
                <c:pt idx="39">
                  <c:v>3630.58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957-4983-A729-143E09D5A6F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 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Sheet1!$A$2:$A$42</c:f>
              <c:strCache>
                <c:ptCount val="38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1">
                  <c:v>851.12</c:v>
                </c:pt>
                <c:pt idx="2">
                  <c:v>871.05</c:v>
                </c:pt>
                <c:pt idx="3">
                  <c:v>744.32</c:v>
                </c:pt>
                <c:pt idx="4">
                  <c:v>622.28</c:v>
                </c:pt>
                <c:pt idx="5">
                  <c:v>494.95</c:v>
                </c:pt>
                <c:pt idx="6">
                  <c:v>508.5</c:v>
                </c:pt>
                <c:pt idx="7">
                  <c:v>402.43</c:v>
                </c:pt>
                <c:pt idx="8">
                  <c:v>571.61</c:v>
                </c:pt>
                <c:pt idx="9">
                  <c:v>500.79</c:v>
                </c:pt>
                <c:pt idx="10">
                  <c:v>611.69000000000005</c:v>
                </c:pt>
                <c:pt idx="11">
                  <c:v>437.72</c:v>
                </c:pt>
                <c:pt idx="12">
                  <c:v>878.28</c:v>
                </c:pt>
                <c:pt idx="13">
                  <c:v>912.1</c:v>
                </c:pt>
                <c:pt idx="14">
                  <c:v>961.6</c:v>
                </c:pt>
                <c:pt idx="15">
                  <c:v>679.09</c:v>
                </c:pt>
                <c:pt idx="16">
                  <c:v>824.99</c:v>
                </c:pt>
                <c:pt idx="17">
                  <c:v>815.74</c:v>
                </c:pt>
                <c:pt idx="18">
                  <c:v>803.11</c:v>
                </c:pt>
                <c:pt idx="19">
                  <c:v>709.85</c:v>
                </c:pt>
                <c:pt idx="20">
                  <c:v>768.18</c:v>
                </c:pt>
                <c:pt idx="21">
                  <c:v>676.79</c:v>
                </c:pt>
                <c:pt idx="22">
                  <c:v>876.07</c:v>
                </c:pt>
                <c:pt idx="23">
                  <c:v>658.84</c:v>
                </c:pt>
                <c:pt idx="24">
                  <c:v>729.73</c:v>
                </c:pt>
                <c:pt idx="25">
                  <c:v>979.99</c:v>
                </c:pt>
                <c:pt idx="26">
                  <c:v>1115.8900000000001</c:v>
                </c:pt>
                <c:pt idx="27">
                  <c:v>1440.52</c:v>
                </c:pt>
                <c:pt idx="28">
                  <c:v>922.55</c:v>
                </c:pt>
                <c:pt idx="29">
                  <c:v>896.87</c:v>
                </c:pt>
                <c:pt idx="30">
                  <c:v>1254.18</c:v>
                </c:pt>
                <c:pt idx="31">
                  <c:v>707.71</c:v>
                </c:pt>
                <c:pt idx="32">
                  <c:v>1001.39</c:v>
                </c:pt>
                <c:pt idx="33">
                  <c:v>1045.51</c:v>
                </c:pt>
                <c:pt idx="34">
                  <c:v>942.27</c:v>
                </c:pt>
                <c:pt idx="35">
                  <c:v>814.74</c:v>
                </c:pt>
                <c:pt idx="36">
                  <c:v>1217.04</c:v>
                </c:pt>
                <c:pt idx="37">
                  <c:v>910.54</c:v>
                </c:pt>
                <c:pt idx="38">
                  <c:v>948.34</c:v>
                </c:pt>
                <c:pt idx="39">
                  <c:v>842.69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957-4983-A729-143E09D5A6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2611200"/>
        <c:axId val="372611592"/>
      </c:lineChart>
      <c:catAx>
        <c:axId val="372611200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611592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2611592"/>
        <c:scaling>
          <c:orientation val="minMax"/>
          <c:max val="7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611200"/>
        <c:crosses val="autoZero"/>
        <c:crossBetween val="midCat"/>
        <c:majorUnit val="500"/>
        <c:minorUnit val="1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403364695204085"/>
          <c:y val="0.19757124334097242"/>
          <c:w val="0.16596635304795915"/>
          <c:h val="0.5434551710498188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4940609722309115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solidFill>
                <a:schemeClr val="accent2"/>
              </a:solidFill>
              <a:prstDash val="solid"/>
            </a:ln>
          </c:spPr>
          <c:cat>
            <c:strRef>
              <c:f>Sheet1!$A$2:$A$41</c:f>
              <c:strCache>
                <c:ptCount val="38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</c:strCache>
            </c:strRef>
          </c:cat>
          <c:val>
            <c:numRef>
              <c:f>Sheet1!$B$2:$B$41</c:f>
              <c:numCache>
                <c:formatCode>General</c:formatCode>
                <c:ptCount val="40"/>
                <c:pt idx="0">
                  <c:v>1990.7</c:v>
                </c:pt>
                <c:pt idx="1">
                  <c:v>1856.3</c:v>
                </c:pt>
                <c:pt idx="2">
                  <c:v>1745.9</c:v>
                </c:pt>
                <c:pt idx="3">
                  <c:v>1726.9</c:v>
                </c:pt>
                <c:pt idx="4">
                  <c:v>1506.1</c:v>
                </c:pt>
                <c:pt idx="5">
                  <c:v>1426.9</c:v>
                </c:pt>
                <c:pt idx="6">
                  <c:v>1243</c:v>
                </c:pt>
                <c:pt idx="7">
                  <c:v>1196.5999999999999</c:v>
                </c:pt>
                <c:pt idx="8">
                  <c:v>1176.7</c:v>
                </c:pt>
                <c:pt idx="9">
                  <c:v>1138.5999999999999</c:v>
                </c:pt>
                <c:pt idx="10">
                  <c:v>1227.5999999999999</c:v>
                </c:pt>
                <c:pt idx="11">
                  <c:v>1065.5999999999999</c:v>
                </c:pt>
                <c:pt idx="12">
                  <c:v>1372</c:v>
                </c:pt>
                <c:pt idx="13">
                  <c:v>1713.7</c:v>
                </c:pt>
                <c:pt idx="14">
                  <c:v>1896.7</c:v>
                </c:pt>
                <c:pt idx="15">
                  <c:v>1840.6</c:v>
                </c:pt>
                <c:pt idx="16">
                  <c:v>1727.9</c:v>
                </c:pt>
                <c:pt idx="17">
                  <c:v>1788.4</c:v>
                </c:pt>
                <c:pt idx="18">
                  <c:v>2039.8</c:v>
                </c:pt>
                <c:pt idx="19">
                  <c:v>1647</c:v>
                </c:pt>
                <c:pt idx="20">
                  <c:v>1661.9</c:v>
                </c:pt>
                <c:pt idx="21">
                  <c:v>1446.4</c:v>
                </c:pt>
                <c:pt idx="22">
                  <c:v>1555.4</c:v>
                </c:pt>
                <c:pt idx="23">
                  <c:v>1569.2</c:v>
                </c:pt>
                <c:pt idx="24">
                  <c:v>1389.1</c:v>
                </c:pt>
                <c:pt idx="25">
                  <c:v>1585.2</c:v>
                </c:pt>
                <c:pt idx="26">
                  <c:v>1666.6</c:v>
                </c:pt>
                <c:pt idx="27">
                  <c:v>2110.3000000000002</c:v>
                </c:pt>
                <c:pt idx="28">
                  <c:v>2183.9</c:v>
                </c:pt>
                <c:pt idx="29">
                  <c:v>2283.9</c:v>
                </c:pt>
                <c:pt idx="30">
                  <c:v>2404.3000000000002</c:v>
                </c:pt>
                <c:pt idx="31">
                  <c:v>2193.9</c:v>
                </c:pt>
                <c:pt idx="32">
                  <c:v>2216.6</c:v>
                </c:pt>
                <c:pt idx="33">
                  <c:v>2350.6</c:v>
                </c:pt>
                <c:pt idx="34">
                  <c:v>2256.8000000000002</c:v>
                </c:pt>
                <c:pt idx="35">
                  <c:v>1981.2</c:v>
                </c:pt>
                <c:pt idx="36">
                  <c:v>2072.8000000000002</c:v>
                </c:pt>
                <c:pt idx="37">
                  <c:v>2064.3000000000002</c:v>
                </c:pt>
                <c:pt idx="38">
                  <c:v>2065.3000000000002</c:v>
                </c:pt>
                <c:pt idx="39">
                  <c:v>1877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C2-404C-A77D-B489C3DDA620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Sheet1!$A$2:$A$41</c:f>
              <c:strCache>
                <c:ptCount val="38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</c:strCache>
            </c:strRef>
          </c:cat>
          <c:val>
            <c:numRef>
              <c:f>Sheet1!$C$2:$C$41</c:f>
              <c:numCache>
                <c:formatCode>General</c:formatCode>
                <c:ptCount val="40"/>
                <c:pt idx="0">
                  <c:v>11681.6</c:v>
                </c:pt>
                <c:pt idx="1">
                  <c:v>12544.7</c:v>
                </c:pt>
                <c:pt idx="2">
                  <c:v>12380.4</c:v>
                </c:pt>
                <c:pt idx="3">
                  <c:v>13400.5</c:v>
                </c:pt>
                <c:pt idx="4">
                  <c:v>11791.9</c:v>
                </c:pt>
                <c:pt idx="5">
                  <c:v>10519.7</c:v>
                </c:pt>
                <c:pt idx="6">
                  <c:v>9166.5</c:v>
                </c:pt>
                <c:pt idx="7">
                  <c:v>8881.7000000000007</c:v>
                </c:pt>
                <c:pt idx="8">
                  <c:v>7626.3</c:v>
                </c:pt>
                <c:pt idx="9">
                  <c:v>7328.5</c:v>
                </c:pt>
                <c:pt idx="10">
                  <c:v>7333</c:v>
                </c:pt>
                <c:pt idx="11">
                  <c:v>7258.2</c:v>
                </c:pt>
                <c:pt idx="12">
                  <c:v>6301.6</c:v>
                </c:pt>
                <c:pt idx="13">
                  <c:v>6331.2</c:v>
                </c:pt>
                <c:pt idx="14">
                  <c:v>7140.8</c:v>
                </c:pt>
                <c:pt idx="15">
                  <c:v>7515.3</c:v>
                </c:pt>
                <c:pt idx="16">
                  <c:v>7547.8</c:v>
                </c:pt>
                <c:pt idx="17">
                  <c:v>7647</c:v>
                </c:pt>
                <c:pt idx="18">
                  <c:v>7265.6</c:v>
                </c:pt>
                <c:pt idx="19">
                  <c:v>6967.4</c:v>
                </c:pt>
                <c:pt idx="20">
                  <c:v>7272.7</c:v>
                </c:pt>
                <c:pt idx="21">
                  <c:v>7536.3</c:v>
                </c:pt>
                <c:pt idx="22">
                  <c:v>7279.8</c:v>
                </c:pt>
                <c:pt idx="23">
                  <c:v>7314.1</c:v>
                </c:pt>
                <c:pt idx="24">
                  <c:v>6620.7</c:v>
                </c:pt>
                <c:pt idx="25">
                  <c:v>7192.2</c:v>
                </c:pt>
                <c:pt idx="26">
                  <c:v>7228.3</c:v>
                </c:pt>
                <c:pt idx="27">
                  <c:v>7821.6</c:v>
                </c:pt>
                <c:pt idx="28">
                  <c:v>7914.2</c:v>
                </c:pt>
                <c:pt idx="29">
                  <c:v>8136.7</c:v>
                </c:pt>
                <c:pt idx="30">
                  <c:v>9070.9</c:v>
                </c:pt>
                <c:pt idx="31">
                  <c:v>10073.5</c:v>
                </c:pt>
                <c:pt idx="32">
                  <c:v>10199.9</c:v>
                </c:pt>
                <c:pt idx="33">
                  <c:v>10377.700000000001</c:v>
                </c:pt>
                <c:pt idx="34">
                  <c:v>9431.4</c:v>
                </c:pt>
                <c:pt idx="35">
                  <c:v>9836</c:v>
                </c:pt>
                <c:pt idx="36">
                  <c:v>9810.7999999999993</c:v>
                </c:pt>
                <c:pt idx="37">
                  <c:v>10585.9</c:v>
                </c:pt>
                <c:pt idx="38">
                  <c:v>12358.2</c:v>
                </c:pt>
                <c:pt idx="39">
                  <c:v>12604.4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C2-404C-A77D-B489C3DDA6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3307088"/>
        <c:axId val="373307480"/>
      </c:areaChart>
      <c:catAx>
        <c:axId val="373307088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3307480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3307480"/>
        <c:scaling>
          <c:orientation val="minMax"/>
          <c:max val="160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3307088"/>
        <c:crosses val="autoZero"/>
        <c:crossBetween val="midCat"/>
        <c:majorUnit val="1000"/>
        <c:minorUnit val="5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047518529687181"/>
          <c:y val="0.2495533379956586"/>
          <c:w val="0.15751975951927688"/>
          <c:h val="0.35535770873475608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0.63373</cdr:x>
      <cdr:y>0.78844</cdr:y>
    </cdr:from>
    <cdr:to>
      <cdr:x>0.70837</cdr:x>
      <cdr:y>0.8638</cdr:y>
    </cdr:to>
    <cdr:sp macro="" textlink="">
      <cdr:nvSpPr>
        <cdr:cNvPr id="3" name="Tekstiruutu 2"/>
        <cdr:cNvSpPr txBox="1"/>
      </cdr:nvSpPr>
      <cdr:spPr>
        <a:xfrm xmlns:a="http://schemas.openxmlformats.org/drawingml/2006/main">
          <a:off x="5317988" y="2656572"/>
          <a:ext cx="626343" cy="25391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fi-FI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050" dirty="0">
              <a:solidFill>
                <a:schemeClr val="accent1"/>
              </a:solidFill>
            </a:rPr>
            <a:t>-19 %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20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56997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5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5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5.xml"/></Relationships>
</file>

<file path=ppt/slideLayouts/_rels/slideLayout1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5.xml"/></Relationships>
</file>

<file path=ppt/slideLayouts/_rels/slideLayout1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5.xml"/></Relationships>
</file>

<file path=ppt/slideLayouts/_rels/slideLayout1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5.xml"/></Relationships>
</file>

<file path=ppt/slideLayouts/_rels/slideLayout1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5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25.10.2017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00197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985762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50621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2108484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33443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220732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pPr/>
              <a:t>25.10.2017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7931028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pPr/>
              <a:t>25.10.2017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694649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>
                <a:solidFill>
                  <a:srgbClr val="29282E"/>
                </a:solidFill>
              </a:rPr>
              <a:pPr/>
              <a:t>25.10.2017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314757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>
                <a:solidFill>
                  <a:srgbClr val="29282E"/>
                </a:solidFill>
              </a:rPr>
              <a:pPr/>
              <a:t>25.10.2017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72306133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25.10.2017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>
                <a:solidFill>
                  <a:srgbClr val="29282E"/>
                </a:solidFill>
              </a:rPr>
              <a:pPr/>
              <a:t>25.10.2017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0771989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>
                <a:solidFill>
                  <a:srgbClr val="29282E"/>
                </a:solidFill>
              </a:rPr>
              <a:pPr/>
              <a:t>25.10.2017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5556628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00974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>
                <a:solidFill>
                  <a:srgbClr val="29282E"/>
                </a:solidFill>
              </a:rPr>
              <a:pPr/>
              <a:t>25.10.2017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271518813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>
                <a:solidFill>
                  <a:srgbClr val="29282E"/>
                </a:solidFill>
              </a:rPr>
              <a:pPr/>
              <a:t>25.10.2017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2683415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25.10.2017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349781625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25.10.2017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1081921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>
                <a:solidFill>
                  <a:srgbClr val="29282E"/>
                </a:solidFill>
              </a:rPr>
              <a:pPr/>
              <a:t>25.10.2017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830921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pPr/>
              <a:t>25.10.2017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993101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23088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25.10.2017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7951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harmaa"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EB9EE5-8E60-4B55-81F7-0EC3004D2A6A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7850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harmaa"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1D1D18E-A6DE-4566-B451-7ECCCF382FFF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1499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975601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07248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9202459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46963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342218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34940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29838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29840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25.10.2017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29577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67379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6424467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15222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379522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59397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7586269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pPr/>
              <a:t>25.10.2017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899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pPr/>
              <a:t>25.10.2017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102536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>
                <a:solidFill>
                  <a:srgbClr val="29282E"/>
                </a:solidFill>
              </a:rPr>
              <a:pPr/>
              <a:t>25.10.2017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905619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25.10.2017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>
                <a:solidFill>
                  <a:srgbClr val="29282E"/>
                </a:solidFill>
              </a:rPr>
              <a:pPr/>
              <a:t>25.10.2017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394422830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>
                <a:solidFill>
                  <a:srgbClr val="29282E"/>
                </a:solidFill>
              </a:rPr>
              <a:pPr/>
              <a:t>25.10.2017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6561492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>
                <a:solidFill>
                  <a:srgbClr val="29282E"/>
                </a:solidFill>
              </a:rPr>
              <a:pPr/>
              <a:t>25.10.2017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9820878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3886951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>
                <a:solidFill>
                  <a:srgbClr val="29282E"/>
                </a:solidFill>
              </a:rPr>
              <a:pPr/>
              <a:t>25.10.2017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54415910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>
                <a:solidFill>
                  <a:srgbClr val="29282E"/>
                </a:solidFill>
              </a:rPr>
              <a:pPr/>
              <a:t>25.10.2017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62412644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25.10.2017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83915431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25.10.2017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8000651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>
                <a:solidFill>
                  <a:srgbClr val="29282E"/>
                </a:solidFill>
              </a:rPr>
              <a:pPr/>
              <a:t>25.10.2017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612914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pPr/>
              <a:t>25.10.2017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604324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25.10.2017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25.10.2017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25.10.2017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25.10.2017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25.10.2017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25.10.2017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25.10.2017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25.10.2017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25.10.2017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25.10.2017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25.10.2017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25.10.2017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25.10.2017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25.10.2017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25.10.2017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25.10.2017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202089"/>
      </p:ext>
    </p:extLst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25057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90330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7543632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43287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6765059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10236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382883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31401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856603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25.10.2017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4009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505927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92694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4217126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90128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610984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pPr/>
              <a:t>25.10.2017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744705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pPr/>
              <a:t>25.10.2017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952940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>
                <a:solidFill>
                  <a:srgbClr val="29282E"/>
                </a:solidFill>
              </a:rPr>
              <a:pPr/>
              <a:t>25.10.2017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579500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>
                <a:solidFill>
                  <a:srgbClr val="29282E"/>
                </a:solidFill>
              </a:rPr>
              <a:pPr/>
              <a:t>25.10.2017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127376207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25.10.2017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>
                <a:solidFill>
                  <a:srgbClr val="29282E"/>
                </a:solidFill>
              </a:rPr>
              <a:pPr/>
              <a:t>25.10.2017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6773883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>
                <a:solidFill>
                  <a:srgbClr val="29282E"/>
                </a:solidFill>
              </a:rPr>
              <a:pPr/>
              <a:t>25.10.2017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0051663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0329856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>
                <a:solidFill>
                  <a:srgbClr val="29282E"/>
                </a:solidFill>
              </a:rPr>
              <a:pPr/>
              <a:t>25.10.2017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36528585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>
                <a:solidFill>
                  <a:srgbClr val="29282E"/>
                </a:solidFill>
              </a:rPr>
              <a:pPr/>
              <a:t>25.10.2017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157569216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25.10.2017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57917480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25.10.2017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208179526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>
                <a:solidFill>
                  <a:srgbClr val="29282E"/>
                </a:solidFill>
              </a:rPr>
              <a:pPr/>
              <a:t>25.10.2017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90468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pPr/>
              <a:t>25.10.2017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601329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44691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25.10.2017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65501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16465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48374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86589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221665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3188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171856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31699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02029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8394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25.10.2017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931504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07397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43134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23464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32803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pPr/>
              <a:t>25.10.2017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2642668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pPr/>
              <a:t>25.10.2017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28103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>
                <a:solidFill>
                  <a:srgbClr val="29282E"/>
                </a:solidFill>
              </a:rPr>
              <a:pPr/>
              <a:t>25.10.2017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7458767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>
                <a:solidFill>
                  <a:srgbClr val="29282E"/>
                </a:solidFill>
              </a:rPr>
              <a:pPr/>
              <a:t>25.10.2017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406486376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>
                <a:solidFill>
                  <a:srgbClr val="29282E"/>
                </a:solidFill>
              </a:rPr>
              <a:pPr/>
              <a:t>25.10.2017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7959858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25.10.2017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>
                <a:solidFill>
                  <a:srgbClr val="29282E"/>
                </a:solidFill>
              </a:rPr>
              <a:pPr/>
              <a:t>25.10.2017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6839783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5837514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>
                <a:solidFill>
                  <a:srgbClr val="29282E"/>
                </a:solidFill>
              </a:rPr>
              <a:pPr/>
              <a:t>25.10.2017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334360380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>
                <a:solidFill>
                  <a:srgbClr val="29282E"/>
                </a:solidFill>
              </a:rPr>
              <a:pPr/>
              <a:t>25.10.2017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417954952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25.10.2017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22529253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25.10.2017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8002115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>
                <a:solidFill>
                  <a:srgbClr val="29282E"/>
                </a:solidFill>
              </a:rPr>
              <a:pPr/>
              <a:t>25.10.2017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392102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pPr/>
              <a:t>25.10.2017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7982836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924459"/>
      </p:ext>
    </p:extLst>
  </p:cSld>
  <p:clrMapOvr>
    <a:masterClrMapping/>
  </p:clrMapOvr>
  <p:transition spd="med">
    <p:fade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58455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25.10.2017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harmaa"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EB9EE5-8E60-4B55-81F7-0EC3004D2A6A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61831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harmaa"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1D1D18E-A6DE-4566-B451-7ECCCF382FFF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1499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549913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19662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062728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62725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706024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80850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203984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02302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>
                <a:solidFill>
                  <a:srgbClr val="FFFFFF"/>
                </a:solidFill>
              </a:rPr>
              <a:pPr/>
              <a:t>25.10.2017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267916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18" Type="http://schemas.openxmlformats.org/officeDocument/2006/relationships/slideLayout" Target="../slideLayouts/slideLayout47.xml"/><Relationship Id="rId26" Type="http://schemas.openxmlformats.org/officeDocument/2006/relationships/slideLayout" Target="../slideLayouts/slideLayout55.xml"/><Relationship Id="rId3" Type="http://schemas.openxmlformats.org/officeDocument/2006/relationships/slideLayout" Target="../slideLayouts/slideLayout32.xml"/><Relationship Id="rId21" Type="http://schemas.openxmlformats.org/officeDocument/2006/relationships/slideLayout" Target="../slideLayouts/slideLayout50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17" Type="http://schemas.openxmlformats.org/officeDocument/2006/relationships/slideLayout" Target="../slideLayouts/slideLayout46.xml"/><Relationship Id="rId25" Type="http://schemas.openxmlformats.org/officeDocument/2006/relationships/slideLayout" Target="../slideLayouts/slideLayout54.xml"/><Relationship Id="rId2" Type="http://schemas.openxmlformats.org/officeDocument/2006/relationships/slideLayout" Target="../slideLayouts/slideLayout31.xml"/><Relationship Id="rId16" Type="http://schemas.openxmlformats.org/officeDocument/2006/relationships/slideLayout" Target="../slideLayouts/slideLayout45.xml"/><Relationship Id="rId20" Type="http://schemas.openxmlformats.org/officeDocument/2006/relationships/slideLayout" Target="../slideLayouts/slideLayout49.xml"/><Relationship Id="rId29" Type="http://schemas.openxmlformats.org/officeDocument/2006/relationships/slideLayout" Target="../slideLayouts/slideLayout58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24" Type="http://schemas.openxmlformats.org/officeDocument/2006/relationships/slideLayout" Target="../slideLayouts/slideLayout53.xml"/><Relationship Id="rId5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44.xml"/><Relationship Id="rId23" Type="http://schemas.openxmlformats.org/officeDocument/2006/relationships/slideLayout" Target="../slideLayouts/slideLayout52.xml"/><Relationship Id="rId28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39.xml"/><Relationship Id="rId19" Type="http://schemas.openxmlformats.org/officeDocument/2006/relationships/slideLayout" Target="../slideLayouts/slideLayout48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43.xml"/><Relationship Id="rId22" Type="http://schemas.openxmlformats.org/officeDocument/2006/relationships/slideLayout" Target="../slideLayouts/slideLayout51.xml"/><Relationship Id="rId27" Type="http://schemas.openxmlformats.org/officeDocument/2006/relationships/slideLayout" Target="../slideLayouts/slideLayout56.xml"/><Relationship Id="rId30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slideLayout" Target="../slideLayouts/slideLayout71.xml"/><Relationship Id="rId18" Type="http://schemas.openxmlformats.org/officeDocument/2006/relationships/slideLayout" Target="../slideLayouts/slideLayout76.xml"/><Relationship Id="rId26" Type="http://schemas.openxmlformats.org/officeDocument/2006/relationships/slideLayout" Target="../slideLayouts/slideLayout84.xml"/><Relationship Id="rId3" Type="http://schemas.openxmlformats.org/officeDocument/2006/relationships/slideLayout" Target="../slideLayouts/slideLayout61.xml"/><Relationship Id="rId21" Type="http://schemas.openxmlformats.org/officeDocument/2006/relationships/slideLayout" Target="../slideLayouts/slideLayout79.xml"/><Relationship Id="rId7" Type="http://schemas.openxmlformats.org/officeDocument/2006/relationships/slideLayout" Target="../slideLayouts/slideLayout65.xml"/><Relationship Id="rId12" Type="http://schemas.openxmlformats.org/officeDocument/2006/relationships/slideLayout" Target="../slideLayouts/slideLayout70.xml"/><Relationship Id="rId17" Type="http://schemas.openxmlformats.org/officeDocument/2006/relationships/slideLayout" Target="../slideLayouts/slideLayout75.xml"/><Relationship Id="rId25" Type="http://schemas.openxmlformats.org/officeDocument/2006/relationships/slideLayout" Target="../slideLayouts/slideLayout83.xml"/><Relationship Id="rId2" Type="http://schemas.openxmlformats.org/officeDocument/2006/relationships/slideLayout" Target="../slideLayouts/slideLayout60.xml"/><Relationship Id="rId16" Type="http://schemas.openxmlformats.org/officeDocument/2006/relationships/slideLayout" Target="../slideLayouts/slideLayout74.xml"/><Relationship Id="rId20" Type="http://schemas.openxmlformats.org/officeDocument/2006/relationships/slideLayout" Target="../slideLayouts/slideLayout78.xml"/><Relationship Id="rId29" Type="http://schemas.openxmlformats.org/officeDocument/2006/relationships/slideLayout" Target="../slideLayouts/slideLayout87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24" Type="http://schemas.openxmlformats.org/officeDocument/2006/relationships/slideLayout" Target="../slideLayouts/slideLayout82.xml"/><Relationship Id="rId5" Type="http://schemas.openxmlformats.org/officeDocument/2006/relationships/slideLayout" Target="../slideLayouts/slideLayout63.xml"/><Relationship Id="rId15" Type="http://schemas.openxmlformats.org/officeDocument/2006/relationships/slideLayout" Target="../slideLayouts/slideLayout73.xml"/><Relationship Id="rId23" Type="http://schemas.openxmlformats.org/officeDocument/2006/relationships/slideLayout" Target="../slideLayouts/slideLayout81.xml"/><Relationship Id="rId28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8.xml"/><Relationship Id="rId19" Type="http://schemas.openxmlformats.org/officeDocument/2006/relationships/slideLayout" Target="../slideLayouts/slideLayout77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Relationship Id="rId14" Type="http://schemas.openxmlformats.org/officeDocument/2006/relationships/slideLayout" Target="../slideLayouts/slideLayout72.xml"/><Relationship Id="rId22" Type="http://schemas.openxmlformats.org/officeDocument/2006/relationships/slideLayout" Target="../slideLayouts/slideLayout80.xml"/><Relationship Id="rId27" Type="http://schemas.openxmlformats.org/officeDocument/2006/relationships/slideLayout" Target="../slideLayouts/slideLayout85.xml"/><Relationship Id="rId30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5.xml"/><Relationship Id="rId13" Type="http://schemas.openxmlformats.org/officeDocument/2006/relationships/slideLayout" Target="../slideLayouts/slideLayout100.xml"/><Relationship Id="rId18" Type="http://schemas.openxmlformats.org/officeDocument/2006/relationships/slideLayout" Target="../slideLayouts/slideLayout105.xml"/><Relationship Id="rId26" Type="http://schemas.openxmlformats.org/officeDocument/2006/relationships/slideLayout" Target="../slideLayouts/slideLayout113.xml"/><Relationship Id="rId3" Type="http://schemas.openxmlformats.org/officeDocument/2006/relationships/slideLayout" Target="../slideLayouts/slideLayout90.xml"/><Relationship Id="rId21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94.xml"/><Relationship Id="rId12" Type="http://schemas.openxmlformats.org/officeDocument/2006/relationships/slideLayout" Target="../slideLayouts/slideLayout99.xml"/><Relationship Id="rId17" Type="http://schemas.openxmlformats.org/officeDocument/2006/relationships/slideLayout" Target="../slideLayouts/slideLayout104.xml"/><Relationship Id="rId25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89.xml"/><Relationship Id="rId16" Type="http://schemas.openxmlformats.org/officeDocument/2006/relationships/slideLayout" Target="../slideLayouts/slideLayout103.xml"/><Relationship Id="rId20" Type="http://schemas.openxmlformats.org/officeDocument/2006/relationships/slideLayout" Target="../slideLayouts/slideLayout107.xml"/><Relationship Id="rId29" Type="http://schemas.openxmlformats.org/officeDocument/2006/relationships/slideLayout" Target="../slideLayouts/slideLayout116.xml"/><Relationship Id="rId1" Type="http://schemas.openxmlformats.org/officeDocument/2006/relationships/slideLayout" Target="../slideLayouts/slideLayout88.xml"/><Relationship Id="rId6" Type="http://schemas.openxmlformats.org/officeDocument/2006/relationships/slideLayout" Target="../slideLayouts/slideLayout93.xml"/><Relationship Id="rId11" Type="http://schemas.openxmlformats.org/officeDocument/2006/relationships/slideLayout" Target="../slideLayouts/slideLayout98.xml"/><Relationship Id="rId24" Type="http://schemas.openxmlformats.org/officeDocument/2006/relationships/slideLayout" Target="../slideLayouts/slideLayout111.xml"/><Relationship Id="rId32" Type="http://schemas.openxmlformats.org/officeDocument/2006/relationships/theme" Target="../theme/theme4.xml"/><Relationship Id="rId5" Type="http://schemas.openxmlformats.org/officeDocument/2006/relationships/slideLayout" Target="../slideLayouts/slideLayout92.xml"/><Relationship Id="rId15" Type="http://schemas.openxmlformats.org/officeDocument/2006/relationships/slideLayout" Target="../slideLayouts/slideLayout102.xml"/><Relationship Id="rId23" Type="http://schemas.openxmlformats.org/officeDocument/2006/relationships/slideLayout" Target="../slideLayouts/slideLayout110.xml"/><Relationship Id="rId28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97.xml"/><Relationship Id="rId19" Type="http://schemas.openxmlformats.org/officeDocument/2006/relationships/slideLayout" Target="../slideLayouts/slideLayout106.xml"/><Relationship Id="rId31" Type="http://schemas.openxmlformats.org/officeDocument/2006/relationships/slideLayout" Target="../slideLayouts/slideLayout118.xml"/><Relationship Id="rId4" Type="http://schemas.openxmlformats.org/officeDocument/2006/relationships/slideLayout" Target="../slideLayouts/slideLayout91.xml"/><Relationship Id="rId9" Type="http://schemas.openxmlformats.org/officeDocument/2006/relationships/slideLayout" Target="../slideLayouts/slideLayout96.xml"/><Relationship Id="rId14" Type="http://schemas.openxmlformats.org/officeDocument/2006/relationships/slideLayout" Target="../slideLayouts/slideLayout101.xml"/><Relationship Id="rId22" Type="http://schemas.openxmlformats.org/officeDocument/2006/relationships/slideLayout" Target="../slideLayouts/slideLayout109.xml"/><Relationship Id="rId27" Type="http://schemas.openxmlformats.org/officeDocument/2006/relationships/slideLayout" Target="../slideLayouts/slideLayout114.xml"/><Relationship Id="rId30" Type="http://schemas.openxmlformats.org/officeDocument/2006/relationships/slideLayout" Target="../slideLayouts/slideLayout11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6.xml"/><Relationship Id="rId13" Type="http://schemas.openxmlformats.org/officeDocument/2006/relationships/slideLayout" Target="../slideLayouts/slideLayout131.xml"/><Relationship Id="rId18" Type="http://schemas.openxmlformats.org/officeDocument/2006/relationships/slideLayout" Target="../slideLayouts/slideLayout136.xml"/><Relationship Id="rId26" Type="http://schemas.openxmlformats.org/officeDocument/2006/relationships/slideLayout" Target="../slideLayouts/slideLayout144.xml"/><Relationship Id="rId3" Type="http://schemas.openxmlformats.org/officeDocument/2006/relationships/slideLayout" Target="../slideLayouts/slideLayout121.xml"/><Relationship Id="rId21" Type="http://schemas.openxmlformats.org/officeDocument/2006/relationships/slideLayout" Target="../slideLayouts/slideLayout139.xml"/><Relationship Id="rId7" Type="http://schemas.openxmlformats.org/officeDocument/2006/relationships/slideLayout" Target="../slideLayouts/slideLayout125.xml"/><Relationship Id="rId12" Type="http://schemas.openxmlformats.org/officeDocument/2006/relationships/slideLayout" Target="../slideLayouts/slideLayout130.xml"/><Relationship Id="rId17" Type="http://schemas.openxmlformats.org/officeDocument/2006/relationships/slideLayout" Target="../slideLayouts/slideLayout135.xml"/><Relationship Id="rId25" Type="http://schemas.openxmlformats.org/officeDocument/2006/relationships/slideLayout" Target="../slideLayouts/slideLayout143.xml"/><Relationship Id="rId2" Type="http://schemas.openxmlformats.org/officeDocument/2006/relationships/slideLayout" Target="../slideLayouts/slideLayout120.xml"/><Relationship Id="rId16" Type="http://schemas.openxmlformats.org/officeDocument/2006/relationships/slideLayout" Target="../slideLayouts/slideLayout134.xml"/><Relationship Id="rId20" Type="http://schemas.openxmlformats.org/officeDocument/2006/relationships/slideLayout" Target="../slideLayouts/slideLayout138.xml"/><Relationship Id="rId29" Type="http://schemas.openxmlformats.org/officeDocument/2006/relationships/slideLayout" Target="../slideLayouts/slideLayout147.xml"/><Relationship Id="rId1" Type="http://schemas.openxmlformats.org/officeDocument/2006/relationships/slideLayout" Target="../slideLayouts/slideLayout119.xml"/><Relationship Id="rId6" Type="http://schemas.openxmlformats.org/officeDocument/2006/relationships/slideLayout" Target="../slideLayouts/slideLayout124.xml"/><Relationship Id="rId11" Type="http://schemas.openxmlformats.org/officeDocument/2006/relationships/slideLayout" Target="../slideLayouts/slideLayout129.xml"/><Relationship Id="rId24" Type="http://schemas.openxmlformats.org/officeDocument/2006/relationships/slideLayout" Target="../slideLayouts/slideLayout142.xml"/><Relationship Id="rId32" Type="http://schemas.openxmlformats.org/officeDocument/2006/relationships/theme" Target="../theme/theme5.xml"/><Relationship Id="rId5" Type="http://schemas.openxmlformats.org/officeDocument/2006/relationships/slideLayout" Target="../slideLayouts/slideLayout123.xml"/><Relationship Id="rId15" Type="http://schemas.openxmlformats.org/officeDocument/2006/relationships/slideLayout" Target="../slideLayouts/slideLayout133.xml"/><Relationship Id="rId23" Type="http://schemas.openxmlformats.org/officeDocument/2006/relationships/slideLayout" Target="../slideLayouts/slideLayout141.xml"/><Relationship Id="rId28" Type="http://schemas.openxmlformats.org/officeDocument/2006/relationships/slideLayout" Target="../slideLayouts/slideLayout146.xml"/><Relationship Id="rId10" Type="http://schemas.openxmlformats.org/officeDocument/2006/relationships/slideLayout" Target="../slideLayouts/slideLayout128.xml"/><Relationship Id="rId19" Type="http://schemas.openxmlformats.org/officeDocument/2006/relationships/slideLayout" Target="../slideLayouts/slideLayout137.xml"/><Relationship Id="rId31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122.xml"/><Relationship Id="rId9" Type="http://schemas.openxmlformats.org/officeDocument/2006/relationships/slideLayout" Target="../slideLayouts/slideLayout127.xml"/><Relationship Id="rId14" Type="http://schemas.openxmlformats.org/officeDocument/2006/relationships/slideLayout" Target="../slideLayouts/slideLayout132.xml"/><Relationship Id="rId22" Type="http://schemas.openxmlformats.org/officeDocument/2006/relationships/slideLayout" Target="../slideLayouts/slideLayout140.xml"/><Relationship Id="rId27" Type="http://schemas.openxmlformats.org/officeDocument/2006/relationships/slideLayout" Target="../slideLayouts/slideLayout145.xml"/><Relationship Id="rId30" Type="http://schemas.openxmlformats.org/officeDocument/2006/relationships/slideLayout" Target="../slideLayouts/slideLayout1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25.10.2017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>
                <a:solidFill>
                  <a:srgbClr val="29282E"/>
                </a:solidFill>
              </a:rPr>
              <a:pPr/>
              <a:t>25.10.2017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585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  <p:sldLayoutId id="2147483726" r:id="rId17"/>
    <p:sldLayoutId id="2147483727" r:id="rId18"/>
    <p:sldLayoutId id="2147483728" r:id="rId19"/>
    <p:sldLayoutId id="2147483729" r:id="rId20"/>
    <p:sldLayoutId id="2147483730" r:id="rId21"/>
    <p:sldLayoutId id="2147483731" r:id="rId22"/>
    <p:sldLayoutId id="2147483732" r:id="rId23"/>
    <p:sldLayoutId id="2147483733" r:id="rId24"/>
    <p:sldLayoutId id="2147483734" r:id="rId25"/>
    <p:sldLayoutId id="2147483735" r:id="rId26"/>
    <p:sldLayoutId id="2147483736" r:id="rId27"/>
    <p:sldLayoutId id="2147483737" r:id="rId28"/>
    <p:sldLayoutId id="214748373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5520">
          <p15:clr>
            <a:srgbClr val="F26B43"/>
          </p15:clr>
        </p15:guide>
        <p15:guide id="2" orient="horz" pos="3062">
          <p15:clr>
            <a:srgbClr val="F26B43"/>
          </p15:clr>
        </p15:guide>
        <p15:guide id="3" orient="horz" pos="232">
          <p15:clr>
            <a:srgbClr val="F26B43"/>
          </p15:clr>
        </p15:guide>
        <p15:guide id="4" pos="240">
          <p15:clr>
            <a:srgbClr val="F26B43"/>
          </p15:clr>
        </p15:guide>
        <p15:guide id="5" pos="757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>
                <a:solidFill>
                  <a:srgbClr val="29282E"/>
                </a:solidFill>
              </a:rPr>
              <a:pPr/>
              <a:t>25.10.2017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448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2" r:id="rId13"/>
    <p:sldLayoutId id="2147483753" r:id="rId14"/>
    <p:sldLayoutId id="2147483754" r:id="rId15"/>
    <p:sldLayoutId id="2147483755" r:id="rId16"/>
    <p:sldLayoutId id="2147483756" r:id="rId17"/>
    <p:sldLayoutId id="2147483757" r:id="rId18"/>
    <p:sldLayoutId id="2147483758" r:id="rId19"/>
    <p:sldLayoutId id="2147483759" r:id="rId20"/>
    <p:sldLayoutId id="2147483760" r:id="rId21"/>
    <p:sldLayoutId id="2147483761" r:id="rId22"/>
    <p:sldLayoutId id="2147483762" r:id="rId23"/>
    <p:sldLayoutId id="2147483763" r:id="rId24"/>
    <p:sldLayoutId id="2147483764" r:id="rId25"/>
    <p:sldLayoutId id="2147483765" r:id="rId26"/>
    <p:sldLayoutId id="2147483766" r:id="rId27"/>
    <p:sldLayoutId id="2147483767" r:id="rId28"/>
    <p:sldLayoutId id="214748376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5520">
          <p15:clr>
            <a:srgbClr val="F26B43"/>
          </p15:clr>
        </p15:guide>
        <p15:guide id="2" orient="horz" pos="3062">
          <p15:clr>
            <a:srgbClr val="F26B43"/>
          </p15:clr>
        </p15:guide>
        <p15:guide id="3" orient="horz" pos="232">
          <p15:clr>
            <a:srgbClr val="F26B43"/>
          </p15:clr>
        </p15:guide>
        <p15:guide id="4" pos="240">
          <p15:clr>
            <a:srgbClr val="F26B43"/>
          </p15:clr>
        </p15:guide>
        <p15:guide id="5" pos="75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>
                <a:solidFill>
                  <a:srgbClr val="29282E"/>
                </a:solidFill>
              </a:rPr>
              <a:pPr/>
              <a:t>25.10.2017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940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  <p:sldLayoutId id="2147484347" r:id="rId8"/>
    <p:sldLayoutId id="2147484348" r:id="rId9"/>
    <p:sldLayoutId id="2147484349" r:id="rId10"/>
    <p:sldLayoutId id="2147484350" r:id="rId11"/>
    <p:sldLayoutId id="2147484351" r:id="rId12"/>
    <p:sldLayoutId id="2147484352" r:id="rId13"/>
    <p:sldLayoutId id="2147484353" r:id="rId14"/>
    <p:sldLayoutId id="2147484354" r:id="rId15"/>
    <p:sldLayoutId id="2147484355" r:id="rId16"/>
    <p:sldLayoutId id="2147484356" r:id="rId17"/>
    <p:sldLayoutId id="2147484357" r:id="rId18"/>
    <p:sldLayoutId id="2147484358" r:id="rId19"/>
    <p:sldLayoutId id="2147484359" r:id="rId20"/>
    <p:sldLayoutId id="2147484360" r:id="rId21"/>
    <p:sldLayoutId id="2147484361" r:id="rId22"/>
    <p:sldLayoutId id="2147484362" r:id="rId23"/>
    <p:sldLayoutId id="2147484363" r:id="rId24"/>
    <p:sldLayoutId id="2147484364" r:id="rId25"/>
    <p:sldLayoutId id="2147484365" r:id="rId26"/>
    <p:sldLayoutId id="2147484366" r:id="rId27"/>
    <p:sldLayoutId id="2147484367" r:id="rId28"/>
    <p:sldLayoutId id="2147484368" r:id="rId29"/>
    <p:sldLayoutId id="2147484369" r:id="rId30"/>
    <p:sldLayoutId id="2147484370" r:id="rId31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5520">
          <p15:clr>
            <a:srgbClr val="F26B43"/>
          </p15:clr>
        </p15:guide>
        <p15:guide id="2" orient="horz" pos="3062">
          <p15:clr>
            <a:srgbClr val="F26B43"/>
          </p15:clr>
        </p15:guide>
        <p15:guide id="3" orient="horz" pos="232">
          <p15:clr>
            <a:srgbClr val="F26B43"/>
          </p15:clr>
        </p15:guide>
        <p15:guide id="4" pos="240">
          <p15:clr>
            <a:srgbClr val="F26B43"/>
          </p15:clr>
        </p15:guide>
        <p15:guide id="5" pos="75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>
                <a:solidFill>
                  <a:srgbClr val="29282E"/>
                </a:solidFill>
              </a:rPr>
              <a:pPr/>
              <a:t>25.10.2017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137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72" r:id="rId1"/>
    <p:sldLayoutId id="2147484373" r:id="rId2"/>
    <p:sldLayoutId id="2147484374" r:id="rId3"/>
    <p:sldLayoutId id="2147484375" r:id="rId4"/>
    <p:sldLayoutId id="2147484376" r:id="rId5"/>
    <p:sldLayoutId id="2147484377" r:id="rId6"/>
    <p:sldLayoutId id="2147484378" r:id="rId7"/>
    <p:sldLayoutId id="2147484379" r:id="rId8"/>
    <p:sldLayoutId id="2147484380" r:id="rId9"/>
    <p:sldLayoutId id="2147484381" r:id="rId10"/>
    <p:sldLayoutId id="2147484382" r:id="rId11"/>
    <p:sldLayoutId id="2147484383" r:id="rId12"/>
    <p:sldLayoutId id="2147484384" r:id="rId13"/>
    <p:sldLayoutId id="2147484385" r:id="rId14"/>
    <p:sldLayoutId id="2147484386" r:id="rId15"/>
    <p:sldLayoutId id="2147484387" r:id="rId16"/>
    <p:sldLayoutId id="2147484388" r:id="rId17"/>
    <p:sldLayoutId id="2147484389" r:id="rId18"/>
    <p:sldLayoutId id="2147484390" r:id="rId19"/>
    <p:sldLayoutId id="2147484391" r:id="rId20"/>
    <p:sldLayoutId id="2147484392" r:id="rId21"/>
    <p:sldLayoutId id="2147484393" r:id="rId22"/>
    <p:sldLayoutId id="2147484394" r:id="rId23"/>
    <p:sldLayoutId id="2147484395" r:id="rId24"/>
    <p:sldLayoutId id="2147484396" r:id="rId25"/>
    <p:sldLayoutId id="2147484397" r:id="rId26"/>
    <p:sldLayoutId id="2147484398" r:id="rId27"/>
    <p:sldLayoutId id="2147484399" r:id="rId28"/>
    <p:sldLayoutId id="2147484400" r:id="rId29"/>
    <p:sldLayoutId id="2147484401" r:id="rId30"/>
    <p:sldLayoutId id="2147484402" r:id="rId31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5520">
          <p15:clr>
            <a:srgbClr val="F26B43"/>
          </p15:clr>
        </p15:guide>
        <p15:guide id="2" orient="horz" pos="3062">
          <p15:clr>
            <a:srgbClr val="F26B43"/>
          </p15:clr>
        </p15:guide>
        <p15:guide id="3" orient="horz" pos="232">
          <p15:clr>
            <a:srgbClr val="F26B43"/>
          </p15:clr>
        </p15:guide>
        <p15:guide id="4" pos="240">
          <p15:clr>
            <a:srgbClr val="F26B43"/>
          </p15:clr>
        </p15:guide>
        <p15:guide id="5" pos="75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15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4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Bruttokansantuote on kasvanut pitkään Euroopassa ja USA:ssa, Suomi on jälkijunassa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0D0A-99B9-48FE-8B08-047EE10ADBDA}" type="datetime1">
              <a:rPr lang="fi-FI" smtClean="0"/>
              <a:t>25.10.2017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</a:t>
            </a:r>
            <a:r>
              <a:rPr lang="fi-FI" dirty="0" err="1"/>
              <a:t>Macrobond</a:t>
            </a:r>
            <a:endParaRPr lang="fi-FI" dirty="0"/>
          </a:p>
          <a:p>
            <a:endParaRPr lang="fi-FI" dirty="0"/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52195858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8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7761047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Teknologiateollisuuden* tilauskanta Suomessa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10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25.10.2017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30.9.2017.        	</a:t>
            </a:r>
          </a:p>
          <a:p>
            <a:endParaRPr lang="fi-FI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568352558"/>
              </p:ext>
            </p:extLst>
          </p:nvPr>
        </p:nvGraphicFramePr>
        <p:xfrm>
          <a:off x="381000" y="1016527"/>
          <a:ext cx="8391525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ulukk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686724"/>
              </p:ext>
            </p:extLst>
          </p:nvPr>
        </p:nvGraphicFramePr>
        <p:xfrm>
          <a:off x="1007999" y="3653915"/>
          <a:ext cx="6544847" cy="2521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704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90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13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931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931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931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922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2931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29317">
                  <a:extLst>
                    <a:ext uri="{9D8B030D-6E8A-4147-A177-3AD203B41FA5}">
                      <a16:colId xmlns:a16="http://schemas.microsoft.com/office/drawing/2014/main" val="2608077099"/>
                    </a:ext>
                  </a:extLst>
                </a:gridCol>
                <a:gridCol w="755179">
                  <a:extLst>
                    <a:ext uri="{9D8B030D-6E8A-4147-A177-3AD203B41FA5}">
                      <a16:colId xmlns:a16="http://schemas.microsoft.com/office/drawing/2014/main" val="3221604342"/>
                    </a:ext>
                  </a:extLst>
                </a:gridCol>
              </a:tblGrid>
              <a:tr h="23062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43144" y="10442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244419"/>
              </p:ext>
            </p:extLst>
          </p:nvPr>
        </p:nvGraphicFramePr>
        <p:xfrm>
          <a:off x="3405582" y="3923754"/>
          <a:ext cx="3900255" cy="80382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30.9.2017 / 30.9.2016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30.9.2017 / 30.6.2017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Pl. metallien jalostus ja pelialan ohjelmistoyritykset 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451229" y="1290020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Yhteensä</a:t>
            </a:r>
          </a:p>
        </p:txBody>
      </p:sp>
    </p:spTree>
    <p:extLst>
      <p:ext uri="{BB962C8B-B14F-4D97-AF65-F5344CB8AC3E}">
        <p14:creationId xmlns:p14="http://schemas.microsoft.com/office/powerpoint/2010/main" val="2242450508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Elektroniikka- ja sähköteollisuuden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11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25.10.2017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heinä-syyskuu 2017. </a:t>
            </a:r>
          </a:p>
          <a:p>
            <a:endParaRPr lang="fi-FI" dirty="0"/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439319826"/>
              </p:ext>
            </p:extLst>
          </p:nvPr>
        </p:nvGraphicFramePr>
        <p:xfrm>
          <a:off x="282027" y="1016526"/>
          <a:ext cx="839152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ulukko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564991"/>
              </p:ext>
            </p:extLst>
          </p:nvPr>
        </p:nvGraphicFramePr>
        <p:xfrm>
          <a:off x="943147" y="3673367"/>
          <a:ext cx="628569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284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84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84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84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84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679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921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2921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2921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29214">
                  <a:extLst>
                    <a:ext uri="{9D8B030D-6E8A-4147-A177-3AD203B41FA5}">
                      <a16:colId xmlns:a16="http://schemas.microsoft.com/office/drawing/2014/main" val="3598797742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081327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569999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III,2017 / III,2016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III,2017 / II,2017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7471013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Elektroniikka- ja sähköteollisuuden tilauskanta Suomessa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12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25.10.2017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30.9.2017.        	</a:t>
            </a:r>
          </a:p>
          <a:p>
            <a:endParaRPr lang="fi-FI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62085201"/>
              </p:ext>
            </p:extLst>
          </p:nvPr>
        </p:nvGraphicFramePr>
        <p:xfrm>
          <a:off x="359936" y="1081327"/>
          <a:ext cx="8412590" cy="2786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43144" y="1109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548728"/>
              </p:ext>
            </p:extLst>
          </p:nvPr>
        </p:nvGraphicFramePr>
        <p:xfrm>
          <a:off x="3405582" y="3923754"/>
          <a:ext cx="3900255" cy="80382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30.9.2017 / 30.9.2016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30.9.2017 / 30.6.2017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554360" y="2001201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Yhteensä</a:t>
            </a:r>
          </a:p>
        </p:txBody>
      </p:sp>
      <p:graphicFrame>
        <p:nvGraphicFramePr>
          <p:cNvPr id="14" name="Taulukko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091841"/>
              </p:ext>
            </p:extLst>
          </p:nvPr>
        </p:nvGraphicFramePr>
        <p:xfrm>
          <a:off x="1007944" y="3628739"/>
          <a:ext cx="6415302" cy="29501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414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14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73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57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1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284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513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2284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2284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60559">
                  <a:extLst>
                    <a:ext uri="{9D8B030D-6E8A-4147-A177-3AD203B41FA5}">
                      <a16:colId xmlns:a16="http://schemas.microsoft.com/office/drawing/2014/main" val="1616241093"/>
                    </a:ext>
                  </a:extLst>
                </a:gridCol>
              </a:tblGrid>
              <a:tr h="295015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6174783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Kone- ja metallituoteteollisuuden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13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25.10.2017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heinä-syyskuu 2017. </a:t>
            </a:r>
          </a:p>
          <a:p>
            <a:endParaRPr lang="fi-FI" dirty="0"/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137548149"/>
              </p:ext>
            </p:extLst>
          </p:nvPr>
        </p:nvGraphicFramePr>
        <p:xfrm>
          <a:off x="282027" y="1058780"/>
          <a:ext cx="8391525" cy="3003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ulukko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671483"/>
              </p:ext>
            </p:extLst>
          </p:nvPr>
        </p:nvGraphicFramePr>
        <p:xfrm>
          <a:off x="943147" y="3673367"/>
          <a:ext cx="628569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284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84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84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84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84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679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921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2921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2921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29214">
                  <a:extLst>
                    <a:ext uri="{9D8B030D-6E8A-4147-A177-3AD203B41FA5}">
                      <a16:colId xmlns:a16="http://schemas.microsoft.com/office/drawing/2014/main" val="1310758030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5839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848103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III,2017 / III,2016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III,2017 / II,2017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9793224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Kone- ja metallituoteteollisuuden tilauskanta Suomessa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14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25.10.2017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30.9.2017.        	</a:t>
            </a:r>
          </a:p>
          <a:p>
            <a:endParaRPr lang="fi-FI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390274550"/>
              </p:ext>
            </p:extLst>
          </p:nvPr>
        </p:nvGraphicFramePr>
        <p:xfrm>
          <a:off x="381000" y="1081327"/>
          <a:ext cx="8391525" cy="2786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78309" y="1114511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272192"/>
              </p:ext>
            </p:extLst>
          </p:nvPr>
        </p:nvGraphicFramePr>
        <p:xfrm>
          <a:off x="3405582" y="3923754"/>
          <a:ext cx="3900255" cy="80382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30.9.2017 / 30.9.2016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30.9.2017 / 30.6.2017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333822" y="1184786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Yhteensä</a:t>
            </a:r>
          </a:p>
        </p:txBody>
      </p:sp>
      <p:graphicFrame>
        <p:nvGraphicFramePr>
          <p:cNvPr id="6" name="Taulukk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732463"/>
              </p:ext>
            </p:extLst>
          </p:nvPr>
        </p:nvGraphicFramePr>
        <p:xfrm>
          <a:off x="1007943" y="3628739"/>
          <a:ext cx="6350501" cy="29501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34979">
                  <a:extLst>
                    <a:ext uri="{9D8B030D-6E8A-4147-A177-3AD203B41FA5}">
                      <a16:colId xmlns:a16="http://schemas.microsoft.com/office/drawing/2014/main" val="4228025223"/>
                    </a:ext>
                  </a:extLst>
                </a:gridCol>
                <a:gridCol w="634978">
                  <a:extLst>
                    <a:ext uri="{9D8B030D-6E8A-4147-A177-3AD203B41FA5}">
                      <a16:colId xmlns:a16="http://schemas.microsoft.com/office/drawing/2014/main" val="3765177212"/>
                    </a:ext>
                  </a:extLst>
                </a:gridCol>
                <a:gridCol w="703016">
                  <a:extLst>
                    <a:ext uri="{9D8B030D-6E8A-4147-A177-3AD203B41FA5}">
                      <a16:colId xmlns:a16="http://schemas.microsoft.com/office/drawing/2014/main" val="1631859761"/>
                    </a:ext>
                  </a:extLst>
                </a:gridCol>
                <a:gridCol w="616553">
                  <a:extLst>
                    <a:ext uri="{9D8B030D-6E8A-4147-A177-3AD203B41FA5}">
                      <a16:colId xmlns:a16="http://schemas.microsoft.com/office/drawing/2014/main" val="1571681010"/>
                    </a:ext>
                  </a:extLst>
                </a:gridCol>
                <a:gridCol w="678209">
                  <a:extLst>
                    <a:ext uri="{9D8B030D-6E8A-4147-A177-3AD203B41FA5}">
                      <a16:colId xmlns:a16="http://schemas.microsoft.com/office/drawing/2014/main" val="1646634047"/>
                    </a:ext>
                  </a:extLst>
                </a:gridCol>
                <a:gridCol w="616553">
                  <a:extLst>
                    <a:ext uri="{9D8B030D-6E8A-4147-A177-3AD203B41FA5}">
                      <a16:colId xmlns:a16="http://schemas.microsoft.com/office/drawing/2014/main" val="1927876813"/>
                    </a:ext>
                  </a:extLst>
                </a:gridCol>
                <a:gridCol w="678209">
                  <a:extLst>
                    <a:ext uri="{9D8B030D-6E8A-4147-A177-3AD203B41FA5}">
                      <a16:colId xmlns:a16="http://schemas.microsoft.com/office/drawing/2014/main" val="1145011917"/>
                    </a:ext>
                  </a:extLst>
                </a:gridCol>
                <a:gridCol w="616553">
                  <a:extLst>
                    <a:ext uri="{9D8B030D-6E8A-4147-A177-3AD203B41FA5}">
                      <a16:colId xmlns:a16="http://schemas.microsoft.com/office/drawing/2014/main" val="1196178682"/>
                    </a:ext>
                  </a:extLst>
                </a:gridCol>
                <a:gridCol w="616553">
                  <a:extLst>
                    <a:ext uri="{9D8B030D-6E8A-4147-A177-3AD203B41FA5}">
                      <a16:colId xmlns:a16="http://schemas.microsoft.com/office/drawing/2014/main" val="3912423379"/>
                    </a:ext>
                  </a:extLst>
                </a:gridCol>
                <a:gridCol w="554898">
                  <a:extLst>
                    <a:ext uri="{9D8B030D-6E8A-4147-A177-3AD203B41FA5}">
                      <a16:colId xmlns:a16="http://schemas.microsoft.com/office/drawing/2014/main" val="4212475879"/>
                    </a:ext>
                  </a:extLst>
                </a:gridCol>
              </a:tblGrid>
              <a:tr h="295015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5078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4687898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Metallien jalostuksen liikevaihto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15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25.10.2017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671295" cy="165163"/>
          </a:xfrm>
        </p:spPr>
        <p:txBody>
          <a:bodyPr/>
          <a:lstStyle/>
          <a:p>
            <a:r>
              <a:rPr lang="fi-FI" dirty="0"/>
              <a:t>Kausipuhdistettu liikevaihdon arvoindeksi</a:t>
            </a:r>
          </a:p>
          <a:p>
            <a:r>
              <a:rPr lang="fi-FI" dirty="0"/>
              <a:t>Lähde: </a:t>
            </a:r>
            <a:r>
              <a:rPr lang="fi-FI" dirty="0" err="1"/>
              <a:t>Macrobond</a:t>
            </a:r>
            <a:r>
              <a:rPr lang="fi-FI" dirty="0"/>
              <a:t>, Tilastokeskus</a:t>
            </a:r>
          </a:p>
          <a:p>
            <a:endParaRPr lang="fi-FI" dirty="0"/>
          </a:p>
        </p:txBody>
      </p:sp>
      <p:graphicFrame>
        <p:nvGraphicFramePr>
          <p:cNvPr id="9" name="Sisällön paikkamerkki 8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734974737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0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6481830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Metallien jalostuksen tuotannon määrä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16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25.10.2017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671295" cy="165163"/>
          </a:xfrm>
        </p:spPr>
        <p:txBody>
          <a:bodyPr/>
          <a:lstStyle/>
          <a:p>
            <a:r>
              <a:rPr lang="fi-FI" dirty="0"/>
              <a:t>Kausipuhdistettu teollisuustuotannon volyymi-indeksi</a:t>
            </a:r>
          </a:p>
          <a:p>
            <a:r>
              <a:rPr lang="fi-FI" dirty="0"/>
              <a:t>Lähde: </a:t>
            </a:r>
            <a:r>
              <a:rPr lang="fi-FI" dirty="0" err="1"/>
              <a:t>Macrobond</a:t>
            </a:r>
            <a:r>
              <a:rPr lang="fi-FI" dirty="0"/>
              <a:t>, Tilastokeskus</a:t>
            </a:r>
          </a:p>
        </p:txBody>
      </p:sp>
      <p:graphicFrame>
        <p:nvGraphicFramePr>
          <p:cNvPr id="9" name="Sisällön paikkamerkki 8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636447074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4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2131426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Suunnittelu- ja konsultointialan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25.10.2017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heinä-syyskuu 2017. </a:t>
            </a:r>
          </a:p>
          <a:p>
            <a:endParaRPr lang="fi-FI" dirty="0"/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401377338"/>
              </p:ext>
            </p:extLst>
          </p:nvPr>
        </p:nvGraphicFramePr>
        <p:xfrm>
          <a:off x="282027" y="1016526"/>
          <a:ext cx="839152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ulukko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767787"/>
              </p:ext>
            </p:extLst>
          </p:nvPr>
        </p:nvGraphicFramePr>
        <p:xfrm>
          <a:off x="943147" y="3673367"/>
          <a:ext cx="6350496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348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48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48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48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48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32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569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569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569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35699">
                  <a:extLst>
                    <a:ext uri="{9D8B030D-6E8A-4147-A177-3AD203B41FA5}">
                      <a16:colId xmlns:a16="http://schemas.microsoft.com/office/drawing/2014/main" val="1103030781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37599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097008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III,2017 / III,2016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III,2017 / II,2017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-80 %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182403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Suunnittelu- ja konsultointialan tilauskanta Suomessa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18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25.10.2017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30.9.2017.        	</a:t>
            </a:r>
          </a:p>
          <a:p>
            <a:endParaRPr lang="fi-FI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64065031"/>
              </p:ext>
            </p:extLst>
          </p:nvPr>
        </p:nvGraphicFramePr>
        <p:xfrm>
          <a:off x="381000" y="1016527"/>
          <a:ext cx="8391525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ulukk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187621"/>
              </p:ext>
            </p:extLst>
          </p:nvPr>
        </p:nvGraphicFramePr>
        <p:xfrm>
          <a:off x="1007947" y="3653915"/>
          <a:ext cx="6415296" cy="2521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391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34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08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11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30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854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854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1685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1685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16855">
                  <a:extLst>
                    <a:ext uri="{9D8B030D-6E8A-4147-A177-3AD203B41FA5}">
                      <a16:colId xmlns:a16="http://schemas.microsoft.com/office/drawing/2014/main" val="498062259"/>
                    </a:ext>
                  </a:extLst>
                </a:gridCol>
              </a:tblGrid>
              <a:tr h="23062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9520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233292"/>
              </p:ext>
            </p:extLst>
          </p:nvPr>
        </p:nvGraphicFramePr>
        <p:xfrm>
          <a:off x="3405582" y="3923754"/>
          <a:ext cx="3900255" cy="80382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30.9.2017 / 30.9.2016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30.9.2017 / 30.6.2017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256826" y="1116008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Yhteensä</a:t>
            </a:r>
          </a:p>
        </p:txBody>
      </p:sp>
    </p:spTree>
    <p:extLst>
      <p:ext uri="{BB962C8B-B14F-4D97-AF65-F5344CB8AC3E}">
        <p14:creationId xmlns:p14="http://schemas.microsoft.com/office/powerpoint/2010/main" val="2811407423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Tietotekniikka-alan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25.10.2017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heinä-syyskuu 2017. </a:t>
            </a:r>
          </a:p>
          <a:p>
            <a:endParaRPr lang="fi-FI" dirty="0"/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84237408"/>
              </p:ext>
            </p:extLst>
          </p:nvPr>
        </p:nvGraphicFramePr>
        <p:xfrm>
          <a:off x="282027" y="1016526"/>
          <a:ext cx="839152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ulukko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797364"/>
              </p:ext>
            </p:extLst>
          </p:nvPr>
        </p:nvGraphicFramePr>
        <p:xfrm>
          <a:off x="943147" y="3673367"/>
          <a:ext cx="628569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284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84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84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84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84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679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921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2921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2921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29214">
                  <a:extLst>
                    <a:ext uri="{9D8B030D-6E8A-4147-A177-3AD203B41FA5}">
                      <a16:colId xmlns:a16="http://schemas.microsoft.com/office/drawing/2014/main" val="287383093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078741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332388"/>
              </p:ext>
            </p:extLst>
          </p:nvPr>
        </p:nvGraphicFramePr>
        <p:xfrm>
          <a:off x="3438453" y="3934949"/>
          <a:ext cx="3767898" cy="40191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III,2017 / III,2016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III,2017 / II,2017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325169" y="4358484"/>
            <a:ext cx="152164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Pl. pelialan ohjelmistoyritykset  </a:t>
            </a:r>
          </a:p>
        </p:txBody>
      </p:sp>
    </p:spTree>
    <p:extLst>
      <p:ext uri="{BB962C8B-B14F-4D97-AF65-F5344CB8AC3E}">
        <p14:creationId xmlns:p14="http://schemas.microsoft.com/office/powerpoint/2010/main" val="1647773486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0D0A-99B9-48FE-8B08-047EE10ADBDA}" type="datetime1">
              <a:rPr lang="fi-FI" smtClean="0"/>
              <a:t>25.10.2017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en-US" dirty="0" err="1"/>
              <a:t>Lähde</a:t>
            </a:r>
            <a:r>
              <a:rPr lang="en-US" dirty="0"/>
              <a:t>: </a:t>
            </a:r>
            <a:r>
              <a:rPr lang="en-US" dirty="0" err="1"/>
              <a:t>Macrobond</a:t>
            </a:r>
            <a:r>
              <a:rPr lang="en-US" dirty="0"/>
              <a:t>, The CPB Netherlands Bureau for Economic Policy Analysis</a:t>
            </a:r>
          </a:p>
          <a:p>
            <a:endParaRPr lang="fi-FI" dirty="0"/>
          </a:p>
        </p:txBody>
      </p:sp>
      <p:sp>
        <p:nvSpPr>
          <p:cNvPr id="10" name="Tekstin paikkamerkki 7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648000"/>
          </a:xfrm>
        </p:spPr>
        <p:txBody>
          <a:bodyPr/>
          <a:lstStyle/>
          <a:p>
            <a:r>
              <a:rPr lang="fi-FI" dirty="0"/>
              <a:t>Maailmankauppa on piristynyt uudelleen </a:t>
            </a:r>
            <a:r>
              <a:rPr lang="fi-FI" sz="1200" b="0" dirty="0"/>
              <a:t> </a:t>
            </a:r>
            <a:endParaRPr lang="fi-FI" dirty="0"/>
          </a:p>
        </p:txBody>
      </p:sp>
      <p:graphicFrame>
        <p:nvGraphicFramePr>
          <p:cNvPr id="9" name="Sisällön paikkamerkki 8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551019710"/>
              </p:ext>
            </p:extLst>
          </p:nvPr>
        </p:nvGraphicFramePr>
        <p:xfrm>
          <a:off x="381000" y="1110036"/>
          <a:ext cx="8391525" cy="3506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2" name="Macrobond document" r:id="rId3" imgW="13336115" imgH="5572640" progId="Mbnd.mbnd">
                  <p:embed/>
                </p:oleObj>
              </mc:Choice>
              <mc:Fallback>
                <p:oleObj name="Macrobond document" r:id="rId3" imgW="13336115" imgH="5572640" progId="Mbnd.mbnd">
                  <p:embed/>
                  <p:pic>
                    <p:nvPicPr>
                      <p:cNvPr id="9" name="Sisällön paikkamerkki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1110036"/>
                        <a:ext cx="8391525" cy="35060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0446518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Tietotekniikka-alan* tilauskanta Suomessa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20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25.10.2017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30.9.2017.        	</a:t>
            </a:r>
          </a:p>
          <a:p>
            <a:endParaRPr lang="fi-FI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446214680"/>
              </p:ext>
            </p:extLst>
          </p:nvPr>
        </p:nvGraphicFramePr>
        <p:xfrm>
          <a:off x="381000" y="1015689"/>
          <a:ext cx="8391525" cy="2852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Taulukk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820321"/>
              </p:ext>
            </p:extLst>
          </p:nvPr>
        </p:nvGraphicFramePr>
        <p:xfrm>
          <a:off x="1007946" y="3653915"/>
          <a:ext cx="6350501" cy="2521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348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89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31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25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82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65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820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165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1655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4897">
                  <a:extLst>
                    <a:ext uri="{9D8B030D-6E8A-4147-A177-3AD203B41FA5}">
                      <a16:colId xmlns:a16="http://schemas.microsoft.com/office/drawing/2014/main" val="2914086870"/>
                    </a:ext>
                  </a:extLst>
                </a:gridCol>
              </a:tblGrid>
              <a:tr h="23062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68241" y="108628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819240"/>
              </p:ext>
            </p:extLst>
          </p:nvPr>
        </p:nvGraphicFramePr>
        <p:xfrm>
          <a:off x="3405582" y="3923754"/>
          <a:ext cx="3900255" cy="40191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30.9.2017 / 30.9.2017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30.9.2017 / 30.6.2017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Suorakulmio 11"/>
          <p:cNvSpPr/>
          <p:nvPr/>
        </p:nvSpPr>
        <p:spPr>
          <a:xfrm>
            <a:off x="3470383" y="4411203"/>
            <a:ext cx="266429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9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3347364" y="4358242"/>
            <a:ext cx="2261451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Pl. pelialan ohjelmistoyritykset  </a:t>
            </a:r>
          </a:p>
        </p:txBody>
      </p:sp>
    </p:spTree>
    <p:extLst>
      <p:ext uri="{BB962C8B-B14F-4D97-AF65-F5344CB8AC3E}">
        <p14:creationId xmlns:p14="http://schemas.microsoft.com/office/powerpoint/2010/main" val="2269594941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Suomen vienti on jäänyt kilpailijamaiden kehityksestä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25.10.2017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</a:t>
            </a:r>
            <a:r>
              <a:rPr lang="fi-FI" dirty="0" err="1"/>
              <a:t>Macrobond</a:t>
            </a:r>
            <a:r>
              <a:rPr lang="fi-FI" dirty="0"/>
              <a:t>, </a:t>
            </a:r>
            <a:r>
              <a:rPr lang="fi-FI" dirty="0" err="1"/>
              <a:t>Eurostat</a:t>
            </a:r>
            <a:endParaRPr lang="fi-FI" dirty="0"/>
          </a:p>
          <a:p>
            <a:endParaRPr lang="fi-FI" dirty="0"/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775546208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6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2343374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Suomen teollisuustuotanto on jäänyt kilpailijamaiden kehityksestä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25.10.2017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857343" cy="165163"/>
          </a:xfrm>
        </p:spPr>
        <p:txBody>
          <a:bodyPr/>
          <a:lstStyle/>
          <a:p>
            <a:r>
              <a:rPr lang="en-US" dirty="0" err="1"/>
              <a:t>Lähde</a:t>
            </a:r>
            <a:r>
              <a:rPr lang="en-US" dirty="0"/>
              <a:t>: </a:t>
            </a:r>
            <a:r>
              <a:rPr lang="en-US" dirty="0" err="1"/>
              <a:t>Macrobond</a:t>
            </a:r>
            <a:r>
              <a:rPr lang="en-US" dirty="0"/>
              <a:t>, The CPB Netherlands Bureau for Economic Policy Analysis</a:t>
            </a:r>
          </a:p>
          <a:p>
            <a:endParaRPr lang="fi-FI" dirty="0"/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373747049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0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9491466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5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078400" cy="648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Suomen talouskasvua rajoittaa vientisektorin tuotantokapasiteetin väheneminen 20 %:lla  </a:t>
            </a:r>
            <a:endParaRPr lang="fi-FI" sz="1200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5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0D0A-99B9-48FE-8B08-047EE10ADBDA}" type="datetime1">
              <a:rPr lang="fi-FI" smtClean="0">
                <a:solidFill>
                  <a:srgbClr val="29282E"/>
                </a:solidFill>
              </a:rPr>
              <a:pPr/>
              <a:t>25.10.2017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Tilastokeskus / teollisuustuotannon volyymi-indeksi</a:t>
            </a:r>
          </a:p>
        </p:txBody>
      </p:sp>
      <p:graphicFrame>
        <p:nvGraphicFramePr>
          <p:cNvPr id="20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403272358"/>
              </p:ext>
            </p:extLst>
          </p:nvPr>
        </p:nvGraphicFramePr>
        <p:xfrm>
          <a:off x="381000" y="1141758"/>
          <a:ext cx="8391525" cy="3503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1" name="Taulukko 20"/>
          <p:cNvGraphicFramePr>
            <a:graphicFrameLocks noGrp="1"/>
          </p:cNvGraphicFramePr>
          <p:nvPr>
            <p:extLst/>
          </p:nvPr>
        </p:nvGraphicFramePr>
        <p:xfrm>
          <a:off x="899591" y="4515966"/>
          <a:ext cx="5472607" cy="26283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93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22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22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21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21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21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21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215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2151">
                  <a:extLst>
                    <a:ext uri="{9D8B030D-6E8A-4147-A177-3AD203B41FA5}">
                      <a16:colId xmlns:a16="http://schemas.microsoft.com/office/drawing/2014/main" val="470271291"/>
                    </a:ext>
                  </a:extLst>
                </a:gridCol>
              </a:tblGrid>
              <a:tr h="262832">
                <a:tc>
                  <a:txBody>
                    <a:bodyPr/>
                    <a:lstStyle/>
                    <a:p>
                      <a:pPr algn="ctr"/>
                      <a:r>
                        <a:rPr lang="fi-FI" sz="1050" b="0" dirty="0">
                          <a:solidFill>
                            <a:schemeClr val="tx1"/>
                          </a:solidFill>
                        </a:rPr>
                        <a:t>2008</a:t>
                      </a:r>
                    </a:p>
                  </a:txBody>
                  <a:tcPr marL="81908" marR="81908" marT="40954" marB="4095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dirty="0">
                          <a:solidFill>
                            <a:schemeClr val="tx1"/>
                          </a:solidFill>
                        </a:rPr>
                        <a:t>2009</a:t>
                      </a:r>
                    </a:p>
                  </a:txBody>
                  <a:tcPr marL="81908" marR="81908" marT="40954" marB="4095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dirty="0">
                          <a:solidFill>
                            <a:schemeClr val="tx1"/>
                          </a:solidFill>
                        </a:rPr>
                        <a:t>2010</a:t>
                      </a:r>
                    </a:p>
                  </a:txBody>
                  <a:tcPr marL="81908" marR="81908" marT="40954" marB="4095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dirty="0">
                          <a:solidFill>
                            <a:schemeClr val="tx1"/>
                          </a:solidFill>
                        </a:rPr>
                        <a:t>2011</a:t>
                      </a:r>
                    </a:p>
                  </a:txBody>
                  <a:tcPr marL="81908" marR="81908" marT="40954" marB="4095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dirty="0">
                          <a:solidFill>
                            <a:schemeClr val="tx1"/>
                          </a:solidFill>
                        </a:rPr>
                        <a:t>2012</a:t>
                      </a:r>
                    </a:p>
                  </a:txBody>
                  <a:tcPr marL="81908" marR="81908" marT="40954" marB="4095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dirty="0">
                          <a:solidFill>
                            <a:schemeClr val="tx1"/>
                          </a:solidFill>
                        </a:rPr>
                        <a:t>2013</a:t>
                      </a:r>
                    </a:p>
                  </a:txBody>
                  <a:tcPr marL="81908" marR="81908" marT="40954" marB="4095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dirty="0">
                          <a:solidFill>
                            <a:schemeClr val="tx1"/>
                          </a:solidFill>
                        </a:rPr>
                        <a:t>2014</a:t>
                      </a:r>
                    </a:p>
                  </a:txBody>
                  <a:tcPr marL="81908" marR="81908" marT="40954" marB="4095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dirty="0">
                          <a:solidFill>
                            <a:schemeClr val="tx1"/>
                          </a:solidFill>
                        </a:rPr>
                        <a:t>2015</a:t>
                      </a:r>
                    </a:p>
                  </a:txBody>
                  <a:tcPr marL="81908" marR="81908" marT="40954" marB="4095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dirty="0">
                          <a:solidFill>
                            <a:schemeClr val="tx1"/>
                          </a:solidFill>
                        </a:rPr>
                        <a:t>2016</a:t>
                      </a:r>
                    </a:p>
                  </a:txBody>
                  <a:tcPr marL="81908" marR="81908" marT="40954" marB="4095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dirty="0">
                          <a:solidFill>
                            <a:schemeClr val="tx1"/>
                          </a:solidFill>
                        </a:rPr>
                        <a:t>2017</a:t>
                      </a:r>
                    </a:p>
                  </a:txBody>
                  <a:tcPr marL="81908" marR="81908" marT="40954" marB="4095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" name="Tekstiruutu 1"/>
          <p:cNvSpPr txBox="1"/>
          <p:nvPr/>
        </p:nvSpPr>
        <p:spPr>
          <a:xfrm>
            <a:off x="5176737" y="2413364"/>
            <a:ext cx="15121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i-FI" sz="1050" dirty="0">
                <a:solidFill>
                  <a:srgbClr val="0070C0"/>
                </a:solidFill>
              </a:rPr>
              <a:t>Muutos 2017/</a:t>
            </a:r>
          </a:p>
          <a:p>
            <a:r>
              <a:rPr lang="fi-FI" sz="1050" dirty="0">
                <a:solidFill>
                  <a:srgbClr val="0070C0"/>
                </a:solidFill>
              </a:rPr>
              <a:t>2008:-21 %</a:t>
            </a:r>
          </a:p>
        </p:txBody>
      </p:sp>
      <p:cxnSp>
        <p:nvCxnSpPr>
          <p:cNvPr id="9" name="Suora nuoliyhdysviiva 8">
            <a:extLst>
              <a:ext uri="{FF2B5EF4-FFF2-40B4-BE49-F238E27FC236}">
                <a16:creationId xmlns:a16="http://schemas.microsoft.com/office/drawing/2014/main" id="{447B94C9-A0AD-4FB7-AEE9-FE5A0A08CE6A}"/>
              </a:ext>
            </a:extLst>
          </p:cNvPr>
          <p:cNvCxnSpPr/>
          <p:nvPr/>
        </p:nvCxnSpPr>
        <p:spPr>
          <a:xfrm flipV="1">
            <a:off x="1114982" y="1816675"/>
            <a:ext cx="0" cy="72008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uora nuoliyhdysviiva 12">
            <a:extLst>
              <a:ext uri="{FF2B5EF4-FFF2-40B4-BE49-F238E27FC236}">
                <a16:creationId xmlns:a16="http://schemas.microsoft.com/office/drawing/2014/main" id="{80630417-AEC6-477D-AFE9-590F5EF5A8B3}"/>
              </a:ext>
            </a:extLst>
          </p:cNvPr>
          <p:cNvCxnSpPr>
            <a:cxnSpLocks/>
          </p:cNvCxnSpPr>
          <p:nvPr/>
        </p:nvCxnSpPr>
        <p:spPr>
          <a:xfrm flipV="1">
            <a:off x="1759455" y="2759250"/>
            <a:ext cx="0" cy="103663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uora nuoliyhdysviiva 13">
            <a:extLst>
              <a:ext uri="{FF2B5EF4-FFF2-40B4-BE49-F238E27FC236}">
                <a16:creationId xmlns:a16="http://schemas.microsoft.com/office/drawing/2014/main" id="{78C87399-ED0A-4E67-971B-47DE48D04F5C}"/>
              </a:ext>
            </a:extLst>
          </p:cNvPr>
          <p:cNvCxnSpPr>
            <a:cxnSpLocks/>
          </p:cNvCxnSpPr>
          <p:nvPr/>
        </p:nvCxnSpPr>
        <p:spPr>
          <a:xfrm flipV="1">
            <a:off x="2334682" y="2703592"/>
            <a:ext cx="0" cy="81288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nuoliyhdysviiva 14">
            <a:extLst>
              <a:ext uri="{FF2B5EF4-FFF2-40B4-BE49-F238E27FC236}">
                <a16:creationId xmlns:a16="http://schemas.microsoft.com/office/drawing/2014/main" id="{D50B36C3-4A82-46B3-AA22-17CF57E084AC}"/>
              </a:ext>
            </a:extLst>
          </p:cNvPr>
          <p:cNvCxnSpPr>
            <a:cxnSpLocks/>
          </p:cNvCxnSpPr>
          <p:nvPr/>
        </p:nvCxnSpPr>
        <p:spPr>
          <a:xfrm flipV="1">
            <a:off x="2822373" y="2899375"/>
            <a:ext cx="0" cy="59312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uora nuoliyhdysviiva 15">
            <a:extLst>
              <a:ext uri="{FF2B5EF4-FFF2-40B4-BE49-F238E27FC236}">
                <a16:creationId xmlns:a16="http://schemas.microsoft.com/office/drawing/2014/main" id="{0E8D6353-8634-4991-A20F-688F763805B8}"/>
              </a:ext>
            </a:extLst>
          </p:cNvPr>
          <p:cNvCxnSpPr>
            <a:cxnSpLocks/>
          </p:cNvCxnSpPr>
          <p:nvPr/>
        </p:nvCxnSpPr>
        <p:spPr>
          <a:xfrm flipV="1">
            <a:off x="3340781" y="2884753"/>
            <a:ext cx="0" cy="60774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uora nuoliyhdysviiva 16">
            <a:extLst>
              <a:ext uri="{FF2B5EF4-FFF2-40B4-BE49-F238E27FC236}">
                <a16:creationId xmlns:a16="http://schemas.microsoft.com/office/drawing/2014/main" id="{BA6A45C5-049A-40AE-8929-7C3A3E803CBC}"/>
              </a:ext>
            </a:extLst>
          </p:cNvPr>
          <p:cNvCxnSpPr/>
          <p:nvPr/>
        </p:nvCxnSpPr>
        <p:spPr>
          <a:xfrm flipV="1">
            <a:off x="3923990" y="3024131"/>
            <a:ext cx="0" cy="72008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uora nuoliyhdysviiva 17">
            <a:extLst>
              <a:ext uri="{FF2B5EF4-FFF2-40B4-BE49-F238E27FC236}">
                <a16:creationId xmlns:a16="http://schemas.microsoft.com/office/drawing/2014/main" id="{EA64D680-6BA4-449A-B7D7-11D5A11D1570}"/>
              </a:ext>
            </a:extLst>
          </p:cNvPr>
          <p:cNvCxnSpPr>
            <a:cxnSpLocks/>
          </p:cNvCxnSpPr>
          <p:nvPr/>
        </p:nvCxnSpPr>
        <p:spPr>
          <a:xfrm flipV="1">
            <a:off x="4442398" y="3214070"/>
            <a:ext cx="0" cy="60481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uora nuoliyhdysviiva 18">
            <a:extLst>
              <a:ext uri="{FF2B5EF4-FFF2-40B4-BE49-F238E27FC236}">
                <a16:creationId xmlns:a16="http://schemas.microsoft.com/office/drawing/2014/main" id="{A14C0F9C-8C52-407E-A9E9-326A635EAA21}"/>
              </a:ext>
            </a:extLst>
          </p:cNvPr>
          <p:cNvCxnSpPr>
            <a:cxnSpLocks/>
          </p:cNvCxnSpPr>
          <p:nvPr/>
        </p:nvCxnSpPr>
        <p:spPr>
          <a:xfrm flipV="1">
            <a:off x="5025607" y="3216414"/>
            <a:ext cx="0" cy="64929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uora nuoliyhdysviiva 22">
            <a:extLst>
              <a:ext uri="{FF2B5EF4-FFF2-40B4-BE49-F238E27FC236}">
                <a16:creationId xmlns:a16="http://schemas.microsoft.com/office/drawing/2014/main" id="{6C80723E-0B58-4150-A2A0-95F1BDA4486C}"/>
              </a:ext>
            </a:extLst>
          </p:cNvPr>
          <p:cNvCxnSpPr>
            <a:cxnSpLocks/>
          </p:cNvCxnSpPr>
          <p:nvPr/>
        </p:nvCxnSpPr>
        <p:spPr>
          <a:xfrm flipV="1">
            <a:off x="5544015" y="3200149"/>
            <a:ext cx="0" cy="58469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uora nuoliyhdysviiva 23">
            <a:extLst>
              <a:ext uri="{FF2B5EF4-FFF2-40B4-BE49-F238E27FC236}">
                <a16:creationId xmlns:a16="http://schemas.microsoft.com/office/drawing/2014/main" id="{4F0A8053-A08C-4003-BC29-A50AEC66197F}"/>
              </a:ext>
            </a:extLst>
          </p:cNvPr>
          <p:cNvCxnSpPr>
            <a:cxnSpLocks/>
          </p:cNvCxnSpPr>
          <p:nvPr/>
        </p:nvCxnSpPr>
        <p:spPr>
          <a:xfrm flipV="1">
            <a:off x="5932821" y="3159516"/>
            <a:ext cx="0" cy="58469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1423601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Yritysten investoinnit Suomessa ovat kehittyneet selvästi heikommin kuin kilpailijamaissa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6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0D0A-99B9-48FE-8B08-047EE10ADBDA}" type="datetime1">
              <a:rPr lang="fi-FI" smtClean="0">
                <a:solidFill>
                  <a:srgbClr val="29282E"/>
                </a:solidFill>
              </a:rPr>
              <a:pPr/>
              <a:t>25.10.2017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OECD, </a:t>
            </a:r>
            <a:r>
              <a:rPr lang="fi-FI" dirty="0" err="1"/>
              <a:t>Economic</a:t>
            </a:r>
            <a:r>
              <a:rPr lang="fi-FI" dirty="0"/>
              <a:t> Outlook (</a:t>
            </a:r>
            <a:r>
              <a:rPr lang="fi-FI" dirty="0" err="1"/>
              <a:t>June</a:t>
            </a:r>
            <a:r>
              <a:rPr lang="fi-FI" dirty="0"/>
              <a:t> 2017)</a:t>
            </a:r>
          </a:p>
        </p:txBody>
      </p:sp>
      <p:graphicFrame>
        <p:nvGraphicFramePr>
          <p:cNvPr id="9" name="Sisällön paikkamerkki 7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091742357"/>
              </p:ext>
            </p:extLst>
          </p:nvPr>
        </p:nvGraphicFramePr>
        <p:xfrm>
          <a:off x="381000" y="1146128"/>
          <a:ext cx="8391525" cy="3498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9241925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 ja koko teollisuuden liikevaihto Suomessa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7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25.10.2017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116547" cy="165163"/>
          </a:xfrm>
        </p:spPr>
        <p:txBody>
          <a:bodyPr/>
          <a:lstStyle/>
          <a:p>
            <a:r>
              <a:rPr lang="fi-FI" dirty="0"/>
              <a:t>Kausipuhdistetut teollisuuden ja palveluiden liikevaihtoindeksit</a:t>
            </a:r>
          </a:p>
          <a:p>
            <a:r>
              <a:rPr lang="fi-FI" dirty="0"/>
              <a:t>Lähde: </a:t>
            </a:r>
            <a:r>
              <a:rPr lang="fi-FI" dirty="0" err="1"/>
              <a:t>Macrobond</a:t>
            </a:r>
            <a:r>
              <a:rPr lang="fi-FI" dirty="0"/>
              <a:t>, Tilastokeskus</a:t>
            </a:r>
          </a:p>
          <a:p>
            <a:endParaRPr lang="fi-FI" dirty="0"/>
          </a:p>
        </p:txBody>
      </p:sp>
      <p:graphicFrame>
        <p:nvGraphicFramePr>
          <p:cNvPr id="9" name="Sisällön paikkamerkki 8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400233483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7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9" name="Sisällön paikkamerkki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3450399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>
                <a:ea typeface="ＭＳ Ｐゴシック" pitchFamily="34" charset="-128"/>
              </a:rPr>
              <a:t>Teknologiateollisuuden henkilöstö Suomessa ja ulkomailla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25.10.2017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533462" cy="165163"/>
          </a:xfrm>
        </p:spPr>
        <p:txBody>
          <a:bodyPr/>
          <a:lstStyle/>
          <a:p>
            <a:r>
              <a:rPr lang="fi-FI" dirty="0"/>
              <a:t>Lähde: Tilastokeskus, Teknologiateollisuus ry:n henkilöstötiedustelu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1967014"/>
              </p:ext>
            </p:extLst>
          </p:nvPr>
        </p:nvGraphicFramePr>
        <p:xfrm>
          <a:off x="395536" y="943123"/>
          <a:ext cx="8015459" cy="3644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4061879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Teknologiateollisuuden*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9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25.10.2017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heinä-syyskuu 2017. </a:t>
            </a:r>
          </a:p>
          <a:p>
            <a:endParaRPr lang="fi-FI" dirty="0"/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464906608"/>
              </p:ext>
            </p:extLst>
          </p:nvPr>
        </p:nvGraphicFramePr>
        <p:xfrm>
          <a:off x="282027" y="1016526"/>
          <a:ext cx="839152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ulukko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602255"/>
              </p:ext>
            </p:extLst>
          </p:nvPr>
        </p:nvGraphicFramePr>
        <p:xfrm>
          <a:off x="943147" y="3673367"/>
          <a:ext cx="6311937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31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06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06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06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06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06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06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90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9013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211587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III,2017 / III,2016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III,2017 / II,2017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Pl. metallien jalostus ja pelialan ohjelmistoyritykset  </a:t>
            </a:r>
          </a:p>
        </p:txBody>
      </p:sp>
    </p:spTree>
    <p:extLst>
      <p:ext uri="{BB962C8B-B14F-4D97-AF65-F5344CB8AC3E}">
        <p14:creationId xmlns:p14="http://schemas.microsoft.com/office/powerpoint/2010/main" val="422697258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itys1" id="{3F19D865-44AF-4F52-BD52-C3B8484BBDA2}" vid="{2710031E-8ACA-4DB9-823F-F4C466DC79BF}"/>
    </a:ext>
  </a:extLst>
</a:theme>
</file>

<file path=ppt/theme/theme2.xml><?xml version="1.0" encoding="utf-8"?>
<a:theme xmlns:a="http://schemas.openxmlformats.org/drawingml/2006/main" name="8_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itys1" id="{3F19D865-44AF-4F52-BD52-C3B8484BBDA2}" vid="{2710031E-8ACA-4DB9-823F-F4C466DC79BF}"/>
    </a:ext>
  </a:extLst>
</a:theme>
</file>

<file path=ppt/theme/theme3.xml><?xml version="1.0" encoding="utf-8"?>
<a:theme xmlns:a="http://schemas.openxmlformats.org/drawingml/2006/main" name="1_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4.xml><?xml version="1.0" encoding="utf-8"?>
<a:theme xmlns:a="http://schemas.openxmlformats.org/drawingml/2006/main" name="22_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_0.3.potx" id="{F03633D4-4DC4-499C-81DC-80F9B7E49489}" vid="{40CC5A90-43AE-45F4-AECC-FF0081328A85}"/>
    </a:ext>
  </a:extLst>
</a:theme>
</file>

<file path=ppt/theme/theme5.xml><?xml version="1.0" encoding="utf-8"?>
<a:theme xmlns:a="http://schemas.openxmlformats.org/drawingml/2006/main" name="23_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_0.3.potx" id="{F03633D4-4DC4-499C-81DC-80F9B7E49489}" vid="{40CC5A90-43AE-45F4-AECC-FF0081328A85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Teknologiateollisuus">
    <a:dk1>
      <a:srgbClr val="002664"/>
    </a:dk1>
    <a:lt1>
      <a:srgbClr val="FFFFFF"/>
    </a:lt1>
    <a:dk2>
      <a:srgbClr val="002664"/>
    </a:dk2>
    <a:lt2>
      <a:srgbClr val="D7D3C7"/>
    </a:lt2>
    <a:accent1>
      <a:srgbClr val="822433"/>
    </a:accent1>
    <a:accent2>
      <a:srgbClr val="002664"/>
    </a:accent2>
    <a:accent3>
      <a:srgbClr val="00A1DE"/>
    </a:accent3>
    <a:accent4>
      <a:srgbClr val="D95E16"/>
    </a:accent4>
    <a:accent5>
      <a:srgbClr val="FFBC3D"/>
    </a:accent5>
    <a:accent6>
      <a:srgbClr val="A2AD00"/>
    </a:accent6>
    <a:hlink>
      <a:srgbClr val="A2AD00"/>
    </a:hlink>
    <a:folHlink>
      <a:srgbClr val="00A1DE"/>
    </a:folHlink>
  </a:clrScheme>
  <a:fontScheme name="5nuolen_vaakaKANSI_SUOMI">
    <a:majorFont>
      <a:latin typeface="Arial"/>
      <a:ea typeface="Arial Unicode MS"/>
      <a:cs typeface="Arial Unicode MS"/>
    </a:majorFont>
    <a:minorFont>
      <a:latin typeface="Arial"/>
      <a:ea typeface="Arial Unicode MS"/>
      <a:cs typeface="Arial Unicode MS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Tekno_Fi_2016 (002)</Template>
  <TotalTime>3358</TotalTime>
  <Words>931</Words>
  <Application>Microsoft Office PowerPoint</Application>
  <PresentationFormat>Näytössä katseltava esitys (16:9)</PresentationFormat>
  <Paragraphs>356</Paragraphs>
  <Slides>20</Slides>
  <Notes>1</Notes>
  <HiddenSlides>0</HiddenSlides>
  <MMClips>0</MMClips>
  <ScaleCrop>false</ScaleCrop>
  <HeadingPairs>
    <vt:vector size="8" baseType="variant">
      <vt:variant>
        <vt:lpstr>Käytetyt fontit</vt:lpstr>
      </vt:variant>
      <vt:variant>
        <vt:i4>6</vt:i4>
      </vt:variant>
      <vt:variant>
        <vt:lpstr>Teema</vt:lpstr>
      </vt:variant>
      <vt:variant>
        <vt:i4>5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20</vt:i4>
      </vt:variant>
    </vt:vector>
  </HeadingPairs>
  <TitlesOfParts>
    <vt:vector size="32" baseType="lpstr">
      <vt:lpstr>Arial Unicode MS</vt:lpstr>
      <vt:lpstr>ＭＳ Ｐゴシック</vt:lpstr>
      <vt:lpstr>Adobe Fan Heiti Std B</vt:lpstr>
      <vt:lpstr>Adobe Hebrew</vt:lpstr>
      <vt:lpstr>Arial</vt:lpstr>
      <vt:lpstr>Verdana</vt:lpstr>
      <vt:lpstr>Teknologiateollisuus_masterdia</vt:lpstr>
      <vt:lpstr>8_Teknologiateollisuus_masterdia</vt:lpstr>
      <vt:lpstr>1_Teknologiateollisuus_masterdia</vt:lpstr>
      <vt:lpstr>22_Teknologiateollisuus_masterdia</vt:lpstr>
      <vt:lpstr>23_Teknologiateollisuus_masterdia</vt:lpstr>
      <vt:lpstr>Macrobond document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Daniel Forsman</dc:creator>
  <cp:keywords>Teknologiateollisuus</cp:keywords>
  <cp:lastModifiedBy>Palokangas Jukka</cp:lastModifiedBy>
  <cp:revision>281</cp:revision>
  <cp:lastPrinted>2017-10-23T09:34:51Z</cp:lastPrinted>
  <dcterms:created xsi:type="dcterms:W3CDTF">2016-09-05T10:47:53Z</dcterms:created>
  <dcterms:modified xsi:type="dcterms:W3CDTF">2017-10-25T05:53:42Z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</Properties>
</file>