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6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7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theme/theme8.xml" ContentType="application/vnd.openxmlformats-officedocument.theme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5.xml" ContentType="application/vnd.openxmlformats-officedocument.presentationml.notesSlide+xml"/>
  <Override PartName="/ppt/charts/chart1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1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1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10" r:id="rId2"/>
    <p:sldMasterId id="2147483730" r:id="rId3"/>
    <p:sldMasterId id="2147483760" r:id="rId4"/>
    <p:sldMasterId id="2147483790" r:id="rId5"/>
    <p:sldMasterId id="2147483820" r:id="rId6"/>
    <p:sldMasterId id="2147483850" r:id="rId7"/>
    <p:sldMasterId id="2147483892" r:id="rId8"/>
    <p:sldMasterId id="2147483929" r:id="rId9"/>
  </p:sldMasterIdLst>
  <p:notesMasterIdLst>
    <p:notesMasterId r:id="rId46"/>
  </p:notesMasterIdLst>
  <p:handoutMasterIdLst>
    <p:handoutMasterId r:id="rId47"/>
  </p:handoutMasterIdLst>
  <p:sldIdLst>
    <p:sldId id="392" r:id="rId10"/>
    <p:sldId id="285" r:id="rId11"/>
    <p:sldId id="396" r:id="rId12"/>
    <p:sldId id="395" r:id="rId13"/>
    <p:sldId id="388" r:id="rId14"/>
    <p:sldId id="398" r:id="rId15"/>
    <p:sldId id="389" r:id="rId16"/>
    <p:sldId id="423" r:id="rId17"/>
    <p:sldId id="365" r:id="rId18"/>
    <p:sldId id="424" r:id="rId19"/>
    <p:sldId id="425" r:id="rId20"/>
    <p:sldId id="399" r:id="rId21"/>
    <p:sldId id="400" r:id="rId22"/>
    <p:sldId id="401" r:id="rId23"/>
    <p:sldId id="402" r:id="rId24"/>
    <p:sldId id="403" r:id="rId25"/>
    <p:sldId id="404" r:id="rId26"/>
    <p:sldId id="405" r:id="rId27"/>
    <p:sldId id="406" r:id="rId28"/>
    <p:sldId id="407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6" r:id="rId38"/>
    <p:sldId id="417" r:id="rId39"/>
    <p:sldId id="420" r:id="rId40"/>
    <p:sldId id="421" r:id="rId41"/>
    <p:sldId id="419" r:id="rId42"/>
    <p:sldId id="422" r:id="rId43"/>
    <p:sldId id="426" r:id="rId44"/>
    <p:sldId id="359" r:id="rId45"/>
  </p:sldIdLst>
  <p:sldSz cx="9144000" cy="5143500" type="screen16x9"/>
  <p:notesSz cx="9926638" cy="679767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C3D82"/>
    <a:srgbClr val="333333"/>
    <a:srgbClr val="FFFF00"/>
    <a:srgbClr val="85E869"/>
    <a:srgbClr val="FF805C"/>
    <a:srgbClr val="FF00B8"/>
    <a:srgbClr val="8A0FA6"/>
    <a:srgbClr val="141F94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9" autoAdjust="0"/>
    <p:restoredTop sz="86421" autoAdjust="0"/>
  </p:normalViewPr>
  <p:slideViewPr>
    <p:cSldViewPr showGuides="1">
      <p:cViewPr varScale="1">
        <p:scale>
          <a:sx n="77" d="100"/>
          <a:sy n="77" d="100"/>
        </p:scale>
        <p:origin x="1016" y="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3954" y="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10776.71</c:v>
                </c:pt>
                <c:pt idx="2">
                  <c:v>10188.68</c:v>
                </c:pt>
                <c:pt idx="3">
                  <c:v>10707.53</c:v>
                </c:pt>
                <c:pt idx="4">
                  <c:v>9138.19</c:v>
                </c:pt>
                <c:pt idx="5">
                  <c:v>6092.43</c:v>
                </c:pt>
                <c:pt idx="6">
                  <c:v>6285.85</c:v>
                </c:pt>
                <c:pt idx="7">
                  <c:v>6491.28</c:v>
                </c:pt>
                <c:pt idx="8">
                  <c:v>7532.43</c:v>
                </c:pt>
                <c:pt idx="9">
                  <c:v>6854.23</c:v>
                </c:pt>
                <c:pt idx="10">
                  <c:v>6993.54</c:v>
                </c:pt>
                <c:pt idx="11">
                  <c:v>6920.8</c:v>
                </c:pt>
                <c:pt idx="12">
                  <c:v>9065.81</c:v>
                </c:pt>
                <c:pt idx="13">
                  <c:v>8216.3700000000008</c:v>
                </c:pt>
                <c:pt idx="14">
                  <c:v>8404.77</c:v>
                </c:pt>
                <c:pt idx="15">
                  <c:v>7485.73</c:v>
                </c:pt>
                <c:pt idx="16">
                  <c:v>9342.69</c:v>
                </c:pt>
                <c:pt idx="17">
                  <c:v>8051.62</c:v>
                </c:pt>
                <c:pt idx="18">
                  <c:v>8452.92</c:v>
                </c:pt>
                <c:pt idx="19">
                  <c:v>7412.96</c:v>
                </c:pt>
                <c:pt idx="20">
                  <c:v>8718.32</c:v>
                </c:pt>
                <c:pt idx="21">
                  <c:v>6953.72</c:v>
                </c:pt>
                <c:pt idx="22">
                  <c:v>7273.09</c:v>
                </c:pt>
                <c:pt idx="23">
                  <c:v>6656.28</c:v>
                </c:pt>
                <c:pt idx="24">
                  <c:v>7507.76</c:v>
                </c:pt>
                <c:pt idx="25">
                  <c:v>7423.87</c:v>
                </c:pt>
                <c:pt idx="26">
                  <c:v>7501.3</c:v>
                </c:pt>
                <c:pt idx="27">
                  <c:v>8702.42</c:v>
                </c:pt>
                <c:pt idx="28">
                  <c:v>7794.19</c:v>
                </c:pt>
                <c:pt idx="29">
                  <c:v>6706.22</c:v>
                </c:pt>
                <c:pt idx="30">
                  <c:v>8526.18</c:v>
                </c:pt>
                <c:pt idx="31">
                  <c:v>7065.01</c:v>
                </c:pt>
                <c:pt idx="32">
                  <c:v>7980.91</c:v>
                </c:pt>
                <c:pt idx="33">
                  <c:v>6689.68</c:v>
                </c:pt>
                <c:pt idx="34">
                  <c:v>6384.34</c:v>
                </c:pt>
                <c:pt idx="35">
                  <c:v>6420.94</c:v>
                </c:pt>
                <c:pt idx="36">
                  <c:v>7896.07</c:v>
                </c:pt>
                <c:pt idx="37">
                  <c:v>7549.52</c:v>
                </c:pt>
                <c:pt idx="38">
                  <c:v>9506.25</c:v>
                </c:pt>
                <c:pt idx="39">
                  <c:v>7182</c:v>
                </c:pt>
                <c:pt idx="40">
                  <c:v>11084.98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1">
                  <c:v>9027.2999999999993</c:v>
                </c:pt>
                <c:pt idx="2">
                  <c:v>8210.75</c:v>
                </c:pt>
                <c:pt idx="3">
                  <c:v>9097.7999999999993</c:v>
                </c:pt>
                <c:pt idx="4">
                  <c:v>7501.99</c:v>
                </c:pt>
                <c:pt idx="5">
                  <c:v>4896.28</c:v>
                </c:pt>
                <c:pt idx="6">
                  <c:v>4906.62</c:v>
                </c:pt>
                <c:pt idx="7">
                  <c:v>5201.6899999999996</c:v>
                </c:pt>
                <c:pt idx="8">
                  <c:v>5957.59</c:v>
                </c:pt>
                <c:pt idx="9">
                  <c:v>5256.09</c:v>
                </c:pt>
                <c:pt idx="10">
                  <c:v>5638.57</c:v>
                </c:pt>
                <c:pt idx="11">
                  <c:v>5514.67</c:v>
                </c:pt>
                <c:pt idx="12">
                  <c:v>6904.35</c:v>
                </c:pt>
                <c:pt idx="13">
                  <c:v>5963.89</c:v>
                </c:pt>
                <c:pt idx="14">
                  <c:v>6718.09</c:v>
                </c:pt>
                <c:pt idx="15">
                  <c:v>5815.01</c:v>
                </c:pt>
                <c:pt idx="16">
                  <c:v>7261.32</c:v>
                </c:pt>
                <c:pt idx="17">
                  <c:v>6154.6</c:v>
                </c:pt>
                <c:pt idx="18">
                  <c:v>6677.54</c:v>
                </c:pt>
                <c:pt idx="19">
                  <c:v>6093.75</c:v>
                </c:pt>
                <c:pt idx="20">
                  <c:v>7135.94</c:v>
                </c:pt>
                <c:pt idx="21">
                  <c:v>5253.23</c:v>
                </c:pt>
                <c:pt idx="22">
                  <c:v>5594.42</c:v>
                </c:pt>
                <c:pt idx="23">
                  <c:v>5289.78</c:v>
                </c:pt>
                <c:pt idx="24">
                  <c:v>5956.13</c:v>
                </c:pt>
                <c:pt idx="25">
                  <c:v>5518.39</c:v>
                </c:pt>
                <c:pt idx="26">
                  <c:v>5701.58</c:v>
                </c:pt>
                <c:pt idx="27">
                  <c:v>6658.08</c:v>
                </c:pt>
                <c:pt idx="28">
                  <c:v>5987.84</c:v>
                </c:pt>
                <c:pt idx="29">
                  <c:v>4865.76</c:v>
                </c:pt>
                <c:pt idx="30">
                  <c:v>6484.26</c:v>
                </c:pt>
                <c:pt idx="31">
                  <c:v>5518.68</c:v>
                </c:pt>
                <c:pt idx="32">
                  <c:v>5826.06</c:v>
                </c:pt>
                <c:pt idx="33">
                  <c:v>4849.97</c:v>
                </c:pt>
                <c:pt idx="34">
                  <c:v>4653.84</c:v>
                </c:pt>
                <c:pt idx="35">
                  <c:v>4742.2700000000004</c:v>
                </c:pt>
                <c:pt idx="36">
                  <c:v>5697.51</c:v>
                </c:pt>
                <c:pt idx="37">
                  <c:v>5699.35</c:v>
                </c:pt>
                <c:pt idx="38">
                  <c:v>7548.36</c:v>
                </c:pt>
                <c:pt idx="39">
                  <c:v>5265.95</c:v>
                </c:pt>
                <c:pt idx="40">
                  <c:v>8501.64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1">
                  <c:v>1741.13</c:v>
                </c:pt>
                <c:pt idx="2">
                  <c:v>1995.99</c:v>
                </c:pt>
                <c:pt idx="3">
                  <c:v>1590.32</c:v>
                </c:pt>
                <c:pt idx="4">
                  <c:v>1638.85</c:v>
                </c:pt>
                <c:pt idx="5">
                  <c:v>1187.04</c:v>
                </c:pt>
                <c:pt idx="6">
                  <c:v>1384.8</c:v>
                </c:pt>
                <c:pt idx="7">
                  <c:v>1282.49</c:v>
                </c:pt>
                <c:pt idx="8">
                  <c:v>1584.7</c:v>
                </c:pt>
                <c:pt idx="9">
                  <c:v>1609.04</c:v>
                </c:pt>
                <c:pt idx="10">
                  <c:v>1359.03</c:v>
                </c:pt>
                <c:pt idx="11">
                  <c:v>1379.92</c:v>
                </c:pt>
                <c:pt idx="12">
                  <c:v>2114.81</c:v>
                </c:pt>
                <c:pt idx="13">
                  <c:v>2180.02</c:v>
                </c:pt>
                <c:pt idx="14">
                  <c:v>1655.98</c:v>
                </c:pt>
                <c:pt idx="15">
                  <c:v>1611</c:v>
                </c:pt>
                <c:pt idx="16">
                  <c:v>2038.72</c:v>
                </c:pt>
                <c:pt idx="17">
                  <c:v>1792.21</c:v>
                </c:pt>
                <c:pt idx="18">
                  <c:v>1735.06</c:v>
                </c:pt>
                <c:pt idx="19">
                  <c:v>1287.79</c:v>
                </c:pt>
                <c:pt idx="20">
                  <c:v>1553.85</c:v>
                </c:pt>
                <c:pt idx="21">
                  <c:v>1627.35</c:v>
                </c:pt>
                <c:pt idx="22">
                  <c:v>1616.83</c:v>
                </c:pt>
                <c:pt idx="23">
                  <c:v>1309.24</c:v>
                </c:pt>
                <c:pt idx="24">
                  <c:v>1498.15</c:v>
                </c:pt>
                <c:pt idx="25">
                  <c:v>1833.84</c:v>
                </c:pt>
                <c:pt idx="26">
                  <c:v>1725.22</c:v>
                </c:pt>
                <c:pt idx="27">
                  <c:v>1994.61</c:v>
                </c:pt>
                <c:pt idx="28">
                  <c:v>1701.83</c:v>
                </c:pt>
                <c:pt idx="29">
                  <c:v>1726.37</c:v>
                </c:pt>
                <c:pt idx="30">
                  <c:v>1938.43</c:v>
                </c:pt>
                <c:pt idx="31">
                  <c:v>1465.64</c:v>
                </c:pt>
                <c:pt idx="32">
                  <c:v>2071.1</c:v>
                </c:pt>
                <c:pt idx="33">
                  <c:v>1711.38</c:v>
                </c:pt>
                <c:pt idx="34">
                  <c:v>1601.01</c:v>
                </c:pt>
                <c:pt idx="35">
                  <c:v>1565.16</c:v>
                </c:pt>
                <c:pt idx="36">
                  <c:v>2079.02</c:v>
                </c:pt>
                <c:pt idx="37">
                  <c:v>1693.16</c:v>
                </c:pt>
                <c:pt idx="38">
                  <c:v>1798.51</c:v>
                </c:pt>
                <c:pt idx="39">
                  <c:v>1798.7</c:v>
                </c:pt>
                <c:pt idx="40">
                  <c:v>2415.64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3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66042405879741761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teollisuuden liikevaihto yhteensä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80.617800000000003</c:v>
                </c:pt>
                <c:pt idx="2">
                  <c:v>82.929199999999994</c:v>
                </c:pt>
                <c:pt idx="3">
                  <c:v>86.349149999999995</c:v>
                </c:pt>
                <c:pt idx="4">
                  <c:v>83.000720000000001</c:v>
                </c:pt>
                <c:pt idx="5">
                  <c:v>80.292919999999995</c:v>
                </c:pt>
                <c:pt idx="6">
                  <c:v>79.049719999999994</c:v>
                </c:pt>
                <c:pt idx="7">
                  <c:v>76.746679999999998</c:v>
                </c:pt>
                <c:pt idx="8">
                  <c:v>78.247039999999998</c:v>
                </c:pt>
                <c:pt idx="9">
                  <c:v>81.377110000000002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Teollisuuden suuryritysten* liikevaihto</c:v>
                </c:pt>
              </c:strCache>
            </c:strRef>
          </c:tx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74.852429999999998</c:v>
                </c:pt>
                <c:pt idx="2">
                  <c:v>79.811779999999999</c:v>
                </c:pt>
                <c:pt idx="3">
                  <c:v>81.627350000000007</c:v>
                </c:pt>
                <c:pt idx="4">
                  <c:v>79.845910000000003</c:v>
                </c:pt>
                <c:pt idx="5">
                  <c:v>74.356899999999996</c:v>
                </c:pt>
                <c:pt idx="6">
                  <c:v>71.567419999999998</c:v>
                </c:pt>
                <c:pt idx="7">
                  <c:v>69.334549999999993</c:v>
                </c:pt>
                <c:pt idx="8">
                  <c:v>69.800229999999999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DE-431A-B54F-06864ECBD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105"/>
          <c:min val="65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401038808"/>
        <c:crosses val="autoZero"/>
        <c:crossBetween val="between"/>
        <c:majorUnit val="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4739192220722694"/>
          <c:y val="0.21848313629384228"/>
          <c:w val="0.24352748755440753"/>
          <c:h val="0.52460883311776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66042405879741761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teollisuuden henkilöstö yhteensä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382014</c:v>
                </c:pt>
                <c:pt idx="1">
                  <c:v>346296</c:v>
                </c:pt>
                <c:pt idx="2">
                  <c:v>330219</c:v>
                </c:pt>
                <c:pt idx="3">
                  <c:v>330949</c:v>
                </c:pt>
                <c:pt idx="4">
                  <c:v>324474</c:v>
                </c:pt>
                <c:pt idx="5">
                  <c:v>315212</c:v>
                </c:pt>
                <c:pt idx="6">
                  <c:v>303055</c:v>
                </c:pt>
                <c:pt idx="7">
                  <c:v>298656</c:v>
                </c:pt>
                <c:pt idx="8">
                  <c:v>289464</c:v>
                </c:pt>
                <c:pt idx="9">
                  <c:v>289464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Teollisuuden suuryritysten* henkilöstö</c:v>
                </c:pt>
              </c:strCache>
            </c:strRef>
          </c:tx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122368</c:v>
                </c:pt>
                <c:pt idx="1">
                  <c:v>109604</c:v>
                </c:pt>
                <c:pt idx="2">
                  <c:v>103993</c:v>
                </c:pt>
                <c:pt idx="3">
                  <c:v>92207</c:v>
                </c:pt>
                <c:pt idx="4">
                  <c:v>89050</c:v>
                </c:pt>
                <c:pt idx="5">
                  <c:v>83273</c:v>
                </c:pt>
                <c:pt idx="6">
                  <c:v>76470</c:v>
                </c:pt>
                <c:pt idx="7">
                  <c:v>73712</c:v>
                </c:pt>
                <c:pt idx="8">
                  <c:v>70709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DE-431A-B54F-06864ECBD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400000"/>
          <c:min val="6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;[Red]#,##0" sourceLinked="0"/>
        <c:majorTickMark val="out"/>
        <c:minorTickMark val="none"/>
        <c:tickLblPos val="nextTo"/>
        <c:crossAx val="401038808"/>
        <c:crosses val="autoZero"/>
        <c:crossBetween val="between"/>
        <c:majorUnit val="20000"/>
        <c:minorUnit val="5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6403967097756365"/>
          <c:y val="0.21848313629384228"/>
          <c:w val="0.22687973878407081"/>
          <c:h val="0.52460883311776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66042405879741761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teollisuuden henkilöstö yhteensä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100</c:v>
                </c:pt>
                <c:pt idx="1">
                  <c:v>90.650080000000003</c:v>
                </c:pt>
                <c:pt idx="2">
                  <c:v>86.441599999999994</c:v>
                </c:pt>
                <c:pt idx="3">
                  <c:v>86.632689999999997</c:v>
                </c:pt>
                <c:pt idx="4">
                  <c:v>84.937719999999999</c:v>
                </c:pt>
                <c:pt idx="5">
                  <c:v>82.513210000000001</c:v>
                </c:pt>
                <c:pt idx="6">
                  <c:v>79.330860000000001</c:v>
                </c:pt>
                <c:pt idx="7">
                  <c:v>78.179329999999993</c:v>
                </c:pt>
                <c:pt idx="8">
                  <c:v>75.773139999999998</c:v>
                </c:pt>
                <c:pt idx="9">
                  <c:v>75.773139999999998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Teollisuuden suuryritysten* henkilöstö</c:v>
                </c:pt>
              </c:strCache>
            </c:strRef>
          </c:tx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100</c:v>
                </c:pt>
                <c:pt idx="1">
                  <c:v>89.56917</c:v>
                </c:pt>
                <c:pt idx="2">
                  <c:v>84.983819999999994</c:v>
                </c:pt>
                <c:pt idx="3">
                  <c:v>75.352220000000003</c:v>
                </c:pt>
                <c:pt idx="4">
                  <c:v>72.772289999999998</c:v>
                </c:pt>
                <c:pt idx="5">
                  <c:v>68.051289999999995</c:v>
                </c:pt>
                <c:pt idx="6">
                  <c:v>62.49183</c:v>
                </c:pt>
                <c:pt idx="7">
                  <c:v>60.237969999999997</c:v>
                </c:pt>
                <c:pt idx="8">
                  <c:v>57.783900000000003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DE-431A-B54F-06864ECBD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105"/>
          <c:min val="55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401038808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647251244559244"/>
          <c:y val="0.21848313629384228"/>
          <c:w val="0.23444689731604207"/>
          <c:h val="0.52460883311776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Osuus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teollisuuden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koko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liikevaihdosta</a:t>
            </a:r>
            <a:r>
              <a:rPr lang="en-GB" sz="1200" b="0" dirty="0">
                <a:solidFill>
                  <a:srgbClr val="002060"/>
                </a:solidFill>
              </a:rPr>
              <a:t>, %</a:t>
            </a:r>
          </a:p>
        </c:rich>
      </c:tx>
      <c:layout>
        <c:manualLayout>
          <c:xMode val="edge"/>
          <c:yMode val="edge"/>
          <c:x val="6.3493584300827327E-2"/>
          <c:y val="8.22376880288322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92648487611012298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54.217030000000001</c:v>
                </c:pt>
                <c:pt idx="1">
                  <c:v>50.339709999999997</c:v>
                </c:pt>
                <c:pt idx="2">
                  <c:v>52.178939999999997</c:v>
                </c:pt>
                <c:pt idx="3">
                  <c:v>51.252299999999998</c:v>
                </c:pt>
                <c:pt idx="4">
                  <c:v>52.156269999999999</c:v>
                </c:pt>
                <c:pt idx="5">
                  <c:v>50.20879</c:v>
                </c:pt>
                <c:pt idx="6">
                  <c:v>49.08522</c:v>
                </c:pt>
                <c:pt idx="7">
                  <c:v>48.980800000000002</c:v>
                </c:pt>
                <c:pt idx="8">
                  <c:v>48.364269999999998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FA-4B68-AACD-8A6474D9EBAE}"/>
            </c:ext>
          </c:extLst>
        </c:ser>
        <c:ser>
          <c:idx val="1"/>
          <c:order val="1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FA-4B68-AACD-8A6474D9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56"/>
          <c:min val="46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Osuus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teollisuuden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koko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henkilöstömäärästä</a:t>
            </a:r>
            <a:r>
              <a:rPr lang="en-GB" sz="1200" b="0" dirty="0">
                <a:solidFill>
                  <a:srgbClr val="002060"/>
                </a:solidFill>
              </a:rPr>
              <a:t>, %</a:t>
            </a:r>
          </a:p>
        </c:rich>
      </c:tx>
      <c:layout>
        <c:manualLayout>
          <c:xMode val="edge"/>
          <c:yMode val="edge"/>
          <c:x val="5.4412994062461827E-2"/>
          <c:y val="6.71608369276721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92648487611012298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Osuus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32.032330000000002</c:v>
                </c:pt>
                <c:pt idx="1">
                  <c:v>31.650379999999998</c:v>
                </c:pt>
                <c:pt idx="2">
                  <c:v>31.49213</c:v>
                </c:pt>
                <c:pt idx="3">
                  <c:v>27.86139</c:v>
                </c:pt>
                <c:pt idx="4">
                  <c:v>27.444420000000001</c:v>
                </c:pt>
                <c:pt idx="5">
                  <c:v>26.418089999999999</c:v>
                </c:pt>
                <c:pt idx="6">
                  <c:v>25.233039999999999</c:v>
                </c:pt>
                <c:pt idx="7">
                  <c:v>24.681239999999999</c:v>
                </c:pt>
                <c:pt idx="8">
                  <c:v>24.42756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FA-4B68-AACD-8A6474D9EBAE}"/>
            </c:ext>
          </c:extLst>
        </c:ser>
        <c:ser>
          <c:idx val="1"/>
          <c:order val="1"/>
          <c:tx>
            <c:strRef>
              <c:f>Taul1!#REF!</c:f>
              <c:strCache>
                <c:ptCount val="1"/>
                <c:pt idx="0">
                  <c:v>#REF!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Taul1!$A$2:$A$10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Taul1!#REF!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FA-4B68-AACD-8A6474D9E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4"/>
          <c:min val="22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66042405879741761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Tavaravienti yhteensä (sisältää myös ulkomailla valmistettuja tuotteita)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63.793999999999997</c:v>
                </c:pt>
                <c:pt idx="1">
                  <c:v>47.94</c:v>
                </c:pt>
                <c:pt idx="2">
                  <c:v>53.618000000000002</c:v>
                </c:pt>
                <c:pt idx="3">
                  <c:v>55.523000000000003</c:v>
                </c:pt>
                <c:pt idx="4">
                  <c:v>55.383000000000003</c:v>
                </c:pt>
                <c:pt idx="5">
                  <c:v>55.548000000000002</c:v>
                </c:pt>
                <c:pt idx="6">
                  <c:v>55.972999999999999</c:v>
                </c:pt>
                <c:pt idx="7">
                  <c:v>54.59</c:v>
                </c:pt>
                <c:pt idx="8">
                  <c:v>54.095999999999997</c:v>
                </c:pt>
                <c:pt idx="9">
                  <c:v>59.792000000000002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Teollisuuden tavaravienti yhteensä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54.386000000000003</c:v>
                </c:pt>
                <c:pt idx="1">
                  <c:v>41.527999999999999</c:v>
                </c:pt>
                <c:pt idx="2">
                  <c:v>44.247999999999998</c:v>
                </c:pt>
                <c:pt idx="3">
                  <c:v>45.026000000000003</c:v>
                </c:pt>
                <c:pt idx="4">
                  <c:v>43.673999999999999</c:v>
                </c:pt>
                <c:pt idx="5">
                  <c:v>42.47</c:v>
                </c:pt>
                <c:pt idx="6">
                  <c:v>44.936999999999998</c:v>
                </c:pt>
                <c:pt idx="7">
                  <c:v>43.488999999999997</c:v>
                </c:pt>
                <c:pt idx="8">
                  <c:v>43.371000000000002</c:v>
                </c:pt>
                <c:pt idx="9">
                  <c:v>47.845999999999997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DE-431A-B54F-06864ECBD5B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Teollisuuden suuryritysten tavaravienti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Taul1!$D$2:$D$11</c:f>
              <c:numCache>
                <c:formatCode>General</c:formatCode>
                <c:ptCount val="10"/>
                <c:pt idx="0">
                  <c:v>38.137999999999998</c:v>
                </c:pt>
                <c:pt idx="1">
                  <c:v>27.486000000000001</c:v>
                </c:pt>
                <c:pt idx="2">
                  <c:v>28.774000000000001</c:v>
                </c:pt>
                <c:pt idx="3">
                  <c:v>28.952000000000002</c:v>
                </c:pt>
                <c:pt idx="4">
                  <c:v>27.068999999999999</c:v>
                </c:pt>
                <c:pt idx="5">
                  <c:v>26.437999999999999</c:v>
                </c:pt>
                <c:pt idx="6">
                  <c:v>26.164000000000001</c:v>
                </c:pt>
                <c:pt idx="7">
                  <c:v>25.126999999999999</c:v>
                </c:pt>
                <c:pt idx="8">
                  <c:v>23.925999999999998</c:v>
                </c:pt>
                <c:pt idx="9">
                  <c:v>27.675000000000001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08-404B-BBB4-073E793D9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70"/>
          <c:min val="2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401038808"/>
        <c:crosses val="autoZero"/>
        <c:crossBetween val="between"/>
        <c:majorUnit val="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831133196886145"/>
          <c:y val="0.21848313629384228"/>
          <c:w val="0.26168866803113855"/>
          <c:h val="0.581594081006194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Osuus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tavaraviennistä</a:t>
            </a:r>
            <a:r>
              <a:rPr lang="en-GB" sz="1200" b="0" dirty="0">
                <a:solidFill>
                  <a:srgbClr val="002060"/>
                </a:solidFill>
              </a:rPr>
              <a:t>, %</a:t>
            </a:r>
          </a:p>
        </c:rich>
      </c:tx>
      <c:layout>
        <c:manualLayout>
          <c:xMode val="edge"/>
          <c:yMode val="edge"/>
          <c:x val="5.2899562356067575E-2"/>
          <c:y val="6.37860399189057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64347314701439851"/>
          <c:h val="0.8502177272305497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suuryritysten osuus koko teollisuuden tavaraviennistä</c:v>
                </c:pt>
              </c:strCache>
            </c:strRef>
          </c:tx>
          <c:spPr>
            <a:ln w="476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70.124660000000006</c:v>
                </c:pt>
                <c:pt idx="1">
                  <c:v>66.186670000000007</c:v>
                </c:pt>
                <c:pt idx="2">
                  <c:v>65.028930000000003</c:v>
                </c:pt>
                <c:pt idx="3">
                  <c:v>64.300629999999998</c:v>
                </c:pt>
                <c:pt idx="4">
                  <c:v>61.979669999999999</c:v>
                </c:pt>
                <c:pt idx="5">
                  <c:v>62.250999999999998</c:v>
                </c:pt>
                <c:pt idx="6">
                  <c:v>58.223739999999999</c:v>
                </c:pt>
                <c:pt idx="7">
                  <c:v>57.777830000000002</c:v>
                </c:pt>
                <c:pt idx="8">
                  <c:v>55.165889999999997</c:v>
                </c:pt>
                <c:pt idx="9">
                  <c:v>57.841830000000002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C680-4AEC-BCC8-C2DFE3295F3B}"/>
            </c:ext>
          </c:extLst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Teollisuuden suuryritysten osuus Suomen koko tavaraviennistä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59.783050000000003</c:v>
                </c:pt>
                <c:pt idx="1">
                  <c:v>57.33417</c:v>
                </c:pt>
                <c:pt idx="2">
                  <c:v>53.664810000000003</c:v>
                </c:pt>
                <c:pt idx="3">
                  <c:v>52.144159999999999</c:v>
                </c:pt>
                <c:pt idx="4">
                  <c:v>48.876010000000001</c:v>
                </c:pt>
                <c:pt idx="5">
                  <c:v>47.59487</c:v>
                </c:pt>
                <c:pt idx="6">
                  <c:v>46.743969999999997</c:v>
                </c:pt>
                <c:pt idx="7">
                  <c:v>46.028579999999998</c:v>
                </c:pt>
                <c:pt idx="8">
                  <c:v>44.22878</c:v>
                </c:pt>
                <c:pt idx="9">
                  <c:v>46.28546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680-4AEC-BCC8-C2DFE3295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74"/>
          <c:min val="4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515967002422086"/>
          <c:y val="0.27333632240346806"/>
          <c:w val="0.28575973973741364"/>
          <c:h val="0.499770008197180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22209908210965E-2"/>
          <c:y val="4.2893448395702645E-2"/>
          <c:w val="0.73817869815081272"/>
          <c:h val="0.857988869891218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Laivojen, autojen ja Äänekosken sellun vienti 2016-2019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8">
                  <c:v>2.27</c:v>
                </c:pt>
                <c:pt idx="9">
                  <c:v>4.18</c:v>
                </c:pt>
                <c:pt idx="10">
                  <c:v>5.41</c:v>
                </c:pt>
                <c:pt idx="11">
                  <c:v>6.16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6-44AD-BA13-4D58E9FE184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Muu tavara- ja palveluvienti*)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  <a:prstDash val="solid"/>
            </a:ln>
            <a:effectLst/>
          </c:spPr>
          <c:invertIfNegative val="0"/>
          <c:cat>
            <c:strRef>
              <c:f>Taul1!$A$2:$A$13</c:f>
              <c:strCache>
                <c:ptCount val="12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  <c:pt idx="11">
                  <c:v>2019e</c:v>
                </c:pt>
              </c:strCache>
            </c:strRef>
          </c:cat>
          <c:val>
            <c:numRef>
              <c:f>Taul1!$C$2:$C$13</c:f>
              <c:numCache>
                <c:formatCode>General</c:formatCode>
                <c:ptCount val="12"/>
                <c:pt idx="0">
                  <c:v>87.320999999999998</c:v>
                </c:pt>
                <c:pt idx="1">
                  <c:v>65.661000000000001</c:v>
                </c:pt>
                <c:pt idx="2">
                  <c:v>72.366</c:v>
                </c:pt>
                <c:pt idx="3">
                  <c:v>77.093000000000004</c:v>
                </c:pt>
                <c:pt idx="4">
                  <c:v>78.881</c:v>
                </c:pt>
                <c:pt idx="5">
                  <c:v>78.924000000000007</c:v>
                </c:pt>
                <c:pt idx="6">
                  <c:v>76.481999999999999</c:v>
                </c:pt>
                <c:pt idx="7">
                  <c:v>76.430999999999997</c:v>
                </c:pt>
                <c:pt idx="8">
                  <c:v>73.697000000000003</c:v>
                </c:pt>
                <c:pt idx="9">
                  <c:v>79.384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45-4953-AC4A-A9D022AFB1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0790448"/>
        <c:axId val="410790840"/>
      </c:barChart>
      <c:catAx>
        <c:axId val="4107904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840"/>
        <c:crosses val="autoZero"/>
        <c:auto val="1"/>
        <c:lblAlgn val="ctr"/>
        <c:lblOffset val="100"/>
        <c:noMultiLvlLbl val="0"/>
      </c:catAx>
      <c:valAx>
        <c:axId val="410790840"/>
        <c:scaling>
          <c:orientation val="minMax"/>
          <c:max val="95"/>
          <c:min val="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90448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833522512296629"/>
          <c:y val="0.40053289464913377"/>
          <c:w val="0.20166477487703369"/>
          <c:h val="0.470646303733207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aseline="0">
          <a:solidFill>
            <a:schemeClr val="tx1"/>
          </a:solidFill>
          <a:latin typeface="Verdana" panose="020B0604030504040204" pitchFamily="34" charset="0"/>
        </a:defRPr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 err="1">
                <a:solidFill>
                  <a:srgbClr val="002060"/>
                </a:solidFill>
              </a:rPr>
              <a:t>Yritysten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kiintein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hinnoin</a:t>
            </a:r>
            <a:r>
              <a:rPr lang="en-GB" sz="1200" b="0" dirty="0">
                <a:solidFill>
                  <a:srgbClr val="002060"/>
                </a:solidFill>
              </a:rPr>
              <a:t>, </a:t>
            </a:r>
            <a:r>
              <a:rPr lang="en-GB" sz="1200" b="0" dirty="0" err="1">
                <a:solidFill>
                  <a:srgbClr val="002060"/>
                </a:solidFill>
              </a:rPr>
              <a:t>indeksi</a:t>
            </a:r>
            <a:r>
              <a:rPr lang="en-GB" sz="1200" b="0" dirty="0">
                <a:solidFill>
                  <a:srgbClr val="002060"/>
                </a:solidFill>
              </a:rPr>
              <a:t> 2008=100</a:t>
            </a:r>
          </a:p>
        </c:rich>
      </c:tx>
      <c:layout>
        <c:manualLayout>
          <c:xMode val="edge"/>
          <c:yMode val="edge"/>
          <c:x val="5.8953289181644573E-2"/>
          <c:y val="5.60718221912341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5997432328977588E-2"/>
          <c:y val="6.4156413602612594E-2"/>
          <c:w val="0.77514168229806557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USA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100</c:v>
                </c:pt>
                <c:pt idx="1">
                  <c:v>84.4</c:v>
                </c:pt>
                <c:pt idx="2">
                  <c:v>86.51</c:v>
                </c:pt>
                <c:pt idx="3">
                  <c:v>93.171270000000007</c:v>
                </c:pt>
                <c:pt idx="4">
                  <c:v>101.55670000000001</c:v>
                </c:pt>
                <c:pt idx="5">
                  <c:v>105.1112</c:v>
                </c:pt>
                <c:pt idx="6">
                  <c:v>112.3638</c:v>
                </c:pt>
                <c:pt idx="7">
                  <c:v>114.9482</c:v>
                </c:pt>
                <c:pt idx="8">
                  <c:v>114.2585</c:v>
                </c:pt>
                <c:pt idx="9">
                  <c:v>119.51439999999999</c:v>
                </c:pt>
                <c:pt idx="10">
                  <c:v>125.3706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B4-4A22-919B-025746D3DA3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100</c:v>
                </c:pt>
                <c:pt idx="1">
                  <c:v>89.5</c:v>
                </c:pt>
                <c:pt idx="2">
                  <c:v>86.635999999999996</c:v>
                </c:pt>
                <c:pt idx="3">
                  <c:v>97.725409999999997</c:v>
                </c:pt>
                <c:pt idx="4">
                  <c:v>93.914119999999997</c:v>
                </c:pt>
                <c:pt idx="5">
                  <c:v>91.848010000000002</c:v>
                </c:pt>
                <c:pt idx="6">
                  <c:v>94.3279</c:v>
                </c:pt>
                <c:pt idx="7">
                  <c:v>103.855</c:v>
                </c:pt>
                <c:pt idx="8">
                  <c:v>106.97069999999999</c:v>
                </c:pt>
                <c:pt idx="9">
                  <c:v>114.3516</c:v>
                </c:pt>
                <c:pt idx="10">
                  <c:v>118.2396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B4-4A22-919B-025746D3DA33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508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Taul1!$D$2:$D$12</c:f>
              <c:numCache>
                <c:formatCode>General</c:formatCode>
                <c:ptCount val="11"/>
                <c:pt idx="0">
                  <c:v>100</c:v>
                </c:pt>
                <c:pt idx="1">
                  <c:v>84.8</c:v>
                </c:pt>
                <c:pt idx="2">
                  <c:v>87.683199999999999</c:v>
                </c:pt>
                <c:pt idx="3">
                  <c:v>93.996390000000005</c:v>
                </c:pt>
                <c:pt idx="4">
                  <c:v>96.816280000000006</c:v>
                </c:pt>
                <c:pt idx="5">
                  <c:v>97.590810000000005</c:v>
                </c:pt>
                <c:pt idx="6">
                  <c:v>101.7872</c:v>
                </c:pt>
                <c:pt idx="7">
                  <c:v>107.0802</c:v>
                </c:pt>
                <c:pt idx="8">
                  <c:v>109.1147</c:v>
                </c:pt>
                <c:pt idx="9">
                  <c:v>114.0248</c:v>
                </c:pt>
                <c:pt idx="10">
                  <c:v>116.6474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6B4-4A22-919B-025746D3DA33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Sveitsi</c:v>
                </c:pt>
              </c:strCache>
            </c:strRef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Taul1!$E$2:$E$12</c:f>
              <c:numCache>
                <c:formatCode>General</c:formatCode>
                <c:ptCount val="11"/>
                <c:pt idx="0">
                  <c:v>100</c:v>
                </c:pt>
                <c:pt idx="1">
                  <c:v>89</c:v>
                </c:pt>
                <c:pt idx="2">
                  <c:v>93.539000000000001</c:v>
                </c:pt>
                <c:pt idx="3">
                  <c:v>98.309489999999997</c:v>
                </c:pt>
                <c:pt idx="4">
                  <c:v>102.4385</c:v>
                </c:pt>
                <c:pt idx="5">
                  <c:v>102.84820000000001</c:v>
                </c:pt>
                <c:pt idx="6">
                  <c:v>106.0365</c:v>
                </c:pt>
                <c:pt idx="7">
                  <c:v>108.05119999999999</c:v>
                </c:pt>
                <c:pt idx="8">
                  <c:v>110.9686</c:v>
                </c:pt>
                <c:pt idx="9">
                  <c:v>113.40989999999999</c:v>
                </c:pt>
                <c:pt idx="10">
                  <c:v>116.2452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6B4-4A22-919B-025746D3DA33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Saksa</c:v>
                </c:pt>
              </c:strCache>
            </c:strRef>
          </c:tx>
          <c:spPr>
            <a:ln w="508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Taul1!$F$2:$F$12</c:f>
              <c:numCache>
                <c:formatCode>General</c:formatCode>
                <c:ptCount val="11"/>
                <c:pt idx="0">
                  <c:v>100</c:v>
                </c:pt>
                <c:pt idx="1">
                  <c:v>84.5</c:v>
                </c:pt>
                <c:pt idx="2">
                  <c:v>89.739000000000004</c:v>
                </c:pt>
                <c:pt idx="3">
                  <c:v>96.289950000000005</c:v>
                </c:pt>
                <c:pt idx="4">
                  <c:v>94.556730000000002</c:v>
                </c:pt>
                <c:pt idx="5">
                  <c:v>93.800269999999998</c:v>
                </c:pt>
                <c:pt idx="6">
                  <c:v>98.39649</c:v>
                </c:pt>
                <c:pt idx="7">
                  <c:v>99.774039999999999</c:v>
                </c:pt>
                <c:pt idx="8">
                  <c:v>102.2684</c:v>
                </c:pt>
                <c:pt idx="9">
                  <c:v>106.4614</c:v>
                </c:pt>
                <c:pt idx="10">
                  <c:v>110.71980000000001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6B4-4A22-919B-025746D3DA33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Taul1!$A$2:$A$12</c:f>
              <c:strCach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2017e</c:v>
                </c:pt>
                <c:pt idx="10">
                  <c:v>2018e</c:v>
                </c:pt>
              </c:strCache>
            </c:strRef>
          </c:cat>
          <c:val>
            <c:numRef>
              <c:f>Taul1!$G$2:$G$12</c:f>
              <c:numCache>
                <c:formatCode>General</c:formatCode>
                <c:ptCount val="11"/>
                <c:pt idx="0">
                  <c:v>100</c:v>
                </c:pt>
                <c:pt idx="1">
                  <c:v>84.5</c:v>
                </c:pt>
                <c:pt idx="2">
                  <c:v>79.345500000000001</c:v>
                </c:pt>
                <c:pt idx="3">
                  <c:v>81.805210000000002</c:v>
                </c:pt>
                <c:pt idx="4">
                  <c:v>79.26925</c:v>
                </c:pt>
                <c:pt idx="5">
                  <c:v>73.482590000000002</c:v>
                </c:pt>
                <c:pt idx="6">
                  <c:v>72.159909999999996</c:v>
                </c:pt>
                <c:pt idx="7">
                  <c:v>73.819580000000002</c:v>
                </c:pt>
                <c:pt idx="8">
                  <c:v>78.691680000000005</c:v>
                </c:pt>
                <c:pt idx="9">
                  <c:v>86.560850000000002</c:v>
                </c:pt>
                <c:pt idx="10">
                  <c:v>89.590469999999996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6B4-4A22-919B-025746D3DA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789272"/>
        <c:axId val="410789664"/>
      </c:lineChart>
      <c:catAx>
        <c:axId val="410789272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664"/>
        <c:crosses val="autoZero"/>
        <c:auto val="1"/>
        <c:lblAlgn val="ctr"/>
        <c:lblOffset val="100"/>
        <c:noMultiLvlLbl val="0"/>
      </c:catAx>
      <c:valAx>
        <c:axId val="410789664"/>
        <c:scaling>
          <c:orientation val="minMax"/>
          <c:min val="70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41078927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b="0" dirty="0">
                <a:solidFill>
                  <a:srgbClr val="002060"/>
                </a:solidFill>
              </a:rPr>
              <a:t>Yritysten </a:t>
            </a:r>
            <a:r>
              <a:rPr lang="en-GB" sz="1200" b="0" dirty="0" err="1">
                <a:solidFill>
                  <a:srgbClr val="002060"/>
                </a:solidFill>
              </a:rPr>
              <a:t>kiinteät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investoinnit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suhteessa</a:t>
            </a:r>
            <a:r>
              <a:rPr lang="en-GB" sz="1200" b="0" dirty="0">
                <a:solidFill>
                  <a:srgbClr val="002060"/>
                </a:solidFill>
              </a:rPr>
              <a:t> </a:t>
            </a:r>
            <a:r>
              <a:rPr lang="en-GB" sz="1200" b="0" dirty="0" err="1">
                <a:solidFill>
                  <a:srgbClr val="002060"/>
                </a:solidFill>
              </a:rPr>
              <a:t>jalostusarvoon</a:t>
            </a:r>
            <a:r>
              <a:rPr lang="en-GB" sz="1200" b="0" dirty="0">
                <a:solidFill>
                  <a:srgbClr val="002060"/>
                </a:solidFill>
              </a:rPr>
              <a:t>, % (pl. </a:t>
            </a:r>
            <a:r>
              <a:rPr lang="en-GB" sz="1200" b="0" dirty="0" err="1">
                <a:solidFill>
                  <a:srgbClr val="002060"/>
                </a:solidFill>
              </a:rPr>
              <a:t>rahoituslaitokset</a:t>
            </a:r>
            <a:r>
              <a:rPr lang="en-GB" sz="1200" b="0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5.5926425768856078E-2"/>
          <c:y val="7.09301038593764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2970586395202301E-2"/>
          <c:y val="6.4156461395866768E-2"/>
          <c:w val="0.77968200058988091"/>
          <c:h val="0.85021772723054978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Taul1!$B$2:$B$13</c:f>
              <c:numCache>
                <c:formatCode>General</c:formatCode>
                <c:ptCount val="12"/>
                <c:pt idx="0">
                  <c:v>25.42</c:v>
                </c:pt>
                <c:pt idx="1">
                  <c:v>25.99</c:v>
                </c:pt>
                <c:pt idx="2">
                  <c:v>27.15</c:v>
                </c:pt>
                <c:pt idx="3">
                  <c:v>27.84</c:v>
                </c:pt>
                <c:pt idx="4">
                  <c:v>25.3</c:v>
                </c:pt>
                <c:pt idx="5">
                  <c:v>24.09</c:v>
                </c:pt>
                <c:pt idx="6">
                  <c:v>24.92</c:v>
                </c:pt>
                <c:pt idx="7">
                  <c:v>25.69</c:v>
                </c:pt>
                <c:pt idx="8">
                  <c:v>25.53</c:v>
                </c:pt>
                <c:pt idx="9">
                  <c:v>26.76</c:v>
                </c:pt>
                <c:pt idx="10">
                  <c:v>26.71</c:v>
                </c:pt>
                <c:pt idx="11">
                  <c:v>27.28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FA-4B68-AACD-8A6474D9EBA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Belgia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Taul1!$C$2:$C$13</c:f>
              <c:numCache>
                <c:formatCode>General</c:formatCode>
                <c:ptCount val="12"/>
                <c:pt idx="0">
                  <c:v>23.62</c:v>
                </c:pt>
                <c:pt idx="1">
                  <c:v>23.62</c:v>
                </c:pt>
                <c:pt idx="2">
                  <c:v>24.49</c:v>
                </c:pt>
                <c:pt idx="3">
                  <c:v>25.24</c:v>
                </c:pt>
                <c:pt idx="4">
                  <c:v>23.85</c:v>
                </c:pt>
                <c:pt idx="5">
                  <c:v>22.94</c:v>
                </c:pt>
                <c:pt idx="6">
                  <c:v>24.39</c:v>
                </c:pt>
                <c:pt idx="7">
                  <c:v>24.73</c:v>
                </c:pt>
                <c:pt idx="8">
                  <c:v>24.55</c:v>
                </c:pt>
                <c:pt idx="9">
                  <c:v>25.62</c:v>
                </c:pt>
                <c:pt idx="10">
                  <c:v>25.58</c:v>
                </c:pt>
                <c:pt idx="11">
                  <c:v>26.41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4FA-4B68-AACD-8A6474D9EBAE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Itävalta</c:v>
                </c:pt>
              </c:strCache>
            </c:strRef>
          </c:tx>
          <c:spPr>
            <a:ln w="635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Taul1!$D$2:$D$13</c:f>
              <c:numCache>
                <c:formatCode>General</c:formatCode>
                <c:ptCount val="12"/>
                <c:pt idx="0">
                  <c:v>26.15</c:v>
                </c:pt>
                <c:pt idx="1">
                  <c:v>25.35</c:v>
                </c:pt>
                <c:pt idx="2">
                  <c:v>25.76</c:v>
                </c:pt>
                <c:pt idx="3">
                  <c:v>25.97</c:v>
                </c:pt>
                <c:pt idx="4">
                  <c:v>24.7</c:v>
                </c:pt>
                <c:pt idx="5">
                  <c:v>23.19</c:v>
                </c:pt>
                <c:pt idx="6">
                  <c:v>24.78</c:v>
                </c:pt>
                <c:pt idx="7">
                  <c:v>25.3</c:v>
                </c:pt>
                <c:pt idx="8">
                  <c:v>25.83</c:v>
                </c:pt>
                <c:pt idx="9">
                  <c:v>25.31</c:v>
                </c:pt>
                <c:pt idx="10">
                  <c:v>25.13</c:v>
                </c:pt>
                <c:pt idx="11">
                  <c:v>26.02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BE-45A0-9B2F-3DDDE479658B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Sveitsi</c:v>
                </c:pt>
              </c:strCache>
            </c:strRef>
          </c:tx>
          <c:spPr>
            <a:ln w="635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Taul1!$E$2:$E$13</c:f>
              <c:numCache>
                <c:formatCode>General</c:formatCode>
                <c:ptCount val="12"/>
                <c:pt idx="0">
                  <c:v>26.59</c:v>
                </c:pt>
                <c:pt idx="1">
                  <c:v>27.36</c:v>
                </c:pt>
                <c:pt idx="2">
                  <c:v>27.92</c:v>
                </c:pt>
                <c:pt idx="3">
                  <c:v>26.65</c:v>
                </c:pt>
                <c:pt idx="4">
                  <c:v>24.48</c:v>
                </c:pt>
                <c:pt idx="5">
                  <c:v>24.03</c:v>
                </c:pt>
                <c:pt idx="6">
                  <c:v>25.03</c:v>
                </c:pt>
                <c:pt idx="7">
                  <c:v>25.84</c:v>
                </c:pt>
                <c:pt idx="8">
                  <c:v>25.59</c:v>
                </c:pt>
                <c:pt idx="9">
                  <c:v>25.92</c:v>
                </c:pt>
                <c:pt idx="10">
                  <c:v>25.75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BE-45A0-9B2F-3DDDE479658B}"/>
            </c:ext>
          </c:extLst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Taul1!$F$2:$F$13</c:f>
              <c:numCache>
                <c:formatCode>General</c:formatCode>
                <c:ptCount val="12"/>
                <c:pt idx="0">
                  <c:v>22.75</c:v>
                </c:pt>
                <c:pt idx="1">
                  <c:v>24.06</c:v>
                </c:pt>
                <c:pt idx="2">
                  <c:v>24.45</c:v>
                </c:pt>
                <c:pt idx="3">
                  <c:v>24.6</c:v>
                </c:pt>
                <c:pt idx="4">
                  <c:v>23.65</c:v>
                </c:pt>
                <c:pt idx="5">
                  <c:v>19.8</c:v>
                </c:pt>
                <c:pt idx="6">
                  <c:v>19.649999999999999</c:v>
                </c:pt>
                <c:pt idx="7">
                  <c:v>20.260000000000002</c:v>
                </c:pt>
                <c:pt idx="8">
                  <c:v>21.73</c:v>
                </c:pt>
                <c:pt idx="9">
                  <c:v>21.07</c:v>
                </c:pt>
                <c:pt idx="10">
                  <c:v>21.22</c:v>
                </c:pt>
                <c:pt idx="11">
                  <c:v>22.72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BE-45A0-9B2F-3DDDE479658B}"/>
            </c:ext>
          </c:extLst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Suomi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Taul1!$A$2:$A$13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Taul1!$G$2:$G$13</c:f>
              <c:numCache>
                <c:formatCode>General</c:formatCode>
                <c:ptCount val="12"/>
                <c:pt idx="0">
                  <c:v>21.67</c:v>
                </c:pt>
                <c:pt idx="1">
                  <c:v>21.56</c:v>
                </c:pt>
                <c:pt idx="2">
                  <c:v>23.47</c:v>
                </c:pt>
                <c:pt idx="3">
                  <c:v>24.85</c:v>
                </c:pt>
                <c:pt idx="4">
                  <c:v>23.72</c:v>
                </c:pt>
                <c:pt idx="5">
                  <c:v>21.58</c:v>
                </c:pt>
                <c:pt idx="6">
                  <c:v>22.09</c:v>
                </c:pt>
                <c:pt idx="7">
                  <c:v>22.22</c:v>
                </c:pt>
                <c:pt idx="8">
                  <c:v>20.6</c:v>
                </c:pt>
                <c:pt idx="9">
                  <c:v>19.91</c:v>
                </c:pt>
                <c:pt idx="10">
                  <c:v>20.440000000000001</c:v>
                </c:pt>
                <c:pt idx="11">
                  <c:v>21.16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BBE-45A0-9B2F-3DDDE4796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750248"/>
        <c:axId val="301817616"/>
      </c:lineChart>
      <c:catAx>
        <c:axId val="227750248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301817616"/>
        <c:crosses val="autoZero"/>
        <c:auto val="1"/>
        <c:lblAlgn val="ctr"/>
        <c:lblOffset val="100"/>
        <c:noMultiLvlLbl val="0"/>
      </c:catAx>
      <c:valAx>
        <c:axId val="301817616"/>
        <c:scaling>
          <c:orientation val="minMax"/>
          <c:max val="30"/>
          <c:min val="18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fi-FI"/>
          </a:p>
        </c:txPr>
        <c:crossAx val="227750248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rgbClr val="002060"/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86-4F9E-8A8F-62FDA91C8B0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104.28</c:v>
                </c:pt>
                <c:pt idx="2">
                  <c:v>101.66</c:v>
                </c:pt>
                <c:pt idx="3">
                  <c:v>99.53</c:v>
                </c:pt>
                <c:pt idx="4">
                  <c:v>94.52</c:v>
                </c:pt>
                <c:pt idx="5">
                  <c:v>73.790000000000006</c:v>
                </c:pt>
                <c:pt idx="6">
                  <c:v>59.89</c:v>
                </c:pt>
                <c:pt idx="7">
                  <c:v>61.76</c:v>
                </c:pt>
                <c:pt idx="8">
                  <c:v>67.27</c:v>
                </c:pt>
                <c:pt idx="9">
                  <c:v>69.09</c:v>
                </c:pt>
                <c:pt idx="10">
                  <c:v>66.930000000000007</c:v>
                </c:pt>
                <c:pt idx="11">
                  <c:v>67.33</c:v>
                </c:pt>
                <c:pt idx="12">
                  <c:v>76.31</c:v>
                </c:pt>
                <c:pt idx="13">
                  <c:v>82.29</c:v>
                </c:pt>
                <c:pt idx="14">
                  <c:v>80.14</c:v>
                </c:pt>
                <c:pt idx="15">
                  <c:v>76.78</c:v>
                </c:pt>
                <c:pt idx="16">
                  <c:v>78.989999999999995</c:v>
                </c:pt>
                <c:pt idx="17">
                  <c:v>80.900000000000006</c:v>
                </c:pt>
                <c:pt idx="18">
                  <c:v>79.03</c:v>
                </c:pt>
                <c:pt idx="19">
                  <c:v>76.62</c:v>
                </c:pt>
                <c:pt idx="20">
                  <c:v>75.41</c:v>
                </c:pt>
                <c:pt idx="21">
                  <c:v>73.08</c:v>
                </c:pt>
                <c:pt idx="22">
                  <c:v>68.41</c:v>
                </c:pt>
                <c:pt idx="23">
                  <c:v>66.64</c:v>
                </c:pt>
                <c:pt idx="24">
                  <c:v>67.88</c:v>
                </c:pt>
                <c:pt idx="25">
                  <c:v>71.62</c:v>
                </c:pt>
                <c:pt idx="26">
                  <c:v>69.650000000000006</c:v>
                </c:pt>
                <c:pt idx="27">
                  <c:v>71.81</c:v>
                </c:pt>
                <c:pt idx="28">
                  <c:v>74.89</c:v>
                </c:pt>
                <c:pt idx="29">
                  <c:v>68.44</c:v>
                </c:pt>
                <c:pt idx="30">
                  <c:v>63.2</c:v>
                </c:pt>
                <c:pt idx="31">
                  <c:v>61.21</c:v>
                </c:pt>
                <c:pt idx="32">
                  <c:v>66.97</c:v>
                </c:pt>
                <c:pt idx="33">
                  <c:v>69.37</c:v>
                </c:pt>
                <c:pt idx="34">
                  <c:v>62.33</c:v>
                </c:pt>
                <c:pt idx="35">
                  <c:v>62.04</c:v>
                </c:pt>
                <c:pt idx="36">
                  <c:v>68.87</c:v>
                </c:pt>
                <c:pt idx="37">
                  <c:v>74.349999999999994</c:v>
                </c:pt>
                <c:pt idx="38">
                  <c:v>73.52</c:v>
                </c:pt>
                <c:pt idx="39">
                  <c:v>71.709999999999994</c:v>
                </c:pt>
                <c:pt idx="40">
                  <c:v>75.25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9C-4BD1-9B6F-2ED96D258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15"/>
          <c:min val="5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"/>
        <c:minorUnit val="1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803566693777357E-2"/>
          <c:y val="2.9418823439059976E-2"/>
          <c:w val="0.74940609722309115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3546.1</c:v>
                </c:pt>
                <c:pt idx="1">
                  <c:v>3580.3</c:v>
                </c:pt>
                <c:pt idx="2">
                  <c:v>3845.4</c:v>
                </c:pt>
                <c:pt idx="3">
                  <c:v>3742.2</c:v>
                </c:pt>
                <c:pt idx="4">
                  <c:v>3538</c:v>
                </c:pt>
                <c:pt idx="5">
                  <c:v>3083</c:v>
                </c:pt>
                <c:pt idx="6">
                  <c:v>2961.6</c:v>
                </c:pt>
                <c:pt idx="7">
                  <c:v>2994.3</c:v>
                </c:pt>
                <c:pt idx="8">
                  <c:v>3089.6</c:v>
                </c:pt>
                <c:pt idx="9">
                  <c:v>3197.4</c:v>
                </c:pt>
                <c:pt idx="10">
                  <c:v>2961.8</c:v>
                </c:pt>
                <c:pt idx="11">
                  <c:v>2951.8</c:v>
                </c:pt>
                <c:pt idx="12">
                  <c:v>3338.2</c:v>
                </c:pt>
                <c:pt idx="13">
                  <c:v>3969.7</c:v>
                </c:pt>
                <c:pt idx="14">
                  <c:v>4039.5</c:v>
                </c:pt>
                <c:pt idx="15">
                  <c:v>4076.1</c:v>
                </c:pt>
                <c:pt idx="16">
                  <c:v>4045.1</c:v>
                </c:pt>
                <c:pt idx="17">
                  <c:v>3978.5</c:v>
                </c:pt>
                <c:pt idx="18">
                  <c:v>4387.8</c:v>
                </c:pt>
                <c:pt idx="19">
                  <c:v>3803.7</c:v>
                </c:pt>
                <c:pt idx="20">
                  <c:v>3813.4</c:v>
                </c:pt>
                <c:pt idx="21">
                  <c:v>3641.3</c:v>
                </c:pt>
                <c:pt idx="22">
                  <c:v>3715.8</c:v>
                </c:pt>
                <c:pt idx="23">
                  <c:v>3627.5</c:v>
                </c:pt>
                <c:pt idx="24">
                  <c:v>3410.1</c:v>
                </c:pt>
                <c:pt idx="25">
                  <c:v>3816.1</c:v>
                </c:pt>
                <c:pt idx="26">
                  <c:v>3926.6</c:v>
                </c:pt>
                <c:pt idx="27">
                  <c:v>4454</c:v>
                </c:pt>
                <c:pt idx="28">
                  <c:v>4573.7</c:v>
                </c:pt>
                <c:pt idx="29">
                  <c:v>4872.1000000000004</c:v>
                </c:pt>
                <c:pt idx="30">
                  <c:v>4866.8</c:v>
                </c:pt>
                <c:pt idx="31">
                  <c:v>4723.3999999999996</c:v>
                </c:pt>
                <c:pt idx="32">
                  <c:v>5115.2</c:v>
                </c:pt>
                <c:pt idx="33">
                  <c:v>5062.8999999999996</c:v>
                </c:pt>
                <c:pt idx="34">
                  <c:v>4888.3999999999996</c:v>
                </c:pt>
                <c:pt idx="35">
                  <c:v>4734</c:v>
                </c:pt>
                <c:pt idx="36">
                  <c:v>4772.8999999999996</c:v>
                </c:pt>
                <c:pt idx="37">
                  <c:v>4776</c:v>
                </c:pt>
                <c:pt idx="38">
                  <c:v>4897.8</c:v>
                </c:pt>
                <c:pt idx="39">
                  <c:v>4736.3</c:v>
                </c:pt>
                <c:pt idx="40">
                  <c:v>4960.8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18745.3</c:v>
                </c:pt>
                <c:pt idx="1">
                  <c:v>18715</c:v>
                </c:pt>
                <c:pt idx="2">
                  <c:v>18294.099999999999</c:v>
                </c:pt>
                <c:pt idx="3">
                  <c:v>19617.900000000001</c:v>
                </c:pt>
                <c:pt idx="4">
                  <c:v>18355.900000000001</c:v>
                </c:pt>
                <c:pt idx="5">
                  <c:v>14456.1</c:v>
                </c:pt>
                <c:pt idx="6">
                  <c:v>13232.9</c:v>
                </c:pt>
                <c:pt idx="7">
                  <c:v>12865</c:v>
                </c:pt>
                <c:pt idx="8">
                  <c:v>12058.6</c:v>
                </c:pt>
                <c:pt idx="9">
                  <c:v>11271.2</c:v>
                </c:pt>
                <c:pt idx="10">
                  <c:v>11331.2</c:v>
                </c:pt>
                <c:pt idx="11">
                  <c:v>11204.8</c:v>
                </c:pt>
                <c:pt idx="12">
                  <c:v>11204.2</c:v>
                </c:pt>
                <c:pt idx="13">
                  <c:v>10081.299999999999</c:v>
                </c:pt>
                <c:pt idx="14">
                  <c:v>10651.2</c:v>
                </c:pt>
                <c:pt idx="15">
                  <c:v>11024</c:v>
                </c:pt>
                <c:pt idx="16">
                  <c:v>11927.4</c:v>
                </c:pt>
                <c:pt idx="17">
                  <c:v>11181.4</c:v>
                </c:pt>
                <c:pt idx="18">
                  <c:v>11500.3</c:v>
                </c:pt>
                <c:pt idx="19">
                  <c:v>10898.7</c:v>
                </c:pt>
                <c:pt idx="20">
                  <c:v>11514.4</c:v>
                </c:pt>
                <c:pt idx="21">
                  <c:v>10534.6</c:v>
                </c:pt>
                <c:pt idx="22">
                  <c:v>10644.4</c:v>
                </c:pt>
                <c:pt idx="23">
                  <c:v>10325.700000000001</c:v>
                </c:pt>
                <c:pt idx="24">
                  <c:v>10235.700000000001</c:v>
                </c:pt>
                <c:pt idx="25">
                  <c:v>9975.35</c:v>
                </c:pt>
                <c:pt idx="26">
                  <c:v>10033.200000000001</c:v>
                </c:pt>
                <c:pt idx="27">
                  <c:v>11205.4</c:v>
                </c:pt>
                <c:pt idx="28">
                  <c:v>11307.9</c:v>
                </c:pt>
                <c:pt idx="29">
                  <c:v>10902.7</c:v>
                </c:pt>
                <c:pt idx="30">
                  <c:v>11989.1</c:v>
                </c:pt>
                <c:pt idx="31">
                  <c:v>12829.6</c:v>
                </c:pt>
                <c:pt idx="32">
                  <c:v>13716.8</c:v>
                </c:pt>
                <c:pt idx="33">
                  <c:v>13452.4</c:v>
                </c:pt>
                <c:pt idx="34">
                  <c:v>12576.8</c:v>
                </c:pt>
                <c:pt idx="35">
                  <c:v>13036.5</c:v>
                </c:pt>
                <c:pt idx="36">
                  <c:v>13299.6</c:v>
                </c:pt>
                <c:pt idx="37">
                  <c:v>13838.8</c:v>
                </c:pt>
                <c:pt idx="38">
                  <c:v>15711.1</c:v>
                </c:pt>
                <c:pt idx="39">
                  <c:v>15625</c:v>
                </c:pt>
                <c:pt idx="40">
                  <c:v>17568.400000000001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6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4719386523903586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586-4F9E-8A8F-62FDA91C8B02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strRef>
              <c:f>Sheet1!$A$2:$A$42</c:f>
              <c:strCache>
                <c:ptCount val="38"/>
                <c:pt idx="0">
                  <c:v>2007,IV</c:v>
                </c:pt>
                <c:pt idx="1">
                  <c:v>2008,I</c:v>
                </c:pt>
                <c:pt idx="5">
                  <c:v>2009,I</c:v>
                </c:pt>
                <c:pt idx="9">
                  <c:v>2010,I</c:v>
                </c:pt>
                <c:pt idx="13">
                  <c:v>2011,I</c:v>
                </c:pt>
                <c:pt idx="17">
                  <c:v>2012,I</c:v>
                </c:pt>
                <c:pt idx="21">
                  <c:v>2013,I</c:v>
                </c:pt>
                <c:pt idx="25">
                  <c:v>2014,I</c:v>
                </c:pt>
                <c:pt idx="29">
                  <c:v>2015,I</c:v>
                </c:pt>
                <c:pt idx="33">
                  <c:v>2016,I</c:v>
                </c:pt>
                <c:pt idx="37">
                  <c:v>2017,I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">
                  <c:v>99.286100000000005</c:v>
                </c:pt>
                <c:pt idx="2">
                  <c:v>100.714</c:v>
                </c:pt>
                <c:pt idx="3">
                  <c:v>103.749</c:v>
                </c:pt>
                <c:pt idx="4">
                  <c:v>101.961</c:v>
                </c:pt>
                <c:pt idx="5">
                  <c:v>87.284400000000005</c:v>
                </c:pt>
                <c:pt idx="6">
                  <c:v>73.834699999999998</c:v>
                </c:pt>
                <c:pt idx="7">
                  <c:v>70.362899999999996</c:v>
                </c:pt>
                <c:pt idx="8">
                  <c:v>69.939599999999999</c:v>
                </c:pt>
                <c:pt idx="9">
                  <c:v>68.779399999999995</c:v>
                </c:pt>
                <c:pt idx="10">
                  <c:v>66.578500000000005</c:v>
                </c:pt>
                <c:pt idx="11">
                  <c:v>65.766800000000003</c:v>
                </c:pt>
                <c:pt idx="12">
                  <c:v>68.431899999999999</c:v>
                </c:pt>
                <c:pt idx="13">
                  <c:v>70.483699999999999</c:v>
                </c:pt>
                <c:pt idx="14">
                  <c:v>71.202399999999997</c:v>
                </c:pt>
                <c:pt idx="15">
                  <c:v>73.903000000000006</c:v>
                </c:pt>
                <c:pt idx="16">
                  <c:v>75.994</c:v>
                </c:pt>
                <c:pt idx="17">
                  <c:v>74.976799999999997</c:v>
                </c:pt>
                <c:pt idx="18">
                  <c:v>74.86</c:v>
                </c:pt>
                <c:pt idx="19">
                  <c:v>74.1267</c:v>
                </c:pt>
                <c:pt idx="20">
                  <c:v>71.703999999999994</c:v>
                </c:pt>
                <c:pt idx="21">
                  <c:v>69.312799999999996</c:v>
                </c:pt>
                <c:pt idx="22">
                  <c:v>67.561099999999996</c:v>
                </c:pt>
                <c:pt idx="23">
                  <c:v>67.0839</c:v>
                </c:pt>
                <c:pt idx="24">
                  <c:v>64.961699999999993</c:v>
                </c:pt>
                <c:pt idx="25">
                  <c:v>64.3917</c:v>
                </c:pt>
                <c:pt idx="26">
                  <c:v>65.786600000000007</c:v>
                </c:pt>
                <c:pt idx="27">
                  <c:v>68.998099999999994</c:v>
                </c:pt>
                <c:pt idx="28">
                  <c:v>71.398200000000003</c:v>
                </c:pt>
                <c:pt idx="29">
                  <c:v>70.7697</c:v>
                </c:pt>
                <c:pt idx="30">
                  <c:v>69.075699999999998</c:v>
                </c:pt>
                <c:pt idx="31">
                  <c:v>67.445099999999996</c:v>
                </c:pt>
                <c:pt idx="32">
                  <c:v>69.463999999999999</c:v>
                </c:pt>
                <c:pt idx="33">
                  <c:v>71.085800000000006</c:v>
                </c:pt>
                <c:pt idx="34">
                  <c:v>68.647400000000005</c:v>
                </c:pt>
                <c:pt idx="35">
                  <c:v>68.427000000000007</c:v>
                </c:pt>
                <c:pt idx="36">
                  <c:v>69.842200000000005</c:v>
                </c:pt>
                <c:pt idx="37">
                  <c:v>72.664299999999997</c:v>
                </c:pt>
                <c:pt idx="38">
                  <c:v>76.723100000000002</c:v>
                </c:pt>
                <c:pt idx="39">
                  <c:v>77.9405</c:v>
                </c:pt>
                <c:pt idx="40">
                  <c:v>76.189099999999996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9C-4BD1-9B6F-2ED96D258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15"/>
          <c:min val="6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"/>
        <c:minorUnit val="1"/>
      </c:valAx>
      <c:spPr>
        <a:noFill/>
        <a:ln w="11372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050" b="0" dirty="0" err="1">
                <a:solidFill>
                  <a:srgbClr val="002060"/>
                </a:solidFill>
              </a:rPr>
              <a:t>Saldoluku</a:t>
            </a:r>
            <a:r>
              <a:rPr lang="en-US" sz="1050" b="0" dirty="0">
                <a:solidFill>
                  <a:srgbClr val="00206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9296069546357792"/>
          <c:y val="5.32614188238498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Taul1!$A$2:$A$45</c:f>
              <c:strCache>
                <c:ptCount val="41"/>
                <c:pt idx="0">
                  <c:v>08(1)</c:v>
                </c:pt>
                <c:pt idx="1">
                  <c:v>08(4)</c:v>
                </c:pt>
                <c:pt idx="2">
                  <c:v>08(7)</c:v>
                </c:pt>
                <c:pt idx="3">
                  <c:v>08(10)</c:v>
                </c:pt>
                <c:pt idx="4">
                  <c:v>09(1)</c:v>
                </c:pt>
                <c:pt idx="5">
                  <c:v>09(4)</c:v>
                </c:pt>
                <c:pt idx="6">
                  <c:v>09(7)</c:v>
                </c:pt>
                <c:pt idx="7">
                  <c:v>09(10)</c:v>
                </c:pt>
                <c:pt idx="8">
                  <c:v>10(1)</c:v>
                </c:pt>
                <c:pt idx="9">
                  <c:v>10(4)</c:v>
                </c:pt>
                <c:pt idx="10">
                  <c:v>10(7)</c:v>
                </c:pt>
                <c:pt idx="11">
                  <c:v>10(10)</c:v>
                </c:pt>
                <c:pt idx="12">
                  <c:v>11(1)</c:v>
                </c:pt>
                <c:pt idx="13">
                  <c:v>11(4)</c:v>
                </c:pt>
                <c:pt idx="14">
                  <c:v>11(7)</c:v>
                </c:pt>
                <c:pt idx="15">
                  <c:v>11(10)</c:v>
                </c:pt>
                <c:pt idx="16">
                  <c:v>12(1)</c:v>
                </c:pt>
                <c:pt idx="17">
                  <c:v>12(4)</c:v>
                </c:pt>
                <c:pt idx="18">
                  <c:v>12(7)</c:v>
                </c:pt>
                <c:pt idx="19">
                  <c:v>12(10)</c:v>
                </c:pt>
                <c:pt idx="20">
                  <c:v>13(1)</c:v>
                </c:pt>
                <c:pt idx="21">
                  <c:v>13(4)</c:v>
                </c:pt>
                <c:pt idx="22">
                  <c:v>13(7)</c:v>
                </c:pt>
                <c:pt idx="23">
                  <c:v>13(10)</c:v>
                </c:pt>
                <c:pt idx="24">
                  <c:v>14(1)</c:v>
                </c:pt>
                <c:pt idx="25">
                  <c:v>14(4)</c:v>
                </c:pt>
                <c:pt idx="26">
                  <c:v>14(7)</c:v>
                </c:pt>
                <c:pt idx="27">
                  <c:v>14(10)</c:v>
                </c:pt>
                <c:pt idx="28">
                  <c:v>15(1)</c:v>
                </c:pt>
                <c:pt idx="29">
                  <c:v>15(4)</c:v>
                </c:pt>
                <c:pt idx="30">
                  <c:v>15(7)</c:v>
                </c:pt>
                <c:pt idx="31">
                  <c:v>15(10)</c:v>
                </c:pt>
                <c:pt idx="32">
                  <c:v>16(1)</c:v>
                </c:pt>
                <c:pt idx="33">
                  <c:v>16(4)</c:v>
                </c:pt>
                <c:pt idx="34">
                  <c:v>16(7)</c:v>
                </c:pt>
                <c:pt idx="35">
                  <c:v>16(10)</c:v>
                </c:pt>
                <c:pt idx="36">
                  <c:v>17(1)</c:v>
                </c:pt>
                <c:pt idx="37">
                  <c:v>17(4)</c:v>
                </c:pt>
                <c:pt idx="38">
                  <c:v>17(7)</c:v>
                </c:pt>
                <c:pt idx="39">
                  <c:v>17(10)</c:v>
                </c:pt>
                <c:pt idx="40">
                  <c:v>18(1)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-2</c:v>
                </c:pt>
                <c:pt idx="1">
                  <c:v>1</c:v>
                </c:pt>
                <c:pt idx="2">
                  <c:v>-14</c:v>
                </c:pt>
                <c:pt idx="3">
                  <c:v>-28</c:v>
                </c:pt>
                <c:pt idx="4">
                  <c:v>-56</c:v>
                </c:pt>
                <c:pt idx="5">
                  <c:v>-36</c:v>
                </c:pt>
                <c:pt idx="6">
                  <c:v>-21</c:v>
                </c:pt>
                <c:pt idx="7">
                  <c:v>2</c:v>
                </c:pt>
                <c:pt idx="8">
                  <c:v>10</c:v>
                </c:pt>
                <c:pt idx="9">
                  <c:v>33</c:v>
                </c:pt>
                <c:pt idx="10">
                  <c:v>27</c:v>
                </c:pt>
                <c:pt idx="11">
                  <c:v>19</c:v>
                </c:pt>
                <c:pt idx="12">
                  <c:v>26</c:v>
                </c:pt>
                <c:pt idx="13">
                  <c:v>30</c:v>
                </c:pt>
                <c:pt idx="14">
                  <c:v>18</c:v>
                </c:pt>
                <c:pt idx="15">
                  <c:v>-5</c:v>
                </c:pt>
                <c:pt idx="16">
                  <c:v>-5</c:v>
                </c:pt>
                <c:pt idx="17">
                  <c:v>8</c:v>
                </c:pt>
                <c:pt idx="18">
                  <c:v>-4</c:v>
                </c:pt>
                <c:pt idx="19">
                  <c:v>-24</c:v>
                </c:pt>
                <c:pt idx="20">
                  <c:v>-11</c:v>
                </c:pt>
                <c:pt idx="21">
                  <c:v>-2</c:v>
                </c:pt>
                <c:pt idx="22">
                  <c:v>-11</c:v>
                </c:pt>
                <c:pt idx="23">
                  <c:v>-13</c:v>
                </c:pt>
                <c:pt idx="24">
                  <c:v>5</c:v>
                </c:pt>
                <c:pt idx="25">
                  <c:v>15</c:v>
                </c:pt>
                <c:pt idx="26">
                  <c:v>3</c:v>
                </c:pt>
                <c:pt idx="27">
                  <c:v>-12</c:v>
                </c:pt>
                <c:pt idx="28">
                  <c:v>-4</c:v>
                </c:pt>
                <c:pt idx="29">
                  <c:v>10</c:v>
                </c:pt>
                <c:pt idx="30">
                  <c:v>1</c:v>
                </c:pt>
                <c:pt idx="31">
                  <c:v>-3</c:v>
                </c:pt>
                <c:pt idx="32">
                  <c:v>1</c:v>
                </c:pt>
                <c:pt idx="33">
                  <c:v>18</c:v>
                </c:pt>
                <c:pt idx="34">
                  <c:v>4</c:v>
                </c:pt>
                <c:pt idx="35">
                  <c:v>9</c:v>
                </c:pt>
                <c:pt idx="36">
                  <c:v>14</c:v>
                </c:pt>
                <c:pt idx="37">
                  <c:v>24</c:v>
                </c:pt>
                <c:pt idx="38">
                  <c:v>24</c:v>
                </c:pt>
                <c:pt idx="39">
                  <c:v>21.45</c:v>
                </c:pt>
                <c:pt idx="40">
                  <c:v>26.78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141F94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#,##0</c:formatCode>
                <c:ptCount val="13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287400</c:v>
                </c:pt>
                <c:pt idx="10">
                  <c:v>288900</c:v>
                </c:pt>
                <c:pt idx="11">
                  <c:v>290100</c:v>
                </c:pt>
                <c:pt idx="12">
                  <c:v>296503.29822831124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EA-4536-86D0-AE95E4D4FA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805C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  <c:pt idx="10">
                  <c:v>255440.5</c:v>
                </c:pt>
                <c:pt idx="11">
                  <c:v>284942.7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EA-4536-86D0-AE95E4D4F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370638952"/>
        <c:axId val="319901952"/>
      </c:barChart>
      <c:catAx>
        <c:axId val="370638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19901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9901952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endParaRPr lang="fi-FI"/>
          </a:p>
        </c:txPr>
        <c:crossAx val="37063895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-1725.0472980454797</c:v>
                </c:pt>
                <c:pt idx="1">
                  <c:v>-2772.9277301111724</c:v>
                </c:pt>
                <c:pt idx="2">
                  <c:v>500</c:v>
                </c:pt>
                <c:pt idx="3">
                  <c:v>1464.6108658704907</c:v>
                </c:pt>
                <c:pt idx="4">
                  <c:v>-1043.8445894536562</c:v>
                </c:pt>
                <c:pt idx="5">
                  <c:v>-2242.6661510239355</c:v>
                </c:pt>
                <c:pt idx="6">
                  <c:v>-423.86039099266054</c:v>
                </c:pt>
                <c:pt idx="7">
                  <c:v>783.61812865873799</c:v>
                </c:pt>
                <c:pt idx="8">
                  <c:v>-1880.5028571592993</c:v>
                </c:pt>
                <c:pt idx="9">
                  <c:v>577.85174448625185</c:v>
                </c:pt>
                <c:pt idx="10">
                  <c:v>2477</c:v>
                </c:pt>
                <c:pt idx="11">
                  <c:v>3855</c:v>
                </c:pt>
                <c:pt idx="12">
                  <c:v>1906</c:v>
                </c:pt>
                <c:pt idx="13">
                  <c:v>1556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6-482A-AD06-8D94355D6B8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2014Q3</c:v>
                </c:pt>
                <c:pt idx="1">
                  <c:v>2014Q4</c:v>
                </c:pt>
                <c:pt idx="2">
                  <c:v>2015Q1</c:v>
                </c:pt>
                <c:pt idx="3">
                  <c:v>2015Q2</c:v>
                </c:pt>
                <c:pt idx="4">
                  <c:v>2015Q3</c:v>
                </c:pt>
                <c:pt idx="5">
                  <c:v>2015Q4</c:v>
                </c:pt>
                <c:pt idx="6">
                  <c:v>2016Q1</c:v>
                </c:pt>
                <c:pt idx="7">
                  <c:v>2016Q2</c:v>
                </c:pt>
                <c:pt idx="8">
                  <c:v>2016Q3</c:v>
                </c:pt>
                <c:pt idx="9">
                  <c:v>2016Q4</c:v>
                </c:pt>
                <c:pt idx="10">
                  <c:v>2017Q1</c:v>
                </c:pt>
                <c:pt idx="11">
                  <c:v>2017Q2</c:v>
                </c:pt>
                <c:pt idx="12">
                  <c:v>2017Q3</c:v>
                </c:pt>
                <c:pt idx="13">
                  <c:v>2017Q4</c:v>
                </c:pt>
              </c:strCache>
            </c:strRef>
          </c:cat>
          <c:val>
            <c:numRef>
              <c:f>Taul1!$C$2:$C$15</c:f>
              <c:numCache>
                <c:formatCode>#,##0</c:formatCode>
                <c:ptCount val="1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  <c:pt idx="4" formatCode="General">
                  <c:v>7700</c:v>
                </c:pt>
                <c:pt idx="5">
                  <c:v>6176.3555772662821</c:v>
                </c:pt>
                <c:pt idx="6">
                  <c:v>7537.782188740196</c:v>
                </c:pt>
                <c:pt idx="7">
                  <c:v>6857.0390325418875</c:v>
                </c:pt>
                <c:pt idx="8" formatCode="General">
                  <c:v>6818</c:v>
                </c:pt>
                <c:pt idx="9" formatCode="General">
                  <c:v>7300</c:v>
                </c:pt>
                <c:pt idx="10" formatCode="General">
                  <c:v>11000</c:v>
                </c:pt>
                <c:pt idx="11" formatCode="General">
                  <c:v>11600</c:v>
                </c:pt>
                <c:pt idx="12" formatCode="General">
                  <c:v>10900</c:v>
                </c:pt>
                <c:pt idx="13" formatCode="General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6-482A-AD06-8D94355D6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tickLblSkip val="2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tuotanto, kun kapasiteetti täyskäytössä (teoreettinen taso), vas. ast.</c:v>
                </c:pt>
              </c:strCache>
            </c:strRef>
          </c:tx>
          <c:spPr>
            <a:ln w="44450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Sheet1!$B$2:$B$41</c:f>
              <c:numCache>
                <c:formatCode>General</c:formatCode>
                <c:ptCount val="40"/>
                <c:pt idx="0">
                  <c:v>122.8388683</c:v>
                </c:pt>
                <c:pt idx="1">
                  <c:v>118.6996856</c:v>
                </c:pt>
                <c:pt idx="2">
                  <c:v>122.21644430000001</c:v>
                </c:pt>
                <c:pt idx="3">
                  <c:v>118.7597066</c:v>
                </c:pt>
                <c:pt idx="4">
                  <c:v>105.38643380000001</c:v>
                </c:pt>
                <c:pt idx="5">
                  <c:v>105.7041984</c:v>
                </c:pt>
                <c:pt idx="6">
                  <c:v>106.89042259999999</c:v>
                </c:pt>
                <c:pt idx="7">
                  <c:v>104.65039470000001</c:v>
                </c:pt>
                <c:pt idx="8">
                  <c:v>100.7756619</c:v>
                </c:pt>
                <c:pt idx="9">
                  <c:v>104.5423681</c:v>
                </c:pt>
                <c:pt idx="10">
                  <c:v>105.7452183</c:v>
                </c:pt>
                <c:pt idx="11">
                  <c:v>104.67984629999999</c:v>
                </c:pt>
                <c:pt idx="12">
                  <c:v>102.5693608</c:v>
                </c:pt>
                <c:pt idx="13">
                  <c:v>99.99904995</c:v>
                </c:pt>
                <c:pt idx="14">
                  <c:v>104.55706600000001</c:v>
                </c:pt>
                <c:pt idx="15">
                  <c:v>103.4737827</c:v>
                </c:pt>
                <c:pt idx="16">
                  <c:v>102.1555571</c:v>
                </c:pt>
                <c:pt idx="17">
                  <c:v>100.45851209999999</c:v>
                </c:pt>
                <c:pt idx="18">
                  <c:v>102.10869719999999</c:v>
                </c:pt>
                <c:pt idx="19">
                  <c:v>100.2978694</c:v>
                </c:pt>
                <c:pt idx="20">
                  <c:v>99.049891720000005</c:v>
                </c:pt>
                <c:pt idx="21">
                  <c:v>96.601858190000002</c:v>
                </c:pt>
                <c:pt idx="22">
                  <c:v>99.092057280000006</c:v>
                </c:pt>
                <c:pt idx="23">
                  <c:v>97.779448130000006</c:v>
                </c:pt>
                <c:pt idx="24">
                  <c:v>97.858330420000001</c:v>
                </c:pt>
                <c:pt idx="25">
                  <c:v>95.537017109999994</c:v>
                </c:pt>
                <c:pt idx="26">
                  <c:v>97.407279079999995</c:v>
                </c:pt>
                <c:pt idx="27">
                  <c:v>96.565448829999994</c:v>
                </c:pt>
                <c:pt idx="28">
                  <c:v>95.286594480000005</c:v>
                </c:pt>
                <c:pt idx="29">
                  <c:v>93.855396440000007</c:v>
                </c:pt>
                <c:pt idx="30">
                  <c:v>96.232762840000007</c:v>
                </c:pt>
                <c:pt idx="31">
                  <c:v>95.125728260000002</c:v>
                </c:pt>
                <c:pt idx="32">
                  <c:v>94.409528469999998</c:v>
                </c:pt>
                <c:pt idx="33">
                  <c:v>94.148850859999996</c:v>
                </c:pt>
                <c:pt idx="34">
                  <c:v>98.226587499999994</c:v>
                </c:pt>
                <c:pt idx="35">
                  <c:v>96.597610900000006</c:v>
                </c:pt>
                <c:pt idx="36">
                  <c:v>95.591645130000003</c:v>
                </c:pt>
                <c:pt idx="37">
                  <c:v>98.177520079999994</c:v>
                </c:pt>
                <c:pt idx="38">
                  <c:v>101.85724070000001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31-4E97-AEB7-D0DF7AC12F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Sheet1!$C$2:$C$41</c:f>
              <c:numCache>
                <c:formatCode>General</c:formatCode>
                <c:ptCount val="40"/>
                <c:pt idx="0">
                  <c:v>103.08069999999999</c:v>
                </c:pt>
                <c:pt idx="1">
                  <c:v>101.65560000000001</c:v>
                </c:pt>
                <c:pt idx="2">
                  <c:v>100.9012</c:v>
                </c:pt>
                <c:pt idx="3">
                  <c:v>94.362560000000002</c:v>
                </c:pt>
                <c:pt idx="4">
                  <c:v>80.698570000000004</c:v>
                </c:pt>
                <c:pt idx="5">
                  <c:v>79.022000000000006</c:v>
                </c:pt>
                <c:pt idx="6">
                  <c:v>79.664689999999993</c:v>
                </c:pt>
                <c:pt idx="7">
                  <c:v>79.608800000000002</c:v>
                </c:pt>
                <c:pt idx="8">
                  <c:v>79.608800000000002</c:v>
                </c:pt>
                <c:pt idx="9">
                  <c:v>83.325180000000003</c:v>
                </c:pt>
                <c:pt idx="10">
                  <c:v>84.191410000000005</c:v>
                </c:pt>
                <c:pt idx="11">
                  <c:v>85.448830000000001</c:v>
                </c:pt>
                <c:pt idx="12">
                  <c:v>86.259169999999997</c:v>
                </c:pt>
                <c:pt idx="13">
                  <c:v>85.588539999999995</c:v>
                </c:pt>
                <c:pt idx="14">
                  <c:v>85.588539999999995</c:v>
                </c:pt>
                <c:pt idx="15">
                  <c:v>86.007679999999993</c:v>
                </c:pt>
                <c:pt idx="16">
                  <c:v>85.756200000000007</c:v>
                </c:pt>
                <c:pt idx="17">
                  <c:v>85.840029999999999</c:v>
                </c:pt>
                <c:pt idx="18">
                  <c:v>84.303179999999998</c:v>
                </c:pt>
                <c:pt idx="19">
                  <c:v>83.4649</c:v>
                </c:pt>
                <c:pt idx="20">
                  <c:v>82.291300000000007</c:v>
                </c:pt>
                <c:pt idx="21">
                  <c:v>81.173590000000004</c:v>
                </c:pt>
                <c:pt idx="22">
                  <c:v>81.50891</c:v>
                </c:pt>
                <c:pt idx="23">
                  <c:v>81.257419999999996</c:v>
                </c:pt>
                <c:pt idx="24">
                  <c:v>81.033879999999996</c:v>
                </c:pt>
                <c:pt idx="25">
                  <c:v>80.083830000000006</c:v>
                </c:pt>
                <c:pt idx="26">
                  <c:v>79.804400000000001</c:v>
                </c:pt>
                <c:pt idx="27">
                  <c:v>79.944109999999995</c:v>
                </c:pt>
                <c:pt idx="28">
                  <c:v>79.497029999999995</c:v>
                </c:pt>
                <c:pt idx="29">
                  <c:v>78.826409999999996</c:v>
                </c:pt>
                <c:pt idx="30">
                  <c:v>78.994060000000005</c:v>
                </c:pt>
                <c:pt idx="31">
                  <c:v>79.636740000000003</c:v>
                </c:pt>
                <c:pt idx="32">
                  <c:v>79.301429999999996</c:v>
                </c:pt>
                <c:pt idx="33">
                  <c:v>80.698570000000004</c:v>
                </c:pt>
                <c:pt idx="34">
                  <c:v>81.425079999999994</c:v>
                </c:pt>
                <c:pt idx="35">
                  <c:v>81.95599</c:v>
                </c:pt>
                <c:pt idx="36">
                  <c:v>82.598669999999998</c:v>
                </c:pt>
                <c:pt idx="37">
                  <c:v>84.470830000000007</c:v>
                </c:pt>
                <c:pt idx="38">
                  <c:v>85.700310000000002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31-4E97-AEB7-D0DF7AC1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357024"/>
        <c:axId val="410357416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Teollisuuden kapasiteetin käyttöaste, %, oik. ast.</c:v>
                </c:pt>
              </c:strCache>
            </c:strRef>
          </c:tx>
          <c:spPr>
            <a:ln w="4445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Sheet1!$A$2:$A$41</c:f>
              <c:strCache>
                <c:ptCount val="37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  <c:pt idx="32">
                  <c:v>2016,I</c:v>
                </c:pt>
                <c:pt idx="36">
                  <c:v>2017,I</c:v>
                </c:pt>
              </c:strCache>
            </c:strRef>
          </c:cat>
          <c:val>
            <c:numRef>
              <c:f>Sheet1!$D$2:$D$41</c:f>
              <c:numCache>
                <c:formatCode>General</c:formatCode>
                <c:ptCount val="40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80.13</c:v>
                </c:pt>
                <c:pt idx="29">
                  <c:v>80.930000000000007</c:v>
                </c:pt>
                <c:pt idx="30">
                  <c:v>78.17</c:v>
                </c:pt>
                <c:pt idx="31">
                  <c:v>80.569999999999993</c:v>
                </c:pt>
                <c:pt idx="32">
                  <c:v>80.930000000000007</c:v>
                </c:pt>
                <c:pt idx="33">
                  <c:v>83.33</c:v>
                </c:pt>
                <c:pt idx="34">
                  <c:v>79.37</c:v>
                </c:pt>
                <c:pt idx="35">
                  <c:v>82.13</c:v>
                </c:pt>
                <c:pt idx="36">
                  <c:v>84.27</c:v>
                </c:pt>
                <c:pt idx="37">
                  <c:v>83.77</c:v>
                </c:pt>
                <c:pt idx="38">
                  <c:v>81.13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31-4E97-AEB7-D0DF7AC12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0358200"/>
        <c:axId val="410357808"/>
      </c:lineChart>
      <c:catAx>
        <c:axId val="410357024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410357416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410357416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3366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410357024"/>
        <c:crosses val="autoZero"/>
        <c:crossBetween val="between"/>
        <c:majorUnit val="5"/>
      </c:valAx>
      <c:valAx>
        <c:axId val="410357808"/>
        <c:scaling>
          <c:orientation val="minMax"/>
          <c:max val="100"/>
          <c:min val="55"/>
        </c:scaling>
        <c:delete val="0"/>
        <c:axPos val="r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latin typeface="Verdana" panose="020B0604030504040204" pitchFamily="34" charset="0"/>
              </a:defRPr>
            </a:pPr>
            <a:endParaRPr lang="fi-FI"/>
          </a:p>
        </c:txPr>
        <c:crossAx val="410358200"/>
        <c:crosses val="max"/>
        <c:crossBetween val="between"/>
        <c:dispUnits>
          <c:builtInUnit val="hundreds"/>
        </c:dispUnits>
      </c:valAx>
      <c:catAx>
        <c:axId val="410358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0357808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190004200666742"/>
          <c:y val="6.2788866567203422E-2"/>
          <c:w val="0.20809995799333256"/>
          <c:h val="0.89710926423813719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050" b="0" i="0" u="none" strike="noStrike" baseline="0">
              <a:solidFill>
                <a:srgbClr val="003366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66042405879741761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Koko teollisuuden liikevaihto yhteensä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131.435</c:v>
                </c:pt>
                <c:pt idx="1">
                  <c:v>105.96</c:v>
                </c:pt>
                <c:pt idx="2">
                  <c:v>108.998</c:v>
                </c:pt>
                <c:pt idx="3">
                  <c:v>113.49299999999999</c:v>
                </c:pt>
                <c:pt idx="4">
                  <c:v>109.092</c:v>
                </c:pt>
                <c:pt idx="5">
                  <c:v>105.533</c:v>
                </c:pt>
                <c:pt idx="6">
                  <c:v>103.899</c:v>
                </c:pt>
                <c:pt idx="7">
                  <c:v>100.872</c:v>
                </c:pt>
                <c:pt idx="8">
                  <c:v>102.84399999999999</c:v>
                </c:pt>
                <c:pt idx="9">
                  <c:v>106.958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FD-46A2-B953-6132347C9C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Teollisuuden suuryritysten* liikevaihto</c:v>
                </c:pt>
              </c:strCache>
            </c:strRef>
          </c:tx>
          <c:marker>
            <c:symbol val="none"/>
          </c:marker>
          <c:cat>
            <c:strRef>
              <c:f>Taul1!$A$2:$A$11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2017**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  <c:pt idx="0">
                  <c:v>71.260154740000004</c:v>
                </c:pt>
                <c:pt idx="1">
                  <c:v>53.339958160000002</c:v>
                </c:pt>
                <c:pt idx="2">
                  <c:v>56.874000000000002</c:v>
                </c:pt>
                <c:pt idx="3">
                  <c:v>58.167772509999999</c:v>
                </c:pt>
                <c:pt idx="4">
                  <c:v>56.898320900000002</c:v>
                </c:pt>
                <c:pt idx="5">
                  <c:v>52.986842109999998</c:v>
                </c:pt>
                <c:pt idx="6">
                  <c:v>50.999053029999999</c:v>
                </c:pt>
                <c:pt idx="7">
                  <c:v>49.407907430000002</c:v>
                </c:pt>
                <c:pt idx="8">
                  <c:v>49.739750000000001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DE-431A-B54F-06864ECBD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8808"/>
        <c:axId val="401039200"/>
      </c:lineChart>
      <c:catAx>
        <c:axId val="401038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1039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1039200"/>
        <c:scaling>
          <c:orientation val="minMax"/>
          <c:max val="140"/>
          <c:min val="45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crossAx val="401038808"/>
        <c:crosses val="autoZero"/>
        <c:crossBetween val="between"/>
        <c:majorUnit val="5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831133196886145"/>
          <c:y val="0.21848313629384228"/>
          <c:w val="0.25260807779277306"/>
          <c:h val="0.524608833117762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 baseline="0">
          <a:solidFill>
            <a:schemeClr val="tx2"/>
          </a:solidFill>
          <a:latin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0.63932</cdr:x>
      <cdr:y>0.78454</cdr:y>
    </cdr:from>
    <cdr:to>
      <cdr:x>0.71396</cdr:x>
      <cdr:y>0.8599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364855" y="2643431"/>
          <a:ext cx="626343" cy="2539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50" dirty="0">
              <a:solidFill>
                <a:schemeClr val="accent1"/>
              </a:solidFill>
            </a:rPr>
            <a:t>-16 %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022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2049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04463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7058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0B3B4-F971-4AD3-B530-DE860EFC07D2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39984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671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0441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3552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842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2616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176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6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Meriteollisuus | Finnish Marine Industries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0732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8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1356" y="1919036"/>
            <a:ext cx="5396736" cy="110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1860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84092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710660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696994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3427652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8649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38966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660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118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238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370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5344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67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23057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483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22581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681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03771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82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288775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6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438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9534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7232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40553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0850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57409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709267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4689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0658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88516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4828978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8929704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8443501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56295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13829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20167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72314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587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156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17442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462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187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75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82201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858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6665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66281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117699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683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1757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570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8135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21359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86720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23838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9729336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28484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646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7623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1489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4738820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6717570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51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3492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902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41794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638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4846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23559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955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47885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18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063633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094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14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4797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70644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0428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28461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747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459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62792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30097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5729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983250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349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685882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881877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5417841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02441527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8176545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40666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76510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138009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5655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0494B6-7594-4BB2-AB70-3135981095A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540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9994FA-419C-4A3E-9A0D-A2649E9B35D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96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447A27-D3CF-46F7-B0C8-A3D78590189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83169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FC0ADA-E4E5-46F6-9B24-9734A5C03BD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7192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29ACF0-618A-40D4-8E4D-7B640F0EEDF6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019381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576517-9961-418D-84D9-8CB970257EC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8117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83F244-47AA-4B65-A4F6-6DF5449F1ADE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441732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60E0FA-D8B7-4926-A97E-2137CAED584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196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B7E501-AD94-4F88-8E99-6E190BE17B1A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2211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216962-22B1-4657-A496-52B0B8021DF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1471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3FEC5E-3230-4001-9612-4C616F535125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5229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46096F-AAE7-4157-AD07-E79F2AAD1502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4736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481500-F4E2-48F3-BFC8-D48C710E38E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3614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201523-D33C-4682-8FB8-F49EA9DFAC9A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8208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DEC81C-0D61-4980-8C2F-36AFC45BD10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4839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F464F-276B-4C62-B478-D7D11BF5CED8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9160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A033F1-461C-4F42-ADAA-8907D895C81C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5014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5CB8348-8F71-4E24-86AD-87C3669BA35B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90206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B8DD9DE-01A8-460D-AFC9-CF6BD690E277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0558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E9DCFFE-5CA0-4C75-B292-8F2A16001DC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745665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48C3054-5050-4BDF-9C6D-AE59E600028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083731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7D618E90-0521-484C-B59A-6A692DD63867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2715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A288E-3F96-4CCA-A043-4EFACB0D1D38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42743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028150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8ABC9C6-FF24-434A-964F-C626669E3757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633353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D0CC2C19-7B02-4FB8-B366-2FD5BBE6083E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42806841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A7B4D3D7-2FEE-45F4-9FA4-39D5A21864DD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41491453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6528D1A-7D64-4D68-B956-45A4965F021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39893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1D5404C-AFE4-4B34-B373-9DF9D344137E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659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1D440B-6C64-4143-8506-222FCFA280AB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40064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9454A6E-78DD-4E37-93B9-E1B9DF685335}" type="datetime1">
              <a:rPr lang="fi-FI" smtClean="0">
                <a:solidFill>
                  <a:srgbClr val="B3B3B3"/>
                </a:solidFill>
              </a:rPr>
              <a:pPr/>
              <a:t>24.1.2018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88360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6F9671-D149-4FFE-9750-E69BAE136CC5}" type="datetime1">
              <a:rPr lang="fi-FI" smtClean="0">
                <a:solidFill>
                  <a:srgbClr val="B3B3B3"/>
                </a:solidFill>
              </a:rPr>
              <a:pPr/>
              <a:t>24.1.2018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4278450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36589477-A456-412D-B86C-0152C0C43BE2}" type="datetime1">
              <a:rPr lang="fi-FI" smtClean="0">
                <a:solidFill>
                  <a:srgbClr val="B3B3B3"/>
                </a:solidFill>
              </a:rPr>
              <a:pPr/>
              <a:t>24.1.2018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2448040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99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14042"/>
            <a:ext cx="8382730" cy="750096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4709185"/>
            <a:ext cx="948685" cy="166689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300A333-6E61-4007-BF75-DB26E0C90F2C}" type="datetime1">
              <a:rPr lang="fi-FI" smtClean="0">
                <a:solidFill>
                  <a:srgbClr val="B3B3B3"/>
                </a:solidFill>
              </a:rPr>
              <a:pPr/>
              <a:t>24.1.2018</a:t>
            </a:fld>
            <a:endParaRPr lang="fi-FI" dirty="0">
              <a:solidFill>
                <a:srgbClr val="B3B3B3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3B3B3"/>
                </a:solidFill>
              </a:rPr>
              <a:pPr/>
              <a:t>‹#›</a:t>
            </a:fld>
            <a:endParaRPr lang="fi-FI" dirty="0">
              <a:solidFill>
                <a:srgbClr val="B3B3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34721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sältödia pitkälle teksti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5" y="368924"/>
            <a:ext cx="437056" cy="437032"/>
          </a:xfrm>
          <a:prstGeom prst="rect">
            <a:avLst/>
          </a:prstGeom>
        </p:spPr>
      </p:pic>
      <p:sp>
        <p:nvSpPr>
          <p:cNvPr id="2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8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8" y="4728048"/>
            <a:ext cx="916709" cy="164690"/>
          </a:xfrm>
        </p:spPr>
        <p:txBody>
          <a:bodyPr/>
          <a:lstStyle/>
          <a:p>
            <a:fld id="{5A78DB5E-2EC8-4192-8172-479DAB0188D6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1" y="4728048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1072800" y="1565736"/>
            <a:ext cx="7171200" cy="2894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1599" marR="0" indent="0" algn="l" defTabSz="80603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50000"/>
              <a:buFont typeface="Arial" panose="020B0604020202020204" pitchFamily="34" charset="0"/>
              <a:buNone/>
              <a:tabLst/>
              <a:defRPr sz="1600">
                <a:solidFill>
                  <a:srgbClr val="000000"/>
                </a:solidFill>
              </a:defRPr>
            </a:lvl1pPr>
            <a:lvl2pPr marL="471320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300" baseline="0">
                <a:solidFill>
                  <a:srgbClr val="000000"/>
                </a:solidFill>
              </a:defRPr>
            </a:lvl2pPr>
            <a:lvl3pPr marL="78617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3pPr>
            <a:lvl4pPr marL="1109423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None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1"/>
            <a:ext cx="7171200" cy="643945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5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08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66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20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4"/>
            <a:ext cx="4320000" cy="250837"/>
          </a:xfrm>
          <a:prstGeom prst="rect">
            <a:avLst/>
          </a:prstGeom>
        </p:spPr>
        <p:txBody>
          <a:bodyPr anchor="t"/>
          <a:lstStyle>
            <a:lvl1pPr marL="25199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58" indent="0">
              <a:buFontTx/>
              <a:buNone/>
              <a:defRPr/>
            </a:lvl2pPr>
            <a:lvl3pPr marL="629708" indent="0">
              <a:buFontTx/>
              <a:buNone/>
              <a:defRPr/>
            </a:lvl3pPr>
            <a:lvl4pPr marL="944566" indent="0">
              <a:buFontTx/>
              <a:buNone/>
              <a:defRPr/>
            </a:lvl4pPr>
            <a:lvl5pPr marL="126782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9981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6289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8254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68756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05906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5031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8422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6279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0180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377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67401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32370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29732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38189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7754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69142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62125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66382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354581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574728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2023780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38202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850408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3800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41899966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8315671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290522800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41578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107903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7799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362400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/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6853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eader_Polygon_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14043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85000"/>
              </a:lnSpc>
              <a:defRPr sz="2679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81161" y="1982325"/>
            <a:ext cx="3682859" cy="1179297"/>
          </a:xfrm>
        </p:spPr>
        <p:txBody>
          <a:bodyPr/>
          <a:lstStyle>
            <a:lvl1pPr marL="0" indent="0" algn="l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867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2427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rgbClr val="002964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45592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7587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hank-you_Polygon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730571" y="1553649"/>
            <a:ext cx="3682859" cy="1661112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2679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3321931"/>
            <a:ext cx="3682859" cy="1179297"/>
          </a:xfrm>
        </p:spPr>
        <p:txBody>
          <a:bodyPr/>
          <a:lstStyle>
            <a:lvl1pPr marL="0" indent="0" algn="ctr">
              <a:buFontTx/>
              <a:buNone/>
              <a:defRPr sz="1488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88034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1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910638"/>
            <a:ext cx="7620933" cy="1661113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018" b="1" spc="-112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2678921"/>
            <a:ext cx="7620933" cy="1179297"/>
          </a:xfrm>
        </p:spPr>
        <p:txBody>
          <a:bodyPr/>
          <a:lstStyle>
            <a:lvl1pPr marL="0" indent="0" algn="ctr">
              <a:buFontTx/>
              <a:buNone/>
              <a:defRPr sz="2232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fld id="{1E55907C-331F-44F8-87F1-D5842AFD0A9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bg1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680159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695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F757E7A9-D032-4FDC-B9F4-B8CE201ABC22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38755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8889658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8379303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chemeClr val="accent3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81863200-24A9-420B-99E8-904E94781E63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84553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&quot;Ekonomistidia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017806"/>
            <a:ext cx="8889658" cy="40188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64E7B93-1F7F-41A4-8F0E-D12487DC8607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80767" y="1124977"/>
            <a:ext cx="8379303" cy="3536560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409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C3D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67" y="1285287"/>
            <a:ext cx="4064238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095" y="1285287"/>
            <a:ext cx="4064237" cy="3215573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339"/>
            </a:lvl6pPr>
            <a:lvl7pPr>
              <a:defRPr sz="1339"/>
            </a:lvl7pPr>
            <a:lvl8pPr>
              <a:defRPr sz="1339"/>
            </a:lvl8pPr>
            <a:lvl9pPr>
              <a:defRPr sz="1339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D2199F0-35D5-415A-9461-09A90212C30C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37873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rgbClr val="008CD9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707742E-04D4-4287-B777-5EEDA5212EDB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567292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sub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4635497" y="1178558"/>
            <a:ext cx="4381332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127171" y="1178558"/>
            <a:ext cx="4381331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83963" y="1285287"/>
            <a:ext cx="4061438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2"/>
          </p:nvPr>
        </p:nvSpPr>
        <p:spPr>
          <a:xfrm>
            <a:off x="381161" y="1660820"/>
            <a:ext cx="4064238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285287"/>
            <a:ext cx="4064239" cy="268031"/>
          </a:xfrm>
        </p:spPr>
        <p:txBody>
          <a:bodyPr anchor="t" anchorCtr="0"/>
          <a:lstStyle>
            <a:lvl1pPr marL="0" indent="0">
              <a:buNone/>
              <a:defRPr sz="1339" b="0">
                <a:solidFill>
                  <a:schemeClr val="accent3"/>
                </a:solidFill>
              </a:defRPr>
            </a:lvl1pPr>
            <a:lvl2pPr marL="340079" indent="0">
              <a:buNone/>
              <a:defRPr sz="1563" b="1"/>
            </a:lvl2pPr>
            <a:lvl3pPr marL="680159" indent="0">
              <a:buNone/>
              <a:defRPr sz="1339" b="1"/>
            </a:lvl3pPr>
            <a:lvl4pPr marL="1020238" indent="0">
              <a:buNone/>
              <a:defRPr sz="1191" b="1"/>
            </a:lvl4pPr>
            <a:lvl5pPr marL="1360318" indent="0">
              <a:buNone/>
              <a:defRPr sz="1191" b="1"/>
            </a:lvl5pPr>
            <a:lvl6pPr marL="1700397" indent="0">
              <a:buNone/>
              <a:defRPr sz="1191" b="1"/>
            </a:lvl6pPr>
            <a:lvl7pPr marL="2040476" indent="0">
              <a:buNone/>
              <a:defRPr sz="1191" b="1"/>
            </a:lvl7pPr>
            <a:lvl8pPr marL="2380557" indent="0">
              <a:buNone/>
              <a:defRPr sz="1191" b="1"/>
            </a:lvl8pPr>
            <a:lvl9pPr marL="2720636" indent="0">
              <a:buNone/>
              <a:defRPr sz="119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7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1660820"/>
            <a:ext cx="4064239" cy="2840041"/>
          </a:xfrm>
        </p:spPr>
        <p:txBody>
          <a:bodyPr/>
          <a:lstStyle>
            <a:lvl1pPr>
              <a:defRPr sz="1563"/>
            </a:lvl1pPr>
            <a:lvl2pPr>
              <a:defRPr sz="1339"/>
            </a:lvl2pPr>
            <a:lvl3pPr>
              <a:defRPr sz="1191"/>
            </a:lvl3pPr>
            <a:lvl4pPr>
              <a:defRPr sz="1042"/>
            </a:lvl4pPr>
            <a:lvl5pPr>
              <a:defRPr sz="1042"/>
            </a:lvl5pPr>
            <a:lvl6pPr>
              <a:defRPr sz="1191"/>
            </a:lvl6pPr>
            <a:lvl7pPr>
              <a:defRPr sz="1191"/>
            </a:lvl7pPr>
            <a:lvl8pPr>
              <a:defRPr sz="1191"/>
            </a:lvl8pPr>
            <a:lvl9pPr>
              <a:defRPr sz="119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770" y="588523"/>
            <a:ext cx="8379667" cy="375161"/>
          </a:xfrm>
        </p:spPr>
        <p:txBody>
          <a:bodyPr/>
          <a:lstStyle>
            <a:lvl1pPr marL="0" indent="0">
              <a:buFontTx/>
              <a:buNone/>
              <a:defRPr sz="1339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374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4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525A058E-7A43-4B1E-892B-EDF6E75CFAAC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26932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178558"/>
            <a:ext cx="6857737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6477145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178559"/>
            <a:ext cx="1905233" cy="3858067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64EE3956-919B-4219-B78D-B78198B22C99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76271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178558"/>
            <a:ext cx="4698820" cy="38580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285287"/>
            <a:ext cx="4318228" cy="321557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178558"/>
            <a:ext cx="4063841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1962AA2A-3259-4037-A383-032E995B83A6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51259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178558"/>
            <a:ext cx="8889659" cy="38580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06873"/>
            <a:ext cx="8889658" cy="96451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17664" y="214042"/>
            <a:ext cx="8382730" cy="7501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CED6F27B-75E5-427A-9CE2-35AD8A4B8729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3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6632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DE7E0E15-7EC9-4FD6-9F88-D31450F70BA9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29294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27171" y="106873"/>
            <a:ext cx="8889659" cy="4929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020" tIns="34010" rIns="68020" bIns="3401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0159"/>
            <a:endParaRPr lang="fi-FI" sz="1339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910640"/>
            <a:ext cx="8379303" cy="3697313"/>
          </a:xfrm>
        </p:spPr>
        <p:txBody>
          <a:bodyPr/>
          <a:lstStyle>
            <a:lvl1pPr marL="198380" indent="-198380">
              <a:lnSpc>
                <a:spcPct val="110000"/>
              </a:lnSpc>
              <a:spcAft>
                <a:spcPts val="149"/>
              </a:spcAft>
              <a:defRPr sz="893"/>
            </a:lvl1pPr>
            <a:lvl2pPr marL="401483" indent="-203103">
              <a:lnSpc>
                <a:spcPct val="110000"/>
              </a:lnSpc>
              <a:spcAft>
                <a:spcPts val="149"/>
              </a:spcAft>
              <a:defRPr sz="819"/>
            </a:lvl2pPr>
            <a:lvl3pPr marL="599862" indent="-198380">
              <a:lnSpc>
                <a:spcPct val="110000"/>
              </a:lnSpc>
              <a:spcAft>
                <a:spcPts val="149"/>
              </a:spcAft>
              <a:defRPr sz="819"/>
            </a:lvl3pPr>
            <a:lvl4pPr marL="797061" indent="-197198">
              <a:lnSpc>
                <a:spcPct val="110000"/>
              </a:lnSpc>
              <a:spcAft>
                <a:spcPts val="149"/>
              </a:spcAft>
              <a:defRPr sz="744"/>
            </a:lvl4pPr>
            <a:lvl5pPr marL="1001346" indent="-204284">
              <a:lnSpc>
                <a:spcPct val="110000"/>
              </a:lnSpc>
              <a:spcAft>
                <a:spcPts val="149"/>
              </a:spcAft>
              <a:defRPr sz="744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7664" y="268164"/>
            <a:ext cx="8382730" cy="267904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 sz="1339">
                <a:solidFill>
                  <a:srgbClr val="002964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3570" y="535550"/>
            <a:ext cx="8379667" cy="214337"/>
          </a:xfrm>
        </p:spPr>
        <p:txBody>
          <a:bodyPr/>
          <a:lstStyle>
            <a:lvl1pPr marL="0" indent="0">
              <a:buFontTx/>
              <a:buNone/>
              <a:defRPr sz="1042">
                <a:solidFill>
                  <a:srgbClr val="008CD9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fld id="{7729D067-03A4-42CD-93CE-4E9C23398CD5}" type="datetime1">
              <a:rPr lang="fi-FI" smtClean="0">
                <a:solidFill>
                  <a:srgbClr val="B1BEB9"/>
                </a:solidFill>
              </a:rPr>
              <a:pPr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4822825"/>
            <a:ext cx="377603" cy="106633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680159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64453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293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81355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2013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19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061376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3393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23329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76573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57354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505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50204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7080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75430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80034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23417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80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53335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28645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214925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31459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1781324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392372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580195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756359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0072474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73181905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44104281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9421155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68293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656446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80568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6992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1764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4927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3100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9618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0630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412138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213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62798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80057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139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90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Meriteollisuus | </a:t>
            </a:r>
            <a:r>
              <a:rPr lang="fi-FI" dirty="0" err="1"/>
              <a:t>Finnish</a:t>
            </a:r>
            <a:r>
              <a:rPr lang="fi-FI" dirty="0"/>
              <a:t> </a:t>
            </a:r>
            <a:r>
              <a:rPr lang="fi-FI" dirty="0" err="1"/>
              <a:t>Marine</a:t>
            </a:r>
            <a:r>
              <a:rPr lang="fi-FI" dirty="0"/>
              <a:t> </a:t>
            </a:r>
            <a:r>
              <a:rPr lang="fi-FI" dirty="0" err="1"/>
              <a:t>Industries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97295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884862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203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635643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8049137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pPr/>
              <a:t>24.1.2018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6594580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474244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108779429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0861698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89192441"/>
      </p:ext>
    </p:extLst>
  </p:cSld>
  <p:clrMapOvr>
    <a:masterClrMapping/>
  </p:clrMapOvr>
  <p:transition spd="med">
    <p:fade/>
  </p:transition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2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26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25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08.xml"/><Relationship Id="rId16" Type="http://schemas.openxmlformats.org/officeDocument/2006/relationships/slideLayout" Target="../slideLayouts/slideLayout122.xml"/><Relationship Id="rId20" Type="http://schemas.openxmlformats.org/officeDocument/2006/relationships/slideLayout" Target="../slideLayouts/slideLayout126.xml"/><Relationship Id="rId29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24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26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38.xml"/><Relationship Id="rId21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5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29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2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23" Type="http://schemas.openxmlformats.org/officeDocument/2006/relationships/slideLayout" Target="../slideLayouts/slideLayout158.xml"/><Relationship Id="rId28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slideLayout" Target="../slideLayouts/slideLayout157.xml"/><Relationship Id="rId27" Type="http://schemas.openxmlformats.org/officeDocument/2006/relationships/slideLayout" Target="../slideLayouts/slideLayout162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18" Type="http://schemas.openxmlformats.org/officeDocument/2006/relationships/slideLayout" Target="../slideLayouts/slideLayout182.xml"/><Relationship Id="rId26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81.xml"/><Relationship Id="rId25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66.xml"/><Relationship Id="rId16" Type="http://schemas.openxmlformats.org/officeDocument/2006/relationships/slideLayout" Target="../slideLayouts/slideLayout180.xml"/><Relationship Id="rId20" Type="http://schemas.openxmlformats.org/officeDocument/2006/relationships/slideLayout" Target="../slideLayouts/slideLayout184.xml"/><Relationship Id="rId29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2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69.xml"/><Relationship Id="rId15" Type="http://schemas.openxmlformats.org/officeDocument/2006/relationships/slideLayout" Target="../slideLayouts/slideLayout179.xml"/><Relationship Id="rId23" Type="http://schemas.openxmlformats.org/officeDocument/2006/relationships/slideLayout" Target="../slideLayouts/slideLayout187.xml"/><Relationship Id="rId28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74.xml"/><Relationship Id="rId19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slideLayout" Target="../slideLayouts/slideLayout178.xml"/><Relationship Id="rId22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191.xml"/><Relationship Id="rId30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18" Type="http://schemas.openxmlformats.org/officeDocument/2006/relationships/slideLayout" Target="../slideLayouts/slideLayout211.xml"/><Relationship Id="rId26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196.xml"/><Relationship Id="rId21" Type="http://schemas.openxmlformats.org/officeDocument/2006/relationships/slideLayout" Target="../slideLayouts/slideLayout214.xml"/><Relationship Id="rId34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17" Type="http://schemas.openxmlformats.org/officeDocument/2006/relationships/slideLayout" Target="../slideLayouts/slideLayout210.xml"/><Relationship Id="rId25" Type="http://schemas.openxmlformats.org/officeDocument/2006/relationships/slideLayout" Target="../slideLayouts/slideLayout218.xml"/><Relationship Id="rId3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195.xml"/><Relationship Id="rId16" Type="http://schemas.openxmlformats.org/officeDocument/2006/relationships/slideLayout" Target="../slideLayouts/slideLayout209.xml"/><Relationship Id="rId20" Type="http://schemas.openxmlformats.org/officeDocument/2006/relationships/slideLayout" Target="../slideLayouts/slideLayout213.xml"/><Relationship Id="rId29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24" Type="http://schemas.openxmlformats.org/officeDocument/2006/relationships/slideLayout" Target="../slideLayouts/slideLayout217.xml"/><Relationship Id="rId32" Type="http://schemas.openxmlformats.org/officeDocument/2006/relationships/slideLayout" Target="../slideLayouts/slideLayout225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198.xml"/><Relationship Id="rId15" Type="http://schemas.openxmlformats.org/officeDocument/2006/relationships/slideLayout" Target="../slideLayouts/slideLayout208.xml"/><Relationship Id="rId23" Type="http://schemas.openxmlformats.org/officeDocument/2006/relationships/slideLayout" Target="../slideLayouts/slideLayout216.xml"/><Relationship Id="rId28" Type="http://schemas.openxmlformats.org/officeDocument/2006/relationships/slideLayout" Target="../slideLayouts/slideLayout221.xml"/><Relationship Id="rId36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212.xml"/><Relationship Id="rId31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slideLayout" Target="../slideLayouts/slideLayout207.xml"/><Relationship Id="rId22" Type="http://schemas.openxmlformats.org/officeDocument/2006/relationships/slideLayout" Target="../slideLayouts/slideLayout215.xml"/><Relationship Id="rId27" Type="http://schemas.openxmlformats.org/officeDocument/2006/relationships/slideLayout" Target="../slideLayouts/slideLayout220.xml"/><Relationship Id="rId30" Type="http://schemas.openxmlformats.org/officeDocument/2006/relationships/slideLayout" Target="../slideLayouts/slideLayout223.xml"/><Relationship Id="rId35" Type="http://schemas.openxmlformats.org/officeDocument/2006/relationships/slideLayout" Target="../slideLayouts/slideLayout2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7.xml"/><Relationship Id="rId13" Type="http://schemas.openxmlformats.org/officeDocument/2006/relationships/slideLayout" Target="../slideLayouts/slideLayout242.xml"/><Relationship Id="rId18" Type="http://schemas.openxmlformats.org/officeDocument/2006/relationships/slideLayout" Target="../slideLayouts/slideLayout247.xml"/><Relationship Id="rId26" Type="http://schemas.openxmlformats.org/officeDocument/2006/relationships/slideLayout" Target="../slideLayouts/slideLayout255.xml"/><Relationship Id="rId3" Type="http://schemas.openxmlformats.org/officeDocument/2006/relationships/slideLayout" Target="../slideLayouts/slideLayout232.xml"/><Relationship Id="rId21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36.xml"/><Relationship Id="rId12" Type="http://schemas.openxmlformats.org/officeDocument/2006/relationships/slideLayout" Target="../slideLayouts/slideLayout241.xml"/><Relationship Id="rId17" Type="http://schemas.openxmlformats.org/officeDocument/2006/relationships/slideLayout" Target="../slideLayouts/slideLayout246.xml"/><Relationship Id="rId25" Type="http://schemas.openxmlformats.org/officeDocument/2006/relationships/slideLayout" Target="../slideLayouts/slideLayout254.xml"/><Relationship Id="rId2" Type="http://schemas.openxmlformats.org/officeDocument/2006/relationships/slideLayout" Target="../slideLayouts/slideLayout231.xml"/><Relationship Id="rId16" Type="http://schemas.openxmlformats.org/officeDocument/2006/relationships/slideLayout" Target="../slideLayouts/slideLayout245.xml"/><Relationship Id="rId20" Type="http://schemas.openxmlformats.org/officeDocument/2006/relationships/slideLayout" Target="../slideLayouts/slideLayout249.xml"/><Relationship Id="rId29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30.xml"/><Relationship Id="rId6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40.xml"/><Relationship Id="rId24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34.xml"/><Relationship Id="rId15" Type="http://schemas.openxmlformats.org/officeDocument/2006/relationships/slideLayout" Target="../slideLayouts/slideLayout244.xml"/><Relationship Id="rId23" Type="http://schemas.openxmlformats.org/officeDocument/2006/relationships/slideLayout" Target="../slideLayouts/slideLayout252.xml"/><Relationship Id="rId28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39.xml"/><Relationship Id="rId19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33.xml"/><Relationship Id="rId9" Type="http://schemas.openxmlformats.org/officeDocument/2006/relationships/slideLayout" Target="../slideLayouts/slideLayout238.xml"/><Relationship Id="rId14" Type="http://schemas.openxmlformats.org/officeDocument/2006/relationships/slideLayout" Target="../slideLayouts/slideLayout243.xml"/><Relationship Id="rId22" Type="http://schemas.openxmlformats.org/officeDocument/2006/relationships/slideLayout" Target="../slideLayouts/slideLayout251.xml"/><Relationship Id="rId27" Type="http://schemas.openxmlformats.org/officeDocument/2006/relationships/slideLayout" Target="../slideLayouts/slideLayout256.xml"/><Relationship Id="rId30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666" r:id="rId3"/>
    <p:sldLayoutId id="2147483682" r:id="rId4"/>
    <p:sldLayoutId id="2147483667" r:id="rId5"/>
    <p:sldLayoutId id="2147483683" r:id="rId6"/>
    <p:sldLayoutId id="2147483668" r:id="rId7"/>
    <p:sldLayoutId id="2147483684" r:id="rId8"/>
    <p:sldLayoutId id="2147483669" r:id="rId9"/>
    <p:sldLayoutId id="2147483685" r:id="rId10"/>
    <p:sldLayoutId id="2147483671" r:id="rId11"/>
    <p:sldLayoutId id="2147483687" r:id="rId12"/>
    <p:sldLayoutId id="2147483670" r:id="rId13"/>
    <p:sldLayoutId id="2147483686" r:id="rId14"/>
    <p:sldLayoutId id="2147483664" r:id="rId15"/>
    <p:sldLayoutId id="2147483679" r:id="rId16"/>
    <p:sldLayoutId id="2147483665" r:id="rId17"/>
    <p:sldLayoutId id="2147483681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0E5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285287"/>
            <a:ext cx="8379303" cy="3215573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4822291"/>
            <a:ext cx="1146316" cy="107169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446" spc="-30" baseline="0">
                <a:solidFill>
                  <a:schemeClr val="tx2"/>
                </a:solidFill>
              </a:defRPr>
            </a:lvl1pPr>
          </a:lstStyle>
          <a:p>
            <a:pPr defTabSz="680159"/>
            <a:fld id="{8369486F-38EC-41FE-AF61-4017EF335CC4}" type="datetime1">
              <a:rPr lang="fi-FI" smtClean="0">
                <a:solidFill>
                  <a:srgbClr val="B1BEB9"/>
                </a:solidFill>
              </a:rPr>
              <a:pPr defTabSz="680159"/>
              <a:t>24.1.2018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9141" y="106873"/>
            <a:ext cx="54166" cy="260183"/>
          </a:xfrm>
          <a:prstGeom prst="rect">
            <a:avLst/>
          </a:prstGeom>
          <a:noFill/>
        </p:spPr>
        <p:txBody>
          <a:bodyPr wrap="none" lIns="26789" tIns="26789" rIns="26789" bIns="26789" rtlCol="0">
            <a:spAutoFit/>
          </a:bodyPr>
          <a:lstStyle/>
          <a:p>
            <a:pPr defTabSz="680159"/>
            <a:endParaRPr lang="en-US" sz="1339" spc="-30" dirty="0">
              <a:solidFill>
                <a:srgbClr val="29282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45" y="4607952"/>
            <a:ext cx="1427896" cy="27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</p:sldLayoutIdLst>
  <p:transition spd="med">
    <p:fade/>
  </p:transition>
  <p:hf hdr="0" ftr="0"/>
  <p:txStyles>
    <p:titleStyle>
      <a:lvl1pPr algn="l" defTabSz="680159" rtl="0" eaLnBrk="1" latinLnBrk="0" hangingPunct="1">
        <a:lnSpc>
          <a:spcPct val="95000"/>
        </a:lnSpc>
        <a:spcBef>
          <a:spcPct val="0"/>
        </a:spcBef>
        <a:buNone/>
        <a:defRPr sz="2232" b="1" kern="1200" spc="-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688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563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531374" indent="-265688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339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797061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191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069833" indent="-272773" algn="l" defTabSz="680159" rtl="0" eaLnBrk="1" latinLnBrk="0" hangingPunct="1">
        <a:spcBef>
          <a:spcPts val="0"/>
        </a:spcBef>
        <a:spcAft>
          <a:spcPts val="446"/>
        </a:spcAft>
        <a:buFont typeface="Arial" pitchFamily="34" charset="0"/>
        <a:buChar char="–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1335520" indent="-265688" algn="l" defTabSz="680159" rtl="0" eaLnBrk="1" latinLnBrk="0" hangingPunct="1">
        <a:spcBef>
          <a:spcPts val="0"/>
        </a:spcBef>
        <a:spcAft>
          <a:spcPts val="446"/>
        </a:spcAft>
        <a:buClr>
          <a:schemeClr val="accent3"/>
        </a:buClr>
        <a:buFont typeface="Wingdings" pitchFamily="2" charset="2"/>
        <a:buChar char="§"/>
        <a:defRPr sz="1042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187043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6pPr>
      <a:lvl7pPr marL="2210517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7pPr>
      <a:lvl8pPr marL="255059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8pPr>
      <a:lvl9pPr marL="2890675" indent="-170041" algn="l" defTabSz="680159" rtl="0" eaLnBrk="1" latinLnBrk="0" hangingPunct="1">
        <a:spcBef>
          <a:spcPct val="20000"/>
        </a:spcBef>
        <a:buFont typeface="Arial" pitchFamily="34" charset="0"/>
        <a:buChar char="•"/>
        <a:defRPr sz="15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1pPr>
      <a:lvl2pPr marL="34007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2pPr>
      <a:lvl3pPr marL="680159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3pPr>
      <a:lvl4pPr marL="102023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4pPr>
      <a:lvl5pPr marL="1360318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5pPr>
      <a:lvl6pPr marL="170039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6pPr>
      <a:lvl7pPr marL="204047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7pPr>
      <a:lvl8pPr marL="2380557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8pPr>
      <a:lvl9pPr marL="2720636" algn="l" defTabSz="680159" rtl="0" eaLnBrk="1" latinLnBrk="0" hangingPunct="1">
        <a:defRPr sz="13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2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1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16" r:id="rId26"/>
    <p:sldLayoutId id="2147483817" r:id="rId27"/>
    <p:sldLayoutId id="2147483818" r:id="rId28"/>
    <p:sldLayoutId id="214748381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7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  <p:sldLayoutId id="2147483871" r:id="rId21"/>
    <p:sldLayoutId id="2147483872" r:id="rId22"/>
    <p:sldLayoutId id="2147483873" r:id="rId23"/>
    <p:sldLayoutId id="2147483874" r:id="rId24"/>
    <p:sldLayoutId id="2147483875" r:id="rId25"/>
    <p:sldLayoutId id="2147483876" r:id="rId26"/>
    <p:sldLayoutId id="2147483877" r:id="rId27"/>
    <p:sldLayoutId id="2147483878" r:id="rId28"/>
    <p:sldLayoutId id="2147483879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0918BD64-B828-4B0F-903F-EAEDE2B3C2E5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 dirty="0">
              <a:solidFill>
                <a:srgbClr val="29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520">
          <p15:clr>
            <a:srgbClr val="F26B43"/>
          </p15:clr>
        </p15:guide>
        <p15:guide id="2" orient="horz" pos="3062">
          <p15:clr>
            <a:srgbClr val="F26B43"/>
          </p15:clr>
        </p15:guide>
        <p15:guide id="3" orient="horz" pos="232">
          <p15:clr>
            <a:srgbClr val="F26B43"/>
          </p15:clr>
        </p15:guide>
        <p15:guide id="4" pos="240">
          <p15:clr>
            <a:srgbClr val="F26B43"/>
          </p15:clr>
        </p15:guide>
        <p15:guide id="5" pos="757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555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  <p:sldLayoutId id="2147483947" r:id="rId18"/>
    <p:sldLayoutId id="2147483948" r:id="rId19"/>
    <p:sldLayoutId id="2147483949" r:id="rId20"/>
    <p:sldLayoutId id="2147483950" r:id="rId21"/>
    <p:sldLayoutId id="2147483951" r:id="rId22"/>
    <p:sldLayoutId id="2147483952" r:id="rId23"/>
    <p:sldLayoutId id="2147483953" r:id="rId24"/>
    <p:sldLayoutId id="2147483954" r:id="rId25"/>
    <p:sldLayoutId id="2147483955" r:id="rId26"/>
    <p:sldLayoutId id="2147483956" r:id="rId27"/>
    <p:sldLayoutId id="2147483957" r:id="rId28"/>
    <p:sldLayoutId id="214748395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0" pos="5520">
          <p15:clr>
            <a:srgbClr val="F26B43"/>
          </p15:clr>
        </p15:guide>
        <p15:guide id="22" orient="horz" pos="3062">
          <p15:clr>
            <a:srgbClr val="F26B43"/>
          </p15:clr>
        </p15:guide>
        <p15:guide id="23" orient="horz" pos="232">
          <p15:clr>
            <a:srgbClr val="F26B43"/>
          </p15:clr>
        </p15:guide>
        <p15:guide id="26" pos="240">
          <p15:clr>
            <a:srgbClr val="F26B43"/>
          </p15:clr>
        </p15:guide>
        <p15:guide id="27" pos="7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6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6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6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6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6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6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913988"/>
          </a:xfrm>
        </p:spPr>
        <p:txBody>
          <a:bodyPr/>
          <a:lstStyle/>
          <a:p>
            <a:r>
              <a:rPr lang="fi-FI" dirty="0"/>
              <a:t>Teknologiateollisuuden Talousnäkymät 24.1.2018</a:t>
            </a:r>
            <a:br>
              <a:rPr lang="fi-FI" dirty="0"/>
            </a:br>
            <a:endParaRPr lang="fi-FI" dirty="0"/>
          </a:p>
          <a:p>
            <a:r>
              <a:rPr lang="fi-FI" sz="1800" dirty="0"/>
              <a:t>Toimitusjohtaja Jorma Turunen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7296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henkilöstö Suomessa kasvoi 6 500:lla vuonna 2017</a:t>
            </a:r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33462" cy="165163"/>
          </a:xfrm>
        </p:spPr>
        <p:txBody>
          <a:bodyPr/>
          <a:lstStyle/>
          <a:p>
            <a:r>
              <a:rPr lang="fi-FI" dirty="0"/>
              <a:t>Lähde: Tilastokeskus, Teknologiateollisuus ry:n henkilöstötiedustelu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/>
          </p:nvPr>
        </p:nvGraphicFramePr>
        <p:xfrm>
          <a:off x="395536" y="943123"/>
          <a:ext cx="8015459" cy="364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9201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fi-FI" dirty="0"/>
              <a:t>Teknologiateollisuus rekrytoi Suomessa kaikkiaan 42 500 ihmistä vuonna 2017, edellisvuonna 28 500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91934423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0019428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976BFED1-0E4A-4353-ADA0-30F5305B5B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28694" y="1059582"/>
            <a:ext cx="6977283" cy="1913988"/>
          </a:xfrm>
        </p:spPr>
        <p:txBody>
          <a:bodyPr/>
          <a:lstStyle/>
          <a:p>
            <a:r>
              <a:rPr lang="fi-FI" sz="2800" dirty="0"/>
              <a:t>Suomen talouskasvun paradoksi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Talous kasvaa, mutta bkt:n 8 %:n ja viennin 40 %:n takamatkaa muihin euromaihin ei kurota umpeen</a:t>
            </a:r>
          </a:p>
          <a:p>
            <a:pPr marL="353700" indent="-342900">
              <a:buFont typeface="Arial" panose="020B0604020202020204" pitchFamily="34" charset="0"/>
              <a:buChar char="•"/>
            </a:pPr>
            <a:endParaRPr lang="fi-FI" sz="2000" dirty="0"/>
          </a:p>
          <a:p>
            <a:pPr marL="353700" indent="-342900">
              <a:buFont typeface="Arial" panose="020B0604020202020204" pitchFamily="34" charset="0"/>
              <a:buChar char="•"/>
            </a:pPr>
            <a:r>
              <a:rPr lang="fi-FI" sz="2000" dirty="0"/>
              <a:t>Tilanne on historiallinen, mistä on kysymys? </a:t>
            </a:r>
            <a:endParaRPr lang="fi-FI" sz="2800" dirty="0"/>
          </a:p>
          <a:p>
            <a:endParaRPr lang="fi-FI" dirty="0"/>
          </a:p>
          <a:p>
            <a:r>
              <a:rPr lang="fi-FI" sz="1800" dirty="0"/>
              <a:t>24.1.2018</a:t>
            </a:r>
          </a:p>
          <a:p>
            <a:r>
              <a:rPr lang="fi-FI" sz="1800" dirty="0"/>
              <a:t>Pääekonomisti Jukka Palokangas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EB4B7C3F-5691-4133-ADCC-E68F4DC7A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12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257004A-9E48-41B0-91DD-621E87AD7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A51C70-9788-4E8C-A004-F61AF70B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1290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272862" cy="648000"/>
          </a:xfrm>
        </p:spPr>
        <p:txBody>
          <a:bodyPr/>
          <a:lstStyle/>
          <a:p>
            <a:r>
              <a:rPr lang="fi-FI" dirty="0"/>
              <a:t>Bruttokansantuote kasvaa myös Suomessa, mutta takamatkaa muihin euromaihin on 8 prosenttia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603C3D0-5089-4EA4-A14A-D9873C6D1DB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53796034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8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603C3D0-5089-4EA4-A14A-D9873C6D1D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333666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ponnahti alkuvuonna 2017, mutta takamatkaa muihin euromaihin on 40 prosenttia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6232945-EBEF-4341-BE33-7377872AB2A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9070991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FCDD91B7-D3E8-4107-826B-BCA275627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6829CBBF-F261-4CF9-9DAC-200D18135C5C}"/>
              </a:ext>
            </a:extLst>
          </p:cNvPr>
          <p:cNvCxnSpPr>
            <a:cxnSpLocks/>
          </p:cNvCxnSpPr>
          <p:nvPr/>
        </p:nvCxnSpPr>
        <p:spPr>
          <a:xfrm flipV="1">
            <a:off x="7524328" y="3219822"/>
            <a:ext cx="0" cy="278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80E298DF-7B5E-4070-9B5F-47AAE2622D31}"/>
              </a:ext>
            </a:extLst>
          </p:cNvPr>
          <p:cNvSpPr/>
          <p:nvPr/>
        </p:nvSpPr>
        <p:spPr>
          <a:xfrm>
            <a:off x="7367176" y="3520228"/>
            <a:ext cx="10801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Q4: arvio loka-marraskuun tavaraviennin perusteella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06389589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Kasvun paradoksi: supistuneella teollisuudella on</a:t>
            </a:r>
          </a:p>
          <a:p>
            <a:pPr>
              <a:lnSpc>
                <a:spcPct val="100000"/>
              </a:lnSpc>
            </a:pPr>
            <a:r>
              <a:rPr lang="fi-FI" dirty="0"/>
              <a:t>rajalliset mahdollisuudet kasvattaa Suomen vientiä </a:t>
            </a:r>
            <a:br>
              <a:rPr lang="fi-FI" dirty="0"/>
            </a:br>
            <a:endParaRPr lang="fi-FI" sz="1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Tilastokeskus / teollisuustuotannon volyymi-indeksi</a:t>
            </a:r>
          </a:p>
        </p:txBody>
      </p:sp>
      <p:graphicFrame>
        <p:nvGraphicFramePr>
          <p:cNvPr id="20" name="Object 3"/>
          <p:cNvGraphicFramePr>
            <a:graphicFrameLocks noGrp="1" noChangeAspect="1"/>
          </p:cNvGraphicFramePr>
          <p:nvPr>
            <p:ph sz="quarter" idx="17"/>
            <p:extLst/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Taulukko 20"/>
          <p:cNvGraphicFramePr>
            <a:graphicFrameLocks noGrp="1"/>
          </p:cNvGraphicFramePr>
          <p:nvPr>
            <p:extLst/>
          </p:nvPr>
        </p:nvGraphicFramePr>
        <p:xfrm>
          <a:off x="899591" y="4515966"/>
          <a:ext cx="5472607" cy="2628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9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22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2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151">
                  <a:extLst>
                    <a:ext uri="{9D8B030D-6E8A-4147-A177-3AD203B41FA5}">
                      <a16:colId xmlns:a16="http://schemas.microsoft.com/office/drawing/2014/main" val="470271291"/>
                    </a:ext>
                  </a:extLst>
                </a:gridCol>
              </a:tblGrid>
              <a:tr h="262832"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2008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2009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2011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2012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2013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2014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2015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2016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dirty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kstiruutu 1"/>
          <p:cNvSpPr txBox="1"/>
          <p:nvPr/>
        </p:nvSpPr>
        <p:spPr>
          <a:xfrm>
            <a:off x="5842965" y="2980399"/>
            <a:ext cx="6264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050" dirty="0">
                <a:solidFill>
                  <a:srgbClr val="0070C0"/>
                </a:solidFill>
              </a:rPr>
              <a:t>-18 %</a:t>
            </a:r>
          </a:p>
        </p:txBody>
      </p:sp>
      <p:cxnSp>
        <p:nvCxnSpPr>
          <p:cNvPr id="10" name="Suora nuoliyhdysviiva 9">
            <a:extLst>
              <a:ext uri="{FF2B5EF4-FFF2-40B4-BE49-F238E27FC236}">
                <a16:creationId xmlns:a16="http://schemas.microsoft.com/office/drawing/2014/main" id="{8C40EB2F-3D96-424F-8527-EFBAEA46DB37}"/>
              </a:ext>
            </a:extLst>
          </p:cNvPr>
          <p:cNvCxnSpPr/>
          <p:nvPr/>
        </p:nvCxnSpPr>
        <p:spPr>
          <a:xfrm flipV="1">
            <a:off x="1191500" y="1851670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3AD829DB-AF5F-4F89-80AC-A9570B7899AF}"/>
              </a:ext>
            </a:extLst>
          </p:cNvPr>
          <p:cNvCxnSpPr>
            <a:cxnSpLocks/>
          </p:cNvCxnSpPr>
          <p:nvPr/>
        </p:nvCxnSpPr>
        <p:spPr>
          <a:xfrm flipV="1">
            <a:off x="1691680" y="2636641"/>
            <a:ext cx="0" cy="10366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>
            <a:extLst>
              <a:ext uri="{FF2B5EF4-FFF2-40B4-BE49-F238E27FC236}">
                <a16:creationId xmlns:a16="http://schemas.microsoft.com/office/drawing/2014/main" id="{0DA13CCF-316D-4868-88BF-114D1C0D7FE4}"/>
              </a:ext>
            </a:extLst>
          </p:cNvPr>
          <p:cNvCxnSpPr>
            <a:cxnSpLocks/>
          </p:cNvCxnSpPr>
          <p:nvPr/>
        </p:nvCxnSpPr>
        <p:spPr>
          <a:xfrm flipV="1">
            <a:off x="2267744" y="2748515"/>
            <a:ext cx="0" cy="8128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EF86F90-FE88-4848-8277-FFD556DCE90C}"/>
              </a:ext>
            </a:extLst>
          </p:cNvPr>
          <p:cNvCxnSpPr>
            <a:cxnSpLocks/>
          </p:cNvCxnSpPr>
          <p:nvPr/>
        </p:nvCxnSpPr>
        <p:spPr>
          <a:xfrm flipV="1">
            <a:off x="2843808" y="2968280"/>
            <a:ext cx="0" cy="59312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49068026-767A-41EE-89C1-964D18227BA8}"/>
              </a:ext>
            </a:extLst>
          </p:cNvPr>
          <p:cNvCxnSpPr>
            <a:cxnSpLocks/>
          </p:cNvCxnSpPr>
          <p:nvPr/>
        </p:nvCxnSpPr>
        <p:spPr>
          <a:xfrm flipV="1">
            <a:off x="3347864" y="2968280"/>
            <a:ext cx="0" cy="6077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>
            <a:extLst>
              <a:ext uri="{FF2B5EF4-FFF2-40B4-BE49-F238E27FC236}">
                <a16:creationId xmlns:a16="http://schemas.microsoft.com/office/drawing/2014/main" id="{6BAFE721-BB5B-4D82-B885-DD464F434365}"/>
              </a:ext>
            </a:extLst>
          </p:cNvPr>
          <p:cNvCxnSpPr/>
          <p:nvPr/>
        </p:nvCxnSpPr>
        <p:spPr>
          <a:xfrm flipV="1">
            <a:off x="3923928" y="3048835"/>
            <a:ext cx="0" cy="7200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3DFD65D1-48B6-40FF-8943-C78904D088B1}"/>
              </a:ext>
            </a:extLst>
          </p:cNvPr>
          <p:cNvCxnSpPr>
            <a:cxnSpLocks/>
          </p:cNvCxnSpPr>
          <p:nvPr/>
        </p:nvCxnSpPr>
        <p:spPr>
          <a:xfrm flipV="1">
            <a:off x="4427984" y="3216414"/>
            <a:ext cx="0" cy="60481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C0A7AD60-470D-46B6-91D6-341ED9550B8B}"/>
              </a:ext>
            </a:extLst>
          </p:cNvPr>
          <p:cNvCxnSpPr>
            <a:cxnSpLocks/>
          </p:cNvCxnSpPr>
          <p:nvPr/>
        </p:nvCxnSpPr>
        <p:spPr>
          <a:xfrm flipV="1">
            <a:off x="5004048" y="3251379"/>
            <a:ext cx="0" cy="6492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49176322-FD00-43BA-862E-0DCA5A1DDB23}"/>
              </a:ext>
            </a:extLst>
          </p:cNvPr>
          <p:cNvCxnSpPr>
            <a:cxnSpLocks/>
          </p:cNvCxnSpPr>
          <p:nvPr/>
        </p:nvCxnSpPr>
        <p:spPr>
          <a:xfrm flipV="1">
            <a:off x="5544015" y="3200149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69C39307-EA7B-43C3-ADC2-00C87A3035B2}"/>
              </a:ext>
            </a:extLst>
          </p:cNvPr>
          <p:cNvCxnSpPr>
            <a:cxnSpLocks/>
          </p:cNvCxnSpPr>
          <p:nvPr/>
        </p:nvCxnSpPr>
        <p:spPr>
          <a:xfrm flipV="1">
            <a:off x="5932821" y="3159516"/>
            <a:ext cx="0" cy="5846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74134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1999" y="282150"/>
            <a:ext cx="8402464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pc="-50" dirty="0"/>
              <a:t>Viennin pudotuksen seuraus: julkinen velka ja kokonaisveroaste nousivat merkittävästi </a:t>
            </a:r>
            <a:endParaRPr lang="fi-FI" spc="-90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904DD1AB-0993-432D-BC95-583CEE96E59F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57731142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7" name="Objekti 6">
                        <a:extLst>
                          <a:ext uri="{FF2B5EF4-FFF2-40B4-BE49-F238E27FC236}">
                            <a16:creationId xmlns:a16="http://schemas.microsoft.com/office/drawing/2014/main" id="{289E9C43-52FB-4E26-809A-CF3E98486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52847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611560" y="843558"/>
            <a:ext cx="8136904" cy="1439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800" dirty="0"/>
              <a:t>Kasvun paradoksi: teollisuuden suuryritysten* toimintojen väheneminen Suomessa jarruttaa olennaisesti talouskasvua</a:t>
            </a:r>
          </a:p>
          <a:p>
            <a:pPr>
              <a:lnSpc>
                <a:spcPct val="100000"/>
              </a:lnSpc>
            </a:pPr>
            <a:endParaRPr lang="fi-FI" sz="3200" dirty="0"/>
          </a:p>
          <a:p>
            <a:pPr>
              <a:lnSpc>
                <a:spcPct val="100000"/>
              </a:lnSpc>
            </a:pPr>
            <a:r>
              <a:rPr lang="fi-FI" sz="1400" u="sng" dirty="0"/>
              <a:t>*) Kaksi laskelmaa: 2008-2016 (2017)</a:t>
            </a:r>
          </a:p>
          <a:p>
            <a:pPr>
              <a:lnSpc>
                <a:spcPct val="100000"/>
              </a:lnSpc>
            </a:pPr>
            <a:r>
              <a:rPr lang="fi-FI" sz="1400" u="sng" dirty="0"/>
              <a:t>Tilastokeskus</a:t>
            </a:r>
            <a:r>
              <a:rPr lang="fi-FI" sz="1400" dirty="0"/>
              <a:t>: teknologia-, metsä- ja kemianteollisuuden suuryritysten liikevaihto ja henkilöstömäärä: mukana yritykset, joissa henkilöstöä vähintään 500 vuonna 2008 (74 kpl vuonna 2008, 67 kpl vuonna 2016).   </a:t>
            </a:r>
          </a:p>
          <a:p>
            <a:pPr>
              <a:lnSpc>
                <a:spcPct val="100000"/>
              </a:lnSpc>
            </a:pPr>
            <a:r>
              <a:rPr lang="fi-FI" sz="1400" u="sng" dirty="0"/>
              <a:t>Tulli</a:t>
            </a:r>
            <a:r>
              <a:rPr lang="fi-FI" sz="1400" dirty="0"/>
              <a:t>: koko teollisuuden suuryritysten tavaravienti: mukana yritykset, joissa henkilöstöä vähintään 500 vuosina 2008-2017.</a:t>
            </a:r>
            <a:endParaRPr lang="fi-FI" sz="1800" dirty="0"/>
          </a:p>
          <a:p>
            <a:pPr>
              <a:lnSpc>
                <a:spcPct val="100000"/>
              </a:lnSpc>
            </a:pP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17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1517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611560" y="339502"/>
            <a:ext cx="8424935" cy="2231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2000" dirty="0"/>
              <a:t>Teollisuuden suuryrityksiä ovat mm: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1400" dirty="0"/>
              <a:t>ABB			Outokumpu</a:t>
            </a:r>
          </a:p>
          <a:p>
            <a:pPr>
              <a:lnSpc>
                <a:spcPct val="100000"/>
              </a:lnSpc>
            </a:pPr>
            <a:r>
              <a:rPr lang="fi-FI" sz="1400" dirty="0" err="1"/>
              <a:t>Andritz</a:t>
            </a:r>
            <a:r>
              <a:rPr lang="fi-FI" sz="1400" dirty="0"/>
              <a:t>			Patria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Bayer			</a:t>
            </a:r>
            <a:r>
              <a:rPr lang="fi-FI" sz="1400" dirty="0" err="1"/>
              <a:t>Planmeca</a:t>
            </a:r>
            <a:r>
              <a:rPr lang="fi-FI" sz="1400" dirty="0"/>
              <a:t>	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Boliden			</a:t>
            </a:r>
            <a:r>
              <a:rPr lang="fi-FI" sz="1400" dirty="0" err="1"/>
              <a:t>Ponsse</a:t>
            </a: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Cargotec		SSAB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GE Healthcare		Sandvik Mining and Construction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Huhtamäki		Stora Enso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Kemira			Tikkurila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Kone			UPM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Konecranes		</a:t>
            </a:r>
            <a:r>
              <a:rPr lang="fi-FI" sz="1400" dirty="0" err="1"/>
              <a:t>Vacon</a:t>
            </a: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Metso			Vaisala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Metsä Group		</a:t>
            </a:r>
            <a:r>
              <a:rPr lang="fi-FI" sz="1400" dirty="0" err="1"/>
              <a:t>Wallac</a:t>
            </a:r>
            <a:r>
              <a:rPr lang="fi-FI" sz="1400" dirty="0"/>
              <a:t>	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Meyer Turku		Valmet </a:t>
            </a:r>
            <a:r>
              <a:rPr lang="fi-FI" sz="1400" dirty="0" err="1"/>
              <a:t>Automation</a:t>
            </a: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Neste			Valmet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Nokia			Valtra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Oras			Wärtsilä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Orion			Yara Suomi	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endParaRPr lang="fi-FI" sz="14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endParaRPr lang="fi-FI" sz="14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endParaRPr lang="fi-FI" sz="20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endParaRPr lang="fi-FI" sz="20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endParaRPr lang="fi-FI" sz="28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22365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733063" y="2067694"/>
            <a:ext cx="8136904" cy="1439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Vaikutus liikevaihtoon ja työpaikkoihin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19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965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467544" y="339502"/>
            <a:ext cx="8482096" cy="936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i-FI" sz="2400" dirty="0"/>
              <a:t>Maailmantalouden kasvu jatkuu vahvana</a:t>
            </a:r>
          </a:p>
          <a:p>
            <a:pPr>
              <a:lnSpc>
                <a:spcPct val="150000"/>
              </a:lnSpc>
            </a:pPr>
            <a:r>
              <a:rPr lang="fi-FI" sz="2000" dirty="0"/>
              <a:t>Teknologiateollisuus Suomessa 2017:</a:t>
            </a: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1400" dirty="0"/>
              <a:t>	- Liikevaihto kasvoi 10 prosenttia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- Liikevaihdon kasvusta noin puolet oli volyymikasvua, puolet raaka-	  	  aineiden ja komponenttien maailmanmarkkinahintojen noususta 	 	 	  aiheutunutta myynnin arvon kasvua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- Tilausten arvossa merkittävää kasvua loka-joulukuussa, erityisesti                          	  laivatilausten ansiosta   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- Henkilöstö kasvoi runsaat 2 prosenttia  </a:t>
            </a:r>
          </a:p>
          <a:p>
            <a:pPr>
              <a:lnSpc>
                <a:spcPct val="100000"/>
              </a:lnSpc>
            </a:pPr>
            <a:endParaRPr lang="fi-FI" sz="1400" dirty="0"/>
          </a:p>
          <a:p>
            <a:pPr>
              <a:lnSpc>
                <a:spcPct val="100000"/>
              </a:lnSpc>
            </a:pPr>
            <a:r>
              <a:rPr lang="fi-FI" sz="2000" dirty="0"/>
              <a:t>Kasvun </a:t>
            </a:r>
            <a:r>
              <a:rPr lang="fi-FI" sz="2000"/>
              <a:t>paradoksi Suomessa:</a:t>
            </a:r>
            <a:endParaRPr lang="fi-FI" sz="2000" dirty="0"/>
          </a:p>
          <a:p>
            <a:pPr>
              <a:lnSpc>
                <a:spcPct val="100000"/>
              </a:lnSpc>
            </a:pPr>
            <a:r>
              <a:rPr lang="fi-FI" sz="1400" dirty="0"/>
              <a:t>	- BKT kasvaa, mutta 8 %:n takamatkaa muihin euromaihin ei kurota	    	  umpeen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- Vienti lisääntyi 2017, mutta 40 %:n takamatkaa muihin euromaihin ei		  kurota umpeen</a:t>
            </a:r>
          </a:p>
          <a:p>
            <a:pPr>
              <a:lnSpc>
                <a:spcPct val="100000"/>
              </a:lnSpc>
            </a:pPr>
            <a:r>
              <a:rPr lang="fi-FI" sz="1400" dirty="0"/>
              <a:t>	- Mistä on kysymys? 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	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br>
              <a:rPr lang="fi-FI" dirty="0">
                <a:solidFill>
                  <a:srgbClr val="FFFFFF"/>
                </a:solidFill>
              </a:rPr>
            </a:b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5721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267744" y="4646137"/>
            <a:ext cx="6264696" cy="141791"/>
          </a:xfrm>
        </p:spPr>
        <p:txBody>
          <a:bodyPr/>
          <a:lstStyle/>
          <a:p>
            <a:r>
              <a:rPr lang="fi-FI" dirty="0"/>
              <a:t>*) Mukana ovat teknologia-, metsä- ja kemianteollisuuden suuryritykset, joiden henkilöstömäärä oli vähintään 500 vuonna 2008.</a:t>
            </a:r>
          </a:p>
          <a:p>
            <a:r>
              <a:rPr lang="fi-FI" dirty="0"/>
              <a:t>**) Arvio vuoden 2017 liikevaihdoksi perustuu tammi-lokakuun 2017 liikevaihtoindeksin sekä tammi-marraskuun 2017 tuottajahintojen kehitykseen.</a:t>
            </a:r>
          </a:p>
          <a:p>
            <a:r>
              <a:rPr lang="fi-FI" dirty="0"/>
              <a:t>Lähde: Tilastokeskus / yritysten rakenne- ja tilinpäätöstilasto, liikevaihdon arvoindeksi, tuottajahintaindeksit, kansantalouden tilinpito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fi-FI" spc="-50" dirty="0"/>
              <a:t>Kasvun paradoksi: teollisuuden suuryritysten* menetettyä liikevaihtoa on vaikea korvata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899592" y="1203598"/>
            <a:ext cx="4974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Liikevaihto Suomessa, miljardia euroa, kiintein 2016 hinnoin</a:t>
            </a:r>
            <a:endParaRPr lang="fi-FI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41A07B8E-C693-4DE0-A43B-1A16776E8077}"/>
              </a:ext>
            </a:extLst>
          </p:cNvPr>
          <p:cNvCxnSpPr/>
          <p:nvPr/>
        </p:nvCxnSpPr>
        <p:spPr>
          <a:xfrm>
            <a:off x="5452830" y="2207684"/>
            <a:ext cx="216024" cy="165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EC28C670-AD24-489B-A44D-ACCCECDD7167}"/>
              </a:ext>
            </a:extLst>
          </p:cNvPr>
          <p:cNvCxnSpPr>
            <a:cxnSpLocks/>
          </p:cNvCxnSpPr>
          <p:nvPr/>
        </p:nvCxnSpPr>
        <p:spPr>
          <a:xfrm>
            <a:off x="5668854" y="3795886"/>
            <a:ext cx="0" cy="253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7CDD7AB-5496-42F7-8D22-641F1E94776E}"/>
              </a:ext>
            </a:extLst>
          </p:cNvPr>
          <p:cNvSpPr/>
          <p:nvPr/>
        </p:nvSpPr>
        <p:spPr>
          <a:xfrm>
            <a:off x="5076056" y="3463206"/>
            <a:ext cx="1152128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-22 mrd. €</a:t>
            </a:r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CA9F5F5-394A-4C9F-8977-55B1CD39A02A}"/>
              </a:ext>
            </a:extLst>
          </p:cNvPr>
          <p:cNvSpPr/>
          <p:nvPr/>
        </p:nvSpPr>
        <p:spPr>
          <a:xfrm>
            <a:off x="4365587" y="1886187"/>
            <a:ext cx="1195255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-29 mrd. €</a:t>
            </a:r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79DBA69-E3AF-406F-93EE-0988D981AD58}"/>
              </a:ext>
            </a:extLst>
          </p:cNvPr>
          <p:cNvSpPr/>
          <p:nvPr/>
        </p:nvSpPr>
        <p:spPr>
          <a:xfrm>
            <a:off x="5652970" y="1667454"/>
            <a:ext cx="1207559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-24 mrd. €</a:t>
            </a:r>
            <a:endParaRPr lang="fi-FI" dirty="0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FF41FA30-5164-4103-90A5-02DA3EA2FA6A}"/>
              </a:ext>
            </a:extLst>
          </p:cNvPr>
          <p:cNvCxnSpPr>
            <a:cxnSpLocks/>
          </p:cNvCxnSpPr>
          <p:nvPr/>
        </p:nvCxnSpPr>
        <p:spPr>
          <a:xfrm>
            <a:off x="6228184" y="2004391"/>
            <a:ext cx="0" cy="268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2349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189218" y="4610424"/>
            <a:ext cx="6269766" cy="118891"/>
          </a:xfrm>
        </p:spPr>
        <p:txBody>
          <a:bodyPr/>
          <a:lstStyle/>
          <a:p>
            <a:r>
              <a:rPr lang="fi-FI" dirty="0"/>
              <a:t>*) Mukana ovat teknologia-, metsä- ja kemianteollisuuden suuryritykset, joiden henkilöstömäärä oli vähintään 500 vuonna 2008.</a:t>
            </a:r>
          </a:p>
          <a:p>
            <a:r>
              <a:rPr lang="fi-FI" dirty="0"/>
              <a:t>**) Arvio koko teollisuuden vuoden 2017 liikevaihdoksi perustuu tammi-lokakuun 2017 liikevaihtoindeksin sekä tammi-marraskuun tuottajahintojen kehitykseen.</a:t>
            </a:r>
          </a:p>
          <a:p>
            <a:r>
              <a:rPr lang="fi-FI" dirty="0"/>
              <a:t>Lähde: Tilastokeskus / yritysten rakenne- ja tilinpäätöstilasto, liikevaihdon arvoindeksi, tuottajahintaindeksit, kansantalouden tilinpito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spc="-50" dirty="0"/>
              <a:t>Kasvun paradoksi: teollisuuden suuryritysten* menetettyä liikevaihtoa on vaikea korvata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0"/>
          <a:ext cx="8391525" cy="351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1027172" y="1298828"/>
            <a:ext cx="52104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Liikevaihto Suomessa, kiintein 2016 hinnoin, indeksi 2008=100</a:t>
            </a:r>
            <a:endParaRPr lang="fi-FI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E06AE562-9D4D-4FDE-889A-F5473EBC1C0A}"/>
              </a:ext>
            </a:extLst>
          </p:cNvPr>
          <p:cNvCxnSpPr/>
          <p:nvPr/>
        </p:nvCxnSpPr>
        <p:spPr>
          <a:xfrm>
            <a:off x="6139790" y="2763448"/>
            <a:ext cx="8839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633EB6FD-1F63-47B0-8BC6-3CA3A38B8CE3}"/>
              </a:ext>
            </a:extLst>
          </p:cNvPr>
          <p:cNvCxnSpPr>
            <a:cxnSpLocks/>
          </p:cNvCxnSpPr>
          <p:nvPr/>
        </p:nvCxnSpPr>
        <p:spPr>
          <a:xfrm flipH="1">
            <a:off x="5704061" y="3634519"/>
            <a:ext cx="164083" cy="20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40E0D97-3D1A-4303-8A6B-ABFFB29CC16B}"/>
              </a:ext>
            </a:extLst>
          </p:cNvPr>
          <p:cNvSpPr/>
          <p:nvPr/>
        </p:nvSpPr>
        <p:spPr>
          <a:xfrm>
            <a:off x="4890963" y="2624013"/>
            <a:ext cx="770741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-22 %</a:t>
            </a:r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46E06E27-E65C-4B86-97BF-1C3DB88E6E48}"/>
              </a:ext>
            </a:extLst>
          </p:cNvPr>
          <p:cNvSpPr/>
          <p:nvPr/>
        </p:nvSpPr>
        <p:spPr>
          <a:xfrm>
            <a:off x="5661704" y="3326742"/>
            <a:ext cx="794899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-30 %</a:t>
            </a:r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A06BE84-96B5-4200-9423-B906268ED17C}"/>
              </a:ext>
            </a:extLst>
          </p:cNvPr>
          <p:cNvSpPr/>
          <p:nvPr/>
        </p:nvSpPr>
        <p:spPr>
          <a:xfrm>
            <a:off x="5704061" y="2396105"/>
            <a:ext cx="772729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-19 %</a:t>
            </a:r>
            <a:endParaRPr lang="fi-FI" dirty="0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2828C480-CAFE-4EC6-92A0-EB4BC0BB17E9}"/>
              </a:ext>
            </a:extLst>
          </p:cNvPr>
          <p:cNvCxnSpPr/>
          <p:nvPr/>
        </p:nvCxnSpPr>
        <p:spPr>
          <a:xfrm>
            <a:off x="5573310" y="2991587"/>
            <a:ext cx="8839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6458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5"/>
            <a:ext cx="6341774" cy="220439"/>
          </a:xfrm>
        </p:spPr>
        <p:txBody>
          <a:bodyPr/>
          <a:lstStyle/>
          <a:p>
            <a:r>
              <a:rPr lang="fi-FI" dirty="0"/>
              <a:t>*) Mukana ovat teknologia-, metsä- ja kemianteollisuuden suuryritykset, joiden henkilöstömäärä oli vähintään 500 vuonna 2008.</a:t>
            </a:r>
          </a:p>
          <a:p>
            <a:r>
              <a:rPr lang="fi-FI" dirty="0"/>
              <a:t>**) Arvio koko teollisuuden vuoden 2017 henkilöstömääräksi perustuu kansantalouden tilinpidon tammi-syyskuun henkilöstökehitykseen.</a:t>
            </a:r>
          </a:p>
          <a:p>
            <a:r>
              <a:rPr lang="fi-FI" dirty="0"/>
              <a:t>Lähde: Tilastokeskus / yritysten rakenne- ja tilinpäätöstilasto, kansantalouden tilinpito 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spc="-50" dirty="0"/>
              <a:t>Kasvun paradoksi: teollisuuden suuryritysten* ja alihankkijoiden menetettyjä työpaikkoja on vaikea korvata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347614"/>
          <a:ext cx="8391525" cy="3297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AB70A657-9666-4FD4-9A4C-E74382BF9E6D}"/>
              </a:ext>
            </a:extLst>
          </p:cNvPr>
          <p:cNvCxnSpPr/>
          <p:nvPr/>
        </p:nvCxnSpPr>
        <p:spPr>
          <a:xfrm>
            <a:off x="6300192" y="2130569"/>
            <a:ext cx="8839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60D3CE7B-7E5A-42BF-BEF6-0EA1F20E46F9}"/>
              </a:ext>
            </a:extLst>
          </p:cNvPr>
          <p:cNvCxnSpPr/>
          <p:nvPr/>
        </p:nvCxnSpPr>
        <p:spPr>
          <a:xfrm>
            <a:off x="5734221" y="3905362"/>
            <a:ext cx="8839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EB70F00-177A-4208-AF36-C24E046D8C01}"/>
              </a:ext>
            </a:extLst>
          </p:cNvPr>
          <p:cNvSpPr/>
          <p:nvPr/>
        </p:nvSpPr>
        <p:spPr>
          <a:xfrm>
            <a:off x="5004048" y="1741679"/>
            <a:ext cx="945688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-92 550</a:t>
            </a:r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33DA9580-C2E2-4B83-9EEC-328BF730547F}"/>
              </a:ext>
            </a:extLst>
          </p:cNvPr>
          <p:cNvSpPr/>
          <p:nvPr/>
        </p:nvSpPr>
        <p:spPr>
          <a:xfrm>
            <a:off x="5240801" y="3539154"/>
            <a:ext cx="926520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-51 660</a:t>
            </a:r>
            <a:endParaRPr lang="fi-FI" dirty="0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BDEF4562-C610-40CB-8B2C-09BE853CF621}"/>
              </a:ext>
            </a:extLst>
          </p:cNvPr>
          <p:cNvCxnSpPr/>
          <p:nvPr/>
        </p:nvCxnSpPr>
        <p:spPr>
          <a:xfrm>
            <a:off x="5726831" y="2090731"/>
            <a:ext cx="8839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uorakulmio 18">
            <a:extLst>
              <a:ext uri="{FF2B5EF4-FFF2-40B4-BE49-F238E27FC236}">
                <a16:creationId xmlns:a16="http://schemas.microsoft.com/office/drawing/2014/main" id="{B414E22D-4481-4D3A-B59D-2E376502C9A4}"/>
              </a:ext>
            </a:extLst>
          </p:cNvPr>
          <p:cNvSpPr/>
          <p:nvPr/>
        </p:nvSpPr>
        <p:spPr>
          <a:xfrm>
            <a:off x="6012160" y="1767949"/>
            <a:ext cx="945688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-92 550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8653444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1" y="4727574"/>
            <a:ext cx="6437843" cy="165163"/>
          </a:xfrm>
        </p:spPr>
        <p:txBody>
          <a:bodyPr/>
          <a:lstStyle/>
          <a:p>
            <a:r>
              <a:rPr lang="fi-FI" dirty="0"/>
              <a:t>*) Mukana ovat teknologia-, metsä- ja kemianteollisuuden suuryritykset, joiden henkilöstömäärä oli vähintään 500 vuonna 2008.</a:t>
            </a:r>
          </a:p>
          <a:p>
            <a:r>
              <a:rPr lang="fi-FI" dirty="0"/>
              <a:t>**) Arvio koko teollisuuden vuoden 2017 henkilöstömääräksi perustuu kansantalouden tilinpidon tammi-syyskuun henkilöstökehitykseen.</a:t>
            </a:r>
          </a:p>
          <a:p>
            <a:r>
              <a:rPr lang="fi-FI" dirty="0"/>
              <a:t>Lähde: Tilastokeskus / yritysten rakenne- ja tilinpäätöstilasto, kansantalouden tilinpito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648000"/>
          </a:xfrm>
        </p:spPr>
        <p:txBody>
          <a:bodyPr/>
          <a:lstStyle/>
          <a:p>
            <a:r>
              <a:rPr lang="fi-FI" spc="-50" dirty="0"/>
              <a:t>Kasvun paradoksi: teollisuuden suuryritysten* ja alihankkijoiden menetettyjä työpaikkoja on vaikea korvata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606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E06AE562-9D4D-4FDE-889A-F5473EBC1C0A}"/>
              </a:ext>
            </a:extLst>
          </p:cNvPr>
          <p:cNvCxnSpPr>
            <a:cxnSpLocks/>
          </p:cNvCxnSpPr>
          <p:nvPr/>
        </p:nvCxnSpPr>
        <p:spPr>
          <a:xfrm>
            <a:off x="6228184" y="2692177"/>
            <a:ext cx="0" cy="27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633EB6FD-1F63-47B0-8BC6-3CA3A38B8CE3}"/>
              </a:ext>
            </a:extLst>
          </p:cNvPr>
          <p:cNvCxnSpPr/>
          <p:nvPr/>
        </p:nvCxnSpPr>
        <p:spPr>
          <a:xfrm>
            <a:off x="5594196" y="3795886"/>
            <a:ext cx="8839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9D5A16B8-3F48-4098-9910-381827F35A85}"/>
              </a:ext>
            </a:extLst>
          </p:cNvPr>
          <p:cNvSpPr/>
          <p:nvPr/>
        </p:nvSpPr>
        <p:spPr>
          <a:xfrm>
            <a:off x="4978712" y="2336661"/>
            <a:ext cx="770741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-24 %</a:t>
            </a:r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B7941DC1-DA5E-4543-A69D-AFBCBDC22172}"/>
              </a:ext>
            </a:extLst>
          </p:cNvPr>
          <p:cNvSpPr/>
          <p:nvPr/>
        </p:nvSpPr>
        <p:spPr>
          <a:xfrm>
            <a:off x="5156152" y="3440557"/>
            <a:ext cx="794899" cy="30777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-42 %</a:t>
            </a:r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84E6A95B-A39B-469D-A653-F0C9B1A66BA1}"/>
              </a:ext>
            </a:extLst>
          </p:cNvPr>
          <p:cNvSpPr/>
          <p:nvPr/>
        </p:nvSpPr>
        <p:spPr>
          <a:xfrm>
            <a:off x="5797622" y="2360437"/>
            <a:ext cx="772729" cy="30777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-24 %</a:t>
            </a:r>
            <a:endParaRPr lang="fi-FI" dirty="0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D9713353-3275-4087-8B05-80AD13981C2C}"/>
              </a:ext>
            </a:extLst>
          </p:cNvPr>
          <p:cNvCxnSpPr>
            <a:cxnSpLocks/>
          </p:cNvCxnSpPr>
          <p:nvPr/>
        </p:nvCxnSpPr>
        <p:spPr>
          <a:xfrm>
            <a:off x="5553601" y="2668214"/>
            <a:ext cx="147684" cy="27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04739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Vertailussa mukana olevien suuryritysten* osuus koko teollisuuden liikevaihdosta on pudonnut vajaaseen 50 prosenttiin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24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269766" cy="165163"/>
          </a:xfrm>
        </p:spPr>
        <p:txBody>
          <a:bodyPr/>
          <a:lstStyle/>
          <a:p>
            <a:r>
              <a:rPr lang="fi-FI" dirty="0"/>
              <a:t>*) Mukana ovat teknologia-, metsä- ja kemianteollisuuden suuryritykset, joiden henkilöstömäärä oli vähintään 500 vuonna 2008.</a:t>
            </a:r>
          </a:p>
          <a:p>
            <a:r>
              <a:rPr lang="fi-FI" dirty="0"/>
              <a:t>Lähde: Tilastokeskus / yritysten rakenne- ja tilinpäätöstilasto, kansantalouden tilinpito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03597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395201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Vertailussa mukana olevien suuryritysten* osuus koko teollisuuden henkilöstöstä on pudonnut noin 25 prosenttiin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25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197758" cy="165163"/>
          </a:xfrm>
        </p:spPr>
        <p:txBody>
          <a:bodyPr/>
          <a:lstStyle/>
          <a:p>
            <a:r>
              <a:rPr lang="fi-FI" dirty="0"/>
              <a:t>*) Mukana ovat teknologia-, metsä- ja kemianteollisuuden suuryritykset, joiden henkilöstömäärä oli vähintään 500 vuonna 2008.</a:t>
            </a:r>
          </a:p>
          <a:p>
            <a:r>
              <a:rPr lang="fi-FI" dirty="0"/>
              <a:t>Lähde: Tilastokeskus / yritysten rakenne- ja tilinpäätöstilasto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605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582327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733063" y="2067694"/>
            <a:ext cx="8136904" cy="1439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Vaikutus vientiin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26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97385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267744" y="4646137"/>
            <a:ext cx="6264696" cy="141791"/>
          </a:xfrm>
        </p:spPr>
        <p:txBody>
          <a:bodyPr/>
          <a:lstStyle/>
          <a:p>
            <a:r>
              <a:rPr lang="fi-FI" dirty="0"/>
              <a:t>*) Mukana ovat teollisuuden suuryritykset, joiden henkilöstömäärä on vähintään 500.</a:t>
            </a:r>
          </a:p>
          <a:p>
            <a:r>
              <a:rPr lang="fi-FI" dirty="0"/>
              <a:t>**) Arvio vuoden 2017 koko vienniksi perustuu tammi-marraskuun viennin ja vientihintaindeksien kehitykseen, teollisuuden yrityskoon mukainen vientijakauma tammi-syyskuun viennin kehitykseen.</a:t>
            </a:r>
          </a:p>
          <a:p>
            <a:r>
              <a:rPr lang="fi-FI" dirty="0"/>
              <a:t>Lähde: Tulli, Tilastokeskus / vientihintaindeksit  </a:t>
            </a:r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fi-FI" spc="-50" dirty="0"/>
              <a:t>Kasvun paradoksi: teollisuuden suuryritysten* pudonnutta vientiä on vaikea korvata </a:t>
            </a:r>
            <a:endParaRPr lang="fi-FI" dirty="0"/>
          </a:p>
        </p:txBody>
      </p:sp>
      <p:graphicFrame>
        <p:nvGraphicFramePr>
          <p:cNvPr id="9" name="Sisällön paikkamerkki 6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1585576"/>
              </p:ext>
            </p:extLst>
          </p:nvPr>
        </p:nvGraphicFramePr>
        <p:xfrm>
          <a:off x="381000" y="1059582"/>
          <a:ext cx="8391525" cy="3585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uorakulmio 10"/>
          <p:cNvSpPr/>
          <p:nvPr/>
        </p:nvSpPr>
        <p:spPr>
          <a:xfrm>
            <a:off x="899592" y="1203598"/>
            <a:ext cx="49627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Tavaravienti Suomesta, miljardia euroa, kiintein 2016 hinnoin</a:t>
            </a:r>
            <a:endParaRPr lang="fi-FI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cxnSp>
        <p:nvCxnSpPr>
          <p:cNvPr id="6" name="Suora nuoliyhdysviiva 5">
            <a:extLst>
              <a:ext uri="{FF2B5EF4-FFF2-40B4-BE49-F238E27FC236}">
                <a16:creationId xmlns:a16="http://schemas.microsoft.com/office/drawing/2014/main" id="{41A07B8E-C693-4DE0-A43B-1A16776E8077}"/>
              </a:ext>
            </a:extLst>
          </p:cNvPr>
          <p:cNvCxnSpPr>
            <a:cxnSpLocks/>
          </p:cNvCxnSpPr>
          <p:nvPr/>
        </p:nvCxnSpPr>
        <p:spPr>
          <a:xfrm>
            <a:off x="5328407" y="1954536"/>
            <a:ext cx="315087" cy="18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EC28C670-AD24-489B-A44D-ACCCECDD7167}"/>
              </a:ext>
            </a:extLst>
          </p:cNvPr>
          <p:cNvCxnSpPr>
            <a:cxnSpLocks/>
          </p:cNvCxnSpPr>
          <p:nvPr/>
        </p:nvCxnSpPr>
        <p:spPr>
          <a:xfrm>
            <a:off x="5452830" y="3678109"/>
            <a:ext cx="216024" cy="28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7CDD7AB-5496-42F7-8D22-641F1E94776E}"/>
              </a:ext>
            </a:extLst>
          </p:cNvPr>
          <p:cNvSpPr/>
          <p:nvPr/>
        </p:nvSpPr>
        <p:spPr>
          <a:xfrm>
            <a:off x="4440825" y="3343614"/>
            <a:ext cx="1152128" cy="30777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-14 mrd. €</a:t>
            </a:r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1CA9F5F5-394A-4C9F-8977-55B1CD39A02A}"/>
              </a:ext>
            </a:extLst>
          </p:cNvPr>
          <p:cNvSpPr/>
          <p:nvPr/>
        </p:nvSpPr>
        <p:spPr>
          <a:xfrm>
            <a:off x="4576762" y="1644865"/>
            <a:ext cx="1164094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-10 mrd. €</a:t>
            </a:r>
            <a:endParaRPr lang="fi-FI" dirty="0"/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179DBA69-E3AF-406F-93EE-0988D981AD58}"/>
              </a:ext>
            </a:extLst>
          </p:cNvPr>
          <p:cNvSpPr/>
          <p:nvPr/>
        </p:nvSpPr>
        <p:spPr>
          <a:xfrm>
            <a:off x="5826619" y="1262615"/>
            <a:ext cx="1055930" cy="307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-4 mrd. €</a:t>
            </a:r>
            <a:endParaRPr lang="fi-FI" dirty="0"/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FF41FA30-5164-4103-90A5-02DA3EA2FA6A}"/>
              </a:ext>
            </a:extLst>
          </p:cNvPr>
          <p:cNvCxnSpPr>
            <a:cxnSpLocks/>
          </p:cNvCxnSpPr>
          <p:nvPr/>
        </p:nvCxnSpPr>
        <p:spPr>
          <a:xfrm>
            <a:off x="6228184" y="1517664"/>
            <a:ext cx="0" cy="254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15F22B84-78CA-4066-AF01-B8EB6C33726A}"/>
              </a:ext>
            </a:extLst>
          </p:cNvPr>
          <p:cNvCxnSpPr>
            <a:cxnSpLocks/>
          </p:cNvCxnSpPr>
          <p:nvPr/>
        </p:nvCxnSpPr>
        <p:spPr>
          <a:xfrm>
            <a:off x="6228184" y="3363838"/>
            <a:ext cx="0" cy="393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60E8B7C6-869B-4B42-BE00-D7A2DBE25200}"/>
              </a:ext>
            </a:extLst>
          </p:cNvPr>
          <p:cNvSpPr/>
          <p:nvPr/>
        </p:nvSpPr>
        <p:spPr>
          <a:xfrm>
            <a:off x="5353459" y="3022478"/>
            <a:ext cx="1199946" cy="307777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-10 mrd. €</a:t>
            </a:r>
            <a:endParaRPr lang="fi-FI" dirty="0"/>
          </a:p>
        </p:txBody>
      </p: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7AA5A9F8-6E27-4920-99D6-75059C812767}"/>
              </a:ext>
            </a:extLst>
          </p:cNvPr>
          <p:cNvCxnSpPr>
            <a:cxnSpLocks/>
          </p:cNvCxnSpPr>
          <p:nvPr/>
        </p:nvCxnSpPr>
        <p:spPr>
          <a:xfrm>
            <a:off x="5344908" y="2607099"/>
            <a:ext cx="315087" cy="180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Suorakulmio 22">
            <a:extLst>
              <a:ext uri="{FF2B5EF4-FFF2-40B4-BE49-F238E27FC236}">
                <a16:creationId xmlns:a16="http://schemas.microsoft.com/office/drawing/2014/main" id="{8B2361A8-F531-48B0-ABE8-D54331FD1785}"/>
              </a:ext>
            </a:extLst>
          </p:cNvPr>
          <p:cNvSpPr/>
          <p:nvPr/>
        </p:nvSpPr>
        <p:spPr>
          <a:xfrm>
            <a:off x="4171148" y="2308852"/>
            <a:ext cx="1152128" cy="3077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-11 mrd. €</a:t>
            </a:r>
            <a:endParaRPr lang="fi-FI" dirty="0"/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60600FC7-0C7C-4DAE-8AB1-45B55D891A83}"/>
              </a:ext>
            </a:extLst>
          </p:cNvPr>
          <p:cNvSpPr/>
          <p:nvPr/>
        </p:nvSpPr>
        <p:spPr>
          <a:xfrm>
            <a:off x="5485380" y="2180424"/>
            <a:ext cx="1068025" cy="3077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-7 mrd. €</a:t>
            </a:r>
            <a:endParaRPr lang="fi-FI" dirty="0"/>
          </a:p>
        </p:txBody>
      </p:sp>
      <p:cxnSp>
        <p:nvCxnSpPr>
          <p:cNvPr id="25" name="Suora nuoliyhdysviiva 24">
            <a:extLst>
              <a:ext uri="{FF2B5EF4-FFF2-40B4-BE49-F238E27FC236}">
                <a16:creationId xmlns:a16="http://schemas.microsoft.com/office/drawing/2014/main" id="{963C5E54-EE5F-4798-AE8B-A5F9657E7D8F}"/>
              </a:ext>
            </a:extLst>
          </p:cNvPr>
          <p:cNvCxnSpPr>
            <a:cxnSpLocks/>
          </p:cNvCxnSpPr>
          <p:nvPr/>
        </p:nvCxnSpPr>
        <p:spPr>
          <a:xfrm>
            <a:off x="6061039" y="2462740"/>
            <a:ext cx="175660" cy="73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84883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Teollisuuden suuryritysten* osuus koko teollisuuden ja Suomen koko tavaraviennistä on pudonnut yli 10 prosenttiyksiköllä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28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9752" y="4660020"/>
            <a:ext cx="6269766" cy="165163"/>
          </a:xfrm>
        </p:spPr>
        <p:txBody>
          <a:bodyPr/>
          <a:lstStyle/>
          <a:p>
            <a:r>
              <a:rPr lang="fi-FI" dirty="0"/>
              <a:t>*) Mukana ovat teollisuuden suuryritykset, joiden henkilöstömäärä on vähintään 500.</a:t>
            </a:r>
          </a:p>
          <a:p>
            <a:r>
              <a:rPr lang="fi-FI" dirty="0"/>
              <a:t>**) Arvio vuoden 2017 koko vienniksi perustuu tammi-marraskuun viennin ja vientihintaindeksien kehitykseen, teollisuuden yrityskoon mukainen vientijakauma tammi-syyskuun viennin kehitykseen.</a:t>
            </a:r>
          </a:p>
          <a:p>
            <a:r>
              <a:rPr lang="fi-FI" dirty="0"/>
              <a:t>Lähde: Tulli, Tilastokeskus / vientihintaindeksit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03597"/>
          <a:ext cx="8391525" cy="344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4013125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1111510" y="987574"/>
            <a:ext cx="6977283" cy="11652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Kolmen suurinvestoinnin / kapasiteetin laajennuksen  vaikutus Suomen vientiin</a:t>
            </a:r>
          </a:p>
          <a:p>
            <a:pPr>
              <a:lnSpc>
                <a:spcPct val="100000"/>
              </a:lnSpc>
            </a:pPr>
            <a:endParaRPr lang="fi-FI" sz="3200" dirty="0"/>
          </a:p>
          <a:p>
            <a:pPr>
              <a:lnSpc>
                <a:spcPct val="100000"/>
              </a:lnSpc>
            </a:pPr>
            <a:r>
              <a:rPr lang="fi-FI" sz="1800" dirty="0"/>
              <a:t>Päivitetty laskelma Turun laivatilausten, Uudenkaupungin kasvavan autontuotannon ja Äänekosken uuden sellutehtaan kokonaisvaikutuksesta Suomen vientiin vuosina 2017-2019</a:t>
            </a:r>
          </a:p>
          <a:p>
            <a:pPr>
              <a:lnSpc>
                <a:spcPct val="100000"/>
              </a:lnSpc>
            </a:pPr>
            <a:endParaRPr lang="fi-FI" sz="32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29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1889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Suomen vienti ponnahti alkuvuonna 2017, mutta ei ole kasvanut sen jälkeen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</a:t>
            </a:r>
            <a:r>
              <a:rPr lang="fi-FI" dirty="0" err="1"/>
              <a:t>Eurostat</a:t>
            </a:r>
            <a:endParaRPr lang="fi-FI" dirty="0"/>
          </a:p>
          <a:p>
            <a:endParaRPr lang="fi-FI" dirty="0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33DA4DFB-201C-47BC-9577-8484E34F358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22344383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FCDD91B7-D3E8-4107-826B-BCA275627F0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02B6341-FBE9-4E3C-B4D0-FB00023DDB59}"/>
              </a:ext>
            </a:extLst>
          </p:cNvPr>
          <p:cNvCxnSpPr>
            <a:cxnSpLocks/>
          </p:cNvCxnSpPr>
          <p:nvPr/>
        </p:nvCxnSpPr>
        <p:spPr>
          <a:xfrm flipV="1">
            <a:off x="7524328" y="3228955"/>
            <a:ext cx="0" cy="278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uorakulmio 13">
            <a:extLst>
              <a:ext uri="{FF2B5EF4-FFF2-40B4-BE49-F238E27FC236}">
                <a16:creationId xmlns:a16="http://schemas.microsoft.com/office/drawing/2014/main" id="{9B200101-2A1C-48DA-B923-128BF952B7FC}"/>
              </a:ext>
            </a:extLst>
          </p:cNvPr>
          <p:cNvSpPr/>
          <p:nvPr/>
        </p:nvSpPr>
        <p:spPr>
          <a:xfrm>
            <a:off x="7380312" y="3507854"/>
            <a:ext cx="108012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fi-FI" sz="900" dirty="0">
                <a:solidFill>
                  <a:schemeClr val="tx2"/>
                </a:solidFill>
              </a:rPr>
              <a:t>Q4: arvio loka-marraskuun tavaraviennin perusteella</a:t>
            </a:r>
            <a:endParaRPr lang="fi-FI" sz="900" dirty="0"/>
          </a:p>
        </p:txBody>
      </p:sp>
    </p:spTree>
    <p:extLst>
      <p:ext uri="{BB962C8B-B14F-4D97-AF65-F5344CB8AC3E}">
        <p14:creationId xmlns:p14="http://schemas.microsoft.com/office/powerpoint/2010/main" val="159109901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208060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Laivatilaukset, autotuotanto ja Äänekosken sellutehdas kasvattavat Suomen </a:t>
            </a:r>
            <a:r>
              <a:rPr lang="fi-FI" dirty="0">
                <a:solidFill>
                  <a:srgbClr val="C00000"/>
                </a:solidFill>
              </a:rPr>
              <a:t>tavara- ja palveluvientiä</a:t>
            </a:r>
            <a:r>
              <a:rPr lang="fi-FI" dirty="0"/>
              <a:t> kaikkiaan 5 % vuosina 2017-2019</a:t>
            </a:r>
            <a:endParaRPr lang="fi-FI" sz="14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30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81734" cy="292448"/>
          </a:xfrm>
        </p:spPr>
        <p:txBody>
          <a:bodyPr/>
          <a:lstStyle/>
          <a:p>
            <a:r>
              <a:rPr lang="fi-FI" dirty="0"/>
              <a:t>*) Vuoden 2017 vientiennuste perustuu kansantalouden tilinpidon tavara- ja palveluvientitietoihin tammi-syyskuulta 2017. </a:t>
            </a:r>
          </a:p>
          <a:p>
            <a:r>
              <a:rPr lang="fi-FI" dirty="0"/>
              <a:t>Lähde: Tilastokeskus, Teknologiateollisuus ry, Metsäteollisuus ry</a:t>
            </a:r>
          </a:p>
        </p:txBody>
      </p:sp>
      <p:graphicFrame>
        <p:nvGraphicFramePr>
          <p:cNvPr id="9" name="Sisällön paikkamerkki 9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419622"/>
          <a:ext cx="8391525" cy="3225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/>
          <p:cNvSpPr txBox="1"/>
          <p:nvPr/>
        </p:nvSpPr>
        <p:spPr>
          <a:xfrm>
            <a:off x="735053" y="1529987"/>
            <a:ext cx="4714310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29282E"/>
                </a:solidFill>
              </a:rPr>
              <a:t>Tavara- ja palveluvienti Suomesta, miljardia euroa, käyvin hinnoin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5868144" y="2715766"/>
            <a:ext cx="1080119" cy="136536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>
                <a:solidFill>
                  <a:srgbClr val="FF0000"/>
                </a:solidFill>
              </a:rPr>
              <a:t>Vaikutus Suomen koko vientiin: +5 % eli 3,8 miljardia </a:t>
            </a:r>
          </a:p>
          <a:p>
            <a:r>
              <a:rPr lang="fi-FI" sz="1050" spc="-40" dirty="0">
                <a:solidFill>
                  <a:srgbClr val="FF0000"/>
                </a:solidFill>
              </a:rPr>
              <a:t>euroa verrattuna vuoden 2016 tasoon</a:t>
            </a:r>
          </a:p>
        </p:txBody>
      </p:sp>
    </p:spTree>
    <p:extLst>
      <p:ext uri="{BB962C8B-B14F-4D97-AF65-F5344CB8AC3E}">
        <p14:creationId xmlns:p14="http://schemas.microsoft.com/office/powerpoint/2010/main" val="2049203394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064416" cy="648000"/>
          </a:xfrm>
        </p:spPr>
        <p:txBody>
          <a:bodyPr/>
          <a:lstStyle/>
          <a:p>
            <a:r>
              <a:rPr lang="fi-FI" dirty="0"/>
              <a:t>Kilpailijamaista poiketen yritysten investoinnit ovat Suomessa edelleen alemmalla tasolla kuin vuonna 2008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31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OECD, </a:t>
            </a:r>
            <a:r>
              <a:rPr lang="fi-FI" dirty="0" err="1"/>
              <a:t>Economic</a:t>
            </a:r>
            <a:r>
              <a:rPr lang="fi-FI" dirty="0"/>
              <a:t> Outlook (</a:t>
            </a:r>
            <a:r>
              <a:rPr lang="fi-FI" dirty="0" err="1"/>
              <a:t>December</a:t>
            </a:r>
            <a:r>
              <a:rPr lang="fi-FI" dirty="0"/>
              <a:t>  2017)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275606"/>
          <a:ext cx="8391525" cy="3369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591358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Yritysten investointiaste on Suomessa alempi kuin muissa Länsi-Euroopan pienissä 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32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</a:t>
            </a:r>
          </a:p>
        </p:txBody>
      </p:sp>
      <p:graphicFrame>
        <p:nvGraphicFramePr>
          <p:cNvPr id="9" name="Sisällön paikkamerkki 7"/>
          <p:cNvGraphicFramePr>
            <a:graphicFrameLocks noGrp="1"/>
          </p:cNvGraphicFramePr>
          <p:nvPr>
            <p:ph sz="quarter" idx="17"/>
            <p:extLst/>
          </p:nvPr>
        </p:nvGraphicFramePr>
        <p:xfrm>
          <a:off x="381000" y="1131591"/>
          <a:ext cx="8391525" cy="351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13219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539552" y="411510"/>
            <a:ext cx="8208912" cy="1583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Paradoksin johtopäätös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Suomen etu on varmistaa sekä suuryritysten että pk-yritysten toimintaedellytykset. 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endParaRPr lang="fi-FI" sz="20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Hallituksen nykyisillä toimilla ei palauteta menetettyä takamatkaa suhteessa muihin euromaihin.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endParaRPr lang="fi-FI" sz="20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Yritysten investoinnit Suomessa ovat riittämättömät palauttamaan menetettyä takamatkaa.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33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32700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C10B7-6068-4592-8DF6-C21B5E169149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8" name="Tekstin paikkamerkki 5"/>
          <p:cNvSpPr txBox="1">
            <a:spLocks/>
          </p:cNvSpPr>
          <p:nvPr/>
        </p:nvSpPr>
        <p:spPr>
          <a:xfrm>
            <a:off x="1157427" y="1785565"/>
            <a:ext cx="4883373" cy="468094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>
            <a:lvl1pPr marL="0" indent="0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anose="020B0604020202020204" pitchFamily="34" charset="0"/>
              <a:buNone/>
              <a:defRPr sz="2800" b="1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846157" indent="-423079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itchFamily="34" charset="0"/>
              <a:buChar char="–"/>
              <a:defRPr sz="2133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269235" indent="-423079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896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703596" indent="-434362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itchFamily="34" charset="0"/>
              <a:buChar char="–"/>
              <a:defRPr sz="1659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126673" indent="-423079" algn="l" defTabSz="1083080" rtl="0" eaLnBrk="1" latinLnBrk="0" hangingPunct="1">
              <a:spcBef>
                <a:spcPts val="0"/>
              </a:spcBef>
              <a:spcAft>
                <a:spcPts val="711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 sz="1659" kern="1200" spc="-47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978472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0013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61552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03092" indent="-270772" algn="l" defTabSz="108308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>
                <a:solidFill>
                  <a:schemeClr val="tx1"/>
                </a:solidFill>
              </a:rPr>
              <a:t>Kun on teollisuutta, </a:t>
            </a:r>
          </a:p>
          <a:p>
            <a:r>
              <a:rPr lang="fi-FI" sz="2200" dirty="0">
                <a:solidFill>
                  <a:schemeClr val="tx1"/>
                </a:solidFill>
              </a:rPr>
              <a:t>on vientiä, </a:t>
            </a:r>
          </a:p>
          <a:p>
            <a:r>
              <a:rPr lang="fi-FI" sz="2200" dirty="0">
                <a:solidFill>
                  <a:schemeClr val="tx1"/>
                </a:solidFill>
              </a:rPr>
              <a:t>ja kun on vientiä,</a:t>
            </a:r>
          </a:p>
          <a:p>
            <a:r>
              <a:rPr lang="fi-FI" sz="2200" dirty="0">
                <a:solidFill>
                  <a:schemeClr val="tx1"/>
                </a:solidFill>
              </a:rPr>
              <a:t>syntyy hyvinvointia. 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985" y="3674"/>
            <a:ext cx="3424101" cy="513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10830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539552" y="411510"/>
            <a:ext cx="8352928" cy="158302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3200" dirty="0"/>
              <a:t>Investointeja Suomeen edistävät</a:t>
            </a:r>
          </a:p>
          <a:p>
            <a:pPr>
              <a:lnSpc>
                <a:spcPct val="100000"/>
              </a:lnSpc>
            </a:pPr>
            <a:endParaRPr lang="fi-FI" sz="2800" dirty="0"/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Kilpailuetua tuova verotus.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Julkinen yritysten T&amp;K-tuki on kilpailijamaiden tasolla.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Fyysinen ja digitaalinen infra ovat toimintavarmoja ja kustannuksiltaan kohtuullisia.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Työmarkkinat ovat joustavat.</a:t>
            </a:r>
          </a:p>
          <a:p>
            <a:pPr marL="468000" indent="-457200">
              <a:lnSpc>
                <a:spcPct val="100000"/>
              </a:lnSpc>
              <a:buFontTx/>
              <a:buChar char="-"/>
            </a:pPr>
            <a:r>
              <a:rPr lang="fi-FI" sz="2000" dirty="0"/>
              <a:t>Osaavaa työvoimaa on saatavilla: koulutusta uudistetaan ja tuetaan elinikäistä oppimista sekä työperäistä maahanmuuttoa.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FFFFFF"/>
                </a:solidFill>
              </a:rPr>
              <a:pPr/>
              <a:t>35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49F65-936D-47C1-B476-B10D0AC9DEC4}" type="datetime1">
              <a:rPr lang="fi-FI" smtClean="0">
                <a:solidFill>
                  <a:srgbClr val="FFFFFF"/>
                </a:solidFill>
              </a:rPr>
              <a:pPr/>
              <a:t>24.1.2018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FFFFFF"/>
                </a:solidFill>
              </a:rPr>
              <a:t>Teknologiateollisuus</a:t>
            </a:r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62609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21466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sz="quarter" idx="15"/>
          </p:nvPr>
        </p:nvSpPr>
        <p:spPr>
          <a:xfrm>
            <a:off x="282027" y="303715"/>
            <a:ext cx="8272862" cy="648000"/>
          </a:xfrm>
        </p:spPr>
        <p:txBody>
          <a:bodyPr/>
          <a:lstStyle/>
          <a:p>
            <a:r>
              <a:rPr lang="fi-FI" dirty="0"/>
              <a:t>Teknologiateollisuuden liikevaihto Suomessa    kasvoi 10 % vuonna 2017 ollen 74,1 miljardia euroa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165163"/>
          </a:xfrm>
        </p:spPr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 / Kansantalouden tilinpito, Teknologiateollisuus ry</a:t>
            </a:r>
          </a:p>
          <a:p>
            <a:endParaRPr lang="fi-FI" dirty="0"/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38576AB0-DC04-41BB-ABE8-5591391D07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31532307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38576AB0-DC04-41BB-ABE8-5591391D0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>
            <a:extLst>
              <a:ext uri="{FF2B5EF4-FFF2-40B4-BE49-F238E27FC236}">
                <a16:creationId xmlns:a16="http://schemas.microsoft.com/office/drawing/2014/main" id="{818DBFA1-D7C3-4569-8ED6-BE9718CF16EA}"/>
              </a:ext>
            </a:extLst>
          </p:cNvPr>
          <p:cNvSpPr/>
          <p:nvPr/>
        </p:nvSpPr>
        <p:spPr>
          <a:xfrm>
            <a:off x="6372200" y="3579862"/>
            <a:ext cx="272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800" dirty="0">
                <a:latin typeface="+mj-lt"/>
                <a:ea typeface="Arial Unicode MS"/>
              </a:rPr>
              <a:t>Liikevaihdon kasvu 2017, %: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Kone- ja metalli	+8 %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Elektroniikka- ja sähkö	+10 %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Metallien jalostus	+20 %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Suunnittelu- ja konsultointi	+8 %</a:t>
            </a:r>
          </a:p>
          <a:p>
            <a:pPr defTabSz="812394"/>
            <a:r>
              <a:rPr lang="fi-FI" sz="800" dirty="0">
                <a:latin typeface="+mj-lt"/>
                <a:ea typeface="Arial Unicode MS"/>
              </a:rPr>
              <a:t>Tietotekniikka		+8 %</a:t>
            </a:r>
          </a:p>
        </p:txBody>
      </p:sp>
    </p:spTree>
    <p:extLst>
      <p:ext uri="{BB962C8B-B14F-4D97-AF65-F5344CB8AC3E}">
        <p14:creationId xmlns:p14="http://schemas.microsoft.com/office/powerpoint/2010/main" val="326079558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uusissa tilauksissa  Suomessa vahva kasvu erityisesti laivatilausten takia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2017.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65514950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2912"/>
              </p:ext>
            </p:extLst>
          </p:nvPr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IV,2016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IV,2017 / III,2017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398041281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136424" cy="648000"/>
          </a:xfrm>
        </p:spPr>
        <p:txBody>
          <a:bodyPr/>
          <a:lstStyle/>
          <a:p>
            <a:r>
              <a:rPr lang="fi-FI" dirty="0"/>
              <a:t>Ilman laivatilauksia teknologiateollisuuden* uudet tilaukset tammi-maaliskuun tasolla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loka-joulukuu 2017.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75676492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4507720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Kahden vuosineljänneksen liukuva summa, indeksi 2008=100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telakat,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421921722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Teknologiateollisuuden* tilauskanta Suomessa vahvistunut edelleen laivatilausten ansiosta 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31.12.2017.        	</a:t>
            </a:r>
          </a:p>
          <a:p>
            <a:endParaRPr lang="fi-FI" dirty="0"/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32095262"/>
              </p:ext>
            </p:extLst>
          </p:nvPr>
        </p:nvGraphicFramePr>
        <p:xfrm>
          <a:off x="381000" y="1016527"/>
          <a:ext cx="8391525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08937"/>
              </p:ext>
            </p:extLst>
          </p:nvPr>
        </p:nvGraphicFramePr>
        <p:xfrm>
          <a:off x="1008000" y="3653915"/>
          <a:ext cx="6297839" cy="2521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5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33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8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5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91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608077099"/>
                    </a:ext>
                  </a:extLst>
                </a:gridCol>
                <a:gridCol w="645607">
                  <a:extLst>
                    <a:ext uri="{9D8B030D-6E8A-4147-A177-3AD203B41FA5}">
                      <a16:colId xmlns:a16="http://schemas.microsoft.com/office/drawing/2014/main" val="3221604342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43144" y="10442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418597"/>
              </p:ext>
            </p:extLst>
          </p:nvPr>
        </p:nvGraphicFramePr>
        <p:xfrm>
          <a:off x="3405582" y="3923754"/>
          <a:ext cx="3900255" cy="803820"/>
        </p:xfrm>
        <a:graphic>
          <a:graphicData uri="http://schemas.openxmlformats.org/drawingml/2006/table">
            <a:tbl>
              <a:tblPr/>
              <a:tblGrid>
                <a:gridCol w="89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31.12.2016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31.12.2017 / 30.9.2017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+12 %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+25 %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metallien jalostus, pelialan ohjelmistoyritykset ja datakeskukset 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451229" y="1290020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2394"/>
            <a:r>
              <a:rPr lang="fi-FI" sz="1050" dirty="0">
                <a:solidFill>
                  <a:schemeClr val="tx2"/>
                </a:solidFill>
                <a:latin typeface="Verdana"/>
                <a:ea typeface="ＭＳ Ｐゴシック" pitchFamily="34" charset="-128"/>
              </a:rPr>
              <a:t>Yhteensä</a:t>
            </a:r>
          </a:p>
        </p:txBody>
      </p:sp>
    </p:spTree>
    <p:extLst>
      <p:ext uri="{BB962C8B-B14F-4D97-AF65-F5344CB8AC3E}">
        <p14:creationId xmlns:p14="http://schemas.microsoft.com/office/powerpoint/2010/main" val="239785950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Ilman laivatilauksia teknologiateollisuuden* tilauskannassa ei kasvua loppuvuonna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24.1.2018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31.12.2017 </a:t>
            </a:r>
          </a:p>
          <a:p>
            <a:endParaRPr lang="fi-FI" dirty="0"/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22426865"/>
              </p:ext>
            </p:extLst>
          </p:nvPr>
        </p:nvGraphicFramePr>
        <p:xfrm>
          <a:off x="282027" y="1016526"/>
          <a:ext cx="8391525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943147" y="3673367"/>
          <a:ext cx="631193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06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29013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4507720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050" dirty="0">
                <a:solidFill>
                  <a:schemeClr val="tx2"/>
                </a:solidFill>
                <a:latin typeface="+mj-lt"/>
                <a:ea typeface="ＭＳ Ｐゴシック" pitchFamily="34" charset="-128"/>
              </a:rPr>
              <a:t>Kahden vuosineljänneksen liukuva summa, indeksi 2008=100 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900" dirty="0">
                <a:solidFill>
                  <a:schemeClr val="tx2"/>
                </a:solidFill>
                <a:ea typeface="Arial Unicode MS"/>
              </a:rPr>
              <a:t>*) Pl. telakat,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104249474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Tarjouspyyntöjä* on paljon liikkeellä	</a:t>
            </a:r>
          </a:p>
          <a:p>
            <a:pPr>
              <a:lnSpc>
                <a:spcPct val="100000"/>
              </a:lnSpc>
            </a:pPr>
            <a:r>
              <a:rPr lang="fi-FI" sz="2000" b="0" dirty="0"/>
              <a:t>- kilpailukyky ratkaisee pyyntöjen muuttumisen tilauksiksi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9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24.1.2018</a:t>
            </a:fld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  <a:endParaRPr lang="fi-FI" dirty="0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tammikuu 2018.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360522136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069215"/>
              </p:ext>
            </p:extLst>
          </p:nvPr>
        </p:nvGraphicFramePr>
        <p:xfrm>
          <a:off x="813541" y="2463439"/>
          <a:ext cx="7958983" cy="2379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54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3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61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2160887690"/>
                    </a:ext>
                  </a:extLst>
                </a:gridCol>
                <a:gridCol w="686117">
                  <a:extLst>
                    <a:ext uri="{9D8B030D-6E8A-4147-A177-3AD203B41FA5}">
                      <a16:colId xmlns:a16="http://schemas.microsoft.com/office/drawing/2014/main" val="1410474131"/>
                    </a:ext>
                  </a:extLst>
                </a:gridCol>
              </a:tblGrid>
              <a:tr h="134940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2009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2010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2011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2012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2013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2014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2015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2016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2017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+mj-lt"/>
                        </a:rPr>
                        <a:t>2018</a:t>
                      </a: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Suorakulmio 5"/>
          <p:cNvSpPr/>
          <p:nvPr/>
        </p:nvSpPr>
        <p:spPr>
          <a:xfrm>
            <a:off x="740381" y="4313710"/>
            <a:ext cx="7914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</p:spTree>
    <p:extLst>
      <p:ext uri="{BB962C8B-B14F-4D97-AF65-F5344CB8AC3E}">
        <p14:creationId xmlns:p14="http://schemas.microsoft.com/office/powerpoint/2010/main" val="258708335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Mukautettu 4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1C3D82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3C613826-D59B-47B5-9D70-C4B6C9BFD9CB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eriteollisuus-template-20151122">
  <a:themeElements>
    <a:clrScheme name="Meriteollisuus-2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00291B"/>
      </a:accent1>
      <a:accent2>
        <a:srgbClr val="002964"/>
      </a:accent2>
      <a:accent3>
        <a:srgbClr val="008CD9"/>
      </a:accent3>
      <a:accent4>
        <a:srgbClr val="A2B1AB"/>
      </a:accent4>
      <a:accent5>
        <a:srgbClr val="1E1D22"/>
      </a:accent5>
      <a:accent6>
        <a:srgbClr val="73AE2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pc="-4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4F2D20EA-B5B3-4758-8203-AB6E4C9DAAAD}"/>
    </a:ext>
  </a:extLst>
</a:theme>
</file>

<file path=ppt/theme/theme3.xml><?xml version="1.0" encoding="utf-8"?>
<a:theme xmlns:a="http://schemas.openxmlformats.org/drawingml/2006/main" name="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759EE5E5-A755-4BD2-8A56-41AB34344D55}"/>
    </a:ext>
  </a:extLst>
</a:theme>
</file>

<file path=ppt/theme/theme4.xml><?xml version="1.0" encoding="utf-8"?>
<a:theme xmlns:a="http://schemas.openxmlformats.org/drawingml/2006/main" name="21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F4D95FC-815D-4DF9-85F4-056CA5E91AFD}"/>
    </a:ext>
  </a:extLst>
</a:theme>
</file>

<file path=ppt/theme/theme5.xml><?xml version="1.0" encoding="utf-8"?>
<a:theme xmlns:a="http://schemas.openxmlformats.org/drawingml/2006/main" name="2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FEC82E07-5715-4839-BFEF-35AF42B766F1}"/>
    </a:ext>
  </a:extLst>
</a:theme>
</file>

<file path=ppt/theme/theme6.xml><?xml version="1.0" encoding="utf-8"?>
<a:theme xmlns:a="http://schemas.openxmlformats.org/drawingml/2006/main" name="3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CD313134-D29A-41D9-9D2F-91F5E37F0571}"/>
    </a:ext>
  </a:extLst>
</a:theme>
</file>

<file path=ppt/theme/theme7.xml><?xml version="1.0" encoding="utf-8"?>
<a:theme xmlns:a="http://schemas.openxmlformats.org/drawingml/2006/main" name="4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6B291D25-42CA-43FA-8D47-AD9C6DA21A43}"/>
    </a:ext>
  </a:extLst>
</a:theme>
</file>

<file path=ppt/theme/theme8.xml><?xml version="1.0" encoding="utf-8"?>
<a:theme xmlns:a="http://schemas.openxmlformats.org/drawingml/2006/main" name="5_Teknologiateollisuus_masterdia">
  <a:themeElements>
    <a:clrScheme name="Teknologiateollisuus">
      <a:dk1>
        <a:srgbClr val="29282E"/>
      </a:dk1>
      <a:lt1>
        <a:srgbClr val="FFFFFF"/>
      </a:lt1>
      <a:dk2>
        <a:srgbClr val="B3B3B3"/>
      </a:dk2>
      <a:lt2>
        <a:srgbClr val="002964"/>
      </a:lt2>
      <a:accent1>
        <a:srgbClr val="FF00B8"/>
      </a:accent1>
      <a:accent2>
        <a:srgbClr val="141F94"/>
      </a:accent2>
      <a:accent3>
        <a:srgbClr val="0ACFCF"/>
      </a:accent3>
      <a:accent4>
        <a:srgbClr val="FF805C"/>
      </a:accent4>
      <a:accent5>
        <a:srgbClr val="FFFF00"/>
      </a:accent5>
      <a:accent6>
        <a:srgbClr val="85E869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ECA1F3FD-EEC3-4A72-8508-15BF267FDFAD}"/>
    </a:ext>
  </a:extLst>
</a:theme>
</file>

<file path=ppt/theme/theme9.xml><?xml version="1.0" encoding="utf-8"?>
<a:theme xmlns:a="http://schemas.openxmlformats.org/drawingml/2006/main" name="6_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ehdistötilaisuus 25.10.2017 (003) [Vain luku]" id="{5067B230-7276-4BC2-8D91-2F39EE8CEAB1}" vid="{831387E3-6BA2-40FE-8B90-6E640F915BB1}"/>
    </a:ext>
  </a:extLst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Palokangas, Turunen 25.10.17</Template>
  <TotalTime>259</TotalTime>
  <Words>1578</Words>
  <Application>Microsoft Office PowerPoint</Application>
  <PresentationFormat>Näytössä katseltava esitys (16:9)</PresentationFormat>
  <Paragraphs>405</Paragraphs>
  <Slides>36</Slides>
  <Notes>13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9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53" baseType="lpstr">
      <vt:lpstr>MS PGothic</vt:lpstr>
      <vt:lpstr>Adobe Fan Heiti Std B</vt:lpstr>
      <vt:lpstr>Adobe Hebrew</vt:lpstr>
      <vt:lpstr>Arial</vt:lpstr>
      <vt:lpstr>Arial Unicode MS</vt:lpstr>
      <vt:lpstr>Verdana</vt:lpstr>
      <vt:lpstr>Wingdings</vt:lpstr>
      <vt:lpstr>Teknologiateollisuus_masterdia</vt:lpstr>
      <vt:lpstr>Meriteollisuus-template-20151122</vt:lpstr>
      <vt:lpstr>1_Teknologiateollisuus_masterdia</vt:lpstr>
      <vt:lpstr>21_Teknologiateollisuus_masterdia</vt:lpstr>
      <vt:lpstr>2_Teknologiateollisuus_masterdia</vt:lpstr>
      <vt:lpstr>3_Teknologiateollisuus_masterdia</vt:lpstr>
      <vt:lpstr>4_Teknologiateollisuus_masterdia</vt:lpstr>
      <vt:lpstr>5_Teknologiateollisuus_masterdia</vt:lpstr>
      <vt:lpstr>6_Teknologiateollisuus_masterdia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Kaijomaa Helvi</dc:creator>
  <cp:keywords>Teknologiateollisuus_FI</cp:keywords>
  <cp:lastModifiedBy>Emaus Katriina</cp:lastModifiedBy>
  <cp:revision>40</cp:revision>
  <cp:lastPrinted>2018-01-22T11:36:52Z</cp:lastPrinted>
  <dcterms:created xsi:type="dcterms:W3CDTF">2017-10-24T15:10:19Z</dcterms:created>
  <dcterms:modified xsi:type="dcterms:W3CDTF">2018-01-24T07:51:18Z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</Properties>
</file>