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notesSlides/notesSlide10.xml" ContentType="application/vnd.openxmlformats-officedocument.presentationml.notesSlide+xml"/>
  <Override PartName="/ppt/charts/chart28.xml" ContentType="application/vnd.openxmlformats-officedocument.drawingml.chart+xml"/>
  <Override PartName="/ppt/notesSlides/notesSlide11.xml" ContentType="application/vnd.openxmlformats-officedocument.presentationml.notesSlide+xml"/>
  <Override PartName="/ppt/charts/chart29.xml" ContentType="application/vnd.openxmlformats-officedocument.drawingml.chart+xml"/>
  <Override PartName="/ppt/notesSlides/notesSlide12.xml" ContentType="application/vnd.openxmlformats-officedocument.presentationml.notesSlide+xml"/>
  <Override PartName="/ppt/charts/chart30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heme/themeOverride4.xml" ContentType="application/vnd.openxmlformats-officedocument.themeOverride+xml"/>
  <Override PartName="/ppt/charts/chart34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4" r:id="rId2"/>
    <p:sldMasterId id="2147484067" r:id="rId3"/>
    <p:sldMasterId id="2147484085" r:id="rId4"/>
    <p:sldMasterId id="2147484103" r:id="rId5"/>
    <p:sldMasterId id="2147484110" r:id="rId6"/>
    <p:sldMasterId id="2147484119" r:id="rId7"/>
  </p:sldMasterIdLst>
  <p:notesMasterIdLst>
    <p:notesMasterId r:id="rId60"/>
  </p:notesMasterIdLst>
  <p:handoutMasterIdLst>
    <p:handoutMasterId r:id="rId61"/>
  </p:handoutMasterIdLst>
  <p:sldIdLst>
    <p:sldId id="256" r:id="rId8"/>
    <p:sldId id="258" r:id="rId9"/>
    <p:sldId id="261" r:id="rId10"/>
    <p:sldId id="263" r:id="rId11"/>
    <p:sldId id="333" r:id="rId12"/>
    <p:sldId id="284" r:id="rId13"/>
    <p:sldId id="334" r:id="rId14"/>
    <p:sldId id="335" r:id="rId15"/>
    <p:sldId id="338" r:id="rId16"/>
    <p:sldId id="339" r:id="rId17"/>
    <p:sldId id="297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00" r:id="rId29"/>
    <p:sldId id="301" r:id="rId30"/>
    <p:sldId id="302" r:id="rId31"/>
    <p:sldId id="303" r:id="rId32"/>
    <p:sldId id="304" r:id="rId33"/>
    <p:sldId id="352" r:id="rId34"/>
    <p:sldId id="305" r:id="rId35"/>
    <p:sldId id="306" r:id="rId36"/>
    <p:sldId id="307" r:id="rId37"/>
    <p:sldId id="308" r:id="rId38"/>
    <p:sldId id="350" r:id="rId39"/>
    <p:sldId id="351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36" r:id="rId49"/>
    <p:sldId id="320" r:id="rId50"/>
    <p:sldId id="321" r:id="rId51"/>
    <p:sldId id="322" r:id="rId52"/>
    <p:sldId id="323" r:id="rId53"/>
    <p:sldId id="337" r:id="rId54"/>
    <p:sldId id="326" r:id="rId55"/>
    <p:sldId id="327" r:id="rId56"/>
    <p:sldId id="328" r:id="rId57"/>
    <p:sldId id="278" r:id="rId58"/>
    <p:sldId id="279" r:id="rId59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70"/>
    <a:srgbClr val="F0F0F0"/>
    <a:srgbClr val="2F20EC"/>
    <a:srgbClr val="FCEE21"/>
    <a:srgbClr val="C11A4D"/>
    <a:srgbClr val="9F01FF"/>
    <a:srgbClr val="0EC501"/>
    <a:srgbClr val="FE01D3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15987" autoAdjust="0"/>
    <p:restoredTop sz="94625" autoAdjust="0"/>
  </p:normalViewPr>
  <p:slideViewPr>
    <p:cSldViewPr showGuides="1">
      <p:cViewPr varScale="1">
        <p:scale>
          <a:sx n="89" d="100"/>
          <a:sy n="89" d="100"/>
        </p:scale>
        <p:origin x="1675" y="77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-4792" y="-12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2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4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439888"/>
        <c:axId val="660355896"/>
      </c:lineChart>
      <c:catAx>
        <c:axId val="655439888"/>
        <c:scaling>
          <c:orientation val="minMax"/>
        </c:scaling>
        <c:delete val="1"/>
        <c:axPos val="b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660355896"/>
        <c:crosses val="autoZero"/>
        <c:auto val="1"/>
        <c:lblAlgn val="ctr"/>
        <c:lblOffset val="100"/>
        <c:noMultiLvlLbl val="0"/>
      </c:catAx>
      <c:valAx>
        <c:axId val="660355896"/>
        <c:scaling>
          <c:orientation val="minMax"/>
          <c:max val="34"/>
        </c:scaling>
        <c:delete val="0"/>
        <c:axPos val="l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8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55439888"/>
        <c:crosses val="autoZero"/>
        <c:crossBetween val="midCat"/>
        <c:majorUnit val="2"/>
      </c:valAx>
      <c:spPr>
        <a:noFill/>
        <a:ln w="1120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2.7734998719037875E-2"/>
          <c:w val="0.73886010362694299"/>
          <c:h val="0.9445300025619242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1192.4000000000001</c:v>
                </c:pt>
                <c:pt idx="1">
                  <c:v>1291.3</c:v>
                </c:pt>
                <c:pt idx="2">
                  <c:v>1281</c:v>
                </c:pt>
                <c:pt idx="3">
                  <c:v>1234.9000000000001</c:v>
                </c:pt>
                <c:pt idx="4">
                  <c:v>1451.3</c:v>
                </c:pt>
                <c:pt idx="5">
                  <c:v>1508.1</c:v>
                </c:pt>
                <c:pt idx="6">
                  <c:v>1911.9</c:v>
                </c:pt>
                <c:pt idx="7">
                  <c:v>1774.7</c:v>
                </c:pt>
                <c:pt idx="8">
                  <c:v>1755</c:v>
                </c:pt>
                <c:pt idx="9">
                  <c:v>1953.2</c:v>
                </c:pt>
                <c:pt idx="10">
                  <c:v>2068.1</c:v>
                </c:pt>
                <c:pt idx="11">
                  <c:v>2258</c:v>
                </c:pt>
                <c:pt idx="12">
                  <c:v>1994.2</c:v>
                </c:pt>
                <c:pt idx="13">
                  <c:v>1859.6</c:v>
                </c:pt>
                <c:pt idx="14">
                  <c:v>1749</c:v>
                </c:pt>
                <c:pt idx="15">
                  <c:v>1729.8</c:v>
                </c:pt>
                <c:pt idx="16">
                  <c:v>1508.7</c:v>
                </c:pt>
                <c:pt idx="17">
                  <c:v>1429.3</c:v>
                </c:pt>
                <c:pt idx="18">
                  <c:v>1245.2</c:v>
                </c:pt>
                <c:pt idx="19">
                  <c:v>1198.7</c:v>
                </c:pt>
                <c:pt idx="20">
                  <c:v>1178.8</c:v>
                </c:pt>
                <c:pt idx="21">
                  <c:v>1140.5999999999999</c:v>
                </c:pt>
                <c:pt idx="22">
                  <c:v>1229.8</c:v>
                </c:pt>
                <c:pt idx="23">
                  <c:v>1067.5</c:v>
                </c:pt>
                <c:pt idx="24">
                  <c:v>1374.1</c:v>
                </c:pt>
                <c:pt idx="25">
                  <c:v>1716.3</c:v>
                </c:pt>
                <c:pt idx="26">
                  <c:v>1899.7</c:v>
                </c:pt>
                <c:pt idx="27">
                  <c:v>1843.4</c:v>
                </c:pt>
                <c:pt idx="28">
                  <c:v>1730.4</c:v>
                </c:pt>
                <c:pt idx="29">
                  <c:v>1791</c:v>
                </c:pt>
                <c:pt idx="30">
                  <c:v>2042.8</c:v>
                </c:pt>
                <c:pt idx="31">
                  <c:v>1649.3</c:v>
                </c:pt>
                <c:pt idx="32">
                  <c:v>1664.2</c:v>
                </c:pt>
                <c:pt idx="33">
                  <c:v>1448.8</c:v>
                </c:pt>
                <c:pt idx="34">
                  <c:v>1557.9</c:v>
                </c:pt>
                <c:pt idx="35">
                  <c:v>1571.8</c:v>
                </c:pt>
                <c:pt idx="36">
                  <c:v>1391.3</c:v>
                </c:pt>
                <c:pt idx="37">
                  <c:v>1587.6</c:v>
                </c:pt>
                <c:pt idx="38">
                  <c:v>1669.4</c:v>
                </c:pt>
                <c:pt idx="39">
                  <c:v>2113.9</c:v>
                </c:pt>
                <c:pt idx="40">
                  <c:v>2187.6999999999998</c:v>
                </c:pt>
                <c:pt idx="41">
                  <c:v>2287.6999999999998</c:v>
                </c:pt>
                <c:pt idx="42">
                  <c:v>2419.1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4490.2</c:v>
                </c:pt>
                <c:pt idx="1">
                  <c:v>4854.1000000000004</c:v>
                </c:pt>
                <c:pt idx="2">
                  <c:v>5961.7</c:v>
                </c:pt>
                <c:pt idx="3">
                  <c:v>6658.8</c:v>
                </c:pt>
                <c:pt idx="4">
                  <c:v>7516.7</c:v>
                </c:pt>
                <c:pt idx="5">
                  <c:v>8889.7999999999993</c:v>
                </c:pt>
                <c:pt idx="6">
                  <c:v>8164.4</c:v>
                </c:pt>
                <c:pt idx="7">
                  <c:v>8695.7999999999993</c:v>
                </c:pt>
                <c:pt idx="8">
                  <c:v>9114.6</c:v>
                </c:pt>
                <c:pt idx="9">
                  <c:v>9359.9</c:v>
                </c:pt>
                <c:pt idx="10">
                  <c:v>10658.7</c:v>
                </c:pt>
                <c:pt idx="11">
                  <c:v>10644.1</c:v>
                </c:pt>
                <c:pt idx="12">
                  <c:v>10859.3</c:v>
                </c:pt>
                <c:pt idx="13">
                  <c:v>11627.6</c:v>
                </c:pt>
                <c:pt idx="14">
                  <c:v>11427.6</c:v>
                </c:pt>
                <c:pt idx="15">
                  <c:v>12390.5</c:v>
                </c:pt>
                <c:pt idx="16">
                  <c:v>10935.4</c:v>
                </c:pt>
                <c:pt idx="17">
                  <c:v>9772.7999999999993</c:v>
                </c:pt>
                <c:pt idx="18">
                  <c:v>8518.9</c:v>
                </c:pt>
                <c:pt idx="19">
                  <c:v>8263.6</c:v>
                </c:pt>
                <c:pt idx="20">
                  <c:v>7040.6</c:v>
                </c:pt>
                <c:pt idx="21">
                  <c:v>6769.8</c:v>
                </c:pt>
                <c:pt idx="22">
                  <c:v>6776.1</c:v>
                </c:pt>
                <c:pt idx="23">
                  <c:v>6709.4</c:v>
                </c:pt>
                <c:pt idx="24">
                  <c:v>5747.3</c:v>
                </c:pt>
                <c:pt idx="25">
                  <c:v>5759.1</c:v>
                </c:pt>
                <c:pt idx="26">
                  <c:v>6490.4</c:v>
                </c:pt>
                <c:pt idx="27">
                  <c:v>6829.5</c:v>
                </c:pt>
                <c:pt idx="28">
                  <c:v>6895.3</c:v>
                </c:pt>
                <c:pt idx="29">
                  <c:v>6980.8</c:v>
                </c:pt>
                <c:pt idx="30">
                  <c:v>6635.9</c:v>
                </c:pt>
                <c:pt idx="31">
                  <c:v>6350.3</c:v>
                </c:pt>
                <c:pt idx="32">
                  <c:v>6674.6</c:v>
                </c:pt>
                <c:pt idx="33">
                  <c:v>6926.4</c:v>
                </c:pt>
                <c:pt idx="34">
                  <c:v>6677.5</c:v>
                </c:pt>
                <c:pt idx="35">
                  <c:v>6718.5</c:v>
                </c:pt>
                <c:pt idx="36">
                  <c:v>6091.4</c:v>
                </c:pt>
                <c:pt idx="37">
                  <c:v>6605.7</c:v>
                </c:pt>
                <c:pt idx="38">
                  <c:v>6621.9</c:v>
                </c:pt>
                <c:pt idx="39">
                  <c:v>7248.3</c:v>
                </c:pt>
                <c:pt idx="40">
                  <c:v>7335.2</c:v>
                </c:pt>
                <c:pt idx="41">
                  <c:v>7557.8</c:v>
                </c:pt>
                <c:pt idx="42">
                  <c:v>8547.6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Sheet1!$F$2:$F$44</c:f>
              <c:numCache>
                <c:formatCode>General</c:formatCode>
                <c:ptCount val="4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197064"/>
        <c:axId val="451197456"/>
      </c:areaChart>
      <c:catAx>
        <c:axId val="451197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119745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5119745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1197064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372612919552147"/>
          <c:y val="0.30646773103149549"/>
          <c:w val="0.16273870804478516"/>
          <c:h val="0.6728613571027470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198240"/>
        <c:axId val="451198632"/>
      </c:lineChart>
      <c:catAx>
        <c:axId val="45119824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51198632"/>
        <c:crosses val="autoZero"/>
        <c:auto val="1"/>
        <c:lblAlgn val="ctr"/>
        <c:lblOffset val="100"/>
        <c:noMultiLvlLbl val="0"/>
      </c:catAx>
      <c:valAx>
        <c:axId val="451198632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119824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0320366132723E-2"/>
          <c:y val="3.7442035467336827E-2"/>
          <c:w val="0.74172681859698908"/>
          <c:h val="0.883586772869901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132.5</c:v>
                </c:pt>
                <c:pt idx="2">
                  <c:v>130.6</c:v>
                </c:pt>
                <c:pt idx="3">
                  <c:v>128.6</c:v>
                </c:pt>
                <c:pt idx="4">
                  <c:v>138.4</c:v>
                </c:pt>
                <c:pt idx="5">
                  <c:v>148.1</c:v>
                </c:pt>
                <c:pt idx="6">
                  <c:v>139</c:v>
                </c:pt>
                <c:pt idx="7">
                  <c:v>129.9</c:v>
                </c:pt>
                <c:pt idx="8">
                  <c:v>140.1</c:v>
                </c:pt>
                <c:pt idx="9">
                  <c:v>150.4</c:v>
                </c:pt>
                <c:pt idx="10">
                  <c:v>145.6</c:v>
                </c:pt>
                <c:pt idx="11">
                  <c:v>140.80000000000001</c:v>
                </c:pt>
                <c:pt idx="12">
                  <c:v>149.19999999999999</c:v>
                </c:pt>
                <c:pt idx="13">
                  <c:v>157.5</c:v>
                </c:pt>
                <c:pt idx="14">
                  <c:v>147.1</c:v>
                </c:pt>
                <c:pt idx="15">
                  <c:v>136.80000000000001</c:v>
                </c:pt>
                <c:pt idx="16">
                  <c:v>129.9</c:v>
                </c:pt>
                <c:pt idx="17">
                  <c:v>123</c:v>
                </c:pt>
                <c:pt idx="18">
                  <c:v>114</c:v>
                </c:pt>
                <c:pt idx="19">
                  <c:v>105.1</c:v>
                </c:pt>
                <c:pt idx="20">
                  <c:v>109.4</c:v>
                </c:pt>
                <c:pt idx="21">
                  <c:v>113.6</c:v>
                </c:pt>
                <c:pt idx="22">
                  <c:v>116.7</c:v>
                </c:pt>
                <c:pt idx="23">
                  <c:v>119.7</c:v>
                </c:pt>
                <c:pt idx="24">
                  <c:v>171.8</c:v>
                </c:pt>
                <c:pt idx="25">
                  <c:v>198</c:v>
                </c:pt>
                <c:pt idx="26">
                  <c:v>167.3</c:v>
                </c:pt>
                <c:pt idx="27">
                  <c:v>177</c:v>
                </c:pt>
                <c:pt idx="28">
                  <c:v>222.7</c:v>
                </c:pt>
                <c:pt idx="29">
                  <c:v>226.1</c:v>
                </c:pt>
                <c:pt idx="30">
                  <c:v>255.8</c:v>
                </c:pt>
                <c:pt idx="31">
                  <c:v>164.9</c:v>
                </c:pt>
                <c:pt idx="32">
                  <c:v>187</c:v>
                </c:pt>
                <c:pt idx="33">
                  <c:v>210.6</c:v>
                </c:pt>
                <c:pt idx="34">
                  <c:v>187.4</c:v>
                </c:pt>
                <c:pt idx="35">
                  <c:v>175.5</c:v>
                </c:pt>
                <c:pt idx="36">
                  <c:v>221.9</c:v>
                </c:pt>
                <c:pt idx="37">
                  <c:v>226.9</c:v>
                </c:pt>
                <c:pt idx="38">
                  <c:v>217.5</c:v>
                </c:pt>
                <c:pt idx="39">
                  <c:v>166.1</c:v>
                </c:pt>
                <c:pt idx="40">
                  <c:v>268.89999999999998</c:v>
                </c:pt>
                <c:pt idx="41">
                  <c:v>231.3</c:v>
                </c:pt>
                <c:pt idx="42">
                  <c:v>241.4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32.5</c:v>
                </c:pt>
                <c:pt idx="2">
                  <c:v>37.299999999999997</c:v>
                </c:pt>
                <c:pt idx="3">
                  <c:v>42.1</c:v>
                </c:pt>
                <c:pt idx="4">
                  <c:v>47.4</c:v>
                </c:pt>
                <c:pt idx="5">
                  <c:v>52.6</c:v>
                </c:pt>
                <c:pt idx="6">
                  <c:v>44.1</c:v>
                </c:pt>
                <c:pt idx="7">
                  <c:v>35.6</c:v>
                </c:pt>
                <c:pt idx="8">
                  <c:v>36.200000000000003</c:v>
                </c:pt>
                <c:pt idx="9">
                  <c:v>36.799999999999997</c:v>
                </c:pt>
                <c:pt idx="10">
                  <c:v>39.200000000000003</c:v>
                </c:pt>
                <c:pt idx="11">
                  <c:v>41.7</c:v>
                </c:pt>
                <c:pt idx="12">
                  <c:v>41.9</c:v>
                </c:pt>
                <c:pt idx="13">
                  <c:v>42.1</c:v>
                </c:pt>
                <c:pt idx="14">
                  <c:v>35.5</c:v>
                </c:pt>
                <c:pt idx="15">
                  <c:v>28.9</c:v>
                </c:pt>
                <c:pt idx="16">
                  <c:v>27.9</c:v>
                </c:pt>
                <c:pt idx="17">
                  <c:v>26.8</c:v>
                </c:pt>
                <c:pt idx="18">
                  <c:v>24.9</c:v>
                </c:pt>
                <c:pt idx="19">
                  <c:v>22.9</c:v>
                </c:pt>
                <c:pt idx="20">
                  <c:v>22.7</c:v>
                </c:pt>
                <c:pt idx="21">
                  <c:v>22.4</c:v>
                </c:pt>
                <c:pt idx="22">
                  <c:v>23.4</c:v>
                </c:pt>
                <c:pt idx="23">
                  <c:v>24.4</c:v>
                </c:pt>
                <c:pt idx="24">
                  <c:v>15.9</c:v>
                </c:pt>
                <c:pt idx="25">
                  <c:v>29.1</c:v>
                </c:pt>
                <c:pt idx="26">
                  <c:v>25.1</c:v>
                </c:pt>
                <c:pt idx="27">
                  <c:v>17.5</c:v>
                </c:pt>
                <c:pt idx="28">
                  <c:v>23.7</c:v>
                </c:pt>
                <c:pt idx="29">
                  <c:v>29.6</c:v>
                </c:pt>
                <c:pt idx="30">
                  <c:v>56.4</c:v>
                </c:pt>
                <c:pt idx="31">
                  <c:v>23.5</c:v>
                </c:pt>
                <c:pt idx="32">
                  <c:v>21.1</c:v>
                </c:pt>
                <c:pt idx="33">
                  <c:v>28.3</c:v>
                </c:pt>
                <c:pt idx="34">
                  <c:v>27.4</c:v>
                </c:pt>
                <c:pt idx="35">
                  <c:v>21.2</c:v>
                </c:pt>
                <c:pt idx="36">
                  <c:v>27.5</c:v>
                </c:pt>
                <c:pt idx="37">
                  <c:v>26.7</c:v>
                </c:pt>
                <c:pt idx="38">
                  <c:v>34.5</c:v>
                </c:pt>
                <c:pt idx="39">
                  <c:v>23.1</c:v>
                </c:pt>
                <c:pt idx="40">
                  <c:v>32.200000000000003</c:v>
                </c:pt>
                <c:pt idx="41">
                  <c:v>23.2</c:v>
                </c:pt>
                <c:pt idx="42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100</c:v>
                </c:pt>
                <c:pt idx="2">
                  <c:v>93.3</c:v>
                </c:pt>
                <c:pt idx="3">
                  <c:v>86.5</c:v>
                </c:pt>
                <c:pt idx="4">
                  <c:v>91</c:v>
                </c:pt>
                <c:pt idx="5">
                  <c:v>95.5</c:v>
                </c:pt>
                <c:pt idx="6">
                  <c:v>94.9</c:v>
                </c:pt>
                <c:pt idx="7">
                  <c:v>94.3</c:v>
                </c:pt>
                <c:pt idx="8">
                  <c:v>104</c:v>
                </c:pt>
                <c:pt idx="9">
                  <c:v>113.6</c:v>
                </c:pt>
                <c:pt idx="10">
                  <c:v>106.4</c:v>
                </c:pt>
                <c:pt idx="11">
                  <c:v>99.1</c:v>
                </c:pt>
                <c:pt idx="12">
                  <c:v>107.2</c:v>
                </c:pt>
                <c:pt idx="13">
                  <c:v>115.4</c:v>
                </c:pt>
                <c:pt idx="14">
                  <c:v>111.6</c:v>
                </c:pt>
                <c:pt idx="15">
                  <c:v>107.9</c:v>
                </c:pt>
                <c:pt idx="16">
                  <c:v>102</c:v>
                </c:pt>
                <c:pt idx="17">
                  <c:v>96.1</c:v>
                </c:pt>
                <c:pt idx="18">
                  <c:v>89.1</c:v>
                </c:pt>
                <c:pt idx="19">
                  <c:v>82.2</c:v>
                </c:pt>
                <c:pt idx="20">
                  <c:v>86.7</c:v>
                </c:pt>
                <c:pt idx="21">
                  <c:v>91.2</c:v>
                </c:pt>
                <c:pt idx="22">
                  <c:v>93.3</c:v>
                </c:pt>
                <c:pt idx="23">
                  <c:v>95.3</c:v>
                </c:pt>
                <c:pt idx="24">
                  <c:v>155.80000000000001</c:v>
                </c:pt>
                <c:pt idx="25">
                  <c:v>168.9</c:v>
                </c:pt>
                <c:pt idx="26">
                  <c:v>142.19999999999999</c:v>
                </c:pt>
                <c:pt idx="27">
                  <c:v>159.5</c:v>
                </c:pt>
                <c:pt idx="28">
                  <c:v>199</c:v>
                </c:pt>
                <c:pt idx="29">
                  <c:v>196.5</c:v>
                </c:pt>
                <c:pt idx="30">
                  <c:v>199.4</c:v>
                </c:pt>
                <c:pt idx="31">
                  <c:v>141.4</c:v>
                </c:pt>
                <c:pt idx="32">
                  <c:v>165.9</c:v>
                </c:pt>
                <c:pt idx="33">
                  <c:v>182.3</c:v>
                </c:pt>
                <c:pt idx="34">
                  <c:v>160</c:v>
                </c:pt>
                <c:pt idx="35">
                  <c:v>154.30000000000001</c:v>
                </c:pt>
                <c:pt idx="36">
                  <c:v>194.3</c:v>
                </c:pt>
                <c:pt idx="37">
                  <c:v>200.3</c:v>
                </c:pt>
                <c:pt idx="38">
                  <c:v>183</c:v>
                </c:pt>
                <c:pt idx="39">
                  <c:v>143</c:v>
                </c:pt>
                <c:pt idx="40">
                  <c:v>236.7</c:v>
                </c:pt>
                <c:pt idx="41">
                  <c:v>208.1</c:v>
                </c:pt>
                <c:pt idx="42">
                  <c:v>209.4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1199416"/>
        <c:axId val="451199808"/>
      </c:lineChart>
      <c:catAx>
        <c:axId val="4511994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1199808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51199808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1199416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346579016588595"/>
          <c:y val="0.32817054989990202"/>
          <c:w val="0.16760738971325739"/>
          <c:h val="0.59478581874458691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1243523316059E-2"/>
          <c:y val="6.2780269058295965E-2"/>
          <c:w val="0.77745134157507034"/>
          <c:h val="0.89651987702571845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160.4</c:v>
                </c:pt>
                <c:pt idx="1">
                  <c:v>181.1</c:v>
                </c:pt>
                <c:pt idx="2">
                  <c:v>181.4</c:v>
                </c:pt>
                <c:pt idx="3">
                  <c:v>181.6</c:v>
                </c:pt>
                <c:pt idx="4">
                  <c:v>182.9</c:v>
                </c:pt>
                <c:pt idx="5">
                  <c:v>184.2</c:v>
                </c:pt>
                <c:pt idx="6">
                  <c:v>191.7</c:v>
                </c:pt>
                <c:pt idx="7">
                  <c:v>199.2</c:v>
                </c:pt>
                <c:pt idx="8">
                  <c:v>205.5</c:v>
                </c:pt>
                <c:pt idx="9">
                  <c:v>211.8</c:v>
                </c:pt>
                <c:pt idx="10">
                  <c:v>210.9</c:v>
                </c:pt>
                <c:pt idx="11">
                  <c:v>210</c:v>
                </c:pt>
                <c:pt idx="12">
                  <c:v>219</c:v>
                </c:pt>
                <c:pt idx="13">
                  <c:v>228</c:v>
                </c:pt>
                <c:pt idx="14">
                  <c:v>231.9</c:v>
                </c:pt>
                <c:pt idx="15">
                  <c:v>235.8</c:v>
                </c:pt>
                <c:pt idx="16">
                  <c:v>221.5</c:v>
                </c:pt>
                <c:pt idx="17">
                  <c:v>207.2</c:v>
                </c:pt>
                <c:pt idx="18">
                  <c:v>206.6</c:v>
                </c:pt>
                <c:pt idx="19">
                  <c:v>206</c:v>
                </c:pt>
                <c:pt idx="20">
                  <c:v>205</c:v>
                </c:pt>
                <c:pt idx="21">
                  <c:v>204.1</c:v>
                </c:pt>
                <c:pt idx="22">
                  <c:v>203.7</c:v>
                </c:pt>
                <c:pt idx="23">
                  <c:v>203.4</c:v>
                </c:pt>
                <c:pt idx="24">
                  <c:v>226</c:v>
                </c:pt>
                <c:pt idx="25">
                  <c:v>248.6</c:v>
                </c:pt>
                <c:pt idx="26">
                  <c:v>259.7</c:v>
                </c:pt>
                <c:pt idx="27">
                  <c:v>270.39999999999998</c:v>
                </c:pt>
                <c:pt idx="28">
                  <c:v>256.5</c:v>
                </c:pt>
                <c:pt idx="29">
                  <c:v>275.2</c:v>
                </c:pt>
                <c:pt idx="30">
                  <c:v>321.89999999999998</c:v>
                </c:pt>
                <c:pt idx="31">
                  <c:v>269.10000000000002</c:v>
                </c:pt>
                <c:pt idx="32">
                  <c:v>267.8</c:v>
                </c:pt>
                <c:pt idx="33">
                  <c:v>310.10000000000002</c:v>
                </c:pt>
                <c:pt idx="34">
                  <c:v>337.1</c:v>
                </c:pt>
                <c:pt idx="35">
                  <c:v>327.5</c:v>
                </c:pt>
                <c:pt idx="36">
                  <c:v>333.3</c:v>
                </c:pt>
                <c:pt idx="37">
                  <c:v>363.2</c:v>
                </c:pt>
                <c:pt idx="38">
                  <c:v>386.6</c:v>
                </c:pt>
                <c:pt idx="39">
                  <c:v>372.2</c:v>
                </c:pt>
                <c:pt idx="40">
                  <c:v>402.4</c:v>
                </c:pt>
                <c:pt idx="41">
                  <c:v>417</c:v>
                </c:pt>
                <c:pt idx="42">
                  <c:v>438.1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127.9</c:v>
                </c:pt>
                <c:pt idx="1">
                  <c:v>130.5</c:v>
                </c:pt>
                <c:pt idx="2">
                  <c:v>149.9</c:v>
                </c:pt>
                <c:pt idx="3">
                  <c:v>169.3</c:v>
                </c:pt>
                <c:pt idx="4">
                  <c:v>194.1</c:v>
                </c:pt>
                <c:pt idx="5">
                  <c:v>218.8</c:v>
                </c:pt>
                <c:pt idx="6">
                  <c:v>207.6</c:v>
                </c:pt>
                <c:pt idx="7">
                  <c:v>196.3</c:v>
                </c:pt>
                <c:pt idx="8">
                  <c:v>186.9</c:v>
                </c:pt>
                <c:pt idx="9">
                  <c:v>177.6</c:v>
                </c:pt>
                <c:pt idx="10">
                  <c:v>185.3</c:v>
                </c:pt>
                <c:pt idx="11">
                  <c:v>193.1</c:v>
                </c:pt>
                <c:pt idx="12">
                  <c:v>195.5</c:v>
                </c:pt>
                <c:pt idx="13">
                  <c:v>197.9</c:v>
                </c:pt>
                <c:pt idx="14">
                  <c:v>184.1</c:v>
                </c:pt>
                <c:pt idx="15">
                  <c:v>170.3</c:v>
                </c:pt>
                <c:pt idx="16">
                  <c:v>139.69999999999999</c:v>
                </c:pt>
                <c:pt idx="17">
                  <c:v>109.2</c:v>
                </c:pt>
                <c:pt idx="18">
                  <c:v>101.1</c:v>
                </c:pt>
                <c:pt idx="19">
                  <c:v>93</c:v>
                </c:pt>
                <c:pt idx="20">
                  <c:v>85.6</c:v>
                </c:pt>
                <c:pt idx="21">
                  <c:v>78.2</c:v>
                </c:pt>
                <c:pt idx="22">
                  <c:v>85.1</c:v>
                </c:pt>
                <c:pt idx="23">
                  <c:v>92</c:v>
                </c:pt>
                <c:pt idx="24">
                  <c:v>80.599999999999994</c:v>
                </c:pt>
                <c:pt idx="25">
                  <c:v>84.8</c:v>
                </c:pt>
                <c:pt idx="26">
                  <c:v>83.1</c:v>
                </c:pt>
                <c:pt idx="27">
                  <c:v>75.099999999999994</c:v>
                </c:pt>
                <c:pt idx="28">
                  <c:v>68.7</c:v>
                </c:pt>
                <c:pt idx="29">
                  <c:v>70.8</c:v>
                </c:pt>
                <c:pt idx="30">
                  <c:v>80.099999999999994</c:v>
                </c:pt>
                <c:pt idx="31">
                  <c:v>64.7</c:v>
                </c:pt>
                <c:pt idx="32">
                  <c:v>58.9</c:v>
                </c:pt>
                <c:pt idx="33">
                  <c:v>64.099999999999994</c:v>
                </c:pt>
                <c:pt idx="34">
                  <c:v>71.7</c:v>
                </c:pt>
                <c:pt idx="35">
                  <c:v>61.9</c:v>
                </c:pt>
                <c:pt idx="36">
                  <c:v>65.599999999999994</c:v>
                </c:pt>
                <c:pt idx="37">
                  <c:v>66.3</c:v>
                </c:pt>
                <c:pt idx="38">
                  <c:v>69.2</c:v>
                </c:pt>
                <c:pt idx="39">
                  <c:v>67.5</c:v>
                </c:pt>
                <c:pt idx="40">
                  <c:v>69.400000000000006</c:v>
                </c:pt>
                <c:pt idx="41">
                  <c:v>63</c:v>
                </c:pt>
                <c:pt idx="42">
                  <c:v>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200984"/>
        <c:axId val="451201376"/>
      </c:areaChart>
      <c:catAx>
        <c:axId val="4512009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12013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51201376"/>
        <c:scaling>
          <c:orientation val="minMax"/>
          <c:max val="6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1200984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038371798399215"/>
          <c:y val="0.36022553711733069"/>
          <c:w val="0.14961628201600782"/>
          <c:h val="0.59917285865160674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202160"/>
        <c:axId val="451202552"/>
      </c:lineChart>
      <c:catAx>
        <c:axId val="45120216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51202552"/>
        <c:crosses val="autoZero"/>
        <c:auto val="1"/>
        <c:lblAlgn val="ctr"/>
        <c:lblOffset val="100"/>
        <c:noMultiLvlLbl val="0"/>
      </c:catAx>
      <c:valAx>
        <c:axId val="451202552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120216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29015544041455E-2"/>
          <c:y val="2.9688283357685079E-2"/>
          <c:w val="0.79271731333410655"/>
          <c:h val="0.940623433284629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288.39999999999998</c:v>
                </c:pt>
                <c:pt idx="11">
                  <c:v>243.2</c:v>
                </c:pt>
                <c:pt idx="12">
                  <c:v>393.8</c:v>
                </c:pt>
                <c:pt idx="13">
                  <c:v>446.1</c:v>
                </c:pt>
                <c:pt idx="14">
                  <c:v>522.70000000000005</c:v>
                </c:pt>
                <c:pt idx="15">
                  <c:v>281.8</c:v>
                </c:pt>
                <c:pt idx="16">
                  <c:v>433.3</c:v>
                </c:pt>
                <c:pt idx="17">
                  <c:v>373.7</c:v>
                </c:pt>
                <c:pt idx="18">
                  <c:v>432.8</c:v>
                </c:pt>
                <c:pt idx="19">
                  <c:v>383.1</c:v>
                </c:pt>
                <c:pt idx="20">
                  <c:v>507.2</c:v>
                </c:pt>
                <c:pt idx="21">
                  <c:v>414.9</c:v>
                </c:pt>
                <c:pt idx="22">
                  <c:v>319.89999999999998</c:v>
                </c:pt>
                <c:pt idx="23">
                  <c:v>310</c:v>
                </c:pt>
                <c:pt idx="24">
                  <c:v>506.3</c:v>
                </c:pt>
                <c:pt idx="25">
                  <c:v>610.20000000000005</c:v>
                </c:pt>
                <c:pt idx="26">
                  <c:v>378.1</c:v>
                </c:pt>
                <c:pt idx="27">
                  <c:v>337.8</c:v>
                </c:pt>
                <c:pt idx="28">
                  <c:v>505</c:v>
                </c:pt>
                <c:pt idx="29">
                  <c:v>546.29999999999995</c:v>
                </c:pt>
                <c:pt idx="30">
                  <c:v>555.9</c:v>
                </c:pt>
                <c:pt idx="31">
                  <c:v>380.8</c:v>
                </c:pt>
                <c:pt idx="32">
                  <c:v>482.7</c:v>
                </c:pt>
                <c:pt idx="33">
                  <c:v>673.6</c:v>
                </c:pt>
                <c:pt idx="34">
                  <c:v>572.79999999999995</c:v>
                </c:pt>
                <c:pt idx="35">
                  <c:v>474.8</c:v>
                </c:pt>
                <c:pt idx="36">
                  <c:v>619.29999999999995</c:v>
                </c:pt>
                <c:pt idx="37">
                  <c:v>654.20000000000005</c:v>
                </c:pt>
                <c:pt idx="38">
                  <c:v>501.8</c:v>
                </c:pt>
                <c:pt idx="39">
                  <c:v>553.70000000000005</c:v>
                </c:pt>
                <c:pt idx="40">
                  <c:v>605.6</c:v>
                </c:pt>
                <c:pt idx="41">
                  <c:v>537.9</c:v>
                </c:pt>
                <c:pt idx="42">
                  <c:v>574.70000000000005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203336"/>
        <c:axId val="451203728"/>
      </c:lineChart>
      <c:catAx>
        <c:axId val="451203336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1203728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51203728"/>
        <c:scaling>
          <c:orientation val="minMax"/>
          <c:max val="85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1203336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12290441856187E-2"/>
          <c:y val="2.5317184962743353E-2"/>
          <c:w val="0.81264512418032442"/>
          <c:h val="0.94239788517866108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Sheet1!$A$2:$A$36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962.6</c:v>
                </c:pt>
                <c:pt idx="1">
                  <c:v>962.6</c:v>
                </c:pt>
                <c:pt idx="2">
                  <c:v>962.6</c:v>
                </c:pt>
                <c:pt idx="3">
                  <c:v>901.6</c:v>
                </c:pt>
                <c:pt idx="4">
                  <c:v>881.5</c:v>
                </c:pt>
                <c:pt idx="5">
                  <c:v>920.1</c:v>
                </c:pt>
                <c:pt idx="6">
                  <c:v>1043.3</c:v>
                </c:pt>
                <c:pt idx="7">
                  <c:v>965.4</c:v>
                </c:pt>
                <c:pt idx="8">
                  <c:v>942.5</c:v>
                </c:pt>
                <c:pt idx="9">
                  <c:v>931.9</c:v>
                </c:pt>
                <c:pt idx="10">
                  <c:v>963.2</c:v>
                </c:pt>
                <c:pt idx="11">
                  <c:v>1004.5</c:v>
                </c:pt>
                <c:pt idx="12">
                  <c:v>1088.4000000000001</c:v>
                </c:pt>
                <c:pt idx="13">
                  <c:v>1108.3</c:v>
                </c:pt>
                <c:pt idx="14">
                  <c:v>996.2</c:v>
                </c:pt>
                <c:pt idx="15">
                  <c:v>977.6</c:v>
                </c:pt>
                <c:pt idx="16">
                  <c:v>1039.0999999999999</c:v>
                </c:pt>
                <c:pt idx="17">
                  <c:v>1260.7</c:v>
                </c:pt>
                <c:pt idx="18">
                  <c:v>1228.2</c:v>
                </c:pt>
                <c:pt idx="19">
                  <c:v>1187.5999999999999</c:v>
                </c:pt>
                <c:pt idx="20">
                  <c:v>1244.8</c:v>
                </c:pt>
                <c:pt idx="21">
                  <c:v>1358.1</c:v>
                </c:pt>
                <c:pt idx="22">
                  <c:v>1488.9</c:v>
                </c:pt>
                <c:pt idx="23">
                  <c:v>1434.6</c:v>
                </c:pt>
                <c:pt idx="24">
                  <c:v>1373.5</c:v>
                </c:pt>
                <c:pt idx="25">
                  <c:v>1394</c:v>
                </c:pt>
                <c:pt idx="26">
                  <c:v>1421.6</c:v>
                </c:pt>
                <c:pt idx="27">
                  <c:v>1383.7</c:v>
                </c:pt>
                <c:pt idx="28">
                  <c:v>1355.4</c:v>
                </c:pt>
                <c:pt idx="29">
                  <c:v>1429.3</c:v>
                </c:pt>
                <c:pt idx="30">
                  <c:v>1406.3</c:v>
                </c:pt>
                <c:pt idx="31">
                  <c:v>1474.9</c:v>
                </c:pt>
                <c:pt idx="32">
                  <c:v>1528.3</c:v>
                </c:pt>
                <c:pt idx="33">
                  <c:v>1534.4</c:v>
                </c:pt>
                <c:pt idx="34">
                  <c:v>1489.1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7419904"/>
        <c:axId val="707420296"/>
      </c:areaChart>
      <c:catAx>
        <c:axId val="70741990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07420296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707420296"/>
        <c:scaling>
          <c:orientation val="minMax"/>
          <c:max val="17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07419904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3.233680653988788E-2"/>
          <c:w val="0.87725631768953072"/>
          <c:h val="0.81733579408378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in Finland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(30.6)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283505.79595488886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Personnel in subsidiaries abroad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(30.6)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07421080"/>
        <c:axId val="707421472"/>
      </c:barChart>
      <c:catAx>
        <c:axId val="707421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07421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0742147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07421080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068301101520344E-2"/>
          <c:y val="3.1220674932165442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</c:v>
                </c:pt>
                <c:pt idx="3">
                  <c:v>62600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59200</c:v>
                </c:pt>
                <c:pt idx="9">
                  <c:v>60400</c:v>
                </c:pt>
                <c:pt idx="10">
                  <c:v>60900</c:v>
                </c:pt>
                <c:pt idx="11">
                  <c:v>54800</c:v>
                </c:pt>
                <c:pt idx="12">
                  <c:v>51200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41295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Mechanical engineering industry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124000</c:v>
                </c:pt>
                <c:pt idx="1">
                  <c:v>124699.99999999999</c:v>
                </c:pt>
                <c:pt idx="2">
                  <c:v>130300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128400</c:v>
                </c:pt>
                <c:pt idx="7">
                  <c:v>132600</c:v>
                </c:pt>
                <c:pt idx="8">
                  <c:v>137700</c:v>
                </c:pt>
                <c:pt idx="9">
                  <c:v>144300</c:v>
                </c:pt>
                <c:pt idx="10">
                  <c:v>150100</c:v>
                </c:pt>
                <c:pt idx="11">
                  <c:v>133200</c:v>
                </c:pt>
                <c:pt idx="12">
                  <c:v>123300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121848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Taul1!$D$2:$D$19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17600</c:v>
                </c:pt>
                <c:pt idx="3">
                  <c:v>17600</c:v>
                </c:pt>
                <c:pt idx="4">
                  <c:v>17100</c:v>
                </c:pt>
                <c:pt idx="5">
                  <c:v>16400</c:v>
                </c:pt>
                <c:pt idx="6">
                  <c:v>16100</c:v>
                </c:pt>
                <c:pt idx="7">
                  <c:v>17100</c:v>
                </c:pt>
                <c:pt idx="8">
                  <c:v>17200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17800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15079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Consulting engineering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Taul1!$E$2:$E$19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35200</c:v>
                </c:pt>
                <c:pt idx="6">
                  <c:v>35700</c:v>
                </c:pt>
                <c:pt idx="7">
                  <c:v>36700</c:v>
                </c:pt>
                <c:pt idx="8">
                  <c:v>39200</c:v>
                </c:pt>
                <c:pt idx="9">
                  <c:v>40900</c:v>
                </c:pt>
                <c:pt idx="10">
                  <c:v>45500</c:v>
                </c:pt>
                <c:pt idx="11">
                  <c:v>44300</c:v>
                </c:pt>
                <c:pt idx="12">
                  <c:v>42600</c:v>
                </c:pt>
                <c:pt idx="13">
                  <c:v>44900</c:v>
                </c:pt>
                <c:pt idx="14">
                  <c:v>46100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47409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Information technology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Taul1!$F$2:$F$19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43700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51700</c:v>
                </c:pt>
                <c:pt idx="11">
                  <c:v>49500</c:v>
                </c:pt>
                <c:pt idx="12">
                  <c:v>50100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7422256"/>
        <c:axId val="707422648"/>
      </c:barChart>
      <c:catAx>
        <c:axId val="70742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707422648"/>
        <c:crosses val="autoZero"/>
        <c:auto val="1"/>
        <c:lblAlgn val="ctr"/>
        <c:lblOffset val="100"/>
        <c:noMultiLvlLbl val="0"/>
      </c:catAx>
      <c:valAx>
        <c:axId val="70742264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707422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5617524166997606E-2"/>
          <c:y val="0.88978655149427843"/>
          <c:w val="0.90364738847998249"/>
          <c:h val="0.11021344850572157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Mechanical engineering industry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Consulting engineering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Information technology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07423432"/>
        <c:axId val="707423824"/>
      </c:barChart>
      <c:catAx>
        <c:axId val="707423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707423824"/>
        <c:crosses val="autoZero"/>
        <c:auto val="1"/>
        <c:lblAlgn val="ctr"/>
        <c:lblOffset val="100"/>
        <c:noMultiLvlLbl val="0"/>
      </c:catAx>
      <c:valAx>
        <c:axId val="70742382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707423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811420157455209"/>
          <c:y val="0.88978655149427843"/>
          <c:w val="0.86115071107242802"/>
          <c:h val="0.11021344850572157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6469596735474"/>
          <c:y val="6.9397739680875523E-2"/>
          <c:w val="0.7252165384705862"/>
          <c:h val="0.898143571557283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7071</c:v>
                </c:pt>
                <c:pt idx="2">
                  <c:v>7994.2</c:v>
                </c:pt>
                <c:pt idx="3">
                  <c:v>7803.6</c:v>
                </c:pt>
                <c:pt idx="4">
                  <c:v>8477.2999999999993</c:v>
                </c:pt>
                <c:pt idx="5">
                  <c:v>8912</c:v>
                </c:pt>
                <c:pt idx="6">
                  <c:v>8359.5</c:v>
                </c:pt>
                <c:pt idx="7">
                  <c:v>8443.1</c:v>
                </c:pt>
                <c:pt idx="8">
                  <c:v>9133</c:v>
                </c:pt>
                <c:pt idx="9">
                  <c:v>9024.7000000000007</c:v>
                </c:pt>
                <c:pt idx="10">
                  <c:v>10561</c:v>
                </c:pt>
                <c:pt idx="11">
                  <c:v>9363.2999999999993</c:v>
                </c:pt>
                <c:pt idx="12">
                  <c:v>10752.2</c:v>
                </c:pt>
                <c:pt idx="13">
                  <c:v>10766</c:v>
                </c:pt>
                <c:pt idx="14">
                  <c:v>10263</c:v>
                </c:pt>
                <c:pt idx="15">
                  <c:v>10779.4</c:v>
                </c:pt>
                <c:pt idx="16">
                  <c:v>9333.2000000000007</c:v>
                </c:pt>
                <c:pt idx="17">
                  <c:v>6166</c:v>
                </c:pt>
                <c:pt idx="18">
                  <c:v>6392.1</c:v>
                </c:pt>
                <c:pt idx="19">
                  <c:v>6569.6</c:v>
                </c:pt>
                <c:pt idx="20">
                  <c:v>7610.3</c:v>
                </c:pt>
                <c:pt idx="21">
                  <c:v>6967.2</c:v>
                </c:pt>
                <c:pt idx="22">
                  <c:v>7056.3</c:v>
                </c:pt>
                <c:pt idx="23">
                  <c:v>7002.8</c:v>
                </c:pt>
                <c:pt idx="24">
                  <c:v>9173.1</c:v>
                </c:pt>
                <c:pt idx="25">
                  <c:v>8279.1</c:v>
                </c:pt>
                <c:pt idx="26">
                  <c:v>8359</c:v>
                </c:pt>
                <c:pt idx="27">
                  <c:v>7532.8</c:v>
                </c:pt>
                <c:pt idx="28">
                  <c:v>9428.2000000000007</c:v>
                </c:pt>
                <c:pt idx="29">
                  <c:v>8051.9</c:v>
                </c:pt>
                <c:pt idx="30">
                  <c:v>8448.1</c:v>
                </c:pt>
                <c:pt idx="31">
                  <c:v>7406.6</c:v>
                </c:pt>
                <c:pt idx="32">
                  <c:v>8717.6</c:v>
                </c:pt>
                <c:pt idx="33">
                  <c:v>6886.1</c:v>
                </c:pt>
                <c:pt idx="34">
                  <c:v>7228.6</c:v>
                </c:pt>
                <c:pt idx="35">
                  <c:v>6598.9</c:v>
                </c:pt>
                <c:pt idx="36">
                  <c:v>7453.8</c:v>
                </c:pt>
                <c:pt idx="37">
                  <c:v>7322.2</c:v>
                </c:pt>
                <c:pt idx="38">
                  <c:v>7461.6</c:v>
                </c:pt>
                <c:pt idx="39">
                  <c:v>8723.2000000000007</c:v>
                </c:pt>
                <c:pt idx="40">
                  <c:v>7713.2</c:v>
                </c:pt>
                <c:pt idx="41">
                  <c:v>6670.9</c:v>
                </c:pt>
                <c:pt idx="42">
                  <c:v>8528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5737.8</c:v>
                </c:pt>
                <c:pt idx="2">
                  <c:v>6788.3</c:v>
                </c:pt>
                <c:pt idx="3">
                  <c:v>6637.7</c:v>
                </c:pt>
                <c:pt idx="4">
                  <c:v>6988.6</c:v>
                </c:pt>
                <c:pt idx="5">
                  <c:v>7672.4</c:v>
                </c:pt>
                <c:pt idx="6">
                  <c:v>6806.7</c:v>
                </c:pt>
                <c:pt idx="7">
                  <c:v>6997.5</c:v>
                </c:pt>
                <c:pt idx="8">
                  <c:v>7820.9</c:v>
                </c:pt>
                <c:pt idx="9">
                  <c:v>7512.7</c:v>
                </c:pt>
                <c:pt idx="10">
                  <c:v>8887.7999999999993</c:v>
                </c:pt>
                <c:pt idx="11">
                  <c:v>7882</c:v>
                </c:pt>
                <c:pt idx="12">
                  <c:v>9022</c:v>
                </c:pt>
                <c:pt idx="13">
                  <c:v>8867.7000000000007</c:v>
                </c:pt>
                <c:pt idx="14">
                  <c:v>8113.8</c:v>
                </c:pt>
                <c:pt idx="15">
                  <c:v>8990.4</c:v>
                </c:pt>
                <c:pt idx="16">
                  <c:v>7551.6</c:v>
                </c:pt>
                <c:pt idx="17">
                  <c:v>4884.3999999999996</c:v>
                </c:pt>
                <c:pt idx="18">
                  <c:v>4910.7</c:v>
                </c:pt>
                <c:pt idx="19">
                  <c:v>5177.8</c:v>
                </c:pt>
                <c:pt idx="20">
                  <c:v>5926</c:v>
                </c:pt>
                <c:pt idx="21">
                  <c:v>5218.3</c:v>
                </c:pt>
                <c:pt idx="22">
                  <c:v>5571.4</c:v>
                </c:pt>
                <c:pt idx="23">
                  <c:v>5451.8</c:v>
                </c:pt>
                <c:pt idx="24">
                  <c:v>6842.7</c:v>
                </c:pt>
                <c:pt idx="25">
                  <c:v>5853.7</c:v>
                </c:pt>
                <c:pt idx="26">
                  <c:v>6522.4</c:v>
                </c:pt>
                <c:pt idx="27">
                  <c:v>5689</c:v>
                </c:pt>
                <c:pt idx="28">
                  <c:v>7162.6</c:v>
                </c:pt>
                <c:pt idx="29">
                  <c:v>6027</c:v>
                </c:pt>
                <c:pt idx="30">
                  <c:v>6550.5</c:v>
                </c:pt>
                <c:pt idx="31">
                  <c:v>5992.8</c:v>
                </c:pt>
                <c:pt idx="32">
                  <c:v>7025.5</c:v>
                </c:pt>
                <c:pt idx="33">
                  <c:v>5119.3999999999996</c:v>
                </c:pt>
                <c:pt idx="34">
                  <c:v>5465.9</c:v>
                </c:pt>
                <c:pt idx="35">
                  <c:v>5162.2</c:v>
                </c:pt>
                <c:pt idx="36">
                  <c:v>5841.7</c:v>
                </c:pt>
                <c:pt idx="37">
                  <c:v>5335.6</c:v>
                </c:pt>
                <c:pt idx="38">
                  <c:v>5545.1</c:v>
                </c:pt>
                <c:pt idx="39">
                  <c:v>6551</c:v>
                </c:pt>
                <c:pt idx="40">
                  <c:v>5813.3</c:v>
                </c:pt>
                <c:pt idx="41">
                  <c:v>4721.1000000000004</c:v>
                </c:pt>
                <c:pt idx="42">
                  <c:v>6302.6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1330.9</c:v>
                </c:pt>
                <c:pt idx="2">
                  <c:v>1210.3</c:v>
                </c:pt>
                <c:pt idx="3">
                  <c:v>1177</c:v>
                </c:pt>
                <c:pt idx="4">
                  <c:v>1495.4</c:v>
                </c:pt>
                <c:pt idx="5">
                  <c:v>1241.8</c:v>
                </c:pt>
                <c:pt idx="6">
                  <c:v>1555.5</c:v>
                </c:pt>
                <c:pt idx="7">
                  <c:v>1448.9</c:v>
                </c:pt>
                <c:pt idx="8">
                  <c:v>1305.8</c:v>
                </c:pt>
                <c:pt idx="9">
                  <c:v>1496</c:v>
                </c:pt>
                <c:pt idx="10">
                  <c:v>1664.5</c:v>
                </c:pt>
                <c:pt idx="11">
                  <c:v>1464.2</c:v>
                </c:pt>
                <c:pt idx="12">
                  <c:v>1730.3</c:v>
                </c:pt>
                <c:pt idx="13">
                  <c:v>1861.8</c:v>
                </c:pt>
                <c:pt idx="14">
                  <c:v>2135.1999999999998</c:v>
                </c:pt>
                <c:pt idx="15">
                  <c:v>1745.4</c:v>
                </c:pt>
                <c:pt idx="16">
                  <c:v>1757.5</c:v>
                </c:pt>
                <c:pt idx="17">
                  <c:v>1249.4000000000001</c:v>
                </c:pt>
                <c:pt idx="18">
                  <c:v>1463.1</c:v>
                </c:pt>
                <c:pt idx="19">
                  <c:v>1364.9</c:v>
                </c:pt>
                <c:pt idx="20">
                  <c:v>1670</c:v>
                </c:pt>
                <c:pt idx="21">
                  <c:v>1734.3</c:v>
                </c:pt>
                <c:pt idx="22">
                  <c:v>1464.2</c:v>
                </c:pt>
                <c:pt idx="23">
                  <c:v>1505</c:v>
                </c:pt>
                <c:pt idx="24">
                  <c:v>2252.3000000000002</c:v>
                </c:pt>
                <c:pt idx="25">
                  <c:v>2322.9</c:v>
                </c:pt>
                <c:pt idx="26">
                  <c:v>1775</c:v>
                </c:pt>
                <c:pt idx="27">
                  <c:v>1754.2</c:v>
                </c:pt>
                <c:pt idx="28">
                  <c:v>2179.6</c:v>
                </c:pt>
                <c:pt idx="29">
                  <c:v>1889</c:v>
                </c:pt>
                <c:pt idx="30">
                  <c:v>1813.4</c:v>
                </c:pt>
                <c:pt idx="31">
                  <c:v>1351.8</c:v>
                </c:pt>
                <c:pt idx="32">
                  <c:v>1626.2</c:v>
                </c:pt>
                <c:pt idx="33">
                  <c:v>1660.1</c:v>
                </c:pt>
                <c:pt idx="34">
                  <c:v>1671.1</c:v>
                </c:pt>
                <c:pt idx="35">
                  <c:v>1350.3</c:v>
                </c:pt>
                <c:pt idx="36">
                  <c:v>1518.4</c:v>
                </c:pt>
                <c:pt idx="37">
                  <c:v>1876.6</c:v>
                </c:pt>
                <c:pt idx="38">
                  <c:v>1808.8</c:v>
                </c:pt>
                <c:pt idx="39">
                  <c:v>2094.9</c:v>
                </c:pt>
                <c:pt idx="40">
                  <c:v>1753.8</c:v>
                </c:pt>
                <c:pt idx="41">
                  <c:v>1803.3</c:v>
                </c:pt>
                <c:pt idx="42">
                  <c:v>2101.9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0356680"/>
        <c:axId val="660357072"/>
      </c:lineChart>
      <c:catAx>
        <c:axId val="6603566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035707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660357072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0356680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863715743348777"/>
          <c:y val="0.29664706432550958"/>
          <c:w val="0.1613628425665124"/>
          <c:h val="0.64539330196731481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64541784413263E-2"/>
          <c:y val="3.8168145109947565E-2"/>
          <c:w val="0.89382038169526712"/>
          <c:h val="0.77150387927911479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Number of individuals retired</c:v>
                </c:pt>
              </c:strCache>
            </c:strRef>
          </c:tx>
          <c:spPr>
            <a:solidFill>
              <a:schemeClr val="folHlink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5202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Number of individuals retiring (estimation)</c:v>
                </c:pt>
              </c:strCache>
            </c:strRef>
          </c:tx>
          <c:spPr>
            <a:solidFill>
              <a:srgbClr val="FFFF99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5">
                  <c:v>5172</c:v>
                </c:pt>
                <c:pt idx="16">
                  <c:v>5639</c:v>
                </c:pt>
                <c:pt idx="17">
                  <c:v>6084</c:v>
                </c:pt>
                <c:pt idx="18">
                  <c:v>6236</c:v>
                </c:pt>
                <c:pt idx="19">
                  <c:v>6594</c:v>
                </c:pt>
                <c:pt idx="20">
                  <c:v>6710</c:v>
                </c:pt>
                <c:pt idx="21">
                  <c:v>6733</c:v>
                </c:pt>
                <c:pt idx="22">
                  <c:v>7015</c:v>
                </c:pt>
                <c:pt idx="23">
                  <c:v>7157</c:v>
                </c:pt>
                <c:pt idx="24">
                  <c:v>7364</c:v>
                </c:pt>
                <c:pt idx="25">
                  <c:v>7513</c:v>
                </c:pt>
                <c:pt idx="26">
                  <c:v>7554</c:v>
                </c:pt>
                <c:pt idx="27">
                  <c:v>7721</c:v>
                </c:pt>
                <c:pt idx="28">
                  <c:v>7761</c:v>
                </c:pt>
                <c:pt idx="29">
                  <c:v>7802</c:v>
                </c:pt>
                <c:pt idx="30">
                  <c:v>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07424608"/>
        <c:axId val="707425000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424608"/>
        <c:axId val="707425000"/>
      </c:lineChart>
      <c:catAx>
        <c:axId val="70742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074250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0742500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7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707424608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0451981943526743"/>
          <c:y val="0.87203791469194314"/>
          <c:w val="0.88006188535442598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11080327938479E-2"/>
          <c:y val="6.0663780274389276E-2"/>
          <c:w val="0.89191786403349937"/>
          <c:h val="0.7586943308891689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Mechanical engineering</c:v>
                </c:pt>
              </c:strCache>
            </c:strRef>
          </c:tx>
          <c:spPr>
            <a:solidFill>
              <a:schemeClr val="folHlink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1660</c:v>
                </c:pt>
                <c:pt idx="16">
                  <c:v>1791</c:v>
                </c:pt>
                <c:pt idx="17">
                  <c:v>1910</c:v>
                </c:pt>
                <c:pt idx="18">
                  <c:v>1948</c:v>
                </c:pt>
                <c:pt idx="19">
                  <c:v>2018</c:v>
                </c:pt>
                <c:pt idx="20">
                  <c:v>1975</c:v>
                </c:pt>
                <c:pt idx="21">
                  <c:v>1940</c:v>
                </c:pt>
                <c:pt idx="22">
                  <c:v>1976</c:v>
                </c:pt>
                <c:pt idx="23">
                  <c:v>1967</c:v>
                </c:pt>
                <c:pt idx="24">
                  <c:v>1979</c:v>
                </c:pt>
                <c:pt idx="25">
                  <c:v>1979</c:v>
                </c:pt>
                <c:pt idx="26">
                  <c:v>1956</c:v>
                </c:pt>
                <c:pt idx="27">
                  <c:v>1956</c:v>
                </c:pt>
                <c:pt idx="28">
                  <c:v>1923</c:v>
                </c:pt>
                <c:pt idx="29">
                  <c:v>1873</c:v>
                </c:pt>
                <c:pt idx="30">
                  <c:v>1840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rgbClr val="FFFF99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248</c:v>
                </c:pt>
                <c:pt idx="15">
                  <c:v>239</c:v>
                </c:pt>
                <c:pt idx="16">
                  <c:v>251</c:v>
                </c:pt>
                <c:pt idx="17">
                  <c:v>273</c:v>
                </c:pt>
                <c:pt idx="18">
                  <c:v>276</c:v>
                </c:pt>
                <c:pt idx="19">
                  <c:v>298</c:v>
                </c:pt>
                <c:pt idx="20">
                  <c:v>292</c:v>
                </c:pt>
                <c:pt idx="21">
                  <c:v>292</c:v>
                </c:pt>
                <c:pt idx="22">
                  <c:v>293</c:v>
                </c:pt>
                <c:pt idx="23">
                  <c:v>284</c:v>
                </c:pt>
                <c:pt idx="24">
                  <c:v>277</c:v>
                </c:pt>
                <c:pt idx="25">
                  <c:v>275</c:v>
                </c:pt>
                <c:pt idx="26">
                  <c:v>279</c:v>
                </c:pt>
                <c:pt idx="27">
                  <c:v>270</c:v>
                </c:pt>
                <c:pt idx="28">
                  <c:v>276</c:v>
                </c:pt>
                <c:pt idx="29">
                  <c:v>282</c:v>
                </c:pt>
                <c:pt idx="30">
                  <c:v>294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320</c:v>
                </c:pt>
                <c:pt idx="16">
                  <c:v>346</c:v>
                </c:pt>
                <c:pt idx="17">
                  <c:v>356</c:v>
                </c:pt>
                <c:pt idx="18">
                  <c:v>374</c:v>
                </c:pt>
                <c:pt idx="19">
                  <c:v>377</c:v>
                </c:pt>
                <c:pt idx="20">
                  <c:v>381</c:v>
                </c:pt>
                <c:pt idx="21">
                  <c:v>371</c:v>
                </c:pt>
                <c:pt idx="22">
                  <c:v>381</c:v>
                </c:pt>
                <c:pt idx="23">
                  <c:v>388</c:v>
                </c:pt>
                <c:pt idx="24">
                  <c:v>397</c:v>
                </c:pt>
                <c:pt idx="25">
                  <c:v>394</c:v>
                </c:pt>
                <c:pt idx="26">
                  <c:v>411</c:v>
                </c:pt>
                <c:pt idx="27">
                  <c:v>403</c:v>
                </c:pt>
                <c:pt idx="28">
                  <c:v>408</c:v>
                </c:pt>
                <c:pt idx="29">
                  <c:v>398</c:v>
                </c:pt>
                <c:pt idx="30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07425784"/>
        <c:axId val="707426176"/>
      </c:barChart>
      <c:catAx>
        <c:axId val="707425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074261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07426176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1" i="0" u="none" strike="noStrike" baseline="0">
                <a:solidFill>
                  <a:schemeClr val="tx1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707425784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9313071312878356E-2"/>
          <c:y val="0.89647335765199987"/>
          <c:w val="0.89416840067060221"/>
          <c:h val="9.8188917796849406E-2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87536136628488803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07426960"/>
        <c:axId val="707427352"/>
      </c:barChart>
      <c:catAx>
        <c:axId val="7074269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707427352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707427352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707426960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87536136628488803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73476032"/>
        <c:axId val="773476424"/>
      </c:barChart>
      <c:catAx>
        <c:axId val="773476032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773476424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773476424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773476032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Taul1!$A$2:$A$42</c:f>
              <c:strCach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2015e</c:v>
                </c:pt>
              </c:strCache>
            </c:strRef>
          </c:cat>
          <c:val>
            <c:numRef>
              <c:f>Taul1!$B$2:$B$42</c:f>
              <c:numCache>
                <c:formatCode>General</c:formatCode>
                <c:ptCount val="41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477208"/>
        <c:axId val="773477600"/>
      </c:lineChart>
      <c:catAx>
        <c:axId val="773477208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200" b="1"/>
            </a:pPr>
            <a:endParaRPr lang="fi-FI"/>
          </a:p>
        </c:txPr>
        <c:crossAx val="773477600"/>
        <c:crosses val="autoZero"/>
        <c:auto val="1"/>
        <c:lblAlgn val="ctr"/>
        <c:lblOffset val="100"/>
        <c:noMultiLvlLbl val="0"/>
      </c:catAx>
      <c:valAx>
        <c:axId val="773477600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773477208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14287301410959E-2"/>
          <c:y val="3.1747870267673152E-2"/>
          <c:w val="0.90893523907971574"/>
          <c:h val="0.83233084451803685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Industry*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Taul1!$B$2:$B$116</c:f>
              <c:numCache>
                <c:formatCode>0.0\ %</c:formatCode>
                <c:ptCount val="115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</c:v>
                </c:pt>
                <c:pt idx="76">
                  <c:v>0.254</c:v>
                </c:pt>
                <c:pt idx="77">
                  <c:v>0.249</c:v>
                </c:pt>
                <c:pt idx="78">
                  <c:v>0.25800000000000001</c:v>
                </c:pt>
                <c:pt idx="79">
                  <c:v>0.26800000000000002</c:v>
                </c:pt>
                <c:pt idx="80">
                  <c:v>0.27100000000000002</c:v>
                </c:pt>
                <c:pt idx="81">
                  <c:v>0.26200000000000001</c:v>
                </c:pt>
                <c:pt idx="82">
                  <c:v>0.255</c:v>
                </c:pt>
                <c:pt idx="83">
                  <c:v>0.25</c:v>
                </c:pt>
                <c:pt idx="84">
                  <c:v>0.252</c:v>
                </c:pt>
                <c:pt idx="85">
                  <c:v>0.246</c:v>
                </c:pt>
                <c:pt idx="86">
                  <c:v>0.23599999999999999</c:v>
                </c:pt>
                <c:pt idx="87">
                  <c:v>0.24199999999999999</c:v>
                </c:pt>
                <c:pt idx="88">
                  <c:v>0.24099999999999999</c:v>
                </c:pt>
                <c:pt idx="89">
                  <c:v>0.23699999999999999</c:v>
                </c:pt>
                <c:pt idx="90">
                  <c:v>0.224</c:v>
                </c:pt>
                <c:pt idx="91">
                  <c:v>0.19700000000000001</c:v>
                </c:pt>
                <c:pt idx="92">
                  <c:v>0.20699999999999999</c:v>
                </c:pt>
                <c:pt idx="93">
                  <c:v>0.22700000000000001</c:v>
                </c:pt>
                <c:pt idx="94">
                  <c:v>0.24</c:v>
                </c:pt>
                <c:pt idx="95">
                  <c:v>0.254</c:v>
                </c:pt>
                <c:pt idx="96">
                  <c:v>0.245</c:v>
                </c:pt>
                <c:pt idx="97">
                  <c:v>0.25</c:v>
                </c:pt>
                <c:pt idx="98">
                  <c:v>0.26400000000000001</c:v>
                </c:pt>
                <c:pt idx="99">
                  <c:v>0.26200000000000001</c:v>
                </c:pt>
                <c:pt idx="100">
                  <c:v>0.27600000000000002</c:v>
                </c:pt>
                <c:pt idx="101">
                  <c:v>0.26900000000000002</c:v>
                </c:pt>
                <c:pt idx="102">
                  <c:v>0.26100000000000001</c:v>
                </c:pt>
                <c:pt idx="103">
                  <c:v>0.252</c:v>
                </c:pt>
                <c:pt idx="104">
                  <c:v>0.246</c:v>
                </c:pt>
                <c:pt idx="105">
                  <c:v>0.24299999999999999</c:v>
                </c:pt>
                <c:pt idx="106">
                  <c:v>0.251</c:v>
                </c:pt>
                <c:pt idx="107">
                  <c:v>0.253</c:v>
                </c:pt>
                <c:pt idx="108">
                  <c:v>0.23699999999999999</c:v>
                </c:pt>
                <c:pt idx="109">
                  <c:v>0.191</c:v>
                </c:pt>
                <c:pt idx="110">
                  <c:v>0.19500000000000001</c:v>
                </c:pt>
                <c:pt idx="111">
                  <c:v>0.189</c:v>
                </c:pt>
                <c:pt idx="112">
                  <c:v>0.16900000000000001</c:v>
                </c:pt>
                <c:pt idx="113">
                  <c:v>0.16900000000000001</c:v>
                </c:pt>
                <c:pt idx="114">
                  <c:v>0.16700000000000001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Industry + service sectors in the technology industry 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Taul1!$C$2:$C$116</c:f>
              <c:numCache>
                <c:formatCode>General</c:formatCode>
                <c:ptCount val="115"/>
                <c:pt idx="75" formatCode="0.0\ %">
                  <c:v>0.26400000000000001</c:v>
                </c:pt>
                <c:pt idx="76" formatCode="0.0\ %">
                  <c:v>0.26400000000000001</c:v>
                </c:pt>
                <c:pt idx="77" formatCode="0.0\ %">
                  <c:v>0.25900000000000001</c:v>
                </c:pt>
                <c:pt idx="78" formatCode="0.0\ %">
                  <c:v>0.26800000000000002</c:v>
                </c:pt>
                <c:pt idx="79" formatCode="0.0\ %">
                  <c:v>0.27900000000000003</c:v>
                </c:pt>
                <c:pt idx="80" formatCode="0.0\ %">
                  <c:v>0.28299999999999997</c:v>
                </c:pt>
                <c:pt idx="81" formatCode="0.0\ %">
                  <c:v>0.27500000000000002</c:v>
                </c:pt>
                <c:pt idx="82" formatCode="0.0\ %">
                  <c:v>0.26800000000000002</c:v>
                </c:pt>
                <c:pt idx="83" formatCode="0.0\ %">
                  <c:v>0.26400000000000001</c:v>
                </c:pt>
                <c:pt idx="84" formatCode="0.0\ %">
                  <c:v>0.26700000000000002</c:v>
                </c:pt>
                <c:pt idx="85" formatCode="0.0\ %">
                  <c:v>0.26100000000000001</c:v>
                </c:pt>
                <c:pt idx="86" formatCode="0.0\ %">
                  <c:v>0.253</c:v>
                </c:pt>
                <c:pt idx="87" formatCode="0.0\ %">
                  <c:v>0.26</c:v>
                </c:pt>
                <c:pt idx="88" formatCode="0.0\ %">
                  <c:v>0.26</c:v>
                </c:pt>
                <c:pt idx="89" formatCode="0.0\ %">
                  <c:v>0.25800000000000001</c:v>
                </c:pt>
                <c:pt idx="90" formatCode="0.0\ %">
                  <c:v>0.245</c:v>
                </c:pt>
                <c:pt idx="91" formatCode="0.0\ %">
                  <c:v>0.216</c:v>
                </c:pt>
                <c:pt idx="92" formatCode="0.0\ %">
                  <c:v>0.22600000000000001</c:v>
                </c:pt>
                <c:pt idx="93" formatCode="0.0\ %">
                  <c:v>0.246</c:v>
                </c:pt>
                <c:pt idx="94" formatCode="0.0\ %">
                  <c:v>0.26100000000000001</c:v>
                </c:pt>
                <c:pt idx="95" formatCode="0.0\ %">
                  <c:v>0.27600000000000002</c:v>
                </c:pt>
                <c:pt idx="96" formatCode="0.0\ %">
                  <c:v>0.26800000000000002</c:v>
                </c:pt>
                <c:pt idx="97" formatCode="0.0\ %">
                  <c:v>0.27400000000000002</c:v>
                </c:pt>
                <c:pt idx="98" formatCode="0.0\ %">
                  <c:v>0.28999999999999998</c:v>
                </c:pt>
                <c:pt idx="99" formatCode="0.0\ %">
                  <c:v>0.29099999999999998</c:v>
                </c:pt>
                <c:pt idx="100" formatCode="0.0\ %">
                  <c:v>0.30599999999999999</c:v>
                </c:pt>
                <c:pt idx="101" formatCode="0.0\ %">
                  <c:v>0.30199999999999999</c:v>
                </c:pt>
                <c:pt idx="102" formatCode="0.0\ %">
                  <c:v>0.29299999999999998</c:v>
                </c:pt>
                <c:pt idx="103" formatCode="0.0\ %">
                  <c:v>0.28499999999999998</c:v>
                </c:pt>
                <c:pt idx="104" formatCode="0.0\ %">
                  <c:v>0.28199999999999997</c:v>
                </c:pt>
                <c:pt idx="105" formatCode="0.0\ %">
                  <c:v>0.28000000000000003</c:v>
                </c:pt>
                <c:pt idx="106" formatCode="0.0\ %">
                  <c:v>0.28799999999999998</c:v>
                </c:pt>
                <c:pt idx="107" formatCode="0.0\ %">
                  <c:v>0.29299999999999998</c:v>
                </c:pt>
                <c:pt idx="108" formatCode="0.0\ %">
                  <c:v>0.27700000000000002</c:v>
                </c:pt>
                <c:pt idx="109" formatCode="0.0\ %">
                  <c:v>0.23100000000000001</c:v>
                </c:pt>
                <c:pt idx="110" formatCode="0.0\ %">
                  <c:v>0.23400000000000001</c:v>
                </c:pt>
                <c:pt idx="111" formatCode="0.0\ %">
                  <c:v>0.22900000000000001</c:v>
                </c:pt>
                <c:pt idx="112" formatCode="0.0\ %">
                  <c:v>0.21199999999999999</c:v>
                </c:pt>
                <c:pt idx="113" formatCode="0.0\ %">
                  <c:v>0.214</c:v>
                </c:pt>
                <c:pt idx="114" formatCode="0.00%">
                  <c:v>0.215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478384"/>
        <c:axId val="773478776"/>
      </c:lineChart>
      <c:catAx>
        <c:axId val="77347838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 b="1" i="0" baseline="0"/>
            </a:pPr>
            <a:endParaRPr lang="fi-FI"/>
          </a:p>
        </c:txPr>
        <c:crossAx val="773478776"/>
        <c:crosses val="autoZero"/>
        <c:auto val="1"/>
        <c:lblAlgn val="ctr"/>
        <c:lblOffset val="100"/>
        <c:tickMarkSkip val="10"/>
        <c:noMultiLvlLbl val="0"/>
      </c:catAx>
      <c:valAx>
        <c:axId val="773478776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fi-FI"/>
          </a:p>
        </c:txPr>
        <c:crossAx val="77347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887705511826716"/>
          <c:y val="0.95020374498555649"/>
          <c:w val="0.83450280886664763"/>
          <c:h val="4.1531154072682951E-2"/>
        </c:manualLayout>
      </c:layout>
      <c:overlay val="0"/>
      <c:txPr>
        <a:bodyPr/>
        <a:lstStyle/>
        <a:p>
          <a:pPr>
            <a:defRPr sz="1200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Industrial production ability (production with capacity in full use), left. Scale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122.9163662</c:v>
                </c:pt>
                <c:pt idx="1">
                  <c:v>118.80668060000001</c:v>
                </c:pt>
                <c:pt idx="2">
                  <c:v>122.1573166</c:v>
                </c:pt>
                <c:pt idx="3">
                  <c:v>118.625269</c:v>
                </c:pt>
                <c:pt idx="4">
                  <c:v>105.4601258</c:v>
                </c:pt>
                <c:pt idx="5">
                  <c:v>105.62895880000001</c:v>
                </c:pt>
                <c:pt idx="6">
                  <c:v>106.89347309999999</c:v>
                </c:pt>
                <c:pt idx="7">
                  <c:v>104.5767156</c:v>
                </c:pt>
                <c:pt idx="8">
                  <c:v>100.7383648</c:v>
                </c:pt>
                <c:pt idx="9">
                  <c:v>104.5429769</c:v>
                </c:pt>
                <c:pt idx="10">
                  <c:v>105.74750520000001</c:v>
                </c:pt>
                <c:pt idx="11">
                  <c:v>104.64819009999999</c:v>
                </c:pt>
                <c:pt idx="12">
                  <c:v>102.5388679</c:v>
                </c:pt>
                <c:pt idx="13">
                  <c:v>99.969140460000006</c:v>
                </c:pt>
                <c:pt idx="14">
                  <c:v>104.5597205</c:v>
                </c:pt>
                <c:pt idx="15">
                  <c:v>103.5108875</c:v>
                </c:pt>
                <c:pt idx="16">
                  <c:v>102.08995109999999</c:v>
                </c:pt>
                <c:pt idx="17">
                  <c:v>100.4607128</c:v>
                </c:pt>
                <c:pt idx="18">
                  <c:v>102.0779874</c:v>
                </c:pt>
                <c:pt idx="19">
                  <c:v>100.332914</c:v>
                </c:pt>
                <c:pt idx="20">
                  <c:v>98.949685529999996</c:v>
                </c:pt>
                <c:pt idx="21">
                  <c:v>96.635611460000007</c:v>
                </c:pt>
                <c:pt idx="22">
                  <c:v>99.232480780000003</c:v>
                </c:pt>
                <c:pt idx="23">
                  <c:v>97.713179589999996</c:v>
                </c:pt>
                <c:pt idx="24">
                  <c:v>97.31611461</c:v>
                </c:pt>
                <c:pt idx="25">
                  <c:v>95.771516419999998</c:v>
                </c:pt>
                <c:pt idx="26">
                  <c:v>97.578560449999998</c:v>
                </c:pt>
                <c:pt idx="27">
                  <c:v>96.500628930000005</c:v>
                </c:pt>
                <c:pt idx="28">
                  <c:v>94.01028651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Industrial production (2008=100), left scale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103.1447</c:v>
                </c:pt>
                <c:pt idx="1">
                  <c:v>101.747</c:v>
                </c:pt>
                <c:pt idx="2">
                  <c:v>100.8526</c:v>
                </c:pt>
                <c:pt idx="3">
                  <c:v>94.255769999999998</c:v>
                </c:pt>
                <c:pt idx="4">
                  <c:v>80.754720000000006</c:v>
                </c:pt>
                <c:pt idx="5">
                  <c:v>78.965760000000003</c:v>
                </c:pt>
                <c:pt idx="6">
                  <c:v>79.664569999999998</c:v>
                </c:pt>
                <c:pt idx="7">
                  <c:v>79.552760000000006</c:v>
                </c:pt>
                <c:pt idx="8">
                  <c:v>79.580709999999996</c:v>
                </c:pt>
                <c:pt idx="9">
                  <c:v>83.326350000000005</c:v>
                </c:pt>
                <c:pt idx="10">
                  <c:v>84.192869999999999</c:v>
                </c:pt>
                <c:pt idx="11">
                  <c:v>85.422780000000003</c:v>
                </c:pt>
                <c:pt idx="12">
                  <c:v>86.233400000000003</c:v>
                </c:pt>
                <c:pt idx="13">
                  <c:v>85.562539999999998</c:v>
                </c:pt>
                <c:pt idx="14">
                  <c:v>85.590500000000006</c:v>
                </c:pt>
                <c:pt idx="15">
                  <c:v>86.037739999999999</c:v>
                </c:pt>
                <c:pt idx="16">
                  <c:v>85.702309999999997</c:v>
                </c:pt>
                <c:pt idx="17">
                  <c:v>85.842070000000007</c:v>
                </c:pt>
                <c:pt idx="18">
                  <c:v>84.276730000000001</c:v>
                </c:pt>
                <c:pt idx="19">
                  <c:v>83.494060000000005</c:v>
                </c:pt>
                <c:pt idx="20">
                  <c:v>82.208250000000007</c:v>
                </c:pt>
                <c:pt idx="21">
                  <c:v>81.20196</c:v>
                </c:pt>
                <c:pt idx="22">
                  <c:v>81.62124</c:v>
                </c:pt>
                <c:pt idx="23">
                  <c:v>81.20196</c:v>
                </c:pt>
                <c:pt idx="24">
                  <c:v>80.587000000000003</c:v>
                </c:pt>
                <c:pt idx="25">
                  <c:v>80.279520000000005</c:v>
                </c:pt>
                <c:pt idx="26">
                  <c:v>79.944100000000006</c:v>
                </c:pt>
                <c:pt idx="27">
                  <c:v>79.888189999999994</c:v>
                </c:pt>
                <c:pt idx="28">
                  <c:v>78.294899999999998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479952"/>
        <c:axId val="773480344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Capacity utilization rate, %, right scale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79.930000000000007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3481128"/>
        <c:axId val="773480736"/>
      </c:lineChart>
      <c:catAx>
        <c:axId val="773479952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773480344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773480344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73479952"/>
        <c:crosses val="autoZero"/>
        <c:crossBetween val="between"/>
        <c:majorUnit val="5"/>
      </c:valAx>
      <c:valAx>
        <c:axId val="773480736"/>
        <c:scaling>
          <c:orientation val="minMax"/>
          <c:max val="100"/>
          <c:min val="5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i-FI"/>
          </a:p>
        </c:txPr>
        <c:crossAx val="773481128"/>
        <c:crosses val="max"/>
        <c:crossBetween val="between"/>
      </c:valAx>
      <c:catAx>
        <c:axId val="773481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3480736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373884227616163"/>
          <c:y val="0.16264593134595642"/>
          <c:w val="0.22626115772383834"/>
          <c:h val="0.79916362067750868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3.3572210614591209E-2"/>
          <c:w val="0.87671290829405835"/>
          <c:h val="0.80942081704183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7187</c:v>
                </c:pt>
                <c:pt idx="1">
                  <c:v>7509</c:v>
                </c:pt>
                <c:pt idx="2">
                  <c:v>8627</c:v>
                </c:pt>
                <c:pt idx="3">
                  <c:v>8942</c:v>
                </c:pt>
                <c:pt idx="4">
                  <c:v>7854</c:v>
                </c:pt>
                <c:pt idx="5">
                  <c:v>7246</c:v>
                </c:pt>
                <c:pt idx="6">
                  <c:v>7203</c:v>
                </c:pt>
                <c:pt idx="7">
                  <c:v>6845</c:v>
                </c:pt>
                <c:pt idx="8">
                  <c:v>6321</c:v>
                </c:pt>
                <c:pt idx="9">
                  <c:v>6051</c:v>
                </c:pt>
                <c:pt idx="10">
                  <c:v>6891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Technology industry</c:v>
                </c:pt>
              </c:strCache>
            </c:strRef>
          </c:tx>
          <c:invertIfNegative val="0"/>
          <c:cat>
            <c:strRef>
              <c:f>Taul1!$A$2:$A$12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5154</c:v>
                </c:pt>
                <c:pt idx="1">
                  <c:v>5361</c:v>
                </c:pt>
                <c:pt idx="2">
                  <c:v>6161</c:v>
                </c:pt>
                <c:pt idx="3">
                  <c:v>7463</c:v>
                </c:pt>
                <c:pt idx="4">
                  <c:v>6490</c:v>
                </c:pt>
                <c:pt idx="5">
                  <c:v>6374</c:v>
                </c:pt>
                <c:pt idx="6">
                  <c:v>6438</c:v>
                </c:pt>
                <c:pt idx="7">
                  <c:v>5745</c:v>
                </c:pt>
                <c:pt idx="8">
                  <c:v>5182</c:v>
                </c:pt>
                <c:pt idx="9">
                  <c:v>5494</c:v>
                </c:pt>
                <c:pt idx="10">
                  <c:v>5665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3482696"/>
        <c:axId val="773483088"/>
      </c:barChart>
      <c:catAx>
        <c:axId val="773482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773483088"/>
        <c:crosses val="autoZero"/>
        <c:auto val="1"/>
        <c:lblAlgn val="ctr"/>
        <c:lblOffset val="100"/>
        <c:noMultiLvlLbl val="0"/>
      </c:catAx>
      <c:valAx>
        <c:axId val="7734830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773482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49466275910739E-2"/>
          <c:y val="0.93841851773414064"/>
          <c:w val="0.86844099457043999"/>
          <c:h val="4.634597891900899E-2"/>
        </c:manualLayout>
      </c:layout>
      <c:overlay val="0"/>
      <c:txPr>
        <a:bodyPr/>
        <a:lstStyle/>
        <a:p>
          <a:pPr>
            <a:defRPr sz="1400" b="1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27927927927929E-2"/>
          <c:y val="6.8168931593186183E-2"/>
          <c:w val="0.73198198198198194"/>
          <c:h val="0.842545150927472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107.1</c:v>
                </c:pt>
                <c:pt idx="2">
                  <c:v>113.41889999999999</c:v>
                </c:pt>
                <c:pt idx="3">
                  <c:v>112.625</c:v>
                </c:pt>
                <c:pt idx="4">
                  <c:v>95.05547</c:v>
                </c:pt>
                <c:pt idx="5">
                  <c:v>97.43186</c:v>
                </c:pt>
                <c:pt idx="6">
                  <c:v>104.9341</c:v>
                </c:pt>
                <c:pt idx="7">
                  <c:v>112.4894</c:v>
                </c:pt>
                <c:pt idx="8">
                  <c:v>115.864</c:v>
                </c:pt>
                <c:pt idx="9">
                  <c:v>123.1635</c:v>
                </c:pt>
                <c:pt idx="10">
                  <c:v>127.22790000000001</c:v>
                </c:pt>
                <c:pt idx="11">
                  <c:v>133.7165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The Netherlands</c:v>
                </c:pt>
              </c:strCache>
            </c:strRef>
          </c:tx>
          <c:spPr>
            <a:ln w="41275">
              <a:solidFill>
                <a:srgbClr val="FF477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100</c:v>
                </c:pt>
                <c:pt idx="1">
                  <c:v>107.3</c:v>
                </c:pt>
                <c:pt idx="2">
                  <c:v>116.95699999999999</c:v>
                </c:pt>
                <c:pt idx="3">
                  <c:v>125.26090000000001</c:v>
                </c:pt>
                <c:pt idx="4">
                  <c:v>111.7328</c:v>
                </c:pt>
                <c:pt idx="5">
                  <c:v>110.0568</c:v>
                </c:pt>
                <c:pt idx="6">
                  <c:v>124.25409999999999</c:v>
                </c:pt>
                <c:pt idx="7">
                  <c:v>118.0414</c:v>
                </c:pt>
                <c:pt idx="8">
                  <c:v>115.2084</c:v>
                </c:pt>
                <c:pt idx="9">
                  <c:v>119.01</c:v>
                </c:pt>
                <c:pt idx="10">
                  <c:v>125.67489999999999</c:v>
                </c:pt>
                <c:pt idx="11">
                  <c:v>133.21539999999999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Switzerland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100</c:v>
                </c:pt>
                <c:pt idx="1">
                  <c:v>106.8</c:v>
                </c:pt>
                <c:pt idx="2">
                  <c:v>114.4896</c:v>
                </c:pt>
                <c:pt idx="3">
                  <c:v>115.291</c:v>
                </c:pt>
                <c:pt idx="4">
                  <c:v>103.0702</c:v>
                </c:pt>
                <c:pt idx="5">
                  <c:v>107.3991</c:v>
                </c:pt>
                <c:pt idx="6">
                  <c:v>112.87649999999999</c:v>
                </c:pt>
                <c:pt idx="7">
                  <c:v>116.4885</c:v>
                </c:pt>
                <c:pt idx="8">
                  <c:v>119.2842</c:v>
                </c:pt>
                <c:pt idx="9">
                  <c:v>122.2663</c:v>
                </c:pt>
                <c:pt idx="10">
                  <c:v>123.12220000000001</c:v>
                </c:pt>
                <c:pt idx="11">
                  <c:v>124.2303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Sweden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100</c:v>
                </c:pt>
                <c:pt idx="1">
                  <c:v>109.5</c:v>
                </c:pt>
                <c:pt idx="2">
                  <c:v>120.669</c:v>
                </c:pt>
                <c:pt idx="3">
                  <c:v>125.375</c:v>
                </c:pt>
                <c:pt idx="4">
                  <c:v>106.193</c:v>
                </c:pt>
                <c:pt idx="5">
                  <c:v>109.697</c:v>
                </c:pt>
                <c:pt idx="6">
                  <c:v>117.485</c:v>
                </c:pt>
                <c:pt idx="7">
                  <c:v>121.01</c:v>
                </c:pt>
                <c:pt idx="8">
                  <c:v>119.074</c:v>
                </c:pt>
                <c:pt idx="9">
                  <c:v>124.789</c:v>
                </c:pt>
                <c:pt idx="10">
                  <c:v>129.53100000000001</c:v>
                </c:pt>
                <c:pt idx="11">
                  <c:v>135.619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Germany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100</c:v>
                </c:pt>
                <c:pt idx="1">
                  <c:v>108.2</c:v>
                </c:pt>
                <c:pt idx="2">
                  <c:v>116.5314</c:v>
                </c:pt>
                <c:pt idx="3">
                  <c:v>118.3959</c:v>
                </c:pt>
                <c:pt idx="4">
                  <c:v>100.5181</c:v>
                </c:pt>
                <c:pt idx="5">
                  <c:v>105.946</c:v>
                </c:pt>
                <c:pt idx="6">
                  <c:v>113.892</c:v>
                </c:pt>
                <c:pt idx="7">
                  <c:v>111.8419</c:v>
                </c:pt>
                <c:pt idx="8">
                  <c:v>110.6116</c:v>
                </c:pt>
                <c:pt idx="9">
                  <c:v>115.036</c:v>
                </c:pt>
                <c:pt idx="10">
                  <c:v>118.947</c:v>
                </c:pt>
                <c:pt idx="11">
                  <c:v>124.776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Finland</c:v>
                </c:pt>
              </c:strCache>
            </c:strRef>
          </c:tx>
          <c:spPr>
            <a:ln w="63500">
              <a:solidFill>
                <a:schemeClr val="tx2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100</c:v>
                </c:pt>
                <c:pt idx="1">
                  <c:v>100.3</c:v>
                </c:pt>
                <c:pt idx="2">
                  <c:v>118.55459999999999</c:v>
                </c:pt>
                <c:pt idx="3">
                  <c:v>124.83799999999999</c:v>
                </c:pt>
                <c:pt idx="4">
                  <c:v>105.9875</c:v>
                </c:pt>
                <c:pt idx="5">
                  <c:v>98.462000000000003</c:v>
                </c:pt>
                <c:pt idx="6">
                  <c:v>103.28700000000001</c:v>
                </c:pt>
                <c:pt idx="7">
                  <c:v>100.911</c:v>
                </c:pt>
                <c:pt idx="8">
                  <c:v>92.232699999999994</c:v>
                </c:pt>
                <c:pt idx="9">
                  <c:v>86.052999999999997</c:v>
                </c:pt>
                <c:pt idx="10">
                  <c:v>84.676000000000002</c:v>
                </c:pt>
                <c:pt idx="11">
                  <c:v>87.64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0074504"/>
        <c:axId val="630074896"/>
      </c:lineChart>
      <c:catAx>
        <c:axId val="630074504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dash"/>
            </a:ln>
          </c:spPr>
        </c:majorGridlines>
        <c:numFmt formatCode="General" sourceLinked="1"/>
        <c:majorTickMark val="cross"/>
        <c:minorTickMark val="none"/>
        <c:tickLblPos val="low"/>
        <c:spPr>
          <a:ln w="12318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30074896"/>
        <c:crossesAt val="80"/>
        <c:auto val="1"/>
        <c:lblAlgn val="ctr"/>
        <c:lblOffset val="100"/>
        <c:tickLblSkip val="1"/>
        <c:tickMarkSkip val="1"/>
        <c:noMultiLvlLbl val="0"/>
      </c:catAx>
      <c:valAx>
        <c:axId val="630074896"/>
        <c:scaling>
          <c:orientation val="minMax"/>
          <c:max val="140"/>
          <c:min val="8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318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630074504"/>
        <c:crosses val="autoZero"/>
        <c:crossBetween val="between"/>
        <c:majorUnit val="5"/>
        <c:minorUnit val="1"/>
      </c:valAx>
      <c:spPr>
        <a:noFill/>
        <a:ln w="1231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95495495495496"/>
          <c:y val="0.17134304077581627"/>
          <c:w val="0.16946944204620684"/>
          <c:h val="0.66044500593007505"/>
        </c:manualLayout>
      </c:layout>
      <c:overlay val="0"/>
      <c:spPr>
        <a:noFill/>
        <a:ln w="24636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28942598346273E-2"/>
          <c:y val="7.1114066817180147E-2"/>
          <c:w val="0.69542644122374775"/>
          <c:h val="0.8516311679654641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industry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103.1</c:v>
                </c:pt>
                <c:pt idx="2">
                  <c:v>109.3</c:v>
                </c:pt>
                <c:pt idx="3">
                  <c:v>116.2</c:v>
                </c:pt>
                <c:pt idx="4">
                  <c:v>124.1</c:v>
                </c:pt>
                <c:pt idx="5">
                  <c:v>129.6</c:v>
                </c:pt>
                <c:pt idx="6">
                  <c:v>142.69999999999999</c:v>
                </c:pt>
                <c:pt idx="7">
                  <c:v>155.30000000000001</c:v>
                </c:pt>
                <c:pt idx="8">
                  <c:v>151.1</c:v>
                </c:pt>
                <c:pt idx="9">
                  <c:v>133.1</c:v>
                </c:pt>
                <c:pt idx="10">
                  <c:v>147.5</c:v>
                </c:pt>
                <c:pt idx="11">
                  <c:v>145.1</c:v>
                </c:pt>
                <c:pt idx="12">
                  <c:v>129.9</c:v>
                </c:pt>
                <c:pt idx="13">
                  <c:v>137.1</c:v>
                </c:pt>
                <c:pt idx="14">
                  <c:v>140.6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Technology industry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99.3</c:v>
                </c:pt>
                <c:pt idx="2">
                  <c:v>103.6</c:v>
                </c:pt>
                <c:pt idx="3">
                  <c:v>112.7</c:v>
                </c:pt>
                <c:pt idx="4">
                  <c:v>119.7</c:v>
                </c:pt>
                <c:pt idx="5">
                  <c:v>127.5</c:v>
                </c:pt>
                <c:pt idx="6">
                  <c:v>138.4</c:v>
                </c:pt>
                <c:pt idx="7">
                  <c:v>153.9</c:v>
                </c:pt>
                <c:pt idx="8" formatCode="0.00">
                  <c:v>147.69999999999999</c:v>
                </c:pt>
                <c:pt idx="9" formatCode="0.00">
                  <c:v>127.7</c:v>
                </c:pt>
                <c:pt idx="10" formatCode="0.00">
                  <c:v>138.6</c:v>
                </c:pt>
                <c:pt idx="11" formatCode="0.00">
                  <c:v>134.19999999999999</c:v>
                </c:pt>
                <c:pt idx="12" formatCode="0.00">
                  <c:v>120.1</c:v>
                </c:pt>
                <c:pt idx="13" formatCode="0.00">
                  <c:v>125.5</c:v>
                </c:pt>
                <c:pt idx="14" formatCode="0.00">
                  <c:v>131.19999999999999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National economy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102.4</c:v>
                </c:pt>
                <c:pt idx="2">
                  <c:v>103.2</c:v>
                </c:pt>
                <c:pt idx="3">
                  <c:v>104.8</c:v>
                </c:pt>
                <c:pt idx="4">
                  <c:v>108</c:v>
                </c:pt>
                <c:pt idx="5">
                  <c:v>109.8</c:v>
                </c:pt>
                <c:pt idx="6">
                  <c:v>112.3</c:v>
                </c:pt>
                <c:pt idx="7">
                  <c:v>116.5</c:v>
                </c:pt>
                <c:pt idx="8" formatCode="0.00">
                  <c:v>115.4</c:v>
                </c:pt>
                <c:pt idx="9" formatCode="0.00">
                  <c:v>109.4</c:v>
                </c:pt>
                <c:pt idx="10" formatCode="0.00">
                  <c:v>113</c:v>
                </c:pt>
                <c:pt idx="11" formatCode="0.00">
                  <c:v>114.1</c:v>
                </c:pt>
                <c:pt idx="12" formatCode="0.00">
                  <c:v>111.7</c:v>
                </c:pt>
                <c:pt idx="13" formatCode="0.00">
                  <c:v>111.8</c:v>
                </c:pt>
                <c:pt idx="14" formatCode="0.00">
                  <c:v>112.1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0075680"/>
        <c:axId val="630076072"/>
      </c:lineChart>
      <c:catAx>
        <c:axId val="63007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/>
            </a:pPr>
            <a:endParaRPr lang="fi-FI"/>
          </a:p>
        </c:txPr>
        <c:crossAx val="630076072"/>
        <c:crosses val="autoZero"/>
        <c:auto val="1"/>
        <c:lblAlgn val="ctr"/>
        <c:lblOffset val="100"/>
        <c:noMultiLvlLbl val="0"/>
      </c:catAx>
      <c:valAx>
        <c:axId val="630076072"/>
        <c:scaling>
          <c:orientation val="minMax"/>
          <c:max val="160"/>
          <c:min val="95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63007568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5714594895881349"/>
          <c:y val="3.1902271151327322E-2"/>
          <c:w val="0.24285405104118651"/>
          <c:h val="0.881351278429380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solidFill>
            <a:srgbClr val="002060"/>
          </a:solidFill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07395850772173E-2"/>
          <c:y val="2.9791998495383294E-2"/>
          <c:w val="0.75415476711737917"/>
          <c:h val="0.83893617737105941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2787.5</c:v>
                </c:pt>
                <c:pt idx="1">
                  <c:v>3006.8</c:v>
                </c:pt>
                <c:pt idx="2">
                  <c:v>2914.3</c:v>
                </c:pt>
                <c:pt idx="3">
                  <c:v>2872.5</c:v>
                </c:pt>
                <c:pt idx="4">
                  <c:v>3195.3</c:v>
                </c:pt>
                <c:pt idx="5">
                  <c:v>3093.6</c:v>
                </c:pt>
                <c:pt idx="6">
                  <c:v>3504.9</c:v>
                </c:pt>
                <c:pt idx="7">
                  <c:v>3389.8</c:v>
                </c:pt>
                <c:pt idx="8">
                  <c:v>3220.9</c:v>
                </c:pt>
                <c:pt idx="9">
                  <c:v>3521.4</c:v>
                </c:pt>
                <c:pt idx="10">
                  <c:v>3780.9</c:v>
                </c:pt>
                <c:pt idx="11">
                  <c:v>3869.6</c:v>
                </c:pt>
                <c:pt idx="12">
                  <c:v>3603.2</c:v>
                </c:pt>
                <c:pt idx="13">
                  <c:v>3622</c:v>
                </c:pt>
                <c:pt idx="14">
                  <c:v>3871.2</c:v>
                </c:pt>
                <c:pt idx="15">
                  <c:v>3768</c:v>
                </c:pt>
                <c:pt idx="16">
                  <c:v>3550.3</c:v>
                </c:pt>
                <c:pt idx="17">
                  <c:v>3097.5</c:v>
                </c:pt>
                <c:pt idx="18">
                  <c:v>2965.2</c:v>
                </c:pt>
                <c:pt idx="19">
                  <c:v>2990.2</c:v>
                </c:pt>
                <c:pt idx="20">
                  <c:v>3078.4</c:v>
                </c:pt>
                <c:pt idx="21">
                  <c:v>3182.2</c:v>
                </c:pt>
                <c:pt idx="22">
                  <c:v>2963.5</c:v>
                </c:pt>
                <c:pt idx="23">
                  <c:v>2942.6</c:v>
                </c:pt>
                <c:pt idx="24">
                  <c:v>3328.3</c:v>
                </c:pt>
                <c:pt idx="25">
                  <c:v>3965.2</c:v>
                </c:pt>
                <c:pt idx="26">
                  <c:v>4050.2</c:v>
                </c:pt>
                <c:pt idx="27">
                  <c:v>4083.3</c:v>
                </c:pt>
                <c:pt idx="28">
                  <c:v>4036.4</c:v>
                </c:pt>
                <c:pt idx="29">
                  <c:v>3967.9</c:v>
                </c:pt>
                <c:pt idx="30">
                  <c:v>4387.5</c:v>
                </c:pt>
                <c:pt idx="31">
                  <c:v>3782.3</c:v>
                </c:pt>
                <c:pt idx="32">
                  <c:v>3794.8</c:v>
                </c:pt>
                <c:pt idx="33">
                  <c:v>3625</c:v>
                </c:pt>
                <c:pt idx="34">
                  <c:v>3703.9</c:v>
                </c:pt>
                <c:pt idx="35">
                  <c:v>3618.3</c:v>
                </c:pt>
                <c:pt idx="36">
                  <c:v>3392.3</c:v>
                </c:pt>
                <c:pt idx="37">
                  <c:v>3796.5</c:v>
                </c:pt>
                <c:pt idx="38">
                  <c:v>3921.2</c:v>
                </c:pt>
                <c:pt idx="39">
                  <c:v>4473.5</c:v>
                </c:pt>
                <c:pt idx="40">
                  <c:v>4593.2</c:v>
                </c:pt>
                <c:pt idx="41">
                  <c:v>4890.8</c:v>
                </c:pt>
                <c:pt idx="42">
                  <c:v>4884.6000000000004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9905.6</c:v>
                </c:pt>
                <c:pt idx="1">
                  <c:v>10839</c:v>
                </c:pt>
                <c:pt idx="2">
                  <c:v>12018</c:v>
                </c:pt>
                <c:pt idx="3">
                  <c:v>13619</c:v>
                </c:pt>
                <c:pt idx="4">
                  <c:v>13342</c:v>
                </c:pt>
                <c:pt idx="5">
                  <c:v>15039</c:v>
                </c:pt>
                <c:pt idx="6">
                  <c:v>14429</c:v>
                </c:pt>
                <c:pt idx="7">
                  <c:v>15235</c:v>
                </c:pt>
                <c:pt idx="8">
                  <c:v>16024</c:v>
                </c:pt>
                <c:pt idx="9">
                  <c:v>15701</c:v>
                </c:pt>
                <c:pt idx="10">
                  <c:v>17226</c:v>
                </c:pt>
                <c:pt idx="11">
                  <c:v>17578</c:v>
                </c:pt>
                <c:pt idx="12">
                  <c:v>18649</c:v>
                </c:pt>
                <c:pt idx="13">
                  <c:v>18543</c:v>
                </c:pt>
                <c:pt idx="14">
                  <c:v>18098</c:v>
                </c:pt>
                <c:pt idx="15">
                  <c:v>19423</c:v>
                </c:pt>
                <c:pt idx="16">
                  <c:v>18258</c:v>
                </c:pt>
                <c:pt idx="17">
                  <c:v>14288</c:v>
                </c:pt>
                <c:pt idx="18">
                  <c:v>13116</c:v>
                </c:pt>
                <c:pt idx="19">
                  <c:v>12761</c:v>
                </c:pt>
                <c:pt idx="20">
                  <c:v>11993</c:v>
                </c:pt>
                <c:pt idx="21">
                  <c:v>11191</c:v>
                </c:pt>
                <c:pt idx="22">
                  <c:v>11252</c:v>
                </c:pt>
                <c:pt idx="23">
                  <c:v>11125</c:v>
                </c:pt>
                <c:pt idx="24">
                  <c:v>11173</c:v>
                </c:pt>
                <c:pt idx="25">
                  <c:v>9984.7999999999993</c:v>
                </c:pt>
                <c:pt idx="26">
                  <c:v>10510</c:v>
                </c:pt>
                <c:pt idx="27">
                  <c:v>10874</c:v>
                </c:pt>
                <c:pt idx="28">
                  <c:v>11829</c:v>
                </c:pt>
                <c:pt idx="29">
                  <c:v>11038</c:v>
                </c:pt>
                <c:pt idx="30">
                  <c:v>11395</c:v>
                </c:pt>
                <c:pt idx="31">
                  <c:v>10793</c:v>
                </c:pt>
                <c:pt idx="32">
                  <c:v>11433</c:v>
                </c:pt>
                <c:pt idx="33">
                  <c:v>10385</c:v>
                </c:pt>
                <c:pt idx="34">
                  <c:v>10514</c:v>
                </c:pt>
                <c:pt idx="35">
                  <c:v>10189</c:v>
                </c:pt>
                <c:pt idx="36">
                  <c:v>10152</c:v>
                </c:pt>
                <c:pt idx="37">
                  <c:v>9831.4</c:v>
                </c:pt>
                <c:pt idx="38">
                  <c:v>9881.5</c:v>
                </c:pt>
                <c:pt idx="39">
                  <c:v>11096</c:v>
                </c:pt>
                <c:pt idx="40">
                  <c:v>11193</c:v>
                </c:pt>
                <c:pt idx="41">
                  <c:v>10759</c:v>
                </c:pt>
                <c:pt idx="42">
                  <c:v>11880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0358248"/>
        <c:axId val="660358640"/>
      </c:areaChart>
      <c:catAx>
        <c:axId val="66035824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0358640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660358640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0358248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163712953224159"/>
          <c:y val="0.32959945548513325"/>
          <c:w val="0.12623025546181146"/>
          <c:h val="0.536366212753017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28804313120907E-2"/>
          <c:y val="6.1611374407582936E-2"/>
          <c:w val="0.89883655155549047"/>
          <c:h val="0.73594716918176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Compared to Belgium</c:v>
                </c:pt>
              </c:strCache>
            </c:strRef>
          </c:tx>
          <c:spPr>
            <a:ln w="50800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100</c:v>
                </c:pt>
                <c:pt idx="1">
                  <c:v>100.5065</c:v>
                </c:pt>
                <c:pt idx="2">
                  <c:v>100.60850000000001</c:v>
                </c:pt>
                <c:pt idx="3">
                  <c:v>100.50320000000001</c:v>
                </c:pt>
                <c:pt idx="4">
                  <c:v>99.280389999999997</c:v>
                </c:pt>
                <c:pt idx="5">
                  <c:v>99.406949999999995</c:v>
                </c:pt>
                <c:pt idx="6">
                  <c:v>99.405439999999999</c:v>
                </c:pt>
                <c:pt idx="7">
                  <c:v>99.202510000000004</c:v>
                </c:pt>
                <c:pt idx="8">
                  <c:v>98.198089999999993</c:v>
                </c:pt>
                <c:pt idx="9">
                  <c:v>96.161050000000003</c:v>
                </c:pt>
                <c:pt idx="10">
                  <c:v>96.838279999999997</c:v>
                </c:pt>
                <c:pt idx="11">
                  <c:v>96.193479999999994</c:v>
                </c:pt>
                <c:pt idx="12">
                  <c:v>97.599559999999997</c:v>
                </c:pt>
                <c:pt idx="13">
                  <c:v>98.687150000000003</c:v>
                </c:pt>
                <c:pt idx="14">
                  <c:v>97.137600000000006</c:v>
                </c:pt>
                <c:pt idx="15">
                  <c:v>98.274429999999995</c:v>
                </c:pt>
                <c:pt idx="16">
                  <c:v>104.4315</c:v>
                </c:pt>
                <c:pt idx="17">
                  <c:v>103.24339999999999</c:v>
                </c:pt>
                <c:pt idx="18">
                  <c:v>102.2718</c:v>
                </c:pt>
                <c:pt idx="19">
                  <c:v>103.4278</c:v>
                </c:pt>
                <c:pt idx="20">
                  <c:v>102.5883</c:v>
                </c:pt>
                <c:pt idx="21">
                  <c:v>100.5134</c:v>
                </c:pt>
                <c:pt idx="22">
                  <c:v>101.6182</c:v>
                </c:pt>
                <c:pt idx="23">
                  <c:v>99.927210000000002</c:v>
                </c:pt>
                <c:pt idx="24">
                  <c:v>99.047659999999993</c:v>
                </c:pt>
                <c:pt idx="25">
                  <c:v>99.939610000000002</c:v>
                </c:pt>
                <c:pt idx="26">
                  <c:v>99.845209999999994</c:v>
                </c:pt>
                <c:pt idx="27">
                  <c:v>99.351579999999998</c:v>
                </c:pt>
                <c:pt idx="28">
                  <c:v>100.2248</c:v>
                </c:pt>
                <c:pt idx="29">
                  <c:v>100.52079999999999</c:v>
                </c:pt>
                <c:pt idx="30">
                  <c:v>99.918440000000004</c:v>
                </c:pt>
                <c:pt idx="31">
                  <c:v>100.3233</c:v>
                </c:pt>
                <c:pt idx="32">
                  <c:v>99.556169999999995</c:v>
                </c:pt>
                <c:pt idx="33">
                  <c:v>99.944299999999998</c:v>
                </c:pt>
                <c:pt idx="34">
                  <c:v>99.660439999999994</c:v>
                </c:pt>
                <c:pt idx="35">
                  <c:v>99.668769999999995</c:v>
                </c:pt>
                <c:pt idx="36">
                  <c:v>100.2444</c:v>
                </c:pt>
                <c:pt idx="37">
                  <c:v>100.91459999999999</c:v>
                </c:pt>
                <c:pt idx="38">
                  <c:v>100.72</c:v>
                </c:pt>
                <c:pt idx="39">
                  <c:v>101.6052</c:v>
                </c:pt>
                <c:pt idx="40">
                  <c:v>103.4837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Compared to Germany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100</c:v>
                </c:pt>
                <c:pt idx="1">
                  <c:v>102.1802</c:v>
                </c:pt>
                <c:pt idx="2">
                  <c:v>104.6866</c:v>
                </c:pt>
                <c:pt idx="3">
                  <c:v>105.14239999999999</c:v>
                </c:pt>
                <c:pt idx="4">
                  <c:v>104.96129999999999</c:v>
                </c:pt>
                <c:pt idx="5">
                  <c:v>107.0406</c:v>
                </c:pt>
                <c:pt idx="6">
                  <c:v>107.0544</c:v>
                </c:pt>
                <c:pt idx="7">
                  <c:v>108.9684</c:v>
                </c:pt>
                <c:pt idx="8">
                  <c:v>107.7217</c:v>
                </c:pt>
                <c:pt idx="9">
                  <c:v>107.1698</c:v>
                </c:pt>
                <c:pt idx="10">
                  <c:v>108.5103</c:v>
                </c:pt>
                <c:pt idx="11">
                  <c:v>108.194</c:v>
                </c:pt>
                <c:pt idx="12">
                  <c:v>110.7385</c:v>
                </c:pt>
                <c:pt idx="13">
                  <c:v>111.8175</c:v>
                </c:pt>
                <c:pt idx="14">
                  <c:v>111.4795</c:v>
                </c:pt>
                <c:pt idx="15">
                  <c:v>113.0252</c:v>
                </c:pt>
                <c:pt idx="16">
                  <c:v>115.30459999999999</c:v>
                </c:pt>
                <c:pt idx="17">
                  <c:v>114.63509999999999</c:v>
                </c:pt>
                <c:pt idx="18">
                  <c:v>113.024</c:v>
                </c:pt>
                <c:pt idx="19">
                  <c:v>114.3728</c:v>
                </c:pt>
                <c:pt idx="20">
                  <c:v>113.4235</c:v>
                </c:pt>
                <c:pt idx="21">
                  <c:v>113.63030000000001</c:v>
                </c:pt>
                <c:pt idx="22">
                  <c:v>114.788</c:v>
                </c:pt>
                <c:pt idx="23">
                  <c:v>113.8125</c:v>
                </c:pt>
                <c:pt idx="24">
                  <c:v>114.4474</c:v>
                </c:pt>
                <c:pt idx="25">
                  <c:v>114.5956</c:v>
                </c:pt>
                <c:pt idx="26">
                  <c:v>116.18770000000001</c:v>
                </c:pt>
                <c:pt idx="27">
                  <c:v>115.7462</c:v>
                </c:pt>
                <c:pt idx="28">
                  <c:v>116.5849</c:v>
                </c:pt>
                <c:pt idx="29">
                  <c:v>117.32689999999999</c:v>
                </c:pt>
                <c:pt idx="30">
                  <c:v>116.9576</c:v>
                </c:pt>
                <c:pt idx="31">
                  <c:v>116.8407</c:v>
                </c:pt>
                <c:pt idx="32">
                  <c:v>115.3869</c:v>
                </c:pt>
                <c:pt idx="33">
                  <c:v>115.8368</c:v>
                </c:pt>
                <c:pt idx="34">
                  <c:v>115.2186</c:v>
                </c:pt>
                <c:pt idx="35">
                  <c:v>115.1872</c:v>
                </c:pt>
                <c:pt idx="36">
                  <c:v>115.1563</c:v>
                </c:pt>
                <c:pt idx="37">
                  <c:v>114.0997</c:v>
                </c:pt>
                <c:pt idx="38">
                  <c:v>114.1009</c:v>
                </c:pt>
                <c:pt idx="39">
                  <c:v>114.7491</c:v>
                </c:pt>
                <c:pt idx="40">
                  <c:v>115.71810000000001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Compared to Spain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100</c:v>
                </c:pt>
                <c:pt idx="1">
                  <c:v>99.456400000000002</c:v>
                </c:pt>
                <c:pt idx="2">
                  <c:v>99.465789999999998</c:v>
                </c:pt>
                <c:pt idx="3">
                  <c:v>98.64864</c:v>
                </c:pt>
                <c:pt idx="4">
                  <c:v>97.515230000000003</c:v>
                </c:pt>
                <c:pt idx="5">
                  <c:v>97.789240000000007</c:v>
                </c:pt>
                <c:pt idx="6">
                  <c:v>97.077610000000007</c:v>
                </c:pt>
                <c:pt idx="7">
                  <c:v>96.52337</c:v>
                </c:pt>
                <c:pt idx="8">
                  <c:v>94.210179999999994</c:v>
                </c:pt>
                <c:pt idx="9">
                  <c:v>93.153540000000007</c:v>
                </c:pt>
                <c:pt idx="10">
                  <c:v>92.791880000000006</c:v>
                </c:pt>
                <c:pt idx="11">
                  <c:v>92.450059999999993</c:v>
                </c:pt>
                <c:pt idx="12">
                  <c:v>91.622810000000001</c:v>
                </c:pt>
                <c:pt idx="13">
                  <c:v>93.348290000000006</c:v>
                </c:pt>
                <c:pt idx="14">
                  <c:v>92.267979999999994</c:v>
                </c:pt>
                <c:pt idx="15">
                  <c:v>95.579139999999995</c:v>
                </c:pt>
                <c:pt idx="16">
                  <c:v>101.931</c:v>
                </c:pt>
                <c:pt idx="17">
                  <c:v>100.6664</c:v>
                </c:pt>
                <c:pt idx="18">
                  <c:v>99.045779999999993</c:v>
                </c:pt>
                <c:pt idx="19">
                  <c:v>100.45399999999999</c:v>
                </c:pt>
                <c:pt idx="20">
                  <c:v>100.316</c:v>
                </c:pt>
                <c:pt idx="21">
                  <c:v>98.014080000000007</c:v>
                </c:pt>
                <c:pt idx="22">
                  <c:v>99.96454</c:v>
                </c:pt>
                <c:pt idx="23">
                  <c:v>99.703800000000001</c:v>
                </c:pt>
                <c:pt idx="24">
                  <c:v>100.301</c:v>
                </c:pt>
                <c:pt idx="25">
                  <c:v>101.3488</c:v>
                </c:pt>
                <c:pt idx="26">
                  <c:v>102.9389</c:v>
                </c:pt>
                <c:pt idx="27">
                  <c:v>103.6418</c:v>
                </c:pt>
                <c:pt idx="28">
                  <c:v>106.0063</c:v>
                </c:pt>
                <c:pt idx="29">
                  <c:v>108.5909</c:v>
                </c:pt>
                <c:pt idx="30">
                  <c:v>109.11060000000001</c:v>
                </c:pt>
                <c:pt idx="31">
                  <c:v>113.7903</c:v>
                </c:pt>
                <c:pt idx="32">
                  <c:v>110.7337</c:v>
                </c:pt>
                <c:pt idx="33">
                  <c:v>111.8258</c:v>
                </c:pt>
                <c:pt idx="34">
                  <c:v>112.3741</c:v>
                </c:pt>
                <c:pt idx="35">
                  <c:v>113.2479</c:v>
                </c:pt>
                <c:pt idx="36">
                  <c:v>114.23699999999999</c:v>
                </c:pt>
                <c:pt idx="37">
                  <c:v>113.6955</c:v>
                </c:pt>
                <c:pt idx="38">
                  <c:v>114.6388</c:v>
                </c:pt>
                <c:pt idx="39">
                  <c:v>114.8974</c:v>
                </c:pt>
                <c:pt idx="40">
                  <c:v>114.42700000000001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Compared to Italy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100</c:v>
                </c:pt>
                <c:pt idx="1">
                  <c:v>101.03279999999999</c:v>
                </c:pt>
                <c:pt idx="2">
                  <c:v>102.7604</c:v>
                </c:pt>
                <c:pt idx="3">
                  <c:v>98.292109999999994</c:v>
                </c:pt>
                <c:pt idx="4">
                  <c:v>99.699380000000005</c:v>
                </c:pt>
                <c:pt idx="5">
                  <c:v>98.59975</c:v>
                </c:pt>
                <c:pt idx="6">
                  <c:v>99.489549999999994</c:v>
                </c:pt>
                <c:pt idx="7">
                  <c:v>99.825609999999998</c:v>
                </c:pt>
                <c:pt idx="8">
                  <c:v>99.278490000000005</c:v>
                </c:pt>
                <c:pt idx="9">
                  <c:v>97.510530000000003</c:v>
                </c:pt>
                <c:pt idx="10">
                  <c:v>97.368409999999997</c:v>
                </c:pt>
                <c:pt idx="11">
                  <c:v>95.095600000000005</c:v>
                </c:pt>
                <c:pt idx="12">
                  <c:v>98.724950000000007</c:v>
                </c:pt>
                <c:pt idx="13">
                  <c:v>98.820800000000006</c:v>
                </c:pt>
                <c:pt idx="14">
                  <c:v>98.657470000000004</c:v>
                </c:pt>
                <c:pt idx="15">
                  <c:v>100.5586</c:v>
                </c:pt>
                <c:pt idx="16">
                  <c:v>105.52589999999999</c:v>
                </c:pt>
                <c:pt idx="17">
                  <c:v>104.6576</c:v>
                </c:pt>
                <c:pt idx="18">
                  <c:v>102.4923</c:v>
                </c:pt>
                <c:pt idx="19">
                  <c:v>102.7724</c:v>
                </c:pt>
                <c:pt idx="20">
                  <c:v>102.76860000000001</c:v>
                </c:pt>
                <c:pt idx="21">
                  <c:v>100.25839999999999</c:v>
                </c:pt>
                <c:pt idx="22">
                  <c:v>102.6493</c:v>
                </c:pt>
                <c:pt idx="23">
                  <c:v>101.5354</c:v>
                </c:pt>
                <c:pt idx="24">
                  <c:v>101.4109</c:v>
                </c:pt>
                <c:pt idx="25">
                  <c:v>102.09650000000001</c:v>
                </c:pt>
                <c:pt idx="26">
                  <c:v>103.7009</c:v>
                </c:pt>
                <c:pt idx="27">
                  <c:v>103.3537</c:v>
                </c:pt>
                <c:pt idx="28">
                  <c:v>104.3151</c:v>
                </c:pt>
                <c:pt idx="29">
                  <c:v>105.5106</c:v>
                </c:pt>
                <c:pt idx="30">
                  <c:v>105.32859999999999</c:v>
                </c:pt>
                <c:pt idx="31">
                  <c:v>106.9038</c:v>
                </c:pt>
                <c:pt idx="32">
                  <c:v>106.0273</c:v>
                </c:pt>
                <c:pt idx="33">
                  <c:v>106.8412</c:v>
                </c:pt>
                <c:pt idx="34">
                  <c:v>106.5509</c:v>
                </c:pt>
                <c:pt idx="35">
                  <c:v>106.57510000000001</c:v>
                </c:pt>
                <c:pt idx="36">
                  <c:v>106.50060000000001</c:v>
                </c:pt>
                <c:pt idx="37">
                  <c:v>106.57850000000001</c:v>
                </c:pt>
                <c:pt idx="38">
                  <c:v>106.3593</c:v>
                </c:pt>
                <c:pt idx="39">
                  <c:v>106.8412</c:v>
                </c:pt>
                <c:pt idx="40">
                  <c:v>107.1777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Compared to the Netherlands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100</c:v>
                </c:pt>
                <c:pt idx="1">
                  <c:v>101.0496</c:v>
                </c:pt>
                <c:pt idx="2">
                  <c:v>102.6097</c:v>
                </c:pt>
                <c:pt idx="3">
                  <c:v>104.0724</c:v>
                </c:pt>
                <c:pt idx="4">
                  <c:v>103.0333</c:v>
                </c:pt>
                <c:pt idx="5">
                  <c:v>103.3189</c:v>
                </c:pt>
                <c:pt idx="6">
                  <c:v>103.11499999999999</c:v>
                </c:pt>
                <c:pt idx="7">
                  <c:v>102.4072</c:v>
                </c:pt>
                <c:pt idx="8">
                  <c:v>100.89060000000001</c:v>
                </c:pt>
                <c:pt idx="9">
                  <c:v>99.613320000000002</c:v>
                </c:pt>
                <c:pt idx="10">
                  <c:v>100.0158</c:v>
                </c:pt>
                <c:pt idx="11">
                  <c:v>99.018690000000007</c:v>
                </c:pt>
                <c:pt idx="12">
                  <c:v>100.2234</c:v>
                </c:pt>
                <c:pt idx="13">
                  <c:v>101.6498</c:v>
                </c:pt>
                <c:pt idx="14">
                  <c:v>101.1716</c:v>
                </c:pt>
                <c:pt idx="15">
                  <c:v>104.6875</c:v>
                </c:pt>
                <c:pt idx="16">
                  <c:v>108.2321</c:v>
                </c:pt>
                <c:pt idx="17">
                  <c:v>105.6523</c:v>
                </c:pt>
                <c:pt idx="18">
                  <c:v>104.5669</c:v>
                </c:pt>
                <c:pt idx="19">
                  <c:v>105.667</c:v>
                </c:pt>
                <c:pt idx="20">
                  <c:v>106.69499999999999</c:v>
                </c:pt>
                <c:pt idx="21">
                  <c:v>104.8792</c:v>
                </c:pt>
                <c:pt idx="22">
                  <c:v>106.1289</c:v>
                </c:pt>
                <c:pt idx="23">
                  <c:v>105.1135</c:v>
                </c:pt>
                <c:pt idx="24">
                  <c:v>106.0194</c:v>
                </c:pt>
                <c:pt idx="25">
                  <c:v>106.4637</c:v>
                </c:pt>
                <c:pt idx="26">
                  <c:v>107.3922</c:v>
                </c:pt>
                <c:pt idx="27">
                  <c:v>106.44929999999999</c:v>
                </c:pt>
                <c:pt idx="28">
                  <c:v>108.0147</c:v>
                </c:pt>
                <c:pt idx="29">
                  <c:v>109.6217</c:v>
                </c:pt>
                <c:pt idx="30">
                  <c:v>109.20440000000001</c:v>
                </c:pt>
                <c:pt idx="31">
                  <c:v>109.0834</c:v>
                </c:pt>
                <c:pt idx="32">
                  <c:v>108.12260000000001</c:v>
                </c:pt>
                <c:pt idx="33">
                  <c:v>108.8618</c:v>
                </c:pt>
                <c:pt idx="34">
                  <c:v>108.9662</c:v>
                </c:pt>
                <c:pt idx="35">
                  <c:v>110.89239999999999</c:v>
                </c:pt>
                <c:pt idx="36">
                  <c:v>109.0625</c:v>
                </c:pt>
                <c:pt idx="37">
                  <c:v>109.91719999999999</c:v>
                </c:pt>
                <c:pt idx="38">
                  <c:v>109.7114</c:v>
                </c:pt>
                <c:pt idx="39">
                  <c:v>110.6978</c:v>
                </c:pt>
                <c:pt idx="40">
                  <c:v>113.5189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Compared to Austria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100</c:v>
                </c:pt>
                <c:pt idx="1">
                  <c:v>99.994569999999996</c:v>
                </c:pt>
                <c:pt idx="2">
                  <c:v>100.09610000000001</c:v>
                </c:pt>
                <c:pt idx="3">
                  <c:v>99.715670000000003</c:v>
                </c:pt>
                <c:pt idx="4">
                  <c:v>98.359250000000003</c:v>
                </c:pt>
                <c:pt idx="5">
                  <c:v>99.548879999999997</c:v>
                </c:pt>
                <c:pt idx="6">
                  <c:v>99.028170000000003</c:v>
                </c:pt>
                <c:pt idx="7">
                  <c:v>99.568600000000004</c:v>
                </c:pt>
                <c:pt idx="8">
                  <c:v>98.136279999999999</c:v>
                </c:pt>
                <c:pt idx="9">
                  <c:v>98.153419999999997</c:v>
                </c:pt>
                <c:pt idx="10">
                  <c:v>97.316649999999996</c:v>
                </c:pt>
                <c:pt idx="11">
                  <c:v>97.30659</c:v>
                </c:pt>
                <c:pt idx="12">
                  <c:v>99.909170000000003</c:v>
                </c:pt>
                <c:pt idx="13">
                  <c:v>101.0681</c:v>
                </c:pt>
                <c:pt idx="14">
                  <c:v>99.793980000000005</c:v>
                </c:pt>
                <c:pt idx="15">
                  <c:v>100.6258</c:v>
                </c:pt>
                <c:pt idx="16">
                  <c:v>106.24930000000001</c:v>
                </c:pt>
                <c:pt idx="17">
                  <c:v>104.54810000000001</c:v>
                </c:pt>
                <c:pt idx="18">
                  <c:v>103.5566</c:v>
                </c:pt>
                <c:pt idx="19">
                  <c:v>105.3558</c:v>
                </c:pt>
                <c:pt idx="20">
                  <c:v>102.5988</c:v>
                </c:pt>
                <c:pt idx="21">
                  <c:v>100.75060000000001</c:v>
                </c:pt>
                <c:pt idx="22">
                  <c:v>102.3058</c:v>
                </c:pt>
                <c:pt idx="23">
                  <c:v>101.4337</c:v>
                </c:pt>
                <c:pt idx="24">
                  <c:v>102.6589</c:v>
                </c:pt>
                <c:pt idx="25">
                  <c:v>103.282</c:v>
                </c:pt>
                <c:pt idx="26">
                  <c:v>103.59350000000001</c:v>
                </c:pt>
                <c:pt idx="27">
                  <c:v>101.72</c:v>
                </c:pt>
                <c:pt idx="28">
                  <c:v>103.4644</c:v>
                </c:pt>
                <c:pt idx="29">
                  <c:v>103.9828</c:v>
                </c:pt>
                <c:pt idx="30">
                  <c:v>102.70059999999999</c:v>
                </c:pt>
                <c:pt idx="31">
                  <c:v>103.56619999999999</c:v>
                </c:pt>
                <c:pt idx="32">
                  <c:v>102.9457</c:v>
                </c:pt>
                <c:pt idx="33">
                  <c:v>102.6957</c:v>
                </c:pt>
                <c:pt idx="34">
                  <c:v>102.3497</c:v>
                </c:pt>
                <c:pt idx="35">
                  <c:v>102.4019</c:v>
                </c:pt>
                <c:pt idx="36">
                  <c:v>102.348</c:v>
                </c:pt>
                <c:pt idx="37">
                  <c:v>101.5523</c:v>
                </c:pt>
                <c:pt idx="38">
                  <c:v>101.5934</c:v>
                </c:pt>
                <c:pt idx="39">
                  <c:v>101.2073</c:v>
                </c:pt>
                <c:pt idx="40">
                  <c:v>101.14619999999999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Compared to Finland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Sheet1!$H$2:$H$45</c:f>
              <c:numCache>
                <c:formatCode>General</c:formatCode>
                <c:ptCount val="4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0076856"/>
        <c:axId val="630077248"/>
      </c:lineChart>
      <c:catAx>
        <c:axId val="6300768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630077248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630077248"/>
        <c:scaling>
          <c:orientation val="minMax"/>
          <c:max val="120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30076856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6485084507095344"/>
          <c:w val="0.89861303582985963"/>
          <c:h val="0.13514915492904656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13"/>
            <c:bubble3D val="0"/>
          </c:dPt>
          <c:dLbls>
            <c:dLbl>
              <c:idx val="0"/>
              <c:layout>
                <c:manualLayout>
                  <c:x val="-0.22971445607422292"/>
                  <c:y val="9.9210979289576812E-2"/>
                </c:manualLayout>
              </c:layout>
              <c:tx>
                <c:rich>
                  <a:bodyPr/>
                  <a:lstStyle/>
                  <a:p>
                    <a:fld id="{0D7310DE-09EC-4ECC-8FEF-3C0C2EF455AE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299471138629951"/>
                  <c:y val="-0.15621196967685114"/>
                </c:manualLayout>
              </c:layout>
              <c:tx>
                <c:rich>
                  <a:bodyPr/>
                  <a:lstStyle/>
                  <a:p>
                    <a:fld id="{7B33DFB8-52EA-4B92-AA63-8EF0D7472168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8133924157637468"/>
                  <c:y val="-0.17168296399887439"/>
                </c:manualLayout>
              </c:layout>
              <c:tx>
                <c:rich>
                  <a:bodyPr/>
                  <a:lstStyle/>
                  <a:p>
                    <a:fld id="{10B6E097-32DB-4D4B-ADFD-65B76B00123C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257029179323001"/>
                  <c:y val="0.133528081072883"/>
                </c:manualLayout>
              </c:layout>
              <c:tx>
                <c:rich>
                  <a:bodyPr/>
                  <a:lstStyle/>
                  <a:p>
                    <a:fld id="{96B04BD6-B1B8-4066-9EF0-58491542D60E}" type="VALUE">
                      <a:rPr lang="en-US" dirty="0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70646</c:v>
                </c:pt>
                <c:pt idx="1">
                  <c:v>26860</c:v>
                </c:pt>
                <c:pt idx="2">
                  <c:v>31468</c:v>
                </c:pt>
                <c:pt idx="3">
                  <c:v>57749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marL="0" algn="l" defTabSz="914069" rtl="0" eaLnBrk="1" latinLnBrk="0" hangingPunct="1">
        <a:defRPr lang="fi-FI" sz="1200" b="1" kern="0">
          <a:solidFill>
            <a:srgbClr val="002664"/>
          </a:solidFill>
          <a:latin typeface="+mn-lt"/>
          <a:ea typeface="ＭＳ Ｐゴシック" pitchFamily="-128" charset="-128"/>
          <a:cs typeface="Arial Unicode MS"/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3535265002992E-2"/>
          <c:y val="1.9424747012697172E-2"/>
          <c:w val="0.88948542243392692"/>
          <c:h val="0.9675109119237510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explosion val="12"/>
            <c:spPr>
              <a:solidFill>
                <a:schemeClr val="accent4"/>
              </a:solidFill>
            </c:spPr>
          </c:dPt>
          <c:dPt>
            <c:idx val="2"/>
            <c:bubble3D val="0"/>
            <c:explosion val="4"/>
            <c:spPr>
              <a:solidFill>
                <a:schemeClr val="accent3"/>
              </a:solidFill>
            </c:spPr>
          </c:dPt>
          <c:dPt>
            <c:idx val="3"/>
            <c:bubble3D val="0"/>
            <c:explosion val="0"/>
            <c:spPr>
              <a:solidFill>
                <a:schemeClr val="accent6"/>
              </a:solidFill>
            </c:spPr>
          </c:dPt>
          <c:dPt>
            <c:idx val="13"/>
            <c:bubble3D val="0"/>
          </c:dPt>
          <c:dLbls>
            <c:dLbl>
              <c:idx val="0"/>
              <c:layout>
                <c:manualLayout>
                  <c:x val="-0.2486771156575541"/>
                  <c:y val="-0.15251337288264485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40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fld id="{6030248F-1243-4024-9544-6AEF55D51877}" type="VALUE">
                      <a:rPr lang="en-US" sz="1400" b="1" i="0" u="none" strike="noStrike" kern="0" baseline="0" smtClean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pPr algn="ctr" rtl="0">
                        <a:defRPr lang="fi-FI" sz="1400" b="1" i="0" u="none" strike="noStrike" kern="0" baseline="0">
                          <a:solidFill>
                            <a:schemeClr val="bg1"/>
                          </a:solidFill>
                          <a:latin typeface="+mn-lt"/>
                          <a:ea typeface="ＭＳ Ｐゴシック" pitchFamily="-128" charset="-128"/>
                          <a:cs typeface="Arial Unicode MS"/>
                        </a:defRPr>
                      </a:pPr>
                      <a:t>[ARVO]</a:t>
                    </a:fld>
                    <a:r>
                      <a:rPr lang="en-US" sz="140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/>
                    </a:r>
                    <a:br>
                      <a:rPr lang="en-US" sz="140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</a:br>
                    <a:r>
                      <a:rPr lang="en-US" sz="1400" b="1" i="0" u="none" strike="noStrike" kern="0" baseline="0" dirty="0" smtClean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91%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662573503725"/>
                      <c:h val="0.282500098963460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7720058945050246E-2"/>
                  <c:y val="3.4955919848067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 </a:t>
                    </a:r>
                  </a:p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796206674277094E-2"/>
                  <c:y val="-8.03853850760822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 </a:t>
                    </a:r>
                  </a:p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111364629634771"/>
                      <c:h val="0.1273111527975902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9860059723832022E-2"/>
                  <c:y val="4.92681402871847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 </a:t>
                    </a:r>
                  </a:p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i-FI" sz="1400" b="1" i="0" u="none" strike="noStrike" kern="0" baseline="0">
                    <a:solidFill>
                      <a:srgbClr val="002664"/>
                    </a:solidFill>
                    <a:latin typeface="+mn-lt"/>
                    <a:ea typeface="ＭＳ Ｐゴシック" pitchFamily="-128" charset="-128"/>
                    <a:cs typeface="Arial Unicode M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1463</c:v>
                </c:pt>
                <c:pt idx="1">
                  <c:v>80</c:v>
                </c:pt>
                <c:pt idx="2">
                  <c:v>46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0.14969768551658316"/>
                  <c:y val="0.10393678067066126"/>
                </c:manualLayout>
              </c:layout>
              <c:tx>
                <c:rich>
                  <a:bodyPr/>
                  <a:lstStyle/>
                  <a:p>
                    <a:fld id="{689C5CE6-1E2C-4247-990C-CE641E5F4E00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 </a:t>
                    </a:r>
                    <a:endParaRPr lang="en-US" baseline="0" dirty="0" smtClean="0"/>
                  </a:p>
                  <a:p>
                    <a:r>
                      <a:rPr lang="en-US" dirty="0" smtClean="0"/>
                      <a:t>35%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1603435934144597E-2"/>
                  <c:y val="-0.13365390822159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475 </a:t>
                    </a:r>
                    <a:endParaRPr lang="en-US" dirty="0" smtClean="0"/>
                  </a:p>
                  <a:p>
                    <a:r>
                      <a:rPr lang="en-US" dirty="0" smtClean="0"/>
                      <a:t>33%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390360295872107E-2"/>
                  <c:y val="3.0689499183603874E-2"/>
                </c:manualLayout>
              </c:layout>
              <c:tx>
                <c:rich>
                  <a:bodyPr/>
                  <a:lstStyle/>
                  <a:p>
                    <a:fld id="{2789C6B9-E6EF-406F-9A70-B08E75A2099C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 </a:t>
                    </a:r>
                    <a:r>
                      <a:rPr lang="en-US" baseline="0" dirty="0" smtClean="0"/>
                      <a:t>  18%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8088188976377953"/>
                  <c:y val="0.15067825557403491"/>
                </c:manualLayout>
              </c:layout>
              <c:tx>
                <c:rich>
                  <a:bodyPr/>
                  <a:lstStyle/>
                  <a:p>
                    <a:fld id="{9E7FB59D-EB1F-44A1-8804-5788E354556E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 </a:t>
                    </a:r>
                    <a:endParaRPr lang="en-US" baseline="0" dirty="0" smtClean="0"/>
                  </a:p>
                  <a:p>
                    <a:r>
                      <a:rPr lang="en-US" dirty="0" smtClean="0"/>
                      <a:t>14%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0–19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514</c:v>
                </c:pt>
                <c:pt idx="1">
                  <c:v>475</c:v>
                </c:pt>
                <c:pt idx="2">
                  <c:v>265</c:v>
                </c:pt>
                <c:pt idx="3">
                  <c:v>209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7.896488674983991E-2"/>
                  <c:y val="0.10133501280925239"/>
                </c:manualLayout>
              </c:layout>
              <c:tx>
                <c:rich>
                  <a:bodyPr/>
                  <a:lstStyle/>
                  <a:p>
                    <a:fld id="{6194D4E4-F088-4AA6-8585-FB08BC8E277B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8348864384946389"/>
                  <c:y val="0.11429800058716687"/>
                </c:manualLayout>
              </c:layout>
              <c:tx>
                <c:rich>
                  <a:bodyPr/>
                  <a:lstStyle/>
                  <a:p>
                    <a:fld id="{166B782F-53F1-44D7-A725-FF0A1D213CD2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8449458024050638"/>
                  <c:y val="-0.20726625093952791"/>
                </c:manualLayout>
              </c:layout>
              <c:tx>
                <c:rich>
                  <a:bodyPr/>
                  <a:lstStyle/>
                  <a:p>
                    <a:fld id="{6464F5F6-F714-4228-B809-2E8643333D3B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4099303722781643"/>
                  <c:y val="1.113739269933939E-2"/>
                </c:manualLayout>
              </c:layout>
              <c:tx>
                <c:rich>
                  <a:bodyPr/>
                  <a:lstStyle/>
                  <a:p>
                    <a:fld id="{F21AA585-548F-43A6-97CD-48C1C1A8C52E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5139</c:v>
                </c:pt>
                <c:pt idx="1">
                  <c:v>14947</c:v>
                </c:pt>
                <c:pt idx="2">
                  <c:v>18814</c:v>
                </c:pt>
                <c:pt idx="3">
                  <c:v>31746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en-US" sz="1400" b="1" dirty="0" smtClean="0"/>
              <a:t>Balance</a:t>
            </a:r>
            <a:r>
              <a:rPr lang="en-US" sz="1400" b="1" baseline="0" dirty="0" smtClean="0"/>
              <a:t> figure</a:t>
            </a:r>
            <a:endParaRPr lang="en-US" sz="1400" b="1" dirty="0"/>
          </a:p>
        </c:rich>
      </c:tx>
      <c:layout>
        <c:manualLayout>
          <c:xMode val="edge"/>
          <c:yMode val="edge"/>
          <c:x val="0.77621205945777849"/>
          <c:y val="0.1739482028167691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557697161525845E-2"/>
          <c:y val="6.399673584296578E-2"/>
          <c:w val="0.90828582764401589"/>
          <c:h val="0.9086839600487129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marker>
            <c:symbol val="none"/>
          </c:marker>
          <c:cat>
            <c:strRef>
              <c:f>Taul1!$A$2:$A$45</c:f>
              <c:strCache>
                <c:ptCount val="44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  <c:pt idx="40">
                  <c:v>15(1)</c:v>
                </c:pt>
                <c:pt idx="41">
                  <c:v>15(4)</c:v>
                </c:pt>
                <c:pt idx="42">
                  <c:v>15(7)</c:v>
                </c:pt>
                <c:pt idx="43">
                  <c:v>15(10)</c:v>
                </c:pt>
              </c:strCache>
            </c:str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  <c:pt idx="40">
                  <c:v>-4</c:v>
                </c:pt>
                <c:pt idx="41">
                  <c:v>10</c:v>
                </c:pt>
                <c:pt idx="42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7356080"/>
        <c:axId val="667356472"/>
      </c:lineChart>
      <c:catAx>
        <c:axId val="66735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66735647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667356472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fi-FI"/>
          </a:p>
        </c:txPr>
        <c:crossAx val="667356080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7357256"/>
        <c:axId val="667357648"/>
      </c:lineChart>
      <c:catAx>
        <c:axId val="66735725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667357648"/>
        <c:crosses val="autoZero"/>
        <c:auto val="1"/>
        <c:lblAlgn val="ctr"/>
        <c:lblOffset val="100"/>
        <c:noMultiLvlLbl val="0"/>
      </c:catAx>
      <c:valAx>
        <c:axId val="66735764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735725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36787564766837E-2"/>
          <c:y val="5.6964980633701187E-2"/>
          <c:w val="0.73742165222382694"/>
          <c:h val="0.8986542453589049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4755.3</c:v>
                </c:pt>
                <c:pt idx="2">
                  <c:v>4666.2</c:v>
                </c:pt>
                <c:pt idx="3">
                  <c:v>5441.3</c:v>
                </c:pt>
                <c:pt idx="4">
                  <c:v>4929.5</c:v>
                </c:pt>
                <c:pt idx="5">
                  <c:v>5229</c:v>
                </c:pt>
                <c:pt idx="6">
                  <c:v>5639.5</c:v>
                </c:pt>
                <c:pt idx="7">
                  <c:v>5741.2</c:v>
                </c:pt>
                <c:pt idx="8">
                  <c:v>5818</c:v>
                </c:pt>
                <c:pt idx="9">
                  <c:v>5620</c:v>
                </c:pt>
                <c:pt idx="10">
                  <c:v>5957</c:v>
                </c:pt>
                <c:pt idx="11">
                  <c:v>6148.5</c:v>
                </c:pt>
                <c:pt idx="12">
                  <c:v>6894</c:v>
                </c:pt>
                <c:pt idx="13">
                  <c:v>6308.9</c:v>
                </c:pt>
                <c:pt idx="14">
                  <c:v>6378.3</c:v>
                </c:pt>
                <c:pt idx="15">
                  <c:v>6613.1</c:v>
                </c:pt>
                <c:pt idx="16">
                  <c:v>6921.7</c:v>
                </c:pt>
                <c:pt idx="17">
                  <c:v>4116.1000000000004</c:v>
                </c:pt>
                <c:pt idx="18">
                  <c:v>4399.5</c:v>
                </c:pt>
                <c:pt idx="19">
                  <c:v>4402.3999999999996</c:v>
                </c:pt>
                <c:pt idx="20">
                  <c:v>4900.8</c:v>
                </c:pt>
                <c:pt idx="21">
                  <c:v>4622.6000000000004</c:v>
                </c:pt>
                <c:pt idx="22">
                  <c:v>4393</c:v>
                </c:pt>
                <c:pt idx="23">
                  <c:v>4519.7</c:v>
                </c:pt>
                <c:pt idx="24">
                  <c:v>5731.9</c:v>
                </c:pt>
                <c:pt idx="25">
                  <c:v>4622.1000000000004</c:v>
                </c:pt>
                <c:pt idx="26">
                  <c:v>4159.8999999999996</c:v>
                </c:pt>
                <c:pt idx="27">
                  <c:v>4269.7</c:v>
                </c:pt>
                <c:pt idx="28">
                  <c:v>5438</c:v>
                </c:pt>
                <c:pt idx="29">
                  <c:v>4221.1000000000004</c:v>
                </c:pt>
                <c:pt idx="30">
                  <c:v>4736.7</c:v>
                </c:pt>
                <c:pt idx="31">
                  <c:v>4205.5</c:v>
                </c:pt>
                <c:pt idx="32">
                  <c:v>4702.2</c:v>
                </c:pt>
                <c:pt idx="33">
                  <c:v>3336.6</c:v>
                </c:pt>
                <c:pt idx="34">
                  <c:v>3612.3</c:v>
                </c:pt>
                <c:pt idx="35">
                  <c:v>3254.7</c:v>
                </c:pt>
                <c:pt idx="36">
                  <c:v>3951</c:v>
                </c:pt>
                <c:pt idx="37">
                  <c:v>3173</c:v>
                </c:pt>
                <c:pt idx="38">
                  <c:v>3230.4</c:v>
                </c:pt>
                <c:pt idx="39">
                  <c:v>3907.2</c:v>
                </c:pt>
                <c:pt idx="40">
                  <c:v>3551.7</c:v>
                </c:pt>
                <c:pt idx="41">
                  <c:v>2923.1</c:v>
                </c:pt>
                <c:pt idx="42">
                  <c:v>2848.8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4267.3999999999996</c:v>
                </c:pt>
                <c:pt idx="2">
                  <c:v>4310</c:v>
                </c:pt>
                <c:pt idx="3">
                  <c:v>4999.7</c:v>
                </c:pt>
                <c:pt idx="4">
                  <c:v>4549.7</c:v>
                </c:pt>
                <c:pt idx="5">
                  <c:v>4868.2</c:v>
                </c:pt>
                <c:pt idx="6">
                  <c:v>4973.3</c:v>
                </c:pt>
                <c:pt idx="7">
                  <c:v>5118.5</c:v>
                </c:pt>
                <c:pt idx="8">
                  <c:v>5396</c:v>
                </c:pt>
                <c:pt idx="9">
                  <c:v>5004.8</c:v>
                </c:pt>
                <c:pt idx="10">
                  <c:v>5192.8999999999996</c:v>
                </c:pt>
                <c:pt idx="11">
                  <c:v>5510.7</c:v>
                </c:pt>
                <c:pt idx="12">
                  <c:v>6217.8</c:v>
                </c:pt>
                <c:pt idx="13">
                  <c:v>5520.1</c:v>
                </c:pt>
                <c:pt idx="14">
                  <c:v>5408.1</c:v>
                </c:pt>
                <c:pt idx="15">
                  <c:v>5697.9</c:v>
                </c:pt>
                <c:pt idx="16">
                  <c:v>6055.8</c:v>
                </c:pt>
                <c:pt idx="17">
                  <c:v>3605</c:v>
                </c:pt>
                <c:pt idx="18">
                  <c:v>3743.8</c:v>
                </c:pt>
                <c:pt idx="19">
                  <c:v>3719.5</c:v>
                </c:pt>
                <c:pt idx="20">
                  <c:v>4162.8</c:v>
                </c:pt>
                <c:pt idx="21">
                  <c:v>3674.1</c:v>
                </c:pt>
                <c:pt idx="22">
                  <c:v>3699.5</c:v>
                </c:pt>
                <c:pt idx="23">
                  <c:v>3647.3</c:v>
                </c:pt>
                <c:pt idx="24">
                  <c:v>4696.6000000000004</c:v>
                </c:pt>
                <c:pt idx="25">
                  <c:v>3588.2</c:v>
                </c:pt>
                <c:pt idx="26">
                  <c:v>3475.2</c:v>
                </c:pt>
                <c:pt idx="27">
                  <c:v>3353.9</c:v>
                </c:pt>
                <c:pt idx="28">
                  <c:v>4397.6000000000004</c:v>
                </c:pt>
                <c:pt idx="29">
                  <c:v>3487.3</c:v>
                </c:pt>
                <c:pt idx="30">
                  <c:v>4075.6</c:v>
                </c:pt>
                <c:pt idx="31">
                  <c:v>3759.4</c:v>
                </c:pt>
                <c:pt idx="32">
                  <c:v>4130</c:v>
                </c:pt>
                <c:pt idx="33">
                  <c:v>2848.9</c:v>
                </c:pt>
                <c:pt idx="34">
                  <c:v>3159.7</c:v>
                </c:pt>
                <c:pt idx="35">
                  <c:v>2865.9</c:v>
                </c:pt>
                <c:pt idx="36">
                  <c:v>3590.4</c:v>
                </c:pt>
                <c:pt idx="37">
                  <c:v>2705.7</c:v>
                </c:pt>
                <c:pt idx="38">
                  <c:v>2747.1</c:v>
                </c:pt>
                <c:pt idx="39">
                  <c:v>3427.8</c:v>
                </c:pt>
                <c:pt idx="40">
                  <c:v>3087.4</c:v>
                </c:pt>
                <c:pt idx="41">
                  <c:v>2337.5</c:v>
                </c:pt>
                <c:pt idx="42">
                  <c:v>2274.1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487.9</c:v>
                </c:pt>
                <c:pt idx="2">
                  <c:v>356.2</c:v>
                </c:pt>
                <c:pt idx="3">
                  <c:v>441.6</c:v>
                </c:pt>
                <c:pt idx="4">
                  <c:v>379.8</c:v>
                </c:pt>
                <c:pt idx="5">
                  <c:v>360.8</c:v>
                </c:pt>
                <c:pt idx="6">
                  <c:v>666.2</c:v>
                </c:pt>
                <c:pt idx="7">
                  <c:v>622.6</c:v>
                </c:pt>
                <c:pt idx="8">
                  <c:v>422</c:v>
                </c:pt>
                <c:pt idx="9">
                  <c:v>615.20000000000005</c:v>
                </c:pt>
                <c:pt idx="10">
                  <c:v>764.1</c:v>
                </c:pt>
                <c:pt idx="11">
                  <c:v>637.79999999999995</c:v>
                </c:pt>
                <c:pt idx="12">
                  <c:v>676.3</c:v>
                </c:pt>
                <c:pt idx="13">
                  <c:v>788.8</c:v>
                </c:pt>
                <c:pt idx="14">
                  <c:v>970.2</c:v>
                </c:pt>
                <c:pt idx="15">
                  <c:v>915.1</c:v>
                </c:pt>
                <c:pt idx="16">
                  <c:v>865.9</c:v>
                </c:pt>
                <c:pt idx="17">
                  <c:v>511.1</c:v>
                </c:pt>
                <c:pt idx="18">
                  <c:v>655.7</c:v>
                </c:pt>
                <c:pt idx="19">
                  <c:v>682.9</c:v>
                </c:pt>
                <c:pt idx="20">
                  <c:v>738</c:v>
                </c:pt>
                <c:pt idx="21">
                  <c:v>948.5</c:v>
                </c:pt>
                <c:pt idx="22">
                  <c:v>693.5</c:v>
                </c:pt>
                <c:pt idx="23">
                  <c:v>872.4</c:v>
                </c:pt>
                <c:pt idx="24">
                  <c:v>1035.2</c:v>
                </c:pt>
                <c:pt idx="25">
                  <c:v>1033.9000000000001</c:v>
                </c:pt>
                <c:pt idx="26">
                  <c:v>684.7</c:v>
                </c:pt>
                <c:pt idx="27">
                  <c:v>915.8</c:v>
                </c:pt>
                <c:pt idx="28">
                  <c:v>1040.3</c:v>
                </c:pt>
                <c:pt idx="29">
                  <c:v>733.7</c:v>
                </c:pt>
                <c:pt idx="30">
                  <c:v>661</c:v>
                </c:pt>
                <c:pt idx="31">
                  <c:v>446.1</c:v>
                </c:pt>
                <c:pt idx="32">
                  <c:v>572.20000000000005</c:v>
                </c:pt>
                <c:pt idx="33">
                  <c:v>487.7</c:v>
                </c:pt>
                <c:pt idx="34">
                  <c:v>452.5</c:v>
                </c:pt>
                <c:pt idx="35">
                  <c:v>388.9</c:v>
                </c:pt>
                <c:pt idx="36">
                  <c:v>360.6</c:v>
                </c:pt>
                <c:pt idx="37">
                  <c:v>467.3</c:v>
                </c:pt>
                <c:pt idx="38">
                  <c:v>483.3</c:v>
                </c:pt>
                <c:pt idx="39">
                  <c:v>479.4</c:v>
                </c:pt>
                <c:pt idx="40">
                  <c:v>464.2</c:v>
                </c:pt>
                <c:pt idx="41">
                  <c:v>585.6</c:v>
                </c:pt>
                <c:pt idx="42">
                  <c:v>574.70000000000005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7358432"/>
        <c:axId val="667358824"/>
      </c:lineChart>
      <c:catAx>
        <c:axId val="66735843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735882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667358824"/>
        <c:scaling>
          <c:orientation val="minMax"/>
          <c:max val="7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7358432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33036899700461053"/>
          <c:w val="0.15824433859200832"/>
          <c:h val="0.62999452056942395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0.15608338235366812"/>
          <c:w val="0.74090407938257996"/>
          <c:h val="0.80589553972624406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559.4</c:v>
                </c:pt>
                <c:pt idx="1">
                  <c:v>659</c:v>
                </c:pt>
                <c:pt idx="2">
                  <c:v>576.6</c:v>
                </c:pt>
                <c:pt idx="3">
                  <c:v>580.70000000000005</c:v>
                </c:pt>
                <c:pt idx="4">
                  <c:v>685.8</c:v>
                </c:pt>
                <c:pt idx="5">
                  <c:v>526</c:v>
                </c:pt>
                <c:pt idx="6">
                  <c:v>526</c:v>
                </c:pt>
                <c:pt idx="7">
                  <c:v>540.5</c:v>
                </c:pt>
                <c:pt idx="8">
                  <c:v>385.2</c:v>
                </c:pt>
                <c:pt idx="9">
                  <c:v>481.1</c:v>
                </c:pt>
                <c:pt idx="10">
                  <c:v>626.6</c:v>
                </c:pt>
                <c:pt idx="11">
                  <c:v>577.79999999999995</c:v>
                </c:pt>
                <c:pt idx="12">
                  <c:v>593.5</c:v>
                </c:pt>
                <c:pt idx="13">
                  <c:v>660.7</c:v>
                </c:pt>
                <c:pt idx="14">
                  <c:v>914.4</c:v>
                </c:pt>
                <c:pt idx="15">
                  <c:v>885.8</c:v>
                </c:pt>
                <c:pt idx="16">
                  <c:v>902.5</c:v>
                </c:pt>
                <c:pt idx="17">
                  <c:v>560.70000000000005</c:v>
                </c:pt>
                <c:pt idx="18">
                  <c:v>574.4</c:v>
                </c:pt>
                <c:pt idx="19">
                  <c:v>601.9</c:v>
                </c:pt>
                <c:pt idx="20">
                  <c:v>624.6</c:v>
                </c:pt>
                <c:pt idx="21">
                  <c:v>775.1</c:v>
                </c:pt>
                <c:pt idx="22">
                  <c:v>574.70000000000005</c:v>
                </c:pt>
                <c:pt idx="23">
                  <c:v>725.9</c:v>
                </c:pt>
                <c:pt idx="24">
                  <c:v>723.9</c:v>
                </c:pt>
                <c:pt idx="25">
                  <c:v>779.6</c:v>
                </c:pt>
                <c:pt idx="26">
                  <c:v>712.9</c:v>
                </c:pt>
                <c:pt idx="27">
                  <c:v>823.8</c:v>
                </c:pt>
                <c:pt idx="28">
                  <c:v>881.6</c:v>
                </c:pt>
                <c:pt idx="29">
                  <c:v>611.1</c:v>
                </c:pt>
                <c:pt idx="30">
                  <c:v>634.1</c:v>
                </c:pt>
                <c:pt idx="31">
                  <c:v>521.70000000000005</c:v>
                </c:pt>
                <c:pt idx="32">
                  <c:v>586.4</c:v>
                </c:pt>
                <c:pt idx="33">
                  <c:v>573.79999999999995</c:v>
                </c:pt>
                <c:pt idx="34">
                  <c:v>476.1</c:v>
                </c:pt>
                <c:pt idx="35">
                  <c:v>409.1</c:v>
                </c:pt>
                <c:pt idx="36">
                  <c:v>391.1</c:v>
                </c:pt>
                <c:pt idx="37">
                  <c:v>475.9</c:v>
                </c:pt>
                <c:pt idx="38">
                  <c:v>515.29999999999995</c:v>
                </c:pt>
                <c:pt idx="39">
                  <c:v>567.20000000000005</c:v>
                </c:pt>
                <c:pt idx="40">
                  <c:v>548</c:v>
                </c:pt>
                <c:pt idx="41">
                  <c:v>729.8</c:v>
                </c:pt>
                <c:pt idx="42">
                  <c:v>632.79999999999995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5200.2</c:v>
                </c:pt>
                <c:pt idx="1">
                  <c:v>5767</c:v>
                </c:pt>
                <c:pt idx="2">
                  <c:v>5818.9</c:v>
                </c:pt>
                <c:pt idx="3">
                  <c:v>6703.4</c:v>
                </c:pt>
                <c:pt idx="4">
                  <c:v>5543.7</c:v>
                </c:pt>
                <c:pt idx="5">
                  <c:v>5843.1</c:v>
                </c:pt>
                <c:pt idx="6">
                  <c:v>5969.9</c:v>
                </c:pt>
                <c:pt idx="7">
                  <c:v>6255.2</c:v>
                </c:pt>
                <c:pt idx="8">
                  <c:v>6634.9</c:v>
                </c:pt>
                <c:pt idx="9">
                  <c:v>6076.3</c:v>
                </c:pt>
                <c:pt idx="10">
                  <c:v>6294.4</c:v>
                </c:pt>
                <c:pt idx="11">
                  <c:v>6663.3</c:v>
                </c:pt>
                <c:pt idx="12">
                  <c:v>7508.8</c:v>
                </c:pt>
                <c:pt idx="13">
                  <c:v>6670.8</c:v>
                </c:pt>
                <c:pt idx="14">
                  <c:v>6418.7</c:v>
                </c:pt>
                <c:pt idx="15">
                  <c:v>6812.8</c:v>
                </c:pt>
                <c:pt idx="16">
                  <c:v>7157.5</c:v>
                </c:pt>
                <c:pt idx="17">
                  <c:v>4374.7</c:v>
                </c:pt>
                <c:pt idx="18">
                  <c:v>4472.2</c:v>
                </c:pt>
                <c:pt idx="19">
                  <c:v>4383.2</c:v>
                </c:pt>
                <c:pt idx="20">
                  <c:v>4848.3</c:v>
                </c:pt>
                <c:pt idx="21">
                  <c:v>4297.5</c:v>
                </c:pt>
                <c:pt idx="22">
                  <c:v>4350.3999999999996</c:v>
                </c:pt>
                <c:pt idx="23">
                  <c:v>4292.1000000000004</c:v>
                </c:pt>
                <c:pt idx="24">
                  <c:v>5310.6</c:v>
                </c:pt>
                <c:pt idx="25">
                  <c:v>4100.8</c:v>
                </c:pt>
                <c:pt idx="26">
                  <c:v>3886.8</c:v>
                </c:pt>
                <c:pt idx="27">
                  <c:v>3927.6</c:v>
                </c:pt>
                <c:pt idx="28">
                  <c:v>4788.5</c:v>
                </c:pt>
                <c:pt idx="29">
                  <c:v>3918.9</c:v>
                </c:pt>
                <c:pt idx="30">
                  <c:v>4578.8999999999996</c:v>
                </c:pt>
                <c:pt idx="31">
                  <c:v>4284.8999999999996</c:v>
                </c:pt>
                <c:pt idx="32">
                  <c:v>4602</c:v>
                </c:pt>
                <c:pt idx="33">
                  <c:v>3292.7</c:v>
                </c:pt>
                <c:pt idx="34">
                  <c:v>3676.3</c:v>
                </c:pt>
                <c:pt idx="35">
                  <c:v>3334.4</c:v>
                </c:pt>
                <c:pt idx="36">
                  <c:v>3916</c:v>
                </c:pt>
                <c:pt idx="37">
                  <c:v>3099.9</c:v>
                </c:pt>
                <c:pt idx="38">
                  <c:v>3134</c:v>
                </c:pt>
                <c:pt idx="39">
                  <c:v>3725.7</c:v>
                </c:pt>
                <c:pt idx="40">
                  <c:v>3714.9</c:v>
                </c:pt>
                <c:pt idx="41">
                  <c:v>3060.3</c:v>
                </c:pt>
                <c:pt idx="42">
                  <c:v>3174.7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7360000"/>
        <c:axId val="667360392"/>
      </c:areaChart>
      <c:catAx>
        <c:axId val="6673600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736039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667360392"/>
        <c:scaling>
          <c:orientation val="minMax"/>
          <c:max val="8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7360000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46317253467014935"/>
          <c:w val="0.16648291069459759"/>
          <c:h val="0.49340178055037887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7361176"/>
        <c:axId val="667361568"/>
      </c:lineChart>
      <c:catAx>
        <c:axId val="66736117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667361568"/>
        <c:crosses val="autoZero"/>
        <c:auto val="1"/>
        <c:lblAlgn val="ctr"/>
        <c:lblOffset val="100"/>
        <c:noMultiLvlLbl val="0"/>
      </c:catAx>
      <c:valAx>
        <c:axId val="66736156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736117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98169336384442E-2"/>
          <c:y val="3.3201946827140234E-2"/>
          <c:w val="0.70768325037565738"/>
          <c:h val="0.879435456208005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1894.8</c:v>
                </c:pt>
                <c:pt idx="2">
                  <c:v>2909</c:v>
                </c:pt>
                <c:pt idx="3">
                  <c:v>1945.2</c:v>
                </c:pt>
                <c:pt idx="4">
                  <c:v>3121.1</c:v>
                </c:pt>
                <c:pt idx="5">
                  <c:v>3246.6</c:v>
                </c:pt>
                <c:pt idx="6">
                  <c:v>2292.5</c:v>
                </c:pt>
                <c:pt idx="7">
                  <c:v>2283.6</c:v>
                </c:pt>
                <c:pt idx="8">
                  <c:v>2886.5</c:v>
                </c:pt>
                <c:pt idx="9">
                  <c:v>2965.9</c:v>
                </c:pt>
                <c:pt idx="10">
                  <c:v>4169.8999999999996</c:v>
                </c:pt>
                <c:pt idx="11">
                  <c:v>2830.7</c:v>
                </c:pt>
                <c:pt idx="12">
                  <c:v>3315.2</c:v>
                </c:pt>
                <c:pt idx="13">
                  <c:v>3853.5</c:v>
                </c:pt>
                <c:pt idx="14">
                  <c:v>3214.9</c:v>
                </c:pt>
                <c:pt idx="15">
                  <c:v>3747.7</c:v>
                </c:pt>
                <c:pt idx="16">
                  <c:v>1848.4</c:v>
                </c:pt>
                <c:pt idx="17">
                  <c:v>1553.3</c:v>
                </c:pt>
                <c:pt idx="18">
                  <c:v>1445.8</c:v>
                </c:pt>
                <c:pt idx="19">
                  <c:v>1679</c:v>
                </c:pt>
                <c:pt idx="20">
                  <c:v>2092.9</c:v>
                </c:pt>
                <c:pt idx="21">
                  <c:v>1816.1</c:v>
                </c:pt>
                <c:pt idx="22">
                  <c:v>2226.9</c:v>
                </c:pt>
                <c:pt idx="23">
                  <c:v>2053.4</c:v>
                </c:pt>
                <c:pt idx="24">
                  <c:v>2763.2</c:v>
                </c:pt>
                <c:pt idx="25">
                  <c:v>2848.9</c:v>
                </c:pt>
                <c:pt idx="26">
                  <c:v>3653.7</c:v>
                </c:pt>
                <c:pt idx="27">
                  <c:v>2748.3</c:v>
                </c:pt>
                <c:pt idx="28">
                  <c:v>3262.5</c:v>
                </c:pt>
                <c:pt idx="29">
                  <c:v>3058.4</c:v>
                </c:pt>
                <c:pt idx="30">
                  <c:v>2899.8</c:v>
                </c:pt>
                <c:pt idx="31">
                  <c:v>2655.4</c:v>
                </c:pt>
                <c:pt idx="32">
                  <c:v>3345.7</c:v>
                </c:pt>
                <c:pt idx="33">
                  <c:v>2665.2</c:v>
                </c:pt>
                <c:pt idx="34">
                  <c:v>2856.1</c:v>
                </c:pt>
                <c:pt idx="35">
                  <c:v>2693.9</c:v>
                </c:pt>
                <c:pt idx="36">
                  <c:v>2661.6</c:v>
                </c:pt>
                <c:pt idx="37">
                  <c:v>3268.1</c:v>
                </c:pt>
                <c:pt idx="38">
                  <c:v>3511.9</c:v>
                </c:pt>
                <c:pt idx="39">
                  <c:v>4096.2</c:v>
                </c:pt>
                <c:pt idx="40">
                  <c:v>3287</c:v>
                </c:pt>
                <c:pt idx="41">
                  <c:v>2978.6</c:v>
                </c:pt>
                <c:pt idx="42">
                  <c:v>4863.1000000000004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1340.2</c:v>
                </c:pt>
                <c:pt idx="2">
                  <c:v>2343.1999999999998</c:v>
                </c:pt>
                <c:pt idx="3">
                  <c:v>1498.3</c:v>
                </c:pt>
                <c:pt idx="4">
                  <c:v>2293.9</c:v>
                </c:pt>
                <c:pt idx="5">
                  <c:v>2654</c:v>
                </c:pt>
                <c:pt idx="6">
                  <c:v>1691.6</c:v>
                </c:pt>
                <c:pt idx="7">
                  <c:v>1745.8</c:v>
                </c:pt>
                <c:pt idx="8">
                  <c:v>2291.1</c:v>
                </c:pt>
                <c:pt idx="9">
                  <c:v>2373.5</c:v>
                </c:pt>
                <c:pt idx="10">
                  <c:v>3557.9</c:v>
                </c:pt>
                <c:pt idx="11">
                  <c:v>2247.5</c:v>
                </c:pt>
                <c:pt idx="12">
                  <c:v>2655</c:v>
                </c:pt>
                <c:pt idx="13">
                  <c:v>3226.6</c:v>
                </c:pt>
                <c:pt idx="14">
                  <c:v>2572.6</c:v>
                </c:pt>
                <c:pt idx="15">
                  <c:v>3199.2</c:v>
                </c:pt>
                <c:pt idx="16">
                  <c:v>1390</c:v>
                </c:pt>
                <c:pt idx="17">
                  <c:v>1188.5999999999999</c:v>
                </c:pt>
                <c:pt idx="18">
                  <c:v>1071.2</c:v>
                </c:pt>
                <c:pt idx="19">
                  <c:v>1380.2</c:v>
                </c:pt>
                <c:pt idx="20">
                  <c:v>1668.1</c:v>
                </c:pt>
                <c:pt idx="21">
                  <c:v>1445.1</c:v>
                </c:pt>
                <c:pt idx="22">
                  <c:v>1776</c:v>
                </c:pt>
                <c:pt idx="23">
                  <c:v>1730.7</c:v>
                </c:pt>
                <c:pt idx="24">
                  <c:v>2052.4</c:v>
                </c:pt>
                <c:pt idx="25">
                  <c:v>2170.1</c:v>
                </c:pt>
                <c:pt idx="26">
                  <c:v>2941.5</c:v>
                </c:pt>
                <c:pt idx="27">
                  <c:v>2247.8000000000002</c:v>
                </c:pt>
                <c:pt idx="28">
                  <c:v>2628.2</c:v>
                </c:pt>
                <c:pt idx="29">
                  <c:v>2449.4</c:v>
                </c:pt>
                <c:pt idx="30">
                  <c:v>2303.3000000000002</c:v>
                </c:pt>
                <c:pt idx="31">
                  <c:v>2130.5</c:v>
                </c:pt>
                <c:pt idx="32">
                  <c:v>2774.4</c:v>
                </c:pt>
                <c:pt idx="33">
                  <c:v>2166.5</c:v>
                </c:pt>
                <c:pt idx="34">
                  <c:v>2210.4</c:v>
                </c:pt>
                <c:pt idx="35">
                  <c:v>2207.1999999999998</c:v>
                </c:pt>
                <c:pt idx="36">
                  <c:v>2123.1</c:v>
                </c:pt>
                <c:pt idx="37">
                  <c:v>2512.9</c:v>
                </c:pt>
                <c:pt idx="38">
                  <c:v>2688.2</c:v>
                </c:pt>
                <c:pt idx="39">
                  <c:v>3034.4</c:v>
                </c:pt>
                <c:pt idx="40">
                  <c:v>2603.1</c:v>
                </c:pt>
                <c:pt idx="41">
                  <c:v>2298.8000000000002</c:v>
                </c:pt>
                <c:pt idx="42">
                  <c:v>3910.6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554.6</c:v>
                </c:pt>
                <c:pt idx="2">
                  <c:v>565.70000000000005</c:v>
                </c:pt>
                <c:pt idx="3">
                  <c:v>446.9</c:v>
                </c:pt>
                <c:pt idx="4">
                  <c:v>827.2</c:v>
                </c:pt>
                <c:pt idx="5">
                  <c:v>592.6</c:v>
                </c:pt>
                <c:pt idx="6">
                  <c:v>600.9</c:v>
                </c:pt>
                <c:pt idx="7">
                  <c:v>537.79999999999995</c:v>
                </c:pt>
                <c:pt idx="8">
                  <c:v>595.4</c:v>
                </c:pt>
                <c:pt idx="9">
                  <c:v>592.4</c:v>
                </c:pt>
                <c:pt idx="10">
                  <c:v>611.9</c:v>
                </c:pt>
                <c:pt idx="11">
                  <c:v>583.20000000000005</c:v>
                </c:pt>
                <c:pt idx="12">
                  <c:v>660.2</c:v>
                </c:pt>
                <c:pt idx="13">
                  <c:v>626.9</c:v>
                </c:pt>
                <c:pt idx="14">
                  <c:v>642.29999999999995</c:v>
                </c:pt>
                <c:pt idx="15">
                  <c:v>548.5</c:v>
                </c:pt>
                <c:pt idx="16">
                  <c:v>458.4</c:v>
                </c:pt>
                <c:pt idx="17">
                  <c:v>364.6</c:v>
                </c:pt>
                <c:pt idx="18">
                  <c:v>374.5</c:v>
                </c:pt>
                <c:pt idx="19">
                  <c:v>298.8</c:v>
                </c:pt>
                <c:pt idx="20">
                  <c:v>424.8</c:v>
                </c:pt>
                <c:pt idx="21">
                  <c:v>370.9</c:v>
                </c:pt>
                <c:pt idx="22">
                  <c:v>450.8</c:v>
                </c:pt>
                <c:pt idx="23">
                  <c:v>322.7</c:v>
                </c:pt>
                <c:pt idx="24">
                  <c:v>710.8</c:v>
                </c:pt>
                <c:pt idx="25">
                  <c:v>678.8</c:v>
                </c:pt>
                <c:pt idx="26">
                  <c:v>712.2</c:v>
                </c:pt>
                <c:pt idx="27">
                  <c:v>500.5</c:v>
                </c:pt>
                <c:pt idx="28">
                  <c:v>634.29999999999995</c:v>
                </c:pt>
                <c:pt idx="29">
                  <c:v>609</c:v>
                </c:pt>
                <c:pt idx="30">
                  <c:v>596.5</c:v>
                </c:pt>
                <c:pt idx="31">
                  <c:v>524.9</c:v>
                </c:pt>
                <c:pt idx="32">
                  <c:v>571.29999999999995</c:v>
                </c:pt>
                <c:pt idx="33">
                  <c:v>498.8</c:v>
                </c:pt>
                <c:pt idx="34">
                  <c:v>645.79999999999995</c:v>
                </c:pt>
                <c:pt idx="35">
                  <c:v>486.7</c:v>
                </c:pt>
                <c:pt idx="36">
                  <c:v>538.5</c:v>
                </c:pt>
                <c:pt idx="37">
                  <c:v>755.2</c:v>
                </c:pt>
                <c:pt idx="38">
                  <c:v>823.6</c:v>
                </c:pt>
                <c:pt idx="39">
                  <c:v>1061.7</c:v>
                </c:pt>
                <c:pt idx="40">
                  <c:v>683.9</c:v>
                </c:pt>
                <c:pt idx="41">
                  <c:v>679.8</c:v>
                </c:pt>
                <c:pt idx="42">
                  <c:v>952.5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7362352"/>
        <c:axId val="667362744"/>
      </c:lineChart>
      <c:catAx>
        <c:axId val="66736235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736274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667362744"/>
        <c:scaling>
          <c:orientation val="minMax"/>
          <c:max val="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67362352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32383698889569462"/>
          <c:w val="0.17688275259661471"/>
          <c:h val="0.59131635503711588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0.62286</cdr:x>
      <cdr:y>0.83518</cdr:y>
    </cdr:from>
    <cdr:to>
      <cdr:x>0.74244</cdr:x>
      <cdr:y>0.91101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740935" y="3758017"/>
          <a:ext cx="1102172" cy="3412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rgbClr val="0070C0"/>
              </a:solidFill>
            </a:rPr>
            <a:t>-22 %</a:t>
          </a:r>
          <a:endParaRPr lang="fi-FI" sz="1600" dirty="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6" y="133452"/>
            <a:ext cx="1591608" cy="26765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2.9.2015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9" y="240512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2.9.2015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3213" y="554038"/>
            <a:ext cx="4154487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68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45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6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65E00D-85A8-40DE-A50B-F7A9AF42EB3E}" type="datetime1">
              <a:rPr lang="fi-FI" smtClean="0">
                <a:solidFill>
                  <a:prstClr val="black"/>
                </a:solidFill>
              </a:rPr>
              <a:pPr/>
              <a:t>2.9.2015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46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07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47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35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48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9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97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876" indent="-285721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2886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040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194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5811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F072E385-1390-4855-8E50-72549CB79649}" type="slidenum">
              <a:rPr lang="fi-FI" sz="1200">
                <a:solidFill>
                  <a:prstClr val="black"/>
                </a:solidFill>
              </a:rPr>
              <a:pPr/>
              <a:t>50</a:t>
            </a:fld>
            <a:endParaRPr lang="fi-FI" sz="120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noProof="1" smtClean="0"/>
          </a:p>
        </p:txBody>
      </p:sp>
    </p:spTree>
    <p:extLst>
      <p:ext uri="{BB962C8B-B14F-4D97-AF65-F5344CB8AC3E}">
        <p14:creationId xmlns:p14="http://schemas.microsoft.com/office/powerpoint/2010/main" val="78864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83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0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876" indent="-285721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2886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040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194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5811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A0A76724-6AB4-4968-A2A0-D3021B0DB862}" type="slidenum">
              <a:rPr lang="fi-FI" sz="1200">
                <a:solidFill>
                  <a:prstClr val="black"/>
                </a:solidFill>
              </a:rPr>
              <a:pPr/>
              <a:t>25</a:t>
            </a:fld>
            <a:endParaRPr lang="fi-FI" sz="1200">
              <a:solidFill>
                <a:prstClr val="black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C82EC01-DAA0-473E-A881-8A8B83C5E4D1}" type="datetime1">
              <a:rPr lang="fi-FI" smtClean="0">
                <a:solidFill>
                  <a:prstClr val="black"/>
                </a:solidFill>
              </a:rPr>
              <a:pPr>
                <a:defRPr/>
              </a:pPr>
              <a:t>2.9.2015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4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2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8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48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2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41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2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0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1"/>
            <a:ext cx="9488937" cy="51528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89269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6C4787-F05F-4DE3-A622-00460B32D79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60344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67732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7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61192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58788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2065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925536" y="1849594"/>
            <a:ext cx="4320646" cy="195999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925536" y="3963187"/>
            <a:ext cx="4320646" cy="195999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17461-8908-4112-AFF9-70D19CD1AB86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0803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32064" y="1849594"/>
            <a:ext cx="8814118" cy="4073585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3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Rectangle 3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5BBB0-4B7D-4C47-ABFC-7C09C72B35E9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643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32064" y="553598"/>
            <a:ext cx="8814118" cy="536958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2A91-C2EB-4BAF-8901-9C6769E77435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4846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2065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25536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C639-113E-4519-B12C-A610D9BDE9C9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1299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5645-3E93-4B7C-94C9-F8BE905FBC9E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58998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fld id="{53FFF6B8-1229-417F-AEC9-D7FEB911A2E7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93080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6534990"/>
      </p:ext>
    </p:extLst>
  </p:cSld>
  <p:clrMapOvr>
    <a:masterClrMapping/>
  </p:clrMapOvr>
  <p:transition spd="med">
    <p:fade/>
  </p:transition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4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11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85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63361"/>
      </p:ext>
    </p:extLst>
  </p:cSld>
  <p:clrMapOvr>
    <a:masterClrMapping/>
  </p:clrMapOvr>
  <p:transition spd="med">
    <p:fade/>
  </p:transition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45539"/>
      </p:ext>
    </p:extLst>
  </p:cSld>
  <p:clrMapOvr>
    <a:masterClrMapping/>
  </p:clrMapOvr>
  <p:transition spd="med">
    <p:fade/>
  </p:transition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77341"/>
      </p:ext>
    </p:extLst>
  </p:cSld>
  <p:clrMapOvr>
    <a:masterClrMapping/>
  </p:clrMapOvr>
  <p:transition spd="med">
    <p:fade/>
  </p:transition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26660"/>
      </p:ext>
    </p:extLst>
  </p:cSld>
  <p:clrMapOvr>
    <a:masterClrMapping/>
  </p:clrMapOvr>
  <p:transition spd="med">
    <p:fade/>
  </p:transition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78333"/>
      </p:ext>
    </p:extLst>
  </p:cSld>
  <p:clrMapOvr>
    <a:masterClrMapping/>
  </p:clrMapOvr>
  <p:transition spd="med">
    <p:fade/>
  </p:transition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95715"/>
      </p:ext>
    </p:extLst>
  </p:cSld>
  <p:clrMapOvr>
    <a:masterClrMapping/>
  </p:clrMapOvr>
  <p:transition spd="med">
    <p:fade/>
  </p:transition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83440"/>
      </p:ext>
    </p:extLst>
  </p:cSld>
  <p:clrMapOvr>
    <a:masterClrMapping/>
  </p:clrMapOvr>
  <p:transition spd="med">
    <p:fade/>
  </p:transition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19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91297"/>
      </p:ext>
    </p:extLst>
  </p:cSld>
  <p:clrMapOvr>
    <a:masterClrMapping/>
  </p:clrMapOvr>
  <p:transition spd="med">
    <p:fade/>
  </p:transition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48086"/>
      </p:ext>
    </p:extLst>
  </p:cSld>
  <p:clrMapOvr>
    <a:masterClrMapping/>
  </p:clrMapOvr>
  <p:transition spd="med">
    <p:fade/>
  </p:transition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2033589"/>
      </p:ext>
    </p:extLst>
  </p:cSld>
  <p:clrMapOvr>
    <a:masterClrMapping/>
  </p:clrMapOvr>
  <p:transition spd="med">
    <p:fade/>
  </p:transition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3263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05386"/>
      </p:ext>
    </p:extLst>
  </p:cSld>
  <p:clrMapOvr>
    <a:masterClrMapping/>
  </p:clrMapOvr>
  <p:transition spd="med">
    <p:fade/>
  </p:transition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32714"/>
      </p:ext>
    </p:extLst>
  </p:cSld>
  <p:clrMapOvr>
    <a:masterClrMapping/>
  </p:clrMapOvr>
  <p:transition spd="med">
    <p:fade/>
  </p:transition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08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59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52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8.6.2015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71025"/>
      </p:ext>
    </p:extLst>
  </p:cSld>
  <p:clrMapOvr>
    <a:masterClrMapping/>
  </p:clrMapOvr>
  <p:transition spd="med">
    <p:fade/>
  </p:transition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64024"/>
      </p:ext>
    </p:extLst>
  </p:cSld>
  <p:clrMapOvr>
    <a:masterClrMapping/>
  </p:clrMapOvr>
  <p:transition spd="med">
    <p:fade/>
  </p:transition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12920"/>
      </p:ext>
    </p:extLst>
  </p:cSld>
  <p:clrMapOvr>
    <a:masterClrMapping/>
  </p:clrMapOvr>
  <p:transition spd="med">
    <p:fade/>
  </p:transition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8.6.2015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11352"/>
      </p:ext>
    </p:extLst>
  </p:cSld>
  <p:clrMapOvr>
    <a:masterClrMapping/>
  </p:clrMapOvr>
  <p:transition spd="med">
    <p:fade/>
  </p:transition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43889"/>
      </p:ext>
    </p:extLst>
  </p:cSld>
  <p:clrMapOvr>
    <a:masterClrMapping/>
  </p:clrMapOvr>
  <p:transition spd="med">
    <p:fade/>
  </p:transition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59054"/>
      </p:ext>
    </p:extLst>
  </p:cSld>
  <p:clrMapOvr>
    <a:masterClrMapping/>
  </p:clrMapOvr>
  <p:transition spd="med">
    <p:fade/>
  </p:transition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36375"/>
      </p:ext>
    </p:extLst>
  </p:cSld>
  <p:clrMapOvr>
    <a:masterClrMapping/>
  </p:clrMapOvr>
  <p:transition spd="med">
    <p:fade/>
  </p:transition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38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30255"/>
      </p:ext>
    </p:extLst>
  </p:cSld>
  <p:clrMapOvr>
    <a:masterClrMapping/>
  </p:clrMapOvr>
  <p:transition spd="med"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714741"/>
      </p:ext>
    </p:extLst>
  </p:cSld>
  <p:clrMapOvr>
    <a:masterClrMapping/>
  </p:clrMapOvr>
  <p:transition spd="med">
    <p:fade/>
  </p:transition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4286"/>
      </p:ext>
    </p:extLst>
  </p:cSld>
  <p:clrMapOvr>
    <a:masterClrMapping/>
  </p:clrMapOvr>
  <p:transition spd="med">
    <p:fade/>
  </p:transition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880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27402"/>
      </p:ext>
    </p:extLst>
  </p:cSld>
  <p:clrMapOvr>
    <a:masterClrMapping/>
  </p:clrMapOvr>
  <p:transition spd="med">
    <p:fade/>
  </p:transition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16477"/>
      </p:ext>
    </p:extLst>
  </p:cSld>
  <p:clrMapOvr>
    <a:masterClrMapping/>
  </p:clrMapOvr>
  <p:transition spd="med">
    <p:fade/>
  </p:transition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70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1"/>
            <a:ext cx="9488937" cy="51528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9165"/>
      </p:ext>
    </p:extLst>
  </p:cSld>
  <p:clrMapOvr>
    <a:masterClrMapping/>
  </p:clrMapOvr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6C4787-F05F-4DE3-A622-00460B32D79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06518"/>
      </p:ext>
    </p:extLst>
  </p:cSld>
  <p:clrMapOvr>
    <a:masterClrMapping/>
  </p:clrMapOvr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46316"/>
      </p:ext>
    </p:extLst>
  </p:cSld>
  <p:clrMapOvr>
    <a:masterClrMapping/>
  </p:clrMapOvr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7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12039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01260"/>
      </p:ext>
    </p:extLst>
  </p:cSld>
  <p:clrMapOvr>
    <a:masterClrMapping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737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71202214"/>
      </p:ext>
    </p:extLst>
  </p:cSld>
  <p:clrMapOvr>
    <a:masterClrMapping/>
  </p:clrMapOvr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8.6.2015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83340847"/>
      </p:ext>
    </p:extLst>
  </p:cSld>
  <p:clrMapOvr>
    <a:masterClrMapping/>
  </p:clrMapOvr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295819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295819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7152788"/>
      </p:ext>
    </p:extLst>
  </p:cSld>
  <p:clrMapOvr>
    <a:masterClrMapping/>
  </p:clrMapOvr>
  <p:hf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00621086"/>
      </p:ext>
    </p:extLst>
  </p:cSld>
  <p:clrMapOvr>
    <a:masterClrMapping/>
  </p:clrMapOvr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53680"/>
      </p:ext>
    </p:extLst>
  </p:cSld>
  <p:clrMapOvr>
    <a:masterClrMapping/>
  </p:clrMapOvr>
  <p:hf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844797"/>
            <a:ext cx="8814118" cy="115199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32064" y="1996793"/>
            <a:ext cx="8814118" cy="414718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61407" y="6374377"/>
            <a:ext cx="3283691" cy="383999"/>
          </a:xfrm>
          <a:prstGeom prst="rect">
            <a:avLst/>
          </a:prstGeom>
        </p:spPr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 defTabSz="921624">
              <a:defRPr/>
            </a:pPr>
            <a:r>
              <a:rPr lang="fi-FI" smtClean="0">
                <a:solidFill>
                  <a:srgbClr val="002664"/>
                </a:solidFill>
              </a:rPr>
              <a:t>Kaukonen Sini</a:t>
            </a:r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94305"/>
      </p:ext>
    </p:extLst>
  </p:cSld>
  <p:clrMapOvr>
    <a:masterClrMapping/>
  </p:clrMapOvr>
  <p:transition/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82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01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17359"/>
      </p:ext>
    </p:extLst>
  </p:cSld>
  <p:clrMapOvr>
    <a:masterClrMapping/>
  </p:clrMapOvr>
  <p:transition spd="med">
    <p:fade/>
  </p:transition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16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7.5.2015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00402"/>
      </p:ext>
    </p:extLst>
  </p:cSld>
  <p:clrMapOvr>
    <a:masterClrMapping/>
  </p:clrMapOvr>
  <p:transition spd="med">
    <p:fade/>
  </p:transition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04409"/>
      </p:ext>
    </p:extLst>
  </p:cSld>
  <p:clrMapOvr>
    <a:masterClrMapping/>
  </p:clrMapOvr>
  <p:transition spd="med">
    <p:fade/>
  </p:transition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958859"/>
      </p:ext>
    </p:extLst>
  </p:cSld>
  <p:clrMapOvr>
    <a:masterClrMapping/>
  </p:clrMapOvr>
  <p:transition spd="med">
    <p:fade/>
  </p:transition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7.5.2015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95167"/>
      </p:ext>
    </p:extLst>
  </p:cSld>
  <p:clrMapOvr>
    <a:masterClrMapping/>
  </p:clrMapOvr>
  <p:transition spd="med">
    <p:fade/>
  </p:transition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7.5.2015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30906"/>
      </p:ext>
    </p:extLst>
  </p:cSld>
  <p:clrMapOvr>
    <a:masterClrMapping/>
  </p:clrMapOvr>
  <p:transition spd="med">
    <p:fade/>
  </p:transition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7.5.2015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01237"/>
      </p:ext>
    </p:extLst>
  </p:cSld>
  <p:clrMapOvr>
    <a:masterClrMapping/>
  </p:clrMapOvr>
  <p:transition spd="med">
    <p:fade/>
  </p:transition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9007"/>
      </p:ext>
    </p:extLst>
  </p:cSld>
  <p:clrMapOvr>
    <a:masterClrMapping/>
  </p:clrMapOvr>
  <p:transition spd="med">
    <p:fade/>
  </p:transition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97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64091"/>
      </p:ext>
    </p:extLst>
  </p:cSld>
  <p:clrMapOvr>
    <a:masterClrMapping/>
  </p:clrMapOvr>
  <p:transition spd="med"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81480"/>
      </p:ext>
    </p:extLst>
  </p:cSld>
  <p:clrMapOvr>
    <a:masterClrMapping/>
  </p:clrMapOvr>
  <p:transition spd="med">
    <p:fade/>
  </p:transition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9540369"/>
      </p:ext>
    </p:extLst>
  </p:cSld>
  <p:clrMapOvr>
    <a:masterClrMapping/>
  </p:clrMapOvr>
  <p:transition spd="med">
    <p:fade/>
  </p:transition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059226"/>
      </p:ext>
    </p:extLst>
  </p:cSld>
  <p:clrMapOvr>
    <a:masterClrMapping/>
  </p:clrMapOvr>
  <p:transition spd="med">
    <p:fade/>
  </p:transition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431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76372"/>
      </p:ext>
    </p:extLst>
  </p:cSld>
  <p:clrMapOvr>
    <a:masterClrMapping/>
  </p:clrMapOvr>
  <p:transition spd="med">
    <p:fade/>
  </p:transition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79714"/>
      </p:ext>
    </p:extLst>
  </p:cSld>
  <p:clrMapOvr>
    <a:masterClrMapping/>
  </p:clrMapOvr>
  <p:transition spd="med">
    <p:fade/>
  </p:transition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8.6.2015</a:t>
            </a:r>
            <a:endParaRPr lang="fi-FI" dirty="0"/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306C4787-F05F-4DE3-A622-00460B32D799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118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7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306C4787-F05F-4DE3-A622-00460B32D799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r>
              <a:rPr lang="fi-FI" smtClean="0">
                <a:solidFill>
                  <a:srgbClr val="002664"/>
                </a:solidFill>
              </a:rPr>
              <a:t>8.6.2015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917CD255-A81C-4FF3-BDA5-959D13FFD1CB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  <p:sldLayoutId id="2147484135" r:id="rId16"/>
    <p:sldLayoutId id="2147484136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6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432247" y="2375867"/>
            <a:ext cx="5832648" cy="2232248"/>
          </a:xfrm>
        </p:spPr>
        <p:txBody>
          <a:bodyPr/>
          <a:lstStyle/>
          <a:p>
            <a:r>
              <a:rPr lang="en-US" dirty="0" smtClean="0"/>
              <a:t>Technology </a:t>
            </a:r>
            <a:r>
              <a:rPr lang="en-US" dirty="0"/>
              <a:t>Industry /</a:t>
            </a:r>
            <a:br>
              <a:rPr lang="en-US" dirty="0"/>
            </a:br>
            <a:r>
              <a:rPr lang="en-US" dirty="0"/>
              <a:t>Finnish Economic Situation and Outlook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7133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Technology Industry* in Finland</a:t>
            </a:r>
            <a:endParaRPr lang="en-GB" sz="30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92388" y="134431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14" tIns="37058" rIns="74114" bIns="3705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216223" y="1824241"/>
          <a:ext cx="9865096" cy="38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80319" y="1583779"/>
            <a:ext cx="2536547" cy="2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30.6.2015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48871" y="5688235"/>
            <a:ext cx="1983916" cy="57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*)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Excluding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metals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industry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</a:p>
          <a:p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and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game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industry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  <a:endParaRPr lang="fi-FI" sz="1074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636478" y="2639994"/>
            <a:ext cx="1032372" cy="27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5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27" y="5537733"/>
          <a:ext cx="4902264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627"/>
                <a:gridCol w="1542238"/>
                <a:gridCol w="2019399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ulukko 2"/>
          <p:cNvGraphicFramePr>
            <a:graphicFrameLocks noGrp="1"/>
          </p:cNvGraphicFramePr>
          <p:nvPr>
            <p:extLst/>
          </p:nvPr>
        </p:nvGraphicFramePr>
        <p:xfrm>
          <a:off x="1224340" y="5183219"/>
          <a:ext cx="7704852" cy="295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9699"/>
                <a:gridCol w="739699"/>
                <a:gridCol w="657511"/>
                <a:gridCol w="657511"/>
                <a:gridCol w="821885"/>
                <a:gridCol w="657511"/>
                <a:gridCol w="739699"/>
                <a:gridCol w="739699"/>
                <a:gridCol w="657511"/>
                <a:gridCol w="657511"/>
                <a:gridCol w="636616"/>
              </a:tblGrid>
              <a:tr h="275761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04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351" y="6339611"/>
            <a:ext cx="6778250" cy="42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The Federation of </a:t>
            </a:r>
            <a:r>
              <a:rPr lang="fi-FI" sz="1100" dirty="0" err="1">
                <a:solidFill>
                  <a:srgbClr val="002664"/>
                </a:solidFill>
              </a:rPr>
              <a:t>Finnish</a:t>
            </a:r>
            <a:r>
              <a:rPr lang="fi-FI" sz="1100" dirty="0">
                <a:solidFill>
                  <a:srgbClr val="002664"/>
                </a:solidFill>
              </a:rPr>
              <a:t> Technology </a:t>
            </a:r>
            <a:r>
              <a:rPr lang="fi-FI" sz="1100" dirty="0" err="1">
                <a:solidFill>
                  <a:srgbClr val="002664"/>
                </a:solidFill>
              </a:rPr>
              <a:t>Industries</a:t>
            </a:r>
            <a:r>
              <a:rPr lang="fi-FI" sz="1100" dirty="0">
                <a:solidFill>
                  <a:srgbClr val="002664"/>
                </a:solidFill>
              </a:rPr>
              <a:t>’ </a:t>
            </a:r>
            <a:r>
              <a:rPr lang="fi-FI" sz="1100" dirty="0" err="1">
                <a:solidFill>
                  <a:srgbClr val="002664"/>
                </a:solidFill>
              </a:rPr>
              <a:t>order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book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survey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</a:p>
          <a:p>
            <a:r>
              <a:rPr lang="fi-FI" sz="1100" dirty="0" err="1">
                <a:solidFill>
                  <a:srgbClr val="002664"/>
                </a:solidFill>
              </a:rPr>
              <a:t>latest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information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</a:rPr>
              <a:t>July</a:t>
            </a:r>
            <a:r>
              <a:rPr lang="fi-FI" sz="1100" dirty="0" smtClean="0">
                <a:solidFill>
                  <a:srgbClr val="002664"/>
                </a:solidFill>
              </a:rPr>
              <a:t> 2015</a:t>
            </a:r>
            <a:r>
              <a:rPr lang="fi-FI" sz="1100" dirty="0">
                <a:solidFill>
                  <a:srgbClr val="002664"/>
                </a:solidFill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5020" y="5758565"/>
            <a:ext cx="8672168" cy="59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“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Have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you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experienced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a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notable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increase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or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decrease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in the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requests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for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tenders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in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recent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weeks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in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comparison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to the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situation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three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months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ago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?”.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Balance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figure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= the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receiving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more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requests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- the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receiving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less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requests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.</a:t>
            </a:r>
            <a:endParaRPr lang="fi-FI" sz="1100" dirty="0">
              <a:solidFill>
                <a:srgbClr val="002060"/>
              </a:solidFill>
            </a:endParaRPr>
          </a:p>
        </p:txBody>
      </p:sp>
      <p:graphicFrame>
        <p:nvGraphicFramePr>
          <p:cNvPr id="8" name="Kaavio 7"/>
          <p:cNvGraphicFramePr/>
          <p:nvPr>
            <p:extLst>
              <p:ext uri="{D42A27DB-BD31-4B8C-83A1-F6EECF244321}">
                <p14:modId xmlns:p14="http://schemas.microsoft.com/office/powerpoint/2010/main" val="1010248684"/>
              </p:ext>
            </p:extLst>
          </p:nvPr>
        </p:nvGraphicFramePr>
        <p:xfrm>
          <a:off x="288230" y="1583778"/>
          <a:ext cx="9649671" cy="417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Tender  Requests* Received by Technology Industry Companies in Finland </a:t>
            </a:r>
            <a:endParaRPr lang="en-GB" dirty="0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121156"/>
              </p:ext>
            </p:extLst>
          </p:nvPr>
        </p:nvGraphicFramePr>
        <p:xfrm>
          <a:off x="936298" y="3383979"/>
          <a:ext cx="8928997" cy="379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1727"/>
                <a:gridCol w="811727"/>
                <a:gridCol w="811727"/>
                <a:gridCol w="811727"/>
                <a:gridCol w="811727"/>
                <a:gridCol w="811727"/>
                <a:gridCol w="811727"/>
                <a:gridCol w="811727"/>
                <a:gridCol w="811727"/>
                <a:gridCol w="811727"/>
                <a:gridCol w="811727"/>
              </a:tblGrid>
              <a:tr h="379774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25463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Electronics and </a:t>
            </a:r>
            <a:r>
              <a:rPr lang="en-GB" sz="3000" dirty="0" err="1" smtClean="0"/>
              <a:t>Electrotechnical</a:t>
            </a:r>
            <a:r>
              <a:rPr lang="en-GB" sz="3000" dirty="0" smtClean="0"/>
              <a:t> Industry in Finland</a:t>
            </a:r>
            <a:endParaRPr lang="en-GB" sz="30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37348" y="1347163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288231" y="1756655"/>
          <a:ext cx="9721080" cy="357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52327" y="1665441"/>
            <a:ext cx="253652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24335" y="5184179"/>
          <a:ext cx="7200804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618"/>
                <a:gridCol w="662152"/>
                <a:gridCol w="653782"/>
                <a:gridCol w="653782"/>
                <a:gridCol w="653782"/>
                <a:gridCol w="653782"/>
                <a:gridCol w="653782"/>
                <a:gridCol w="653782"/>
                <a:gridCol w="652106"/>
                <a:gridCol w="654618"/>
                <a:gridCol w="654618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24335" y="5543831"/>
          <a:ext cx="4312501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5346"/>
                <a:gridCol w="1430958"/>
                <a:gridCol w="1576197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056784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314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Electronics and </a:t>
            </a:r>
            <a:r>
              <a:rPr lang="en-GB" sz="3000" dirty="0" err="1" smtClean="0"/>
              <a:t>Electrotechnical</a:t>
            </a:r>
            <a:r>
              <a:rPr lang="en-GB" sz="3000" dirty="0" smtClean="0"/>
              <a:t> Industry in Finland</a:t>
            </a:r>
            <a:endParaRPr lang="en-GB" sz="30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72982" y="1344318"/>
            <a:ext cx="6141616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308769"/>
          <a:ext cx="9649072" cy="404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219471" y="2951931"/>
            <a:ext cx="1096362" cy="46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254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pPr algn="ctr"/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80319" y="1583779"/>
            <a:ext cx="5478964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7" y="5540765"/>
          <a:ext cx="4632489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340"/>
                <a:gridCol w="1705972"/>
                <a:gridCol w="1824177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380450" y="6363240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30.6.2015         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/>
          </p:nvPr>
        </p:nvGraphicFramePr>
        <p:xfrm>
          <a:off x="1152325" y="5197528"/>
          <a:ext cx="7488833" cy="295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8961"/>
                <a:gridCol w="639075"/>
                <a:gridCol w="699335"/>
                <a:gridCol w="740655"/>
                <a:gridCol w="658359"/>
                <a:gridCol w="570628"/>
                <a:gridCol w="746090"/>
                <a:gridCol w="740655"/>
                <a:gridCol w="658359"/>
                <a:gridCol w="658359"/>
                <a:gridCol w="658357"/>
              </a:tblGrid>
              <a:tr h="275761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0799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on New Orders in the Mechanical Engineering in Finland</a:t>
            </a:r>
            <a:endParaRPr lang="en-GB" sz="30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06064" y="1364227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840092"/>
          <a:ext cx="9649072" cy="365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2327" y="1595687"/>
            <a:ext cx="2581413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dirty="0">
                <a:solidFill>
                  <a:srgbClr val="B1BEB9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96343" y="5184179"/>
          <a:ext cx="6840757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96343" y="5486185"/>
          <a:ext cx="4735802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13"/>
                <a:gridCol w="1409713"/>
                <a:gridCol w="191637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+70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+40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63240"/>
            <a:ext cx="7128792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467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15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Mechanical Engineering in Finland</a:t>
            </a:r>
            <a:endParaRPr lang="en-GB" sz="30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13258" y="1280329"/>
            <a:ext cx="6143037" cy="9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869857"/>
          <a:ext cx="9721080" cy="345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489031" y="2519883"/>
            <a:ext cx="933510" cy="2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52327" y="1622776"/>
            <a:ext cx="2536513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24335" y="5520934"/>
          <a:ext cx="5293351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026"/>
                <a:gridCol w="1709959"/>
                <a:gridCol w="219636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30.6.2015          </a:t>
            </a:r>
            <a:r>
              <a:rPr lang="fi-FI" sz="986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224335" y="5237454"/>
          <a:ext cx="7488835" cy="337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0804"/>
                <a:gridCol w="718209"/>
                <a:gridCol w="658359"/>
                <a:gridCol w="740656"/>
                <a:gridCol w="658359"/>
                <a:gridCol w="740656"/>
                <a:gridCol w="658359"/>
                <a:gridCol w="658359"/>
                <a:gridCol w="658359"/>
                <a:gridCol w="658359"/>
                <a:gridCol w="658356"/>
              </a:tblGrid>
              <a:tr h="33752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 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837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Consulting Engineering in Finland</a:t>
            </a:r>
            <a:endParaRPr lang="en-GB" sz="30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06064" y="1364227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288231" y="1865514"/>
          <a:ext cx="9721079" cy="352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36303" y="1626167"/>
            <a:ext cx="253652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080317" y="5147470"/>
          <a:ext cx="7175982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08311" y="5517421"/>
          <a:ext cx="4607805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101"/>
                <a:gridCol w="1445211"/>
                <a:gridCol w="1799493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45638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1600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Consulting Engineering in Finland</a:t>
            </a:r>
            <a:endParaRPr lang="en-GB" sz="3000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113258" y="1280329"/>
            <a:ext cx="6143037" cy="9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431654" y="1760254"/>
          <a:ext cx="9649665" cy="356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633047" y="2240179"/>
            <a:ext cx="933510" cy="2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36303" y="1615122"/>
            <a:ext cx="2536513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30.6.2015          </a:t>
            </a:r>
            <a:r>
              <a:rPr lang="fi-FI" sz="986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080319" y="5540810"/>
          <a:ext cx="5184577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850"/>
                <a:gridCol w="1705568"/>
                <a:gridCol w="2028159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080316" y="5181893"/>
          <a:ext cx="7776868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6988"/>
                <a:gridCol w="756658"/>
                <a:gridCol w="664550"/>
                <a:gridCol w="747617"/>
                <a:gridCol w="747617"/>
                <a:gridCol w="747617"/>
                <a:gridCol w="664550"/>
                <a:gridCol w="747617"/>
                <a:gridCol w="664550"/>
                <a:gridCol w="664550"/>
                <a:gridCol w="664554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523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Information Technology in Finland</a:t>
            </a:r>
            <a:endParaRPr lang="en-GB" sz="30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en-US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37348" y="1347163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288231" y="1823630"/>
          <a:ext cx="9312360" cy="372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84168" y="1598967"/>
            <a:ext cx="2581413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dirty="0">
                <a:solidFill>
                  <a:srgbClr val="B1BEB9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79339" y="5962972"/>
            <a:ext cx="5700795" cy="2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74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008311" y="5484203"/>
          <a:ext cx="7416827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08312" y="5882655"/>
          <a:ext cx="4392489" cy="402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049"/>
                <a:gridCol w="1394217"/>
                <a:gridCol w="1724223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296343" y="6328616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2015</a:t>
            </a:r>
          </a:p>
        </p:txBody>
      </p:sp>
      <p:sp>
        <p:nvSpPr>
          <p:cNvPr id="4" name="Suorakulmio 3"/>
          <p:cNvSpPr/>
          <p:nvPr/>
        </p:nvSpPr>
        <p:spPr>
          <a:xfrm>
            <a:off x="5616823" y="5807683"/>
            <a:ext cx="1386525" cy="50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613" dirty="0">
                <a:solidFill>
                  <a:srgbClr val="B1BEB9"/>
                </a:solidFill>
              </a:rPr>
              <a:t> </a:t>
            </a:r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</a:p>
          <a:p>
            <a:pPr defTabSz="812394"/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endParaRPr lang="fi-FI" sz="1074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96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Information Technology in Finland</a:t>
            </a:r>
            <a:endParaRPr lang="en-GB" sz="30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en-US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491844" y="1301658"/>
          <a:ext cx="6745966" cy="40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Chart" r:id="rId3" imgW="8031376" imgH="4777704" progId="MSGraph.Chart.8">
                  <p:embed followColorScheme="full"/>
                </p:oleObj>
              </mc:Choice>
              <mc:Fallback>
                <p:oleObj name="Chart" r:id="rId3" imgW="8031376" imgH="477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844" y="1301658"/>
                        <a:ext cx="6745966" cy="40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843807"/>
          <a:ext cx="8928991" cy="392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08311" y="1591347"/>
            <a:ext cx="438686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080320" y="5635408"/>
          <a:ext cx="7632846" cy="3865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7588"/>
                <a:gridCol w="943350"/>
                <a:gridCol w="771829"/>
                <a:gridCol w="857590"/>
                <a:gridCol w="857590"/>
                <a:gridCol w="857590"/>
                <a:gridCol w="857590"/>
                <a:gridCol w="857590"/>
                <a:gridCol w="772129"/>
              </a:tblGrid>
              <a:tr h="38651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 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0319" y="5943224"/>
          <a:ext cx="4966599" cy="402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084"/>
                <a:gridCol w="1727927"/>
                <a:gridCol w="1741588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96343" y="6345638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30.6.2015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142501" y="5901286"/>
            <a:ext cx="1677027" cy="42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</a:p>
          <a:p>
            <a:pPr defTabSz="812394"/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endParaRPr lang="fi-FI" sz="1074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61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endParaRPr lang="en-GB" dirty="0" smtClean="0">
              <a:solidFill>
                <a:schemeClr val="accent1"/>
              </a:solidFill>
            </a:endParaRP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50 </a:t>
            </a:r>
            <a:r>
              <a:rPr lang="en-GB" dirty="0">
                <a:solidFill>
                  <a:schemeClr val="accent1"/>
                </a:solidFill>
              </a:rPr>
              <a:t>% </a:t>
            </a:r>
            <a:r>
              <a:rPr lang="en-GB" dirty="0"/>
              <a:t>of total Finnish exports.</a:t>
            </a:r>
            <a:br>
              <a:rPr lang="en-GB" dirty="0"/>
            </a:br>
            <a:endParaRPr lang="en-GB" sz="1050" dirty="0"/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75 %</a:t>
            </a:r>
            <a:r>
              <a:rPr lang="en-GB" dirty="0"/>
              <a:t> of private-sector </a:t>
            </a:r>
            <a:br>
              <a:rPr lang="en-GB" dirty="0"/>
            </a:br>
            <a:r>
              <a:rPr lang="en-GB" dirty="0"/>
              <a:t>R&amp;D investment.</a:t>
            </a:r>
            <a:br>
              <a:rPr lang="en-GB" dirty="0"/>
            </a:br>
            <a:endParaRPr lang="en-GB" sz="1050" dirty="0"/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 smtClean="0"/>
              <a:t>Over </a:t>
            </a:r>
            <a:r>
              <a:rPr lang="en-GB" dirty="0" smtClean="0">
                <a:solidFill>
                  <a:schemeClr val="accent1"/>
                </a:solidFill>
              </a:rPr>
              <a:t>280,000</a:t>
            </a:r>
            <a:r>
              <a:rPr lang="en-GB" dirty="0" smtClean="0"/>
              <a:t> </a:t>
            </a:r>
            <a:r>
              <a:rPr lang="en-GB" dirty="0"/>
              <a:t>employed directly in the sector, </a:t>
            </a:r>
            <a:r>
              <a:rPr lang="en-GB" dirty="0">
                <a:solidFill>
                  <a:schemeClr val="accent1"/>
                </a:solidFill>
              </a:rPr>
              <a:t>700,000</a:t>
            </a:r>
            <a:r>
              <a:rPr lang="en-GB" dirty="0"/>
              <a:t> employed in total, equalling about </a:t>
            </a:r>
            <a:r>
              <a:rPr lang="en-GB" dirty="0">
                <a:solidFill>
                  <a:schemeClr val="accent1"/>
                </a:solidFill>
              </a:rPr>
              <a:t>30%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of the entire Finnish labour force.</a:t>
            </a:r>
            <a:br>
              <a:rPr lang="en-GB" dirty="0"/>
            </a:br>
            <a:endParaRPr lang="en-GB" dirty="0"/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/>
              <a:t>The Federation of Finnish Technology Industries has over </a:t>
            </a:r>
            <a:r>
              <a:rPr lang="en-GB" dirty="0">
                <a:solidFill>
                  <a:schemeClr val="accent1"/>
                </a:solidFill>
              </a:rPr>
              <a:t>1,600</a:t>
            </a:r>
            <a:r>
              <a:rPr lang="en-GB" dirty="0"/>
              <a:t> member companies.</a:t>
            </a:r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6" b="10056"/>
          <a:stretch>
            <a:fillRect/>
          </a:stretch>
        </p:blipFill>
        <p:spPr/>
      </p:pic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Technology Industry – </a:t>
            </a:r>
            <a:br>
              <a:rPr lang="en-GB" dirty="0" smtClean="0"/>
            </a:br>
            <a:r>
              <a:rPr lang="en-GB" dirty="0" smtClean="0"/>
              <a:t>the Largest Export Sector in Finland</a:t>
            </a:r>
            <a:endParaRPr lang="en-GB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723328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Personnel in the Technology </a:t>
            </a:r>
            <a:r>
              <a:rPr lang="en-GB" dirty="0" smtClean="0">
                <a:ea typeface="ＭＳ Ｐゴシック" pitchFamily="34" charset="-128"/>
              </a:rPr>
              <a:t>Industry</a:t>
            </a:r>
            <a:r>
              <a:rPr lang="fi-FI" dirty="0" smtClean="0">
                <a:ea typeface="ＭＳ Ｐゴシック" pitchFamily="34" charset="-128"/>
              </a:rPr>
              <a:t>  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56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351" y="6500795"/>
            <a:ext cx="6984776" cy="24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Statistics Finland, The Federation of Finnish Technology Industries’ labour force </a:t>
            </a:r>
            <a:r>
              <a:rPr lang="en-GB" sz="1100" dirty="0" smtClean="0">
                <a:solidFill>
                  <a:srgbClr val="002664"/>
                </a:solidFill>
                <a:ea typeface="ＭＳ Ｐゴシック" pitchFamily="34" charset="-128"/>
              </a:rPr>
              <a:t>survey</a:t>
            </a:r>
            <a:endParaRPr lang="en-GB" sz="11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Some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10,500 of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 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affected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by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temporary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or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part-time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lay-offs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30.6.2015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5720347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7.5.2015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Technology Industry </a:t>
            </a:r>
            <a:r>
              <a:rPr lang="fi-FI" dirty="0" err="1"/>
              <a:t>Personnel</a:t>
            </a:r>
            <a:r>
              <a:rPr lang="fi-FI" dirty="0"/>
              <a:t> in Finland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Branch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352107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2376463" y="6264299"/>
            <a:ext cx="612068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 err="1" smtClean="0">
                <a:solidFill>
                  <a:srgbClr val="002964"/>
                </a:solidFill>
              </a:rPr>
              <a:t>Source</a:t>
            </a:r>
            <a:r>
              <a:rPr lang="fi-FI" sz="1200" spc="-40" dirty="0" smtClean="0">
                <a:solidFill>
                  <a:srgbClr val="002964"/>
                </a:solidFill>
              </a:rPr>
              <a:t>: </a:t>
            </a:r>
            <a:r>
              <a:rPr lang="fi-FI" sz="1200" spc="-40" dirty="0" err="1" smtClean="0">
                <a:solidFill>
                  <a:srgbClr val="002964"/>
                </a:solidFill>
              </a:rPr>
              <a:t>Statistics</a:t>
            </a:r>
            <a:r>
              <a:rPr lang="fi-FI" sz="1200" spc="-40" dirty="0" smtClean="0">
                <a:solidFill>
                  <a:srgbClr val="002964"/>
                </a:solidFill>
              </a:rPr>
              <a:t> Finland, </a:t>
            </a:r>
            <a:r>
              <a:rPr lang="fi-FI" sz="1200" spc="-40" dirty="0" err="1" smtClean="0">
                <a:solidFill>
                  <a:srgbClr val="002964"/>
                </a:solidFill>
              </a:rPr>
              <a:t>The</a:t>
            </a:r>
            <a:r>
              <a:rPr lang="fi-FI" sz="1200" spc="-40" dirty="0" smtClean="0">
                <a:solidFill>
                  <a:srgbClr val="002964"/>
                </a:solidFill>
              </a:rPr>
              <a:t> Federation of </a:t>
            </a:r>
            <a:r>
              <a:rPr lang="fi-FI" sz="1200" spc="-40" dirty="0" err="1" smtClean="0">
                <a:solidFill>
                  <a:srgbClr val="002964"/>
                </a:solidFill>
              </a:rPr>
              <a:t>Finnish</a:t>
            </a:r>
            <a:r>
              <a:rPr lang="fi-FI" sz="1200" spc="-40" dirty="0" smtClean="0">
                <a:solidFill>
                  <a:srgbClr val="002964"/>
                </a:solidFill>
              </a:rPr>
              <a:t> Technology </a:t>
            </a:r>
            <a:r>
              <a:rPr lang="fi-FI" sz="1200" spc="-40" dirty="0" err="1" smtClean="0">
                <a:solidFill>
                  <a:srgbClr val="002964"/>
                </a:solidFill>
              </a:rPr>
              <a:t>Industries</a:t>
            </a:r>
            <a:r>
              <a:rPr lang="fi-FI" sz="1200" spc="-40" dirty="0" smtClean="0">
                <a:solidFill>
                  <a:srgbClr val="002964"/>
                </a:solidFill>
              </a:rPr>
              <a:t>’ labour </a:t>
            </a:r>
            <a:r>
              <a:rPr lang="fi-FI" sz="1200" spc="-40" dirty="0" err="1" smtClean="0">
                <a:solidFill>
                  <a:srgbClr val="002964"/>
                </a:solidFill>
              </a:rPr>
              <a:t>force</a:t>
            </a:r>
            <a:r>
              <a:rPr lang="fi-FI" sz="1200" spc="-40" dirty="0" smtClean="0">
                <a:solidFill>
                  <a:srgbClr val="002964"/>
                </a:solidFill>
              </a:rPr>
              <a:t> </a:t>
            </a:r>
            <a:r>
              <a:rPr lang="fi-FI" sz="1200" spc="-40" dirty="0" err="1" smtClean="0">
                <a:solidFill>
                  <a:srgbClr val="002964"/>
                </a:solidFill>
              </a:rPr>
              <a:t>survey</a:t>
            </a:r>
            <a:endParaRPr lang="fi-FI" sz="1200" spc="-40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5983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40244"/>
              </p:ext>
            </p:extLst>
          </p:nvPr>
        </p:nvGraphicFramePr>
        <p:xfrm>
          <a:off x="288231" y="1727200"/>
          <a:ext cx="964634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Technology Industry </a:t>
            </a:r>
            <a:r>
              <a:rPr lang="fi-FI" sz="3000" dirty="0" err="1"/>
              <a:t>Personnel</a:t>
            </a:r>
            <a:r>
              <a:rPr lang="fi-FI" sz="3000" dirty="0"/>
              <a:t> in </a:t>
            </a:r>
            <a:r>
              <a:rPr lang="fi-FI" sz="3000" dirty="0" err="1"/>
              <a:t>Subsidiaries</a:t>
            </a:r>
            <a:r>
              <a:rPr lang="fi-FI" sz="3000" dirty="0"/>
              <a:t> </a:t>
            </a:r>
            <a:r>
              <a:rPr lang="fi-FI" sz="3000" dirty="0" err="1"/>
              <a:t>Abroad</a:t>
            </a:r>
            <a:r>
              <a:rPr lang="fi-FI" sz="3000" dirty="0"/>
              <a:t> </a:t>
            </a:r>
            <a:r>
              <a:rPr lang="fi-FI" sz="3000" dirty="0" err="1"/>
              <a:t>by</a:t>
            </a:r>
            <a:r>
              <a:rPr lang="fi-FI" sz="3000" dirty="0"/>
              <a:t> </a:t>
            </a:r>
            <a:r>
              <a:rPr lang="fi-FI" sz="3000" dirty="0" err="1"/>
              <a:t>Branch</a:t>
            </a:r>
            <a:endParaRPr lang="fi-FI" sz="3000" dirty="0"/>
          </a:p>
        </p:txBody>
      </p:sp>
      <p:sp>
        <p:nvSpPr>
          <p:cNvPr id="6" name="Tekstiruutu 5"/>
          <p:cNvSpPr txBox="1"/>
          <p:nvPr/>
        </p:nvSpPr>
        <p:spPr>
          <a:xfrm>
            <a:off x="1368351" y="6480222"/>
            <a:ext cx="5439772" cy="233892"/>
          </a:xfrm>
          <a:prstGeom prst="rect">
            <a:avLst/>
          </a:prstGeom>
          <a:noFill/>
        </p:spPr>
        <p:txBody>
          <a:bodyPr wrap="square" lIns="31995" tIns="31995" rIns="31995" bIns="31995" rtlCol="0">
            <a:spAutoFit/>
          </a:bodyPr>
          <a:lstStyle/>
          <a:p>
            <a:pPr defTabSz="812394"/>
            <a:r>
              <a:rPr lang="fi-FI" sz="1100" spc="-35" dirty="0" err="1">
                <a:solidFill>
                  <a:srgbClr val="002964"/>
                </a:solidFill>
              </a:rPr>
              <a:t>Source</a:t>
            </a:r>
            <a:r>
              <a:rPr lang="fi-FI" sz="1100" spc="-35" dirty="0">
                <a:solidFill>
                  <a:srgbClr val="002964"/>
                </a:solidFill>
              </a:rPr>
              <a:t>: </a:t>
            </a:r>
            <a:r>
              <a:rPr lang="fi-FI" sz="1100" spc="-35" dirty="0" err="1">
                <a:solidFill>
                  <a:srgbClr val="002964"/>
                </a:solidFill>
              </a:rPr>
              <a:t>The</a:t>
            </a:r>
            <a:r>
              <a:rPr lang="fi-FI" sz="1100" spc="-35" dirty="0">
                <a:solidFill>
                  <a:srgbClr val="002964"/>
                </a:solidFill>
              </a:rPr>
              <a:t> Federation of </a:t>
            </a:r>
            <a:r>
              <a:rPr lang="fi-FI" sz="1100" spc="-35" dirty="0" err="1">
                <a:solidFill>
                  <a:srgbClr val="002964"/>
                </a:solidFill>
              </a:rPr>
              <a:t>Finnish</a:t>
            </a:r>
            <a:r>
              <a:rPr lang="fi-FI" sz="1100" spc="-35" dirty="0">
                <a:solidFill>
                  <a:srgbClr val="002964"/>
                </a:solidFill>
              </a:rPr>
              <a:t> Technology </a:t>
            </a:r>
            <a:r>
              <a:rPr lang="fi-FI" sz="1100" spc="-35" dirty="0" err="1">
                <a:solidFill>
                  <a:srgbClr val="002964"/>
                </a:solidFill>
              </a:rPr>
              <a:t>Industries</a:t>
            </a:r>
            <a:r>
              <a:rPr lang="fi-FI" sz="1100" spc="-35" dirty="0">
                <a:solidFill>
                  <a:srgbClr val="002964"/>
                </a:solidFill>
              </a:rPr>
              <a:t>’ labour </a:t>
            </a:r>
            <a:r>
              <a:rPr lang="fi-FI" sz="1100" spc="-35" dirty="0" err="1">
                <a:solidFill>
                  <a:srgbClr val="002964"/>
                </a:solidFill>
              </a:rPr>
              <a:t>force</a:t>
            </a:r>
            <a:r>
              <a:rPr lang="fi-FI" sz="1100" spc="-35" dirty="0">
                <a:solidFill>
                  <a:srgbClr val="002964"/>
                </a:solidFill>
              </a:rPr>
              <a:t> </a:t>
            </a:r>
            <a:r>
              <a:rPr lang="fi-FI" sz="1100" spc="-35" dirty="0" err="1">
                <a:solidFill>
                  <a:srgbClr val="002964"/>
                </a:solidFill>
              </a:rPr>
              <a:t>survey</a:t>
            </a:r>
            <a:endParaRPr lang="fi-FI" sz="1100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7069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Retirement of Technology Industry Personnel </a:t>
            </a:r>
            <a:endParaRPr lang="en-GB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212988"/>
              </p:ext>
            </p:extLst>
          </p:nvPr>
        </p:nvGraphicFramePr>
        <p:xfrm>
          <a:off x="216223" y="1693934"/>
          <a:ext cx="9577064" cy="466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368351" y="6336890"/>
            <a:ext cx="51853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060"/>
                </a:solidFill>
              </a:rPr>
              <a:t>Source</a:t>
            </a:r>
            <a:r>
              <a:rPr lang="fi-FI" sz="1100" dirty="0">
                <a:solidFill>
                  <a:srgbClr val="002060"/>
                </a:solidFill>
              </a:rPr>
              <a:t>: </a:t>
            </a:r>
            <a:r>
              <a:rPr lang="fi-FI" sz="1100" dirty="0" err="1">
                <a:solidFill>
                  <a:srgbClr val="002060"/>
                </a:solidFill>
              </a:rPr>
              <a:t>Wage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inquiry</a:t>
            </a:r>
            <a:r>
              <a:rPr lang="fi-FI" sz="1100" dirty="0">
                <a:solidFill>
                  <a:srgbClr val="002060"/>
                </a:solidFill>
              </a:rPr>
              <a:t> of the Federation of </a:t>
            </a:r>
            <a:r>
              <a:rPr lang="fi-FI" sz="1100" dirty="0" err="1">
                <a:solidFill>
                  <a:srgbClr val="002060"/>
                </a:solidFill>
              </a:rPr>
              <a:t>Finnish</a:t>
            </a:r>
            <a:r>
              <a:rPr lang="fi-FI" sz="1100" dirty="0">
                <a:solidFill>
                  <a:srgbClr val="002060"/>
                </a:solidFill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</a:rPr>
              <a:t>Industries</a:t>
            </a:r>
            <a:r>
              <a:rPr lang="fi-FI" sz="1100" dirty="0">
                <a:solidFill>
                  <a:srgbClr val="002060"/>
                </a:solidFill>
              </a:rPr>
              <a:t>, </a:t>
            </a:r>
            <a:r>
              <a:rPr lang="fi-FI" sz="1100" dirty="0" err="1">
                <a:solidFill>
                  <a:srgbClr val="002060"/>
                </a:solidFill>
              </a:rPr>
              <a:t>Finnish</a:t>
            </a:r>
            <a:r>
              <a:rPr lang="fi-FI" sz="1100" dirty="0">
                <a:solidFill>
                  <a:srgbClr val="002060"/>
                </a:solidFill>
              </a:rPr>
              <a:t> Centre for </a:t>
            </a:r>
            <a:r>
              <a:rPr lang="fi-FI" sz="1100" dirty="0" err="1">
                <a:solidFill>
                  <a:srgbClr val="002060"/>
                </a:solidFill>
              </a:rPr>
              <a:t>Pensions</a:t>
            </a:r>
            <a:r>
              <a:rPr lang="fi-FI" sz="1100" dirty="0">
                <a:solidFill>
                  <a:srgbClr val="002060"/>
                </a:solidFill>
              </a:rPr>
              <a:t>, </a:t>
            </a:r>
            <a:r>
              <a:rPr lang="fi-FI" sz="1100" dirty="0" err="1">
                <a:solidFill>
                  <a:srgbClr val="002060"/>
                </a:solidFill>
              </a:rPr>
              <a:t>Statistics</a:t>
            </a:r>
            <a:r>
              <a:rPr lang="fi-FI" sz="1100" dirty="0">
                <a:solidFill>
                  <a:srgbClr val="002060"/>
                </a:solidFill>
              </a:rPr>
              <a:t> Finland </a:t>
            </a:r>
            <a:endParaRPr lang="fi-FI" sz="1100" dirty="0">
              <a:solidFill>
                <a:srgbClr val="002060"/>
              </a:solidFill>
              <a:latin typeface="Arial"/>
              <a:ea typeface="ＭＳ Ｐゴシック" pitchFamily="34" charset="-128"/>
              <a:cs typeface="Arial Unicode MS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80319" y="1555641"/>
            <a:ext cx="1840513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 err="1">
                <a:solidFill>
                  <a:srgbClr val="003976"/>
                </a:solidFill>
              </a:rPr>
              <a:t>Individuals</a:t>
            </a:r>
            <a:r>
              <a:rPr lang="fi-FI" dirty="0">
                <a:solidFill>
                  <a:srgbClr val="003976"/>
                </a:solidFill>
              </a:rPr>
              <a:t> per </a:t>
            </a:r>
            <a:r>
              <a:rPr lang="fi-FI" dirty="0" err="1">
                <a:solidFill>
                  <a:srgbClr val="003976"/>
                </a:solidFill>
              </a:rPr>
              <a:t>year</a:t>
            </a:r>
            <a:r>
              <a:rPr lang="fi-FI" dirty="0">
                <a:solidFill>
                  <a:srgbClr val="003976"/>
                </a:solidFill>
              </a:rPr>
              <a:t> 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2" name="Tekstiruutu 1"/>
          <p:cNvSpPr txBox="1">
            <a:spLocks noChangeArrowheads="1"/>
          </p:cNvSpPr>
          <p:nvPr/>
        </p:nvSpPr>
        <p:spPr bwMode="auto">
          <a:xfrm>
            <a:off x="6336903" y="3527266"/>
            <a:ext cx="1891558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 err="1">
                <a:solidFill>
                  <a:srgbClr val="002060"/>
                </a:solidFill>
              </a:rPr>
              <a:t>Salaried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  <a:r>
              <a:rPr lang="fi-FI" sz="1411" b="1" dirty="0" err="1">
                <a:solidFill>
                  <a:srgbClr val="002060"/>
                </a:solidFill>
              </a:rPr>
              <a:t>employees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83" name="Tekstiruutu 10"/>
          <p:cNvSpPr txBox="1">
            <a:spLocks noChangeArrowheads="1"/>
          </p:cNvSpPr>
          <p:nvPr/>
        </p:nvSpPr>
        <p:spPr bwMode="auto">
          <a:xfrm>
            <a:off x="6336903" y="4736309"/>
            <a:ext cx="2104792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 err="1">
                <a:solidFill>
                  <a:srgbClr val="002060"/>
                </a:solidFill>
              </a:rPr>
              <a:t>Blue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  <a:r>
              <a:rPr lang="fi-FI" sz="1411" b="1" dirty="0" err="1">
                <a:solidFill>
                  <a:srgbClr val="002060"/>
                </a:solidFill>
              </a:rPr>
              <a:t>collar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  <a:r>
              <a:rPr lang="fi-FI" sz="1411" b="1" dirty="0" err="1">
                <a:solidFill>
                  <a:srgbClr val="002060"/>
                </a:solidFill>
              </a:rPr>
              <a:t>employees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0230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Retirement of Technology Industry Blue Collar Employees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825790"/>
              </p:ext>
            </p:extLst>
          </p:nvPr>
        </p:nvGraphicFramePr>
        <p:xfrm>
          <a:off x="216223" y="1583779"/>
          <a:ext cx="9649072" cy="474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368351" y="6346595"/>
            <a:ext cx="52979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060"/>
                </a:solidFill>
              </a:rPr>
              <a:t>Source</a:t>
            </a:r>
            <a:r>
              <a:rPr lang="fi-FI" sz="1100" dirty="0">
                <a:solidFill>
                  <a:srgbClr val="002060"/>
                </a:solidFill>
              </a:rPr>
              <a:t>: </a:t>
            </a:r>
            <a:r>
              <a:rPr lang="fi-FI" sz="1100" dirty="0" err="1">
                <a:solidFill>
                  <a:srgbClr val="002060"/>
                </a:solidFill>
              </a:rPr>
              <a:t>Wage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inquiry</a:t>
            </a:r>
            <a:r>
              <a:rPr lang="fi-FI" sz="1100" dirty="0">
                <a:solidFill>
                  <a:srgbClr val="002060"/>
                </a:solidFill>
              </a:rPr>
              <a:t> of the Federation of </a:t>
            </a:r>
            <a:r>
              <a:rPr lang="fi-FI" sz="1100" dirty="0" err="1">
                <a:solidFill>
                  <a:srgbClr val="002060"/>
                </a:solidFill>
              </a:rPr>
              <a:t>Finnish</a:t>
            </a:r>
            <a:r>
              <a:rPr lang="fi-FI" sz="1100" dirty="0">
                <a:solidFill>
                  <a:srgbClr val="002060"/>
                </a:solidFill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</a:rPr>
              <a:t>Industries</a:t>
            </a:r>
            <a:r>
              <a:rPr lang="fi-FI" sz="1100" dirty="0">
                <a:solidFill>
                  <a:srgbClr val="002060"/>
                </a:solidFill>
              </a:rPr>
              <a:t>, </a:t>
            </a:r>
            <a:r>
              <a:rPr lang="fi-FI" sz="1100" dirty="0" err="1">
                <a:solidFill>
                  <a:srgbClr val="002060"/>
                </a:solidFill>
              </a:rPr>
              <a:t>Finnish</a:t>
            </a:r>
            <a:r>
              <a:rPr lang="fi-FI" sz="1100" dirty="0">
                <a:solidFill>
                  <a:srgbClr val="002060"/>
                </a:solidFill>
              </a:rPr>
              <a:t> Centre for </a:t>
            </a:r>
            <a:r>
              <a:rPr lang="fi-FI" sz="1100" dirty="0" err="1">
                <a:solidFill>
                  <a:srgbClr val="002060"/>
                </a:solidFill>
              </a:rPr>
              <a:t>Pensions</a:t>
            </a:r>
            <a:r>
              <a:rPr lang="fi-FI" sz="1100" dirty="0">
                <a:solidFill>
                  <a:srgbClr val="002060"/>
                </a:solidFill>
              </a:rPr>
              <a:t>, </a:t>
            </a:r>
            <a:r>
              <a:rPr lang="fi-FI" sz="1100" dirty="0" err="1">
                <a:solidFill>
                  <a:srgbClr val="002060"/>
                </a:solidFill>
              </a:rPr>
              <a:t>Statistics</a:t>
            </a:r>
            <a:r>
              <a:rPr lang="fi-FI" sz="1100" dirty="0">
                <a:solidFill>
                  <a:srgbClr val="002060"/>
                </a:solidFill>
              </a:rPr>
              <a:t> Finland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08311" y="1583779"/>
            <a:ext cx="179042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 err="1">
                <a:solidFill>
                  <a:srgbClr val="002060"/>
                </a:solidFill>
              </a:rPr>
              <a:t>Individuals</a:t>
            </a:r>
            <a:r>
              <a:rPr lang="fi-FI" sz="1411" dirty="0">
                <a:solidFill>
                  <a:srgbClr val="002060"/>
                </a:solidFill>
              </a:rPr>
              <a:t> per </a:t>
            </a:r>
            <a:r>
              <a:rPr lang="fi-FI" sz="1411" dirty="0" err="1">
                <a:solidFill>
                  <a:srgbClr val="002060"/>
                </a:solidFill>
              </a:rPr>
              <a:t>year</a:t>
            </a:r>
            <a:endParaRPr lang="fi-FI" sz="1411" dirty="0">
              <a:solidFill>
                <a:srgbClr val="002060"/>
              </a:solidFill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212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4010" indent="-384010">
              <a:buClr>
                <a:srgbClr val="FFFFFF"/>
              </a:buClr>
            </a:pPr>
            <a:r>
              <a:rPr lang="fi-FI" dirty="0" smtClean="0">
                <a:solidFill>
                  <a:srgbClr val="002664"/>
                </a:solidFill>
                <a:sym typeface="Arial" charset="0"/>
              </a:rPr>
              <a:t>-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Finland is 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grip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structural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change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Development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remains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uneven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between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companies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</a:t>
            </a: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Turnover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in Finland in 2014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increased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by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2%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compared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to 2013.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Turnover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totalled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EUR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67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billion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pre-crisis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year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2008 it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was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EUR 86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billion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 </a:t>
            </a: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monetary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value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new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orders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reported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between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April-June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2014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was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14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%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higher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than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corresponding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period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in 2014, and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28%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higher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than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preceding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quarter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</a:t>
            </a: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At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end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June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,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value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order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books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was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22%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higher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year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-on-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year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,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and 7%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higher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value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reported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at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end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March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.  </a:t>
            </a:r>
          </a:p>
          <a:p>
            <a:pPr marL="384010" indent="-384010">
              <a:buClr>
                <a:srgbClr val="FFFFFF"/>
              </a:buClr>
            </a:pP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-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Growth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orders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was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driven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particularly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by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ship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orders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,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which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are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produced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over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a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period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several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years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.</a:t>
            </a:r>
            <a:endParaRPr lang="fi-FI" sz="1915" dirty="0">
              <a:solidFill>
                <a:srgbClr val="002664"/>
              </a:solidFill>
              <a:sym typeface="Arial" charset="0"/>
            </a:endParaRP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turnover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technology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industry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companies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in the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autumn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2015 is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expected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to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slightly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higher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than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corresponding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period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year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earlier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    </a:t>
            </a: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Since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2008,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personnel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numbers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in Finland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have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shrunk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by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43,000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employees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,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totalling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284,000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at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end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June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2015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 </a:t>
            </a:r>
          </a:p>
        </p:txBody>
      </p:sp>
      <p:sp>
        <p:nvSpPr>
          <p:cNvPr id="159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>
                <a:solidFill>
                  <a:srgbClr val="002664"/>
                </a:solidFill>
                <a:sym typeface="Arial" charset="0"/>
              </a:rPr>
              <a:t>Situational</a:t>
            </a:r>
            <a:r>
              <a:rPr lang="fi-FI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dirty="0" err="1" smtClean="0">
                <a:solidFill>
                  <a:srgbClr val="002664"/>
                </a:solidFill>
                <a:sym typeface="Arial" charset="0"/>
              </a:rPr>
              <a:t>Overview</a:t>
            </a:r>
            <a:r>
              <a:rPr lang="fi-FI" dirty="0" smtClean="0">
                <a:solidFill>
                  <a:srgbClr val="002664"/>
                </a:solidFill>
                <a:sym typeface="Arial" charset="0"/>
              </a:rPr>
              <a:t> and Outlook in the Technology Industry 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9767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860013" y="2519883"/>
            <a:ext cx="8642350" cy="2232249"/>
          </a:xfrm>
        </p:spPr>
        <p:txBody>
          <a:bodyPr/>
          <a:lstStyle/>
          <a:p>
            <a:r>
              <a:rPr lang="fi-FI" b="0" dirty="0" err="1" smtClean="0">
                <a:solidFill>
                  <a:srgbClr val="002060"/>
                </a:solidFill>
              </a:rPr>
              <a:t>Divergence</a:t>
            </a:r>
            <a:r>
              <a:rPr lang="fi-FI" b="0" dirty="0" smtClean="0">
                <a:solidFill>
                  <a:srgbClr val="002060"/>
                </a:solidFill>
              </a:rPr>
              <a:t> in the </a:t>
            </a:r>
            <a:r>
              <a:rPr lang="fi-FI" b="0" dirty="0" err="1" smtClean="0">
                <a:solidFill>
                  <a:srgbClr val="002060"/>
                </a:solidFill>
              </a:rPr>
              <a:t>Development</a:t>
            </a:r>
            <a:r>
              <a:rPr lang="fi-FI" b="0" dirty="0" smtClean="0">
                <a:solidFill>
                  <a:srgbClr val="002060"/>
                </a:solidFill>
              </a:rPr>
              <a:t> of </a:t>
            </a:r>
            <a:r>
              <a:rPr lang="fi-FI" b="0" dirty="0" err="1" smtClean="0">
                <a:solidFill>
                  <a:srgbClr val="002060"/>
                </a:solidFill>
              </a:rPr>
              <a:t>Export</a:t>
            </a:r>
            <a:r>
              <a:rPr lang="fi-FI" b="0" dirty="0" smtClean="0">
                <a:solidFill>
                  <a:srgbClr val="002060"/>
                </a:solidFill>
              </a:rPr>
              <a:t> Markets</a:t>
            </a:r>
            <a:endParaRPr lang="fi-FI" dirty="0">
              <a:solidFill>
                <a:srgbClr val="002060"/>
              </a:solidFill>
            </a:endParaRP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647689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GDP is </a:t>
            </a:r>
            <a:r>
              <a:rPr lang="fi-FI" dirty="0" err="1" smtClean="0"/>
              <a:t>Growing</a:t>
            </a:r>
            <a:r>
              <a:rPr lang="fi-FI" dirty="0" smtClean="0"/>
              <a:t> in Western Europe and USA , </a:t>
            </a:r>
            <a:r>
              <a:rPr lang="fi-FI" dirty="0" err="1" smtClean="0"/>
              <a:t>except</a:t>
            </a:r>
            <a:r>
              <a:rPr lang="fi-FI" dirty="0" smtClean="0"/>
              <a:t> in Finland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Source: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635558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394261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Industrial </a:t>
            </a:r>
            <a:r>
              <a:rPr lang="fi-FI" dirty="0" err="1" smtClean="0"/>
              <a:t>Production</a:t>
            </a:r>
            <a:r>
              <a:rPr lang="fi-FI" dirty="0" smtClean="0"/>
              <a:t> Volume</a:t>
            </a:r>
            <a:endParaRPr lang="fi-F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96343" y="6493534"/>
            <a:ext cx="14526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28</a:t>
            </a:fld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543594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97438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800" y="287635"/>
            <a:ext cx="9721674" cy="863984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Industrial </a:t>
            </a:r>
            <a:r>
              <a:rPr lang="fi-FI" dirty="0" err="1">
                <a:solidFill>
                  <a:srgbClr val="002664"/>
                </a:solidFill>
                <a:ea typeface="ＭＳ Ｐゴシック" pitchFamily="34" charset="-128"/>
              </a:rPr>
              <a:t>Production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 Volume in </a:t>
            </a: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EU </a:t>
            </a:r>
            <a:r>
              <a:rPr lang="fi-FI" dirty="0" err="1" smtClean="0">
                <a:solidFill>
                  <a:srgbClr val="002664"/>
                </a:solidFill>
                <a:ea typeface="ＭＳ Ｐゴシック" pitchFamily="34" charset="-128"/>
              </a:rPr>
              <a:t>Countries</a:t>
            </a: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    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endParaRPr lang="fi-F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68351" y="6483000"/>
            <a:ext cx="14911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29</a:t>
            </a:fld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223847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46469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Ylänuoli 10"/>
          <p:cNvSpPr>
            <a:spLocks noChangeArrowheads="1"/>
          </p:cNvSpPr>
          <p:nvPr/>
        </p:nvSpPr>
        <p:spPr bwMode="auto">
          <a:xfrm>
            <a:off x="4603977" y="3964785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  <a:latin typeface="Arial"/>
              <a:ea typeface="Arial Unicode MS"/>
            </a:endParaRPr>
          </a:p>
        </p:txBody>
      </p:sp>
      <p:sp>
        <p:nvSpPr>
          <p:cNvPr id="12" name="Ylänuoli 11"/>
          <p:cNvSpPr/>
          <p:nvPr/>
        </p:nvSpPr>
        <p:spPr bwMode="auto">
          <a:xfrm rot="17274224">
            <a:off x="6663169" y="2494391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Ylänuoli 12"/>
          <p:cNvSpPr/>
          <p:nvPr/>
        </p:nvSpPr>
        <p:spPr bwMode="auto">
          <a:xfrm rot="12971679">
            <a:off x="5339975" y="1742394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Ylänuoli 13"/>
          <p:cNvSpPr/>
          <p:nvPr/>
        </p:nvSpPr>
        <p:spPr bwMode="auto">
          <a:xfrm rot="8640000">
            <a:off x="3879180" y="1742394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Ylänuoli 14"/>
          <p:cNvSpPr/>
          <p:nvPr/>
        </p:nvSpPr>
        <p:spPr bwMode="auto">
          <a:xfrm rot="4320000">
            <a:off x="2573584" y="2494391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874111" y="3660871"/>
            <a:ext cx="3428787" cy="13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ea typeface="ＭＳ Ｐゴシック" pitchFamily="-128" charset="-128"/>
              </a:rPr>
              <a:t>Mechanical Engineering</a:t>
            </a:r>
          </a:p>
          <a:p>
            <a:r>
              <a:rPr lang="en-GB" b="0" dirty="0" err="1" smtClean="0">
                <a:solidFill>
                  <a:srgbClr val="002664"/>
                </a:solidFill>
              </a:rPr>
              <a:t>Abloy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Cargotec</a:t>
            </a:r>
            <a:r>
              <a:rPr lang="en-GB" b="0" dirty="0">
                <a:solidFill>
                  <a:srgbClr val="002664"/>
                </a:solidFill>
              </a:rPr>
              <a:t>, Finn-Power, </a:t>
            </a:r>
            <a:r>
              <a:rPr lang="en-GB" b="0" dirty="0" err="1">
                <a:solidFill>
                  <a:srgbClr val="002664"/>
                </a:solidFill>
              </a:rPr>
              <a:t>Fiskars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Glaston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Kone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Konecranes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Metso</a:t>
            </a:r>
            <a:r>
              <a:rPr lang="en-GB" b="0" dirty="0">
                <a:solidFill>
                  <a:srgbClr val="002664"/>
                </a:solidFill>
              </a:rPr>
              <a:t>, Meyer Turku, </a:t>
            </a:r>
            <a:r>
              <a:rPr lang="en-GB" b="0" dirty="0" err="1">
                <a:solidFill>
                  <a:srgbClr val="002664"/>
                </a:solidFill>
              </a:rPr>
              <a:t>Normet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Oras</a:t>
            </a:r>
            <a:r>
              <a:rPr lang="en-GB" b="0" dirty="0">
                <a:solidFill>
                  <a:srgbClr val="002664"/>
                </a:solidFill>
              </a:rPr>
              <a:t>, Patria, </a:t>
            </a:r>
            <a:r>
              <a:rPr lang="en-GB" b="0" dirty="0" err="1">
                <a:solidFill>
                  <a:srgbClr val="002664"/>
                </a:solidFill>
              </a:rPr>
              <a:t>Pemamek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Ponsse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Stala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Valmet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Valtra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Wärtsilä</a:t>
            </a:r>
            <a:r>
              <a:rPr lang="en-GB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868354" y="2054392"/>
            <a:ext cx="3044788" cy="13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  <a:t>Electronics and </a:t>
            </a:r>
            <a:b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</a:br>
            <a:r>
              <a:rPr lang="en-GB" dirty="0" err="1">
                <a:solidFill>
                  <a:schemeClr val="folHlink"/>
                </a:solidFill>
                <a:ea typeface="ＭＳ Ｐゴシック" pitchFamily="-128" charset="-128"/>
              </a:rPr>
              <a:t>Electrotechnical</a:t>
            </a:r>
            <a: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  <a:t> Industry</a:t>
            </a:r>
          </a:p>
          <a:p>
            <a:r>
              <a:rPr lang="en-GB" b="0" dirty="0" smtClean="0">
                <a:solidFill>
                  <a:srgbClr val="002664"/>
                </a:solidFill>
              </a:rPr>
              <a:t>ABB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Ensto</a:t>
            </a:r>
            <a:r>
              <a:rPr lang="en-GB" b="0" dirty="0">
                <a:solidFill>
                  <a:srgbClr val="002664"/>
                </a:solidFill>
              </a:rPr>
              <a:t>, Microsoft Mobile, Murata Electronics, Nokia, </a:t>
            </a:r>
            <a:r>
              <a:rPr lang="en-GB" b="0" dirty="0" err="1">
                <a:solidFill>
                  <a:srgbClr val="002664"/>
                </a:solidFill>
              </a:rPr>
              <a:t>Planmeca</a:t>
            </a:r>
            <a:r>
              <a:rPr lang="en-GB" b="0" dirty="0">
                <a:solidFill>
                  <a:srgbClr val="002664"/>
                </a:solidFill>
              </a:rPr>
              <a:t>, Polar Electro, </a:t>
            </a:r>
            <a:r>
              <a:rPr lang="en-GB" b="0" dirty="0" err="1">
                <a:solidFill>
                  <a:srgbClr val="002664"/>
                </a:solidFill>
              </a:rPr>
              <a:t>Suunto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Vacon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Vaisala</a:t>
            </a:r>
            <a:r>
              <a:rPr lang="en-GB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6413570" y="3658934"/>
            <a:ext cx="2841590" cy="138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A2AD00"/>
                </a:solidFill>
              </a:rPr>
              <a:t>Information Technology</a:t>
            </a:r>
            <a:endParaRPr lang="en-GB" dirty="0">
              <a:solidFill>
                <a:srgbClr val="A2AD00"/>
              </a:solidFill>
            </a:endParaRPr>
          </a:p>
          <a:p>
            <a:r>
              <a:rPr lang="en-GB" b="0" dirty="0" err="1">
                <a:solidFill>
                  <a:srgbClr val="002664"/>
                </a:solidFill>
              </a:rPr>
              <a:t>Affecto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Basware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 smtClean="0">
                <a:solidFill>
                  <a:srgbClr val="002664"/>
                </a:solidFill>
              </a:rPr>
              <a:t>Bilot</a:t>
            </a:r>
            <a:r>
              <a:rPr lang="en-GB" b="0" dirty="0" smtClean="0">
                <a:solidFill>
                  <a:srgbClr val="002664"/>
                </a:solidFill>
              </a:rPr>
              <a:t>, CGI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Codebakers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 smtClean="0">
                <a:solidFill>
                  <a:srgbClr val="002664"/>
                </a:solidFill>
              </a:rPr>
              <a:t>Comptel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Digia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Efecte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Enfo</a:t>
            </a:r>
            <a:r>
              <a:rPr lang="en-GB" b="0" dirty="0" smtClean="0">
                <a:solidFill>
                  <a:srgbClr val="002664"/>
                </a:solidFill>
              </a:rPr>
              <a:t>, F-Secure</a:t>
            </a:r>
            <a:r>
              <a:rPr lang="en-GB" b="0" dirty="0">
                <a:solidFill>
                  <a:srgbClr val="002664"/>
                </a:solidFill>
              </a:rPr>
              <a:t>, Fujitsu Finland, IBM, </a:t>
            </a:r>
            <a:r>
              <a:rPr lang="en-GB" b="0" dirty="0" err="1">
                <a:solidFill>
                  <a:srgbClr val="002664"/>
                </a:solidFill>
              </a:rPr>
              <a:t>Innofactor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Knowit</a:t>
            </a:r>
            <a:r>
              <a:rPr lang="en-GB" b="0" dirty="0">
                <a:solidFill>
                  <a:srgbClr val="002664"/>
                </a:solidFill>
              </a:rPr>
              <a:t>, Microsoft, </a:t>
            </a:r>
            <a:r>
              <a:rPr lang="en-GB" b="0" dirty="0" err="1">
                <a:solidFill>
                  <a:srgbClr val="002664"/>
                </a:solidFill>
              </a:rPr>
              <a:t>Nixu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Tieto</a:t>
            </a:r>
            <a:r>
              <a:rPr lang="en-GB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6413570" y="2054392"/>
            <a:ext cx="2841590" cy="115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>
                <a:solidFill>
                  <a:schemeClr val="accent4"/>
                </a:solidFill>
                <a:ea typeface="ＭＳ Ｐゴシック" pitchFamily="-128" charset="-128"/>
              </a:rPr>
              <a:t>Metals Industry</a:t>
            </a:r>
          </a:p>
          <a:p>
            <a:r>
              <a:rPr lang="en-GB" b="0" dirty="0" smtClean="0">
                <a:solidFill>
                  <a:srgbClr val="002664"/>
                </a:solidFill>
              </a:rPr>
              <a:t>Boliden</a:t>
            </a:r>
            <a:r>
              <a:rPr lang="en-GB" b="0" dirty="0">
                <a:solidFill>
                  <a:srgbClr val="002664"/>
                </a:solidFill>
              </a:rPr>
              <a:t>, Componenta, </a:t>
            </a:r>
            <a:r>
              <a:rPr lang="en-GB" b="0" dirty="0" err="1">
                <a:solidFill>
                  <a:srgbClr val="002664"/>
                </a:solidFill>
              </a:rPr>
              <a:t>Kuusakoski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Luvata</a:t>
            </a:r>
            <a:r>
              <a:rPr lang="en-GB" b="0" dirty="0">
                <a:solidFill>
                  <a:srgbClr val="002664"/>
                </a:solidFill>
              </a:rPr>
              <a:t>, Norilsk Nickel, </a:t>
            </a:r>
            <a:r>
              <a:rPr lang="en-GB" b="0" dirty="0" err="1">
                <a:solidFill>
                  <a:srgbClr val="002664"/>
                </a:solidFill>
              </a:rPr>
              <a:t>Outokumpu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Outotec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Ovako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Sacotec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fi-FI" b="0" dirty="0">
                <a:solidFill>
                  <a:srgbClr val="002664"/>
                </a:solidFill>
              </a:rPr>
              <a:t>SSAB </a:t>
            </a:r>
            <a:r>
              <a:rPr lang="en-GB" b="0" dirty="0" smtClean="0">
                <a:solidFill>
                  <a:srgbClr val="002664"/>
                </a:solidFill>
              </a:rPr>
              <a:t>…</a:t>
            </a:r>
            <a:endParaRPr lang="en-GB" b="0" dirty="0">
              <a:solidFill>
                <a:srgbClr val="002664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730983" y="5253617"/>
            <a:ext cx="3057588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660066"/>
                </a:solidFill>
              </a:rPr>
              <a:t>Consulting Engineering</a:t>
            </a:r>
            <a:endParaRPr lang="en-GB" dirty="0">
              <a:solidFill>
                <a:srgbClr val="660066"/>
              </a:solidFill>
            </a:endParaRPr>
          </a:p>
          <a:p>
            <a:r>
              <a:rPr lang="fi-FI" b="0" dirty="0">
                <a:solidFill>
                  <a:srgbClr val="002664"/>
                </a:solidFill>
              </a:rPr>
              <a:t>A-Insinöörit, </a:t>
            </a:r>
            <a:r>
              <a:rPr lang="fi-FI" b="0" dirty="0" err="1">
                <a:solidFill>
                  <a:srgbClr val="002664"/>
                </a:solidFill>
              </a:rPr>
              <a:t>Citec</a:t>
            </a:r>
            <a:r>
              <a:rPr lang="fi-FI" b="0" dirty="0">
                <a:solidFill>
                  <a:srgbClr val="002664"/>
                </a:solidFill>
              </a:rPr>
              <a:t>, </a:t>
            </a:r>
            <a:r>
              <a:rPr lang="fi-FI" b="0" dirty="0" err="1">
                <a:solidFill>
                  <a:srgbClr val="002664"/>
                </a:solidFill>
              </a:rPr>
              <a:t>Elomatic</a:t>
            </a:r>
            <a:r>
              <a:rPr lang="fi-FI" b="0" dirty="0">
                <a:solidFill>
                  <a:srgbClr val="002664"/>
                </a:solidFill>
              </a:rPr>
              <a:t>, </a:t>
            </a:r>
            <a:r>
              <a:rPr lang="fi-FI" b="0" dirty="0" err="1">
                <a:solidFill>
                  <a:srgbClr val="002664"/>
                </a:solidFill>
              </a:rPr>
              <a:t>Etteplan</a:t>
            </a:r>
            <a:r>
              <a:rPr lang="fi-FI" b="0" dirty="0">
                <a:solidFill>
                  <a:srgbClr val="002664"/>
                </a:solidFill>
              </a:rPr>
              <a:t>, FCG, </a:t>
            </a:r>
            <a:r>
              <a:rPr lang="fi-FI" b="0" dirty="0" smtClean="0">
                <a:solidFill>
                  <a:srgbClr val="002664"/>
                </a:solidFill>
              </a:rPr>
              <a:t>Granlund</a:t>
            </a:r>
            <a:r>
              <a:rPr lang="fi-FI" b="0" dirty="0">
                <a:solidFill>
                  <a:srgbClr val="002664"/>
                </a:solidFill>
              </a:rPr>
              <a:t>, Neste </a:t>
            </a:r>
            <a:r>
              <a:rPr lang="fi-FI" b="0" dirty="0" err="1">
                <a:solidFill>
                  <a:srgbClr val="002664"/>
                </a:solidFill>
              </a:rPr>
              <a:t>Jacobs</a:t>
            </a:r>
            <a:r>
              <a:rPr lang="fi-FI" b="0" dirty="0">
                <a:solidFill>
                  <a:srgbClr val="002664"/>
                </a:solidFill>
              </a:rPr>
              <a:t>, Pöyry, Ramboll, </a:t>
            </a:r>
          </a:p>
          <a:p>
            <a:r>
              <a:rPr lang="fi-FI" b="0" dirty="0" err="1">
                <a:solidFill>
                  <a:srgbClr val="002664"/>
                </a:solidFill>
              </a:rPr>
              <a:t>Rejlers</a:t>
            </a:r>
            <a:r>
              <a:rPr lang="fi-FI" b="0" dirty="0">
                <a:solidFill>
                  <a:srgbClr val="002664"/>
                </a:solidFill>
              </a:rPr>
              <a:t>, SITO, SWECO, WSP...</a:t>
            </a:r>
            <a:endParaRPr lang="en-GB" b="0" dirty="0">
              <a:solidFill>
                <a:srgbClr val="002664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/>
              <a:t>The Finnish </a:t>
            </a:r>
            <a:r>
              <a:rPr lang="en-GB" dirty="0"/>
              <a:t>T</a:t>
            </a:r>
            <a:r>
              <a:rPr lang="en-GB" dirty="0" smtClean="0"/>
              <a:t>echnology Industry </a:t>
            </a:r>
            <a:r>
              <a:rPr lang="en-GB" dirty="0"/>
              <a:t>I</a:t>
            </a:r>
            <a:r>
              <a:rPr lang="en-GB" dirty="0" smtClean="0"/>
              <a:t>s </a:t>
            </a:r>
            <a:r>
              <a:rPr lang="en-GB" dirty="0"/>
              <a:t>C</a:t>
            </a:r>
            <a:r>
              <a:rPr lang="en-GB" dirty="0" smtClean="0"/>
              <a:t>omprised of Five Sub-Sectors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3732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/>
      <p:bldP spid="194564" grpId="0"/>
      <p:bldP spid="194565" grpId="0"/>
      <p:bldP spid="194578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solidFill>
                  <a:srgbClr val="002664"/>
                </a:solidFill>
              </a:rPr>
              <a:t>Slight</a:t>
            </a:r>
            <a:r>
              <a:rPr lang="fi-FI" dirty="0" smtClean="0">
                <a:solidFill>
                  <a:srgbClr val="002664"/>
                </a:solidFill>
              </a:rPr>
              <a:t> </a:t>
            </a:r>
            <a:r>
              <a:rPr lang="fi-FI" dirty="0" err="1" smtClean="0">
                <a:solidFill>
                  <a:srgbClr val="002664"/>
                </a:solidFill>
              </a:rPr>
              <a:t>Growth</a:t>
            </a:r>
            <a:r>
              <a:rPr lang="fi-FI" dirty="0" smtClean="0">
                <a:solidFill>
                  <a:srgbClr val="002664"/>
                </a:solidFill>
              </a:rPr>
              <a:t> in Manufacturing </a:t>
            </a:r>
            <a:r>
              <a:rPr lang="fi-FI" dirty="0" smtClean="0">
                <a:solidFill>
                  <a:srgbClr val="002664"/>
                </a:solidFill>
              </a:rPr>
              <a:t>Industry and Services in </a:t>
            </a:r>
            <a:r>
              <a:rPr lang="fi-FI" dirty="0" err="1" smtClean="0">
                <a:solidFill>
                  <a:srgbClr val="002664"/>
                </a:solidFill>
              </a:rPr>
              <a:t>Eurozone</a:t>
            </a:r>
            <a:r>
              <a:rPr lang="fi-FI" dirty="0" smtClean="0">
                <a:solidFill>
                  <a:srgbClr val="002664"/>
                </a:solidFill>
              </a:rPr>
              <a:t> </a:t>
            </a:r>
            <a:r>
              <a:rPr lang="fi-FI" dirty="0" smtClean="0">
                <a:solidFill>
                  <a:srgbClr val="002664"/>
                </a:solidFill>
              </a:rPr>
              <a:t>in </a:t>
            </a:r>
            <a:r>
              <a:rPr lang="fi-FI" dirty="0" smtClean="0">
                <a:solidFill>
                  <a:srgbClr val="002664"/>
                </a:solidFill>
              </a:rPr>
              <a:t>2015 </a:t>
            </a:r>
            <a:r>
              <a:rPr lang="fi-FI" dirty="0" smtClean="0">
                <a:solidFill>
                  <a:srgbClr val="002664"/>
                </a:solidFill>
              </a:rPr>
              <a:t/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err="1" smtClean="0">
                <a:solidFill>
                  <a:srgbClr val="002664"/>
                </a:solidFill>
              </a:rPr>
              <a:t>Purchase</a:t>
            </a:r>
            <a:r>
              <a:rPr lang="fi-FI" sz="2000" b="0" dirty="0" smtClean="0">
                <a:solidFill>
                  <a:srgbClr val="002664"/>
                </a:solidFill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</a:rPr>
              <a:t>Managers</a:t>
            </a:r>
            <a:r>
              <a:rPr lang="fi-FI" sz="2000" b="0" dirty="0" smtClean="0">
                <a:solidFill>
                  <a:srgbClr val="002664"/>
                </a:solidFill>
              </a:rPr>
              <a:t>’ Index (PMI), 50 = no </a:t>
            </a:r>
            <a:r>
              <a:rPr lang="fi-FI" sz="2000" b="0" dirty="0" err="1" smtClean="0">
                <a:solidFill>
                  <a:srgbClr val="002664"/>
                </a:solidFill>
              </a:rPr>
              <a:t>change</a:t>
            </a:r>
            <a:r>
              <a:rPr lang="fi-FI" sz="2000" b="0" dirty="0" smtClean="0">
                <a:solidFill>
                  <a:srgbClr val="002664"/>
                </a:solidFill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</a:rPr>
              <a:t>from</a:t>
            </a:r>
            <a:r>
              <a:rPr lang="fi-FI" sz="2000" b="0" dirty="0" smtClean="0">
                <a:solidFill>
                  <a:srgbClr val="002664"/>
                </a:solidFill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</a:rPr>
              <a:t>previous</a:t>
            </a:r>
            <a:r>
              <a:rPr lang="fi-FI" sz="2000" b="0" dirty="0" smtClean="0">
                <a:solidFill>
                  <a:srgbClr val="002664"/>
                </a:solidFill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</a:rPr>
              <a:t>month</a:t>
            </a:r>
            <a:r>
              <a:rPr lang="fi-FI" sz="2000" b="0" dirty="0" smtClean="0">
                <a:solidFill>
                  <a:srgbClr val="002664"/>
                </a:solidFill>
              </a:rPr>
              <a:t>    </a:t>
            </a:r>
            <a:endParaRPr lang="fi-FI" sz="2000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3262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Latest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information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smtClean="0">
                <a:solidFill>
                  <a:srgbClr val="002664"/>
                </a:solidFill>
              </a:rPr>
              <a:t>August 2015</a:t>
            </a:r>
            <a:r>
              <a:rPr lang="fi-FI" sz="1100" dirty="0">
                <a:solidFill>
                  <a:srgbClr val="002664"/>
                </a:solidFill>
              </a:rPr>
              <a:t>.   </a:t>
            </a:r>
          </a:p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30</a:t>
            </a:fld>
            <a:endParaRPr lang="fi-FI" dirty="0"/>
          </a:p>
        </p:txBody>
      </p:sp>
      <p:pic>
        <p:nvPicPr>
          <p:cNvPr id="9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5" y="1727200"/>
            <a:ext cx="9721080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27294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Russian </a:t>
            </a:r>
            <a:r>
              <a:rPr lang="fi-FI" dirty="0" err="1" smtClean="0"/>
              <a:t>Economy</a:t>
            </a:r>
            <a:r>
              <a:rPr lang="fi-FI" dirty="0" smtClean="0"/>
              <a:t> is in Negative </a:t>
            </a:r>
            <a:r>
              <a:rPr lang="fi-FI" dirty="0" err="1" smtClean="0"/>
              <a:t>Circle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b="0" dirty="0" err="1" smtClean="0"/>
              <a:t>Purchase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Managers</a:t>
            </a:r>
            <a:r>
              <a:rPr lang="fi-FI" sz="2000" b="0" dirty="0" smtClean="0"/>
              <a:t>’ Index (PMI) in </a:t>
            </a:r>
            <a:r>
              <a:rPr lang="fi-FI" sz="2000" b="0" dirty="0" err="1" smtClean="0"/>
              <a:t>manufacturing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industry</a:t>
            </a:r>
            <a:r>
              <a:rPr lang="fi-FI" sz="2000" b="0" dirty="0" smtClean="0"/>
              <a:t> in </a:t>
            </a:r>
            <a:r>
              <a:rPr lang="fi-FI" sz="2000" b="0" dirty="0" err="1" smtClean="0"/>
              <a:t>Russia</a:t>
            </a:r>
            <a:r>
              <a:rPr lang="fi-FI" sz="2000" b="0" dirty="0" smtClean="0"/>
              <a:t/>
            </a:r>
            <a:br>
              <a:rPr lang="fi-FI" sz="2000" b="0" dirty="0" smtClean="0"/>
            </a:br>
            <a:r>
              <a:rPr lang="fi-FI" sz="2000" b="0" dirty="0" smtClean="0"/>
              <a:t>50 = no </a:t>
            </a:r>
            <a:r>
              <a:rPr lang="fi-FI" sz="2000" b="0" dirty="0" err="1" smtClean="0"/>
              <a:t>change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from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previous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month</a:t>
            </a:r>
            <a:r>
              <a:rPr lang="fi-FI" sz="2000" b="0" dirty="0" smtClean="0"/>
              <a:t> </a:t>
            </a:r>
            <a:endParaRPr lang="fi-FI" sz="2000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3262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Latest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information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smtClean="0">
                <a:solidFill>
                  <a:srgbClr val="002664"/>
                </a:solidFill>
              </a:rPr>
              <a:t>August 2015</a:t>
            </a:r>
            <a:r>
              <a:rPr lang="fi-FI" sz="1100" dirty="0">
                <a:solidFill>
                  <a:srgbClr val="002664"/>
                </a:solidFill>
              </a:rPr>
              <a:t>.   </a:t>
            </a:r>
          </a:p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31</a:t>
            </a:fld>
            <a:endParaRPr lang="fi-FI" dirty="0"/>
          </a:p>
        </p:txBody>
      </p:sp>
      <p:pic>
        <p:nvPicPr>
          <p:cNvPr id="10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231" y="1727200"/>
            <a:ext cx="9865095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67786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3FD1AC-0C87-4221-B9C1-D7EE5A7A9CF1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Global </a:t>
            </a:r>
            <a:r>
              <a:rPr lang="fi-FI" dirty="0" err="1">
                <a:solidFill>
                  <a:srgbClr val="002664"/>
                </a:solidFill>
              </a:rPr>
              <a:t>Economy</a:t>
            </a:r>
            <a:r>
              <a:rPr lang="fi-FI" dirty="0">
                <a:solidFill>
                  <a:srgbClr val="002664"/>
                </a:solidFill>
              </a:rPr>
              <a:t> is </a:t>
            </a:r>
            <a:r>
              <a:rPr lang="fi-FI" dirty="0" err="1">
                <a:solidFill>
                  <a:srgbClr val="002664"/>
                </a:solidFill>
              </a:rPr>
              <a:t>Expected</a:t>
            </a:r>
            <a:r>
              <a:rPr lang="fi-FI" dirty="0">
                <a:solidFill>
                  <a:srgbClr val="002664"/>
                </a:solidFill>
              </a:rPr>
              <a:t> to </a:t>
            </a:r>
            <a:r>
              <a:rPr lang="fi-FI" dirty="0" err="1">
                <a:solidFill>
                  <a:srgbClr val="002664"/>
                </a:solidFill>
              </a:rPr>
              <a:t>Grow</a:t>
            </a:r>
            <a:r>
              <a:rPr lang="fi-FI" dirty="0">
                <a:solidFill>
                  <a:srgbClr val="002664"/>
                </a:solidFill>
              </a:rPr>
              <a:t> </a:t>
            </a:r>
            <a:r>
              <a:rPr lang="fi-FI" dirty="0" err="1">
                <a:solidFill>
                  <a:srgbClr val="002664"/>
                </a:solidFill>
              </a:rPr>
              <a:t>by</a:t>
            </a:r>
            <a:r>
              <a:rPr lang="fi-FI" dirty="0">
                <a:solidFill>
                  <a:srgbClr val="002664"/>
                </a:solidFill>
              </a:rPr>
              <a:t> </a:t>
            </a:r>
            <a:r>
              <a:rPr lang="fi-FI" dirty="0" smtClean="0">
                <a:solidFill>
                  <a:srgbClr val="002664"/>
                </a:solidFill>
              </a:rPr>
              <a:t>3.3% </a:t>
            </a:r>
            <a:r>
              <a:rPr lang="fi-FI" dirty="0">
                <a:solidFill>
                  <a:srgbClr val="002664"/>
                </a:solidFill>
              </a:rPr>
              <a:t>in 2015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GDP </a:t>
            </a:r>
            <a:r>
              <a:rPr lang="fi-FI" sz="2000" b="0" dirty="0" err="1">
                <a:solidFill>
                  <a:srgbClr val="002664"/>
                </a:solidFill>
              </a:rPr>
              <a:t>growth</a:t>
            </a:r>
            <a:r>
              <a:rPr lang="fi-FI" sz="2000" b="0" dirty="0">
                <a:solidFill>
                  <a:srgbClr val="002664"/>
                </a:solidFill>
              </a:rPr>
              <a:t> in 2015, </a:t>
            </a:r>
            <a:r>
              <a:rPr lang="fi-FI" sz="2000" b="0" dirty="0" smtClean="0">
                <a:solidFill>
                  <a:srgbClr val="002664"/>
                </a:solidFill>
              </a:rPr>
              <a:t>%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smtClean="0">
                <a:solidFill>
                  <a:srgbClr val="002664"/>
                </a:solidFill>
              </a:rPr>
              <a:t>Source: </a:t>
            </a:r>
            <a:r>
              <a:rPr lang="en-US" sz="1100" dirty="0">
                <a:solidFill>
                  <a:srgbClr val="002664"/>
                </a:solidFill>
              </a:rPr>
              <a:t>IMF </a:t>
            </a:r>
            <a:r>
              <a:rPr lang="en-US" sz="1100" dirty="0" smtClean="0">
                <a:solidFill>
                  <a:srgbClr val="002664"/>
                </a:solidFill>
              </a:rPr>
              <a:t>(July 2015)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862096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03320" y="3744831"/>
            <a:ext cx="1377289" cy="842546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2287147" y="4031713"/>
            <a:ext cx="1124197" cy="56491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414869" y="4306408"/>
            <a:ext cx="372271" cy="29022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793679" y="2394385"/>
            <a:ext cx="1102494" cy="220969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55812" y="3503231"/>
            <a:ext cx="1481595" cy="2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C00000"/>
                </a:solidFill>
              </a:rPr>
              <a:t>North America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218075" y="3790504"/>
            <a:ext cx="1303947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dirty="0" smtClean="0">
                <a:solidFill>
                  <a:srgbClr val="002060"/>
                </a:solidFill>
              </a:rPr>
              <a:t>Western Europe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339648" y="4016817"/>
            <a:ext cx="676788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FFC000"/>
                </a:solidFill>
              </a:rPr>
              <a:t>Japan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3997881" y="2093750"/>
            <a:ext cx="615874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D95E16"/>
                </a:solidFill>
              </a:rPr>
              <a:t>China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905824" y="2171948"/>
            <a:ext cx="563575" cy="2415429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5483648" y="3365549"/>
            <a:ext cx="857377" cy="122182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4915233" y="1923690"/>
            <a:ext cx="546945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7030A0"/>
                </a:solidFill>
              </a:rPr>
              <a:t>India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607248" y="2937503"/>
            <a:ext cx="753732" cy="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B0F0"/>
                </a:solidFill>
              </a:rPr>
              <a:t>Rest</a:t>
            </a:r>
            <a:r>
              <a:rPr lang="fi-FI" sz="1209" b="1" dirty="0" smtClean="0">
                <a:solidFill>
                  <a:srgbClr val="00B0F0"/>
                </a:solidFill>
              </a:rPr>
              <a:t> of </a:t>
            </a:r>
          </a:p>
          <a:p>
            <a:r>
              <a:rPr lang="fi-FI" sz="1209" b="1" dirty="0" smtClean="0">
                <a:solidFill>
                  <a:srgbClr val="00B0F0"/>
                </a:solidFill>
              </a:rPr>
              <a:t>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340456" y="4604078"/>
            <a:ext cx="241850" cy="110633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10825" y="2841357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6583634" y="3948703"/>
            <a:ext cx="400795" cy="6553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5831114" y="2817824"/>
            <a:ext cx="1852793" cy="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B050"/>
                </a:solidFill>
              </a:rPr>
              <a:t>Rest</a:t>
            </a:r>
            <a:r>
              <a:rPr lang="fi-FI" sz="1209" b="1" dirty="0" smtClean="0">
                <a:solidFill>
                  <a:srgbClr val="00B050"/>
                </a:solidFill>
              </a:rPr>
              <a:t> of Eastern Europe</a:t>
            </a:r>
            <a:endParaRPr lang="fi-FI" sz="1209" dirty="0">
              <a:solidFill>
                <a:srgbClr val="00B050"/>
              </a:solidFill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002408" y="4604077"/>
            <a:ext cx="175631" cy="5080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7185711" y="3798819"/>
            <a:ext cx="156014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7336747" y="3653114"/>
            <a:ext cx="326576" cy="950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7684009" y="3405645"/>
            <a:ext cx="766112" cy="119098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5781779" y="3774979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FFFFFF">
                    <a:lumMod val="50000"/>
                  </a:srgbClr>
                </a:solidFill>
              </a:rPr>
              <a:t>Russia</a:t>
            </a:r>
            <a:r>
              <a:rPr lang="fi-FI" sz="1209" b="1" dirty="0" smtClean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6783811" y="4203915"/>
            <a:ext cx="60785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Brazil</a:t>
            </a:r>
            <a:endParaRPr lang="fi-FI" sz="1209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6505259" y="2978226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FFBC3D"/>
                </a:solidFill>
              </a:rPr>
              <a:t>Mexico</a:t>
            </a:r>
            <a:endParaRPr lang="fi-FI" sz="1209" dirty="0">
              <a:solidFill>
                <a:srgbClr val="FFBC3D"/>
              </a:solidFill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6622777" y="2558547"/>
            <a:ext cx="1734200" cy="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FF0000"/>
                </a:solidFill>
              </a:rPr>
              <a:t>Rest</a:t>
            </a:r>
            <a:r>
              <a:rPr lang="fi-FI" sz="1209" b="1" dirty="0" smtClean="0">
                <a:solidFill>
                  <a:srgbClr val="FF0000"/>
                </a:solidFill>
              </a:rPr>
              <a:t> of </a:t>
            </a:r>
            <a:r>
              <a:rPr lang="fi-FI" sz="1209" b="1" dirty="0" err="1" smtClean="0">
                <a:solidFill>
                  <a:srgbClr val="FF0000"/>
                </a:solidFill>
              </a:rPr>
              <a:t>Latin</a:t>
            </a:r>
            <a:r>
              <a:rPr lang="fi-FI" sz="1209" b="1" dirty="0" smtClean="0">
                <a:solidFill>
                  <a:srgbClr val="FF0000"/>
                </a:solidFill>
              </a:rPr>
              <a:t> America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135065" y="2401731"/>
            <a:ext cx="188930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70C0"/>
                </a:solidFill>
              </a:rPr>
              <a:t>Middle</a:t>
            </a:r>
            <a:r>
              <a:rPr lang="fi-FI" sz="1209" b="1" dirty="0" smtClean="0">
                <a:solidFill>
                  <a:srgbClr val="0070C0"/>
                </a:solidFill>
              </a:rPr>
              <a:t> East and </a:t>
            </a:r>
            <a:r>
              <a:rPr lang="fi-FI" sz="1209" b="1" dirty="0" err="1" smtClean="0">
                <a:solidFill>
                  <a:srgbClr val="0070C0"/>
                </a:solidFill>
              </a:rPr>
              <a:t>Africa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329149" y="6182515"/>
            <a:ext cx="675056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The </a:t>
            </a:r>
            <a:r>
              <a:rPr lang="fi-FI" sz="1100" dirty="0" err="1">
                <a:solidFill>
                  <a:srgbClr val="002664"/>
                </a:solidFill>
              </a:rPr>
              <a:t>width</a:t>
            </a:r>
            <a:r>
              <a:rPr lang="fi-FI" sz="1100" dirty="0">
                <a:solidFill>
                  <a:srgbClr val="002664"/>
                </a:solidFill>
              </a:rPr>
              <a:t> of the </a:t>
            </a:r>
            <a:r>
              <a:rPr lang="fi-FI" sz="1100" dirty="0" err="1">
                <a:solidFill>
                  <a:srgbClr val="002664"/>
                </a:solidFill>
              </a:rPr>
              <a:t>bar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indicates</a:t>
            </a:r>
            <a:r>
              <a:rPr lang="fi-FI" sz="1100" dirty="0">
                <a:solidFill>
                  <a:srgbClr val="002664"/>
                </a:solidFill>
              </a:rPr>
              <a:t> the </a:t>
            </a:r>
            <a:r>
              <a:rPr lang="fi-FI" sz="1100" dirty="0" err="1">
                <a:solidFill>
                  <a:srgbClr val="002664"/>
                </a:solidFill>
              </a:rPr>
              <a:t>share</a:t>
            </a:r>
            <a:r>
              <a:rPr lang="fi-FI" sz="1100" dirty="0">
                <a:solidFill>
                  <a:srgbClr val="002664"/>
                </a:solidFill>
              </a:rPr>
              <a:t> of </a:t>
            </a:r>
            <a:r>
              <a:rPr lang="fi-FI" sz="1100" dirty="0" err="1">
                <a:solidFill>
                  <a:srgbClr val="002664"/>
                </a:solidFill>
              </a:rPr>
              <a:t>global</a:t>
            </a:r>
            <a:r>
              <a:rPr lang="fi-FI" sz="1100" dirty="0">
                <a:solidFill>
                  <a:srgbClr val="002664"/>
                </a:solidFill>
              </a:rPr>
              <a:t> GDP in 2014 (</a:t>
            </a:r>
            <a:r>
              <a:rPr lang="fi-FI" sz="1100" dirty="0" err="1">
                <a:solidFill>
                  <a:srgbClr val="002664"/>
                </a:solidFill>
              </a:rPr>
              <a:t>adjusted</a:t>
            </a:r>
            <a:r>
              <a:rPr lang="fi-FI" sz="1100" dirty="0">
                <a:solidFill>
                  <a:srgbClr val="002664"/>
                </a:solidFill>
              </a:rPr>
              <a:t> for </a:t>
            </a:r>
            <a:r>
              <a:rPr lang="fi-FI" sz="1100" dirty="0" err="1">
                <a:solidFill>
                  <a:srgbClr val="002664"/>
                </a:solidFill>
              </a:rPr>
              <a:t>purchasing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power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parity</a:t>
            </a:r>
            <a:r>
              <a:rPr lang="fi-FI" sz="1100" dirty="0">
                <a:solidFill>
                  <a:srgbClr val="002664"/>
                </a:solidFill>
              </a:rPr>
              <a:t>), </a:t>
            </a:r>
            <a:r>
              <a:rPr lang="fi-FI" sz="1100" dirty="0" smtClean="0">
                <a:solidFill>
                  <a:srgbClr val="002664"/>
                </a:solidFill>
              </a:rPr>
              <a:t>%.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006384" y="2572632"/>
            <a:ext cx="1446871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2060"/>
                </a:solidFill>
              </a:rPr>
              <a:t>Average</a:t>
            </a:r>
            <a:r>
              <a:rPr lang="fi-FI" sz="1209" b="1" dirty="0" smtClean="0">
                <a:solidFill>
                  <a:srgbClr val="002060"/>
                </a:solidFill>
              </a:rPr>
              <a:t> </a:t>
            </a:r>
            <a:r>
              <a:rPr lang="fi-FI" sz="1209" b="1" dirty="0" err="1" smtClean="0">
                <a:solidFill>
                  <a:srgbClr val="002060"/>
                </a:solidFill>
              </a:rPr>
              <a:t>growth</a:t>
            </a:r>
            <a:r>
              <a:rPr lang="fi-FI" sz="1209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fi-FI" sz="1209" b="1" dirty="0" smtClean="0">
                <a:solidFill>
                  <a:srgbClr val="002060"/>
                </a:solidFill>
              </a:rPr>
              <a:t>+3,3 </a:t>
            </a:r>
            <a:r>
              <a:rPr lang="fi-FI" sz="1209" b="1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05379" y="3495232"/>
            <a:ext cx="7544742" cy="799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694103" y="3084972"/>
            <a:ext cx="169900" cy="400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3919522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B802B8-6FC3-429B-AF16-E48B5E44FDB5}" type="datetime1">
              <a:rPr lang="fi-FI" smtClean="0"/>
              <a:t>2.9.2015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Export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Demand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for Technology Industry in Finland </a:t>
            </a:r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Will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Grow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by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1.9% in 2015 </a:t>
            </a:r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/>
            </a:r>
            <a:b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</a:br>
            <a:r>
              <a:rPr lang="fi-FI" altLang="fi-FI" sz="2000" b="0" dirty="0" smtClean="0">
                <a:solidFill>
                  <a:srgbClr val="002664"/>
                </a:solidFill>
                <a:ea typeface="ＭＳ Ｐゴシック" pitchFamily="-128" charset="-128"/>
              </a:rPr>
              <a:t>GDP </a:t>
            </a:r>
            <a:r>
              <a:rPr lang="fi-FI" altLang="fi-FI" sz="2000" b="0" dirty="0" err="1" smtClean="0">
                <a:solidFill>
                  <a:srgbClr val="002664"/>
                </a:solidFill>
                <a:ea typeface="ＭＳ Ｐゴシック" pitchFamily="-128" charset="-128"/>
              </a:rPr>
              <a:t>growth</a:t>
            </a:r>
            <a:r>
              <a:rPr lang="fi-FI" altLang="fi-FI" sz="2000" b="0" dirty="0" smtClean="0">
                <a:solidFill>
                  <a:srgbClr val="002664"/>
                </a:solidFill>
                <a:ea typeface="ＭＳ Ｐゴシック" pitchFamily="-128" charset="-128"/>
              </a:rPr>
              <a:t> in 2015, % </a:t>
            </a:r>
            <a:endParaRPr lang="fi-FI" sz="2000" b="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smtClean="0">
                <a:solidFill>
                  <a:srgbClr val="002664"/>
                </a:solidFill>
              </a:rPr>
              <a:t>Source: </a:t>
            </a:r>
            <a:r>
              <a:rPr lang="en-US" sz="1100" dirty="0">
                <a:solidFill>
                  <a:srgbClr val="002664"/>
                </a:solidFill>
              </a:rPr>
              <a:t>IMF </a:t>
            </a:r>
            <a:r>
              <a:rPr lang="en-US" sz="1100" dirty="0" smtClean="0">
                <a:solidFill>
                  <a:srgbClr val="002664"/>
                </a:solidFill>
              </a:rPr>
              <a:t>(July 2015), Board of Customs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862096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03321" y="3744831"/>
            <a:ext cx="796352" cy="842546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1706212" y="4082528"/>
            <a:ext cx="3726197" cy="514101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5440465" y="4297721"/>
            <a:ext cx="152736" cy="29022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603374" y="2377682"/>
            <a:ext cx="401238" cy="220969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818838" y="3531078"/>
            <a:ext cx="1481595" cy="2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C00000"/>
                </a:solidFill>
              </a:rPr>
              <a:t>North America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676925" y="3694558"/>
            <a:ext cx="1416157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002060"/>
                </a:solidFill>
              </a:rPr>
              <a:t>Western Europe 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008978" y="3702272"/>
            <a:ext cx="676788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FFC000"/>
                </a:solidFill>
              </a:rPr>
              <a:t>Japan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475021" y="2097839"/>
            <a:ext cx="615874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D95E16"/>
                </a:solidFill>
              </a:rPr>
              <a:t>China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014411" y="2181060"/>
            <a:ext cx="138390" cy="2415429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153746" y="3365549"/>
            <a:ext cx="267593" cy="122182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878242" y="1948815"/>
            <a:ext cx="546945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7030A0"/>
                </a:solidFill>
              </a:rPr>
              <a:t>India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102182" y="2914011"/>
            <a:ext cx="753732" cy="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B0F0"/>
                </a:solidFill>
              </a:rPr>
              <a:t>Rest</a:t>
            </a:r>
            <a:r>
              <a:rPr lang="fi-FI" sz="1209" b="1" dirty="0" smtClean="0">
                <a:solidFill>
                  <a:srgbClr val="00B0F0"/>
                </a:solidFill>
              </a:rPr>
              <a:t> of </a:t>
            </a:r>
          </a:p>
          <a:p>
            <a:r>
              <a:rPr lang="fi-FI" sz="1209" b="1" dirty="0" smtClean="0">
                <a:solidFill>
                  <a:srgbClr val="00B0F0"/>
                </a:solidFill>
              </a:rPr>
              <a:t>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440657" y="4596489"/>
            <a:ext cx="760342" cy="110633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947695" y="2903142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216292" y="3932002"/>
            <a:ext cx="726772" cy="6553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6623550" y="2811199"/>
            <a:ext cx="1852793" cy="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B050"/>
                </a:solidFill>
              </a:rPr>
              <a:t>Rest</a:t>
            </a:r>
            <a:r>
              <a:rPr lang="fi-FI" sz="1209" b="1" dirty="0" smtClean="0">
                <a:solidFill>
                  <a:srgbClr val="00B050"/>
                </a:solidFill>
              </a:rPr>
              <a:t> of Eastern Europe</a:t>
            </a:r>
            <a:endParaRPr lang="fi-FI" sz="1209" dirty="0">
              <a:solidFill>
                <a:srgbClr val="00B050"/>
              </a:solidFill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943064" y="4596489"/>
            <a:ext cx="66356" cy="5080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019436" y="3789566"/>
            <a:ext cx="45719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061960" y="3645526"/>
            <a:ext cx="83820" cy="950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8152198" y="3405645"/>
            <a:ext cx="297922" cy="119098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6101613" y="3791701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FFFFFF">
                    <a:lumMod val="50000"/>
                  </a:srgbClr>
                </a:solidFill>
              </a:rPr>
              <a:t>Russia</a:t>
            </a:r>
            <a:r>
              <a:rPr lang="fi-FI" sz="1209" b="1" dirty="0" smtClean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7594540" y="3343323"/>
            <a:ext cx="65114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Brazil</a:t>
            </a:r>
            <a:r>
              <a:rPr lang="fi-FI" sz="1209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fi-FI" sz="1209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7299094" y="2955963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FFBC3D"/>
                </a:solidFill>
              </a:rPr>
              <a:t>Mexico</a:t>
            </a:r>
            <a:endParaRPr lang="fi-FI" sz="1209" dirty="0">
              <a:solidFill>
                <a:srgbClr val="FFBC3D"/>
              </a:solidFill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236793" y="2111244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dirty="0" err="1" smtClean="0">
                <a:solidFill>
                  <a:srgbClr val="FF0000"/>
                </a:solidFill>
              </a:rPr>
              <a:t>Rest</a:t>
            </a:r>
            <a:r>
              <a:rPr lang="fi-FI" sz="1209" dirty="0" smtClean="0">
                <a:solidFill>
                  <a:srgbClr val="FF0000"/>
                </a:solidFill>
              </a:rPr>
              <a:t> of </a:t>
            </a:r>
            <a:r>
              <a:rPr lang="fi-FI" sz="1209" dirty="0" err="1" smtClean="0">
                <a:solidFill>
                  <a:srgbClr val="FF0000"/>
                </a:solidFill>
              </a:rPr>
              <a:t>Latin</a:t>
            </a:r>
            <a:r>
              <a:rPr lang="fi-FI" sz="1209" dirty="0" smtClean="0">
                <a:solidFill>
                  <a:srgbClr val="FF0000"/>
                </a:solidFill>
              </a:rPr>
              <a:t> Am.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340872" y="2377033"/>
            <a:ext cx="193258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70C0"/>
                </a:solidFill>
              </a:rPr>
              <a:t>Middle</a:t>
            </a:r>
            <a:r>
              <a:rPr lang="fi-FI" sz="1209" b="1" dirty="0" smtClean="0">
                <a:solidFill>
                  <a:srgbClr val="0070C0"/>
                </a:solidFill>
              </a:rPr>
              <a:t> East and </a:t>
            </a:r>
            <a:r>
              <a:rPr lang="fi-FI" sz="1209" b="1" dirty="0" err="1" smtClean="0">
                <a:solidFill>
                  <a:srgbClr val="0070C0"/>
                </a:solidFill>
              </a:rPr>
              <a:t>Africa</a:t>
            </a:r>
            <a:r>
              <a:rPr lang="fi-FI" sz="1209" b="1" dirty="0" smtClean="0">
                <a:solidFill>
                  <a:srgbClr val="0070C0"/>
                </a:solidFill>
              </a:rPr>
              <a:t>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1318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defTabSz="921624"/>
            <a:r>
              <a:rPr lang="fi-FI" sz="1100" dirty="0">
                <a:solidFill>
                  <a:srgbClr val="002664"/>
                </a:solidFill>
              </a:rPr>
              <a:t>The </a:t>
            </a:r>
            <a:r>
              <a:rPr lang="fi-FI" sz="1100" dirty="0" err="1">
                <a:solidFill>
                  <a:srgbClr val="002664"/>
                </a:solidFill>
              </a:rPr>
              <a:t>width</a:t>
            </a:r>
            <a:r>
              <a:rPr lang="fi-FI" sz="1100" dirty="0">
                <a:solidFill>
                  <a:srgbClr val="002664"/>
                </a:solidFill>
              </a:rPr>
              <a:t> of the </a:t>
            </a:r>
            <a:r>
              <a:rPr lang="fi-FI" sz="1100" dirty="0" err="1">
                <a:solidFill>
                  <a:srgbClr val="002664"/>
                </a:solidFill>
              </a:rPr>
              <a:t>bar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indicates</a:t>
            </a:r>
            <a:r>
              <a:rPr lang="fi-FI" sz="1100" dirty="0">
                <a:solidFill>
                  <a:srgbClr val="002664"/>
                </a:solidFill>
              </a:rPr>
              <a:t> the </a:t>
            </a:r>
            <a:r>
              <a:rPr lang="fi-FI" sz="1100" dirty="0" err="1">
                <a:solidFill>
                  <a:srgbClr val="002664"/>
                </a:solidFill>
              </a:rPr>
              <a:t>export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share</a:t>
            </a:r>
            <a:r>
              <a:rPr lang="fi-FI" sz="1100" dirty="0">
                <a:solidFill>
                  <a:srgbClr val="002664"/>
                </a:solidFill>
              </a:rPr>
              <a:t> of </a:t>
            </a:r>
            <a:r>
              <a:rPr lang="fi-FI" sz="1100" dirty="0" err="1">
                <a:solidFill>
                  <a:srgbClr val="002664"/>
                </a:solidFill>
              </a:rPr>
              <a:t>technology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industry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from</a:t>
            </a:r>
            <a:r>
              <a:rPr lang="fi-FI" sz="1100" dirty="0">
                <a:solidFill>
                  <a:srgbClr val="002664"/>
                </a:solidFill>
              </a:rPr>
              <a:t> Finland in </a:t>
            </a:r>
            <a:r>
              <a:rPr lang="fi-FI" sz="1100" dirty="0" smtClean="0">
                <a:solidFill>
                  <a:srgbClr val="002664"/>
                </a:solidFill>
              </a:rPr>
              <a:t>2014, </a:t>
            </a:r>
            <a:r>
              <a:rPr lang="fi-FI" sz="1100" dirty="0">
                <a:solidFill>
                  <a:srgbClr val="002664"/>
                </a:solidFill>
              </a:rPr>
              <a:t>% </a:t>
            </a:r>
            <a:endParaRPr lang="en-GB" sz="1100" dirty="0">
              <a:solidFill>
                <a:srgbClr val="002664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680511" y="3087502"/>
            <a:ext cx="1446871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2060"/>
                </a:solidFill>
              </a:rPr>
              <a:t>Average</a:t>
            </a:r>
            <a:r>
              <a:rPr lang="fi-FI" sz="1209" b="1" dirty="0" smtClean="0">
                <a:solidFill>
                  <a:srgbClr val="002060"/>
                </a:solidFill>
              </a:rPr>
              <a:t> </a:t>
            </a:r>
            <a:r>
              <a:rPr lang="fi-FI" sz="1209" b="1" dirty="0" err="1" smtClean="0">
                <a:solidFill>
                  <a:srgbClr val="002060"/>
                </a:solidFill>
              </a:rPr>
              <a:t>growth</a:t>
            </a:r>
            <a:r>
              <a:rPr lang="fi-FI" sz="1209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fi-FI" sz="1209" b="1" dirty="0" smtClean="0">
                <a:solidFill>
                  <a:srgbClr val="002060"/>
                </a:solidFill>
              </a:rPr>
              <a:t>+1,9 %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17127" y="3982018"/>
            <a:ext cx="7544742" cy="799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085319" y="3564842"/>
            <a:ext cx="169900" cy="400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3623175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err="1" smtClean="0"/>
              <a:t>Exports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EU </a:t>
            </a:r>
            <a:r>
              <a:rPr lang="fi-FI" dirty="0" err="1" smtClean="0"/>
              <a:t>Countries</a:t>
            </a:r>
            <a:r>
              <a:rPr lang="fi-FI" dirty="0" smtClean="0"/>
              <a:t> to </a:t>
            </a:r>
            <a:r>
              <a:rPr lang="fi-FI" dirty="0" err="1" smtClean="0"/>
              <a:t>Russia</a:t>
            </a:r>
            <a:r>
              <a:rPr lang="fi-FI" dirty="0" smtClean="0"/>
              <a:t> is </a:t>
            </a:r>
            <a:r>
              <a:rPr lang="fi-FI" dirty="0" err="1" smtClean="0"/>
              <a:t>Falling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1296343" y="6480326"/>
            <a:ext cx="1414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21624"/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0066"/>
                </a:solidFill>
                <a:ea typeface="ＭＳ Ｐゴシック" pitchFamily="34" charset="-128"/>
              </a:rPr>
              <a:t>: </a:t>
            </a:r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Macrobond</a:t>
            </a:r>
            <a:endParaRPr lang="fi-FI" sz="11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34</a:t>
            </a:fld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922037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99052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262125"/>
              </p:ext>
            </p:extLst>
          </p:nvPr>
        </p:nvGraphicFramePr>
        <p:xfrm>
          <a:off x="431800" y="1727200"/>
          <a:ext cx="9502775" cy="461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err="1" smtClean="0"/>
              <a:t>Russia’s</a:t>
            </a:r>
            <a:r>
              <a:rPr lang="fi-FI" dirty="0" smtClean="0"/>
              <a:t> </a:t>
            </a:r>
            <a:r>
              <a:rPr lang="fi-FI" dirty="0" err="1" smtClean="0"/>
              <a:t>Share</a:t>
            </a:r>
            <a:r>
              <a:rPr lang="fi-FI" dirty="0" smtClean="0"/>
              <a:t> of Technology Industry </a:t>
            </a:r>
            <a:r>
              <a:rPr lang="fi-FI" dirty="0" err="1" smtClean="0"/>
              <a:t>Exports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Decline</a:t>
            </a:r>
            <a:r>
              <a:rPr lang="fi-FI" dirty="0" smtClean="0"/>
              <a:t> </a:t>
            </a:r>
            <a:r>
              <a:rPr lang="fi-FI" dirty="0" err="1" smtClean="0"/>
              <a:t>Again</a:t>
            </a:r>
            <a:r>
              <a:rPr lang="fi-FI" dirty="0" smtClean="0"/>
              <a:t> to the Level of </a:t>
            </a:r>
            <a:r>
              <a:rPr lang="fi-FI" dirty="0" err="1" smtClean="0"/>
              <a:t>Approximately</a:t>
            </a:r>
            <a:r>
              <a:rPr lang="fi-FI" dirty="0" smtClean="0"/>
              <a:t> </a:t>
            </a:r>
            <a:r>
              <a:rPr lang="fi-FI" dirty="0" err="1" smtClean="0"/>
              <a:t>Five</a:t>
            </a:r>
            <a:r>
              <a:rPr lang="fi-FI" dirty="0" smtClean="0"/>
              <a:t> Per Cent  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798605" y="1511771"/>
            <a:ext cx="725747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r>
              <a:rPr lang="fi-FI" sz="1814" dirty="0">
                <a:solidFill>
                  <a:srgbClr val="002664"/>
                </a:solidFill>
              </a:rPr>
              <a:t>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283784" y="6336890"/>
            <a:ext cx="19062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21624"/>
            <a:r>
              <a:rPr lang="fi-FI" sz="1100" dirty="0">
                <a:solidFill>
                  <a:srgbClr val="002664"/>
                </a:solidFill>
              </a:rPr>
              <a:t>*) </a:t>
            </a:r>
            <a:r>
              <a:rPr lang="fi-FI" sz="1100" dirty="0" err="1">
                <a:solidFill>
                  <a:srgbClr val="002664"/>
                </a:solidFill>
              </a:rPr>
              <a:t>Soviet</a:t>
            </a:r>
            <a:r>
              <a:rPr lang="fi-FI" sz="1100" dirty="0">
                <a:solidFill>
                  <a:srgbClr val="002664"/>
                </a:solidFill>
              </a:rPr>
              <a:t> Union </a:t>
            </a:r>
            <a:r>
              <a:rPr lang="fi-FI" sz="1100" dirty="0" err="1">
                <a:solidFill>
                  <a:srgbClr val="002664"/>
                </a:solidFill>
              </a:rPr>
              <a:t>up</a:t>
            </a:r>
            <a:r>
              <a:rPr lang="fi-FI" sz="1100" dirty="0">
                <a:solidFill>
                  <a:srgbClr val="002664"/>
                </a:solidFill>
              </a:rPr>
              <a:t> to 1991. </a:t>
            </a:r>
          </a:p>
          <a:p>
            <a:pPr defTabSz="921624"/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Finnish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Customs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3291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Breakdown of World Industrial Production</a:t>
            </a:r>
            <a:endParaRPr lang="en-GB" dirty="0"/>
          </a:p>
        </p:txBody>
      </p:sp>
      <p:graphicFrame>
        <p:nvGraphicFramePr>
          <p:cNvPr id="1505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87262"/>
              </p:ext>
            </p:extLst>
          </p:nvPr>
        </p:nvGraphicFramePr>
        <p:xfrm>
          <a:off x="431653" y="1603208"/>
          <a:ext cx="9502510" cy="4755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Kaavio" r:id="rId4" imgW="7772481" imgH="4114800" progId="MSGraph.Chart.8">
                  <p:embed followColorScheme="full"/>
                </p:oleObj>
              </mc:Choice>
              <mc:Fallback>
                <p:oleObj name="Kaavio" r:id="rId4" imgW="7772481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53" y="1603208"/>
                        <a:ext cx="9502510" cy="4755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1919188" y="5705579"/>
            <a:ext cx="6023978" cy="35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0">
                <a:solidFill>
                  <a:srgbClr val="002664"/>
                </a:solidFill>
                <a:ea typeface="ＭＳ Ｐゴシック" pitchFamily="34" charset="-128"/>
              </a:rPr>
              <a:t>   </a:t>
            </a:r>
            <a:endParaRPr lang="fi-FI" sz="1613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1296343" y="6366118"/>
            <a:ext cx="5116781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Purchasing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power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parity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adjusted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shares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  <a:p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</a:rPr>
              <a:t>Maddison</a:t>
            </a:r>
            <a:r>
              <a:rPr lang="fi-FI" sz="1100" b="0" dirty="0">
                <a:solidFill>
                  <a:srgbClr val="002664"/>
                </a:solidFill>
              </a:rPr>
              <a:t> (</a:t>
            </a:r>
            <a:r>
              <a:rPr lang="fi-FI" sz="1100" b="0" dirty="0" err="1">
                <a:solidFill>
                  <a:srgbClr val="002664"/>
                </a:solidFill>
              </a:rPr>
              <a:t>Historical</a:t>
            </a:r>
            <a:r>
              <a:rPr lang="fi-FI" sz="1100" b="0" dirty="0">
                <a:solidFill>
                  <a:srgbClr val="002664"/>
                </a:solidFill>
              </a:rPr>
              <a:t> </a:t>
            </a:r>
            <a:r>
              <a:rPr lang="fi-FI" sz="1100" b="0" dirty="0" err="1">
                <a:solidFill>
                  <a:srgbClr val="002664"/>
                </a:solidFill>
              </a:rPr>
              <a:t>Statistics</a:t>
            </a:r>
            <a:r>
              <a:rPr lang="fi-FI" sz="1100" b="0" dirty="0">
                <a:solidFill>
                  <a:srgbClr val="002664"/>
                </a:solidFill>
              </a:rPr>
              <a:t>), IMF and ETLA 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50536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512" b="0">
                <a:solidFill>
                  <a:srgbClr val="002664"/>
                </a:solidFill>
                <a:ea typeface="ＭＳ Ｐゴシック" pitchFamily="34" charset="-128"/>
              </a:rPr>
              <a:t>  </a:t>
            </a:r>
            <a:endParaRPr lang="fi-FI" sz="1512" b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150537" name="Text Box 7"/>
          <p:cNvSpPr txBox="1">
            <a:spLocks noChangeArrowheads="1"/>
          </p:cNvSpPr>
          <p:nvPr/>
        </p:nvSpPr>
        <p:spPr bwMode="auto">
          <a:xfrm>
            <a:off x="5402374" y="4689583"/>
            <a:ext cx="41855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>
                <a:solidFill>
                  <a:srgbClr val="002664"/>
                </a:solidFill>
                <a:ea typeface="ＭＳ Ｐゴシック" pitchFamily="34" charset="-128"/>
              </a:rPr>
              <a:t>  </a:t>
            </a:r>
            <a:endParaRPr lang="fi-FI" sz="1310">
              <a:solidFill>
                <a:srgbClr val="002664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50538" name="Text Box 8"/>
          <p:cNvSpPr txBox="1">
            <a:spLocks noChangeArrowheads="1"/>
          </p:cNvSpPr>
          <p:nvPr/>
        </p:nvSpPr>
        <p:spPr bwMode="auto">
          <a:xfrm>
            <a:off x="1555987" y="739198"/>
            <a:ext cx="348799" cy="33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dirty="0">
                <a:solidFill>
                  <a:srgbClr val="00397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150539" name="Text Box 9"/>
          <p:cNvSpPr txBox="1">
            <a:spLocks noChangeArrowheads="1"/>
          </p:cNvSpPr>
          <p:nvPr/>
        </p:nvSpPr>
        <p:spPr bwMode="auto">
          <a:xfrm>
            <a:off x="8667963" y="3527988"/>
            <a:ext cx="1124795" cy="3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fi-FI" sz="1411" b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4008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Industrial </a:t>
            </a:r>
            <a:r>
              <a:rPr lang="fi-FI" dirty="0" err="1">
                <a:solidFill>
                  <a:srgbClr val="002060"/>
                </a:solidFill>
                <a:ea typeface="ＭＳ Ｐゴシック" pitchFamily="34" charset="-128"/>
              </a:rPr>
              <a:t>Production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2060"/>
                </a:solidFill>
                <a:ea typeface="ＭＳ Ｐゴシック" pitchFamily="34" charset="-128"/>
              </a:rPr>
              <a:t>Development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2060"/>
                </a:solidFill>
                <a:ea typeface="ＭＳ Ｐゴシック" pitchFamily="34" charset="-128"/>
              </a:rPr>
              <a:t>by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2060"/>
                </a:solidFill>
                <a:ea typeface="ＭＳ Ｐゴシック" pitchFamily="34" charset="-128"/>
              </a:rPr>
              <a:t>Year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endParaRPr lang="fi-F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68351" y="6494697"/>
            <a:ext cx="3372788" cy="29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13" tIns="41707" rIns="83413" bIns="41707"/>
          <a:lstStyle>
            <a:lvl1pPr defTabSz="8270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002664"/>
                </a:solidFill>
                <a:ea typeface="ＭＳ Ｐゴシック" pitchFamily="34" charset="-128"/>
              </a:rPr>
              <a:t>Source: </a:t>
            </a:r>
            <a:r>
              <a:rPr lang="en-US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endParaRPr lang="en-US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37</a:t>
            </a:fld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580854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780804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860013" y="2519883"/>
            <a:ext cx="8642350" cy="2232249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The Big Challenge for Finland after 2008</a:t>
            </a:r>
            <a:r>
              <a:rPr lang="fi-FI" sz="2822" b="0" dirty="0">
                <a:solidFill>
                  <a:srgbClr val="002060"/>
                </a:solidFill>
              </a:rPr>
              <a:t/>
            </a:r>
            <a:br>
              <a:rPr lang="fi-FI" sz="2822" b="0" dirty="0">
                <a:solidFill>
                  <a:srgbClr val="002060"/>
                </a:solidFill>
              </a:rPr>
            </a:br>
            <a:endParaRPr lang="fi-FI" sz="2822" dirty="0">
              <a:solidFill>
                <a:srgbClr val="002060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6292689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Exports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to EUR </a:t>
            </a:r>
            <a:r>
              <a:rPr lang="fi-FI" dirty="0" smtClean="0"/>
              <a:t>30 </a:t>
            </a:r>
            <a:r>
              <a:rPr lang="fi-FI" dirty="0" err="1"/>
              <a:t>Billion</a:t>
            </a:r>
            <a:r>
              <a:rPr lang="fi-FI" dirty="0"/>
              <a:t> Short of </a:t>
            </a:r>
            <a:r>
              <a:rPr lang="fi-FI" dirty="0" err="1"/>
              <a:t>Annual</a:t>
            </a:r>
            <a:r>
              <a:rPr lang="fi-FI" dirty="0"/>
              <a:t> Target Level </a:t>
            </a:r>
            <a:r>
              <a:rPr lang="fi-FI" sz="2822" b="0" dirty="0"/>
              <a:t/>
            </a:r>
            <a:br>
              <a:rPr lang="fi-FI" sz="2822" b="0" dirty="0"/>
            </a:br>
            <a:endParaRPr lang="fi-FI" sz="2822" b="0" dirty="0"/>
          </a:p>
        </p:txBody>
      </p:sp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1296343" y="6418971"/>
            <a:ext cx="4934818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06" tIns="48253" rIns="96506" bIns="48253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 err="1" smtClean="0">
                <a:solidFill>
                  <a:srgbClr val="002664"/>
                </a:solidFill>
                <a:ea typeface="Arial Unicode MS" pitchFamily="34" charset="-128"/>
              </a:rPr>
              <a:t>Source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: </a:t>
            </a:r>
            <a:r>
              <a:rPr lang="fi-FI" sz="1100" b="0" dirty="0" err="1" smtClean="0">
                <a:solidFill>
                  <a:srgbClr val="002664"/>
                </a:solidFill>
                <a:ea typeface="Arial Unicode MS" pitchFamily="34" charset="-128"/>
              </a:rPr>
              <a:t>Macronond</a:t>
            </a:r>
            <a:r>
              <a:rPr lang="fi-FI" sz="1100" b="0" dirty="0" smtClean="0">
                <a:solidFill>
                  <a:srgbClr val="002664"/>
                </a:solidFill>
                <a:ea typeface="Arial Unicode MS" pitchFamily="34" charset="-128"/>
              </a:rPr>
              <a:t>, </a:t>
            </a:r>
            <a:r>
              <a:rPr lang="fi-FI" sz="1100" b="0" dirty="0" err="1" smtClean="0">
                <a:solidFill>
                  <a:srgbClr val="002664"/>
                </a:solidFill>
                <a:ea typeface="Arial Unicode MS" pitchFamily="34" charset="-128"/>
              </a:rPr>
              <a:t>Statistics</a:t>
            </a:r>
            <a:r>
              <a:rPr lang="fi-FI" sz="1100" b="0" dirty="0" smtClean="0">
                <a:solidFill>
                  <a:srgbClr val="002664"/>
                </a:solidFill>
                <a:ea typeface="Arial Unicode MS" pitchFamily="34" charset="-128"/>
              </a:rPr>
              <a:t> 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Finland / National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Accounts</a:t>
            </a:r>
            <a:endParaRPr lang="fi-FI" sz="1100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39</a:t>
            </a:fld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770805"/>
              </p:ext>
            </p:extLst>
          </p:nvPr>
        </p:nvGraphicFramePr>
        <p:xfrm>
          <a:off x="431800" y="1746334"/>
          <a:ext cx="9502775" cy="461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Macrobond document" r:id="rId4" imgW="12573938" imgH="5667684" progId="Mbnd.mbnd">
                  <p:embed/>
                </p:oleObj>
              </mc:Choice>
              <mc:Fallback>
                <p:oleObj name="Macrobond document" r:id="rId4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1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761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Finnish </a:t>
            </a:r>
            <a:r>
              <a:rPr lang="en-GB" dirty="0" smtClean="0"/>
              <a:t>Technology Industry </a:t>
            </a:r>
            <a:r>
              <a:rPr lang="en-GB" dirty="0"/>
              <a:t>i</a:t>
            </a:r>
            <a:r>
              <a:rPr lang="en-GB" dirty="0" smtClean="0"/>
              <a:t>s Comprised of </a:t>
            </a:r>
            <a:r>
              <a:rPr lang="en-GB" dirty="0"/>
              <a:t>F</a:t>
            </a:r>
            <a:r>
              <a:rPr lang="en-GB" dirty="0" smtClean="0"/>
              <a:t>ive Sub-Sectors</a:t>
            </a:r>
            <a:endParaRPr lang="fi-FI" dirty="0"/>
          </a:p>
        </p:txBody>
      </p:sp>
      <p:sp>
        <p:nvSpPr>
          <p:cNvPr id="17" name="Ylänuoli 10"/>
          <p:cNvSpPr>
            <a:spLocks noChangeArrowheads="1"/>
          </p:cNvSpPr>
          <p:nvPr/>
        </p:nvSpPr>
        <p:spPr bwMode="auto">
          <a:xfrm>
            <a:off x="4603977" y="3964785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  <a:latin typeface="Arial"/>
              <a:ea typeface="Arial Unicode MS"/>
            </a:endParaRPr>
          </a:p>
        </p:txBody>
      </p:sp>
      <p:sp>
        <p:nvSpPr>
          <p:cNvPr id="20" name="Ylänuoli 19"/>
          <p:cNvSpPr/>
          <p:nvPr/>
        </p:nvSpPr>
        <p:spPr bwMode="auto">
          <a:xfrm rot="17274224">
            <a:off x="6663169" y="2494391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Ylänuoli 20"/>
          <p:cNvSpPr/>
          <p:nvPr/>
        </p:nvSpPr>
        <p:spPr bwMode="auto">
          <a:xfrm rot="12971679">
            <a:off x="5339975" y="1742394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Ylänuoli 21"/>
          <p:cNvSpPr/>
          <p:nvPr/>
        </p:nvSpPr>
        <p:spPr bwMode="auto">
          <a:xfrm rot="8640000">
            <a:off x="3879180" y="1742394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Ylänuoli 22"/>
          <p:cNvSpPr/>
          <p:nvPr/>
        </p:nvSpPr>
        <p:spPr bwMode="auto">
          <a:xfrm rot="4320000">
            <a:off x="2573584" y="2494391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48272" y="2090868"/>
            <a:ext cx="3512664" cy="158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  <a:t>Electronics and </a:t>
            </a:r>
            <a:b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</a:br>
            <a:r>
              <a:rPr lang="en-GB" dirty="0" err="1">
                <a:solidFill>
                  <a:schemeClr val="folHlink"/>
                </a:solidFill>
                <a:ea typeface="ＭＳ Ｐゴシック" pitchFamily="-128" charset="-128"/>
              </a:rPr>
              <a:t>Electrotechnical</a:t>
            </a:r>
            <a: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  <a:t> Industry</a:t>
            </a:r>
          </a:p>
          <a:p>
            <a:pPr>
              <a:buFontTx/>
              <a:buChar char="•"/>
            </a:pPr>
            <a:r>
              <a:rPr lang="en-GB" b="0" dirty="0" smtClean="0">
                <a:solidFill>
                  <a:srgbClr val="002664"/>
                </a:solidFill>
              </a:rPr>
              <a:t> </a:t>
            </a:r>
            <a:r>
              <a:rPr lang="en-US" b="0" dirty="0">
                <a:solidFill>
                  <a:srgbClr val="002664"/>
                </a:solidFill>
              </a:rPr>
              <a:t>Data communications equipment,</a:t>
            </a:r>
            <a:br>
              <a:rPr lang="en-US" b="0" dirty="0">
                <a:solidFill>
                  <a:srgbClr val="002664"/>
                </a:solidFill>
              </a:rPr>
            </a:br>
            <a:r>
              <a:rPr lang="en-US" b="0" dirty="0">
                <a:solidFill>
                  <a:srgbClr val="002664"/>
                </a:solidFill>
              </a:rPr>
              <a:t>electrical machinery, medical technology products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Turnover (2014): </a:t>
            </a:r>
            <a:r>
              <a:rPr lang="en-US" b="0" dirty="0" smtClean="0">
                <a:solidFill>
                  <a:srgbClr val="002664"/>
                </a:solidFill>
              </a:rPr>
              <a:t>15.3 </a:t>
            </a:r>
            <a:r>
              <a:rPr lang="en-US" b="0" dirty="0">
                <a:solidFill>
                  <a:srgbClr val="002664"/>
                </a:solidFill>
              </a:rPr>
              <a:t>billion euros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Personnel (2014): </a:t>
            </a:r>
            <a:r>
              <a:rPr lang="en-US" b="0" dirty="0" smtClean="0">
                <a:solidFill>
                  <a:srgbClr val="002664"/>
                </a:solidFill>
              </a:rPr>
              <a:t>42,100</a:t>
            </a:r>
            <a:endParaRPr lang="en-US" b="0" dirty="0">
              <a:solidFill>
                <a:srgbClr val="002664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710109" y="2090868"/>
            <a:ext cx="3284720" cy="1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FF6600"/>
                </a:solidFill>
              </a:rPr>
              <a:t>Metals Industry</a:t>
            </a:r>
            <a:endParaRPr lang="en-GB" dirty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GB" b="0" dirty="0">
                <a:solidFill>
                  <a:srgbClr val="002664"/>
                </a:solidFill>
              </a:rPr>
              <a:t> Steel products, non-ferrous</a:t>
            </a:r>
            <a:br>
              <a:rPr lang="en-GB" b="0" dirty="0">
                <a:solidFill>
                  <a:srgbClr val="002664"/>
                </a:solidFill>
              </a:rPr>
            </a:br>
            <a:r>
              <a:rPr lang="en-GB" b="0" dirty="0">
                <a:solidFill>
                  <a:srgbClr val="002664"/>
                </a:solidFill>
              </a:rPr>
              <a:t>  metals, castings</a:t>
            </a:r>
          </a:p>
          <a:p>
            <a:pPr>
              <a:buFontTx/>
              <a:buChar char="•"/>
            </a:pPr>
            <a:r>
              <a:rPr lang="en-GB" b="0" dirty="0">
                <a:solidFill>
                  <a:srgbClr val="002664"/>
                </a:solidFill>
              </a:rPr>
              <a:t> Turnover (2014): </a:t>
            </a:r>
            <a:r>
              <a:rPr lang="en-GB" b="0" dirty="0" smtClean="0">
                <a:solidFill>
                  <a:srgbClr val="002664"/>
                </a:solidFill>
              </a:rPr>
              <a:t>9.8 </a:t>
            </a:r>
            <a:r>
              <a:rPr lang="en-GB" b="0" dirty="0">
                <a:solidFill>
                  <a:srgbClr val="002664"/>
                </a:solidFill>
              </a:rPr>
              <a:t>billion euros</a:t>
            </a:r>
          </a:p>
          <a:p>
            <a:pPr>
              <a:buFontTx/>
              <a:buChar char="•"/>
            </a:pPr>
            <a:r>
              <a:rPr lang="en-GB" b="0" dirty="0">
                <a:solidFill>
                  <a:srgbClr val="002664"/>
                </a:solidFill>
              </a:rPr>
              <a:t> Personnel (2014): </a:t>
            </a:r>
            <a:r>
              <a:rPr lang="en-GB" b="0" dirty="0" smtClean="0">
                <a:solidFill>
                  <a:srgbClr val="002664"/>
                </a:solidFill>
              </a:rPr>
              <a:t>15,700</a:t>
            </a:r>
            <a:endParaRPr lang="en-GB" b="0" dirty="0">
              <a:solidFill>
                <a:srgbClr val="002664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53851" y="4096074"/>
            <a:ext cx="3047344" cy="1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822433"/>
                </a:solidFill>
              </a:rPr>
              <a:t>Mechanical Engineering</a:t>
            </a:r>
            <a:endParaRPr lang="en-GB" dirty="0">
              <a:solidFill>
                <a:srgbClr val="822433"/>
              </a:solidFill>
            </a:endParaRPr>
          </a:p>
          <a:p>
            <a:pPr>
              <a:buFontTx/>
              <a:buChar char="•"/>
            </a:pPr>
            <a:r>
              <a:rPr lang="en-GB" b="0" dirty="0" smtClean="0">
                <a:solidFill>
                  <a:srgbClr val="002664"/>
                </a:solidFill>
              </a:rPr>
              <a:t> </a:t>
            </a:r>
            <a:r>
              <a:rPr lang="en-US" b="0" dirty="0">
                <a:solidFill>
                  <a:srgbClr val="002664"/>
                </a:solidFill>
              </a:rPr>
              <a:t>Machinery, metal products, </a:t>
            </a:r>
            <a:br>
              <a:rPr lang="en-US" b="0" dirty="0">
                <a:solidFill>
                  <a:srgbClr val="002664"/>
                </a:solidFill>
              </a:rPr>
            </a:br>
            <a:r>
              <a:rPr lang="en-US" b="0" dirty="0">
                <a:solidFill>
                  <a:srgbClr val="002664"/>
                </a:solidFill>
              </a:rPr>
              <a:t>  vehicles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Turnover (2014): </a:t>
            </a:r>
            <a:r>
              <a:rPr lang="en-US" b="0" dirty="0" smtClean="0">
                <a:solidFill>
                  <a:srgbClr val="002664"/>
                </a:solidFill>
              </a:rPr>
              <a:t>26.8 </a:t>
            </a:r>
            <a:r>
              <a:rPr lang="en-US" b="0" dirty="0">
                <a:solidFill>
                  <a:srgbClr val="002664"/>
                </a:solidFill>
              </a:rPr>
              <a:t>billion euros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Personnel (2014): </a:t>
            </a:r>
            <a:r>
              <a:rPr lang="en-US" b="0" dirty="0" smtClean="0">
                <a:solidFill>
                  <a:srgbClr val="002664"/>
                </a:solidFill>
              </a:rPr>
              <a:t>122,300</a:t>
            </a:r>
            <a:endParaRPr lang="en-US" b="0" dirty="0">
              <a:solidFill>
                <a:srgbClr val="002664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599579" y="5181985"/>
            <a:ext cx="3110530" cy="1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660066"/>
                </a:solidFill>
              </a:rPr>
              <a:t>Consulting Engineering</a:t>
            </a:r>
            <a:endParaRPr lang="en-GB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GB" b="0" dirty="0" smtClean="0">
                <a:solidFill>
                  <a:srgbClr val="002664"/>
                </a:solidFill>
              </a:rPr>
              <a:t> </a:t>
            </a:r>
            <a:r>
              <a:rPr lang="en-GB" b="0" noProof="1">
                <a:solidFill>
                  <a:srgbClr val="002664"/>
                </a:solidFill>
              </a:rPr>
              <a:t>Expertise for </a:t>
            </a:r>
            <a:r>
              <a:rPr lang="en-GB" b="0" noProof="1" smtClean="0">
                <a:solidFill>
                  <a:srgbClr val="002664"/>
                </a:solidFill>
              </a:rPr>
              <a:t>construction industry </a:t>
            </a:r>
            <a:r>
              <a:rPr lang="en-GB" b="0" noProof="1">
                <a:solidFill>
                  <a:srgbClr val="002664"/>
                </a:solidFill>
              </a:rPr>
              <a:t>and infrastructure</a:t>
            </a:r>
          </a:p>
          <a:p>
            <a:pPr>
              <a:buFontTx/>
              <a:buChar char="•"/>
            </a:pPr>
            <a:r>
              <a:rPr lang="en-GB" b="0" noProof="1">
                <a:solidFill>
                  <a:srgbClr val="002664"/>
                </a:solidFill>
              </a:rPr>
              <a:t> Turnover (2014): </a:t>
            </a:r>
            <a:r>
              <a:rPr lang="en-GB" b="0" noProof="1" smtClean="0">
                <a:solidFill>
                  <a:srgbClr val="002664"/>
                </a:solidFill>
              </a:rPr>
              <a:t>5.3 </a:t>
            </a:r>
            <a:r>
              <a:rPr lang="en-GB" b="0" noProof="1">
                <a:solidFill>
                  <a:srgbClr val="002664"/>
                </a:solidFill>
              </a:rPr>
              <a:t>billion euros</a:t>
            </a:r>
          </a:p>
          <a:p>
            <a:pPr>
              <a:buFontTx/>
              <a:buChar char="•"/>
            </a:pPr>
            <a:r>
              <a:rPr lang="en-GB" b="0" noProof="1">
                <a:solidFill>
                  <a:srgbClr val="002664"/>
                </a:solidFill>
              </a:rPr>
              <a:t> Personnel (2014): </a:t>
            </a:r>
            <a:r>
              <a:rPr lang="en-GB" b="0" noProof="1" smtClean="0">
                <a:solidFill>
                  <a:srgbClr val="002664"/>
                </a:solidFill>
              </a:rPr>
              <a:t>46,200</a:t>
            </a:r>
            <a:endParaRPr lang="en-GB" b="0" noProof="1">
              <a:solidFill>
                <a:srgbClr val="002664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710109" y="3744019"/>
            <a:ext cx="3372400" cy="1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A2AD00"/>
                </a:solidFill>
              </a:rPr>
              <a:t>Information Technology</a:t>
            </a:r>
            <a:endParaRPr lang="en-GB" dirty="0">
              <a:solidFill>
                <a:srgbClr val="A2AD00"/>
              </a:solidFill>
            </a:endParaRPr>
          </a:p>
          <a:p>
            <a:pPr>
              <a:buFontTx/>
              <a:buChar char="•"/>
            </a:pPr>
            <a:r>
              <a:rPr lang="en-GB" b="0" dirty="0" smtClean="0">
                <a:solidFill>
                  <a:srgbClr val="002664"/>
                </a:solidFill>
              </a:rPr>
              <a:t> </a:t>
            </a:r>
            <a:r>
              <a:rPr lang="en-US" b="0" dirty="0">
                <a:solidFill>
                  <a:srgbClr val="002664"/>
                </a:solidFill>
              </a:rPr>
              <a:t>IT services, applications</a:t>
            </a:r>
            <a:br>
              <a:rPr lang="en-US" b="0" dirty="0">
                <a:solidFill>
                  <a:srgbClr val="002664"/>
                </a:solidFill>
              </a:rPr>
            </a:br>
            <a:r>
              <a:rPr lang="en-US" b="0" dirty="0">
                <a:solidFill>
                  <a:srgbClr val="002664"/>
                </a:solidFill>
              </a:rPr>
              <a:t>  and programming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Turnover (2014): 10.0 billion euros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Personnel (2014): </a:t>
            </a:r>
            <a:r>
              <a:rPr lang="en-US" b="0" dirty="0" smtClean="0">
                <a:solidFill>
                  <a:srgbClr val="002664"/>
                </a:solidFill>
              </a:rPr>
              <a:t>58,500</a:t>
            </a:r>
            <a:endParaRPr lang="en-US" b="0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6989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Exports</a:t>
            </a:r>
            <a:r>
              <a:rPr lang="fi-FI" dirty="0"/>
              <a:t> </a:t>
            </a:r>
            <a:r>
              <a:rPr lang="fi-FI" dirty="0" err="1" smtClean="0"/>
              <a:t>Lagging</a:t>
            </a:r>
            <a:r>
              <a:rPr lang="fi-FI" dirty="0" smtClean="0"/>
              <a:t> </a:t>
            </a:r>
            <a:r>
              <a:rPr lang="fi-FI" dirty="0" err="1"/>
              <a:t>Behind</a:t>
            </a:r>
            <a:r>
              <a:rPr lang="fi-FI" dirty="0"/>
              <a:t> </a:t>
            </a:r>
            <a:r>
              <a:rPr lang="fi-FI" dirty="0" err="1"/>
              <a:t>Competitors</a:t>
            </a:r>
            <a:endParaRPr lang="fi-F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96343" y="6460792"/>
            <a:ext cx="209223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Macrobond</a:t>
            </a:r>
            <a:r>
              <a:rPr lang="fi-FI" sz="1100" dirty="0" smtClean="0">
                <a:solidFill>
                  <a:srgbClr val="002664"/>
                </a:solidFill>
              </a:rPr>
              <a:t>, </a:t>
            </a:r>
            <a:r>
              <a:rPr lang="fi-FI" sz="1100" dirty="0" err="1" smtClean="0">
                <a:solidFill>
                  <a:srgbClr val="002664"/>
                </a:solidFill>
              </a:rPr>
              <a:t>Eurostat</a:t>
            </a:r>
            <a:r>
              <a:rPr lang="fi-FI" sz="1100" dirty="0" smtClean="0">
                <a:solidFill>
                  <a:srgbClr val="002664"/>
                </a:solidFill>
              </a:rPr>
              <a:t>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40</a:t>
            </a:fld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892037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584802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Share</a:t>
            </a:r>
            <a:r>
              <a:rPr lang="fi-FI" dirty="0"/>
              <a:t> of Industry in GDP in </a:t>
            </a:r>
            <a:r>
              <a:rPr lang="fi-FI" dirty="0" smtClean="0"/>
              <a:t>Finland 1900-2014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4007347254"/>
              </p:ext>
            </p:extLst>
          </p:nvPr>
        </p:nvGraphicFramePr>
        <p:xfrm>
          <a:off x="431653" y="1727203"/>
          <a:ext cx="9433642" cy="460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296343" y="6336890"/>
            <a:ext cx="7184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r>
              <a:rPr lang="fi-FI" sz="1100" dirty="0">
                <a:solidFill>
                  <a:srgbClr val="002664"/>
                </a:solidFill>
              </a:rPr>
              <a:t>*) </a:t>
            </a:r>
            <a:r>
              <a:rPr lang="fi-FI" sz="1100" dirty="0" err="1">
                <a:solidFill>
                  <a:srgbClr val="002664"/>
                </a:solidFill>
              </a:rPr>
              <a:t>During</a:t>
            </a:r>
            <a:r>
              <a:rPr lang="fi-FI" sz="1100" dirty="0">
                <a:solidFill>
                  <a:srgbClr val="002664"/>
                </a:solidFill>
              </a:rPr>
              <a:t> 1900-1974 </a:t>
            </a:r>
            <a:r>
              <a:rPr lang="fi-FI" sz="1100" dirty="0" err="1">
                <a:solidFill>
                  <a:srgbClr val="002664"/>
                </a:solidFill>
              </a:rPr>
              <a:t>industry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covers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also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mines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energy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water</a:t>
            </a:r>
            <a:r>
              <a:rPr lang="fi-FI" sz="1100" dirty="0">
                <a:solidFill>
                  <a:srgbClr val="002664"/>
                </a:solidFill>
              </a:rPr>
              <a:t> and </a:t>
            </a:r>
            <a:r>
              <a:rPr lang="fi-FI" sz="1100" dirty="0" err="1">
                <a:solidFill>
                  <a:srgbClr val="002664"/>
                </a:solidFill>
              </a:rPr>
              <a:t>refuse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collection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sectors</a:t>
            </a:r>
            <a:r>
              <a:rPr lang="fi-FI" sz="1100" dirty="0">
                <a:solidFill>
                  <a:srgbClr val="002664"/>
                </a:solidFill>
              </a:rPr>
              <a:t>. </a:t>
            </a:r>
          </a:p>
          <a:p>
            <a:pPr defTabSz="921624"/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Statistics</a:t>
            </a:r>
            <a:r>
              <a:rPr lang="fi-FI" sz="1100" dirty="0">
                <a:solidFill>
                  <a:srgbClr val="002664"/>
                </a:solidFill>
              </a:rPr>
              <a:t> Finland / National </a:t>
            </a:r>
            <a:r>
              <a:rPr lang="fi-FI" sz="1100" dirty="0" err="1">
                <a:solidFill>
                  <a:srgbClr val="002664"/>
                </a:solidFill>
              </a:rPr>
              <a:t>Accounts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5303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42</a:t>
            </a:fld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509567"/>
              </p:ext>
            </p:extLst>
          </p:nvPr>
        </p:nvGraphicFramePr>
        <p:xfrm>
          <a:off x="504255" y="1714194"/>
          <a:ext cx="9217024" cy="44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33645"/>
              </p:ext>
            </p:extLst>
          </p:nvPr>
        </p:nvGraphicFramePr>
        <p:xfrm>
          <a:off x="1012277" y="6120083"/>
          <a:ext cx="6044707" cy="296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4212"/>
                <a:gridCol w="724471"/>
                <a:gridCol w="774430"/>
                <a:gridCol w="774430"/>
                <a:gridCol w="746791"/>
                <a:gridCol w="746791"/>
                <a:gridCol w="746791"/>
                <a:gridCol w="746791"/>
              </a:tblGrid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264895" y="4248075"/>
            <a:ext cx="870897" cy="3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9108"/>
            <a:r>
              <a:rPr lang="fi-FI" sz="1613" dirty="0">
                <a:solidFill>
                  <a:srgbClr val="0070C0"/>
                </a:solidFill>
              </a:rPr>
              <a:t>-21 %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29813" y="6479460"/>
            <a:ext cx="5370530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06" tIns="48253" rIns="96506" bIns="48253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 err="1" smtClean="0">
                <a:solidFill>
                  <a:srgbClr val="002664"/>
                </a:solidFill>
                <a:ea typeface="Arial Unicode MS" pitchFamily="34" charset="-128"/>
              </a:rPr>
              <a:t>Source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Statistics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 Finland / National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, Industrial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volume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index</a:t>
            </a:r>
            <a:endParaRPr lang="fi-FI" sz="1100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1801" y="143619"/>
            <a:ext cx="9506249" cy="1008000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algn="l" defTabSz="91406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 spc="-40" baseline="0">
                <a:solidFill>
                  <a:srgbClr val="0029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 smtClean="0"/>
              <a:t>Finland’s</a:t>
            </a:r>
            <a:r>
              <a:rPr lang="fi-FI" dirty="0" smtClean="0"/>
              <a:t> Industrial </a:t>
            </a:r>
            <a:r>
              <a:rPr lang="fi-FI" dirty="0" err="1" smtClean="0"/>
              <a:t>Production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Regain</a:t>
            </a:r>
            <a:r>
              <a:rPr lang="fi-FI" dirty="0" smtClean="0"/>
              <a:t> the Level of 2008 </a:t>
            </a:r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Present</a:t>
            </a:r>
            <a:r>
              <a:rPr lang="fi-FI" dirty="0" smtClean="0"/>
              <a:t> </a:t>
            </a:r>
            <a:r>
              <a:rPr lang="fi-FI" dirty="0" err="1" smtClean="0"/>
              <a:t>Production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16" b="0" dirty="0" err="1" smtClean="0"/>
              <a:t>Finland’s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production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capasity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has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decreased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over</a:t>
            </a:r>
            <a:r>
              <a:rPr lang="fi-FI" sz="2016" b="0" dirty="0" smtClean="0"/>
              <a:t> 20 %   </a:t>
            </a:r>
            <a:r>
              <a:rPr lang="fi-FI" sz="2822" b="0" dirty="0" smtClean="0"/>
              <a:t/>
            </a:r>
            <a:br>
              <a:rPr lang="fi-FI" sz="2822" b="0" dirty="0" smtClean="0"/>
            </a:br>
            <a:endParaRPr lang="fi-FI" sz="2822" b="0" dirty="0"/>
          </a:p>
        </p:txBody>
      </p:sp>
    </p:spTree>
    <p:extLst>
      <p:ext uri="{BB962C8B-B14F-4D97-AF65-F5344CB8AC3E}">
        <p14:creationId xmlns:p14="http://schemas.microsoft.com/office/powerpoint/2010/main" val="3413338327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002664"/>
                </a:solidFill>
                <a:ea typeface="ＭＳ Ｐゴシック" pitchFamily="34" charset="-128"/>
              </a:rPr>
              <a:t>Growth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 of Public </a:t>
            </a:r>
            <a:r>
              <a:rPr lang="fi-FI" dirty="0" err="1">
                <a:solidFill>
                  <a:srgbClr val="002664"/>
                </a:solidFill>
                <a:ea typeface="ＭＳ Ｐゴシック" pitchFamily="34" charset="-128"/>
              </a:rPr>
              <a:t>Debt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 and </a:t>
            </a:r>
            <a:r>
              <a:rPr lang="fi-FI" dirty="0" err="1">
                <a:solidFill>
                  <a:srgbClr val="002664"/>
                </a:solidFill>
                <a:ea typeface="ＭＳ Ｐゴシック" pitchFamily="34" charset="-128"/>
              </a:rPr>
              <a:t>Tax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dirty="0" err="1" smtClean="0">
                <a:solidFill>
                  <a:srgbClr val="002664"/>
                </a:solidFill>
                <a:ea typeface="ＭＳ Ｐゴシック" pitchFamily="34" charset="-128"/>
              </a:rPr>
              <a:t>Rate</a:t>
            </a: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 Out 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of </a:t>
            </a: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Control</a:t>
            </a:r>
            <a:b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Increased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burden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requires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cuts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to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public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sector</a:t>
            </a:r>
            <a:endParaRPr lang="fi-FI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24335" y="6480880"/>
            <a:ext cx="25971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Macrobond</a:t>
            </a:r>
            <a:r>
              <a:rPr lang="fi-FI" sz="1100" dirty="0" smtClean="0">
                <a:solidFill>
                  <a:srgbClr val="002664"/>
                </a:solidFill>
              </a:rPr>
              <a:t>, </a:t>
            </a:r>
            <a:r>
              <a:rPr lang="fi-FI" sz="1100" dirty="0" err="1" smtClean="0">
                <a:solidFill>
                  <a:srgbClr val="002664"/>
                </a:solidFill>
              </a:rPr>
              <a:t>Statistics</a:t>
            </a:r>
            <a:r>
              <a:rPr lang="fi-FI" sz="1100" dirty="0" smtClean="0">
                <a:solidFill>
                  <a:srgbClr val="002664"/>
                </a:solidFill>
              </a:rPr>
              <a:t> Finland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43</a:t>
            </a:fld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028560"/>
              </p:ext>
            </p:extLst>
          </p:nvPr>
        </p:nvGraphicFramePr>
        <p:xfrm>
          <a:off x="431800" y="1746334"/>
          <a:ext cx="9502775" cy="4615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5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497822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822794"/>
              </p:ext>
            </p:extLst>
          </p:nvPr>
        </p:nvGraphicFramePr>
        <p:xfrm>
          <a:off x="431800" y="1799803"/>
          <a:ext cx="950277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Industrial </a:t>
            </a:r>
            <a:r>
              <a:rPr lang="fi-FI" dirty="0" err="1" smtClean="0"/>
              <a:t>Investments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Increased</a:t>
            </a:r>
            <a:r>
              <a:rPr lang="fi-FI" dirty="0" smtClean="0"/>
              <a:t> in 2015</a:t>
            </a:r>
            <a:br>
              <a:rPr lang="fi-FI" dirty="0" smtClean="0"/>
            </a:br>
            <a:r>
              <a:rPr lang="fi-FI" sz="2000" b="0" dirty="0" smtClean="0"/>
              <a:t>Industrial </a:t>
            </a:r>
            <a:r>
              <a:rPr lang="fi-FI" sz="2000" b="0" dirty="0" err="1" smtClean="0"/>
              <a:t>fixed</a:t>
            </a:r>
            <a:r>
              <a:rPr lang="fi-FI" sz="2000" b="0" dirty="0" smtClean="0"/>
              <a:t> and R&amp;D </a:t>
            </a:r>
            <a:r>
              <a:rPr lang="fi-FI" sz="2000" b="0" dirty="0" err="1" smtClean="0"/>
              <a:t>investments</a:t>
            </a:r>
            <a:r>
              <a:rPr lang="fi-FI" sz="2000" b="0" dirty="0" smtClean="0"/>
              <a:t> in Finland  </a:t>
            </a:r>
            <a:endParaRPr lang="fi-FI" sz="2000" b="0" dirty="0"/>
          </a:p>
        </p:txBody>
      </p:sp>
      <p:sp>
        <p:nvSpPr>
          <p:cNvPr id="6" name="Tekstiruutu 5"/>
          <p:cNvSpPr txBox="1"/>
          <p:nvPr/>
        </p:nvSpPr>
        <p:spPr>
          <a:xfrm>
            <a:off x="1368351" y="6336890"/>
            <a:ext cx="6749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Statistics</a:t>
            </a:r>
            <a:r>
              <a:rPr lang="fi-FI" sz="1100" dirty="0">
                <a:solidFill>
                  <a:srgbClr val="002664"/>
                </a:solidFill>
              </a:rPr>
              <a:t> Finland, </a:t>
            </a:r>
            <a:r>
              <a:rPr lang="fi-FI" sz="1100" dirty="0" err="1">
                <a:solidFill>
                  <a:srgbClr val="002664"/>
                </a:solidFill>
              </a:rPr>
              <a:t>Confederation</a:t>
            </a:r>
            <a:r>
              <a:rPr lang="fi-FI" sz="1100" dirty="0">
                <a:solidFill>
                  <a:srgbClr val="002664"/>
                </a:solidFill>
              </a:rPr>
              <a:t> of </a:t>
            </a:r>
            <a:r>
              <a:rPr lang="fi-FI" sz="1100" dirty="0" err="1">
                <a:solidFill>
                  <a:srgbClr val="002664"/>
                </a:solidFill>
              </a:rPr>
              <a:t>Finnish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Industries</a:t>
            </a:r>
            <a:r>
              <a:rPr lang="fi-FI" sz="1100" dirty="0">
                <a:solidFill>
                  <a:srgbClr val="002664"/>
                </a:solidFill>
              </a:rPr>
              <a:t>’ </a:t>
            </a:r>
          </a:p>
          <a:p>
            <a:pPr defTabSz="921624"/>
            <a:r>
              <a:rPr lang="fi-FI" sz="1100" dirty="0" err="1">
                <a:solidFill>
                  <a:srgbClr val="002664"/>
                </a:solidFill>
              </a:rPr>
              <a:t>Investment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Survey</a:t>
            </a:r>
            <a:r>
              <a:rPr lang="fi-FI" sz="1100" dirty="0">
                <a:solidFill>
                  <a:srgbClr val="002664"/>
                </a:solidFill>
              </a:rPr>
              <a:t> (</a:t>
            </a:r>
            <a:r>
              <a:rPr lang="fi-FI" sz="1100" dirty="0" err="1">
                <a:solidFill>
                  <a:srgbClr val="002664"/>
                </a:solidFill>
              </a:rPr>
              <a:t>June</a:t>
            </a:r>
            <a:r>
              <a:rPr lang="fi-FI" sz="1100" dirty="0">
                <a:solidFill>
                  <a:srgbClr val="002664"/>
                </a:solidFill>
              </a:rPr>
              <a:t> 2014)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152327" y="1583779"/>
            <a:ext cx="6314001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1624"/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2161033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Upswing of Investments Required in Finland</a:t>
            </a:r>
            <a:endParaRPr lang="en-GB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063534"/>
              </p:ext>
            </p:extLst>
          </p:nvPr>
        </p:nvGraphicFramePr>
        <p:xfrm>
          <a:off x="431653" y="1628634"/>
          <a:ext cx="9433642" cy="469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9750" name="Text Box 4"/>
          <p:cNvSpPr txBox="1">
            <a:spLocks noChangeArrowheads="1"/>
          </p:cNvSpPr>
          <p:nvPr/>
        </p:nvSpPr>
        <p:spPr bwMode="auto">
          <a:xfrm>
            <a:off x="1296343" y="6517560"/>
            <a:ext cx="4716783" cy="4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060"/>
                </a:solidFill>
              </a:rPr>
              <a:t>Source:</a:t>
            </a:r>
            <a:r>
              <a:rPr sz="1100" dirty="0">
                <a:solidFill>
                  <a:srgbClr val="002060"/>
                </a:solidFill>
              </a:rPr>
              <a:t> </a:t>
            </a:r>
            <a:r>
              <a:rPr lang="fi-FI" sz="1100" b="0" dirty="0">
                <a:solidFill>
                  <a:srgbClr val="002060"/>
                </a:solidFill>
              </a:rPr>
              <a:t>OECD, Economic</a:t>
            </a:r>
            <a:r>
              <a:rPr sz="1100" dirty="0">
                <a:solidFill>
                  <a:srgbClr val="002060"/>
                </a:solidFill>
              </a:rPr>
              <a:t> </a:t>
            </a:r>
            <a:r>
              <a:rPr lang="fi-FI" sz="1100" b="0" dirty="0">
                <a:solidFill>
                  <a:srgbClr val="002060"/>
                </a:solidFill>
              </a:rPr>
              <a:t>Outlook </a:t>
            </a:r>
            <a:r>
              <a:rPr lang="fi-FI" sz="1100" b="0" dirty="0" smtClean="0">
                <a:solidFill>
                  <a:srgbClr val="002060"/>
                </a:solidFill>
              </a:rPr>
              <a:t>2015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0" b="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59751" name="Text Box 5"/>
          <p:cNvSpPr txBox="1">
            <a:spLocks noChangeArrowheads="1"/>
          </p:cNvSpPr>
          <p:nvPr/>
        </p:nvSpPr>
        <p:spPr bwMode="auto">
          <a:xfrm>
            <a:off x="833884" y="1583779"/>
            <a:ext cx="1551318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060"/>
                </a:solidFill>
              </a:rPr>
              <a:t>Index, 2005=100</a:t>
            </a:r>
            <a:endParaRPr lang="en-GB" sz="1411" b="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9057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620621"/>
              </p:ext>
            </p:extLst>
          </p:nvPr>
        </p:nvGraphicFramePr>
        <p:xfrm>
          <a:off x="431800" y="1655028"/>
          <a:ext cx="9502775" cy="421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143619"/>
            <a:ext cx="9649518" cy="1008000"/>
          </a:xfrm>
        </p:spPr>
        <p:txBody>
          <a:bodyPr wrap="square" anchor="t" anchorCtr="0"/>
          <a:lstStyle/>
          <a:p>
            <a:pPr defTabSz="873623"/>
            <a:r>
              <a:rPr lang="fi-FI" b="1" dirty="0" err="1" smtClean="0"/>
              <a:t>Turning</a:t>
            </a:r>
            <a:r>
              <a:rPr lang="fi-FI" b="1" dirty="0" smtClean="0"/>
              <a:t> Point of Productivity* </a:t>
            </a:r>
            <a:r>
              <a:rPr lang="fi-FI" b="1" dirty="0" err="1" smtClean="0"/>
              <a:t>Development</a:t>
            </a:r>
            <a:r>
              <a:rPr lang="fi-FI" b="1" dirty="0" smtClean="0"/>
              <a:t> in Finland</a:t>
            </a:r>
            <a:r>
              <a:rPr lang="fi-FI" b="0" dirty="0" smtClean="0"/>
              <a:t/>
            </a:r>
            <a:br>
              <a:rPr lang="fi-FI" b="0" dirty="0" smtClean="0"/>
            </a:br>
            <a:r>
              <a:rPr lang="fi-FI" sz="2000" b="0" dirty="0" err="1"/>
              <a:t>After</a:t>
            </a:r>
            <a:r>
              <a:rPr lang="fi-FI" sz="2000" b="0" dirty="0"/>
              <a:t> 2008 Finland </a:t>
            </a:r>
            <a:r>
              <a:rPr lang="fi-FI" sz="2000" b="0" dirty="0" err="1"/>
              <a:t>has</a:t>
            </a:r>
            <a:r>
              <a:rPr lang="fi-FI" sz="2000" b="0" dirty="0"/>
              <a:t> </a:t>
            </a:r>
            <a:r>
              <a:rPr lang="fi-FI" sz="2000" b="0" dirty="0" err="1"/>
              <a:t>lost</a:t>
            </a:r>
            <a:r>
              <a:rPr lang="fi-FI" sz="2000" b="0" dirty="0"/>
              <a:t> </a:t>
            </a:r>
            <a:r>
              <a:rPr lang="fi-FI" sz="2000" b="0" dirty="0" err="1"/>
              <a:t>considerable</a:t>
            </a:r>
            <a:r>
              <a:rPr lang="fi-FI" sz="2000" b="0" dirty="0"/>
              <a:t> </a:t>
            </a:r>
            <a:r>
              <a:rPr lang="fi-FI" sz="2000" b="0" dirty="0" err="1"/>
              <a:t>volume</a:t>
            </a:r>
            <a:r>
              <a:rPr lang="fi-FI" sz="2000" b="0" dirty="0"/>
              <a:t> </a:t>
            </a:r>
            <a:r>
              <a:rPr lang="fi-FI" sz="2000" b="0" dirty="0" err="1"/>
              <a:t>production</a:t>
            </a:r>
            <a:r>
              <a:rPr lang="fi-FI" sz="2000" b="0" dirty="0"/>
              <a:t> in </a:t>
            </a:r>
            <a:r>
              <a:rPr lang="fi-FI" sz="2000" b="0" dirty="0" err="1"/>
              <a:t>electronics</a:t>
            </a:r>
            <a:r>
              <a:rPr lang="fi-FI" sz="2000" b="0" dirty="0"/>
              <a:t>, </a:t>
            </a:r>
            <a:r>
              <a:rPr lang="fi-FI" sz="2000" b="0" dirty="0" err="1"/>
              <a:t>forest</a:t>
            </a:r>
            <a:r>
              <a:rPr lang="fi-FI" sz="2000" b="0" dirty="0"/>
              <a:t> and </a:t>
            </a:r>
            <a:r>
              <a:rPr lang="fi-FI" sz="2000" b="0" dirty="0" err="1"/>
              <a:t>machinery</a:t>
            </a:r>
            <a:r>
              <a:rPr lang="fi-FI" sz="2000" b="0" dirty="0"/>
              <a:t> </a:t>
            </a:r>
            <a:r>
              <a:rPr lang="fi-FI" sz="2000" b="0" dirty="0" err="1"/>
              <a:t>industries</a:t>
            </a:r>
            <a:r>
              <a:rPr lang="fi-FI" sz="2000" b="0" dirty="0"/>
              <a:t>** 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296343" y="6493534"/>
            <a:ext cx="4100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1624"/>
            <a:r>
              <a:rPr lang="fi-FI" sz="1100" dirty="0" err="1">
                <a:solidFill>
                  <a:srgbClr val="002060"/>
                </a:solidFill>
              </a:rPr>
              <a:t>Source</a:t>
            </a:r>
            <a:r>
              <a:rPr lang="fi-FI" sz="1100" dirty="0">
                <a:solidFill>
                  <a:srgbClr val="002060"/>
                </a:solidFill>
              </a:rPr>
              <a:t>: </a:t>
            </a:r>
            <a:r>
              <a:rPr lang="fi-FI" sz="1100" dirty="0" err="1">
                <a:solidFill>
                  <a:srgbClr val="002060"/>
                </a:solidFill>
              </a:rPr>
              <a:t>Statistics</a:t>
            </a:r>
            <a:r>
              <a:rPr lang="fi-FI" sz="1100" dirty="0">
                <a:solidFill>
                  <a:srgbClr val="002060"/>
                </a:solidFill>
              </a:rPr>
              <a:t> Finland / National </a:t>
            </a:r>
            <a:r>
              <a:rPr lang="fi-FI" sz="1100" dirty="0" err="1">
                <a:solidFill>
                  <a:srgbClr val="002060"/>
                </a:solidFill>
              </a:rPr>
              <a:t>Accounts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61700" y="5816425"/>
            <a:ext cx="71848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1624"/>
            <a:r>
              <a:rPr lang="fi-FI" sz="1100" dirty="0">
                <a:solidFill>
                  <a:srgbClr val="002060"/>
                </a:solidFill>
              </a:rPr>
              <a:t>*) Productivity is </a:t>
            </a:r>
            <a:r>
              <a:rPr lang="fi-FI" sz="1100" dirty="0" err="1">
                <a:solidFill>
                  <a:srgbClr val="002060"/>
                </a:solidFill>
              </a:rPr>
              <a:t>measured</a:t>
            </a:r>
            <a:r>
              <a:rPr lang="fi-FI" sz="1100" dirty="0">
                <a:solidFill>
                  <a:srgbClr val="002060"/>
                </a:solidFill>
              </a:rPr>
              <a:t> as </a:t>
            </a:r>
            <a:r>
              <a:rPr lang="fi-FI" sz="1100" dirty="0" err="1">
                <a:solidFill>
                  <a:srgbClr val="002060"/>
                </a:solidFill>
              </a:rPr>
              <a:t>real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value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added</a:t>
            </a:r>
            <a:r>
              <a:rPr lang="fi-FI" sz="1100" dirty="0">
                <a:solidFill>
                  <a:srgbClr val="002060"/>
                </a:solidFill>
              </a:rPr>
              <a:t> per </a:t>
            </a:r>
            <a:r>
              <a:rPr lang="fi-FI" sz="1100" dirty="0" err="1">
                <a:solidFill>
                  <a:srgbClr val="002060"/>
                </a:solidFill>
              </a:rPr>
              <a:t>hours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worked</a:t>
            </a:r>
            <a:r>
              <a:rPr lang="fi-FI" sz="1100" dirty="0">
                <a:solidFill>
                  <a:srgbClr val="002060"/>
                </a:solidFill>
              </a:rPr>
              <a:t>. </a:t>
            </a:r>
            <a:r>
              <a:rPr lang="fi-FI" sz="1100" dirty="0" err="1">
                <a:solidFill>
                  <a:srgbClr val="002060"/>
                </a:solidFill>
              </a:rPr>
              <a:t>When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productivity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grows</a:t>
            </a:r>
            <a:r>
              <a:rPr lang="fi-FI" sz="1100" dirty="0">
                <a:solidFill>
                  <a:srgbClr val="002060"/>
                </a:solidFill>
              </a:rPr>
              <a:t> (the </a:t>
            </a:r>
            <a:r>
              <a:rPr lang="fi-FI" sz="1100" dirty="0" err="1">
                <a:solidFill>
                  <a:srgbClr val="002060"/>
                </a:solidFill>
              </a:rPr>
              <a:t>curve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rises</a:t>
            </a:r>
            <a:r>
              <a:rPr lang="fi-FI" sz="1100" dirty="0">
                <a:solidFill>
                  <a:srgbClr val="002060"/>
                </a:solidFill>
              </a:rPr>
              <a:t>) </a:t>
            </a:r>
            <a:r>
              <a:rPr lang="fi-FI" sz="1100" dirty="0" err="1">
                <a:solidFill>
                  <a:srgbClr val="002060"/>
                </a:solidFill>
              </a:rPr>
              <a:t>value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added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grows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more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than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hours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worked</a:t>
            </a:r>
            <a:r>
              <a:rPr lang="fi-FI" sz="1100" dirty="0">
                <a:solidFill>
                  <a:srgbClr val="002060"/>
                </a:solidFill>
              </a:rPr>
              <a:t>. </a:t>
            </a:r>
          </a:p>
          <a:p>
            <a:pPr defTabSz="921624"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Value </a:t>
            </a:r>
            <a:r>
              <a:rPr lang="fi-FI" sz="1100" dirty="0" err="1">
                <a:solidFill>
                  <a:srgbClr val="002664"/>
                </a:solidFill>
              </a:rPr>
              <a:t>added</a:t>
            </a:r>
            <a:r>
              <a:rPr lang="fi-FI" sz="1100" dirty="0">
                <a:solidFill>
                  <a:srgbClr val="002664"/>
                </a:solidFill>
              </a:rPr>
              <a:t> = </a:t>
            </a:r>
            <a:r>
              <a:rPr lang="fi-FI" sz="1100" dirty="0" err="1">
                <a:solidFill>
                  <a:srgbClr val="002664"/>
                </a:solidFill>
              </a:rPr>
              <a:t>turnover</a:t>
            </a:r>
            <a:r>
              <a:rPr lang="fi-FI" sz="1100" dirty="0">
                <a:solidFill>
                  <a:srgbClr val="002664"/>
                </a:solidFill>
              </a:rPr>
              <a:t> – </a:t>
            </a:r>
            <a:r>
              <a:rPr lang="fi-FI" sz="1100" dirty="0" err="1">
                <a:solidFill>
                  <a:srgbClr val="002664"/>
                </a:solidFill>
              </a:rPr>
              <a:t>purchasing</a:t>
            </a:r>
            <a:r>
              <a:rPr lang="fi-FI" sz="1100" dirty="0">
                <a:solidFill>
                  <a:srgbClr val="002664"/>
                </a:solidFill>
              </a:rPr>
              <a:t> of </a:t>
            </a:r>
            <a:r>
              <a:rPr lang="fi-FI" sz="1100" dirty="0" err="1">
                <a:solidFill>
                  <a:srgbClr val="002664"/>
                </a:solidFill>
              </a:rPr>
              <a:t>materials</a:t>
            </a:r>
            <a:r>
              <a:rPr lang="fi-FI" sz="1100" dirty="0">
                <a:solidFill>
                  <a:srgbClr val="002664"/>
                </a:solidFill>
              </a:rPr>
              <a:t> and </a:t>
            </a:r>
            <a:r>
              <a:rPr lang="fi-FI" sz="1100" dirty="0" err="1">
                <a:solidFill>
                  <a:srgbClr val="002664"/>
                </a:solidFill>
              </a:rPr>
              <a:t>services</a:t>
            </a:r>
            <a:endParaRPr lang="fi-FI" sz="1100" dirty="0">
              <a:solidFill>
                <a:srgbClr val="002664"/>
              </a:solidFill>
            </a:endParaRPr>
          </a:p>
          <a:p>
            <a:pPr defTabSz="921624"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Value </a:t>
            </a:r>
            <a:r>
              <a:rPr lang="fi-FI" sz="1100" dirty="0" err="1">
                <a:solidFill>
                  <a:srgbClr val="002664"/>
                </a:solidFill>
              </a:rPr>
              <a:t>added</a:t>
            </a:r>
            <a:r>
              <a:rPr lang="fi-FI" sz="1100" dirty="0">
                <a:solidFill>
                  <a:srgbClr val="002664"/>
                </a:solidFill>
              </a:rPr>
              <a:t> = labour </a:t>
            </a:r>
            <a:r>
              <a:rPr lang="fi-FI" sz="1100" dirty="0" err="1">
                <a:solidFill>
                  <a:srgbClr val="002664"/>
                </a:solidFill>
              </a:rPr>
              <a:t>costs</a:t>
            </a:r>
            <a:r>
              <a:rPr lang="fi-FI" sz="1100" dirty="0">
                <a:solidFill>
                  <a:srgbClr val="002664"/>
                </a:solidFill>
              </a:rPr>
              <a:t> + </a:t>
            </a:r>
            <a:r>
              <a:rPr lang="fi-FI" sz="1100" dirty="0" err="1">
                <a:solidFill>
                  <a:srgbClr val="002664"/>
                </a:solidFill>
              </a:rPr>
              <a:t>rents</a:t>
            </a:r>
            <a:r>
              <a:rPr lang="fi-FI" sz="1100" dirty="0">
                <a:solidFill>
                  <a:srgbClr val="002664"/>
                </a:solidFill>
              </a:rPr>
              <a:t> + </a:t>
            </a:r>
            <a:r>
              <a:rPr lang="fi-FI" sz="1100" dirty="0" err="1">
                <a:solidFill>
                  <a:srgbClr val="002664"/>
                </a:solidFill>
              </a:rPr>
              <a:t>depreciations</a:t>
            </a:r>
            <a:r>
              <a:rPr lang="fi-FI" sz="1100" dirty="0">
                <a:solidFill>
                  <a:srgbClr val="002664"/>
                </a:solidFill>
              </a:rPr>
              <a:t> + </a:t>
            </a:r>
            <a:r>
              <a:rPr lang="fi-FI" sz="1100" dirty="0" err="1">
                <a:solidFill>
                  <a:srgbClr val="002664"/>
                </a:solidFill>
              </a:rPr>
              <a:t>profits</a:t>
            </a:r>
            <a:endParaRPr lang="fi-FI" sz="1100" dirty="0">
              <a:solidFill>
                <a:srgbClr val="002664"/>
              </a:solidFill>
            </a:endParaRPr>
          </a:p>
          <a:p>
            <a:pPr defTabSz="921624"/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5040759" y="4752131"/>
            <a:ext cx="2633504" cy="83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>
                <a:solidFill>
                  <a:srgbClr val="002060"/>
                </a:solidFill>
              </a:rPr>
              <a:t>**) The </a:t>
            </a:r>
            <a:r>
              <a:rPr lang="fi-FI" sz="1209" b="1" dirty="0" err="1">
                <a:solidFill>
                  <a:srgbClr val="002060"/>
                </a:solidFill>
              </a:rPr>
              <a:t>structure</a:t>
            </a:r>
            <a:r>
              <a:rPr lang="fi-FI" sz="1209" b="1" dirty="0">
                <a:solidFill>
                  <a:srgbClr val="002060"/>
                </a:solidFill>
              </a:rPr>
              <a:t> of </a:t>
            </a:r>
            <a:r>
              <a:rPr lang="fi-FI" sz="1209" b="1" dirty="0" err="1">
                <a:solidFill>
                  <a:srgbClr val="002060"/>
                </a:solidFill>
              </a:rPr>
              <a:t>current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industry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does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not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enable</a:t>
            </a:r>
            <a:r>
              <a:rPr lang="fi-FI" sz="1209" b="1" dirty="0">
                <a:solidFill>
                  <a:srgbClr val="002060"/>
                </a:solidFill>
              </a:rPr>
              <a:t> the </a:t>
            </a:r>
            <a:r>
              <a:rPr lang="fi-FI" sz="1209" b="1" dirty="0" err="1">
                <a:solidFill>
                  <a:srgbClr val="002060"/>
                </a:solidFill>
              </a:rPr>
              <a:t>similar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productivity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development</a:t>
            </a:r>
            <a:r>
              <a:rPr lang="fi-FI" sz="1209" b="1" dirty="0">
                <a:solidFill>
                  <a:srgbClr val="002060"/>
                </a:solidFill>
              </a:rPr>
              <a:t> as </a:t>
            </a:r>
            <a:r>
              <a:rPr lang="fi-FI" sz="1209" b="1" dirty="0" err="1">
                <a:solidFill>
                  <a:srgbClr val="002060"/>
                </a:solidFill>
              </a:rPr>
              <a:t>during</a:t>
            </a:r>
            <a:r>
              <a:rPr lang="fi-FI" sz="1209" b="1" dirty="0">
                <a:solidFill>
                  <a:srgbClr val="002060"/>
                </a:solidFill>
              </a:rPr>
              <a:t> the </a:t>
            </a:r>
            <a:r>
              <a:rPr lang="fi-FI" sz="1209" b="1" dirty="0" err="1">
                <a:solidFill>
                  <a:srgbClr val="002060"/>
                </a:solidFill>
              </a:rPr>
              <a:t>years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smtClean="0">
                <a:solidFill>
                  <a:srgbClr val="002060"/>
                </a:solidFill>
              </a:rPr>
              <a:t>2000-2008 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860013" y="1583779"/>
            <a:ext cx="1521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060"/>
                </a:solidFill>
              </a:rPr>
              <a:t>Index, </a:t>
            </a:r>
            <a:r>
              <a:rPr lang="fi-FI" sz="1400" dirty="0" smtClean="0">
                <a:solidFill>
                  <a:srgbClr val="002060"/>
                </a:solidFill>
              </a:rPr>
              <a:t>2000=100</a:t>
            </a:r>
            <a:endParaRPr lang="en-GB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135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43250"/>
              </p:ext>
            </p:extLst>
          </p:nvPr>
        </p:nvGraphicFramePr>
        <p:xfrm>
          <a:off x="431653" y="1631183"/>
          <a:ext cx="8657109" cy="443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304008" y="6048275"/>
            <a:ext cx="7257574" cy="7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smtClean="0">
                <a:solidFill>
                  <a:srgbClr val="002664"/>
                </a:solidFill>
              </a:rPr>
              <a:t>*) </a:t>
            </a:r>
            <a:r>
              <a:rPr lang="en-US" sz="1100" dirty="0">
                <a:solidFill>
                  <a:srgbClr val="002060"/>
                </a:solidFill>
              </a:rPr>
              <a:t>In the ECB </a:t>
            </a:r>
            <a:r>
              <a:rPr lang="en-US" sz="1100" dirty="0" err="1">
                <a:solidFill>
                  <a:srgbClr val="002060"/>
                </a:solidFill>
              </a:rPr>
              <a:t>Harmonised</a:t>
            </a:r>
            <a:r>
              <a:rPr lang="en-US" sz="1100" dirty="0">
                <a:solidFill>
                  <a:srgbClr val="002060"/>
                </a:solidFill>
              </a:rPr>
              <a:t> Competitiveness Index, the average effective exchange rate of each country is calculated vis-à-vis 20 to 30 main trade partners, as well as the development of unit </a:t>
            </a:r>
            <a:r>
              <a:rPr lang="en-US" sz="1100" dirty="0" err="1">
                <a:solidFill>
                  <a:srgbClr val="002060"/>
                </a:solidFill>
              </a:rPr>
              <a:t>labour</a:t>
            </a:r>
            <a:r>
              <a:rPr lang="en-US" sz="1100" dirty="0">
                <a:solidFill>
                  <a:srgbClr val="002060"/>
                </a:solidFill>
              </a:rPr>
              <a:t> costs for the total economy.</a:t>
            </a:r>
            <a:endParaRPr lang="fi-FI" sz="1100" dirty="0">
              <a:solidFill>
                <a:srgbClr val="002060"/>
              </a:solidFill>
            </a:endParaRPr>
          </a:p>
          <a:p>
            <a:r>
              <a:rPr lang="fi-FI" sz="1100" dirty="0" err="1">
                <a:solidFill>
                  <a:srgbClr val="002060"/>
                </a:solidFill>
              </a:rPr>
              <a:t>Latest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information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smtClean="0">
                <a:solidFill>
                  <a:srgbClr val="002060"/>
                </a:solidFill>
              </a:rPr>
              <a:t>I/2015. </a:t>
            </a:r>
            <a:r>
              <a:rPr lang="fi-FI" sz="1100" dirty="0" err="1">
                <a:solidFill>
                  <a:srgbClr val="002060"/>
                </a:solidFill>
              </a:rPr>
              <a:t>Source</a:t>
            </a:r>
            <a:r>
              <a:rPr lang="fi-FI" sz="1100" dirty="0">
                <a:solidFill>
                  <a:srgbClr val="002060"/>
                </a:solidFill>
              </a:rPr>
              <a:t>: European Central Bank 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512">
                <a:solidFill>
                  <a:srgbClr val="000000"/>
                </a:solidFill>
              </a:rPr>
              <a:t>  </a:t>
            </a:r>
            <a:endParaRPr lang="fi-FI" sz="1512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402374" y="4689584"/>
            <a:ext cx="4185585" cy="31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28" tIns="46064" rIns="92128" bIns="4606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0000"/>
                </a:solidFill>
              </a:rPr>
              <a:t>       </a:t>
            </a:r>
            <a:endParaRPr lang="fi-FI" sz="1310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8876762" y="338398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8876762" y="1961419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8895961" y="2310949"/>
            <a:ext cx="1403195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Finland’s</a:t>
            </a:r>
            <a:r>
              <a:rPr lang="fi-FI" sz="1209" b="1" dirty="0" smtClean="0">
                <a:solidFill>
                  <a:srgbClr val="002060"/>
                </a:solidFill>
              </a:rPr>
              <a:t> </a:t>
            </a:r>
            <a:r>
              <a:rPr lang="fi-FI" sz="1209" b="1" dirty="0" err="1" smtClean="0">
                <a:solidFill>
                  <a:srgbClr val="002060"/>
                </a:solidFill>
              </a:rPr>
              <a:t>price</a:t>
            </a:r>
            <a:r>
              <a:rPr lang="fi-FI" sz="1209" b="1" dirty="0" smtClean="0">
                <a:solidFill>
                  <a:srgbClr val="002060"/>
                </a:solidFill>
              </a:rPr>
              <a:t> and </a:t>
            </a:r>
            <a:r>
              <a:rPr lang="fi-FI" sz="1209" b="1" dirty="0" err="1" smtClean="0">
                <a:solidFill>
                  <a:srgbClr val="002060"/>
                </a:solidFill>
              </a:rPr>
              <a:t>cost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>
                <a:solidFill>
                  <a:srgbClr val="002060"/>
                </a:solidFill>
              </a:rPr>
              <a:t>c</a:t>
            </a:r>
            <a:r>
              <a:rPr lang="fi-FI" sz="1209" b="1" dirty="0" err="1" smtClean="0">
                <a:solidFill>
                  <a:srgbClr val="002060"/>
                </a:solidFill>
              </a:rPr>
              <a:t>ompetitiveness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declines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860013" y="1631186"/>
            <a:ext cx="1137705" cy="30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3976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8886361" y="3429193"/>
            <a:ext cx="1422394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Finland’s</a:t>
            </a:r>
            <a:r>
              <a:rPr lang="fi-FI" sz="1209" b="1" dirty="0" smtClean="0">
                <a:solidFill>
                  <a:srgbClr val="002060"/>
                </a:solidFill>
              </a:rPr>
              <a:t> </a:t>
            </a:r>
            <a:r>
              <a:rPr lang="fi-FI" sz="1209" b="1" dirty="0" err="1" smtClean="0">
                <a:solidFill>
                  <a:srgbClr val="002060"/>
                </a:solidFill>
              </a:rPr>
              <a:t>price</a:t>
            </a:r>
            <a:r>
              <a:rPr lang="fi-FI" sz="1209" b="1" dirty="0" smtClean="0">
                <a:solidFill>
                  <a:srgbClr val="002060"/>
                </a:solidFill>
              </a:rPr>
              <a:t> and </a:t>
            </a:r>
            <a:r>
              <a:rPr lang="fi-FI" sz="1209" b="1" dirty="0" err="1" smtClean="0">
                <a:solidFill>
                  <a:srgbClr val="002060"/>
                </a:solidFill>
              </a:rPr>
              <a:t>cost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competitiveness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improves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202393" y="368497"/>
            <a:ext cx="8743968" cy="4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74" tIns="50886" rIns="101774" bIns="50886" anchor="ctr"/>
          <a:lstStyle/>
          <a:p>
            <a:pPr defTabSz="112443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2016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Unit Labour Costs at the National Economy Level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smtClean="0"/>
              <a:t>Unit labour costs  = labour costs / productivity, including the influence of effective exchange rates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52472"/>
              </p:ext>
            </p:extLst>
          </p:nvPr>
        </p:nvGraphicFramePr>
        <p:xfrm>
          <a:off x="936305" y="5181289"/>
          <a:ext cx="7776861" cy="311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2603"/>
                <a:gridCol w="732603"/>
                <a:gridCol w="732603"/>
                <a:gridCol w="732603"/>
                <a:gridCol w="676247"/>
                <a:gridCol w="732603"/>
                <a:gridCol w="732603"/>
                <a:gridCol w="676249"/>
                <a:gridCol w="676249"/>
                <a:gridCol w="676249"/>
                <a:gridCol w="676249"/>
              </a:tblGrid>
              <a:tr h="31158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874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19" dirty="0" err="1">
                <a:solidFill>
                  <a:srgbClr val="002060"/>
                </a:solidFill>
              </a:rPr>
              <a:t>Support</a:t>
            </a:r>
            <a:r>
              <a:rPr lang="fi-FI" sz="2419" dirty="0">
                <a:solidFill>
                  <a:srgbClr val="002060"/>
                </a:solidFill>
              </a:rPr>
              <a:t> the </a:t>
            </a:r>
            <a:r>
              <a:rPr lang="fi-FI" sz="2419" dirty="0" err="1">
                <a:solidFill>
                  <a:srgbClr val="002060"/>
                </a:solidFill>
              </a:rPr>
              <a:t>renewal</a:t>
            </a:r>
            <a:r>
              <a:rPr lang="fi-FI" sz="2419" dirty="0">
                <a:solidFill>
                  <a:srgbClr val="002060"/>
                </a:solidFill>
              </a:rPr>
              <a:t> of the </a:t>
            </a:r>
            <a:r>
              <a:rPr lang="fi-FI" sz="2419" dirty="0" err="1">
                <a:solidFill>
                  <a:srgbClr val="002060"/>
                </a:solidFill>
              </a:rPr>
              <a:t>industry</a:t>
            </a:r>
            <a:endParaRPr lang="fi-FI" sz="2419" dirty="0">
              <a:solidFill>
                <a:srgbClr val="002060"/>
              </a:solidFill>
            </a:endParaRPr>
          </a:p>
          <a:p>
            <a:r>
              <a:rPr lang="fi-FI" sz="2419" dirty="0" err="1">
                <a:solidFill>
                  <a:srgbClr val="002060"/>
                </a:solidFill>
              </a:rPr>
              <a:t>Taxes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should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support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growth</a:t>
            </a:r>
            <a:r>
              <a:rPr lang="fi-FI" sz="2419" dirty="0">
                <a:solidFill>
                  <a:srgbClr val="002060"/>
                </a:solidFill>
              </a:rPr>
              <a:t> and </a:t>
            </a:r>
            <a:r>
              <a:rPr lang="fi-FI" sz="2419" dirty="0" err="1">
                <a:solidFill>
                  <a:srgbClr val="002060"/>
                </a:solidFill>
              </a:rPr>
              <a:t>investment</a:t>
            </a:r>
            <a:r>
              <a:rPr lang="fi-FI" sz="2419" dirty="0">
                <a:solidFill>
                  <a:srgbClr val="002060"/>
                </a:solidFill>
              </a:rPr>
              <a:t> in Finland</a:t>
            </a:r>
          </a:p>
          <a:p>
            <a:r>
              <a:rPr lang="fi-FI" sz="2419" dirty="0" err="1">
                <a:solidFill>
                  <a:srgbClr val="002060"/>
                </a:solidFill>
              </a:rPr>
              <a:t>Support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decision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making</a:t>
            </a:r>
            <a:r>
              <a:rPr lang="fi-FI" sz="2419" dirty="0">
                <a:solidFill>
                  <a:srgbClr val="002060"/>
                </a:solidFill>
              </a:rPr>
              <a:t> in </a:t>
            </a:r>
            <a:r>
              <a:rPr lang="fi-FI" sz="2419" dirty="0" err="1">
                <a:solidFill>
                  <a:srgbClr val="002060"/>
                </a:solidFill>
              </a:rPr>
              <a:t>companies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related</a:t>
            </a:r>
            <a:r>
              <a:rPr lang="fi-FI" sz="2419" dirty="0">
                <a:solidFill>
                  <a:srgbClr val="002060"/>
                </a:solidFill>
              </a:rPr>
              <a:t> to </a:t>
            </a:r>
            <a:r>
              <a:rPr lang="fi-FI" sz="2419" dirty="0" err="1">
                <a:solidFill>
                  <a:srgbClr val="002060"/>
                </a:solidFill>
              </a:rPr>
              <a:t>compensation</a:t>
            </a:r>
            <a:r>
              <a:rPr lang="fi-FI" sz="2419" dirty="0">
                <a:solidFill>
                  <a:srgbClr val="002060"/>
                </a:solidFill>
              </a:rPr>
              <a:t> and </a:t>
            </a:r>
            <a:r>
              <a:rPr lang="fi-FI" sz="2419" dirty="0" err="1">
                <a:solidFill>
                  <a:srgbClr val="002060"/>
                </a:solidFill>
              </a:rPr>
              <a:t>working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time</a:t>
            </a:r>
            <a:endParaRPr lang="fi-FI" sz="2419" dirty="0">
              <a:solidFill>
                <a:srgbClr val="002060"/>
              </a:solidFill>
            </a:endParaRPr>
          </a:p>
          <a:p>
            <a:r>
              <a:rPr lang="fi-FI" sz="2419" dirty="0">
                <a:solidFill>
                  <a:srgbClr val="002060"/>
                </a:solidFill>
              </a:rPr>
              <a:t>No new </a:t>
            </a:r>
            <a:r>
              <a:rPr lang="fi-FI" sz="2419" dirty="0" err="1">
                <a:solidFill>
                  <a:srgbClr val="002060"/>
                </a:solidFill>
              </a:rPr>
              <a:t>European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nor</a:t>
            </a:r>
            <a:r>
              <a:rPr lang="fi-FI" sz="2419" dirty="0">
                <a:solidFill>
                  <a:srgbClr val="002060"/>
                </a:solidFill>
              </a:rPr>
              <a:t> national </a:t>
            </a:r>
            <a:r>
              <a:rPr lang="fi-FI" sz="2419" dirty="0" err="1">
                <a:solidFill>
                  <a:srgbClr val="002060"/>
                </a:solidFill>
              </a:rPr>
              <a:t>burdens</a:t>
            </a:r>
            <a:r>
              <a:rPr lang="fi-FI" sz="2419" dirty="0">
                <a:solidFill>
                  <a:srgbClr val="002060"/>
                </a:solidFill>
              </a:rPr>
              <a:t> on </a:t>
            </a:r>
            <a:r>
              <a:rPr lang="fi-FI" sz="2419" dirty="0" err="1">
                <a:solidFill>
                  <a:srgbClr val="002060"/>
                </a:solidFill>
              </a:rPr>
              <a:t>companies</a:t>
            </a:r>
            <a:r>
              <a:rPr lang="fi-FI" sz="2419" dirty="0">
                <a:solidFill>
                  <a:srgbClr val="002060"/>
                </a:solidFill>
              </a:rPr>
              <a:t>, </a:t>
            </a:r>
            <a:r>
              <a:rPr lang="fi-FI" sz="2419" dirty="0" err="1">
                <a:solidFill>
                  <a:srgbClr val="002060"/>
                </a:solidFill>
              </a:rPr>
              <a:t>which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are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deteriorating</a:t>
            </a:r>
            <a:r>
              <a:rPr lang="fi-FI" sz="2419" dirty="0">
                <a:solidFill>
                  <a:srgbClr val="002060"/>
                </a:solidFill>
              </a:rPr>
              <a:t> the </a:t>
            </a:r>
            <a:r>
              <a:rPr lang="fi-FI" sz="2419" dirty="0" err="1">
                <a:solidFill>
                  <a:srgbClr val="002060"/>
                </a:solidFill>
              </a:rPr>
              <a:t>competitiveness</a:t>
            </a:r>
            <a:endParaRPr lang="fi-FI" sz="2419" dirty="0">
              <a:solidFill>
                <a:srgbClr val="002060"/>
              </a:solidFill>
            </a:endParaRPr>
          </a:p>
        </p:txBody>
      </p:sp>
      <p:sp>
        <p:nvSpPr>
          <p:cNvPr id="17613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What</a:t>
            </a:r>
            <a:r>
              <a:rPr lang="fi-FI" b="1" dirty="0" smtClean="0"/>
              <a:t> </a:t>
            </a:r>
            <a:r>
              <a:rPr lang="fi-FI" b="1" dirty="0" err="1" smtClean="0"/>
              <a:t>should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b="1" dirty="0" err="1" smtClean="0"/>
              <a:t>done</a:t>
            </a:r>
            <a:r>
              <a:rPr lang="fi-FI" b="1" dirty="0" smtClean="0"/>
              <a:t>?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651842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3"/>
          <p:cNvSpPr>
            <a:spLocks noGrp="1" noChangeArrowheads="1"/>
          </p:cNvSpPr>
          <p:nvPr>
            <p:ph idx="1"/>
          </p:nvPr>
        </p:nvSpPr>
        <p:spPr>
          <a:xfrm>
            <a:off x="431801" y="1655787"/>
            <a:ext cx="9502362" cy="4392591"/>
          </a:xfrm>
        </p:spPr>
        <p:txBody>
          <a:bodyPr/>
          <a:lstStyle/>
          <a:p>
            <a:pPr eaLnBrk="1" hangingPunct="1"/>
            <a:r>
              <a:rPr lang="en-GB" b="1" dirty="0" smtClean="0"/>
              <a:t>Global Structural Change Set to Continue Apace</a:t>
            </a:r>
          </a:p>
          <a:p>
            <a:pPr lvl="1" eaLnBrk="1" hangingPunct="1"/>
            <a:r>
              <a:rPr lang="en-GB" dirty="0" smtClean="0"/>
              <a:t>Industrial production and services will relocate to rapidly developing economic areas</a:t>
            </a:r>
          </a:p>
          <a:p>
            <a:pPr lvl="1" eaLnBrk="1" hangingPunct="1"/>
            <a:r>
              <a:rPr lang="en-GB" dirty="0" smtClean="0"/>
              <a:t>Strong growth, large markets, cheap labour and increasing expertise will increase the attractiveness of these regions.</a:t>
            </a:r>
          </a:p>
          <a:p>
            <a:pPr lvl="1" eaLnBrk="1" hangingPunct="1">
              <a:buFontTx/>
              <a:buNone/>
            </a:pPr>
            <a:endParaRPr lang="en-GB" b="1" dirty="0" smtClean="0"/>
          </a:p>
          <a:p>
            <a:pPr eaLnBrk="1" hangingPunct="1"/>
            <a:r>
              <a:rPr lang="en-GB" b="1" dirty="0" smtClean="0"/>
              <a:t>Competition over Skills and Raw Materials Set to Increase</a:t>
            </a:r>
          </a:p>
          <a:p>
            <a:pPr lvl="1" eaLnBrk="1" hangingPunct="1"/>
            <a:r>
              <a:rPr lang="en-GB" dirty="0" smtClean="0"/>
              <a:t>Due to an increase in retirement, the sector’s annual recruitment need in Finland will rise considerably in the coming years.</a:t>
            </a:r>
          </a:p>
          <a:p>
            <a:pPr lvl="1" eaLnBrk="1" hangingPunct="1"/>
            <a:r>
              <a:rPr lang="en-GB" dirty="0" smtClean="0"/>
              <a:t>The availability of reasonably-priced energy also threatens to become an investment bottleneck in Finland</a:t>
            </a:r>
          </a:p>
          <a:p>
            <a:pPr lvl="1" eaLnBrk="1" hangingPunct="1">
              <a:buFontTx/>
              <a:buNone/>
            </a:pPr>
            <a:endParaRPr lang="en-GB" dirty="0" smtClean="0"/>
          </a:p>
          <a:p>
            <a:pPr eaLnBrk="1" hangingPunct="1"/>
            <a:r>
              <a:rPr lang="en-GB" b="1" dirty="0" smtClean="0"/>
              <a:t>Combating Climate Change</a:t>
            </a:r>
          </a:p>
          <a:p>
            <a:pPr lvl="1" eaLnBrk="1" hangingPunct="1"/>
            <a:r>
              <a:rPr lang="en-GB" dirty="0" smtClean="0"/>
              <a:t>A challenge as costs are set to grow faster than in competitor countries  </a:t>
            </a:r>
          </a:p>
          <a:p>
            <a:pPr lvl="1" eaLnBrk="1" hangingPunct="1"/>
            <a:r>
              <a:rPr lang="en-GB" dirty="0" smtClean="0"/>
              <a:t>An opportunity for new environmental and energy technologies</a:t>
            </a:r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Long-Term Outlook and Challenges 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7125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Turnover of the Technology Industry in Finland</a:t>
            </a:r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267008"/>
              </p:ext>
            </p:extLst>
          </p:nvPr>
        </p:nvGraphicFramePr>
        <p:xfrm>
          <a:off x="431800" y="1746333"/>
          <a:ext cx="9502775" cy="460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601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475908" y="6439673"/>
            <a:ext cx="2558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 </a:t>
            </a:r>
            <a:r>
              <a:rPr lang="en-GB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, Statistics Finland</a:t>
            </a:r>
          </a:p>
        </p:txBody>
      </p:sp>
    </p:spTree>
    <p:extLst>
      <p:ext uri="{BB962C8B-B14F-4D97-AF65-F5344CB8AC3E}">
        <p14:creationId xmlns:p14="http://schemas.microsoft.com/office/powerpoint/2010/main" val="1560443341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0013" y="1943819"/>
            <a:ext cx="8642350" cy="2232249"/>
          </a:xfrm>
        </p:spPr>
        <p:txBody>
          <a:bodyPr/>
          <a:lstStyle/>
          <a:p>
            <a:pPr eaLnBrk="1" hangingPunct="1"/>
            <a:r>
              <a:rPr lang="en-GB" dirty="0" smtClean="0"/>
              <a:t>The Federation of Finnish Technology Industries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2593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</a:t>
            </a:r>
            <a:r>
              <a:rPr lang="fi-FI" dirty="0" err="1" smtClean="0"/>
              <a:t>Member</a:t>
            </a:r>
            <a:r>
              <a:rPr lang="fi-FI" dirty="0" smtClean="0"/>
              <a:t> </a:t>
            </a:r>
            <a:r>
              <a:rPr lang="fi-FI" dirty="0" err="1" smtClean="0"/>
              <a:t>Companies</a:t>
            </a:r>
            <a:r>
              <a:rPr lang="fi-FI" dirty="0" smtClean="0"/>
              <a:t> </a:t>
            </a:r>
            <a:r>
              <a:rPr lang="fi-FI" dirty="0"/>
              <a:t>2013</a:t>
            </a:r>
            <a:endParaRPr lang="en-GB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51</a:t>
            </a:fld>
            <a:endParaRPr lang="fi-FI" dirty="0"/>
          </a:p>
        </p:txBody>
      </p:sp>
      <p:graphicFrame>
        <p:nvGraphicFramePr>
          <p:cNvPr id="29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763833"/>
              </p:ext>
            </p:extLst>
          </p:nvPr>
        </p:nvGraphicFramePr>
        <p:xfrm>
          <a:off x="5440106" y="2186830"/>
          <a:ext cx="3421087" cy="351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876652"/>
              </p:ext>
            </p:extLst>
          </p:nvPr>
        </p:nvGraphicFramePr>
        <p:xfrm>
          <a:off x="868106" y="2175721"/>
          <a:ext cx="3420745" cy="351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Suorakulmio 30"/>
          <p:cNvSpPr/>
          <p:nvPr/>
        </p:nvSpPr>
        <p:spPr>
          <a:xfrm>
            <a:off x="1084130" y="1727795"/>
            <a:ext cx="3348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enteprises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/ </a:t>
            </a:r>
            <a:r>
              <a:rPr lang="fi-FI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1 612</a:t>
            </a:r>
          </a:p>
        </p:txBody>
      </p:sp>
      <p:sp>
        <p:nvSpPr>
          <p:cNvPr id="32" name="Suorakulmio 31"/>
          <p:cNvSpPr/>
          <p:nvPr/>
        </p:nvSpPr>
        <p:spPr>
          <a:xfrm>
            <a:off x="5584122" y="1727795"/>
            <a:ext cx="3780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/ </a:t>
            </a:r>
            <a:r>
              <a:rPr lang="fi-FI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186 723</a:t>
            </a:r>
          </a:p>
        </p:txBody>
      </p:sp>
      <p:grpSp>
        <p:nvGrpSpPr>
          <p:cNvPr id="33" name="Ryhmä 32"/>
          <p:cNvGrpSpPr/>
          <p:nvPr/>
        </p:nvGrpSpPr>
        <p:grpSpPr>
          <a:xfrm>
            <a:off x="1596195" y="5544219"/>
            <a:ext cx="1611766" cy="276999"/>
            <a:chOff x="755576" y="5301208"/>
            <a:chExt cx="2103343" cy="323847"/>
          </a:xfrm>
        </p:grpSpPr>
        <p:sp>
          <p:nvSpPr>
            <p:cNvPr id="34" name="Suorakulmio 33"/>
            <p:cNvSpPr/>
            <p:nvPr/>
          </p:nvSpPr>
          <p:spPr>
            <a:xfrm>
              <a:off x="971599" y="5301208"/>
              <a:ext cx="1887320" cy="32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kern="0" dirty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1–249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200" b="1" kern="0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35" name="Suorakulmio 34"/>
            <p:cNvSpPr/>
            <p:nvPr/>
          </p:nvSpPr>
          <p:spPr bwMode="auto">
            <a:xfrm>
              <a:off x="755576" y="5338328"/>
              <a:ext cx="216024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6" name="Ryhmä 35"/>
          <p:cNvGrpSpPr/>
          <p:nvPr/>
        </p:nvGrpSpPr>
        <p:grpSpPr>
          <a:xfrm>
            <a:off x="1596195" y="5843284"/>
            <a:ext cx="1781684" cy="276999"/>
            <a:chOff x="755576" y="5600273"/>
            <a:chExt cx="2325090" cy="323847"/>
          </a:xfrm>
        </p:grpSpPr>
        <p:sp>
          <p:nvSpPr>
            <p:cNvPr id="37" name="Suorakulmio 36"/>
            <p:cNvSpPr/>
            <p:nvPr/>
          </p:nvSpPr>
          <p:spPr>
            <a:xfrm>
              <a:off x="971600" y="5600273"/>
              <a:ext cx="2109066" cy="32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kern="0" dirty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250–499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200" b="1" kern="0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38" name="Suorakulmio 37"/>
            <p:cNvSpPr/>
            <p:nvPr/>
          </p:nvSpPr>
          <p:spPr bwMode="auto">
            <a:xfrm>
              <a:off x="755576" y="5630760"/>
              <a:ext cx="216024" cy="216024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3892437" y="5544219"/>
            <a:ext cx="1781684" cy="276999"/>
            <a:chOff x="3200221" y="5301208"/>
            <a:chExt cx="2325090" cy="323847"/>
          </a:xfrm>
        </p:grpSpPr>
        <p:sp>
          <p:nvSpPr>
            <p:cNvPr id="40" name="Suorakulmio 39"/>
            <p:cNvSpPr/>
            <p:nvPr/>
          </p:nvSpPr>
          <p:spPr>
            <a:xfrm>
              <a:off x="3416245" y="5301208"/>
              <a:ext cx="2109066" cy="32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kern="0" dirty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500–999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200" b="1" kern="0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41" name="Suorakulmio 40"/>
            <p:cNvSpPr/>
            <p:nvPr/>
          </p:nvSpPr>
          <p:spPr bwMode="auto">
            <a:xfrm>
              <a:off x="3200221" y="5338328"/>
              <a:ext cx="216024" cy="21602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3892442" y="5843284"/>
            <a:ext cx="1600850" cy="276999"/>
            <a:chOff x="3200221" y="5600273"/>
            <a:chExt cx="2089100" cy="323847"/>
          </a:xfrm>
        </p:grpSpPr>
        <p:sp>
          <p:nvSpPr>
            <p:cNvPr id="43" name="Suorakulmio 42"/>
            <p:cNvSpPr/>
            <p:nvPr/>
          </p:nvSpPr>
          <p:spPr>
            <a:xfrm>
              <a:off x="3401999" y="5600273"/>
              <a:ext cx="1887322" cy="32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kern="0" dirty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1000–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200" b="1" kern="0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44" name="Suorakulmio 43"/>
            <p:cNvSpPr/>
            <p:nvPr/>
          </p:nvSpPr>
          <p:spPr bwMode="auto">
            <a:xfrm>
              <a:off x="3200221" y="5630760"/>
              <a:ext cx="216024" cy="216024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5" name="Tekstiruutu 44"/>
          <p:cNvSpPr txBox="1"/>
          <p:nvPr/>
        </p:nvSpPr>
        <p:spPr>
          <a:xfrm>
            <a:off x="1407565" y="6480326"/>
            <a:ext cx="34540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00" dirty="0" err="1" smtClean="0">
                <a:ea typeface="ＭＳ Ｐゴシック" pitchFamily="-128" charset="-128"/>
              </a:rPr>
              <a:t>Source</a:t>
            </a:r>
            <a:r>
              <a:rPr lang="fi-FI" sz="1000" dirty="0" smtClean="0">
                <a:ea typeface="ＭＳ Ｐゴシック" pitchFamily="-128" charset="-128"/>
              </a:rPr>
              <a:t>: </a:t>
            </a:r>
            <a:r>
              <a:rPr lang="fi-FI" sz="1000" dirty="0" err="1" smtClean="0">
                <a:ea typeface="ＭＳ Ｐゴシック" pitchFamily="-128" charset="-128"/>
              </a:rPr>
              <a:t>The</a:t>
            </a:r>
            <a:r>
              <a:rPr lang="fi-FI" sz="1000" dirty="0" smtClean="0">
                <a:ea typeface="ＭＳ Ｐゴシック" pitchFamily="-128" charset="-128"/>
              </a:rPr>
              <a:t> Federation of </a:t>
            </a:r>
            <a:r>
              <a:rPr lang="fi-FI" sz="1000" dirty="0" err="1" smtClean="0">
                <a:ea typeface="ＭＳ Ｐゴシック" pitchFamily="-128" charset="-128"/>
              </a:rPr>
              <a:t>Finnish</a:t>
            </a:r>
            <a:r>
              <a:rPr lang="fi-FI" sz="1000" dirty="0" smtClean="0">
                <a:ea typeface="ＭＳ Ｐゴシック" pitchFamily="-128" charset="-128"/>
              </a:rPr>
              <a:t> Technology </a:t>
            </a:r>
            <a:r>
              <a:rPr lang="fi-FI" sz="1000" dirty="0" err="1" smtClean="0">
                <a:ea typeface="ＭＳ Ｐゴシック" pitchFamily="-128" charset="-128"/>
              </a:rPr>
              <a:t>industries</a:t>
            </a:r>
            <a:endParaRPr lang="fi-FI" sz="1000" spc="-40" dirty="0" smtClean="0"/>
          </a:p>
        </p:txBody>
      </p:sp>
      <p:sp>
        <p:nvSpPr>
          <p:cNvPr id="47" name="Päivämäärän paikkamerkki 4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05898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SME </a:t>
            </a:r>
            <a:r>
              <a:rPr lang="fi-FI" dirty="0" err="1" smtClean="0"/>
              <a:t>Member</a:t>
            </a:r>
            <a:r>
              <a:rPr lang="fi-FI" dirty="0" smtClean="0"/>
              <a:t> </a:t>
            </a:r>
            <a:r>
              <a:rPr lang="fi-FI" dirty="0" err="1" smtClean="0"/>
              <a:t>Companies</a:t>
            </a:r>
            <a:r>
              <a:rPr lang="fi-FI" dirty="0" smtClean="0"/>
              <a:t> </a:t>
            </a:r>
            <a:r>
              <a:rPr lang="fi-FI" dirty="0"/>
              <a:t>2013</a:t>
            </a:r>
            <a:endParaRPr lang="en-GB" dirty="0"/>
          </a:p>
        </p:txBody>
      </p:sp>
      <p:graphicFrame>
        <p:nvGraphicFramePr>
          <p:cNvPr id="6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109813"/>
              </p:ext>
            </p:extLst>
          </p:nvPr>
        </p:nvGraphicFramePr>
        <p:xfrm>
          <a:off x="1125216" y="2169135"/>
          <a:ext cx="3564746" cy="351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1373741" y="1799803"/>
            <a:ext cx="3171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enterprises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</a:p>
          <a:p>
            <a:pPr defTabSz="914400"/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/ </a:t>
            </a:r>
            <a:r>
              <a:rPr lang="fi-FI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 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463</a:t>
            </a:r>
            <a:endParaRPr lang="fi-FI" dirty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5769223" y="1799803"/>
            <a:ext cx="3449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/ 70 646</a:t>
            </a:r>
            <a:endParaRPr lang="fi-FI" dirty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  <p:grpSp>
        <p:nvGrpSpPr>
          <p:cNvPr id="9" name="Ryhmä 8"/>
          <p:cNvGrpSpPr/>
          <p:nvPr/>
        </p:nvGrpSpPr>
        <p:grpSpPr>
          <a:xfrm>
            <a:off x="1520752" y="5625526"/>
            <a:ext cx="1533775" cy="276999"/>
            <a:chOff x="755576" y="5301208"/>
            <a:chExt cx="1920709" cy="323848"/>
          </a:xfrm>
        </p:grpSpPr>
        <p:sp>
          <p:nvSpPr>
            <p:cNvPr id="10" name="Suorakulmio 9"/>
            <p:cNvSpPr/>
            <p:nvPr/>
          </p:nvSpPr>
          <p:spPr>
            <a:xfrm>
              <a:off x="971600" y="5301208"/>
              <a:ext cx="1704685" cy="32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1–19 </a:t>
              </a:r>
              <a:r>
                <a:rPr kumimoji="0" lang="fi-FI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employees</a:t>
              </a:r>
              <a:endPara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/>
                <a:cs typeface="Arial Unicode MS"/>
              </a:endParaRPr>
            </a:p>
          </p:txBody>
        </p:sp>
        <p:sp>
          <p:nvSpPr>
            <p:cNvPr id="11" name="Suorakulmio 10"/>
            <p:cNvSpPr/>
            <p:nvPr/>
          </p:nvSpPr>
          <p:spPr bwMode="auto">
            <a:xfrm>
              <a:off x="755576" y="5338328"/>
              <a:ext cx="216024" cy="216024"/>
            </a:xfrm>
            <a:prstGeom prst="rect">
              <a:avLst/>
            </a:prstGeom>
            <a:solidFill>
              <a:srgbClr val="822433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2" name="Ryhmä 11"/>
          <p:cNvGrpSpPr/>
          <p:nvPr/>
        </p:nvGrpSpPr>
        <p:grpSpPr>
          <a:xfrm>
            <a:off x="1520751" y="5924591"/>
            <a:ext cx="1618735" cy="276999"/>
            <a:chOff x="755576" y="5600273"/>
            <a:chExt cx="2027104" cy="323848"/>
          </a:xfrm>
        </p:grpSpPr>
        <p:sp>
          <p:nvSpPr>
            <p:cNvPr id="13" name="Suorakulmio 12"/>
            <p:cNvSpPr/>
            <p:nvPr/>
          </p:nvSpPr>
          <p:spPr>
            <a:xfrm>
              <a:off x="971600" y="5600273"/>
              <a:ext cx="1811080" cy="32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20–49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/>
                <a:cs typeface="Arial Unicode MS"/>
              </a:endParaRPr>
            </a:p>
          </p:txBody>
        </p:sp>
        <p:sp>
          <p:nvSpPr>
            <p:cNvPr id="14" name="Suorakulmio 13"/>
            <p:cNvSpPr/>
            <p:nvPr/>
          </p:nvSpPr>
          <p:spPr bwMode="auto">
            <a:xfrm>
              <a:off x="755576" y="5630760"/>
              <a:ext cx="216024" cy="216024"/>
            </a:xfrm>
            <a:prstGeom prst="rect">
              <a:avLst/>
            </a:prstGeom>
            <a:solidFill>
              <a:srgbClr val="D95E16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3753000" y="5625526"/>
            <a:ext cx="1618735" cy="276999"/>
            <a:chOff x="3200221" y="5301208"/>
            <a:chExt cx="2027104" cy="323848"/>
          </a:xfrm>
        </p:grpSpPr>
        <p:sp>
          <p:nvSpPr>
            <p:cNvPr id="16" name="Suorakulmio 15"/>
            <p:cNvSpPr/>
            <p:nvPr/>
          </p:nvSpPr>
          <p:spPr>
            <a:xfrm>
              <a:off x="3416245" y="5301208"/>
              <a:ext cx="1811080" cy="32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50–99 </a:t>
              </a:r>
              <a:r>
                <a:rPr kumimoji="0" lang="fi-FI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employees</a:t>
              </a:r>
              <a:endPara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/>
                <a:cs typeface="Arial Unicode MS"/>
              </a:endParaRPr>
            </a:p>
          </p:txBody>
        </p:sp>
        <p:sp>
          <p:nvSpPr>
            <p:cNvPr id="17" name="Suorakulmio 16"/>
            <p:cNvSpPr/>
            <p:nvPr/>
          </p:nvSpPr>
          <p:spPr bwMode="auto">
            <a:xfrm>
              <a:off x="3200221" y="5338328"/>
              <a:ext cx="216024" cy="216024"/>
            </a:xfrm>
            <a:prstGeom prst="rect">
              <a:avLst/>
            </a:prstGeom>
            <a:solidFill>
              <a:srgbClr val="00A1DE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8" name="Ryhmä 17"/>
          <p:cNvGrpSpPr/>
          <p:nvPr/>
        </p:nvGrpSpPr>
        <p:grpSpPr>
          <a:xfrm>
            <a:off x="3753002" y="5924591"/>
            <a:ext cx="1777277" cy="276999"/>
            <a:chOff x="3200221" y="5600273"/>
            <a:chExt cx="2225641" cy="323848"/>
          </a:xfrm>
        </p:grpSpPr>
        <p:sp>
          <p:nvSpPr>
            <p:cNvPr id="19" name="Suorakulmio 18"/>
            <p:cNvSpPr/>
            <p:nvPr/>
          </p:nvSpPr>
          <p:spPr>
            <a:xfrm>
              <a:off x="3401999" y="5600273"/>
              <a:ext cx="2023863" cy="32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100–249 </a:t>
              </a:r>
              <a:r>
                <a:rPr kumimoji="0" lang="fi-FI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employees</a:t>
              </a:r>
              <a:endPara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/>
                <a:cs typeface="Arial Unicode MS"/>
              </a:endParaRPr>
            </a:p>
          </p:txBody>
        </p:sp>
        <p:sp>
          <p:nvSpPr>
            <p:cNvPr id="20" name="Suorakulmio 19"/>
            <p:cNvSpPr/>
            <p:nvPr/>
          </p:nvSpPr>
          <p:spPr bwMode="auto">
            <a:xfrm>
              <a:off x="3200221" y="5630760"/>
              <a:ext cx="216024" cy="216024"/>
            </a:xfrm>
            <a:prstGeom prst="rect">
              <a:avLst/>
            </a:prstGeom>
            <a:solidFill>
              <a:srgbClr val="A2AD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21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882915"/>
              </p:ext>
            </p:extLst>
          </p:nvPr>
        </p:nvGraphicFramePr>
        <p:xfrm>
          <a:off x="5697215" y="2180243"/>
          <a:ext cx="3565103" cy="351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kstiruutu 23"/>
          <p:cNvSpPr txBox="1"/>
          <p:nvPr/>
        </p:nvSpPr>
        <p:spPr>
          <a:xfrm>
            <a:off x="1327518" y="6495461"/>
            <a:ext cx="34540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00" dirty="0" err="1" smtClean="0">
                <a:ea typeface="ＭＳ Ｐゴシック" pitchFamily="-128" charset="-128"/>
              </a:rPr>
              <a:t>Source</a:t>
            </a:r>
            <a:r>
              <a:rPr lang="fi-FI" sz="1000" dirty="0" smtClean="0">
                <a:ea typeface="ＭＳ Ｐゴシック" pitchFamily="-128" charset="-128"/>
              </a:rPr>
              <a:t>: </a:t>
            </a:r>
            <a:r>
              <a:rPr lang="fi-FI" sz="1000" dirty="0" err="1" smtClean="0">
                <a:ea typeface="ＭＳ Ｐゴシック" pitchFamily="-128" charset="-128"/>
              </a:rPr>
              <a:t>The</a:t>
            </a:r>
            <a:r>
              <a:rPr lang="fi-FI" sz="1000" dirty="0" smtClean="0">
                <a:ea typeface="ＭＳ Ｐゴシック" pitchFamily="-128" charset="-128"/>
              </a:rPr>
              <a:t> Federation of </a:t>
            </a:r>
            <a:r>
              <a:rPr lang="fi-FI" sz="1000" dirty="0" err="1" smtClean="0">
                <a:ea typeface="ＭＳ Ｐゴシック" pitchFamily="-128" charset="-128"/>
              </a:rPr>
              <a:t>Finnish</a:t>
            </a:r>
            <a:r>
              <a:rPr lang="fi-FI" sz="1000" dirty="0" smtClean="0">
                <a:ea typeface="ＭＳ Ｐゴシック" pitchFamily="-128" charset="-128"/>
              </a:rPr>
              <a:t> Technology </a:t>
            </a:r>
            <a:r>
              <a:rPr lang="fi-FI" sz="1000" dirty="0" err="1" smtClean="0">
                <a:ea typeface="ＭＳ Ｐゴシック" pitchFamily="-128" charset="-128"/>
              </a:rPr>
              <a:t>industries</a:t>
            </a:r>
            <a:endParaRPr lang="fi-FI" sz="1000" spc="-40" dirty="0" smtClean="0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781182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 smtClean="0"/>
              <a:t>8.6.2015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509CE-0B1A-4C3F-9E0A-60E63FDFFBC2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Export</a:t>
            </a:r>
            <a:r>
              <a:rPr lang="fi-FI" dirty="0" smtClean="0"/>
              <a:t> of Technology Industry </a:t>
            </a:r>
            <a:r>
              <a:rPr lang="fi-FI" dirty="0" err="1" smtClean="0"/>
              <a:t>Goods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Finland </a:t>
            </a:r>
            <a:r>
              <a:rPr lang="fi-FI" dirty="0" err="1" smtClean="0"/>
              <a:t>by</a:t>
            </a:r>
            <a:r>
              <a:rPr lang="fi-FI" dirty="0" smtClean="0"/>
              <a:t> Area in  2014</a:t>
            </a:r>
            <a:br>
              <a:rPr lang="fi-FI" dirty="0" smtClean="0"/>
            </a:br>
            <a:r>
              <a:rPr lang="fi-FI" sz="2000" b="0" dirty="0" smtClean="0"/>
              <a:t>Total </a:t>
            </a:r>
            <a:r>
              <a:rPr lang="fi-FI" sz="2000" b="0" dirty="0" err="1" smtClean="0"/>
              <a:t>goods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exports</a:t>
            </a:r>
            <a:r>
              <a:rPr lang="fi-FI" sz="2000" b="0" dirty="0" smtClean="0"/>
              <a:t> 26.2 </a:t>
            </a:r>
            <a:r>
              <a:rPr lang="fi-FI" sz="2000" b="0" dirty="0" err="1" smtClean="0"/>
              <a:t>billion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euros</a:t>
            </a:r>
            <a:r>
              <a:rPr lang="fi-FI" sz="2000" b="0" dirty="0" smtClean="0"/>
              <a:t>*</a:t>
            </a:r>
            <a:endParaRPr lang="fi-FI" sz="2000" b="0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71992" y="1799803"/>
            <a:ext cx="9220767" cy="4486598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9102" y="2545110"/>
            <a:ext cx="132972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North America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2.6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9.8%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935163" y="2472864"/>
            <a:ext cx="1502784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Western Europe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13.1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50.1%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861310" y="3409078"/>
            <a:ext cx="1548794" cy="961616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Middle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and Central East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0.5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 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2.1%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972582" y="3745105"/>
            <a:ext cx="109894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Asia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4.1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15.8%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466412" y="3766145"/>
            <a:ext cx="109894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Africa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0.5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1.8%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522092" y="4945582"/>
            <a:ext cx="2315118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South and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Middle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America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0.9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3.3%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681040" y="2460043"/>
            <a:ext cx="2449603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Central and Eastern Europe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4.5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17.1%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337994" y="6337036"/>
            <a:ext cx="63223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*) In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addition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to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goods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exports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the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sector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 smtClean="0">
                <a:solidFill>
                  <a:srgbClr val="000066"/>
                </a:solidFill>
                <a:ea typeface="ＭＳ Ｐゴシック" pitchFamily="34" charset="-128"/>
              </a:rPr>
              <a:t>exported</a:t>
            </a:r>
            <a:r>
              <a:rPr lang="fi-FI" sz="1100" b="0" dirty="0" smtClean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 smtClean="0">
                <a:solidFill>
                  <a:srgbClr val="000066"/>
                </a:solidFill>
                <a:ea typeface="ＭＳ Ｐゴシック" pitchFamily="34" charset="-128"/>
              </a:rPr>
              <a:t>services</a:t>
            </a:r>
            <a:r>
              <a:rPr lang="fi-FI" sz="1100" b="0" dirty="0" smtClean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worth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0066"/>
                </a:solidFill>
                <a:ea typeface="ＭＳ Ｐゴシック" pitchFamily="34" charset="-128"/>
              </a:rPr>
              <a:t>10.9 </a:t>
            </a:r>
            <a:r>
              <a:rPr lang="fi-FI" sz="1100" b="0" dirty="0" err="1" smtClean="0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100" b="0" dirty="0" smtClean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euros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.</a:t>
            </a:r>
          </a:p>
          <a:p>
            <a:pPr defTabSz="921624"/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Source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: National Board of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Customs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,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Statistics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Finland</a:t>
            </a:r>
          </a:p>
        </p:txBody>
      </p:sp>
    </p:spTree>
    <p:extLst>
      <p:ext uri="{BB962C8B-B14F-4D97-AF65-F5344CB8AC3E}">
        <p14:creationId xmlns:p14="http://schemas.microsoft.com/office/powerpoint/2010/main" val="146605745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Turnover of the Industry and Technology </a:t>
            </a:r>
            <a:b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</a:br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Industry in Finland</a:t>
            </a:r>
            <a:endParaRPr lang="en-GB" dirty="0"/>
          </a:p>
        </p:txBody>
      </p:sp>
      <p:graphicFrame>
        <p:nvGraphicFramePr>
          <p:cNvPr id="35" name="Sisällön paikkamerkki 3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371593"/>
              </p:ext>
            </p:extLst>
          </p:nvPr>
        </p:nvGraphicFramePr>
        <p:xfrm>
          <a:off x="431800" y="1746333"/>
          <a:ext cx="9502775" cy="4733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733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uorakulmio 1"/>
          <p:cNvSpPr/>
          <p:nvPr/>
        </p:nvSpPr>
        <p:spPr>
          <a:xfrm>
            <a:off x="1368351" y="6480322"/>
            <a:ext cx="2558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 </a:t>
            </a:r>
            <a:r>
              <a:rPr lang="en-GB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, Statistics Finland</a:t>
            </a:r>
          </a:p>
        </p:txBody>
      </p:sp>
    </p:spTree>
    <p:extLst>
      <p:ext uri="{BB962C8B-B14F-4D97-AF65-F5344CB8AC3E}">
        <p14:creationId xmlns:p14="http://schemas.microsoft.com/office/powerpoint/2010/main" val="90335235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8.6.2015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Turnover of the Technology </a:t>
            </a:r>
            <a:r>
              <a:rPr lang="en-GB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Industry in </a:t>
            </a:r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Finland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377685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368351" y="6480322"/>
            <a:ext cx="2558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 </a:t>
            </a:r>
            <a:r>
              <a:rPr lang="en-GB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, Statistics Finland</a:t>
            </a:r>
          </a:p>
        </p:txBody>
      </p:sp>
    </p:spTree>
    <p:extLst>
      <p:ext uri="{BB962C8B-B14F-4D97-AF65-F5344CB8AC3E}">
        <p14:creationId xmlns:p14="http://schemas.microsoft.com/office/powerpoint/2010/main" val="368955447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>
                <a:solidFill>
                  <a:srgbClr val="B1BEB9"/>
                </a:solidFill>
              </a:rPr>
              <a:t>8.6.2015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Technology Industry* in Finland</a:t>
            </a:r>
            <a:endParaRPr lang="en-GB" sz="30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14" tIns="37058" rIns="74114" bIns="37058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705143" y="1364227"/>
          <a:ext cx="6255375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288231" y="1690303"/>
          <a:ext cx="9649671" cy="363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52327" y="1590770"/>
            <a:ext cx="2536547" cy="2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200800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April-June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28791" y="5616227"/>
            <a:ext cx="1959709" cy="58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Excluding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metals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and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296342" y="5196293"/>
          <a:ext cx="6959953" cy="337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</a:tblGrid>
              <a:tr h="33752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96343" y="5544219"/>
          <a:ext cx="3896500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286"/>
                <a:gridCol w="1318280"/>
                <a:gridCol w="1734934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217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2.xml><?xml version="1.0" encoding="utf-8"?>
<a:theme xmlns:a="http://schemas.openxmlformats.org/drawingml/2006/main" name="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4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5.xml><?xml version="1.0" encoding="utf-8"?>
<a:theme xmlns:a="http://schemas.openxmlformats.org/drawingml/2006/main" name="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Tekno_en</Template>
  <TotalTime>1192</TotalTime>
  <Words>2496</Words>
  <Application>Microsoft Office PowerPoint</Application>
  <PresentationFormat>Mukautettu</PresentationFormat>
  <Paragraphs>677</Paragraphs>
  <Slides>52</Slides>
  <Notes>15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7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52</vt:i4>
      </vt:variant>
    </vt:vector>
  </HeadingPairs>
  <TitlesOfParts>
    <vt:vector size="69" baseType="lpstr">
      <vt:lpstr>Arial Unicode MS</vt:lpstr>
      <vt:lpstr>ＭＳ Ｐゴシック</vt:lpstr>
      <vt:lpstr>Arial</vt:lpstr>
      <vt:lpstr>Calibri</vt:lpstr>
      <vt:lpstr>Frutiger LT 45 Light</vt:lpstr>
      <vt:lpstr>Times</vt:lpstr>
      <vt:lpstr>Wingdings</vt:lpstr>
      <vt:lpstr>Teknologiateollisuus_template_20141218</vt:lpstr>
      <vt:lpstr>5nuolen_vaakaKANSI_SUOMI</vt:lpstr>
      <vt:lpstr>1_Teknologiateollisuus_template_20141218</vt:lpstr>
      <vt:lpstr>2_Teknologiateollisuus_template_20141218</vt:lpstr>
      <vt:lpstr>1_5nuolen_vaakaKANSI_SUOMI</vt:lpstr>
      <vt:lpstr>5_5nuolen_vaakaKANSI_SUOMI</vt:lpstr>
      <vt:lpstr>3_Teknologiateollisuus_template_20141218</vt:lpstr>
      <vt:lpstr>Macrobond document</vt:lpstr>
      <vt:lpstr>Chart</vt:lpstr>
      <vt:lpstr>Kaavio</vt:lpstr>
      <vt:lpstr>Technology Industry / Finnish Economic Situation and Outlook  September 2015</vt:lpstr>
      <vt:lpstr>The Technology Industry –  the Largest Export Sector in Finland</vt:lpstr>
      <vt:lpstr>The Finnish Technology Industry Is Comprised of Five Sub-Sectors</vt:lpstr>
      <vt:lpstr>The Finnish Technology Industry is Comprised of Five Sub-Sectors</vt:lpstr>
      <vt:lpstr>Turnover of the Technology Industry in Finland</vt:lpstr>
      <vt:lpstr>Export of Technology Industry Goods from  Finland by Area in  2014 Total goods exports 26.2 billion euros*</vt:lpstr>
      <vt:lpstr>Turnover of the Industry and Technology  Industry in Finland</vt:lpstr>
      <vt:lpstr>Turnover of the Technology Industry in Finland</vt:lpstr>
      <vt:lpstr>Value of New Orders in the Technology Industry* in Finland</vt:lpstr>
      <vt:lpstr>Value of Order Books in the Technology Industry* in Finland</vt:lpstr>
      <vt:lpstr>Tender  Requests* Received by Technology Industry Companies in Finland </vt:lpstr>
      <vt:lpstr>Value of New Orders in the Electronics and Electrotechnical Industry in Finland</vt:lpstr>
      <vt:lpstr>Value of Order Books in the Electronics and Electrotechnical Industry in Finland</vt:lpstr>
      <vt:lpstr>Value on New Orders in the Mechanical Engineering in Finland</vt:lpstr>
      <vt:lpstr>Value of Order Books in the Mechanical Engineering in Finland</vt:lpstr>
      <vt:lpstr>Value of New Orders in the Consulting Engineering in Finland</vt:lpstr>
      <vt:lpstr>Value of Order Books in the Consulting Engineering in Finland</vt:lpstr>
      <vt:lpstr>Value of New Orders in the Information Technology in Finland</vt:lpstr>
      <vt:lpstr>Value of Order Books in the Information Technology in Finland</vt:lpstr>
      <vt:lpstr>Personnel in the Technology Industry  </vt:lpstr>
      <vt:lpstr>Technology Industry Personnel in Finland by Branch</vt:lpstr>
      <vt:lpstr>Technology Industry Personnel in Subsidiaries Abroad by Branch</vt:lpstr>
      <vt:lpstr>Retirement of Technology Industry Personnel </vt:lpstr>
      <vt:lpstr>Retirement of Technology Industry Blue Collar Employees</vt:lpstr>
      <vt:lpstr>Situational Overview and Outlook in the Technology Industry  </vt:lpstr>
      <vt:lpstr>Divergence in the Development of Export Markets</vt:lpstr>
      <vt:lpstr>GDP is Growing in Western Europe and USA , except in Finland</vt:lpstr>
      <vt:lpstr>Industrial Production Volume</vt:lpstr>
      <vt:lpstr> Industrial Production Volume in EU Countries     </vt:lpstr>
      <vt:lpstr>Slight Growth in Manufacturing Industry and Services in Eurozone in 2015  Purchase Managers’ Index (PMI), 50 = no change from previous month    </vt:lpstr>
      <vt:lpstr>Russian Economy is in Negative Circle Purchase Managers’ Index (PMI) in manufacturing industry in Russia 50 = no change from previous month </vt:lpstr>
      <vt:lpstr>Global Economy is Expected to Grow by 3.3% in 2015 GDP growth in 2015, %</vt:lpstr>
      <vt:lpstr>Export Demand for Technology Industry in Finland Will Grow by 1.9% in 2015  GDP growth in 2015, % </vt:lpstr>
      <vt:lpstr>Exports from EU Countries to Russia is Falling</vt:lpstr>
      <vt:lpstr>Russia’s Share of Technology Industry Exports Will Decline Again to the Level of Approximately Five Per Cent  </vt:lpstr>
      <vt:lpstr>Breakdown of World Industrial Production</vt:lpstr>
      <vt:lpstr>Industrial Production Development by Year </vt:lpstr>
      <vt:lpstr>The Big Challenge for Finland after 2008 </vt:lpstr>
      <vt:lpstr>Finnish Exports up to EUR 30 Billion Short of Annual Target Level  </vt:lpstr>
      <vt:lpstr>Finnish Exports Lagging Behind Competitors</vt:lpstr>
      <vt:lpstr>The Share of Industry in GDP in Finland 1900-2014  </vt:lpstr>
      <vt:lpstr>PowerPoint-esitys</vt:lpstr>
      <vt:lpstr>Growth of Public Debt and Tax Rate Out of Control Increased cost burden requires cuts to public sector</vt:lpstr>
      <vt:lpstr>Industrial Investments Should be Increased in 2015 Industrial fixed and R&amp;D investments in Finland  </vt:lpstr>
      <vt:lpstr>Upswing of Investments Required in Finland</vt:lpstr>
      <vt:lpstr>Turning Point of Productivity* Development in Finland After 2008 Finland has lost considerable volume production in electronics, forest and machinery industries**  </vt:lpstr>
      <vt:lpstr>Unit Labour Costs at the National Economy Level Unit labour costs  = labour costs / productivity, including the influence of effective exchange rates</vt:lpstr>
      <vt:lpstr>What should be done?</vt:lpstr>
      <vt:lpstr>Long-Term Outlook and Challenges  </vt:lpstr>
      <vt:lpstr>The Federation of Finnish Technology Industries</vt:lpstr>
      <vt:lpstr>The Federation’s Member Companies 2013</vt:lpstr>
      <vt:lpstr>The Federation’s SME Member Companies 2013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Kaukonen Sini</dc:creator>
  <cp:keywords/>
  <cp:lastModifiedBy>Palokangas Jukka</cp:lastModifiedBy>
  <cp:revision>86</cp:revision>
  <cp:lastPrinted>2015-08-11T07:56:17Z</cp:lastPrinted>
  <dcterms:created xsi:type="dcterms:W3CDTF">2015-05-26T08:57:01Z</dcterms:created>
  <dcterms:modified xsi:type="dcterms:W3CDTF">2015-09-02T12:17:34Z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482.23.02.004</vt:lpwstr>
  </property>
  <property fmtid="{D5CDD505-2E9C-101B-9397-08002B2CF9AE}" pid="3" name="dvSaved">
    <vt:lpwstr>1</vt:lpwstr>
  </property>
  <property fmtid="{D5CDD505-2E9C-101B-9397-08002B2CF9AE}" pid="4" name="dvLanguage">
    <vt:lpwstr>2057</vt:lpwstr>
  </property>
  <property fmtid="{D5CDD505-2E9C-101B-9397-08002B2CF9AE}" pid="5" name="dvTemplate">
    <vt:lpwstr>Tekno_en.potx</vt:lpwstr>
  </property>
  <property fmtid="{D5CDD505-2E9C-101B-9397-08002B2CF9AE}" pid="6" name="dvDefinition">
    <vt:lpwstr>38 (dd_default.xml)</vt:lpwstr>
  </property>
  <property fmtid="{D5CDD505-2E9C-101B-9397-08002B2CF9AE}" pid="7" name="dvDefinitionID">
    <vt:lpwstr>38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11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Kaukonen Sini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teknologiateollisuus_en.jpg</vt:lpwstr>
  </property>
</Properties>
</file>