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notesSlides/notesSlide3.xml" ContentType="application/vnd.openxmlformats-officedocument.presentationml.notesSlide+xml"/>
  <Override PartName="/ppt/charts/chart2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.xml" ContentType="application/vnd.openxmlformats-officedocument.drawingml.chartshapes+xml"/>
  <Override PartName="/ppt/charts/chart29.xml" ContentType="application/vnd.openxmlformats-officedocument.drawingml.chart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3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heme/themeOverride4.xml" ContentType="application/vnd.openxmlformats-officedocument.themeOverride+xml"/>
  <Override PartName="/ppt/charts/chart3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4" r:id="rId2"/>
    <p:sldMasterId id="2147484067" r:id="rId3"/>
    <p:sldMasterId id="2147484085" r:id="rId4"/>
    <p:sldMasterId id="2147484103" r:id="rId5"/>
    <p:sldMasterId id="2147484110" r:id="rId6"/>
    <p:sldMasterId id="2147484119" r:id="rId7"/>
    <p:sldMasterId id="2147484137" r:id="rId8"/>
  </p:sldMasterIdLst>
  <p:notesMasterIdLst>
    <p:notesMasterId r:id="rId71"/>
  </p:notesMasterIdLst>
  <p:handoutMasterIdLst>
    <p:handoutMasterId r:id="rId72"/>
  </p:handoutMasterIdLst>
  <p:sldIdLst>
    <p:sldId id="256" r:id="rId9"/>
    <p:sldId id="258" r:id="rId10"/>
    <p:sldId id="261" r:id="rId11"/>
    <p:sldId id="263" r:id="rId12"/>
    <p:sldId id="333" r:id="rId13"/>
    <p:sldId id="284" r:id="rId14"/>
    <p:sldId id="334" r:id="rId15"/>
    <p:sldId id="335" r:id="rId16"/>
    <p:sldId id="367" r:id="rId17"/>
    <p:sldId id="368" r:id="rId18"/>
    <p:sldId id="369" r:id="rId19"/>
    <p:sldId id="297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00" r:id="rId31"/>
    <p:sldId id="301" r:id="rId32"/>
    <p:sldId id="302" r:id="rId33"/>
    <p:sldId id="303" r:id="rId34"/>
    <p:sldId id="304" r:id="rId35"/>
    <p:sldId id="352" r:id="rId36"/>
    <p:sldId id="353" r:id="rId37"/>
    <p:sldId id="307" r:id="rId38"/>
    <p:sldId id="305" r:id="rId39"/>
    <p:sldId id="306" r:id="rId40"/>
    <p:sldId id="354" r:id="rId41"/>
    <p:sldId id="308" r:id="rId42"/>
    <p:sldId id="358" r:id="rId43"/>
    <p:sldId id="357" r:id="rId44"/>
    <p:sldId id="359" r:id="rId45"/>
    <p:sldId id="355" r:id="rId46"/>
    <p:sldId id="356" r:id="rId47"/>
    <p:sldId id="366" r:id="rId48"/>
    <p:sldId id="363" r:id="rId49"/>
    <p:sldId id="364" r:id="rId50"/>
    <p:sldId id="365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36" r:id="rId60"/>
    <p:sldId id="320" r:id="rId61"/>
    <p:sldId id="321" r:id="rId62"/>
    <p:sldId id="322" r:id="rId63"/>
    <p:sldId id="323" r:id="rId64"/>
    <p:sldId id="337" r:id="rId65"/>
    <p:sldId id="326" r:id="rId66"/>
    <p:sldId id="327" r:id="rId67"/>
    <p:sldId id="328" r:id="rId68"/>
    <p:sldId id="278" r:id="rId69"/>
    <p:sldId id="279" r:id="rId70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EFE"/>
    <a:srgbClr val="FF4770"/>
    <a:srgbClr val="F0F0F0"/>
    <a:srgbClr val="2F20EC"/>
    <a:srgbClr val="FCEE21"/>
    <a:srgbClr val="C11A4D"/>
    <a:srgbClr val="9F01FF"/>
    <a:srgbClr val="0EC501"/>
    <a:srgbClr val="FE01D3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15987" autoAdjust="0"/>
    <p:restoredTop sz="94625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792" y="-12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992496"/>
        <c:axId val="731992888"/>
      </c:lineChart>
      <c:catAx>
        <c:axId val="731992496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731992888"/>
        <c:crosses val="autoZero"/>
        <c:auto val="1"/>
        <c:lblAlgn val="ctr"/>
        <c:lblOffset val="100"/>
        <c:noMultiLvlLbl val="0"/>
      </c:catAx>
      <c:valAx>
        <c:axId val="731992888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92496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3.3201946827140234E-2"/>
          <c:w val="0.70768325037565738"/>
          <c:h val="0.879435456208005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2042.1</c:v>
                </c:pt>
                <c:pt idx="2">
                  <c:v>3067.9</c:v>
                </c:pt>
                <c:pt idx="3">
                  <c:v>2070.8000000000002</c:v>
                </c:pt>
                <c:pt idx="4">
                  <c:v>3316.5</c:v>
                </c:pt>
                <c:pt idx="5">
                  <c:v>3419</c:v>
                </c:pt>
                <c:pt idx="6">
                  <c:v>2468.4</c:v>
                </c:pt>
                <c:pt idx="7">
                  <c:v>2450.3000000000002</c:v>
                </c:pt>
                <c:pt idx="8">
                  <c:v>3078.6</c:v>
                </c:pt>
                <c:pt idx="9">
                  <c:v>3167.7</c:v>
                </c:pt>
                <c:pt idx="10">
                  <c:v>4379.3999999999996</c:v>
                </c:pt>
                <c:pt idx="11">
                  <c:v>3025.7</c:v>
                </c:pt>
                <c:pt idx="12">
                  <c:v>3540.5</c:v>
                </c:pt>
                <c:pt idx="13">
                  <c:v>4095.8</c:v>
                </c:pt>
                <c:pt idx="14">
                  <c:v>3431.8</c:v>
                </c:pt>
                <c:pt idx="15">
                  <c:v>3959.9</c:v>
                </c:pt>
                <c:pt idx="16">
                  <c:v>1985.8</c:v>
                </c:pt>
                <c:pt idx="17">
                  <c:v>1665.6</c:v>
                </c:pt>
                <c:pt idx="18">
                  <c:v>1555</c:v>
                </c:pt>
                <c:pt idx="19">
                  <c:v>1785.4</c:v>
                </c:pt>
                <c:pt idx="20">
                  <c:v>2228.6</c:v>
                </c:pt>
                <c:pt idx="21">
                  <c:v>1938.6</c:v>
                </c:pt>
                <c:pt idx="22">
                  <c:v>2377.3000000000002</c:v>
                </c:pt>
                <c:pt idx="23">
                  <c:v>2180.5</c:v>
                </c:pt>
                <c:pt idx="24">
                  <c:v>2928.9</c:v>
                </c:pt>
                <c:pt idx="25">
                  <c:v>3051.3</c:v>
                </c:pt>
                <c:pt idx="26">
                  <c:v>3895.7</c:v>
                </c:pt>
                <c:pt idx="27">
                  <c:v>2927</c:v>
                </c:pt>
                <c:pt idx="28">
                  <c:v>3446.5</c:v>
                </c:pt>
                <c:pt idx="29">
                  <c:v>3253.6</c:v>
                </c:pt>
                <c:pt idx="30">
                  <c:v>3095.7</c:v>
                </c:pt>
                <c:pt idx="31">
                  <c:v>2831.6</c:v>
                </c:pt>
                <c:pt idx="32">
                  <c:v>3535.2</c:v>
                </c:pt>
                <c:pt idx="33">
                  <c:v>2838.3</c:v>
                </c:pt>
                <c:pt idx="34">
                  <c:v>3058.3</c:v>
                </c:pt>
                <c:pt idx="35">
                  <c:v>2863.1</c:v>
                </c:pt>
                <c:pt idx="36">
                  <c:v>2841.7</c:v>
                </c:pt>
                <c:pt idx="37">
                  <c:v>3480.9</c:v>
                </c:pt>
                <c:pt idx="38">
                  <c:v>3749.3</c:v>
                </c:pt>
                <c:pt idx="39">
                  <c:v>4368.5</c:v>
                </c:pt>
                <c:pt idx="40">
                  <c:v>3508.3</c:v>
                </c:pt>
                <c:pt idx="41">
                  <c:v>3170.1</c:v>
                </c:pt>
                <c:pt idx="42">
                  <c:v>5061</c:v>
                </c:pt>
                <c:pt idx="43">
                  <c:v>3900.1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1388.2</c:v>
                </c:pt>
                <c:pt idx="2">
                  <c:v>2400.8000000000002</c:v>
                </c:pt>
                <c:pt idx="3">
                  <c:v>1543.8</c:v>
                </c:pt>
                <c:pt idx="4">
                  <c:v>2364.4</c:v>
                </c:pt>
                <c:pt idx="5">
                  <c:v>2720.2</c:v>
                </c:pt>
                <c:pt idx="6">
                  <c:v>1759.8</c:v>
                </c:pt>
                <c:pt idx="7">
                  <c:v>1816.2</c:v>
                </c:pt>
                <c:pt idx="8">
                  <c:v>2376.6</c:v>
                </c:pt>
                <c:pt idx="9">
                  <c:v>2469.1999999999998</c:v>
                </c:pt>
                <c:pt idx="10">
                  <c:v>3657.9</c:v>
                </c:pt>
                <c:pt idx="11">
                  <c:v>2338.1</c:v>
                </c:pt>
                <c:pt idx="12">
                  <c:v>2762</c:v>
                </c:pt>
                <c:pt idx="13">
                  <c:v>3356.7</c:v>
                </c:pt>
                <c:pt idx="14">
                  <c:v>2675</c:v>
                </c:pt>
                <c:pt idx="15">
                  <c:v>3313.4</c:v>
                </c:pt>
                <c:pt idx="16">
                  <c:v>1445.4</c:v>
                </c:pt>
                <c:pt idx="17">
                  <c:v>1235.7</c:v>
                </c:pt>
                <c:pt idx="18">
                  <c:v>1113.4000000000001</c:v>
                </c:pt>
                <c:pt idx="19">
                  <c:v>1434.7</c:v>
                </c:pt>
                <c:pt idx="20">
                  <c:v>1730.4</c:v>
                </c:pt>
                <c:pt idx="21">
                  <c:v>1502.7</c:v>
                </c:pt>
                <c:pt idx="22">
                  <c:v>1845.9</c:v>
                </c:pt>
                <c:pt idx="23">
                  <c:v>1800.2</c:v>
                </c:pt>
                <c:pt idx="24">
                  <c:v>2134.1999999999998</c:v>
                </c:pt>
                <c:pt idx="25">
                  <c:v>2255.6999999999998</c:v>
                </c:pt>
                <c:pt idx="26">
                  <c:v>3058.7</c:v>
                </c:pt>
                <c:pt idx="27">
                  <c:v>2337.1</c:v>
                </c:pt>
                <c:pt idx="28">
                  <c:v>2716.8</c:v>
                </c:pt>
                <c:pt idx="29">
                  <c:v>2541.1</c:v>
                </c:pt>
                <c:pt idx="30">
                  <c:v>2395.8000000000002</c:v>
                </c:pt>
                <c:pt idx="31">
                  <c:v>2214.1999999999998</c:v>
                </c:pt>
                <c:pt idx="32">
                  <c:v>2865.3</c:v>
                </c:pt>
                <c:pt idx="33">
                  <c:v>2250.4</c:v>
                </c:pt>
                <c:pt idx="34">
                  <c:v>2297.3000000000002</c:v>
                </c:pt>
                <c:pt idx="35">
                  <c:v>2290.1999999999998</c:v>
                </c:pt>
                <c:pt idx="36">
                  <c:v>2207.5</c:v>
                </c:pt>
                <c:pt idx="37">
                  <c:v>2613.1999999999998</c:v>
                </c:pt>
                <c:pt idx="38">
                  <c:v>2779.4</c:v>
                </c:pt>
                <c:pt idx="39">
                  <c:v>3117.1</c:v>
                </c:pt>
                <c:pt idx="40">
                  <c:v>2705</c:v>
                </c:pt>
                <c:pt idx="41">
                  <c:v>2381.6999999999998</c:v>
                </c:pt>
                <c:pt idx="42">
                  <c:v>3970</c:v>
                </c:pt>
                <c:pt idx="43">
                  <c:v>3289.9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653.9</c:v>
                </c:pt>
                <c:pt idx="2">
                  <c:v>667</c:v>
                </c:pt>
                <c:pt idx="3">
                  <c:v>526.9</c:v>
                </c:pt>
                <c:pt idx="4">
                  <c:v>952</c:v>
                </c:pt>
                <c:pt idx="5">
                  <c:v>698.7</c:v>
                </c:pt>
                <c:pt idx="6">
                  <c:v>708.5</c:v>
                </c:pt>
                <c:pt idx="7">
                  <c:v>634.1</c:v>
                </c:pt>
                <c:pt idx="8">
                  <c:v>702</c:v>
                </c:pt>
                <c:pt idx="9">
                  <c:v>698.5</c:v>
                </c:pt>
                <c:pt idx="10">
                  <c:v>721.5</c:v>
                </c:pt>
                <c:pt idx="11">
                  <c:v>687.6</c:v>
                </c:pt>
                <c:pt idx="12">
                  <c:v>778.4</c:v>
                </c:pt>
                <c:pt idx="13">
                  <c:v>739.1</c:v>
                </c:pt>
                <c:pt idx="14">
                  <c:v>756.8</c:v>
                </c:pt>
                <c:pt idx="15">
                  <c:v>646.5</c:v>
                </c:pt>
                <c:pt idx="16">
                  <c:v>540.4</c:v>
                </c:pt>
                <c:pt idx="17">
                  <c:v>429.9</c:v>
                </c:pt>
                <c:pt idx="18">
                  <c:v>441.6</c:v>
                </c:pt>
                <c:pt idx="19">
                  <c:v>350.7</c:v>
                </c:pt>
                <c:pt idx="20">
                  <c:v>498.3</c:v>
                </c:pt>
                <c:pt idx="21">
                  <c:v>435.9</c:v>
                </c:pt>
                <c:pt idx="22">
                  <c:v>531.4</c:v>
                </c:pt>
                <c:pt idx="23">
                  <c:v>380.3</c:v>
                </c:pt>
                <c:pt idx="24">
                  <c:v>794.6</c:v>
                </c:pt>
                <c:pt idx="25">
                  <c:v>795.6</c:v>
                </c:pt>
                <c:pt idx="26">
                  <c:v>837</c:v>
                </c:pt>
                <c:pt idx="27">
                  <c:v>589.9</c:v>
                </c:pt>
                <c:pt idx="28">
                  <c:v>729.8</c:v>
                </c:pt>
                <c:pt idx="29">
                  <c:v>712.5</c:v>
                </c:pt>
                <c:pt idx="30">
                  <c:v>699.9</c:v>
                </c:pt>
                <c:pt idx="31">
                  <c:v>617.5</c:v>
                </c:pt>
                <c:pt idx="32">
                  <c:v>669.9</c:v>
                </c:pt>
                <c:pt idx="33">
                  <c:v>587.9</c:v>
                </c:pt>
                <c:pt idx="34">
                  <c:v>761.1</c:v>
                </c:pt>
                <c:pt idx="35">
                  <c:v>572.79999999999995</c:v>
                </c:pt>
                <c:pt idx="36">
                  <c:v>634.20000000000005</c:v>
                </c:pt>
                <c:pt idx="37">
                  <c:v>867.7</c:v>
                </c:pt>
                <c:pt idx="38">
                  <c:v>969.9</c:v>
                </c:pt>
                <c:pt idx="39">
                  <c:v>1251.3</c:v>
                </c:pt>
                <c:pt idx="40">
                  <c:v>803.3</c:v>
                </c:pt>
                <c:pt idx="41">
                  <c:v>788.5</c:v>
                </c:pt>
                <c:pt idx="42">
                  <c:v>1091</c:v>
                </c:pt>
                <c:pt idx="43">
                  <c:v>610.20000000000005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058424"/>
        <c:axId val="732058816"/>
      </c:lineChart>
      <c:catAx>
        <c:axId val="7320584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20588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732058816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2058424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32383698889569462"/>
          <c:w val="0.17688275259661471"/>
          <c:h val="0.59131635503711588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2.7734998719037875E-2"/>
          <c:w val="0.73886010362694299"/>
          <c:h val="0.9445300025619242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1321.6</c:v>
                </c:pt>
                <c:pt idx="1">
                  <c:v>1431.3</c:v>
                </c:pt>
                <c:pt idx="2">
                  <c:v>1419.8</c:v>
                </c:pt>
                <c:pt idx="3">
                  <c:v>1368.7</c:v>
                </c:pt>
                <c:pt idx="4">
                  <c:v>1594.5</c:v>
                </c:pt>
                <c:pt idx="5">
                  <c:v>1657.5</c:v>
                </c:pt>
                <c:pt idx="6">
                  <c:v>2105.1</c:v>
                </c:pt>
                <c:pt idx="7">
                  <c:v>1953</c:v>
                </c:pt>
                <c:pt idx="8">
                  <c:v>1931.1</c:v>
                </c:pt>
                <c:pt idx="9">
                  <c:v>2150.9</c:v>
                </c:pt>
                <c:pt idx="10">
                  <c:v>2278.1999999999998</c:v>
                </c:pt>
                <c:pt idx="11">
                  <c:v>2488.6999999999998</c:v>
                </c:pt>
                <c:pt idx="12">
                  <c:v>2196.1999999999998</c:v>
                </c:pt>
                <c:pt idx="13">
                  <c:v>2047</c:v>
                </c:pt>
                <c:pt idx="14">
                  <c:v>1928.7</c:v>
                </c:pt>
                <c:pt idx="15">
                  <c:v>1902.3</c:v>
                </c:pt>
                <c:pt idx="16">
                  <c:v>1659.6</c:v>
                </c:pt>
                <c:pt idx="17">
                  <c:v>1572.5</c:v>
                </c:pt>
                <c:pt idx="18">
                  <c:v>1375.3</c:v>
                </c:pt>
                <c:pt idx="19">
                  <c:v>1322</c:v>
                </c:pt>
                <c:pt idx="20">
                  <c:v>1300.5</c:v>
                </c:pt>
                <c:pt idx="21">
                  <c:v>1258.8</c:v>
                </c:pt>
                <c:pt idx="22">
                  <c:v>1358.5</c:v>
                </c:pt>
                <c:pt idx="23">
                  <c:v>1181.4000000000001</c:v>
                </c:pt>
                <c:pt idx="24">
                  <c:v>1493.9</c:v>
                </c:pt>
                <c:pt idx="25">
                  <c:v>1870.8</c:v>
                </c:pt>
                <c:pt idx="26">
                  <c:v>2072.6999999999998</c:v>
                </c:pt>
                <c:pt idx="27">
                  <c:v>2010.6</c:v>
                </c:pt>
                <c:pt idx="28">
                  <c:v>1875.1</c:v>
                </c:pt>
                <c:pt idx="29">
                  <c:v>1939.8</c:v>
                </c:pt>
                <c:pt idx="30">
                  <c:v>2221</c:v>
                </c:pt>
                <c:pt idx="31">
                  <c:v>1783.6</c:v>
                </c:pt>
                <c:pt idx="32">
                  <c:v>1797.4</c:v>
                </c:pt>
                <c:pt idx="33">
                  <c:v>1588.4</c:v>
                </c:pt>
                <c:pt idx="34">
                  <c:v>1707.3</c:v>
                </c:pt>
                <c:pt idx="35">
                  <c:v>1721.1</c:v>
                </c:pt>
                <c:pt idx="36">
                  <c:v>1522.6</c:v>
                </c:pt>
                <c:pt idx="37">
                  <c:v>1729.3</c:v>
                </c:pt>
                <c:pt idx="38">
                  <c:v>1833.7</c:v>
                </c:pt>
                <c:pt idx="39">
                  <c:v>2327.4</c:v>
                </c:pt>
                <c:pt idx="40">
                  <c:v>2405.3000000000002</c:v>
                </c:pt>
                <c:pt idx="41">
                  <c:v>2509.1</c:v>
                </c:pt>
                <c:pt idx="42">
                  <c:v>2646.2</c:v>
                </c:pt>
                <c:pt idx="43">
                  <c:v>2419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4593.5</c:v>
                </c:pt>
                <c:pt idx="1">
                  <c:v>4964.2</c:v>
                </c:pt>
                <c:pt idx="2">
                  <c:v>6080.4</c:v>
                </c:pt>
                <c:pt idx="3">
                  <c:v>6780.4</c:v>
                </c:pt>
                <c:pt idx="4">
                  <c:v>7663.9</c:v>
                </c:pt>
                <c:pt idx="5">
                  <c:v>9051.2999999999993</c:v>
                </c:pt>
                <c:pt idx="6">
                  <c:v>8329.7000000000007</c:v>
                </c:pt>
                <c:pt idx="7">
                  <c:v>8883.4</c:v>
                </c:pt>
                <c:pt idx="8">
                  <c:v>9314.7000000000007</c:v>
                </c:pt>
                <c:pt idx="9">
                  <c:v>9571.7000000000007</c:v>
                </c:pt>
                <c:pt idx="10">
                  <c:v>10904.1</c:v>
                </c:pt>
                <c:pt idx="11">
                  <c:v>10904.3</c:v>
                </c:pt>
                <c:pt idx="12">
                  <c:v>11130.4</c:v>
                </c:pt>
                <c:pt idx="13">
                  <c:v>11929.9</c:v>
                </c:pt>
                <c:pt idx="14">
                  <c:v>11741.6</c:v>
                </c:pt>
                <c:pt idx="15">
                  <c:v>12723.4</c:v>
                </c:pt>
                <c:pt idx="16">
                  <c:v>11217.7</c:v>
                </c:pt>
                <c:pt idx="17">
                  <c:v>10019</c:v>
                </c:pt>
                <c:pt idx="18">
                  <c:v>8732.2999999999993</c:v>
                </c:pt>
                <c:pt idx="19">
                  <c:v>8467.2999999999993</c:v>
                </c:pt>
                <c:pt idx="20">
                  <c:v>7233.7</c:v>
                </c:pt>
                <c:pt idx="21">
                  <c:v>6954</c:v>
                </c:pt>
                <c:pt idx="22">
                  <c:v>6959.7</c:v>
                </c:pt>
                <c:pt idx="23">
                  <c:v>6890.3</c:v>
                </c:pt>
                <c:pt idx="24">
                  <c:v>5930</c:v>
                </c:pt>
                <c:pt idx="25">
                  <c:v>5947.7</c:v>
                </c:pt>
                <c:pt idx="26">
                  <c:v>6704.8</c:v>
                </c:pt>
                <c:pt idx="27">
                  <c:v>7055.6</c:v>
                </c:pt>
                <c:pt idx="28">
                  <c:v>7110.4</c:v>
                </c:pt>
                <c:pt idx="29">
                  <c:v>7200.4</c:v>
                </c:pt>
                <c:pt idx="30">
                  <c:v>6843.4</c:v>
                </c:pt>
                <c:pt idx="31">
                  <c:v>6553.7</c:v>
                </c:pt>
                <c:pt idx="32">
                  <c:v>6871.8</c:v>
                </c:pt>
                <c:pt idx="33">
                  <c:v>7127.4</c:v>
                </c:pt>
                <c:pt idx="34">
                  <c:v>6876</c:v>
                </c:pt>
                <c:pt idx="35">
                  <c:v>6914.8</c:v>
                </c:pt>
                <c:pt idx="36">
                  <c:v>6265.9</c:v>
                </c:pt>
                <c:pt idx="37">
                  <c:v>6799</c:v>
                </c:pt>
                <c:pt idx="38">
                  <c:v>6821.8</c:v>
                </c:pt>
                <c:pt idx="39">
                  <c:v>7437.2</c:v>
                </c:pt>
                <c:pt idx="40">
                  <c:v>7526</c:v>
                </c:pt>
                <c:pt idx="41">
                  <c:v>7748.6</c:v>
                </c:pt>
                <c:pt idx="42">
                  <c:v>8710.7000000000007</c:v>
                </c:pt>
                <c:pt idx="43">
                  <c:v>9717.9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799592"/>
        <c:axId val="677799984"/>
      </c:areaChart>
      <c:catAx>
        <c:axId val="6777995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779998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77799984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7799592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72612919552147"/>
          <c:y val="0.30646773103149549"/>
          <c:w val="0.16273870804478516"/>
          <c:h val="0.6728613571027470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800768"/>
        <c:axId val="677801160"/>
      </c:lineChart>
      <c:catAx>
        <c:axId val="67780076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77801160"/>
        <c:crosses val="autoZero"/>
        <c:auto val="1"/>
        <c:lblAlgn val="ctr"/>
        <c:lblOffset val="100"/>
        <c:noMultiLvlLbl val="0"/>
      </c:catAx>
      <c:valAx>
        <c:axId val="67780116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780076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3.7442035467336827E-2"/>
          <c:w val="0.74172681859698908"/>
          <c:h val="0.883586772869901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150.1</c:v>
                </c:pt>
                <c:pt idx="2">
                  <c:v>148.69999999999999</c:v>
                </c:pt>
                <c:pt idx="3">
                  <c:v>147.19999999999999</c:v>
                </c:pt>
                <c:pt idx="4">
                  <c:v>158.6</c:v>
                </c:pt>
                <c:pt idx="5">
                  <c:v>170</c:v>
                </c:pt>
                <c:pt idx="6">
                  <c:v>158.80000000000001</c:v>
                </c:pt>
                <c:pt idx="7">
                  <c:v>147.6</c:v>
                </c:pt>
                <c:pt idx="8">
                  <c:v>159</c:v>
                </c:pt>
                <c:pt idx="9">
                  <c:v>170.3</c:v>
                </c:pt>
                <c:pt idx="10">
                  <c:v>165.4</c:v>
                </c:pt>
                <c:pt idx="11">
                  <c:v>160.5</c:v>
                </c:pt>
                <c:pt idx="12">
                  <c:v>169.7</c:v>
                </c:pt>
                <c:pt idx="13">
                  <c:v>178.8</c:v>
                </c:pt>
                <c:pt idx="14">
                  <c:v>166.6</c:v>
                </c:pt>
                <c:pt idx="15">
                  <c:v>154.30000000000001</c:v>
                </c:pt>
                <c:pt idx="16">
                  <c:v>146.5</c:v>
                </c:pt>
                <c:pt idx="17">
                  <c:v>138.80000000000001</c:v>
                </c:pt>
                <c:pt idx="18">
                  <c:v>128.69999999999999</c:v>
                </c:pt>
                <c:pt idx="19">
                  <c:v>118.6</c:v>
                </c:pt>
                <c:pt idx="20">
                  <c:v>123.3</c:v>
                </c:pt>
                <c:pt idx="21">
                  <c:v>127.9</c:v>
                </c:pt>
                <c:pt idx="22">
                  <c:v>131.4</c:v>
                </c:pt>
                <c:pt idx="23">
                  <c:v>134.9</c:v>
                </c:pt>
                <c:pt idx="24">
                  <c:v>190.8</c:v>
                </c:pt>
                <c:pt idx="25">
                  <c:v>221.4</c:v>
                </c:pt>
                <c:pt idx="26">
                  <c:v>187.2</c:v>
                </c:pt>
                <c:pt idx="27">
                  <c:v>196.8</c:v>
                </c:pt>
                <c:pt idx="28">
                  <c:v>247.8</c:v>
                </c:pt>
                <c:pt idx="29">
                  <c:v>252.4</c:v>
                </c:pt>
                <c:pt idx="30">
                  <c:v>288.8</c:v>
                </c:pt>
                <c:pt idx="31">
                  <c:v>184.3</c:v>
                </c:pt>
                <c:pt idx="32">
                  <c:v>208.2</c:v>
                </c:pt>
                <c:pt idx="33">
                  <c:v>235.2</c:v>
                </c:pt>
                <c:pt idx="34">
                  <c:v>209.6</c:v>
                </c:pt>
                <c:pt idx="35">
                  <c:v>195.6</c:v>
                </c:pt>
                <c:pt idx="36">
                  <c:v>247.4</c:v>
                </c:pt>
                <c:pt idx="37">
                  <c:v>252.9</c:v>
                </c:pt>
                <c:pt idx="38">
                  <c:v>243.7</c:v>
                </c:pt>
                <c:pt idx="39">
                  <c:v>185.6</c:v>
                </c:pt>
                <c:pt idx="40">
                  <c:v>299.7</c:v>
                </c:pt>
                <c:pt idx="41">
                  <c:v>257.2</c:v>
                </c:pt>
                <c:pt idx="42">
                  <c:v>289.7</c:v>
                </c:pt>
                <c:pt idx="43">
                  <c:v>204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40.299999999999997</c:v>
                </c:pt>
                <c:pt idx="2">
                  <c:v>46.3</c:v>
                </c:pt>
                <c:pt idx="3">
                  <c:v>52.2</c:v>
                </c:pt>
                <c:pt idx="4">
                  <c:v>58.8</c:v>
                </c:pt>
                <c:pt idx="5">
                  <c:v>65.3</c:v>
                </c:pt>
                <c:pt idx="6">
                  <c:v>54.7</c:v>
                </c:pt>
                <c:pt idx="7">
                  <c:v>44.1</c:v>
                </c:pt>
                <c:pt idx="8">
                  <c:v>44.9</c:v>
                </c:pt>
                <c:pt idx="9">
                  <c:v>45.6</c:v>
                </c:pt>
                <c:pt idx="10">
                  <c:v>48.7</c:v>
                </c:pt>
                <c:pt idx="11">
                  <c:v>51.8</c:v>
                </c:pt>
                <c:pt idx="12">
                  <c:v>52</c:v>
                </c:pt>
                <c:pt idx="13">
                  <c:v>52.2</c:v>
                </c:pt>
                <c:pt idx="14">
                  <c:v>44</c:v>
                </c:pt>
                <c:pt idx="15">
                  <c:v>35.799999999999997</c:v>
                </c:pt>
                <c:pt idx="16">
                  <c:v>34.6</c:v>
                </c:pt>
                <c:pt idx="17">
                  <c:v>33.299999999999997</c:v>
                </c:pt>
                <c:pt idx="18">
                  <c:v>30.9</c:v>
                </c:pt>
                <c:pt idx="19">
                  <c:v>28.4</c:v>
                </c:pt>
                <c:pt idx="20">
                  <c:v>28.1</c:v>
                </c:pt>
                <c:pt idx="21">
                  <c:v>27.8</c:v>
                </c:pt>
                <c:pt idx="22">
                  <c:v>29</c:v>
                </c:pt>
                <c:pt idx="23">
                  <c:v>30.3</c:v>
                </c:pt>
                <c:pt idx="24">
                  <c:v>19.8</c:v>
                </c:pt>
                <c:pt idx="25">
                  <c:v>36.1</c:v>
                </c:pt>
                <c:pt idx="26">
                  <c:v>31.1</c:v>
                </c:pt>
                <c:pt idx="27">
                  <c:v>21.8</c:v>
                </c:pt>
                <c:pt idx="28">
                  <c:v>29.4</c:v>
                </c:pt>
                <c:pt idx="29">
                  <c:v>36.799999999999997</c:v>
                </c:pt>
                <c:pt idx="30">
                  <c:v>69.900000000000006</c:v>
                </c:pt>
                <c:pt idx="31">
                  <c:v>29.2</c:v>
                </c:pt>
                <c:pt idx="32">
                  <c:v>26.2</c:v>
                </c:pt>
                <c:pt idx="33">
                  <c:v>35.1</c:v>
                </c:pt>
                <c:pt idx="34">
                  <c:v>34</c:v>
                </c:pt>
                <c:pt idx="35">
                  <c:v>26.3</c:v>
                </c:pt>
                <c:pt idx="36">
                  <c:v>34.1</c:v>
                </c:pt>
                <c:pt idx="37">
                  <c:v>33.1</c:v>
                </c:pt>
                <c:pt idx="38">
                  <c:v>42.8</c:v>
                </c:pt>
                <c:pt idx="39">
                  <c:v>28.6</c:v>
                </c:pt>
                <c:pt idx="40">
                  <c:v>39.9</c:v>
                </c:pt>
                <c:pt idx="41">
                  <c:v>28.8</c:v>
                </c:pt>
                <c:pt idx="42">
                  <c:v>39.6</c:v>
                </c:pt>
                <c:pt idx="43">
                  <c:v>18.600000000000001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109.7</c:v>
                </c:pt>
                <c:pt idx="2">
                  <c:v>102.4</c:v>
                </c:pt>
                <c:pt idx="3">
                  <c:v>95</c:v>
                </c:pt>
                <c:pt idx="4">
                  <c:v>99.9</c:v>
                </c:pt>
                <c:pt idx="5">
                  <c:v>104.8</c:v>
                </c:pt>
                <c:pt idx="6">
                  <c:v>104.1</c:v>
                </c:pt>
                <c:pt idx="7">
                  <c:v>103.5</c:v>
                </c:pt>
                <c:pt idx="8">
                  <c:v>114.1</c:v>
                </c:pt>
                <c:pt idx="9">
                  <c:v>124.7</c:v>
                </c:pt>
                <c:pt idx="10">
                  <c:v>116.7</c:v>
                </c:pt>
                <c:pt idx="11">
                  <c:v>108.8</c:v>
                </c:pt>
                <c:pt idx="12">
                  <c:v>117.7</c:v>
                </c:pt>
                <c:pt idx="13">
                  <c:v>126.6</c:v>
                </c:pt>
                <c:pt idx="14">
                  <c:v>122.5</c:v>
                </c:pt>
                <c:pt idx="15">
                  <c:v>118.4</c:v>
                </c:pt>
                <c:pt idx="16">
                  <c:v>112</c:v>
                </c:pt>
                <c:pt idx="17">
                  <c:v>105.5</c:v>
                </c:pt>
                <c:pt idx="18">
                  <c:v>97.8</c:v>
                </c:pt>
                <c:pt idx="19">
                  <c:v>90.2</c:v>
                </c:pt>
                <c:pt idx="20">
                  <c:v>95.2</c:v>
                </c:pt>
                <c:pt idx="21">
                  <c:v>100.1</c:v>
                </c:pt>
                <c:pt idx="22">
                  <c:v>102.4</c:v>
                </c:pt>
                <c:pt idx="23">
                  <c:v>104.6</c:v>
                </c:pt>
                <c:pt idx="24">
                  <c:v>171</c:v>
                </c:pt>
                <c:pt idx="25">
                  <c:v>185.3</c:v>
                </c:pt>
                <c:pt idx="26">
                  <c:v>156.1</c:v>
                </c:pt>
                <c:pt idx="27">
                  <c:v>175</c:v>
                </c:pt>
                <c:pt idx="28">
                  <c:v>218.4</c:v>
                </c:pt>
                <c:pt idx="29">
                  <c:v>215.6</c:v>
                </c:pt>
                <c:pt idx="30">
                  <c:v>218.8</c:v>
                </c:pt>
                <c:pt idx="31">
                  <c:v>155.1</c:v>
                </c:pt>
                <c:pt idx="32">
                  <c:v>182.1</c:v>
                </c:pt>
                <c:pt idx="33">
                  <c:v>200.1</c:v>
                </c:pt>
                <c:pt idx="34">
                  <c:v>175.6</c:v>
                </c:pt>
                <c:pt idx="35">
                  <c:v>169.3</c:v>
                </c:pt>
                <c:pt idx="36">
                  <c:v>213.3</c:v>
                </c:pt>
                <c:pt idx="37">
                  <c:v>219.8</c:v>
                </c:pt>
                <c:pt idx="38">
                  <c:v>200.9</c:v>
                </c:pt>
                <c:pt idx="39">
                  <c:v>157</c:v>
                </c:pt>
                <c:pt idx="40">
                  <c:v>259.8</c:v>
                </c:pt>
                <c:pt idx="41">
                  <c:v>228.4</c:v>
                </c:pt>
                <c:pt idx="42">
                  <c:v>250.1</c:v>
                </c:pt>
                <c:pt idx="43">
                  <c:v>185.4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1976504"/>
        <c:axId val="731976896"/>
      </c:lineChart>
      <c:catAx>
        <c:axId val="73197650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7689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731976896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76504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46579016588595"/>
          <c:y val="0.32817054989990202"/>
          <c:w val="0.16760738971325739"/>
          <c:h val="0.59478581874458691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7745134157507034"/>
          <c:h val="0.89651987702571845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172.6</c:v>
                </c:pt>
                <c:pt idx="1">
                  <c:v>194.9</c:v>
                </c:pt>
                <c:pt idx="2">
                  <c:v>195.2</c:v>
                </c:pt>
                <c:pt idx="3">
                  <c:v>195.5</c:v>
                </c:pt>
                <c:pt idx="4">
                  <c:v>196.9</c:v>
                </c:pt>
                <c:pt idx="5">
                  <c:v>198.3</c:v>
                </c:pt>
                <c:pt idx="6">
                  <c:v>206.3</c:v>
                </c:pt>
                <c:pt idx="7">
                  <c:v>214.4</c:v>
                </c:pt>
                <c:pt idx="8">
                  <c:v>221.2</c:v>
                </c:pt>
                <c:pt idx="9">
                  <c:v>227.9</c:v>
                </c:pt>
                <c:pt idx="10">
                  <c:v>227</c:v>
                </c:pt>
                <c:pt idx="11">
                  <c:v>226</c:v>
                </c:pt>
                <c:pt idx="12">
                  <c:v>235.7</c:v>
                </c:pt>
                <c:pt idx="13">
                  <c:v>245.4</c:v>
                </c:pt>
                <c:pt idx="14">
                  <c:v>249.6</c:v>
                </c:pt>
                <c:pt idx="15">
                  <c:v>253.8</c:v>
                </c:pt>
                <c:pt idx="16">
                  <c:v>238.4</c:v>
                </c:pt>
                <c:pt idx="17">
                  <c:v>223</c:v>
                </c:pt>
                <c:pt idx="18">
                  <c:v>222.3</c:v>
                </c:pt>
                <c:pt idx="19">
                  <c:v>221.7</c:v>
                </c:pt>
                <c:pt idx="20">
                  <c:v>220.7</c:v>
                </c:pt>
                <c:pt idx="21">
                  <c:v>219.6</c:v>
                </c:pt>
                <c:pt idx="22">
                  <c:v>219.3</c:v>
                </c:pt>
                <c:pt idx="23">
                  <c:v>218.9</c:v>
                </c:pt>
                <c:pt idx="24">
                  <c:v>243.2</c:v>
                </c:pt>
                <c:pt idx="25">
                  <c:v>267.5</c:v>
                </c:pt>
                <c:pt idx="26">
                  <c:v>279.39999999999998</c:v>
                </c:pt>
                <c:pt idx="27">
                  <c:v>291</c:v>
                </c:pt>
                <c:pt idx="28">
                  <c:v>276.10000000000002</c:v>
                </c:pt>
                <c:pt idx="29">
                  <c:v>296.10000000000002</c:v>
                </c:pt>
                <c:pt idx="30">
                  <c:v>346.5</c:v>
                </c:pt>
                <c:pt idx="31">
                  <c:v>289.7</c:v>
                </c:pt>
                <c:pt idx="32">
                  <c:v>288.10000000000002</c:v>
                </c:pt>
                <c:pt idx="33">
                  <c:v>333.8</c:v>
                </c:pt>
                <c:pt idx="34">
                  <c:v>362.8</c:v>
                </c:pt>
                <c:pt idx="35">
                  <c:v>352.4</c:v>
                </c:pt>
                <c:pt idx="36">
                  <c:v>358.7</c:v>
                </c:pt>
                <c:pt idx="37">
                  <c:v>390.9</c:v>
                </c:pt>
                <c:pt idx="38">
                  <c:v>416</c:v>
                </c:pt>
                <c:pt idx="39">
                  <c:v>400.5</c:v>
                </c:pt>
                <c:pt idx="40">
                  <c:v>433.1</c:v>
                </c:pt>
                <c:pt idx="41">
                  <c:v>448.8</c:v>
                </c:pt>
                <c:pt idx="42">
                  <c:v>492.3</c:v>
                </c:pt>
                <c:pt idx="43">
                  <c:v>505.4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201.6</c:v>
                </c:pt>
                <c:pt idx="1">
                  <c:v>205.7</c:v>
                </c:pt>
                <c:pt idx="2">
                  <c:v>236.3</c:v>
                </c:pt>
                <c:pt idx="3">
                  <c:v>266.8</c:v>
                </c:pt>
                <c:pt idx="4">
                  <c:v>305.89999999999998</c:v>
                </c:pt>
                <c:pt idx="5">
                  <c:v>345</c:v>
                </c:pt>
                <c:pt idx="6">
                  <c:v>327.2</c:v>
                </c:pt>
                <c:pt idx="7">
                  <c:v>309.39999999999998</c:v>
                </c:pt>
                <c:pt idx="8">
                  <c:v>294.7</c:v>
                </c:pt>
                <c:pt idx="9">
                  <c:v>279.89999999999998</c:v>
                </c:pt>
                <c:pt idx="10">
                  <c:v>292.2</c:v>
                </c:pt>
                <c:pt idx="11">
                  <c:v>304.39999999999998</c:v>
                </c:pt>
                <c:pt idx="12">
                  <c:v>308.2</c:v>
                </c:pt>
                <c:pt idx="13">
                  <c:v>312</c:v>
                </c:pt>
                <c:pt idx="14">
                  <c:v>290.2</c:v>
                </c:pt>
                <c:pt idx="15">
                  <c:v>268.39999999999998</c:v>
                </c:pt>
                <c:pt idx="16">
                  <c:v>220.3</c:v>
                </c:pt>
                <c:pt idx="17">
                  <c:v>172.2</c:v>
                </c:pt>
                <c:pt idx="18">
                  <c:v>159.4</c:v>
                </c:pt>
                <c:pt idx="19">
                  <c:v>146.69999999999999</c:v>
                </c:pt>
                <c:pt idx="20">
                  <c:v>134.9</c:v>
                </c:pt>
                <c:pt idx="21">
                  <c:v>123.2</c:v>
                </c:pt>
                <c:pt idx="22">
                  <c:v>134.1</c:v>
                </c:pt>
                <c:pt idx="23">
                  <c:v>145</c:v>
                </c:pt>
                <c:pt idx="24">
                  <c:v>127.1</c:v>
                </c:pt>
                <c:pt idx="25">
                  <c:v>133.6</c:v>
                </c:pt>
                <c:pt idx="26">
                  <c:v>130.9</c:v>
                </c:pt>
                <c:pt idx="27">
                  <c:v>118.4</c:v>
                </c:pt>
                <c:pt idx="28">
                  <c:v>108.4</c:v>
                </c:pt>
                <c:pt idx="29">
                  <c:v>111.6</c:v>
                </c:pt>
                <c:pt idx="30">
                  <c:v>126.3</c:v>
                </c:pt>
                <c:pt idx="31">
                  <c:v>102</c:v>
                </c:pt>
                <c:pt idx="32">
                  <c:v>92.9</c:v>
                </c:pt>
                <c:pt idx="33">
                  <c:v>101</c:v>
                </c:pt>
                <c:pt idx="34">
                  <c:v>113</c:v>
                </c:pt>
                <c:pt idx="35">
                  <c:v>97.6</c:v>
                </c:pt>
                <c:pt idx="36">
                  <c:v>103.4</c:v>
                </c:pt>
                <c:pt idx="37">
                  <c:v>104.5</c:v>
                </c:pt>
                <c:pt idx="38">
                  <c:v>109.1</c:v>
                </c:pt>
                <c:pt idx="39">
                  <c:v>106.4</c:v>
                </c:pt>
                <c:pt idx="40">
                  <c:v>109.3</c:v>
                </c:pt>
                <c:pt idx="41">
                  <c:v>99.3</c:v>
                </c:pt>
                <c:pt idx="42">
                  <c:v>98.8</c:v>
                </c:pt>
                <c:pt idx="43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995568"/>
        <c:axId val="678995960"/>
      </c:areaChart>
      <c:catAx>
        <c:axId val="6789955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899596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78995960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8995568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38371798399215"/>
          <c:y val="0.36022553711733069"/>
          <c:w val="0.14961628201600782"/>
          <c:h val="0.59917285865160674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996744"/>
        <c:axId val="678997136"/>
      </c:lineChart>
      <c:catAx>
        <c:axId val="67899674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78997136"/>
        <c:crosses val="autoZero"/>
        <c:auto val="1"/>
        <c:lblAlgn val="ctr"/>
        <c:lblOffset val="100"/>
        <c:noMultiLvlLbl val="0"/>
      </c:catAx>
      <c:valAx>
        <c:axId val="67899713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899674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2.9688283357685079E-2"/>
          <c:w val="0.79271731333410655"/>
          <c:h val="0.94062343328462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298.8</c:v>
                </c:pt>
                <c:pt idx="11">
                  <c:v>252</c:v>
                </c:pt>
                <c:pt idx="12">
                  <c:v>406.9</c:v>
                </c:pt>
                <c:pt idx="13">
                  <c:v>459.1</c:v>
                </c:pt>
                <c:pt idx="14">
                  <c:v>538</c:v>
                </c:pt>
                <c:pt idx="15">
                  <c:v>290.60000000000002</c:v>
                </c:pt>
                <c:pt idx="16">
                  <c:v>445.9</c:v>
                </c:pt>
                <c:pt idx="17">
                  <c:v>384.4</c:v>
                </c:pt>
                <c:pt idx="18">
                  <c:v>445.1</c:v>
                </c:pt>
                <c:pt idx="19">
                  <c:v>393.7</c:v>
                </c:pt>
                <c:pt idx="20">
                  <c:v>521.20000000000005</c:v>
                </c:pt>
                <c:pt idx="21">
                  <c:v>427.1</c:v>
                </c:pt>
                <c:pt idx="22">
                  <c:v>329.8</c:v>
                </c:pt>
                <c:pt idx="23">
                  <c:v>318.7</c:v>
                </c:pt>
                <c:pt idx="24">
                  <c:v>520.4</c:v>
                </c:pt>
                <c:pt idx="25">
                  <c:v>626.1</c:v>
                </c:pt>
                <c:pt idx="26">
                  <c:v>389.7</c:v>
                </c:pt>
                <c:pt idx="27">
                  <c:v>348.1</c:v>
                </c:pt>
                <c:pt idx="28">
                  <c:v>520.70000000000005</c:v>
                </c:pt>
                <c:pt idx="29">
                  <c:v>560.6</c:v>
                </c:pt>
                <c:pt idx="30">
                  <c:v>572.79999999999995</c:v>
                </c:pt>
                <c:pt idx="31">
                  <c:v>392.3</c:v>
                </c:pt>
                <c:pt idx="32">
                  <c:v>497.3</c:v>
                </c:pt>
                <c:pt idx="33">
                  <c:v>691.3</c:v>
                </c:pt>
                <c:pt idx="34">
                  <c:v>588</c:v>
                </c:pt>
                <c:pt idx="35">
                  <c:v>487.9</c:v>
                </c:pt>
                <c:pt idx="36">
                  <c:v>636.9</c:v>
                </c:pt>
                <c:pt idx="37">
                  <c:v>672.1</c:v>
                </c:pt>
                <c:pt idx="38">
                  <c:v>515.79999999999995</c:v>
                </c:pt>
                <c:pt idx="39">
                  <c:v>568.4</c:v>
                </c:pt>
                <c:pt idx="40">
                  <c:v>622.5</c:v>
                </c:pt>
                <c:pt idx="41">
                  <c:v>552</c:v>
                </c:pt>
                <c:pt idx="42">
                  <c:v>589.4</c:v>
                </c:pt>
                <c:pt idx="43">
                  <c:v>564.29999999999995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609000"/>
        <c:axId val="686609392"/>
      </c:lineChart>
      <c:catAx>
        <c:axId val="686609000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8660939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686609392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86609000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12290441856187E-2"/>
          <c:y val="2.5317184962743353E-2"/>
          <c:w val="0.81264512418032442"/>
          <c:h val="0.94239788517866108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Sheet1!$A$2:$A$37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988.5</c:v>
                </c:pt>
                <c:pt idx="1">
                  <c:v>988.5</c:v>
                </c:pt>
                <c:pt idx="2">
                  <c:v>988.5</c:v>
                </c:pt>
                <c:pt idx="3">
                  <c:v>925.5</c:v>
                </c:pt>
                <c:pt idx="4">
                  <c:v>905.7</c:v>
                </c:pt>
                <c:pt idx="5">
                  <c:v>941.1</c:v>
                </c:pt>
                <c:pt idx="6">
                  <c:v>1068.5</c:v>
                </c:pt>
                <c:pt idx="7">
                  <c:v>987.5</c:v>
                </c:pt>
                <c:pt idx="8">
                  <c:v>961.6</c:v>
                </c:pt>
                <c:pt idx="9">
                  <c:v>951.6</c:v>
                </c:pt>
                <c:pt idx="10">
                  <c:v>982.7</c:v>
                </c:pt>
                <c:pt idx="11">
                  <c:v>1024.3</c:v>
                </c:pt>
                <c:pt idx="12">
                  <c:v>1109.5</c:v>
                </c:pt>
                <c:pt idx="13">
                  <c:v>1132.5999999999999</c:v>
                </c:pt>
                <c:pt idx="14">
                  <c:v>1018</c:v>
                </c:pt>
                <c:pt idx="15">
                  <c:v>998.1</c:v>
                </c:pt>
                <c:pt idx="16">
                  <c:v>1061</c:v>
                </c:pt>
                <c:pt idx="17">
                  <c:v>1287.0999999999999</c:v>
                </c:pt>
                <c:pt idx="18">
                  <c:v>1255</c:v>
                </c:pt>
                <c:pt idx="19">
                  <c:v>1212.7</c:v>
                </c:pt>
                <c:pt idx="20">
                  <c:v>1274.5999999999999</c:v>
                </c:pt>
                <c:pt idx="21">
                  <c:v>1388.9</c:v>
                </c:pt>
                <c:pt idx="22">
                  <c:v>1525.4</c:v>
                </c:pt>
                <c:pt idx="23">
                  <c:v>1469.4</c:v>
                </c:pt>
                <c:pt idx="24">
                  <c:v>1407.7</c:v>
                </c:pt>
                <c:pt idx="25">
                  <c:v>1429</c:v>
                </c:pt>
                <c:pt idx="26">
                  <c:v>1455.8</c:v>
                </c:pt>
                <c:pt idx="27">
                  <c:v>1415.7</c:v>
                </c:pt>
                <c:pt idx="28">
                  <c:v>1387.4</c:v>
                </c:pt>
                <c:pt idx="29">
                  <c:v>1460.6</c:v>
                </c:pt>
                <c:pt idx="30">
                  <c:v>1436.8</c:v>
                </c:pt>
                <c:pt idx="31">
                  <c:v>1506.5</c:v>
                </c:pt>
                <c:pt idx="32">
                  <c:v>1562.7</c:v>
                </c:pt>
                <c:pt idx="33">
                  <c:v>1569.4</c:v>
                </c:pt>
                <c:pt idx="34">
                  <c:v>1527.2</c:v>
                </c:pt>
                <c:pt idx="35">
                  <c:v>1629.9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589360"/>
        <c:axId val="654589752"/>
      </c:areaChart>
      <c:catAx>
        <c:axId val="6545893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4589752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654589752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4589360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233680653988788E-2"/>
          <c:w val="0.87725631768953072"/>
          <c:h val="0.81733579408378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282482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31243008"/>
        <c:axId val="731242616"/>
      </c:barChart>
      <c:catAx>
        <c:axId val="73124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242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31242616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243008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068301101520344E-2"/>
          <c:y val="3.1220674932165442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</c:v>
                </c:pt>
                <c:pt idx="3">
                  <c:v>62600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59200</c:v>
                </c:pt>
                <c:pt idx="9">
                  <c:v>60400</c:v>
                </c:pt>
                <c:pt idx="10">
                  <c:v>60900</c:v>
                </c:pt>
                <c:pt idx="11">
                  <c:v>54800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40952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Mechanical engineering industry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120874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15121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Consulting engineering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47660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Information technology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5108704"/>
        <c:axId val="395109096"/>
      </c:barChart>
      <c:catAx>
        <c:axId val="39510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395109096"/>
        <c:crosses val="autoZero"/>
        <c:auto val="1"/>
        <c:lblAlgn val="ctr"/>
        <c:lblOffset val="100"/>
        <c:noMultiLvlLbl val="0"/>
      </c:catAx>
      <c:valAx>
        <c:axId val="39510909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395108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5617524166997606E-2"/>
          <c:y val="0.88978655149427843"/>
          <c:w val="0.90364738847998249"/>
          <c:h val="0.11021344850572157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6469596735474"/>
          <c:y val="6.9397739680875523E-2"/>
          <c:w val="0.7252165384705862"/>
          <c:h val="0.8981435715572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7546.1</c:v>
                </c:pt>
                <c:pt idx="2">
                  <c:v>8480.6</c:v>
                </c:pt>
                <c:pt idx="3">
                  <c:v>8305.7999999999993</c:v>
                </c:pt>
                <c:pt idx="4">
                  <c:v>9019.2000000000007</c:v>
                </c:pt>
                <c:pt idx="5">
                  <c:v>9453.5</c:v>
                </c:pt>
                <c:pt idx="6">
                  <c:v>8917.6</c:v>
                </c:pt>
                <c:pt idx="7">
                  <c:v>8998.6</c:v>
                </c:pt>
                <c:pt idx="8">
                  <c:v>9728.2000000000007</c:v>
                </c:pt>
                <c:pt idx="9">
                  <c:v>9609.6</c:v>
                </c:pt>
                <c:pt idx="10">
                  <c:v>11170.2</c:v>
                </c:pt>
                <c:pt idx="11">
                  <c:v>9974.2000000000007</c:v>
                </c:pt>
                <c:pt idx="12">
                  <c:v>11447</c:v>
                </c:pt>
                <c:pt idx="13">
                  <c:v>11434.8</c:v>
                </c:pt>
                <c:pt idx="14">
                  <c:v>10904.3</c:v>
                </c:pt>
                <c:pt idx="15">
                  <c:v>11425.4</c:v>
                </c:pt>
                <c:pt idx="16">
                  <c:v>9930.2000000000007</c:v>
                </c:pt>
                <c:pt idx="17">
                  <c:v>6560.9</c:v>
                </c:pt>
                <c:pt idx="18">
                  <c:v>6797.6</c:v>
                </c:pt>
                <c:pt idx="19">
                  <c:v>6968.5</c:v>
                </c:pt>
                <c:pt idx="20">
                  <c:v>8073.6</c:v>
                </c:pt>
                <c:pt idx="21">
                  <c:v>7388.8</c:v>
                </c:pt>
                <c:pt idx="22">
                  <c:v>7498.8</c:v>
                </c:pt>
                <c:pt idx="23">
                  <c:v>7422.5</c:v>
                </c:pt>
                <c:pt idx="24">
                  <c:v>9715.5</c:v>
                </c:pt>
                <c:pt idx="25">
                  <c:v>8790.1</c:v>
                </c:pt>
                <c:pt idx="26">
                  <c:v>8884.6</c:v>
                </c:pt>
                <c:pt idx="27">
                  <c:v>7991.7</c:v>
                </c:pt>
                <c:pt idx="28">
                  <c:v>9976.6</c:v>
                </c:pt>
                <c:pt idx="29">
                  <c:v>8541.9</c:v>
                </c:pt>
                <c:pt idx="30">
                  <c:v>8985.6</c:v>
                </c:pt>
                <c:pt idx="31">
                  <c:v>7878.4</c:v>
                </c:pt>
                <c:pt idx="32">
                  <c:v>9235.9</c:v>
                </c:pt>
                <c:pt idx="33">
                  <c:v>7306</c:v>
                </c:pt>
                <c:pt idx="34">
                  <c:v>7692.6</c:v>
                </c:pt>
                <c:pt idx="35">
                  <c:v>7004.3</c:v>
                </c:pt>
                <c:pt idx="36">
                  <c:v>7927.9</c:v>
                </c:pt>
                <c:pt idx="37">
                  <c:v>7773.2</c:v>
                </c:pt>
                <c:pt idx="38">
                  <c:v>7936.8</c:v>
                </c:pt>
                <c:pt idx="39">
                  <c:v>9272.9</c:v>
                </c:pt>
                <c:pt idx="40">
                  <c:v>8202.2000000000007</c:v>
                </c:pt>
                <c:pt idx="41">
                  <c:v>7075.4</c:v>
                </c:pt>
                <c:pt idx="42">
                  <c:v>8969.4</c:v>
                </c:pt>
                <c:pt idx="43">
                  <c:v>7374.3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6086.4</c:v>
                </c:pt>
                <c:pt idx="2">
                  <c:v>7150.5</c:v>
                </c:pt>
                <c:pt idx="3">
                  <c:v>7035.4</c:v>
                </c:pt>
                <c:pt idx="4">
                  <c:v>7382.3</c:v>
                </c:pt>
                <c:pt idx="5">
                  <c:v>8084.5</c:v>
                </c:pt>
                <c:pt idx="6">
                  <c:v>7225.7</c:v>
                </c:pt>
                <c:pt idx="7">
                  <c:v>7426.5</c:v>
                </c:pt>
                <c:pt idx="8">
                  <c:v>8283.7000000000007</c:v>
                </c:pt>
                <c:pt idx="9">
                  <c:v>7959.6</c:v>
                </c:pt>
                <c:pt idx="10">
                  <c:v>9352.1</c:v>
                </c:pt>
                <c:pt idx="11">
                  <c:v>8358</c:v>
                </c:pt>
                <c:pt idx="12">
                  <c:v>9563.6</c:v>
                </c:pt>
                <c:pt idx="13">
                  <c:v>9383.7000000000007</c:v>
                </c:pt>
                <c:pt idx="14">
                  <c:v>8594.2000000000007</c:v>
                </c:pt>
                <c:pt idx="15">
                  <c:v>9498.2000000000007</c:v>
                </c:pt>
                <c:pt idx="16">
                  <c:v>8025.3</c:v>
                </c:pt>
                <c:pt idx="17">
                  <c:v>5184.1000000000004</c:v>
                </c:pt>
                <c:pt idx="18">
                  <c:v>5214.8</c:v>
                </c:pt>
                <c:pt idx="19">
                  <c:v>5491.2</c:v>
                </c:pt>
                <c:pt idx="20">
                  <c:v>6277.9</c:v>
                </c:pt>
                <c:pt idx="21">
                  <c:v>5532.9</c:v>
                </c:pt>
                <c:pt idx="22">
                  <c:v>5900.1</c:v>
                </c:pt>
                <c:pt idx="23">
                  <c:v>5775.3</c:v>
                </c:pt>
                <c:pt idx="24">
                  <c:v>7248.7</c:v>
                </c:pt>
                <c:pt idx="25">
                  <c:v>6191.6</c:v>
                </c:pt>
                <c:pt idx="26">
                  <c:v>6884.2</c:v>
                </c:pt>
                <c:pt idx="27">
                  <c:v>6012.2</c:v>
                </c:pt>
                <c:pt idx="28">
                  <c:v>7559.4</c:v>
                </c:pt>
                <c:pt idx="29">
                  <c:v>6363.9</c:v>
                </c:pt>
                <c:pt idx="30">
                  <c:v>6937.7</c:v>
                </c:pt>
                <c:pt idx="31">
                  <c:v>6339.6</c:v>
                </c:pt>
                <c:pt idx="32">
                  <c:v>7405.2</c:v>
                </c:pt>
                <c:pt idx="33">
                  <c:v>5406.4</c:v>
                </c:pt>
                <c:pt idx="34">
                  <c:v>5776</c:v>
                </c:pt>
                <c:pt idx="35">
                  <c:v>5447.1</c:v>
                </c:pt>
                <c:pt idx="36">
                  <c:v>6180.3</c:v>
                </c:pt>
                <c:pt idx="37">
                  <c:v>5629.9</c:v>
                </c:pt>
                <c:pt idx="38">
                  <c:v>5833.8</c:v>
                </c:pt>
                <c:pt idx="39">
                  <c:v>6873.7</c:v>
                </c:pt>
                <c:pt idx="40">
                  <c:v>6136.1</c:v>
                </c:pt>
                <c:pt idx="41">
                  <c:v>4970.5</c:v>
                </c:pt>
                <c:pt idx="42">
                  <c:v>6588.2</c:v>
                </c:pt>
                <c:pt idx="43">
                  <c:v>5629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1454</c:v>
                </c:pt>
                <c:pt idx="2">
                  <c:v>1331.7</c:v>
                </c:pt>
                <c:pt idx="3">
                  <c:v>1279.5</c:v>
                </c:pt>
                <c:pt idx="4">
                  <c:v>1641</c:v>
                </c:pt>
                <c:pt idx="5">
                  <c:v>1368.2</c:v>
                </c:pt>
                <c:pt idx="6">
                  <c:v>1691.7</c:v>
                </c:pt>
                <c:pt idx="7">
                  <c:v>1572.6</c:v>
                </c:pt>
                <c:pt idx="8">
                  <c:v>1434.3</c:v>
                </c:pt>
                <c:pt idx="9">
                  <c:v>1629.3</c:v>
                </c:pt>
                <c:pt idx="10">
                  <c:v>1805.3</c:v>
                </c:pt>
                <c:pt idx="11">
                  <c:v>1594.8</c:v>
                </c:pt>
                <c:pt idx="12">
                  <c:v>1880.1</c:v>
                </c:pt>
                <c:pt idx="13">
                  <c:v>2008.5</c:v>
                </c:pt>
                <c:pt idx="14">
                  <c:v>2291.6</c:v>
                </c:pt>
                <c:pt idx="15">
                  <c:v>1877.3</c:v>
                </c:pt>
                <c:pt idx="16">
                  <c:v>1875.9</c:v>
                </c:pt>
                <c:pt idx="17">
                  <c:v>1339.4</c:v>
                </c:pt>
                <c:pt idx="18">
                  <c:v>1560.3</c:v>
                </c:pt>
                <c:pt idx="19">
                  <c:v>1445.9</c:v>
                </c:pt>
                <c:pt idx="20">
                  <c:v>1777.6</c:v>
                </c:pt>
                <c:pt idx="21">
                  <c:v>1837.4</c:v>
                </c:pt>
                <c:pt idx="22">
                  <c:v>1573.6</c:v>
                </c:pt>
                <c:pt idx="23">
                  <c:v>1595.2</c:v>
                </c:pt>
                <c:pt idx="24">
                  <c:v>2378.6</c:v>
                </c:pt>
                <c:pt idx="25">
                  <c:v>2483.8000000000002</c:v>
                </c:pt>
                <c:pt idx="26">
                  <c:v>1930.1</c:v>
                </c:pt>
                <c:pt idx="27">
                  <c:v>1878.8</c:v>
                </c:pt>
                <c:pt idx="28">
                  <c:v>2319.1999999999998</c:v>
                </c:pt>
                <c:pt idx="29">
                  <c:v>2026.8</c:v>
                </c:pt>
                <c:pt idx="30">
                  <c:v>1951.8</c:v>
                </c:pt>
                <c:pt idx="31">
                  <c:v>1468.1</c:v>
                </c:pt>
                <c:pt idx="32">
                  <c:v>1755</c:v>
                </c:pt>
                <c:pt idx="33">
                  <c:v>1780.2</c:v>
                </c:pt>
                <c:pt idx="34">
                  <c:v>1813.9</c:v>
                </c:pt>
                <c:pt idx="35">
                  <c:v>1460.2</c:v>
                </c:pt>
                <c:pt idx="36">
                  <c:v>1641.6</c:v>
                </c:pt>
                <c:pt idx="37">
                  <c:v>2019.8</c:v>
                </c:pt>
                <c:pt idx="38">
                  <c:v>1982.2</c:v>
                </c:pt>
                <c:pt idx="39">
                  <c:v>2312.1999999999998</c:v>
                </c:pt>
                <c:pt idx="40">
                  <c:v>1902.8</c:v>
                </c:pt>
                <c:pt idx="41">
                  <c:v>1942.1</c:v>
                </c:pt>
                <c:pt idx="42">
                  <c:v>2221.5</c:v>
                </c:pt>
                <c:pt idx="43">
                  <c:v>1624.4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1993672"/>
        <c:axId val="731994064"/>
      </c:lineChart>
      <c:catAx>
        <c:axId val="7319936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9406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73199406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93672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29664706432550958"/>
          <c:w val="0.1613628425665124"/>
          <c:h val="0.64539330196731481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Mechanical engineering industry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Consulting engineering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Information technology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2318400"/>
        <c:axId val="402318792"/>
      </c:barChart>
      <c:catAx>
        <c:axId val="4023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02318792"/>
        <c:crosses val="autoZero"/>
        <c:auto val="1"/>
        <c:lblAlgn val="ctr"/>
        <c:lblOffset val="100"/>
        <c:noMultiLvlLbl val="0"/>
      </c:catAx>
      <c:valAx>
        <c:axId val="40231879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02318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811420157455209"/>
          <c:y val="0.88978655149427843"/>
          <c:w val="0.86115071107242802"/>
          <c:h val="0.11021344850572157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64541784413263E-2"/>
          <c:y val="3.8168145109947565E-2"/>
          <c:w val="0.89382038169526712"/>
          <c:h val="0.7715038792791147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02319576"/>
        <c:axId val="402319968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319576"/>
        <c:axId val="402319968"/>
      </c:lineChart>
      <c:catAx>
        <c:axId val="40231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23199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0231996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02319576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0451981943526743"/>
          <c:y val="0.87203791469194314"/>
          <c:w val="0.88006188535442598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11080327938479E-2"/>
          <c:y val="6.0663780274389276E-2"/>
          <c:w val="0.89191786403349937"/>
          <c:h val="0.7586943308891689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02320752"/>
        <c:axId val="402321144"/>
      </c:barChart>
      <c:catAx>
        <c:axId val="40232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23211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02321144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chemeClr val="tx1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02320752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9313071312878356E-2"/>
          <c:y val="0.89647335765199987"/>
          <c:w val="0.89416840067060221"/>
          <c:h val="9.8188917796849406E-2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25548190118791E-2"/>
          <c:y val="3.9983586994919162E-2"/>
          <c:w val="0.90944536864325021"/>
          <c:h val="0.8046940546183892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data!$B$2:$B$133</c:f>
              <c:numCache>
                <c:formatCode>#,##0</c:formatCode>
                <c:ptCount val="132"/>
                <c:pt idx="0">
                  <c:v>722</c:v>
                </c:pt>
                <c:pt idx="1">
                  <c:v>689</c:v>
                </c:pt>
                <c:pt idx="2">
                  <c:v>678</c:v>
                </c:pt>
                <c:pt idx="3">
                  <c:v>615</c:v>
                </c:pt>
                <c:pt idx="4">
                  <c:v>595</c:v>
                </c:pt>
                <c:pt idx="5">
                  <c:v>551</c:v>
                </c:pt>
                <c:pt idx="6">
                  <c:v>496</c:v>
                </c:pt>
                <c:pt idx="7">
                  <c:v>468</c:v>
                </c:pt>
                <c:pt idx="8">
                  <c:v>562</c:v>
                </c:pt>
                <c:pt idx="9">
                  <c:v>606</c:v>
                </c:pt>
                <c:pt idx="10">
                  <c:v>606</c:v>
                </c:pt>
                <c:pt idx="11">
                  <c:v>606</c:v>
                </c:pt>
                <c:pt idx="12">
                  <c:v>606</c:v>
                </c:pt>
                <c:pt idx="13">
                  <c:v>606</c:v>
                </c:pt>
                <c:pt idx="14">
                  <c:v>606</c:v>
                </c:pt>
                <c:pt idx="15">
                  <c:v>634</c:v>
                </c:pt>
                <c:pt idx="16">
                  <c:v>639</c:v>
                </c:pt>
                <c:pt idx="17">
                  <c:v>683</c:v>
                </c:pt>
                <c:pt idx="18">
                  <c:v>694</c:v>
                </c:pt>
                <c:pt idx="19">
                  <c:v>689</c:v>
                </c:pt>
                <c:pt idx="20">
                  <c:v>672</c:v>
                </c:pt>
                <c:pt idx="21">
                  <c:v>645</c:v>
                </c:pt>
                <c:pt idx="22">
                  <c:v>634</c:v>
                </c:pt>
                <c:pt idx="23">
                  <c:v>584</c:v>
                </c:pt>
                <c:pt idx="24">
                  <c:v>562</c:v>
                </c:pt>
                <c:pt idx="25">
                  <c:v>562</c:v>
                </c:pt>
                <c:pt idx="26">
                  <c:v>590</c:v>
                </c:pt>
                <c:pt idx="27">
                  <c:v>623</c:v>
                </c:pt>
                <c:pt idx="28">
                  <c:v>617</c:v>
                </c:pt>
                <c:pt idx="29">
                  <c:v>590</c:v>
                </c:pt>
                <c:pt idx="30">
                  <c:v>573</c:v>
                </c:pt>
                <c:pt idx="31">
                  <c:v>562</c:v>
                </c:pt>
                <c:pt idx="32">
                  <c:v>573</c:v>
                </c:pt>
                <c:pt idx="33">
                  <c:v>579</c:v>
                </c:pt>
                <c:pt idx="34">
                  <c:v>579</c:v>
                </c:pt>
                <c:pt idx="35">
                  <c:v>612</c:v>
                </c:pt>
                <c:pt idx="36">
                  <c:v>689</c:v>
                </c:pt>
                <c:pt idx="37">
                  <c:v>761</c:v>
                </c:pt>
                <c:pt idx="38">
                  <c:v>838</c:v>
                </c:pt>
                <c:pt idx="39">
                  <c:v>915</c:v>
                </c:pt>
                <c:pt idx="40">
                  <c:v>1141</c:v>
                </c:pt>
                <c:pt idx="41">
                  <c:v>1174</c:v>
                </c:pt>
                <c:pt idx="42">
                  <c:v>1168</c:v>
                </c:pt>
                <c:pt idx="43">
                  <c:v>1185</c:v>
                </c:pt>
                <c:pt idx="44">
                  <c:v>1124</c:v>
                </c:pt>
                <c:pt idx="45">
                  <c:v>993</c:v>
                </c:pt>
                <c:pt idx="46">
                  <c:v>769</c:v>
                </c:pt>
                <c:pt idx="47">
                  <c:v>599</c:v>
                </c:pt>
                <c:pt idx="48">
                  <c:v>583</c:v>
                </c:pt>
                <c:pt idx="49">
                  <c:v>562</c:v>
                </c:pt>
                <c:pt idx="50">
                  <c:v>537</c:v>
                </c:pt>
                <c:pt idx="51">
                  <c:v>473</c:v>
                </c:pt>
                <c:pt idx="52">
                  <c:v>435</c:v>
                </c:pt>
                <c:pt idx="53">
                  <c:v>411</c:v>
                </c:pt>
                <c:pt idx="54">
                  <c:v>492</c:v>
                </c:pt>
                <c:pt idx="55">
                  <c:v>548</c:v>
                </c:pt>
                <c:pt idx="56">
                  <c:v>585</c:v>
                </c:pt>
                <c:pt idx="57">
                  <c:v>622</c:v>
                </c:pt>
                <c:pt idx="58">
                  <c:v>572</c:v>
                </c:pt>
                <c:pt idx="59">
                  <c:v>552</c:v>
                </c:pt>
                <c:pt idx="60">
                  <c:v>612</c:v>
                </c:pt>
                <c:pt idx="61">
                  <c:v>653</c:v>
                </c:pt>
                <c:pt idx="62">
                  <c:v>693</c:v>
                </c:pt>
                <c:pt idx="63">
                  <c:v>750</c:v>
                </c:pt>
                <c:pt idx="64">
                  <c:v>771</c:v>
                </c:pt>
                <c:pt idx="65">
                  <c:v>735</c:v>
                </c:pt>
                <c:pt idx="66">
                  <c:v>667</c:v>
                </c:pt>
                <c:pt idx="67">
                  <c:v>619</c:v>
                </c:pt>
                <c:pt idx="68">
                  <c:v>640</c:v>
                </c:pt>
                <c:pt idx="69">
                  <c:v>629</c:v>
                </c:pt>
                <c:pt idx="70">
                  <c:v>573</c:v>
                </c:pt>
                <c:pt idx="71">
                  <c:v>639</c:v>
                </c:pt>
                <c:pt idx="72">
                  <c:v>783</c:v>
                </c:pt>
                <c:pt idx="73">
                  <c:v>888</c:v>
                </c:pt>
                <c:pt idx="74">
                  <c:v>960</c:v>
                </c:pt>
                <c:pt idx="75">
                  <c:v>963</c:v>
                </c:pt>
                <c:pt idx="76">
                  <c:v>891</c:v>
                </c:pt>
                <c:pt idx="77">
                  <c:v>834</c:v>
                </c:pt>
                <c:pt idx="78">
                  <c:v>786</c:v>
                </c:pt>
                <c:pt idx="79">
                  <c:v>723</c:v>
                </c:pt>
                <c:pt idx="80">
                  <c:v>765</c:v>
                </c:pt>
                <c:pt idx="81">
                  <c:v>746</c:v>
                </c:pt>
                <c:pt idx="82">
                  <c:v>672</c:v>
                </c:pt>
                <c:pt idx="83">
                  <c:v>756</c:v>
                </c:pt>
                <c:pt idx="84">
                  <c:v>802</c:v>
                </c:pt>
                <c:pt idx="85">
                  <c:v>816</c:v>
                </c:pt>
                <c:pt idx="86">
                  <c:v>765</c:v>
                </c:pt>
                <c:pt idx="87">
                  <c:v>761</c:v>
                </c:pt>
                <c:pt idx="88">
                  <c:v>737</c:v>
                </c:pt>
                <c:pt idx="89">
                  <c:v>685</c:v>
                </c:pt>
                <c:pt idx="90">
                  <c:v>657</c:v>
                </c:pt>
                <c:pt idx="91" formatCode="General">
                  <c:v>697</c:v>
                </c:pt>
                <c:pt idx="92">
                  <c:v>715</c:v>
                </c:pt>
                <c:pt idx="93">
                  <c:v>658</c:v>
                </c:pt>
                <c:pt idx="94">
                  <c:v>683</c:v>
                </c:pt>
                <c:pt idx="95">
                  <c:v>709</c:v>
                </c:pt>
                <c:pt idx="96">
                  <c:v>700</c:v>
                </c:pt>
                <c:pt idx="97">
                  <c:v>672</c:v>
                </c:pt>
                <c:pt idx="98">
                  <c:v>667</c:v>
                </c:pt>
                <c:pt idx="99">
                  <c:v>662</c:v>
                </c:pt>
                <c:pt idx="100">
                  <c:v>639</c:v>
                </c:pt>
                <c:pt idx="101">
                  <c:v>657</c:v>
                </c:pt>
                <c:pt idx="102">
                  <c:v>701</c:v>
                </c:pt>
                <c:pt idx="103">
                  <c:v>715</c:v>
                </c:pt>
                <c:pt idx="104">
                  <c:v>712</c:v>
                </c:pt>
                <c:pt idx="105">
                  <c:v>708</c:v>
                </c:pt>
                <c:pt idx="106">
                  <c:v>733</c:v>
                </c:pt>
                <c:pt idx="107">
                  <c:v>739</c:v>
                </c:pt>
                <c:pt idx="108" formatCode="General">
                  <c:v>747</c:v>
                </c:pt>
                <c:pt idx="109" formatCode="General">
                  <c:v>726</c:v>
                </c:pt>
                <c:pt idx="110" formatCode="0">
                  <c:v>691</c:v>
                </c:pt>
                <c:pt idx="111" formatCode="0">
                  <c:v>721</c:v>
                </c:pt>
                <c:pt idx="112" formatCode="0">
                  <c:v>757</c:v>
                </c:pt>
                <c:pt idx="113" formatCode="0">
                  <c:v>741</c:v>
                </c:pt>
                <c:pt idx="114" formatCode="0">
                  <c:v>732</c:v>
                </c:pt>
                <c:pt idx="115" formatCode="0">
                  <c:v>743</c:v>
                </c:pt>
                <c:pt idx="116" formatCode="0">
                  <c:v>733</c:v>
                </c:pt>
                <c:pt idx="117">
                  <c:v>718</c:v>
                </c:pt>
                <c:pt idx="118" formatCode="0">
                  <c:v>703</c:v>
                </c:pt>
                <c:pt idx="119" formatCode="0">
                  <c:v>677</c:v>
                </c:pt>
                <c:pt idx="120">
                  <c:v>644</c:v>
                </c:pt>
                <c:pt idx="121" formatCode="0">
                  <c:v>592</c:v>
                </c:pt>
                <c:pt idx="122" formatCode="0">
                  <c:v>538</c:v>
                </c:pt>
                <c:pt idx="123" formatCode="0">
                  <c:v>500</c:v>
                </c:pt>
                <c:pt idx="124" formatCode="0">
                  <c:v>497</c:v>
                </c:pt>
                <c:pt idx="125" formatCode="0">
                  <c:v>503</c:v>
                </c:pt>
                <c:pt idx="126" formatCode="0">
                  <c:v>508</c:v>
                </c:pt>
                <c:pt idx="127">
                  <c:v>514</c:v>
                </c:pt>
                <c:pt idx="128">
                  <c:v>496</c:v>
                </c:pt>
                <c:pt idx="129">
                  <c:v>463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data!$C$2:$C$133</c:f>
              <c:numCache>
                <c:formatCode>#,##0</c:formatCode>
                <c:ptCount val="132"/>
                <c:pt idx="0">
                  <c:v>699</c:v>
                </c:pt>
                <c:pt idx="1">
                  <c:v>668</c:v>
                </c:pt>
                <c:pt idx="2">
                  <c:v>675</c:v>
                </c:pt>
                <c:pt idx="3">
                  <c:v>642</c:v>
                </c:pt>
                <c:pt idx="4">
                  <c:v>599</c:v>
                </c:pt>
                <c:pt idx="5">
                  <c:v>555</c:v>
                </c:pt>
                <c:pt idx="6">
                  <c:v>507</c:v>
                </c:pt>
                <c:pt idx="7">
                  <c:v>470</c:v>
                </c:pt>
                <c:pt idx="8">
                  <c:v>473</c:v>
                </c:pt>
                <c:pt idx="9">
                  <c:v>481</c:v>
                </c:pt>
                <c:pt idx="10">
                  <c:v>467</c:v>
                </c:pt>
                <c:pt idx="11">
                  <c:v>491</c:v>
                </c:pt>
                <c:pt idx="12">
                  <c:v>503</c:v>
                </c:pt>
                <c:pt idx="13">
                  <c:v>487</c:v>
                </c:pt>
                <c:pt idx="14">
                  <c:v>501</c:v>
                </c:pt>
                <c:pt idx="15">
                  <c:v>556</c:v>
                </c:pt>
                <c:pt idx="16">
                  <c:v>616</c:v>
                </c:pt>
                <c:pt idx="17">
                  <c:v>615</c:v>
                </c:pt>
                <c:pt idx="18">
                  <c:v>614</c:v>
                </c:pt>
                <c:pt idx="19">
                  <c:v>623</c:v>
                </c:pt>
                <c:pt idx="20">
                  <c:v>621</c:v>
                </c:pt>
                <c:pt idx="21">
                  <c:v>613</c:v>
                </c:pt>
                <c:pt idx="22">
                  <c:v>629</c:v>
                </c:pt>
                <c:pt idx="23">
                  <c:v>615</c:v>
                </c:pt>
                <c:pt idx="24">
                  <c:v>595</c:v>
                </c:pt>
                <c:pt idx="25">
                  <c:v>604</c:v>
                </c:pt>
                <c:pt idx="26">
                  <c:v>639</c:v>
                </c:pt>
                <c:pt idx="27">
                  <c:v>664</c:v>
                </c:pt>
                <c:pt idx="28">
                  <c:v>664</c:v>
                </c:pt>
                <c:pt idx="29">
                  <c:v>664</c:v>
                </c:pt>
                <c:pt idx="30">
                  <c:v>682</c:v>
                </c:pt>
                <c:pt idx="31">
                  <c:v>676</c:v>
                </c:pt>
                <c:pt idx="32">
                  <c:v>687</c:v>
                </c:pt>
                <c:pt idx="33">
                  <c:v>704</c:v>
                </c:pt>
                <c:pt idx="34">
                  <c:v>732</c:v>
                </c:pt>
                <c:pt idx="35">
                  <c:v>712</c:v>
                </c:pt>
                <c:pt idx="36">
                  <c:v>695</c:v>
                </c:pt>
                <c:pt idx="37">
                  <c:v>732</c:v>
                </c:pt>
                <c:pt idx="38">
                  <c:v>946</c:v>
                </c:pt>
                <c:pt idx="39">
                  <c:v>952</c:v>
                </c:pt>
                <c:pt idx="40">
                  <c:v>966</c:v>
                </c:pt>
                <c:pt idx="41">
                  <c:v>1113</c:v>
                </c:pt>
                <c:pt idx="42">
                  <c:v>1236</c:v>
                </c:pt>
                <c:pt idx="43">
                  <c:v>1147</c:v>
                </c:pt>
                <c:pt idx="44">
                  <c:v>1104</c:v>
                </c:pt>
                <c:pt idx="45">
                  <c:v>935</c:v>
                </c:pt>
                <c:pt idx="46">
                  <c:v>658</c:v>
                </c:pt>
                <c:pt idx="47">
                  <c:v>635</c:v>
                </c:pt>
                <c:pt idx="48">
                  <c:v>577</c:v>
                </c:pt>
                <c:pt idx="49">
                  <c:v>537</c:v>
                </c:pt>
                <c:pt idx="50">
                  <c:v>509</c:v>
                </c:pt>
                <c:pt idx="51">
                  <c:v>485</c:v>
                </c:pt>
                <c:pt idx="52">
                  <c:v>519</c:v>
                </c:pt>
                <c:pt idx="53">
                  <c:v>533</c:v>
                </c:pt>
                <c:pt idx="54">
                  <c:v>573</c:v>
                </c:pt>
                <c:pt idx="55">
                  <c:v>598</c:v>
                </c:pt>
                <c:pt idx="56">
                  <c:v>641</c:v>
                </c:pt>
                <c:pt idx="57">
                  <c:v>659</c:v>
                </c:pt>
                <c:pt idx="58">
                  <c:v>629</c:v>
                </c:pt>
                <c:pt idx="59">
                  <c:v>567</c:v>
                </c:pt>
                <c:pt idx="60">
                  <c:v>568</c:v>
                </c:pt>
                <c:pt idx="61">
                  <c:v>537</c:v>
                </c:pt>
                <c:pt idx="62">
                  <c:v>630</c:v>
                </c:pt>
                <c:pt idx="63">
                  <c:v>700</c:v>
                </c:pt>
                <c:pt idx="64">
                  <c:v>777</c:v>
                </c:pt>
                <c:pt idx="65">
                  <c:v>772</c:v>
                </c:pt>
                <c:pt idx="66">
                  <c:v>739</c:v>
                </c:pt>
                <c:pt idx="67">
                  <c:v>706</c:v>
                </c:pt>
                <c:pt idx="68">
                  <c:v>721</c:v>
                </c:pt>
                <c:pt idx="69">
                  <c:v>739</c:v>
                </c:pt>
                <c:pt idx="70">
                  <c:v>680</c:v>
                </c:pt>
                <c:pt idx="71">
                  <c:v>682</c:v>
                </c:pt>
                <c:pt idx="72">
                  <c:v>704</c:v>
                </c:pt>
                <c:pt idx="73">
                  <c:v>855</c:v>
                </c:pt>
                <c:pt idx="74">
                  <c:v>894</c:v>
                </c:pt>
                <c:pt idx="75">
                  <c:v>888</c:v>
                </c:pt>
                <c:pt idx="76">
                  <c:v>824</c:v>
                </c:pt>
                <c:pt idx="77">
                  <c:v>820</c:v>
                </c:pt>
                <c:pt idx="78">
                  <c:v>771</c:v>
                </c:pt>
                <c:pt idx="79">
                  <c:v>780</c:v>
                </c:pt>
                <c:pt idx="80">
                  <c:v>721</c:v>
                </c:pt>
                <c:pt idx="81">
                  <c:v>702</c:v>
                </c:pt>
                <c:pt idx="82">
                  <c:v>675</c:v>
                </c:pt>
                <c:pt idx="83">
                  <c:v>618</c:v>
                </c:pt>
                <c:pt idx="84">
                  <c:v>634</c:v>
                </c:pt>
                <c:pt idx="85">
                  <c:v>714</c:v>
                </c:pt>
                <c:pt idx="86">
                  <c:v>741</c:v>
                </c:pt>
                <c:pt idx="87">
                  <c:v>732</c:v>
                </c:pt>
                <c:pt idx="88">
                  <c:v>687</c:v>
                </c:pt>
                <c:pt idx="89">
                  <c:v>657</c:v>
                </c:pt>
                <c:pt idx="90">
                  <c:v>634</c:v>
                </c:pt>
                <c:pt idx="91" formatCode="General">
                  <c:v>636</c:v>
                </c:pt>
                <c:pt idx="92">
                  <c:v>677</c:v>
                </c:pt>
                <c:pt idx="93">
                  <c:v>648</c:v>
                </c:pt>
                <c:pt idx="94">
                  <c:v>600</c:v>
                </c:pt>
                <c:pt idx="95">
                  <c:v>638</c:v>
                </c:pt>
                <c:pt idx="96">
                  <c:v>662</c:v>
                </c:pt>
                <c:pt idx="97">
                  <c:v>677</c:v>
                </c:pt>
                <c:pt idx="98">
                  <c:v>654</c:v>
                </c:pt>
                <c:pt idx="99">
                  <c:v>649</c:v>
                </c:pt>
                <c:pt idx="100" formatCode="0">
                  <c:v>614</c:v>
                </c:pt>
                <c:pt idx="101" formatCode="0">
                  <c:v>604</c:v>
                </c:pt>
                <c:pt idx="102" formatCode="0">
                  <c:v>578</c:v>
                </c:pt>
                <c:pt idx="103" formatCode="0">
                  <c:v>601</c:v>
                </c:pt>
                <c:pt idx="104">
                  <c:v>621</c:v>
                </c:pt>
                <c:pt idx="105">
                  <c:v>635</c:v>
                </c:pt>
                <c:pt idx="106">
                  <c:v>625</c:v>
                </c:pt>
                <c:pt idx="107">
                  <c:v>626</c:v>
                </c:pt>
                <c:pt idx="108" formatCode="General">
                  <c:v>626</c:v>
                </c:pt>
                <c:pt idx="109" formatCode="General">
                  <c:v>635</c:v>
                </c:pt>
                <c:pt idx="110" formatCode="General">
                  <c:v>635</c:v>
                </c:pt>
                <c:pt idx="111" formatCode="0">
                  <c:v>605</c:v>
                </c:pt>
                <c:pt idx="112" formatCode="0">
                  <c:v>594</c:v>
                </c:pt>
                <c:pt idx="113" formatCode="0">
                  <c:v>590</c:v>
                </c:pt>
                <c:pt idx="114" formatCode="0">
                  <c:v>576</c:v>
                </c:pt>
                <c:pt idx="115" formatCode="0">
                  <c:v>569</c:v>
                </c:pt>
                <c:pt idx="116" formatCode="0">
                  <c:v>554</c:v>
                </c:pt>
                <c:pt idx="117">
                  <c:v>550</c:v>
                </c:pt>
                <c:pt idx="118" formatCode="0">
                  <c:v>527</c:v>
                </c:pt>
                <c:pt idx="119" formatCode="0">
                  <c:v>515</c:v>
                </c:pt>
                <c:pt idx="120">
                  <c:v>472</c:v>
                </c:pt>
                <c:pt idx="121" formatCode="0">
                  <c:v>469</c:v>
                </c:pt>
                <c:pt idx="122" formatCode="0">
                  <c:v>440</c:v>
                </c:pt>
                <c:pt idx="123" formatCode="0">
                  <c:v>436</c:v>
                </c:pt>
                <c:pt idx="124" formatCode="0">
                  <c:v>458</c:v>
                </c:pt>
                <c:pt idx="125" formatCode="0">
                  <c:v>455</c:v>
                </c:pt>
                <c:pt idx="126" formatCode="0">
                  <c:v>447</c:v>
                </c:pt>
                <c:pt idx="127">
                  <c:v>444</c:v>
                </c:pt>
                <c:pt idx="128">
                  <c:v>433</c:v>
                </c:pt>
                <c:pt idx="129">
                  <c:v>413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data!$D$2:$D$133</c:f>
              <c:numCache>
                <c:formatCode>#,##0</c:formatCode>
                <c:ptCount val="132"/>
                <c:pt idx="0">
                  <c:v>530</c:v>
                </c:pt>
                <c:pt idx="1">
                  <c:v>543</c:v>
                </c:pt>
                <c:pt idx="2">
                  <c:v>568</c:v>
                </c:pt>
                <c:pt idx="3">
                  <c:v>510</c:v>
                </c:pt>
                <c:pt idx="4">
                  <c:v>480</c:v>
                </c:pt>
                <c:pt idx="5">
                  <c:v>390</c:v>
                </c:pt>
                <c:pt idx="6">
                  <c:v>340</c:v>
                </c:pt>
                <c:pt idx="7">
                  <c:v>348</c:v>
                </c:pt>
                <c:pt idx="8">
                  <c:v>393</c:v>
                </c:pt>
                <c:pt idx="9">
                  <c:v>403</c:v>
                </c:pt>
                <c:pt idx="10">
                  <c:v>403</c:v>
                </c:pt>
                <c:pt idx="11">
                  <c:v>355</c:v>
                </c:pt>
                <c:pt idx="12">
                  <c:v>350</c:v>
                </c:pt>
                <c:pt idx="13">
                  <c:v>350</c:v>
                </c:pt>
                <c:pt idx="14">
                  <c:v>370</c:v>
                </c:pt>
                <c:pt idx="15">
                  <c:v>445</c:v>
                </c:pt>
                <c:pt idx="16">
                  <c:v>500</c:v>
                </c:pt>
                <c:pt idx="17">
                  <c:v>540</c:v>
                </c:pt>
                <c:pt idx="18">
                  <c:v>560</c:v>
                </c:pt>
                <c:pt idx="19">
                  <c:v>510</c:v>
                </c:pt>
                <c:pt idx="20">
                  <c:v>490</c:v>
                </c:pt>
                <c:pt idx="21">
                  <c:v>485</c:v>
                </c:pt>
                <c:pt idx="22">
                  <c:v>485</c:v>
                </c:pt>
                <c:pt idx="23">
                  <c:v>475</c:v>
                </c:pt>
                <c:pt idx="24">
                  <c:v>480</c:v>
                </c:pt>
                <c:pt idx="25">
                  <c:v>510</c:v>
                </c:pt>
                <c:pt idx="26">
                  <c:v>553</c:v>
                </c:pt>
                <c:pt idx="27">
                  <c:v>568</c:v>
                </c:pt>
                <c:pt idx="28">
                  <c:v>565</c:v>
                </c:pt>
                <c:pt idx="29">
                  <c:v>550</c:v>
                </c:pt>
                <c:pt idx="30">
                  <c:v>550</c:v>
                </c:pt>
                <c:pt idx="31">
                  <c:v>555</c:v>
                </c:pt>
                <c:pt idx="32">
                  <c:v>535</c:v>
                </c:pt>
                <c:pt idx="33">
                  <c:v>565</c:v>
                </c:pt>
                <c:pt idx="34">
                  <c:v>570</c:v>
                </c:pt>
                <c:pt idx="35">
                  <c:v>595</c:v>
                </c:pt>
                <c:pt idx="36">
                  <c:v>615</c:v>
                </c:pt>
                <c:pt idx="37">
                  <c:v>690</c:v>
                </c:pt>
                <c:pt idx="38">
                  <c:v>775</c:v>
                </c:pt>
                <c:pt idx="39">
                  <c:v>970</c:v>
                </c:pt>
                <c:pt idx="40">
                  <c:v>970</c:v>
                </c:pt>
                <c:pt idx="41">
                  <c:v>1053</c:v>
                </c:pt>
                <c:pt idx="42">
                  <c:v>1053</c:v>
                </c:pt>
                <c:pt idx="43">
                  <c:v>1130</c:v>
                </c:pt>
                <c:pt idx="44">
                  <c:v>1130</c:v>
                </c:pt>
                <c:pt idx="45">
                  <c:v>940</c:v>
                </c:pt>
                <c:pt idx="46">
                  <c:v>710</c:v>
                </c:pt>
                <c:pt idx="47">
                  <c:v>475</c:v>
                </c:pt>
                <c:pt idx="48">
                  <c:v>390</c:v>
                </c:pt>
                <c:pt idx="49">
                  <c:v>415</c:v>
                </c:pt>
                <c:pt idx="50">
                  <c:v>390</c:v>
                </c:pt>
                <c:pt idx="51">
                  <c:v>350</c:v>
                </c:pt>
                <c:pt idx="52">
                  <c:v>358</c:v>
                </c:pt>
                <c:pt idx="53">
                  <c:v>365</c:v>
                </c:pt>
                <c:pt idx="54">
                  <c:v>495</c:v>
                </c:pt>
                <c:pt idx="55">
                  <c:v>525</c:v>
                </c:pt>
                <c:pt idx="56">
                  <c:v>535</c:v>
                </c:pt>
                <c:pt idx="57">
                  <c:v>500</c:v>
                </c:pt>
                <c:pt idx="58">
                  <c:v>490</c:v>
                </c:pt>
                <c:pt idx="59">
                  <c:v>508</c:v>
                </c:pt>
                <c:pt idx="60">
                  <c:v>508</c:v>
                </c:pt>
                <c:pt idx="61">
                  <c:v>533</c:v>
                </c:pt>
                <c:pt idx="62">
                  <c:v>575</c:v>
                </c:pt>
                <c:pt idx="63">
                  <c:v>700</c:v>
                </c:pt>
                <c:pt idx="64">
                  <c:v>715</c:v>
                </c:pt>
                <c:pt idx="65">
                  <c:v>658</c:v>
                </c:pt>
                <c:pt idx="66">
                  <c:v>548</c:v>
                </c:pt>
                <c:pt idx="67">
                  <c:v>568</c:v>
                </c:pt>
                <c:pt idx="68">
                  <c:v>598</c:v>
                </c:pt>
                <c:pt idx="69">
                  <c:v>595</c:v>
                </c:pt>
                <c:pt idx="70">
                  <c:v>605</c:v>
                </c:pt>
                <c:pt idx="71">
                  <c:v>595</c:v>
                </c:pt>
                <c:pt idx="72">
                  <c:v>625</c:v>
                </c:pt>
                <c:pt idx="73">
                  <c:v>715</c:v>
                </c:pt>
                <c:pt idx="74">
                  <c:v>733</c:v>
                </c:pt>
                <c:pt idx="75">
                  <c:v>713</c:v>
                </c:pt>
                <c:pt idx="76">
                  <c:v>635</c:v>
                </c:pt>
                <c:pt idx="77">
                  <c:v>690</c:v>
                </c:pt>
                <c:pt idx="78">
                  <c:v>698</c:v>
                </c:pt>
                <c:pt idx="79">
                  <c:v>710</c:v>
                </c:pt>
                <c:pt idx="80">
                  <c:v>705</c:v>
                </c:pt>
                <c:pt idx="81">
                  <c:v>678</c:v>
                </c:pt>
                <c:pt idx="82">
                  <c:v>610</c:v>
                </c:pt>
                <c:pt idx="83">
                  <c:v>585</c:v>
                </c:pt>
                <c:pt idx="84">
                  <c:v>585</c:v>
                </c:pt>
                <c:pt idx="85">
                  <c:v>610</c:v>
                </c:pt>
                <c:pt idx="86">
                  <c:v>635</c:v>
                </c:pt>
                <c:pt idx="87">
                  <c:v>630</c:v>
                </c:pt>
                <c:pt idx="88">
                  <c:v>607</c:v>
                </c:pt>
                <c:pt idx="89">
                  <c:v>568</c:v>
                </c:pt>
                <c:pt idx="90">
                  <c:v>555</c:v>
                </c:pt>
                <c:pt idx="91" formatCode="General">
                  <c:v>550</c:v>
                </c:pt>
                <c:pt idx="92">
                  <c:v>545</c:v>
                </c:pt>
                <c:pt idx="93">
                  <c:v>540</c:v>
                </c:pt>
                <c:pt idx="94">
                  <c:v>520</c:v>
                </c:pt>
                <c:pt idx="95">
                  <c:v>525</c:v>
                </c:pt>
                <c:pt idx="96">
                  <c:v>530</c:v>
                </c:pt>
                <c:pt idx="97">
                  <c:v>570</c:v>
                </c:pt>
                <c:pt idx="98">
                  <c:v>585</c:v>
                </c:pt>
                <c:pt idx="99">
                  <c:v>565</c:v>
                </c:pt>
                <c:pt idx="100" formatCode="General">
                  <c:v>538</c:v>
                </c:pt>
                <c:pt idx="101" formatCode="General">
                  <c:v>515</c:v>
                </c:pt>
                <c:pt idx="102" formatCode="General">
                  <c:v>515</c:v>
                </c:pt>
                <c:pt idx="103" formatCode="General">
                  <c:v>530</c:v>
                </c:pt>
                <c:pt idx="104">
                  <c:v>540</c:v>
                </c:pt>
                <c:pt idx="105">
                  <c:v>525</c:v>
                </c:pt>
                <c:pt idx="106">
                  <c:v>520</c:v>
                </c:pt>
                <c:pt idx="107">
                  <c:v>525</c:v>
                </c:pt>
                <c:pt idx="108" formatCode="General">
                  <c:v>535</c:v>
                </c:pt>
                <c:pt idx="109" formatCode="General">
                  <c:v>535</c:v>
                </c:pt>
                <c:pt idx="110" formatCode="0">
                  <c:v>530</c:v>
                </c:pt>
                <c:pt idx="111" formatCode="0">
                  <c:v>520</c:v>
                </c:pt>
                <c:pt idx="112" formatCode="0">
                  <c:v>525</c:v>
                </c:pt>
                <c:pt idx="113" formatCode="0">
                  <c:v>535</c:v>
                </c:pt>
                <c:pt idx="114" formatCode="0">
                  <c:v>535</c:v>
                </c:pt>
                <c:pt idx="115" formatCode="0">
                  <c:v>540</c:v>
                </c:pt>
                <c:pt idx="116" formatCode="0">
                  <c:v>550</c:v>
                </c:pt>
                <c:pt idx="117">
                  <c:v>540</c:v>
                </c:pt>
                <c:pt idx="118" formatCode="0">
                  <c:v>505</c:v>
                </c:pt>
                <c:pt idx="119" formatCode="0">
                  <c:v>465</c:v>
                </c:pt>
                <c:pt idx="120">
                  <c:v>435</c:v>
                </c:pt>
                <c:pt idx="121" formatCode="0">
                  <c:v>415</c:v>
                </c:pt>
                <c:pt idx="122" formatCode="0">
                  <c:v>380</c:v>
                </c:pt>
                <c:pt idx="123" formatCode="0">
                  <c:v>375</c:v>
                </c:pt>
                <c:pt idx="124" formatCode="0">
                  <c:v>365</c:v>
                </c:pt>
                <c:pt idx="125" formatCode="0">
                  <c:v>360</c:v>
                </c:pt>
                <c:pt idx="126" formatCode="0">
                  <c:v>345</c:v>
                </c:pt>
                <c:pt idx="127">
                  <c:v>335</c:v>
                </c:pt>
                <c:pt idx="128">
                  <c:v>315</c:v>
                </c:pt>
                <c:pt idx="129">
                  <c:v>300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data!$E$2:$E$133</c:f>
              <c:numCache>
                <c:formatCode>#,##0</c:formatCode>
                <c:ptCount val="132"/>
                <c:pt idx="3">
                  <c:v>637</c:v>
                </c:pt>
                <c:pt idx="4">
                  <c:v>624</c:v>
                </c:pt>
                <c:pt idx="5">
                  <c:v>532</c:v>
                </c:pt>
                <c:pt idx="6">
                  <c:v>454</c:v>
                </c:pt>
                <c:pt idx="7">
                  <c:v>482</c:v>
                </c:pt>
                <c:pt idx="8">
                  <c:v>475</c:v>
                </c:pt>
                <c:pt idx="9">
                  <c:v>453</c:v>
                </c:pt>
                <c:pt idx="10">
                  <c:v>408</c:v>
                </c:pt>
                <c:pt idx="11">
                  <c:v>362</c:v>
                </c:pt>
                <c:pt idx="12">
                  <c:v>382</c:v>
                </c:pt>
                <c:pt idx="13">
                  <c:v>400</c:v>
                </c:pt>
                <c:pt idx="14">
                  <c:v>472</c:v>
                </c:pt>
                <c:pt idx="15">
                  <c:v>509</c:v>
                </c:pt>
                <c:pt idx="16">
                  <c:v>512</c:v>
                </c:pt>
                <c:pt idx="17">
                  <c:v>587</c:v>
                </c:pt>
                <c:pt idx="18">
                  <c:v>512</c:v>
                </c:pt>
                <c:pt idx="19">
                  <c:v>498</c:v>
                </c:pt>
                <c:pt idx="20">
                  <c:v>513</c:v>
                </c:pt>
                <c:pt idx="21">
                  <c:v>518</c:v>
                </c:pt>
                <c:pt idx="22">
                  <c:v>492</c:v>
                </c:pt>
                <c:pt idx="23">
                  <c:v>487</c:v>
                </c:pt>
                <c:pt idx="24">
                  <c:v>527</c:v>
                </c:pt>
                <c:pt idx="25">
                  <c:v>561</c:v>
                </c:pt>
                <c:pt idx="26">
                  <c:v>568</c:v>
                </c:pt>
                <c:pt idx="27">
                  <c:v>543</c:v>
                </c:pt>
                <c:pt idx="28">
                  <c:v>559</c:v>
                </c:pt>
                <c:pt idx="29">
                  <c:v>538</c:v>
                </c:pt>
                <c:pt idx="30">
                  <c:v>531</c:v>
                </c:pt>
                <c:pt idx="31">
                  <c:v>534</c:v>
                </c:pt>
                <c:pt idx="32">
                  <c:v>587</c:v>
                </c:pt>
                <c:pt idx="33">
                  <c:v>572</c:v>
                </c:pt>
                <c:pt idx="34">
                  <c:v>600</c:v>
                </c:pt>
                <c:pt idx="35">
                  <c:v>656</c:v>
                </c:pt>
                <c:pt idx="36">
                  <c:v>688</c:v>
                </c:pt>
                <c:pt idx="37">
                  <c:v>696</c:v>
                </c:pt>
                <c:pt idx="38">
                  <c:v>769</c:v>
                </c:pt>
                <c:pt idx="39">
                  <c:v>768</c:v>
                </c:pt>
                <c:pt idx="40">
                  <c:v>824</c:v>
                </c:pt>
                <c:pt idx="41">
                  <c:v>865</c:v>
                </c:pt>
                <c:pt idx="42">
                  <c:v>873</c:v>
                </c:pt>
                <c:pt idx="43">
                  <c:v>852</c:v>
                </c:pt>
                <c:pt idx="44">
                  <c:v>761</c:v>
                </c:pt>
                <c:pt idx="45">
                  <c:v>673</c:v>
                </c:pt>
                <c:pt idx="46">
                  <c:v>447</c:v>
                </c:pt>
                <c:pt idx="47">
                  <c:v>526</c:v>
                </c:pt>
                <c:pt idx="48">
                  <c:v>585</c:v>
                </c:pt>
                <c:pt idx="49">
                  <c:v>556</c:v>
                </c:pt>
                <c:pt idx="50">
                  <c:v>475</c:v>
                </c:pt>
                <c:pt idx="51">
                  <c:v>468</c:v>
                </c:pt>
                <c:pt idx="52">
                  <c:v>484</c:v>
                </c:pt>
                <c:pt idx="53">
                  <c:v>512</c:v>
                </c:pt>
                <c:pt idx="54">
                  <c:v>534</c:v>
                </c:pt>
                <c:pt idx="55">
                  <c:v>623</c:v>
                </c:pt>
                <c:pt idx="56">
                  <c:v>539</c:v>
                </c:pt>
                <c:pt idx="57">
                  <c:v>494</c:v>
                </c:pt>
                <c:pt idx="58">
                  <c:v>513</c:v>
                </c:pt>
                <c:pt idx="59">
                  <c:v>549</c:v>
                </c:pt>
                <c:pt idx="60">
                  <c:v>583</c:v>
                </c:pt>
                <c:pt idx="61">
                  <c:v>564</c:v>
                </c:pt>
                <c:pt idx="62">
                  <c:v>586</c:v>
                </c:pt>
                <c:pt idx="63">
                  <c:v>671</c:v>
                </c:pt>
                <c:pt idx="64">
                  <c:v>678</c:v>
                </c:pt>
                <c:pt idx="65">
                  <c:v>629</c:v>
                </c:pt>
                <c:pt idx="66">
                  <c:v>615</c:v>
                </c:pt>
                <c:pt idx="67">
                  <c:v>645</c:v>
                </c:pt>
                <c:pt idx="68">
                  <c:v>641</c:v>
                </c:pt>
                <c:pt idx="69">
                  <c:v>655</c:v>
                </c:pt>
                <c:pt idx="70">
                  <c:v>662</c:v>
                </c:pt>
                <c:pt idx="71">
                  <c:v>668</c:v>
                </c:pt>
                <c:pt idx="72">
                  <c:v>713</c:v>
                </c:pt>
                <c:pt idx="73">
                  <c:v>740</c:v>
                </c:pt>
                <c:pt idx="74">
                  <c:v>735</c:v>
                </c:pt>
                <c:pt idx="75">
                  <c:v>743</c:v>
                </c:pt>
                <c:pt idx="76">
                  <c:v>768</c:v>
                </c:pt>
                <c:pt idx="77">
                  <c:v>760</c:v>
                </c:pt>
                <c:pt idx="78">
                  <c:v>754</c:v>
                </c:pt>
                <c:pt idx="79">
                  <c:v>759</c:v>
                </c:pt>
                <c:pt idx="80">
                  <c:v>757</c:v>
                </c:pt>
                <c:pt idx="81">
                  <c:v>738</c:v>
                </c:pt>
                <c:pt idx="82">
                  <c:v>677</c:v>
                </c:pt>
                <c:pt idx="83">
                  <c:v>683</c:v>
                </c:pt>
                <c:pt idx="84">
                  <c:v>684</c:v>
                </c:pt>
                <c:pt idx="85">
                  <c:v>691</c:v>
                </c:pt>
                <c:pt idx="86">
                  <c:v>680</c:v>
                </c:pt>
                <c:pt idx="87">
                  <c:v>689</c:v>
                </c:pt>
                <c:pt idx="88">
                  <c:v>701</c:v>
                </c:pt>
                <c:pt idx="89">
                  <c:v>680</c:v>
                </c:pt>
                <c:pt idx="90">
                  <c:v>663</c:v>
                </c:pt>
                <c:pt idx="91" formatCode="General">
                  <c:v>594</c:v>
                </c:pt>
                <c:pt idx="92">
                  <c:v>543</c:v>
                </c:pt>
                <c:pt idx="93">
                  <c:v>603</c:v>
                </c:pt>
                <c:pt idx="94">
                  <c:v>658</c:v>
                </c:pt>
                <c:pt idx="95">
                  <c:v>657</c:v>
                </c:pt>
                <c:pt idx="96">
                  <c:v>682</c:v>
                </c:pt>
                <c:pt idx="97">
                  <c:v>695</c:v>
                </c:pt>
                <c:pt idx="98">
                  <c:v>660</c:v>
                </c:pt>
                <c:pt idx="99">
                  <c:v>630</c:v>
                </c:pt>
                <c:pt idx="100" formatCode="0">
                  <c:v>605</c:v>
                </c:pt>
                <c:pt idx="101" formatCode="0">
                  <c:v>571</c:v>
                </c:pt>
                <c:pt idx="102" formatCode="0">
                  <c:v>591</c:v>
                </c:pt>
                <c:pt idx="103" formatCode="0">
                  <c:v>606</c:v>
                </c:pt>
                <c:pt idx="104">
                  <c:v>605</c:v>
                </c:pt>
                <c:pt idx="105">
                  <c:v>590</c:v>
                </c:pt>
                <c:pt idx="106">
                  <c:v>586</c:v>
                </c:pt>
                <c:pt idx="107">
                  <c:v>586</c:v>
                </c:pt>
                <c:pt idx="108" formatCode="General">
                  <c:v>596</c:v>
                </c:pt>
                <c:pt idx="109" formatCode="General">
                  <c:v>577</c:v>
                </c:pt>
                <c:pt idx="110" formatCode="0">
                  <c:v>562</c:v>
                </c:pt>
                <c:pt idx="111" formatCode="0">
                  <c:v>555</c:v>
                </c:pt>
                <c:pt idx="112" formatCode="0">
                  <c:v>550</c:v>
                </c:pt>
                <c:pt idx="113" formatCode="0">
                  <c:v>568</c:v>
                </c:pt>
                <c:pt idx="114" formatCode="0">
                  <c:v>572</c:v>
                </c:pt>
                <c:pt idx="115" formatCode="0">
                  <c:v>573</c:v>
                </c:pt>
                <c:pt idx="116" formatCode="0">
                  <c:v>524</c:v>
                </c:pt>
                <c:pt idx="117">
                  <c:v>506</c:v>
                </c:pt>
                <c:pt idx="118" formatCode="0">
                  <c:v>500</c:v>
                </c:pt>
                <c:pt idx="119" formatCode="0">
                  <c:v>498</c:v>
                </c:pt>
                <c:pt idx="120">
                  <c:v>495</c:v>
                </c:pt>
                <c:pt idx="121" formatCode="0">
                  <c:v>421</c:v>
                </c:pt>
                <c:pt idx="122" formatCode="0">
                  <c:v>420</c:v>
                </c:pt>
                <c:pt idx="123" formatCode="0">
                  <c:v>415</c:v>
                </c:pt>
                <c:pt idx="124" formatCode="0">
                  <c:v>400</c:v>
                </c:pt>
                <c:pt idx="125" formatCode="0">
                  <c:v>390</c:v>
                </c:pt>
                <c:pt idx="126" formatCode="0">
                  <c:v>375</c:v>
                </c:pt>
                <c:pt idx="127">
                  <c:v>338</c:v>
                </c:pt>
                <c:pt idx="128">
                  <c:v>328</c:v>
                </c:pt>
                <c:pt idx="129">
                  <c:v>319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Brazil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data!$F$2:$F$133</c:f>
              <c:numCache>
                <c:formatCode>#,##0</c:formatCode>
                <c:ptCount val="132"/>
                <c:pt idx="0">
                  <c:v>600</c:v>
                </c:pt>
                <c:pt idx="1">
                  <c:v>600</c:v>
                </c:pt>
                <c:pt idx="2">
                  <c:v>605</c:v>
                </c:pt>
                <c:pt idx="3">
                  <c:v>560</c:v>
                </c:pt>
                <c:pt idx="4">
                  <c:v>540</c:v>
                </c:pt>
                <c:pt idx="5">
                  <c:v>405</c:v>
                </c:pt>
                <c:pt idx="6">
                  <c:v>405</c:v>
                </c:pt>
                <c:pt idx="7">
                  <c:v>355</c:v>
                </c:pt>
                <c:pt idx="8">
                  <c:v>425</c:v>
                </c:pt>
                <c:pt idx="9">
                  <c:v>425</c:v>
                </c:pt>
                <c:pt idx="10">
                  <c:v>425</c:v>
                </c:pt>
                <c:pt idx="11">
                  <c:v>420</c:v>
                </c:pt>
                <c:pt idx="12">
                  <c:v>420</c:v>
                </c:pt>
                <c:pt idx="13">
                  <c:v>445</c:v>
                </c:pt>
                <c:pt idx="14">
                  <c:v>505</c:v>
                </c:pt>
                <c:pt idx="15">
                  <c:v>505</c:v>
                </c:pt>
                <c:pt idx="16">
                  <c:v>605</c:v>
                </c:pt>
                <c:pt idx="17">
                  <c:v>615</c:v>
                </c:pt>
                <c:pt idx="18">
                  <c:v>670</c:v>
                </c:pt>
                <c:pt idx="19">
                  <c:v>655</c:v>
                </c:pt>
                <c:pt idx="20">
                  <c:v>595</c:v>
                </c:pt>
                <c:pt idx="21">
                  <c:v>595</c:v>
                </c:pt>
                <c:pt idx="22">
                  <c:v>595</c:v>
                </c:pt>
                <c:pt idx="23">
                  <c:v>540</c:v>
                </c:pt>
                <c:pt idx="24">
                  <c:v>525</c:v>
                </c:pt>
                <c:pt idx="25">
                  <c:v>525</c:v>
                </c:pt>
                <c:pt idx="26">
                  <c:v>565</c:v>
                </c:pt>
                <c:pt idx="27">
                  <c:v>595</c:v>
                </c:pt>
                <c:pt idx="28">
                  <c:v>640</c:v>
                </c:pt>
                <c:pt idx="29">
                  <c:v>600</c:v>
                </c:pt>
                <c:pt idx="30">
                  <c:v>590</c:v>
                </c:pt>
                <c:pt idx="31">
                  <c:v>570</c:v>
                </c:pt>
                <c:pt idx="32">
                  <c:v>580</c:v>
                </c:pt>
                <c:pt idx="33">
                  <c:v>580</c:v>
                </c:pt>
                <c:pt idx="34">
                  <c:v>620</c:v>
                </c:pt>
                <c:pt idx="35">
                  <c:v>630</c:v>
                </c:pt>
                <c:pt idx="36">
                  <c:v>700</c:v>
                </c:pt>
                <c:pt idx="37">
                  <c:v>800</c:v>
                </c:pt>
                <c:pt idx="38">
                  <c:v>850</c:v>
                </c:pt>
                <c:pt idx="39">
                  <c:v>1100</c:v>
                </c:pt>
                <c:pt idx="40">
                  <c:v>1225</c:v>
                </c:pt>
                <c:pt idx="41">
                  <c:v>1250</c:v>
                </c:pt>
                <c:pt idx="42">
                  <c:v>1230</c:v>
                </c:pt>
                <c:pt idx="43">
                  <c:v>1300</c:v>
                </c:pt>
                <c:pt idx="44">
                  <c:v>1200</c:v>
                </c:pt>
                <c:pt idx="45">
                  <c:v>800</c:v>
                </c:pt>
                <c:pt idx="46">
                  <c:v>800</c:v>
                </c:pt>
                <c:pt idx="47">
                  <c:v>600</c:v>
                </c:pt>
                <c:pt idx="48">
                  <c:v>500</c:v>
                </c:pt>
                <c:pt idx="49">
                  <c:v>500</c:v>
                </c:pt>
                <c:pt idx="50">
                  <c:v>450</c:v>
                </c:pt>
                <c:pt idx="51">
                  <c:v>500</c:v>
                </c:pt>
                <c:pt idx="52">
                  <c:v>460</c:v>
                </c:pt>
                <c:pt idx="53">
                  <c:v>500</c:v>
                </c:pt>
                <c:pt idx="54">
                  <c:v>500</c:v>
                </c:pt>
                <c:pt idx="55">
                  <c:v>520</c:v>
                </c:pt>
                <c:pt idx="56">
                  <c:v>520</c:v>
                </c:pt>
                <c:pt idx="57">
                  <c:v>535</c:v>
                </c:pt>
                <c:pt idx="58">
                  <c:v>535</c:v>
                </c:pt>
                <c:pt idx="59">
                  <c:v>590</c:v>
                </c:pt>
                <c:pt idx="60">
                  <c:v>580</c:v>
                </c:pt>
                <c:pt idx="61">
                  <c:v>650</c:v>
                </c:pt>
                <c:pt idx="62">
                  <c:v>620</c:v>
                </c:pt>
                <c:pt idx="63">
                  <c:v>740</c:v>
                </c:pt>
                <c:pt idx="64">
                  <c:v>700</c:v>
                </c:pt>
                <c:pt idx="65">
                  <c:v>690</c:v>
                </c:pt>
                <c:pt idx="66">
                  <c:v>660</c:v>
                </c:pt>
                <c:pt idx="67">
                  <c:v>680</c:v>
                </c:pt>
                <c:pt idx="68">
                  <c:v>640</c:v>
                </c:pt>
                <c:pt idx="69">
                  <c:v>650</c:v>
                </c:pt>
                <c:pt idx="70">
                  <c:v>570</c:v>
                </c:pt>
                <c:pt idx="71">
                  <c:v>650</c:v>
                </c:pt>
                <c:pt idx="72">
                  <c:v>750</c:v>
                </c:pt>
                <c:pt idx="73">
                  <c:v>750</c:v>
                </c:pt>
                <c:pt idx="74">
                  <c:v>800</c:v>
                </c:pt>
                <c:pt idx="75">
                  <c:v>720</c:v>
                </c:pt>
                <c:pt idx="76">
                  <c:v>700</c:v>
                </c:pt>
                <c:pt idx="77">
                  <c:v>730</c:v>
                </c:pt>
                <c:pt idx="78">
                  <c:v>700</c:v>
                </c:pt>
                <c:pt idx="79">
                  <c:v>700</c:v>
                </c:pt>
                <c:pt idx="80">
                  <c:v>700</c:v>
                </c:pt>
                <c:pt idx="81">
                  <c:v>683</c:v>
                </c:pt>
                <c:pt idx="82">
                  <c:v>665</c:v>
                </c:pt>
                <c:pt idx="83">
                  <c:v>670</c:v>
                </c:pt>
                <c:pt idx="84">
                  <c:v>630</c:v>
                </c:pt>
                <c:pt idx="85">
                  <c:v>650</c:v>
                </c:pt>
                <c:pt idx="86">
                  <c:v>680</c:v>
                </c:pt>
                <c:pt idx="87">
                  <c:v>650</c:v>
                </c:pt>
                <c:pt idx="88">
                  <c:v>685</c:v>
                </c:pt>
                <c:pt idx="89">
                  <c:v>650</c:v>
                </c:pt>
                <c:pt idx="90">
                  <c:v>674</c:v>
                </c:pt>
                <c:pt idx="91">
                  <c:v>590</c:v>
                </c:pt>
                <c:pt idx="92">
                  <c:v>575</c:v>
                </c:pt>
                <c:pt idx="93">
                  <c:v>550</c:v>
                </c:pt>
                <c:pt idx="94">
                  <c:v>545</c:v>
                </c:pt>
                <c:pt idx="95">
                  <c:v>545</c:v>
                </c:pt>
                <c:pt idx="96">
                  <c:v>545</c:v>
                </c:pt>
                <c:pt idx="97">
                  <c:v>560</c:v>
                </c:pt>
                <c:pt idx="98">
                  <c:v>580</c:v>
                </c:pt>
                <c:pt idx="99">
                  <c:v>575</c:v>
                </c:pt>
                <c:pt idx="100">
                  <c:v>565</c:v>
                </c:pt>
                <c:pt idx="101">
                  <c:v>555</c:v>
                </c:pt>
                <c:pt idx="102">
                  <c:v>550</c:v>
                </c:pt>
                <c:pt idx="103">
                  <c:v>560</c:v>
                </c:pt>
                <c:pt idx="104">
                  <c:v>570</c:v>
                </c:pt>
                <c:pt idx="105">
                  <c:v>580</c:v>
                </c:pt>
                <c:pt idx="106">
                  <c:v>565</c:v>
                </c:pt>
                <c:pt idx="107">
                  <c:v>580</c:v>
                </c:pt>
                <c:pt idx="108">
                  <c:v>585</c:v>
                </c:pt>
                <c:pt idx="109">
                  <c:v>595</c:v>
                </c:pt>
                <c:pt idx="110">
                  <c:v>610</c:v>
                </c:pt>
                <c:pt idx="111">
                  <c:v>595</c:v>
                </c:pt>
                <c:pt idx="112">
                  <c:v>590</c:v>
                </c:pt>
                <c:pt idx="113">
                  <c:v>600</c:v>
                </c:pt>
                <c:pt idx="114">
                  <c:v>605</c:v>
                </c:pt>
                <c:pt idx="115">
                  <c:v>610</c:v>
                </c:pt>
                <c:pt idx="116">
                  <c:v>610</c:v>
                </c:pt>
                <c:pt idx="117">
                  <c:v>600</c:v>
                </c:pt>
                <c:pt idx="118">
                  <c:v>585</c:v>
                </c:pt>
                <c:pt idx="119">
                  <c:v>565</c:v>
                </c:pt>
                <c:pt idx="120">
                  <c:v>555</c:v>
                </c:pt>
                <c:pt idx="121">
                  <c:v>490</c:v>
                </c:pt>
                <c:pt idx="122">
                  <c:v>465</c:v>
                </c:pt>
                <c:pt idx="123">
                  <c:v>420</c:v>
                </c:pt>
                <c:pt idx="124">
                  <c:v>390</c:v>
                </c:pt>
                <c:pt idx="125">
                  <c:v>385</c:v>
                </c:pt>
                <c:pt idx="126">
                  <c:v>375</c:v>
                </c:pt>
                <c:pt idx="127">
                  <c:v>340</c:v>
                </c:pt>
                <c:pt idx="128">
                  <c:v>325</c:v>
                </c:pt>
                <c:pt idx="129">
                  <c:v>338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1642184"/>
        <c:axId val="531642576"/>
      </c:lineChart>
      <c:dateAx>
        <c:axId val="531642184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31642576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531642576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31642184"/>
        <c:crosses val="autoZero"/>
        <c:crossBetween val="between"/>
        <c:majorUnit val="100"/>
      </c:valAx>
    </c:plotArea>
    <c:legend>
      <c:legendPos val="b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38702552"/>
        <c:axId val="538702944"/>
      </c:barChart>
      <c:catAx>
        <c:axId val="5387025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53870294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53870294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538702552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38703728"/>
        <c:axId val="538704120"/>
      </c:barChart>
      <c:catAx>
        <c:axId val="538703728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53870412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53870412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53870372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7107544"/>
        <c:axId val="537107936"/>
      </c:lineChart>
      <c:catAx>
        <c:axId val="53710754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537107936"/>
        <c:crosses val="autoZero"/>
        <c:auto val="1"/>
        <c:lblAlgn val="ctr"/>
        <c:lblOffset val="100"/>
        <c:noMultiLvlLbl val="0"/>
      </c:catAx>
      <c:valAx>
        <c:axId val="537107936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3710754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4287301410959E-2"/>
          <c:y val="3.1747870267673152E-2"/>
          <c:w val="0.90893523907971574"/>
          <c:h val="0.8323308445180368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Industry*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</c:v>
                </c:pt>
                <c:pt idx="76">
                  <c:v>0.254</c:v>
                </c:pt>
                <c:pt idx="77">
                  <c:v>0.249</c:v>
                </c:pt>
                <c:pt idx="78">
                  <c:v>0.25800000000000001</c:v>
                </c:pt>
                <c:pt idx="79">
                  <c:v>0.26800000000000002</c:v>
                </c:pt>
                <c:pt idx="80">
                  <c:v>0.27100000000000002</c:v>
                </c:pt>
                <c:pt idx="81">
                  <c:v>0.26200000000000001</c:v>
                </c:pt>
                <c:pt idx="82">
                  <c:v>0.255</c:v>
                </c:pt>
                <c:pt idx="83">
                  <c:v>0.25</c:v>
                </c:pt>
                <c:pt idx="84">
                  <c:v>0.252</c:v>
                </c:pt>
                <c:pt idx="85">
                  <c:v>0.246</c:v>
                </c:pt>
                <c:pt idx="86">
                  <c:v>0.23599999999999999</c:v>
                </c:pt>
                <c:pt idx="87">
                  <c:v>0.24199999999999999</c:v>
                </c:pt>
                <c:pt idx="88">
                  <c:v>0.24099999999999999</c:v>
                </c:pt>
                <c:pt idx="89">
                  <c:v>0.23699999999999999</c:v>
                </c:pt>
                <c:pt idx="90">
                  <c:v>0.224</c:v>
                </c:pt>
                <c:pt idx="91">
                  <c:v>0.19700000000000001</c:v>
                </c:pt>
                <c:pt idx="92">
                  <c:v>0.20699999999999999</c:v>
                </c:pt>
                <c:pt idx="93">
                  <c:v>0.22700000000000001</c:v>
                </c:pt>
                <c:pt idx="94">
                  <c:v>0.24</c:v>
                </c:pt>
                <c:pt idx="95">
                  <c:v>0.254</c:v>
                </c:pt>
                <c:pt idx="96">
                  <c:v>0.245</c:v>
                </c:pt>
                <c:pt idx="97">
                  <c:v>0.25</c:v>
                </c:pt>
                <c:pt idx="98">
                  <c:v>0.26400000000000001</c:v>
                </c:pt>
                <c:pt idx="99">
                  <c:v>0.26200000000000001</c:v>
                </c:pt>
                <c:pt idx="100">
                  <c:v>0.27600000000000002</c:v>
                </c:pt>
                <c:pt idx="101">
                  <c:v>0.26900000000000002</c:v>
                </c:pt>
                <c:pt idx="102">
                  <c:v>0.26100000000000001</c:v>
                </c:pt>
                <c:pt idx="103">
                  <c:v>0.252</c:v>
                </c:pt>
                <c:pt idx="104">
                  <c:v>0.246</c:v>
                </c:pt>
                <c:pt idx="105">
                  <c:v>0.24299999999999999</c:v>
                </c:pt>
                <c:pt idx="106">
                  <c:v>0.251</c:v>
                </c:pt>
                <c:pt idx="107">
                  <c:v>0.253</c:v>
                </c:pt>
                <c:pt idx="108">
                  <c:v>0.23699999999999999</c:v>
                </c:pt>
                <c:pt idx="109">
                  <c:v>0.191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Industry + service sectors in the technology industry 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0.26400000000000001</c:v>
                </c:pt>
                <c:pt idx="76" formatCode="0.0\ %">
                  <c:v>0.26400000000000001</c:v>
                </c:pt>
                <c:pt idx="77" formatCode="0.0\ %">
                  <c:v>0.25900000000000001</c:v>
                </c:pt>
                <c:pt idx="78" formatCode="0.0\ %">
                  <c:v>0.26800000000000002</c:v>
                </c:pt>
                <c:pt idx="79" formatCode="0.0\ %">
                  <c:v>0.27900000000000003</c:v>
                </c:pt>
                <c:pt idx="80" formatCode="0.0\ %">
                  <c:v>0.28299999999999997</c:v>
                </c:pt>
                <c:pt idx="81" formatCode="0.0\ %">
                  <c:v>0.27500000000000002</c:v>
                </c:pt>
                <c:pt idx="82" formatCode="0.0\ %">
                  <c:v>0.26800000000000002</c:v>
                </c:pt>
                <c:pt idx="83" formatCode="0.0\ %">
                  <c:v>0.26400000000000001</c:v>
                </c:pt>
                <c:pt idx="84" formatCode="0.0\ %">
                  <c:v>0.26700000000000002</c:v>
                </c:pt>
                <c:pt idx="85" formatCode="0.0\ %">
                  <c:v>0.26100000000000001</c:v>
                </c:pt>
                <c:pt idx="86" formatCode="0.0\ %">
                  <c:v>0.253</c:v>
                </c:pt>
                <c:pt idx="87" formatCode="0.0\ %">
                  <c:v>0.26</c:v>
                </c:pt>
                <c:pt idx="88" formatCode="0.0\ %">
                  <c:v>0.26</c:v>
                </c:pt>
                <c:pt idx="89" formatCode="0.0\ %">
                  <c:v>0.25800000000000001</c:v>
                </c:pt>
                <c:pt idx="90" formatCode="0.0\ %">
                  <c:v>0.245</c:v>
                </c:pt>
                <c:pt idx="91" formatCode="0.0\ %">
                  <c:v>0.216</c:v>
                </c:pt>
                <c:pt idx="92" formatCode="0.0\ %">
                  <c:v>0.22600000000000001</c:v>
                </c:pt>
                <c:pt idx="93" formatCode="0.0\ %">
                  <c:v>0.246</c:v>
                </c:pt>
                <c:pt idx="94" formatCode="0.0\ %">
                  <c:v>0.26100000000000001</c:v>
                </c:pt>
                <c:pt idx="95" formatCode="0.0\ %">
                  <c:v>0.27600000000000002</c:v>
                </c:pt>
                <c:pt idx="96" formatCode="0.0\ %">
                  <c:v>0.26800000000000002</c:v>
                </c:pt>
                <c:pt idx="97" formatCode="0.0\ %">
                  <c:v>0.27400000000000002</c:v>
                </c:pt>
                <c:pt idx="98" formatCode="0.0\ %">
                  <c:v>0.28999999999999998</c:v>
                </c:pt>
                <c:pt idx="99" formatCode="0.0\ %">
                  <c:v>0.29099999999999998</c:v>
                </c:pt>
                <c:pt idx="100" formatCode="0.0\ %">
                  <c:v>0.30599999999999999</c:v>
                </c:pt>
                <c:pt idx="101" formatCode="0.0\ %">
                  <c:v>0.30199999999999999</c:v>
                </c:pt>
                <c:pt idx="102" formatCode="0.0\ %">
                  <c:v>0.29299999999999998</c:v>
                </c:pt>
                <c:pt idx="103" formatCode="0.0\ %">
                  <c:v>0.28499999999999998</c:v>
                </c:pt>
                <c:pt idx="104" formatCode="0.0\ %">
                  <c:v>0.28199999999999997</c:v>
                </c:pt>
                <c:pt idx="105" formatCode="0.0\ %">
                  <c:v>0.28000000000000003</c:v>
                </c:pt>
                <c:pt idx="106" formatCode="0.0\ %">
                  <c:v>0.28799999999999998</c:v>
                </c:pt>
                <c:pt idx="107" formatCode="0.0\ %">
                  <c:v>0.29299999999999998</c:v>
                </c:pt>
                <c:pt idx="108" formatCode="0.0\ %">
                  <c:v>0.27700000000000002</c:v>
                </c:pt>
                <c:pt idx="109" formatCode="0.0\ %">
                  <c:v>0.23100000000000001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7113424"/>
        <c:axId val="538704512"/>
      </c:lineChart>
      <c:catAx>
        <c:axId val="53711342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/>
            </a:pPr>
            <a:endParaRPr lang="fi-FI"/>
          </a:p>
        </c:txPr>
        <c:crossAx val="538704512"/>
        <c:crosses val="autoZero"/>
        <c:auto val="1"/>
        <c:lblAlgn val="ctr"/>
        <c:lblOffset val="100"/>
        <c:tickMarkSkip val="10"/>
        <c:noMultiLvlLbl val="0"/>
      </c:catAx>
      <c:valAx>
        <c:axId val="53870451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fi-FI"/>
          </a:p>
        </c:txPr>
        <c:crossAx val="53711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87705511826716"/>
          <c:y val="0.95020374498555649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Industrial production ability (production with capacity in full use), left. Scale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122.89118740000001</c:v>
                </c:pt>
                <c:pt idx="1">
                  <c:v>118.78222100000001</c:v>
                </c:pt>
                <c:pt idx="2">
                  <c:v>122.1658537</c:v>
                </c:pt>
                <c:pt idx="3">
                  <c:v>118.6685303</c:v>
                </c:pt>
                <c:pt idx="4">
                  <c:v>105.467496</c:v>
                </c:pt>
                <c:pt idx="5">
                  <c:v>105.6363408</c:v>
                </c:pt>
                <c:pt idx="6">
                  <c:v>106.9379272</c:v>
                </c:pt>
                <c:pt idx="7">
                  <c:v>104.584024</c:v>
                </c:pt>
                <c:pt idx="8">
                  <c:v>100.74540500000001</c:v>
                </c:pt>
                <c:pt idx="9">
                  <c:v>104.55028299999999</c:v>
                </c:pt>
                <c:pt idx="10">
                  <c:v>105.7548955</c:v>
                </c:pt>
                <c:pt idx="11">
                  <c:v>104.6550003</c:v>
                </c:pt>
                <c:pt idx="12">
                  <c:v>102.54603400000001</c:v>
                </c:pt>
                <c:pt idx="13">
                  <c:v>100.00810679999999</c:v>
                </c:pt>
                <c:pt idx="14">
                  <c:v>104.5670277</c:v>
                </c:pt>
                <c:pt idx="15">
                  <c:v>103.51812150000001</c:v>
                </c:pt>
                <c:pt idx="16">
                  <c:v>102.13068699999999</c:v>
                </c:pt>
                <c:pt idx="17">
                  <c:v>100.500636</c:v>
                </c:pt>
                <c:pt idx="18">
                  <c:v>102.0851213</c:v>
                </c:pt>
                <c:pt idx="19">
                  <c:v>100.3399259</c:v>
                </c:pt>
                <c:pt idx="20">
                  <c:v>98.956936189999993</c:v>
                </c:pt>
                <c:pt idx="21">
                  <c:v>96.641721989999994</c:v>
                </c:pt>
                <c:pt idx="22">
                  <c:v>99.171123069999993</c:v>
                </c:pt>
                <c:pt idx="23">
                  <c:v>97.789503109999998</c:v>
                </c:pt>
                <c:pt idx="24">
                  <c:v>97.257502270000003</c:v>
                </c:pt>
                <c:pt idx="25">
                  <c:v>95.643972329999997</c:v>
                </c:pt>
                <c:pt idx="26">
                  <c:v>97.246739809999994</c:v>
                </c:pt>
                <c:pt idx="27">
                  <c:v>96.372772380000001</c:v>
                </c:pt>
                <c:pt idx="28">
                  <c:v>94.657320569999996</c:v>
                </c:pt>
                <c:pt idx="29">
                  <c:v>94.580921099999998</c:v>
                </c:pt>
                <c:pt idx="30">
                  <c:v>96.557103920000003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Industrial production (2008=100), left scale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103.12390000000001</c:v>
                </c:pt>
                <c:pt idx="1">
                  <c:v>101.72620000000001</c:v>
                </c:pt>
                <c:pt idx="2">
                  <c:v>100.8596</c:v>
                </c:pt>
                <c:pt idx="3">
                  <c:v>94.290310000000005</c:v>
                </c:pt>
                <c:pt idx="4">
                  <c:v>80.760360000000006</c:v>
                </c:pt>
                <c:pt idx="5">
                  <c:v>78.971279999999993</c:v>
                </c:pt>
                <c:pt idx="6">
                  <c:v>79.698089999999993</c:v>
                </c:pt>
                <c:pt idx="7">
                  <c:v>79.558319999999995</c:v>
                </c:pt>
                <c:pt idx="8">
                  <c:v>79.586269999999999</c:v>
                </c:pt>
                <c:pt idx="9">
                  <c:v>83.332170000000005</c:v>
                </c:pt>
                <c:pt idx="10">
                  <c:v>84.198759999999993</c:v>
                </c:pt>
                <c:pt idx="11">
                  <c:v>85.428749999999994</c:v>
                </c:pt>
                <c:pt idx="12">
                  <c:v>86.239429999999999</c:v>
                </c:pt>
                <c:pt idx="13">
                  <c:v>85.59648</c:v>
                </c:pt>
                <c:pt idx="14">
                  <c:v>85.59648</c:v>
                </c:pt>
                <c:pt idx="15">
                  <c:v>86.043750000000003</c:v>
                </c:pt>
                <c:pt idx="16">
                  <c:v>85.736249999999998</c:v>
                </c:pt>
                <c:pt idx="17">
                  <c:v>85.876019999999997</c:v>
                </c:pt>
                <c:pt idx="18">
                  <c:v>84.282619999999994</c:v>
                </c:pt>
                <c:pt idx="19">
                  <c:v>83.499899999999997</c:v>
                </c:pt>
                <c:pt idx="20">
                  <c:v>82.213989999999995</c:v>
                </c:pt>
                <c:pt idx="21">
                  <c:v>81.207629999999995</c:v>
                </c:pt>
                <c:pt idx="22">
                  <c:v>81.571039999999996</c:v>
                </c:pt>
                <c:pt idx="23">
                  <c:v>81.263540000000006</c:v>
                </c:pt>
                <c:pt idx="24">
                  <c:v>80.536730000000006</c:v>
                </c:pt>
                <c:pt idx="25">
                  <c:v>80.173320000000004</c:v>
                </c:pt>
                <c:pt idx="26">
                  <c:v>79.670140000000004</c:v>
                </c:pt>
                <c:pt idx="27">
                  <c:v>79.781959999999998</c:v>
                </c:pt>
                <c:pt idx="28">
                  <c:v>78.859459999999999</c:v>
                </c:pt>
                <c:pt idx="29">
                  <c:v>78.971279999999993</c:v>
                </c:pt>
                <c:pt idx="30">
                  <c:v>79.362639999999999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368064"/>
        <c:axId val="54536845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Capacity utilization rate, %, right scale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79.97</c:v>
                </c:pt>
                <c:pt idx="29">
                  <c:v>80.23</c:v>
                </c:pt>
                <c:pt idx="30">
                  <c:v>78.33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369240"/>
        <c:axId val="545368848"/>
      </c:lineChart>
      <c:catAx>
        <c:axId val="54536806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54536845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54536845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45368064"/>
        <c:crosses val="autoZero"/>
        <c:crossBetween val="between"/>
        <c:majorUnit val="5"/>
      </c:valAx>
      <c:valAx>
        <c:axId val="545368848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545369240"/>
        <c:crosses val="max"/>
        <c:crossBetween val="between"/>
      </c:valAx>
      <c:catAx>
        <c:axId val="545369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5368848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0.16264593134595642"/>
          <c:w val="0.22626115772383834"/>
          <c:h val="0.79916362067750868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3.3572210614591209E-2"/>
          <c:w val="0.87671290829405835"/>
          <c:h val="0.80942081704183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6051</c:v>
                </c:pt>
                <c:pt idx="10">
                  <c:v>6891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</c:v>
                </c:pt>
              </c:strCache>
            </c:strRef>
          </c:tx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5494</c:v>
                </c:pt>
                <c:pt idx="10">
                  <c:v>5665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925928"/>
        <c:axId val="546926320"/>
      </c:barChart>
      <c:catAx>
        <c:axId val="546925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46926320"/>
        <c:crosses val="autoZero"/>
        <c:auto val="1"/>
        <c:lblAlgn val="ctr"/>
        <c:lblOffset val="100"/>
        <c:noMultiLvlLbl val="0"/>
      </c:catAx>
      <c:valAx>
        <c:axId val="5469263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46925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39731759127838E-2"/>
          <c:y val="7.0765493196747867E-2"/>
          <c:w val="0.76333266891913976"/>
          <c:h val="0.88269808598821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4">
                  <c:v>100</c:v>
                </c:pt>
                <c:pt idx="5">
                  <c:v>103.4</c:v>
                </c:pt>
                <c:pt idx="6">
                  <c:v>107.7</c:v>
                </c:pt>
                <c:pt idx="7">
                  <c:v>111.1</c:v>
                </c:pt>
                <c:pt idx="8">
                  <c:v>115</c:v>
                </c:pt>
                <c:pt idx="9">
                  <c:v>118.7</c:v>
                </c:pt>
                <c:pt idx="10">
                  <c:v>122.5</c:v>
                </c:pt>
                <c:pt idx="11">
                  <c:v>125.6</c:v>
                </c:pt>
                <c:pt idx="12">
                  <c:v>131.6</c:v>
                </c:pt>
                <c:pt idx="13">
                  <c:v>137.5</c:v>
                </c:pt>
                <c:pt idx="14">
                  <c:v>140</c:v>
                </c:pt>
                <c:pt idx="15">
                  <c:v>143.4</c:v>
                </c:pt>
                <c:pt idx="16">
                  <c:v>138.5</c:v>
                </c:pt>
                <c:pt idx="17">
                  <c:v>122.8</c:v>
                </c:pt>
                <c:pt idx="18">
                  <c:v>109.7</c:v>
                </c:pt>
                <c:pt idx="19">
                  <c:v>96.52</c:v>
                </c:pt>
                <c:pt idx="20">
                  <c:v>90.2</c:v>
                </c:pt>
                <c:pt idx="21">
                  <c:v>92.84</c:v>
                </c:pt>
                <c:pt idx="22">
                  <c:v>95.02</c:v>
                </c:pt>
                <c:pt idx="23">
                  <c:v>96.57</c:v>
                </c:pt>
                <c:pt idx="24">
                  <c:v>101.4</c:v>
                </c:pt>
                <c:pt idx="25">
                  <c:v>105.7</c:v>
                </c:pt>
                <c:pt idx="26">
                  <c:v>110.2</c:v>
                </c:pt>
                <c:pt idx="27">
                  <c:v>111.9</c:v>
                </c:pt>
                <c:pt idx="28">
                  <c:v>111.9</c:v>
                </c:pt>
                <c:pt idx="29">
                  <c:v>110.7</c:v>
                </c:pt>
                <c:pt idx="30">
                  <c:v>111.1</c:v>
                </c:pt>
                <c:pt idx="31">
                  <c:v>110.6</c:v>
                </c:pt>
                <c:pt idx="32">
                  <c:v>108.2</c:v>
                </c:pt>
                <c:pt idx="33">
                  <c:v>104.6</c:v>
                </c:pt>
                <c:pt idx="34">
                  <c:v>100.4</c:v>
                </c:pt>
                <c:pt idx="35">
                  <c:v>97.31</c:v>
                </c:pt>
                <c:pt idx="36">
                  <c:v>94.74</c:v>
                </c:pt>
                <c:pt idx="37">
                  <c:v>96.03</c:v>
                </c:pt>
                <c:pt idx="38">
                  <c:v>95.6</c:v>
                </c:pt>
                <c:pt idx="39">
                  <c:v>100.2</c:v>
                </c:pt>
                <c:pt idx="40">
                  <c:v>100.9</c:v>
                </c:pt>
                <c:pt idx="41">
                  <c:v>98.13</c:v>
                </c:pt>
                <c:pt idx="42">
                  <c:v>96.73</c:v>
                </c:pt>
                <c:pt idx="43">
                  <c:v>90.32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1994848"/>
        <c:axId val="731995240"/>
      </c:lineChart>
      <c:catAx>
        <c:axId val="7319948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9524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731995240"/>
        <c:scaling>
          <c:orientation val="minMax"/>
          <c:max val="150"/>
          <c:min val="8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94848"/>
        <c:crosses val="autoZero"/>
        <c:crossBetween val="midCat"/>
        <c:majorUnit val="5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5997031784050137"/>
          <c:y val="0.18284100301260087"/>
          <c:w val="0.14002968215949863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7927927927929E-2"/>
          <c:y val="6.8168931593186183E-2"/>
          <c:w val="0.73198198198198194"/>
          <c:h val="0.842545150927472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112.4894</c:v>
                </c:pt>
                <c:pt idx="8">
                  <c:v>115.864</c:v>
                </c:pt>
                <c:pt idx="9">
                  <c:v>123.1635</c:v>
                </c:pt>
                <c:pt idx="10">
                  <c:v>127.22790000000001</c:v>
                </c:pt>
                <c:pt idx="11">
                  <c:v>133.7165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41275">
              <a:solidFill>
                <a:srgbClr val="FF477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107.3</c:v>
                </c:pt>
                <c:pt idx="2">
                  <c:v>116.95699999999999</c:v>
                </c:pt>
                <c:pt idx="3">
                  <c:v>125.26090000000001</c:v>
                </c:pt>
                <c:pt idx="4">
                  <c:v>111.7328</c:v>
                </c:pt>
                <c:pt idx="5">
                  <c:v>110.0568</c:v>
                </c:pt>
                <c:pt idx="6">
                  <c:v>124.25409999999999</c:v>
                </c:pt>
                <c:pt idx="7">
                  <c:v>118.0414</c:v>
                </c:pt>
                <c:pt idx="8">
                  <c:v>115.2084</c:v>
                </c:pt>
                <c:pt idx="9">
                  <c:v>119.01</c:v>
                </c:pt>
                <c:pt idx="10">
                  <c:v>125.67489999999999</c:v>
                </c:pt>
                <c:pt idx="11">
                  <c:v>133.21539999999999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Switzerland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106.8</c:v>
                </c:pt>
                <c:pt idx="2">
                  <c:v>114.4896</c:v>
                </c:pt>
                <c:pt idx="3">
                  <c:v>115.291</c:v>
                </c:pt>
                <c:pt idx="4">
                  <c:v>103.0702</c:v>
                </c:pt>
                <c:pt idx="5">
                  <c:v>107.3991</c:v>
                </c:pt>
                <c:pt idx="6">
                  <c:v>112.87649999999999</c:v>
                </c:pt>
                <c:pt idx="7">
                  <c:v>116.4885</c:v>
                </c:pt>
                <c:pt idx="8">
                  <c:v>119.2842</c:v>
                </c:pt>
                <c:pt idx="9">
                  <c:v>122.2663</c:v>
                </c:pt>
                <c:pt idx="10">
                  <c:v>123.12220000000001</c:v>
                </c:pt>
                <c:pt idx="11">
                  <c:v>124.2303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Sweden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100</c:v>
                </c:pt>
                <c:pt idx="1">
                  <c:v>109.5</c:v>
                </c:pt>
                <c:pt idx="2">
                  <c:v>120.669</c:v>
                </c:pt>
                <c:pt idx="3">
                  <c:v>125.375</c:v>
                </c:pt>
                <c:pt idx="4">
                  <c:v>106.193</c:v>
                </c:pt>
                <c:pt idx="5">
                  <c:v>109.697</c:v>
                </c:pt>
                <c:pt idx="6">
                  <c:v>117.485</c:v>
                </c:pt>
                <c:pt idx="7">
                  <c:v>121.01</c:v>
                </c:pt>
                <c:pt idx="8">
                  <c:v>119.074</c:v>
                </c:pt>
                <c:pt idx="9">
                  <c:v>124.789</c:v>
                </c:pt>
                <c:pt idx="10">
                  <c:v>129.53100000000001</c:v>
                </c:pt>
                <c:pt idx="11">
                  <c:v>135.619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Germany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100</c:v>
                </c:pt>
                <c:pt idx="1">
                  <c:v>108.2</c:v>
                </c:pt>
                <c:pt idx="2">
                  <c:v>116.5314</c:v>
                </c:pt>
                <c:pt idx="3">
                  <c:v>118.3959</c:v>
                </c:pt>
                <c:pt idx="4">
                  <c:v>100.5181</c:v>
                </c:pt>
                <c:pt idx="5">
                  <c:v>105.946</c:v>
                </c:pt>
                <c:pt idx="6">
                  <c:v>113.892</c:v>
                </c:pt>
                <c:pt idx="7">
                  <c:v>111.8419</c:v>
                </c:pt>
                <c:pt idx="8">
                  <c:v>110.6116</c:v>
                </c:pt>
                <c:pt idx="9">
                  <c:v>115.036</c:v>
                </c:pt>
                <c:pt idx="10">
                  <c:v>118.947</c:v>
                </c:pt>
                <c:pt idx="11">
                  <c:v>124.776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Finland</c:v>
                </c:pt>
              </c:strCache>
            </c:strRef>
          </c:tx>
          <c:spPr>
            <a:ln w="63500">
              <a:solidFill>
                <a:srgbClr val="30BEFE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100</c:v>
                </c:pt>
                <c:pt idx="1">
                  <c:v>100.3</c:v>
                </c:pt>
                <c:pt idx="2">
                  <c:v>118.55459999999999</c:v>
                </c:pt>
                <c:pt idx="3">
                  <c:v>124.83799999999999</c:v>
                </c:pt>
                <c:pt idx="4">
                  <c:v>105.9875</c:v>
                </c:pt>
                <c:pt idx="5">
                  <c:v>98.462000000000003</c:v>
                </c:pt>
                <c:pt idx="6">
                  <c:v>103.28700000000001</c:v>
                </c:pt>
                <c:pt idx="7">
                  <c:v>100.911</c:v>
                </c:pt>
                <c:pt idx="8">
                  <c:v>92.232699999999994</c:v>
                </c:pt>
                <c:pt idx="9">
                  <c:v>86.052999999999997</c:v>
                </c:pt>
                <c:pt idx="10">
                  <c:v>84.676000000000002</c:v>
                </c:pt>
                <c:pt idx="11">
                  <c:v>87.64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927104"/>
        <c:axId val="546927496"/>
      </c:lineChart>
      <c:catAx>
        <c:axId val="546927104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cross"/>
        <c:minorTickMark val="none"/>
        <c:tickLblPos val="low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46927496"/>
        <c:crossesAt val="80"/>
        <c:auto val="1"/>
        <c:lblAlgn val="ctr"/>
        <c:lblOffset val="100"/>
        <c:tickLblSkip val="1"/>
        <c:tickMarkSkip val="1"/>
        <c:noMultiLvlLbl val="0"/>
      </c:catAx>
      <c:valAx>
        <c:axId val="546927496"/>
        <c:scaling>
          <c:orientation val="minMax"/>
          <c:max val="140"/>
          <c:min val="8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546927104"/>
        <c:crosses val="autoZero"/>
        <c:crossBetween val="between"/>
        <c:majorUnit val="5"/>
        <c:minorUnit val="1"/>
      </c:valAx>
      <c:spPr>
        <a:noFill/>
        <a:ln w="12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95495495495496"/>
          <c:y val="0.17134304077581627"/>
          <c:w val="0.16946944204620684"/>
          <c:h val="0.66044500593007505"/>
        </c:manualLayout>
      </c:layout>
      <c:overlay val="0"/>
      <c:spPr>
        <a:noFill/>
        <a:ln w="2463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28942598346273E-2"/>
          <c:y val="7.1114066817180147E-2"/>
          <c:w val="0.69542644122374775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National economy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928280"/>
        <c:axId val="546928672"/>
      </c:lineChart>
      <c:catAx>
        <c:axId val="54692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546928672"/>
        <c:crosses val="autoZero"/>
        <c:auto val="1"/>
        <c:lblAlgn val="ctr"/>
        <c:lblOffset val="100"/>
        <c:noMultiLvlLbl val="0"/>
      </c:catAx>
      <c:valAx>
        <c:axId val="546928672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54692828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714594895881349"/>
          <c:y val="3.1902271151327322E-2"/>
          <c:w val="0.24285405104118651"/>
          <c:h val="0.881351278429380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Compared to Belgium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100.5069</c:v>
                </c:pt>
                <c:pt idx="2">
                  <c:v>100.6088</c:v>
                </c:pt>
                <c:pt idx="3">
                  <c:v>100.6063</c:v>
                </c:pt>
                <c:pt idx="4">
                  <c:v>99.181759999999997</c:v>
                </c:pt>
                <c:pt idx="5">
                  <c:v>99.408450000000002</c:v>
                </c:pt>
                <c:pt idx="6">
                  <c:v>99.408450000000002</c:v>
                </c:pt>
                <c:pt idx="7">
                  <c:v>99.204220000000007</c:v>
                </c:pt>
                <c:pt idx="8">
                  <c:v>98.002669999999995</c:v>
                </c:pt>
                <c:pt idx="9">
                  <c:v>96.170360000000002</c:v>
                </c:pt>
                <c:pt idx="10">
                  <c:v>96.747069999999994</c:v>
                </c:pt>
                <c:pt idx="11">
                  <c:v>96.104500000000002</c:v>
                </c:pt>
                <c:pt idx="12">
                  <c:v>97.70017</c:v>
                </c:pt>
                <c:pt idx="13">
                  <c:v>98.693550000000002</c:v>
                </c:pt>
                <c:pt idx="14">
                  <c:v>96.955299999999994</c:v>
                </c:pt>
                <c:pt idx="15">
                  <c:v>98.089799999999997</c:v>
                </c:pt>
                <c:pt idx="16">
                  <c:v>104.22329999999999</c:v>
                </c:pt>
                <c:pt idx="17">
                  <c:v>102.94450000000001</c:v>
                </c:pt>
                <c:pt idx="18">
                  <c:v>102.1712</c:v>
                </c:pt>
                <c:pt idx="19">
                  <c:v>103.42059999999999</c:v>
                </c:pt>
                <c:pt idx="20">
                  <c:v>102.68510000000001</c:v>
                </c:pt>
                <c:pt idx="21">
                  <c:v>100.8142</c:v>
                </c:pt>
                <c:pt idx="22">
                  <c:v>101.8201</c:v>
                </c:pt>
                <c:pt idx="23">
                  <c:v>99.927210000000002</c:v>
                </c:pt>
                <c:pt idx="24">
                  <c:v>99.045839999999998</c:v>
                </c:pt>
                <c:pt idx="25">
                  <c:v>99.939610000000002</c:v>
                </c:pt>
                <c:pt idx="26">
                  <c:v>99.941490000000002</c:v>
                </c:pt>
                <c:pt idx="27">
                  <c:v>99.54298</c:v>
                </c:pt>
                <c:pt idx="28">
                  <c:v>100.4204</c:v>
                </c:pt>
                <c:pt idx="29">
                  <c:v>100.7171</c:v>
                </c:pt>
                <c:pt idx="30">
                  <c:v>100.3134</c:v>
                </c:pt>
                <c:pt idx="31">
                  <c:v>100.7162</c:v>
                </c:pt>
                <c:pt idx="32">
                  <c:v>99.745739999999998</c:v>
                </c:pt>
                <c:pt idx="33">
                  <c:v>100.038</c:v>
                </c:pt>
                <c:pt idx="34">
                  <c:v>99.368049999999997</c:v>
                </c:pt>
                <c:pt idx="35">
                  <c:v>99.184669999999997</c:v>
                </c:pt>
                <c:pt idx="36">
                  <c:v>100.1472</c:v>
                </c:pt>
                <c:pt idx="37">
                  <c:v>100.7204</c:v>
                </c:pt>
                <c:pt idx="38">
                  <c:v>100.3302</c:v>
                </c:pt>
                <c:pt idx="39">
                  <c:v>101.4088</c:v>
                </c:pt>
                <c:pt idx="40">
                  <c:v>101.4233</c:v>
                </c:pt>
                <c:pt idx="41">
                  <c:v>101.8433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Compared to Germany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102.2817</c:v>
                </c:pt>
                <c:pt idx="2">
                  <c:v>104.6708</c:v>
                </c:pt>
                <c:pt idx="3">
                  <c:v>105.351</c:v>
                </c:pt>
                <c:pt idx="4">
                  <c:v>104.943</c:v>
                </c:pt>
                <c:pt idx="5">
                  <c:v>107.01949999999999</c:v>
                </c:pt>
                <c:pt idx="6">
                  <c:v>107.1414</c:v>
                </c:pt>
                <c:pt idx="7">
                  <c:v>109.06870000000001</c:v>
                </c:pt>
                <c:pt idx="8">
                  <c:v>107.5868</c:v>
                </c:pt>
                <c:pt idx="9">
                  <c:v>107.2561</c:v>
                </c:pt>
                <c:pt idx="10">
                  <c:v>108.4834</c:v>
                </c:pt>
                <c:pt idx="11">
                  <c:v>108.16849999999999</c:v>
                </c:pt>
                <c:pt idx="12">
                  <c:v>110.9492</c:v>
                </c:pt>
                <c:pt idx="13">
                  <c:v>112.0078</c:v>
                </c:pt>
                <c:pt idx="14">
                  <c:v>111.57940000000001</c:v>
                </c:pt>
                <c:pt idx="15">
                  <c:v>113.10339999999999</c:v>
                </c:pt>
                <c:pt idx="16">
                  <c:v>115.2512</c:v>
                </c:pt>
                <c:pt idx="17">
                  <c:v>114.60550000000001</c:v>
                </c:pt>
                <c:pt idx="18">
                  <c:v>113.2317</c:v>
                </c:pt>
                <c:pt idx="19">
                  <c:v>114.6871</c:v>
                </c:pt>
                <c:pt idx="20">
                  <c:v>113.7629</c:v>
                </c:pt>
                <c:pt idx="21">
                  <c:v>114.252</c:v>
                </c:pt>
                <c:pt idx="22">
                  <c:v>115.4389</c:v>
                </c:pt>
                <c:pt idx="23">
                  <c:v>114.205</c:v>
                </c:pt>
                <c:pt idx="24">
                  <c:v>114.7308</c:v>
                </c:pt>
                <c:pt idx="25">
                  <c:v>115.1251</c:v>
                </c:pt>
                <c:pt idx="26">
                  <c:v>116.8693</c:v>
                </c:pt>
                <c:pt idx="27">
                  <c:v>116.31399999999999</c:v>
                </c:pt>
                <c:pt idx="28">
                  <c:v>117.30329999999999</c:v>
                </c:pt>
                <c:pt idx="29">
                  <c:v>118.196</c:v>
                </c:pt>
                <c:pt idx="30">
                  <c:v>118.0091</c:v>
                </c:pt>
                <c:pt idx="31">
                  <c:v>117.61660000000001</c:v>
                </c:pt>
                <c:pt idx="32">
                  <c:v>116.1108</c:v>
                </c:pt>
                <c:pt idx="33">
                  <c:v>117.0094</c:v>
                </c:pt>
                <c:pt idx="34">
                  <c:v>116.1485</c:v>
                </c:pt>
                <c:pt idx="35">
                  <c:v>115.5017</c:v>
                </c:pt>
                <c:pt idx="36">
                  <c:v>115.6191</c:v>
                </c:pt>
                <c:pt idx="37">
                  <c:v>114.7102</c:v>
                </c:pt>
                <c:pt idx="38">
                  <c:v>114.7373</c:v>
                </c:pt>
                <c:pt idx="39">
                  <c:v>115.51049999999999</c:v>
                </c:pt>
                <c:pt idx="40">
                  <c:v>115.955</c:v>
                </c:pt>
                <c:pt idx="41">
                  <c:v>115.78400000000001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Compared to Spain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99.557370000000006</c:v>
                </c:pt>
                <c:pt idx="2">
                  <c:v>99.475149999999999</c:v>
                </c:pt>
                <c:pt idx="3">
                  <c:v>98.759640000000005</c:v>
                </c:pt>
                <c:pt idx="4">
                  <c:v>97.526330000000002</c:v>
                </c:pt>
                <c:pt idx="5">
                  <c:v>97.799930000000003</c:v>
                </c:pt>
                <c:pt idx="6">
                  <c:v>97.187039999999996</c:v>
                </c:pt>
                <c:pt idx="7">
                  <c:v>96.5351</c:v>
                </c:pt>
                <c:pt idx="8">
                  <c:v>94.127319999999997</c:v>
                </c:pt>
                <c:pt idx="9">
                  <c:v>93.263810000000007</c:v>
                </c:pt>
                <c:pt idx="10">
                  <c:v>92.806520000000006</c:v>
                </c:pt>
                <c:pt idx="11">
                  <c:v>92.464879999999994</c:v>
                </c:pt>
                <c:pt idx="12">
                  <c:v>91.805869999999999</c:v>
                </c:pt>
                <c:pt idx="13">
                  <c:v>93.466949999999997</c:v>
                </c:pt>
                <c:pt idx="14">
                  <c:v>92.282560000000004</c:v>
                </c:pt>
                <c:pt idx="15">
                  <c:v>95.60351</c:v>
                </c:pt>
                <c:pt idx="16">
                  <c:v>101.9444</c:v>
                </c:pt>
                <c:pt idx="17">
                  <c:v>100.6741</c:v>
                </c:pt>
                <c:pt idx="18">
                  <c:v>99.148650000000004</c:v>
                </c:pt>
                <c:pt idx="19">
                  <c:v>100.6495</c:v>
                </c:pt>
                <c:pt idx="20">
                  <c:v>100.5086</c:v>
                </c:pt>
                <c:pt idx="21">
                  <c:v>98.473249999999993</c:v>
                </c:pt>
                <c:pt idx="22">
                  <c:v>100.3348</c:v>
                </c:pt>
                <c:pt idx="23">
                  <c:v>99.793459999999996</c:v>
                </c:pt>
                <c:pt idx="24">
                  <c:v>100.3837</c:v>
                </c:pt>
                <c:pt idx="25">
                  <c:v>101.53189999999999</c:v>
                </c:pt>
                <c:pt idx="26">
                  <c:v>103.22190000000001</c:v>
                </c:pt>
                <c:pt idx="27">
                  <c:v>103.9263</c:v>
                </c:pt>
                <c:pt idx="28">
                  <c:v>106.20489999999999</c:v>
                </c:pt>
                <c:pt idx="29">
                  <c:v>108.9071</c:v>
                </c:pt>
                <c:pt idx="30">
                  <c:v>109.545</c:v>
                </c:pt>
                <c:pt idx="31">
                  <c:v>114.15309999999999</c:v>
                </c:pt>
                <c:pt idx="32">
                  <c:v>111.0645</c:v>
                </c:pt>
                <c:pt idx="33">
                  <c:v>112.0549</c:v>
                </c:pt>
                <c:pt idx="34">
                  <c:v>112.38760000000001</c:v>
                </c:pt>
                <c:pt idx="35">
                  <c:v>112.8249</c:v>
                </c:pt>
                <c:pt idx="36">
                  <c:v>114.2508</c:v>
                </c:pt>
                <c:pt idx="37">
                  <c:v>113.5981</c:v>
                </c:pt>
                <c:pt idx="38">
                  <c:v>114.3159</c:v>
                </c:pt>
                <c:pt idx="39">
                  <c:v>114.9188</c:v>
                </c:pt>
                <c:pt idx="40">
                  <c:v>113.8807</c:v>
                </c:pt>
                <c:pt idx="41">
                  <c:v>114.52800000000001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Compared to Italy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101.0414</c:v>
                </c:pt>
                <c:pt idx="2">
                  <c:v>102.7675</c:v>
                </c:pt>
                <c:pt idx="3">
                  <c:v>98.403540000000007</c:v>
                </c:pt>
                <c:pt idx="4">
                  <c:v>99.709190000000007</c:v>
                </c:pt>
                <c:pt idx="5">
                  <c:v>98.610280000000003</c:v>
                </c:pt>
                <c:pt idx="6">
                  <c:v>99.599990000000005</c:v>
                </c:pt>
                <c:pt idx="7">
                  <c:v>99.8352</c:v>
                </c:pt>
                <c:pt idx="8">
                  <c:v>99.278490000000005</c:v>
                </c:pt>
                <c:pt idx="9">
                  <c:v>97.622470000000007</c:v>
                </c:pt>
                <c:pt idx="10">
                  <c:v>97.380089999999996</c:v>
                </c:pt>
                <c:pt idx="11">
                  <c:v>95.108969999999999</c:v>
                </c:pt>
                <c:pt idx="12">
                  <c:v>98.833799999999997</c:v>
                </c:pt>
                <c:pt idx="13">
                  <c:v>98.937700000000007</c:v>
                </c:pt>
                <c:pt idx="14">
                  <c:v>98.667810000000003</c:v>
                </c:pt>
                <c:pt idx="15">
                  <c:v>100.5762</c:v>
                </c:pt>
                <c:pt idx="16">
                  <c:v>105.6288</c:v>
                </c:pt>
                <c:pt idx="17">
                  <c:v>104.5694</c:v>
                </c:pt>
                <c:pt idx="18">
                  <c:v>102.506</c:v>
                </c:pt>
                <c:pt idx="19">
                  <c:v>102.8813</c:v>
                </c:pt>
                <c:pt idx="20">
                  <c:v>103.0581</c:v>
                </c:pt>
                <c:pt idx="21">
                  <c:v>100.73269999999999</c:v>
                </c:pt>
                <c:pt idx="22">
                  <c:v>103.0355</c:v>
                </c:pt>
                <c:pt idx="23">
                  <c:v>101.7205</c:v>
                </c:pt>
                <c:pt idx="24">
                  <c:v>101.58839999999999</c:v>
                </c:pt>
                <c:pt idx="25">
                  <c:v>102.37390000000001</c:v>
                </c:pt>
                <c:pt idx="26">
                  <c:v>104.17789999999999</c:v>
                </c:pt>
                <c:pt idx="27">
                  <c:v>103.8262</c:v>
                </c:pt>
                <c:pt idx="28">
                  <c:v>104.8956</c:v>
                </c:pt>
                <c:pt idx="29">
                  <c:v>106.20350000000001</c:v>
                </c:pt>
                <c:pt idx="30">
                  <c:v>106.0274</c:v>
                </c:pt>
                <c:pt idx="31">
                  <c:v>107.61360000000001</c:v>
                </c:pt>
                <c:pt idx="32">
                  <c:v>106.82170000000001</c:v>
                </c:pt>
                <c:pt idx="33">
                  <c:v>107.4396</c:v>
                </c:pt>
                <c:pt idx="34">
                  <c:v>106.9355</c:v>
                </c:pt>
                <c:pt idx="35">
                  <c:v>106.7474</c:v>
                </c:pt>
                <c:pt idx="36">
                  <c:v>107.08450000000001</c:v>
                </c:pt>
                <c:pt idx="37">
                  <c:v>106.86360000000001</c:v>
                </c:pt>
                <c:pt idx="38">
                  <c:v>106.7407</c:v>
                </c:pt>
                <c:pt idx="39">
                  <c:v>107.5391</c:v>
                </c:pt>
                <c:pt idx="40">
                  <c:v>107.56699999999999</c:v>
                </c:pt>
                <c:pt idx="41">
                  <c:v>108.3972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Compared to the Netherlands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101.1512</c:v>
                </c:pt>
                <c:pt idx="2">
                  <c:v>102.9089</c:v>
                </c:pt>
                <c:pt idx="3">
                  <c:v>104.0763</c:v>
                </c:pt>
                <c:pt idx="4">
                  <c:v>103.03440000000001</c:v>
                </c:pt>
                <c:pt idx="5">
                  <c:v>103.5204</c:v>
                </c:pt>
                <c:pt idx="6">
                  <c:v>103.5204</c:v>
                </c:pt>
                <c:pt idx="7">
                  <c:v>102.3128</c:v>
                </c:pt>
                <c:pt idx="8">
                  <c:v>100.98520000000001</c:v>
                </c:pt>
                <c:pt idx="9">
                  <c:v>99.817610000000002</c:v>
                </c:pt>
                <c:pt idx="10">
                  <c:v>100.11750000000001</c:v>
                </c:pt>
                <c:pt idx="11">
                  <c:v>98.93553</c:v>
                </c:pt>
                <c:pt idx="12">
                  <c:v>100.51779999999999</c:v>
                </c:pt>
                <c:pt idx="13">
                  <c:v>101.9508</c:v>
                </c:pt>
                <c:pt idx="14">
                  <c:v>101.17910000000001</c:v>
                </c:pt>
                <c:pt idx="15">
                  <c:v>104.6922</c:v>
                </c:pt>
                <c:pt idx="16">
                  <c:v>108.3338</c:v>
                </c:pt>
                <c:pt idx="17">
                  <c:v>105.7539</c:v>
                </c:pt>
                <c:pt idx="18">
                  <c:v>104.67189999999999</c:v>
                </c:pt>
                <c:pt idx="19">
                  <c:v>105.7734</c:v>
                </c:pt>
                <c:pt idx="20">
                  <c:v>107.10129999999999</c:v>
                </c:pt>
                <c:pt idx="21">
                  <c:v>105.49290000000001</c:v>
                </c:pt>
                <c:pt idx="22">
                  <c:v>106.6435</c:v>
                </c:pt>
                <c:pt idx="23">
                  <c:v>105.41419999999999</c:v>
                </c:pt>
                <c:pt idx="24">
                  <c:v>106.3233</c:v>
                </c:pt>
                <c:pt idx="25">
                  <c:v>106.871</c:v>
                </c:pt>
                <c:pt idx="26">
                  <c:v>107.9096</c:v>
                </c:pt>
                <c:pt idx="27">
                  <c:v>107.065</c:v>
                </c:pt>
                <c:pt idx="28">
                  <c:v>108.64879999999999</c:v>
                </c:pt>
                <c:pt idx="29">
                  <c:v>110.2728</c:v>
                </c:pt>
                <c:pt idx="30">
                  <c:v>109.973</c:v>
                </c:pt>
                <c:pt idx="31">
                  <c:v>109.84180000000001</c:v>
                </c:pt>
                <c:pt idx="32">
                  <c:v>108.967</c:v>
                </c:pt>
                <c:pt idx="33">
                  <c:v>109.2863</c:v>
                </c:pt>
                <c:pt idx="34">
                  <c:v>109.3927</c:v>
                </c:pt>
                <c:pt idx="35">
                  <c:v>111.127</c:v>
                </c:pt>
                <c:pt idx="36">
                  <c:v>109.69580000000001</c:v>
                </c:pt>
                <c:pt idx="37">
                  <c:v>109.91889999999999</c:v>
                </c:pt>
                <c:pt idx="38">
                  <c:v>109.92910000000001</c:v>
                </c:pt>
                <c:pt idx="39">
                  <c:v>111.2543</c:v>
                </c:pt>
                <c:pt idx="40">
                  <c:v>113.9196</c:v>
                </c:pt>
                <c:pt idx="41">
                  <c:v>114.46559999999999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Compared to Austria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100.73909999999999</c:v>
                </c:pt>
                <c:pt idx="2">
                  <c:v>101.0574</c:v>
                </c:pt>
                <c:pt idx="3">
                  <c:v>100.7784</c:v>
                </c:pt>
                <c:pt idx="4">
                  <c:v>99.410899999999998</c:v>
                </c:pt>
                <c:pt idx="5">
                  <c:v>100.18340000000001</c:v>
                </c:pt>
                <c:pt idx="6">
                  <c:v>99.866069999999993</c:v>
                </c:pt>
                <c:pt idx="7">
                  <c:v>100.31</c:v>
                </c:pt>
                <c:pt idx="8">
                  <c:v>98.766710000000003</c:v>
                </c:pt>
                <c:pt idx="9">
                  <c:v>99.198710000000005</c:v>
                </c:pt>
                <c:pt idx="10">
                  <c:v>98.145669999999996</c:v>
                </c:pt>
                <c:pt idx="11">
                  <c:v>97.929169999999999</c:v>
                </c:pt>
                <c:pt idx="12">
                  <c:v>100.22490000000001</c:v>
                </c:pt>
                <c:pt idx="13">
                  <c:v>101.91030000000001</c:v>
                </c:pt>
                <c:pt idx="14">
                  <c:v>100.5352</c:v>
                </c:pt>
                <c:pt idx="15">
                  <c:v>101.5809</c:v>
                </c:pt>
                <c:pt idx="16">
                  <c:v>106.79640000000001</c:v>
                </c:pt>
                <c:pt idx="17">
                  <c:v>105.4278</c:v>
                </c:pt>
                <c:pt idx="18">
                  <c:v>104.5275</c:v>
                </c:pt>
                <c:pt idx="19">
                  <c:v>106.44029999999999</c:v>
                </c:pt>
                <c:pt idx="20">
                  <c:v>103.6712</c:v>
                </c:pt>
                <c:pt idx="21">
                  <c:v>102.0325</c:v>
                </c:pt>
                <c:pt idx="22">
                  <c:v>103.61709999999999</c:v>
                </c:pt>
                <c:pt idx="23">
                  <c:v>102.5183</c:v>
                </c:pt>
                <c:pt idx="24">
                  <c:v>103.5491</c:v>
                </c:pt>
                <c:pt idx="25">
                  <c:v>104.27760000000001</c:v>
                </c:pt>
                <c:pt idx="26">
                  <c:v>104.5925</c:v>
                </c:pt>
                <c:pt idx="27">
                  <c:v>103.03279999999999</c:v>
                </c:pt>
                <c:pt idx="28">
                  <c:v>104.4746</c:v>
                </c:pt>
                <c:pt idx="29">
                  <c:v>105.1122</c:v>
                </c:pt>
                <c:pt idx="30">
                  <c:v>103.9391</c:v>
                </c:pt>
                <c:pt idx="31">
                  <c:v>104.4842</c:v>
                </c:pt>
                <c:pt idx="32">
                  <c:v>104.065</c:v>
                </c:pt>
                <c:pt idx="33">
                  <c:v>104.03789999999999</c:v>
                </c:pt>
                <c:pt idx="34">
                  <c:v>103.37179999999999</c:v>
                </c:pt>
                <c:pt idx="35">
                  <c:v>103.2307</c:v>
                </c:pt>
                <c:pt idx="36">
                  <c:v>104.1041</c:v>
                </c:pt>
                <c:pt idx="37">
                  <c:v>102.7625</c:v>
                </c:pt>
                <c:pt idx="38">
                  <c:v>102.6009</c:v>
                </c:pt>
                <c:pt idx="39">
                  <c:v>102.3092</c:v>
                </c:pt>
                <c:pt idx="40">
                  <c:v>101.97199999999999</c:v>
                </c:pt>
                <c:pt idx="41">
                  <c:v>101.4926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Compared to Finland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929456"/>
        <c:axId val="546929848"/>
      </c:lineChart>
      <c:catAx>
        <c:axId val="5469294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54692984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546929848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46929456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2971445607422292"/>
                  <c:y val="9.9210979289576812E-2"/>
                </c:manualLayout>
              </c:layout>
              <c:tx>
                <c:rich>
                  <a:bodyPr/>
                  <a:lstStyle/>
                  <a:p>
                    <a:fld id="{0D7310DE-09EC-4ECC-8FEF-3C0C2EF455A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299471138629951"/>
                  <c:y val="-0.15621196967685114"/>
                </c:manualLayout>
              </c:layout>
              <c:tx>
                <c:rich>
                  <a:bodyPr/>
                  <a:lstStyle/>
                  <a:p>
                    <a:fld id="{7B33DFB8-52EA-4B92-AA63-8EF0D7472168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8133924157637468"/>
                  <c:y val="-0.17168296399887439"/>
                </c:manualLayout>
              </c:layout>
              <c:tx>
                <c:rich>
                  <a:bodyPr/>
                  <a:lstStyle/>
                  <a:p>
                    <a:fld id="{10B6E097-32DB-4D4B-ADFD-65B76B00123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57029179323001"/>
                  <c:y val="0.133528081072883"/>
                </c:manualLayout>
              </c:layout>
              <c:tx>
                <c:rich>
                  <a:bodyPr/>
                  <a:lstStyle/>
                  <a:p>
                    <a:fld id="{96B04BD6-B1B8-4066-9EF0-58491542D60E}" type="VALUE">
                      <a:rPr lang="en-US" dirty="0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71069</c:v>
                </c:pt>
                <c:pt idx="1">
                  <c:v>28089</c:v>
                </c:pt>
                <c:pt idx="2">
                  <c:v>25997</c:v>
                </c:pt>
                <c:pt idx="3">
                  <c:v>58617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explosion val="12"/>
            <c:spPr>
              <a:solidFill>
                <a:schemeClr val="accent4"/>
              </a:solidFill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</c:spPr>
          </c:dPt>
          <c:dPt>
            <c:idx val="3"/>
            <c:bubble3D val="0"/>
            <c:explosion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40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400" b="1" i="0" u="none" strike="noStrike" kern="0" baseline="0" smtClean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40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40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/>
                    </a:r>
                    <a:br>
                      <a:rPr lang="en-US" sz="140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400" b="1" i="0" u="none" strike="noStrike" kern="0" baseline="0" dirty="0" smtClean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 </a:t>
                    </a:r>
                  </a:p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796206674277094E-2"/>
                  <c:y val="-8.03853850760822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 </a:t>
                    </a:r>
                  </a:p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111364629634771"/>
                      <c:h val="0.1273111527975902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9860059723832022E-2"/>
                  <c:y val="4.92681402871847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</a:t>
                    </a:r>
                  </a:p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40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1439</c:v>
                </c:pt>
                <c:pt idx="1">
                  <c:v>81</c:v>
                </c:pt>
                <c:pt idx="2">
                  <c:v>38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tx>
                <c:rich>
                  <a:bodyPr/>
                  <a:lstStyle/>
                  <a:p>
                    <a:fld id="{689C5CE6-1E2C-4247-990C-CE641E5F4E00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35%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475 </a:t>
                    </a:r>
                    <a:endParaRPr lang="en-US" dirty="0" smtClean="0"/>
                  </a:p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tx>
                <c:rich>
                  <a:bodyPr/>
                  <a:lstStyle/>
                  <a:p>
                    <a:fld id="{2789C6B9-E6EF-406F-9A70-B08E75A2099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  18%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tx>
                <c:rich>
                  <a:bodyPr/>
                  <a:lstStyle/>
                  <a:p>
                    <a:fld id="{9E7FB59D-EB1F-44A1-8804-5788E354556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0–19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506</c:v>
                </c:pt>
                <c:pt idx="1">
                  <c:v>469</c:v>
                </c:pt>
                <c:pt idx="2">
                  <c:v>258</c:v>
                </c:pt>
                <c:pt idx="3">
                  <c:v>206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tx>
                <c:rich>
                  <a:bodyPr/>
                  <a:lstStyle/>
                  <a:p>
                    <a:fld id="{6194D4E4-F088-4AA6-8585-FB08BC8E277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tx>
                <c:rich>
                  <a:bodyPr/>
                  <a:lstStyle/>
                  <a:p>
                    <a:fld id="{166B782F-53F1-44D7-A725-FF0A1D213CD2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tx>
                <c:rich>
                  <a:bodyPr/>
                  <a:lstStyle/>
                  <a:p>
                    <a:fld id="{6464F5F6-F714-4228-B809-2E8643333D3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4099303722781643"/>
                  <c:y val="1.113739269933939E-2"/>
                </c:manualLayout>
              </c:layout>
              <c:tx>
                <c:rich>
                  <a:bodyPr/>
                  <a:lstStyle/>
                  <a:p>
                    <a:fld id="{F21AA585-548F-43A6-97CD-48C1C1A8C52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5261</c:v>
                </c:pt>
                <c:pt idx="1">
                  <c:v>15047</c:v>
                </c:pt>
                <c:pt idx="2">
                  <c:v>18263</c:v>
                </c:pt>
                <c:pt idx="3">
                  <c:v>32498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7395850772173E-2"/>
          <c:y val="2.9791998495383294E-2"/>
          <c:w val="0.75415476711737917"/>
          <c:h val="0.83893617737105941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2952.4</c:v>
                </c:pt>
                <c:pt idx="1">
                  <c:v>3185.4</c:v>
                </c:pt>
                <c:pt idx="2">
                  <c:v>3090.7</c:v>
                </c:pt>
                <c:pt idx="3">
                  <c:v>3043.9</c:v>
                </c:pt>
                <c:pt idx="4">
                  <c:v>3377.7</c:v>
                </c:pt>
                <c:pt idx="5">
                  <c:v>3280</c:v>
                </c:pt>
                <c:pt idx="6">
                  <c:v>3735.7</c:v>
                </c:pt>
                <c:pt idx="7">
                  <c:v>3606.4</c:v>
                </c:pt>
                <c:pt idx="8">
                  <c:v>3433.7</c:v>
                </c:pt>
                <c:pt idx="9">
                  <c:v>3757.5</c:v>
                </c:pt>
                <c:pt idx="10">
                  <c:v>4031.5</c:v>
                </c:pt>
                <c:pt idx="11">
                  <c:v>4139</c:v>
                </c:pt>
                <c:pt idx="12">
                  <c:v>3844.5</c:v>
                </c:pt>
                <c:pt idx="13">
                  <c:v>3851.7</c:v>
                </c:pt>
                <c:pt idx="14">
                  <c:v>4099</c:v>
                </c:pt>
                <c:pt idx="15">
                  <c:v>3987.2</c:v>
                </c:pt>
                <c:pt idx="16">
                  <c:v>3747.2</c:v>
                </c:pt>
                <c:pt idx="17">
                  <c:v>3280.4</c:v>
                </c:pt>
                <c:pt idx="18">
                  <c:v>3135.9</c:v>
                </c:pt>
                <c:pt idx="19">
                  <c:v>3155.2</c:v>
                </c:pt>
                <c:pt idx="20">
                  <c:v>3243.6</c:v>
                </c:pt>
                <c:pt idx="21">
                  <c:v>3345.8</c:v>
                </c:pt>
                <c:pt idx="22">
                  <c:v>3132.9</c:v>
                </c:pt>
                <c:pt idx="23">
                  <c:v>3099</c:v>
                </c:pt>
                <c:pt idx="24">
                  <c:v>3493.4</c:v>
                </c:pt>
                <c:pt idx="25">
                  <c:v>4171.3</c:v>
                </c:pt>
                <c:pt idx="26">
                  <c:v>4274</c:v>
                </c:pt>
                <c:pt idx="27">
                  <c:v>4303.1000000000004</c:v>
                </c:pt>
                <c:pt idx="28">
                  <c:v>4234</c:v>
                </c:pt>
                <c:pt idx="29">
                  <c:v>4169.2</c:v>
                </c:pt>
                <c:pt idx="30">
                  <c:v>4623.7</c:v>
                </c:pt>
                <c:pt idx="31">
                  <c:v>3968.2</c:v>
                </c:pt>
                <c:pt idx="32">
                  <c:v>3979.2</c:v>
                </c:pt>
                <c:pt idx="33">
                  <c:v>3819.2</c:v>
                </c:pt>
                <c:pt idx="34">
                  <c:v>3909.2</c:v>
                </c:pt>
                <c:pt idx="35">
                  <c:v>3821.5</c:v>
                </c:pt>
                <c:pt idx="36">
                  <c:v>3577.1</c:v>
                </c:pt>
                <c:pt idx="37">
                  <c:v>3996.9</c:v>
                </c:pt>
                <c:pt idx="38">
                  <c:v>4146.1000000000004</c:v>
                </c:pt>
                <c:pt idx="39">
                  <c:v>4748.5</c:v>
                </c:pt>
                <c:pt idx="40">
                  <c:v>4875.1000000000004</c:v>
                </c:pt>
                <c:pt idx="41">
                  <c:v>5180.2</c:v>
                </c:pt>
                <c:pt idx="42">
                  <c:v>5206.6000000000004</c:v>
                </c:pt>
                <c:pt idx="43">
                  <c:v>5031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10274</c:v>
                </c:pt>
                <c:pt idx="1">
                  <c:v>11236</c:v>
                </c:pt>
                <c:pt idx="2">
                  <c:v>12436</c:v>
                </c:pt>
                <c:pt idx="3">
                  <c:v>14082</c:v>
                </c:pt>
                <c:pt idx="4">
                  <c:v>13805</c:v>
                </c:pt>
                <c:pt idx="5">
                  <c:v>15541</c:v>
                </c:pt>
                <c:pt idx="6">
                  <c:v>14933</c:v>
                </c:pt>
                <c:pt idx="7">
                  <c:v>15764</c:v>
                </c:pt>
                <c:pt idx="8">
                  <c:v>16574</c:v>
                </c:pt>
                <c:pt idx="9">
                  <c:v>16238</c:v>
                </c:pt>
                <c:pt idx="10">
                  <c:v>17808</c:v>
                </c:pt>
                <c:pt idx="11">
                  <c:v>18192</c:v>
                </c:pt>
                <c:pt idx="12">
                  <c:v>19305</c:v>
                </c:pt>
                <c:pt idx="13">
                  <c:v>19197</c:v>
                </c:pt>
                <c:pt idx="14">
                  <c:v>18750</c:v>
                </c:pt>
                <c:pt idx="15">
                  <c:v>20097</c:v>
                </c:pt>
                <c:pt idx="16">
                  <c:v>18873</c:v>
                </c:pt>
                <c:pt idx="17">
                  <c:v>14754</c:v>
                </c:pt>
                <c:pt idx="18">
                  <c:v>13547</c:v>
                </c:pt>
                <c:pt idx="19">
                  <c:v>13173</c:v>
                </c:pt>
                <c:pt idx="20">
                  <c:v>12407</c:v>
                </c:pt>
                <c:pt idx="21">
                  <c:v>11576</c:v>
                </c:pt>
                <c:pt idx="22">
                  <c:v>11642</c:v>
                </c:pt>
                <c:pt idx="23">
                  <c:v>11513</c:v>
                </c:pt>
                <c:pt idx="24">
                  <c:v>11592</c:v>
                </c:pt>
                <c:pt idx="25">
                  <c:v>10370</c:v>
                </c:pt>
                <c:pt idx="26">
                  <c:v>10914</c:v>
                </c:pt>
                <c:pt idx="27">
                  <c:v>11285</c:v>
                </c:pt>
                <c:pt idx="28">
                  <c:v>12260</c:v>
                </c:pt>
                <c:pt idx="29">
                  <c:v>11443</c:v>
                </c:pt>
                <c:pt idx="30">
                  <c:v>11821</c:v>
                </c:pt>
                <c:pt idx="31">
                  <c:v>11194</c:v>
                </c:pt>
                <c:pt idx="32">
                  <c:v>11836</c:v>
                </c:pt>
                <c:pt idx="33">
                  <c:v>10750</c:v>
                </c:pt>
                <c:pt idx="34">
                  <c:v>10893</c:v>
                </c:pt>
                <c:pt idx="35">
                  <c:v>10546</c:v>
                </c:pt>
                <c:pt idx="36">
                  <c:v>10510</c:v>
                </c:pt>
                <c:pt idx="37">
                  <c:v>10178</c:v>
                </c:pt>
                <c:pt idx="38">
                  <c:v>10237</c:v>
                </c:pt>
                <c:pt idx="39">
                  <c:v>11460</c:v>
                </c:pt>
                <c:pt idx="40">
                  <c:v>11562</c:v>
                </c:pt>
                <c:pt idx="41">
                  <c:v>11102</c:v>
                </c:pt>
                <c:pt idx="42">
                  <c:v>12203</c:v>
                </c:pt>
                <c:pt idx="43">
                  <c:v>13031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996024"/>
        <c:axId val="658852272"/>
      </c:areaChart>
      <c:catAx>
        <c:axId val="7319960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88522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58852272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31996024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63712953224159"/>
          <c:y val="0.32959945548513325"/>
          <c:w val="0.12623025546181146"/>
          <c:h val="0.536366212753017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en-US" sz="1400" b="1" dirty="0" smtClean="0"/>
              <a:t>Balance</a:t>
            </a:r>
            <a:r>
              <a:rPr lang="en-US" sz="1400" b="1" baseline="0" dirty="0" smtClean="0"/>
              <a:t> figure</a:t>
            </a:r>
            <a:endParaRPr lang="en-US" sz="1400" b="1" dirty="0"/>
          </a:p>
        </c:rich>
      </c:tx>
      <c:layout>
        <c:manualLayout>
          <c:xMode val="edge"/>
          <c:yMode val="edge"/>
          <c:x val="0.77621205945777849"/>
          <c:y val="0.173948202816769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557697161525845E-2"/>
          <c:y val="6.399673584296578E-2"/>
          <c:w val="0.90828582764401589"/>
          <c:h val="0.9086839600487129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marker>
            <c:symbol val="none"/>
          </c:marker>
          <c:cat>
            <c:strRef>
              <c:f>Taul1!$A$2:$A$46</c:f>
              <c:strCache>
                <c:ptCount val="44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</c:strCache>
            </c:strRef>
          </c:cat>
          <c:val>
            <c:numRef>
              <c:f>Taul1!$B$2:$B$46</c:f>
              <c:numCache>
                <c:formatCode>General</c:formatCode>
                <c:ptCount val="45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375272"/>
        <c:axId val="388375664"/>
      </c:lineChart>
      <c:catAx>
        <c:axId val="38837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38837566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88375664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fi-FI"/>
          </a:p>
        </c:txPr>
        <c:crossAx val="388375272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853448"/>
        <c:axId val="658853840"/>
      </c:lineChart>
      <c:catAx>
        <c:axId val="65885344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58853840"/>
        <c:crosses val="autoZero"/>
        <c:auto val="1"/>
        <c:lblAlgn val="ctr"/>
        <c:lblOffset val="100"/>
        <c:noMultiLvlLbl val="0"/>
      </c:catAx>
      <c:valAx>
        <c:axId val="65885384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885344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5.6964980633701187E-2"/>
          <c:w val="0.73742165222382694"/>
          <c:h val="0.8986542453589049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5055.1000000000004</c:v>
                </c:pt>
                <c:pt idx="2">
                  <c:v>4965.3</c:v>
                </c:pt>
                <c:pt idx="3">
                  <c:v>5789</c:v>
                </c:pt>
                <c:pt idx="4">
                  <c:v>5245.3</c:v>
                </c:pt>
                <c:pt idx="5">
                  <c:v>5565.7</c:v>
                </c:pt>
                <c:pt idx="6">
                  <c:v>5991.6</c:v>
                </c:pt>
                <c:pt idx="7">
                  <c:v>6101.8</c:v>
                </c:pt>
                <c:pt idx="8">
                  <c:v>6191.8</c:v>
                </c:pt>
                <c:pt idx="9">
                  <c:v>5972.8</c:v>
                </c:pt>
                <c:pt idx="10">
                  <c:v>6326.6</c:v>
                </c:pt>
                <c:pt idx="11">
                  <c:v>6536</c:v>
                </c:pt>
                <c:pt idx="12">
                  <c:v>7330</c:v>
                </c:pt>
                <c:pt idx="13">
                  <c:v>6701.1</c:v>
                </c:pt>
                <c:pt idx="14">
                  <c:v>6767.9</c:v>
                </c:pt>
                <c:pt idx="15">
                  <c:v>7020.6</c:v>
                </c:pt>
                <c:pt idx="16">
                  <c:v>7351.9</c:v>
                </c:pt>
                <c:pt idx="17">
                  <c:v>4372.1000000000004</c:v>
                </c:pt>
                <c:pt idx="18">
                  <c:v>4668.8</c:v>
                </c:pt>
                <c:pt idx="19">
                  <c:v>4670.8</c:v>
                </c:pt>
                <c:pt idx="20">
                  <c:v>5200.5</c:v>
                </c:pt>
                <c:pt idx="21">
                  <c:v>4895.2</c:v>
                </c:pt>
                <c:pt idx="22">
                  <c:v>4660.3</c:v>
                </c:pt>
                <c:pt idx="23">
                  <c:v>4788.3999999999996</c:v>
                </c:pt>
                <c:pt idx="24">
                  <c:v>6075.5</c:v>
                </c:pt>
                <c:pt idx="25">
                  <c:v>4891.3</c:v>
                </c:pt>
                <c:pt idx="26">
                  <c:v>4412</c:v>
                </c:pt>
                <c:pt idx="27">
                  <c:v>4519.8999999999996</c:v>
                </c:pt>
                <c:pt idx="28">
                  <c:v>5761.6</c:v>
                </c:pt>
                <c:pt idx="29">
                  <c:v>4475.3</c:v>
                </c:pt>
                <c:pt idx="30">
                  <c:v>5028.3999999999996</c:v>
                </c:pt>
                <c:pt idx="31">
                  <c:v>4470.1000000000004</c:v>
                </c:pt>
                <c:pt idx="32">
                  <c:v>4995.1000000000004</c:v>
                </c:pt>
                <c:pt idx="33">
                  <c:v>3541.2</c:v>
                </c:pt>
                <c:pt idx="34">
                  <c:v>3836.8</c:v>
                </c:pt>
                <c:pt idx="35">
                  <c:v>3457.8</c:v>
                </c:pt>
                <c:pt idx="36">
                  <c:v>4201.8999999999996</c:v>
                </c:pt>
                <c:pt idx="37">
                  <c:v>3367.4</c:v>
                </c:pt>
                <c:pt idx="38">
                  <c:v>3428</c:v>
                </c:pt>
                <c:pt idx="39">
                  <c:v>4150.5</c:v>
                </c:pt>
                <c:pt idx="40">
                  <c:v>3771.7</c:v>
                </c:pt>
                <c:pt idx="41">
                  <c:v>3096</c:v>
                </c:pt>
                <c:pt idx="42">
                  <c:v>3029.3</c:v>
                </c:pt>
                <c:pt idx="43">
                  <c:v>2705.9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4553.8999999999996</c:v>
                </c:pt>
                <c:pt idx="2">
                  <c:v>4599.3999999999996</c:v>
                </c:pt>
                <c:pt idx="3">
                  <c:v>5335.3</c:v>
                </c:pt>
                <c:pt idx="4">
                  <c:v>4855.1000000000004</c:v>
                </c:pt>
                <c:pt idx="5">
                  <c:v>5195</c:v>
                </c:pt>
                <c:pt idx="6">
                  <c:v>5307.2</c:v>
                </c:pt>
                <c:pt idx="7">
                  <c:v>5462.2</c:v>
                </c:pt>
                <c:pt idx="8">
                  <c:v>5758.2</c:v>
                </c:pt>
                <c:pt idx="9">
                  <c:v>5340.8</c:v>
                </c:pt>
                <c:pt idx="10">
                  <c:v>5541.6</c:v>
                </c:pt>
                <c:pt idx="11">
                  <c:v>5880.7</c:v>
                </c:pt>
                <c:pt idx="12">
                  <c:v>6635.2</c:v>
                </c:pt>
                <c:pt idx="13">
                  <c:v>5890.7</c:v>
                </c:pt>
                <c:pt idx="14">
                  <c:v>5771.2</c:v>
                </c:pt>
                <c:pt idx="15">
                  <c:v>6080.5</c:v>
                </c:pt>
                <c:pt idx="16">
                  <c:v>6462.4</c:v>
                </c:pt>
                <c:pt idx="17">
                  <c:v>3847</c:v>
                </c:pt>
                <c:pt idx="18">
                  <c:v>3995.1</c:v>
                </c:pt>
                <c:pt idx="19">
                  <c:v>3969.2</c:v>
                </c:pt>
                <c:pt idx="20">
                  <c:v>4442.3</c:v>
                </c:pt>
                <c:pt idx="21">
                  <c:v>3920.8</c:v>
                </c:pt>
                <c:pt idx="22">
                  <c:v>3947.8</c:v>
                </c:pt>
                <c:pt idx="23">
                  <c:v>3892.2</c:v>
                </c:pt>
                <c:pt idx="24">
                  <c:v>5011.8999999999996</c:v>
                </c:pt>
                <c:pt idx="25">
                  <c:v>3829.1</c:v>
                </c:pt>
                <c:pt idx="26">
                  <c:v>3708.5</c:v>
                </c:pt>
                <c:pt idx="27">
                  <c:v>3579.1</c:v>
                </c:pt>
                <c:pt idx="28">
                  <c:v>4692.8999999999996</c:v>
                </c:pt>
                <c:pt idx="29">
                  <c:v>3721.5</c:v>
                </c:pt>
                <c:pt idx="30">
                  <c:v>4349.3</c:v>
                </c:pt>
                <c:pt idx="31">
                  <c:v>4011.8</c:v>
                </c:pt>
                <c:pt idx="32">
                  <c:v>4407.3</c:v>
                </c:pt>
                <c:pt idx="33">
                  <c:v>3040.2</c:v>
                </c:pt>
                <c:pt idx="34">
                  <c:v>3371.9</c:v>
                </c:pt>
                <c:pt idx="35">
                  <c:v>3058.3</c:v>
                </c:pt>
                <c:pt idx="36">
                  <c:v>3831.4</c:v>
                </c:pt>
                <c:pt idx="37">
                  <c:v>2887.4</c:v>
                </c:pt>
                <c:pt idx="38">
                  <c:v>2931.5</c:v>
                </c:pt>
                <c:pt idx="39">
                  <c:v>3658</c:v>
                </c:pt>
                <c:pt idx="40">
                  <c:v>3294.7</c:v>
                </c:pt>
                <c:pt idx="41">
                  <c:v>2494.4</c:v>
                </c:pt>
                <c:pt idx="42">
                  <c:v>2488.1999999999998</c:v>
                </c:pt>
                <c:pt idx="43">
                  <c:v>2256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501.2</c:v>
                </c:pt>
                <c:pt idx="2">
                  <c:v>365.9</c:v>
                </c:pt>
                <c:pt idx="3">
                  <c:v>453.7</c:v>
                </c:pt>
                <c:pt idx="4">
                  <c:v>390.2</c:v>
                </c:pt>
                <c:pt idx="5">
                  <c:v>370.7</c:v>
                </c:pt>
                <c:pt idx="6">
                  <c:v>684.4</c:v>
                </c:pt>
                <c:pt idx="7">
                  <c:v>639.70000000000005</c:v>
                </c:pt>
                <c:pt idx="8">
                  <c:v>433.6</c:v>
                </c:pt>
                <c:pt idx="9">
                  <c:v>632</c:v>
                </c:pt>
                <c:pt idx="10">
                  <c:v>785</c:v>
                </c:pt>
                <c:pt idx="11">
                  <c:v>655.20000000000005</c:v>
                </c:pt>
                <c:pt idx="12">
                  <c:v>694.7</c:v>
                </c:pt>
                <c:pt idx="13">
                  <c:v>810.3</c:v>
                </c:pt>
                <c:pt idx="14">
                  <c:v>996.7</c:v>
                </c:pt>
                <c:pt idx="15">
                  <c:v>940.1</c:v>
                </c:pt>
                <c:pt idx="16">
                  <c:v>889.5</c:v>
                </c:pt>
                <c:pt idx="17">
                  <c:v>525.1</c:v>
                </c:pt>
                <c:pt idx="18">
                  <c:v>673.6</c:v>
                </c:pt>
                <c:pt idx="19">
                  <c:v>701.6</c:v>
                </c:pt>
                <c:pt idx="20">
                  <c:v>758.1</c:v>
                </c:pt>
                <c:pt idx="21">
                  <c:v>974.4</c:v>
                </c:pt>
                <c:pt idx="22">
                  <c:v>712.5</c:v>
                </c:pt>
                <c:pt idx="23">
                  <c:v>896.2</c:v>
                </c:pt>
                <c:pt idx="24">
                  <c:v>1063.5</c:v>
                </c:pt>
                <c:pt idx="25">
                  <c:v>1062.0999999999999</c:v>
                </c:pt>
                <c:pt idx="26">
                  <c:v>703.5</c:v>
                </c:pt>
                <c:pt idx="27">
                  <c:v>940.8</c:v>
                </c:pt>
                <c:pt idx="28">
                  <c:v>1068.8</c:v>
                </c:pt>
                <c:pt idx="29">
                  <c:v>753.8</c:v>
                </c:pt>
                <c:pt idx="30">
                  <c:v>679.1</c:v>
                </c:pt>
                <c:pt idx="31">
                  <c:v>458.3</c:v>
                </c:pt>
                <c:pt idx="32">
                  <c:v>587.79999999999995</c:v>
                </c:pt>
                <c:pt idx="33">
                  <c:v>501</c:v>
                </c:pt>
                <c:pt idx="34">
                  <c:v>464.9</c:v>
                </c:pt>
                <c:pt idx="35">
                  <c:v>399.5</c:v>
                </c:pt>
                <c:pt idx="36">
                  <c:v>370.5</c:v>
                </c:pt>
                <c:pt idx="37">
                  <c:v>480</c:v>
                </c:pt>
                <c:pt idx="38">
                  <c:v>496.5</c:v>
                </c:pt>
                <c:pt idx="39">
                  <c:v>492.5</c:v>
                </c:pt>
                <c:pt idx="40">
                  <c:v>476.9</c:v>
                </c:pt>
                <c:pt idx="41">
                  <c:v>601.6</c:v>
                </c:pt>
                <c:pt idx="42">
                  <c:v>541.1</c:v>
                </c:pt>
                <c:pt idx="43">
                  <c:v>449.9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901840"/>
        <c:axId val="658902232"/>
      </c:lineChart>
      <c:catAx>
        <c:axId val="6589018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89022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658902232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8901840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33036899700461053"/>
          <c:w val="0.15824433859200832"/>
          <c:h val="0.62999452056942395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0.15608338235366812"/>
          <c:w val="0.74090407938257996"/>
          <c:h val="0.80589553972624406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567.5</c:v>
                </c:pt>
                <c:pt idx="1">
                  <c:v>668.5</c:v>
                </c:pt>
                <c:pt idx="2">
                  <c:v>584.9</c:v>
                </c:pt>
                <c:pt idx="3">
                  <c:v>589</c:v>
                </c:pt>
                <c:pt idx="4">
                  <c:v>695.6</c:v>
                </c:pt>
                <c:pt idx="5">
                  <c:v>533.5</c:v>
                </c:pt>
                <c:pt idx="6">
                  <c:v>533.5</c:v>
                </c:pt>
                <c:pt idx="7">
                  <c:v>548.29999999999995</c:v>
                </c:pt>
                <c:pt idx="8">
                  <c:v>390.7</c:v>
                </c:pt>
                <c:pt idx="9">
                  <c:v>488.1</c:v>
                </c:pt>
                <c:pt idx="10">
                  <c:v>635.6</c:v>
                </c:pt>
                <c:pt idx="11">
                  <c:v>586.1</c:v>
                </c:pt>
                <c:pt idx="12">
                  <c:v>602.1</c:v>
                </c:pt>
                <c:pt idx="13">
                  <c:v>670.2</c:v>
                </c:pt>
                <c:pt idx="14">
                  <c:v>927.5</c:v>
                </c:pt>
                <c:pt idx="15">
                  <c:v>898.6</c:v>
                </c:pt>
                <c:pt idx="16">
                  <c:v>915.5</c:v>
                </c:pt>
                <c:pt idx="17">
                  <c:v>568.79999999999995</c:v>
                </c:pt>
                <c:pt idx="18">
                  <c:v>582.70000000000005</c:v>
                </c:pt>
                <c:pt idx="19">
                  <c:v>610.6</c:v>
                </c:pt>
                <c:pt idx="20">
                  <c:v>633.6</c:v>
                </c:pt>
                <c:pt idx="21">
                  <c:v>786.2</c:v>
                </c:pt>
                <c:pt idx="22">
                  <c:v>583</c:v>
                </c:pt>
                <c:pt idx="23">
                  <c:v>736.4</c:v>
                </c:pt>
                <c:pt idx="24">
                  <c:v>734.3</c:v>
                </c:pt>
                <c:pt idx="25">
                  <c:v>790.8</c:v>
                </c:pt>
                <c:pt idx="26">
                  <c:v>723.2</c:v>
                </c:pt>
                <c:pt idx="27">
                  <c:v>835.6</c:v>
                </c:pt>
                <c:pt idx="28">
                  <c:v>894.3</c:v>
                </c:pt>
                <c:pt idx="29">
                  <c:v>619.9</c:v>
                </c:pt>
                <c:pt idx="30">
                  <c:v>643.20000000000005</c:v>
                </c:pt>
                <c:pt idx="31">
                  <c:v>529.20000000000005</c:v>
                </c:pt>
                <c:pt idx="32">
                  <c:v>594.9</c:v>
                </c:pt>
                <c:pt idx="33">
                  <c:v>582.1</c:v>
                </c:pt>
                <c:pt idx="34">
                  <c:v>482.9</c:v>
                </c:pt>
                <c:pt idx="35">
                  <c:v>415</c:v>
                </c:pt>
                <c:pt idx="36">
                  <c:v>396.7</c:v>
                </c:pt>
                <c:pt idx="37">
                  <c:v>482.8</c:v>
                </c:pt>
                <c:pt idx="38">
                  <c:v>522.79999999999995</c:v>
                </c:pt>
                <c:pt idx="39">
                  <c:v>575.4</c:v>
                </c:pt>
                <c:pt idx="40">
                  <c:v>555.9</c:v>
                </c:pt>
                <c:pt idx="41">
                  <c:v>740.3</c:v>
                </c:pt>
                <c:pt idx="42">
                  <c:v>644.4</c:v>
                </c:pt>
                <c:pt idx="43">
                  <c:v>565.5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5381.6</c:v>
                </c:pt>
                <c:pt idx="1">
                  <c:v>5968.2</c:v>
                </c:pt>
                <c:pt idx="2">
                  <c:v>6021.9</c:v>
                </c:pt>
                <c:pt idx="3">
                  <c:v>6937.2</c:v>
                </c:pt>
                <c:pt idx="4">
                  <c:v>5737.1</c:v>
                </c:pt>
                <c:pt idx="5">
                  <c:v>6046.9</c:v>
                </c:pt>
                <c:pt idx="6">
                  <c:v>6178.1</c:v>
                </c:pt>
                <c:pt idx="7">
                  <c:v>6473.4</c:v>
                </c:pt>
                <c:pt idx="8">
                  <c:v>6866.3</c:v>
                </c:pt>
                <c:pt idx="9">
                  <c:v>6288.2</c:v>
                </c:pt>
                <c:pt idx="10">
                  <c:v>6513.9</c:v>
                </c:pt>
                <c:pt idx="11">
                  <c:v>6895.7</c:v>
                </c:pt>
                <c:pt idx="12">
                  <c:v>7770.7</c:v>
                </c:pt>
                <c:pt idx="13">
                  <c:v>6903.5</c:v>
                </c:pt>
                <c:pt idx="14">
                  <c:v>6642.5</c:v>
                </c:pt>
                <c:pt idx="15">
                  <c:v>7050.4</c:v>
                </c:pt>
                <c:pt idx="16">
                  <c:v>7407.2</c:v>
                </c:pt>
                <c:pt idx="17">
                  <c:v>4527.3</c:v>
                </c:pt>
                <c:pt idx="18">
                  <c:v>4628.2</c:v>
                </c:pt>
                <c:pt idx="19">
                  <c:v>4536.1000000000004</c:v>
                </c:pt>
                <c:pt idx="20">
                  <c:v>5017.3999999999996</c:v>
                </c:pt>
                <c:pt idx="21">
                  <c:v>4447.3999999999996</c:v>
                </c:pt>
                <c:pt idx="22">
                  <c:v>4502.1000000000004</c:v>
                </c:pt>
                <c:pt idx="23">
                  <c:v>4441.8</c:v>
                </c:pt>
                <c:pt idx="24">
                  <c:v>5495.8</c:v>
                </c:pt>
                <c:pt idx="25">
                  <c:v>4243.8999999999996</c:v>
                </c:pt>
                <c:pt idx="26">
                  <c:v>4022.3</c:v>
                </c:pt>
                <c:pt idx="27">
                  <c:v>4064.6</c:v>
                </c:pt>
                <c:pt idx="28">
                  <c:v>4955.5</c:v>
                </c:pt>
                <c:pt idx="29">
                  <c:v>4055.6</c:v>
                </c:pt>
                <c:pt idx="30">
                  <c:v>4738.6000000000004</c:v>
                </c:pt>
                <c:pt idx="31">
                  <c:v>4434.3999999999996</c:v>
                </c:pt>
                <c:pt idx="32">
                  <c:v>4762.5</c:v>
                </c:pt>
                <c:pt idx="33">
                  <c:v>3407.6</c:v>
                </c:pt>
                <c:pt idx="34">
                  <c:v>3804.6</c:v>
                </c:pt>
                <c:pt idx="35">
                  <c:v>3450.7</c:v>
                </c:pt>
                <c:pt idx="36">
                  <c:v>4052.5</c:v>
                </c:pt>
                <c:pt idx="37">
                  <c:v>3208</c:v>
                </c:pt>
                <c:pt idx="38">
                  <c:v>3243.3</c:v>
                </c:pt>
                <c:pt idx="39">
                  <c:v>3855.6</c:v>
                </c:pt>
                <c:pt idx="40">
                  <c:v>3844.4</c:v>
                </c:pt>
                <c:pt idx="41">
                  <c:v>3167</c:v>
                </c:pt>
                <c:pt idx="42">
                  <c:v>3289.6</c:v>
                </c:pt>
                <c:pt idx="43">
                  <c:v>3127.6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9707720"/>
        <c:axId val="679708112"/>
      </c:areaChart>
      <c:catAx>
        <c:axId val="6797077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970811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79708112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970772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46317253467014935"/>
          <c:w val="0.16648291069459759"/>
          <c:h val="0.49340178055037887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9708896"/>
        <c:axId val="679709288"/>
      </c:lineChart>
      <c:catAx>
        <c:axId val="6797088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79709288"/>
        <c:crosses val="autoZero"/>
        <c:auto val="1"/>
        <c:lblAlgn val="ctr"/>
        <c:lblOffset val="100"/>
        <c:noMultiLvlLbl val="0"/>
      </c:catAx>
      <c:valAx>
        <c:axId val="6797092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97088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</a:t>
          </a:r>
          <a:r>
            <a:rPr lang="fi-FI" sz="1600" dirty="0" smtClean="0">
              <a:solidFill>
                <a:srgbClr val="0070C0"/>
              </a:solidFill>
            </a:rPr>
            <a:t>20 </a:t>
          </a:r>
          <a:r>
            <a:rPr lang="fi-FI" sz="1600" dirty="0" smtClean="0">
              <a:solidFill>
                <a:srgbClr val="0070C0"/>
              </a:solidFill>
            </a:rPr>
            <a:t>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17.11.2015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17.11.2015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3213" y="554038"/>
            <a:ext cx="4154487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68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6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17.11.2015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0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35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58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59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876" indent="-285721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2886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040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194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072E385-1390-4855-8E50-72549CB79649}" type="slidenum">
              <a:rPr lang="fi-FI" sz="1200">
                <a:solidFill>
                  <a:prstClr val="black"/>
                </a:solidFill>
              </a:rPr>
              <a:pPr/>
              <a:t>60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noProof="1" smtClean="0"/>
          </a:p>
        </p:txBody>
      </p:sp>
    </p:spTree>
    <p:extLst>
      <p:ext uri="{BB962C8B-B14F-4D97-AF65-F5344CB8AC3E}">
        <p14:creationId xmlns:p14="http://schemas.microsoft.com/office/powerpoint/2010/main" val="7886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876" indent="-285721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2886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040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194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A0A76724-6AB4-4968-A2A0-D3021B0DB862}" type="slidenum">
              <a:rPr lang="fi-FI" sz="1200">
                <a:solidFill>
                  <a:prstClr val="black"/>
                </a:solidFill>
              </a:rPr>
              <a:pPr/>
              <a:t>26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82EC01-DAA0-473E-A881-8A8B83C5E4D1}" type="datetime1">
              <a:rPr lang="fi-FI" smtClean="0">
                <a:solidFill>
                  <a:prstClr val="black"/>
                </a:solidFill>
              </a:rPr>
              <a:pPr>
                <a:defRPr/>
              </a:pPr>
              <a:t>17.11.2015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1923"/>
      </p:ext>
    </p:extLst>
  </p:cSld>
  <p:clrMapOvr>
    <a:masterClrMapping/>
  </p:clrMapOvr>
  <p:transition spd="med">
    <p:fade/>
  </p:transition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85782"/>
      </p:ext>
    </p:extLst>
  </p:cSld>
  <p:clrMapOvr>
    <a:masterClrMapping/>
  </p:clrMapOvr>
  <p:transition spd="med">
    <p:fade/>
  </p:transition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18107"/>
      </p:ext>
    </p:extLst>
  </p:cSld>
  <p:clrMapOvr>
    <a:masterClrMapping/>
  </p:clrMapOvr>
  <p:transition spd="med">
    <p:fade/>
  </p:transition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8253"/>
      </p:ext>
    </p:extLst>
  </p:cSld>
  <p:clrMapOvr>
    <a:masterClrMapping/>
  </p:clrMapOvr>
  <p:transition spd="med">
    <p:fade/>
  </p:transition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76696"/>
      </p:ext>
    </p:extLst>
  </p:cSld>
  <p:clrMapOvr>
    <a:masterClrMapping/>
  </p:clrMapOvr>
  <p:transition spd="med">
    <p:fade/>
  </p:transition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87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61189"/>
      </p:ext>
    </p:extLst>
  </p:cSld>
  <p:clrMapOvr>
    <a:masterClrMapping/>
  </p:clrMapOvr>
  <p:transition spd="med">
    <p:fade/>
  </p:transition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970423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607688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674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55134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21976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926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034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773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119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878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925536" y="1849594"/>
            <a:ext cx="4320646" cy="195999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925536" y="3963187"/>
            <a:ext cx="4320646" cy="195999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7461-8908-4112-AFF9-70D19CD1AB86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080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849594"/>
            <a:ext cx="8814118" cy="4073585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3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BBB0-4B7D-4C47-ABFC-7C09C72B35E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643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32064" y="553598"/>
            <a:ext cx="8814118" cy="53695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2A91-C2EB-4BAF-8901-9C6769E77435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4846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25536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C639-113E-4519-B12C-A610D9BDE9C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129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5645-3E93-4B7C-94C9-F8BE905FBC9E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899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53FFF6B8-1229-417F-AEC9-D7FEB911A2E7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308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534990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1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85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63361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5539"/>
      </p:ext>
    </p:extLst>
  </p:cSld>
  <p:clrMapOvr>
    <a:masterClrMapping/>
  </p:clrMapOvr>
  <p:transition spd="med">
    <p:fade/>
  </p:transition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7341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6660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8333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95715"/>
      </p:ext>
    </p:extLst>
  </p:cSld>
  <p:clrMapOvr>
    <a:masterClrMapping/>
  </p:clrMapOvr>
  <p:transition spd="med"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83440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19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1297"/>
      </p:ext>
    </p:extLst>
  </p:cSld>
  <p:clrMapOvr>
    <a:masterClrMapping/>
  </p:clrMapOvr>
  <p:transition spd="med"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48086"/>
      </p:ext>
    </p:extLst>
  </p:cSld>
  <p:clrMapOvr>
    <a:masterClrMapping/>
  </p:clrMapOvr>
  <p:transition spd="med"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2033589"/>
      </p:ext>
    </p:extLst>
  </p:cSld>
  <p:clrMapOvr>
    <a:masterClrMapping/>
  </p:clrMapOvr>
  <p:transition spd="med"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26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5386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2714"/>
      </p:ext>
    </p:extLst>
  </p:cSld>
  <p:clrMapOvr>
    <a:masterClrMapping/>
  </p:clrMapOvr>
  <p:transition spd="med"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0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2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71025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64024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12920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1352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3889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9054"/>
      </p:ext>
    </p:extLst>
  </p:cSld>
  <p:clrMapOvr>
    <a:masterClrMapping/>
  </p:clrMapOvr>
  <p:transition spd="med">
    <p:fade/>
  </p:transition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6375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8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30255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714741"/>
      </p:ext>
    </p:extLst>
  </p:cSld>
  <p:clrMapOvr>
    <a:masterClrMapping/>
  </p:clrMapOvr>
  <p:transition spd="med">
    <p:fade/>
  </p:transition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286"/>
      </p:ext>
    </p:extLst>
  </p:cSld>
  <p:clrMapOvr>
    <a:masterClrMapping/>
  </p:clrMapOvr>
  <p:transition spd="med">
    <p:fade/>
  </p:transition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88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7402"/>
      </p:ext>
    </p:extLst>
  </p:cSld>
  <p:clrMapOvr>
    <a:masterClrMapping/>
  </p:clrMapOvr>
  <p:transition spd="med">
    <p:fade/>
  </p:transition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16477"/>
      </p:ext>
    </p:extLst>
  </p:cSld>
  <p:clrMapOvr>
    <a:masterClrMapping/>
  </p:clrMapOvr>
  <p:transition spd="med">
    <p:fade/>
  </p:transition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65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6518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6316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1203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1260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3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202214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340847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7152788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0621086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53680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844797"/>
            <a:ext cx="8814118" cy="11519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996793"/>
            <a:ext cx="8814118" cy="414718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61407" y="6374377"/>
            <a:ext cx="3283691" cy="383999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 defTabSz="921624">
              <a:defRPr/>
            </a:pPr>
            <a:r>
              <a:rPr lang="fi-FI" smtClean="0">
                <a:solidFill>
                  <a:srgbClr val="002664"/>
                </a:solidFill>
              </a:rPr>
              <a:t>Kaukonen Sini</a:t>
            </a: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94305"/>
      </p:ext>
    </p:extLst>
  </p:cSld>
  <p:clrMapOvr>
    <a:masterClrMapping/>
  </p:clrMapOvr>
  <p:transition/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82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01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7359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16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00402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04409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58859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95167"/>
      </p:ext>
    </p:extLst>
  </p:cSld>
  <p:clrMapOvr>
    <a:masterClrMapping/>
  </p:clrMapOvr>
  <p:transition spd="med">
    <p:fade/>
  </p:transition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30906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01237"/>
      </p:ext>
    </p:extLst>
  </p:cSld>
  <p:clrMapOvr>
    <a:masterClrMapping/>
  </p:clrMapOvr>
  <p:transition spd="med"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9007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97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64091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81480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9540369"/>
      </p:ext>
    </p:extLst>
  </p:cSld>
  <p:clrMapOvr>
    <a:masterClrMapping/>
  </p:clrMapOvr>
  <p:transition spd="med">
    <p:fade/>
  </p:transition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059226"/>
      </p:ext>
    </p:extLst>
  </p:cSld>
  <p:clrMapOvr>
    <a:masterClrMapping/>
  </p:clrMapOvr>
  <p:transition spd="med">
    <p:fade/>
  </p:transition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43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76372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79714"/>
      </p:ext>
    </p:extLst>
  </p:cSld>
  <p:clrMapOvr>
    <a:masterClrMapping/>
  </p:clrMapOvr>
  <p:transition spd="med">
    <p:fade/>
  </p:transition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67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1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52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01028"/>
      </p:ext>
    </p:extLst>
  </p:cSld>
  <p:clrMapOvr>
    <a:masterClrMapping/>
  </p:clrMapOvr>
  <p:transition spd="med">
    <p:fade/>
  </p:transition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66441"/>
      </p:ext>
    </p:extLst>
  </p:cSld>
  <p:clrMapOvr>
    <a:masterClrMapping/>
  </p:clrMapOvr>
  <p:transition spd="med"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8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917CD255-A81C-4FF3-BDA5-959D13FFD1CB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1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7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32247" y="2375867"/>
            <a:ext cx="5832648" cy="2232248"/>
          </a:xfrm>
        </p:spPr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Industry /</a:t>
            </a:r>
            <a:br>
              <a:rPr lang="en-US" dirty="0"/>
            </a:br>
            <a:r>
              <a:rPr lang="en-US" dirty="0"/>
              <a:t>Finnish Economic Situation and Outlook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November </a:t>
            </a:r>
            <a:r>
              <a:rPr lang="en-US" sz="2800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7133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EF439-E729-4F08-8BEF-16C750E30EFA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en-GB" sz="3000" dirty="0"/>
              <a:t>Value of New Orders in the Technology Industry* in </a:t>
            </a:r>
            <a:r>
              <a:rPr lang="en-GB" sz="3000" dirty="0" smtClean="0"/>
              <a:t>Finland Without Ship Orders</a:t>
            </a:r>
            <a:r>
              <a:rPr lang="fi-FI" sz="3000" b="0" dirty="0" smtClean="0"/>
              <a:t> </a:t>
            </a:r>
            <a:endParaRPr lang="fi-FI" sz="3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5"/>
          <a:ext cx="9793088" cy="431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310" y="5739288"/>
          <a:ext cx="7488833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3"/>
                <a:gridCol w="732186"/>
                <a:gridCol w="622022"/>
                <a:gridCol w="732604"/>
                <a:gridCol w="651202"/>
                <a:gridCol w="651202"/>
                <a:gridCol w="732604"/>
                <a:gridCol w="651202"/>
                <a:gridCol w="732604"/>
                <a:gridCol w="651202"/>
                <a:gridCol w="651202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6303" y="1563697"/>
            <a:ext cx="3848565" cy="3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Four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quarters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moving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sum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2005=100 </a:t>
            </a:r>
            <a:endParaRPr lang="fi-FI" sz="141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Source: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96343" y="6103108"/>
            <a:ext cx="6490333" cy="2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 smtClean="0">
                <a:solidFill>
                  <a:srgbClr val="002060"/>
                </a:solidFill>
              </a:rPr>
              <a:t>ship</a:t>
            </a:r>
            <a:r>
              <a:rPr lang="fi-FI" sz="1074" dirty="0" smtClean="0">
                <a:solidFill>
                  <a:srgbClr val="002060"/>
                </a:solidFill>
              </a:rPr>
              <a:t> </a:t>
            </a:r>
            <a:r>
              <a:rPr lang="fi-FI" sz="1074" dirty="0" err="1" smtClean="0">
                <a:solidFill>
                  <a:srgbClr val="002060"/>
                </a:solidFill>
              </a:rPr>
              <a:t>yards</a:t>
            </a:r>
            <a:r>
              <a:rPr lang="fi-FI" sz="1074" dirty="0" smtClean="0">
                <a:solidFill>
                  <a:srgbClr val="002060"/>
                </a:solidFill>
              </a:rPr>
              <a:t>, </a:t>
            </a:r>
            <a:r>
              <a:rPr lang="fi-FI" sz="1074" dirty="0" err="1" smtClean="0">
                <a:solidFill>
                  <a:srgbClr val="002060"/>
                </a:solidFill>
              </a:rPr>
              <a:t>metals</a:t>
            </a:r>
            <a:r>
              <a:rPr lang="fi-FI" sz="1074" dirty="0" smtClean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6655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Technology Industry* in Finland</a:t>
            </a:r>
            <a:endParaRPr lang="en-GB" sz="3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92388" y="134431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216223" y="1824241"/>
          <a:ext cx="9865096" cy="38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80319" y="1583779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48871" y="5688235"/>
            <a:ext cx="1983916" cy="5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*)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Excluding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metals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and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game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  <a:endParaRPr lang="fi-FI" sz="1074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36478" y="2639994"/>
            <a:ext cx="1032372" cy="2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5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537733"/>
          <a:ext cx="4902264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627"/>
                <a:gridCol w="1542238"/>
                <a:gridCol w="201939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224341" y="5183219"/>
          <a:ext cx="7488828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8960"/>
                <a:gridCol w="718960"/>
                <a:gridCol w="639076"/>
                <a:gridCol w="639076"/>
                <a:gridCol w="798841"/>
                <a:gridCol w="639076"/>
                <a:gridCol w="718960"/>
                <a:gridCol w="718960"/>
                <a:gridCol w="639076"/>
                <a:gridCol w="639076"/>
                <a:gridCol w="618767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0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1" y="6339611"/>
            <a:ext cx="6778250" cy="4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</a:rPr>
              <a:t>Industries</a:t>
            </a:r>
            <a:r>
              <a:rPr lang="fi-FI" sz="1100" dirty="0">
                <a:solidFill>
                  <a:srgbClr val="002664"/>
                </a:solidFill>
              </a:rPr>
              <a:t>’ </a:t>
            </a:r>
            <a:r>
              <a:rPr lang="fi-FI" sz="1100" dirty="0" err="1">
                <a:solidFill>
                  <a:srgbClr val="002664"/>
                </a:solidFill>
              </a:rPr>
              <a:t>order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book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survey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smtClean="0">
                <a:solidFill>
                  <a:srgbClr val="002664"/>
                </a:solidFill>
              </a:rPr>
              <a:t>October 2015</a:t>
            </a:r>
            <a:r>
              <a:rPr lang="fi-FI" sz="1100" dirty="0">
                <a:solidFill>
                  <a:srgbClr val="002664"/>
                </a:solidFill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5020" y="5758565"/>
            <a:ext cx="8672168" cy="5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“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Have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you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a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notable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increase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or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decrease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for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tenders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recent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weeks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to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situation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three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months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ago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?”.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Balance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figure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=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more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-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less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.</a:t>
            </a:r>
            <a:endParaRPr lang="fi-FI" sz="1100" dirty="0">
              <a:solidFill>
                <a:srgbClr val="002060"/>
              </a:solidFill>
            </a:endParaRPr>
          </a:p>
        </p:txBody>
      </p:sp>
      <p:graphicFrame>
        <p:nvGraphicFramePr>
          <p:cNvPr id="8" name="Kaavio 7"/>
          <p:cNvGraphicFramePr/>
          <p:nvPr>
            <p:extLst>
              <p:ext uri="{D42A27DB-BD31-4B8C-83A1-F6EECF244321}">
                <p14:modId xmlns:p14="http://schemas.microsoft.com/office/powerpoint/2010/main" val="4246398207"/>
              </p:ext>
            </p:extLst>
          </p:nvPr>
        </p:nvGraphicFramePr>
        <p:xfrm>
          <a:off x="288230" y="1583778"/>
          <a:ext cx="9649671" cy="417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Tender  Requests* Received by Technology Industry Companies in Finland </a:t>
            </a:r>
            <a:endParaRPr lang="en-GB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392"/>
              </p:ext>
            </p:extLst>
          </p:nvPr>
        </p:nvGraphicFramePr>
        <p:xfrm>
          <a:off x="936298" y="3383979"/>
          <a:ext cx="8712968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5463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756655"/>
          <a:ext cx="9721080" cy="357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52327" y="1665441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24335" y="5184179"/>
          <a:ext cx="7200804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662152"/>
                <a:gridCol w="653782"/>
                <a:gridCol w="653782"/>
                <a:gridCol w="653782"/>
                <a:gridCol w="653782"/>
                <a:gridCol w="653782"/>
                <a:gridCol w="653782"/>
                <a:gridCol w="652106"/>
                <a:gridCol w="654618"/>
                <a:gridCol w="654618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24335" y="5543831"/>
          <a:ext cx="431250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346"/>
                <a:gridCol w="1430958"/>
                <a:gridCol w="157619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056784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July-September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411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72982" y="1344318"/>
            <a:ext cx="6141616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308769"/>
          <a:ext cx="9649072" cy="404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19471" y="2951931"/>
            <a:ext cx="1096362" cy="46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254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algn="ctr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80319" y="1583779"/>
            <a:ext cx="5478964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540765"/>
          <a:ext cx="4632489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40"/>
                <a:gridCol w="1705972"/>
                <a:gridCol w="182417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80450" y="6363240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152325" y="5197528"/>
          <a:ext cx="7344817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135"/>
                <a:gridCol w="626785"/>
                <a:gridCol w="685886"/>
                <a:gridCol w="726412"/>
                <a:gridCol w="645698"/>
                <a:gridCol w="559655"/>
                <a:gridCol w="731742"/>
                <a:gridCol w="726412"/>
                <a:gridCol w="645698"/>
                <a:gridCol w="645698"/>
                <a:gridCol w="645696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610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on New Orders in the Mechanical Engineering in Finland</a:t>
            </a:r>
            <a:endParaRPr lang="en-GB" sz="3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840092"/>
          <a:ext cx="9649072" cy="365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2327" y="159568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96343" y="5184179"/>
          <a:ext cx="684075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96343" y="5486185"/>
          <a:ext cx="4735802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13"/>
                <a:gridCol w="1409713"/>
                <a:gridCol w="191637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63240"/>
            <a:ext cx="7128792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509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Mechanical Engineering in Finland</a:t>
            </a:r>
            <a:endParaRPr lang="en-GB" sz="3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869857"/>
          <a:ext cx="9721080" cy="34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489031" y="2260055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2327" y="1622776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24335" y="5520934"/>
          <a:ext cx="529335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026"/>
                <a:gridCol w="1709959"/>
                <a:gridCol w="219636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30.9.2015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237454"/>
          <a:ext cx="7344816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7712"/>
                <a:gridCol w="704397"/>
                <a:gridCol w="645698"/>
                <a:gridCol w="726412"/>
                <a:gridCol w="645698"/>
                <a:gridCol w="726412"/>
                <a:gridCol w="645698"/>
                <a:gridCol w="645698"/>
                <a:gridCol w="645698"/>
                <a:gridCol w="645698"/>
                <a:gridCol w="645695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845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Consulting Engineering in Finland</a:t>
            </a:r>
            <a:endParaRPr lang="en-GB" sz="30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865514"/>
          <a:ext cx="9721079" cy="35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36303" y="1626167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080317" y="5147470"/>
          <a:ext cx="7175982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8311" y="5517421"/>
          <a:ext cx="4607805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01"/>
                <a:gridCol w="1445211"/>
                <a:gridCol w="179949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1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Consulting Engineering in Finland</a:t>
            </a:r>
            <a:endParaRPr lang="en-GB" sz="3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31654" y="1760254"/>
          <a:ext cx="9649665" cy="356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372039" y="2090598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36303" y="1615122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080319" y="5540810"/>
          <a:ext cx="5184577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850"/>
                <a:gridCol w="1705568"/>
                <a:gridCol w="202815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0316" y="5181893"/>
          <a:ext cx="7632849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3896"/>
                <a:gridCol w="742646"/>
                <a:gridCol w="652243"/>
                <a:gridCol w="733772"/>
                <a:gridCol w="733772"/>
                <a:gridCol w="733772"/>
                <a:gridCol w="652243"/>
                <a:gridCol w="733772"/>
                <a:gridCol w="652243"/>
                <a:gridCol w="652243"/>
                <a:gridCol w="65224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04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Information Technology in Finland</a:t>
            </a:r>
            <a:endParaRPr lang="en-GB" sz="3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823630"/>
          <a:ext cx="9312360" cy="37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84168" y="159896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79339" y="5962972"/>
            <a:ext cx="5700795" cy="2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74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08311" y="5484203"/>
          <a:ext cx="741682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8312" y="5882655"/>
          <a:ext cx="439248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049"/>
                <a:gridCol w="1394217"/>
                <a:gridCol w="172422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96343" y="6328616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616823" y="5807683"/>
            <a:ext cx="1386525" cy="50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613" dirty="0">
                <a:solidFill>
                  <a:srgbClr val="B1BEB9"/>
                </a:solidFill>
              </a:rPr>
              <a:t> </a:t>
            </a:r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37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endParaRPr lang="en-GB" dirty="0" smtClean="0">
              <a:solidFill>
                <a:schemeClr val="accent1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50 </a:t>
            </a:r>
            <a:r>
              <a:rPr lang="en-GB" dirty="0">
                <a:solidFill>
                  <a:schemeClr val="accent1"/>
                </a:solidFill>
              </a:rPr>
              <a:t>% </a:t>
            </a:r>
            <a:r>
              <a:rPr lang="en-GB" dirty="0"/>
              <a:t>of total Finnish exports.</a:t>
            </a:r>
            <a:br>
              <a:rPr lang="en-GB" dirty="0"/>
            </a:br>
            <a:endParaRPr lang="en-GB" sz="1050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75 %</a:t>
            </a:r>
            <a:r>
              <a:rPr lang="en-GB" dirty="0"/>
              <a:t> of private-sector </a:t>
            </a:r>
            <a:br>
              <a:rPr lang="en-GB" dirty="0"/>
            </a:br>
            <a:r>
              <a:rPr lang="en-GB" dirty="0"/>
              <a:t>R&amp;D investment.</a:t>
            </a:r>
            <a:br>
              <a:rPr lang="en-GB" dirty="0"/>
            </a:br>
            <a:endParaRPr lang="en-GB" sz="1050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 smtClean="0"/>
              <a:t>Over </a:t>
            </a:r>
            <a:r>
              <a:rPr lang="en-GB" dirty="0" smtClean="0">
                <a:solidFill>
                  <a:schemeClr val="accent1"/>
                </a:solidFill>
              </a:rPr>
              <a:t>280,000</a:t>
            </a:r>
            <a:r>
              <a:rPr lang="en-GB" dirty="0" smtClean="0"/>
              <a:t> </a:t>
            </a:r>
            <a:r>
              <a:rPr lang="en-GB" dirty="0"/>
              <a:t>employed directly in the sector, </a:t>
            </a:r>
            <a:r>
              <a:rPr lang="en-GB" dirty="0">
                <a:solidFill>
                  <a:schemeClr val="accent1"/>
                </a:solidFill>
              </a:rPr>
              <a:t>700,000</a:t>
            </a:r>
            <a:r>
              <a:rPr lang="en-GB" dirty="0"/>
              <a:t> employed in total, equalling about </a:t>
            </a:r>
            <a:r>
              <a:rPr lang="en-GB" dirty="0">
                <a:solidFill>
                  <a:schemeClr val="accent1"/>
                </a:solidFill>
              </a:rPr>
              <a:t>30%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of the entire Finnish labour force.</a:t>
            </a:r>
            <a:br>
              <a:rPr lang="en-GB" dirty="0"/>
            </a:br>
            <a:endParaRPr lang="en-GB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The Federation of Finnish Technology Industries has over </a:t>
            </a:r>
            <a:r>
              <a:rPr lang="en-GB" dirty="0">
                <a:solidFill>
                  <a:schemeClr val="accent1"/>
                </a:solidFill>
              </a:rPr>
              <a:t>1,600</a:t>
            </a:r>
            <a:r>
              <a:rPr lang="en-GB" dirty="0"/>
              <a:t> member companies.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b="10056"/>
          <a:stretch>
            <a:fillRect/>
          </a:stretch>
        </p:blipFill>
        <p:spPr/>
      </p:pic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Technology Industry – </a:t>
            </a:r>
            <a:br>
              <a:rPr lang="en-GB" dirty="0" smtClean="0"/>
            </a:br>
            <a:r>
              <a:rPr lang="en-GB" dirty="0" smtClean="0"/>
              <a:t>the Largest Export Sector in Finland</a:t>
            </a:r>
            <a:endParaRPr lang="en-GB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23328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Information Technology in Finland</a:t>
            </a:r>
            <a:endParaRPr lang="en-GB" sz="3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491844" y="1301658"/>
          <a:ext cx="6745966" cy="40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844" y="1301658"/>
                        <a:ext cx="6745966" cy="40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843807"/>
          <a:ext cx="8928991" cy="392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08311" y="1591347"/>
            <a:ext cx="438686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0320" y="5635408"/>
          <a:ext cx="7416825" cy="3865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3317"/>
                <a:gridCol w="916652"/>
                <a:gridCol w="749985"/>
                <a:gridCol w="833319"/>
                <a:gridCol w="833319"/>
                <a:gridCol w="833319"/>
                <a:gridCol w="833319"/>
                <a:gridCol w="833319"/>
                <a:gridCol w="750276"/>
              </a:tblGrid>
              <a:tr h="38651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943224"/>
          <a:ext cx="496659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084"/>
                <a:gridCol w="1727927"/>
                <a:gridCol w="1741588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96343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42501" y="5901286"/>
            <a:ext cx="1677027" cy="42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64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Personnel in the Technology </a:t>
            </a:r>
            <a:r>
              <a:rPr lang="en-GB" dirty="0" smtClean="0">
                <a:ea typeface="ＭＳ Ｐゴシック" pitchFamily="34" charset="-128"/>
              </a:rPr>
              <a:t>Industry</a:t>
            </a:r>
            <a:r>
              <a:rPr lang="fi-FI" dirty="0" smtClean="0">
                <a:ea typeface="ＭＳ Ｐゴシック" pitchFamily="34" charset="-128"/>
              </a:rPr>
              <a:t>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5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500795"/>
            <a:ext cx="6984776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Statistics Finland, The Federation of Finnish Technology Industries’ labour force </a:t>
            </a:r>
            <a:r>
              <a:rPr lang="en-GB" sz="11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Some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12,000 of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affected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by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temporary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or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part-time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lay-offs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30.9.2015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0075175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Technology Industry </a:t>
            </a:r>
            <a:r>
              <a:rPr lang="fi-FI" dirty="0" err="1"/>
              <a:t>Personnel</a:t>
            </a:r>
            <a:r>
              <a:rPr lang="fi-FI" dirty="0"/>
              <a:t> in Finland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Branch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283967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2376463" y="6264299"/>
            <a:ext cx="612068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err="1" smtClean="0">
                <a:solidFill>
                  <a:srgbClr val="002964"/>
                </a:solidFill>
              </a:rPr>
              <a:t>Source</a:t>
            </a:r>
            <a:r>
              <a:rPr lang="fi-FI" sz="1200" spc="-40" dirty="0" smtClean="0">
                <a:solidFill>
                  <a:srgbClr val="002964"/>
                </a:solidFill>
              </a:rPr>
              <a:t>: </a:t>
            </a:r>
            <a:r>
              <a:rPr lang="fi-FI" sz="1200" spc="-40" dirty="0" err="1" smtClean="0">
                <a:solidFill>
                  <a:srgbClr val="002964"/>
                </a:solidFill>
              </a:rPr>
              <a:t>Statistics</a:t>
            </a:r>
            <a:r>
              <a:rPr lang="fi-FI" sz="1200" spc="-40" dirty="0" smtClean="0">
                <a:solidFill>
                  <a:srgbClr val="002964"/>
                </a:solidFill>
              </a:rPr>
              <a:t> Finland, </a:t>
            </a:r>
            <a:r>
              <a:rPr lang="fi-FI" sz="1200" spc="-40" dirty="0" err="1" smtClean="0">
                <a:solidFill>
                  <a:srgbClr val="002964"/>
                </a:solidFill>
              </a:rPr>
              <a:t>The</a:t>
            </a:r>
            <a:r>
              <a:rPr lang="fi-FI" sz="1200" spc="-40" dirty="0" smtClean="0">
                <a:solidFill>
                  <a:srgbClr val="002964"/>
                </a:solidFill>
              </a:rPr>
              <a:t> Federation of </a:t>
            </a:r>
            <a:r>
              <a:rPr lang="fi-FI" sz="1200" spc="-40" dirty="0" err="1" smtClean="0">
                <a:solidFill>
                  <a:srgbClr val="002964"/>
                </a:solidFill>
              </a:rPr>
              <a:t>Finnish</a:t>
            </a:r>
            <a:r>
              <a:rPr lang="fi-FI" sz="1200" spc="-40" dirty="0" smtClean="0">
                <a:solidFill>
                  <a:srgbClr val="002964"/>
                </a:solidFill>
              </a:rPr>
              <a:t> Technology </a:t>
            </a:r>
            <a:r>
              <a:rPr lang="fi-FI" sz="1200" spc="-40" dirty="0" err="1" smtClean="0">
                <a:solidFill>
                  <a:srgbClr val="002964"/>
                </a:solidFill>
              </a:rPr>
              <a:t>Industries</a:t>
            </a:r>
            <a:r>
              <a:rPr lang="fi-FI" sz="1200" spc="-40" dirty="0" smtClean="0">
                <a:solidFill>
                  <a:srgbClr val="002964"/>
                </a:solidFill>
              </a:rPr>
              <a:t>’ labour </a:t>
            </a:r>
            <a:r>
              <a:rPr lang="fi-FI" sz="1200" spc="-40" dirty="0" err="1" smtClean="0">
                <a:solidFill>
                  <a:srgbClr val="002964"/>
                </a:solidFill>
              </a:rPr>
              <a:t>force</a:t>
            </a:r>
            <a:r>
              <a:rPr lang="fi-FI" sz="1200" spc="-40" dirty="0" smtClean="0">
                <a:solidFill>
                  <a:srgbClr val="002964"/>
                </a:solidFill>
              </a:rPr>
              <a:t> </a:t>
            </a:r>
            <a:r>
              <a:rPr lang="fi-FI" sz="1200" spc="-40" dirty="0" err="1" smtClean="0">
                <a:solidFill>
                  <a:srgbClr val="002964"/>
                </a:solidFill>
              </a:rPr>
              <a:t>survey</a:t>
            </a:r>
            <a:endParaRPr lang="fi-FI" sz="12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6297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40244"/>
              </p:ext>
            </p:extLst>
          </p:nvPr>
        </p:nvGraphicFramePr>
        <p:xfrm>
          <a:off x="288231" y="1727200"/>
          <a:ext cx="964634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Technology Industry </a:t>
            </a:r>
            <a:r>
              <a:rPr lang="fi-FI" sz="3000" dirty="0" err="1"/>
              <a:t>Personnel</a:t>
            </a:r>
            <a:r>
              <a:rPr lang="fi-FI" sz="3000" dirty="0"/>
              <a:t> in </a:t>
            </a:r>
            <a:r>
              <a:rPr lang="fi-FI" sz="3000" dirty="0" err="1"/>
              <a:t>Subsidiaries</a:t>
            </a:r>
            <a:r>
              <a:rPr lang="fi-FI" sz="3000" dirty="0"/>
              <a:t> </a:t>
            </a:r>
            <a:r>
              <a:rPr lang="fi-FI" sz="3000" dirty="0" err="1"/>
              <a:t>Abroad</a:t>
            </a:r>
            <a:r>
              <a:rPr lang="fi-FI" sz="3000" dirty="0"/>
              <a:t> </a:t>
            </a:r>
            <a:r>
              <a:rPr lang="fi-FI" sz="3000" dirty="0" err="1"/>
              <a:t>by</a:t>
            </a:r>
            <a:r>
              <a:rPr lang="fi-FI" sz="3000" dirty="0"/>
              <a:t> </a:t>
            </a:r>
            <a:r>
              <a:rPr lang="fi-FI" sz="3000" dirty="0" err="1"/>
              <a:t>Branch</a:t>
            </a:r>
            <a:endParaRPr lang="fi-FI" sz="3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8351" y="6480222"/>
            <a:ext cx="5439772" cy="233892"/>
          </a:xfrm>
          <a:prstGeom prst="rect">
            <a:avLst/>
          </a:prstGeom>
          <a:noFill/>
        </p:spPr>
        <p:txBody>
          <a:bodyPr wrap="square" lIns="31995" tIns="31995" rIns="31995" bIns="31995" rtlCol="0">
            <a:spAutoFit/>
          </a:bodyPr>
          <a:lstStyle/>
          <a:p>
            <a:pPr defTabSz="812394"/>
            <a:r>
              <a:rPr lang="fi-FI" sz="1100" spc="-35" dirty="0" err="1">
                <a:solidFill>
                  <a:srgbClr val="002964"/>
                </a:solidFill>
              </a:rPr>
              <a:t>Source</a:t>
            </a:r>
            <a:r>
              <a:rPr lang="fi-FI" sz="1100" spc="-35" dirty="0">
                <a:solidFill>
                  <a:srgbClr val="002964"/>
                </a:solidFill>
              </a:rPr>
              <a:t>: </a:t>
            </a:r>
            <a:r>
              <a:rPr lang="fi-FI" sz="1100" spc="-35" dirty="0" err="1">
                <a:solidFill>
                  <a:srgbClr val="002964"/>
                </a:solidFill>
              </a:rPr>
              <a:t>The</a:t>
            </a:r>
            <a:r>
              <a:rPr lang="fi-FI" sz="1100" spc="-35" dirty="0">
                <a:solidFill>
                  <a:srgbClr val="002964"/>
                </a:solidFill>
              </a:rPr>
              <a:t> Federation of </a:t>
            </a:r>
            <a:r>
              <a:rPr lang="fi-FI" sz="1100" spc="-35" dirty="0" err="1">
                <a:solidFill>
                  <a:srgbClr val="002964"/>
                </a:solidFill>
              </a:rPr>
              <a:t>Finnish</a:t>
            </a:r>
            <a:r>
              <a:rPr lang="fi-FI" sz="1100" spc="-35" dirty="0">
                <a:solidFill>
                  <a:srgbClr val="002964"/>
                </a:solidFill>
              </a:rPr>
              <a:t> Technology </a:t>
            </a:r>
            <a:r>
              <a:rPr lang="fi-FI" sz="1100" spc="-35" dirty="0" err="1">
                <a:solidFill>
                  <a:srgbClr val="002964"/>
                </a:solidFill>
              </a:rPr>
              <a:t>Industries</a:t>
            </a:r>
            <a:r>
              <a:rPr lang="fi-FI" sz="1100" spc="-35" dirty="0">
                <a:solidFill>
                  <a:srgbClr val="002964"/>
                </a:solidFill>
              </a:rPr>
              <a:t>’ labour </a:t>
            </a:r>
            <a:r>
              <a:rPr lang="fi-FI" sz="1100" spc="-35" dirty="0" err="1">
                <a:solidFill>
                  <a:srgbClr val="002964"/>
                </a:solidFill>
              </a:rPr>
              <a:t>force</a:t>
            </a:r>
            <a:r>
              <a:rPr lang="fi-FI" sz="1100" spc="-35" dirty="0">
                <a:solidFill>
                  <a:srgbClr val="002964"/>
                </a:solidFill>
              </a:rPr>
              <a:t> </a:t>
            </a:r>
            <a:r>
              <a:rPr lang="fi-FI" sz="1100" spc="-35" dirty="0" err="1">
                <a:solidFill>
                  <a:srgbClr val="002964"/>
                </a:solidFill>
              </a:rPr>
              <a:t>survey</a:t>
            </a:r>
            <a:endParaRPr lang="fi-FI" sz="1100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069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Retirement of Technology Industry Personnel 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12988"/>
              </p:ext>
            </p:extLst>
          </p:nvPr>
        </p:nvGraphicFramePr>
        <p:xfrm>
          <a:off x="216223" y="1693934"/>
          <a:ext cx="9577064" cy="46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68351" y="6336890"/>
            <a:ext cx="51853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Wage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inquiry</a:t>
            </a:r>
            <a:r>
              <a:rPr lang="fi-FI" sz="1100" dirty="0">
                <a:solidFill>
                  <a:srgbClr val="002060"/>
                </a:solidFill>
              </a:rPr>
              <a:t> of the Federation of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</a:rPr>
              <a:t>Industries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Centre for </a:t>
            </a:r>
            <a:r>
              <a:rPr lang="fi-FI" sz="1100" dirty="0" err="1">
                <a:solidFill>
                  <a:srgbClr val="002060"/>
                </a:solidFill>
              </a:rPr>
              <a:t>Pensions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</a:t>
            </a:r>
            <a:endParaRPr lang="fi-FI" sz="1100" dirty="0">
              <a:solidFill>
                <a:srgbClr val="002060"/>
              </a:solidFill>
              <a:latin typeface="Arial"/>
              <a:ea typeface="ＭＳ Ｐゴシック" pitchFamily="34" charset="-128"/>
              <a:cs typeface="Arial Unicode MS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80319" y="1555641"/>
            <a:ext cx="18405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 err="1">
                <a:solidFill>
                  <a:srgbClr val="003976"/>
                </a:solidFill>
              </a:rPr>
              <a:t>Individuals</a:t>
            </a:r>
            <a:r>
              <a:rPr lang="fi-FI" dirty="0">
                <a:solidFill>
                  <a:srgbClr val="003976"/>
                </a:solidFill>
              </a:rPr>
              <a:t> per </a:t>
            </a:r>
            <a:r>
              <a:rPr lang="fi-FI" dirty="0" err="1">
                <a:solidFill>
                  <a:srgbClr val="003976"/>
                </a:solidFill>
              </a:rPr>
              <a:t>year</a:t>
            </a:r>
            <a:r>
              <a:rPr lang="fi-FI" dirty="0">
                <a:solidFill>
                  <a:srgbClr val="003976"/>
                </a:solidFill>
              </a:rPr>
              <a:t>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336903" y="3527266"/>
            <a:ext cx="1891558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 err="1">
                <a:solidFill>
                  <a:srgbClr val="002060"/>
                </a:solidFill>
              </a:rPr>
              <a:t>Salaried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employees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336903" y="4736309"/>
            <a:ext cx="2104792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 err="1">
                <a:solidFill>
                  <a:srgbClr val="002060"/>
                </a:solidFill>
              </a:rPr>
              <a:t>Blue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collar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employees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230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Retirement of Technology Industry Blue Collar Employees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25790"/>
              </p:ext>
            </p:extLst>
          </p:nvPr>
        </p:nvGraphicFramePr>
        <p:xfrm>
          <a:off x="216223" y="1583779"/>
          <a:ext cx="9649072" cy="474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68351" y="6346595"/>
            <a:ext cx="52979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Wage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inquiry</a:t>
            </a:r>
            <a:r>
              <a:rPr lang="fi-FI" sz="1100" dirty="0">
                <a:solidFill>
                  <a:srgbClr val="002060"/>
                </a:solidFill>
              </a:rPr>
              <a:t> of the Federation of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</a:rPr>
              <a:t>Industries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Centre for </a:t>
            </a:r>
            <a:r>
              <a:rPr lang="fi-FI" sz="1100" dirty="0" err="1">
                <a:solidFill>
                  <a:srgbClr val="002060"/>
                </a:solidFill>
              </a:rPr>
              <a:t>Pensions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583779"/>
            <a:ext cx="179042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 err="1">
                <a:solidFill>
                  <a:srgbClr val="002060"/>
                </a:solidFill>
              </a:rPr>
              <a:t>Individuals</a:t>
            </a:r>
            <a:r>
              <a:rPr lang="fi-FI" sz="1411" dirty="0">
                <a:solidFill>
                  <a:srgbClr val="002060"/>
                </a:solidFill>
              </a:rPr>
              <a:t> per </a:t>
            </a:r>
            <a:r>
              <a:rPr lang="fi-FI" sz="1411" dirty="0" err="1">
                <a:solidFill>
                  <a:srgbClr val="002060"/>
                </a:solidFill>
              </a:rPr>
              <a:t>year</a:t>
            </a:r>
            <a:endParaRPr lang="fi-FI" sz="1411" dirty="0">
              <a:solidFill>
                <a:srgbClr val="002060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212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3"/>
          <p:cNvSpPr>
            <a:spLocks noGrp="1" noChangeArrowheads="1"/>
          </p:cNvSpPr>
          <p:nvPr>
            <p:ph idx="1"/>
          </p:nvPr>
        </p:nvSpPr>
        <p:spPr>
          <a:xfrm>
            <a:off x="144215" y="1583779"/>
            <a:ext cx="9789800" cy="4321175"/>
          </a:xfrm>
        </p:spPr>
        <p:txBody>
          <a:bodyPr/>
          <a:lstStyle/>
          <a:p>
            <a:pPr marL="384010" indent="-384010">
              <a:buClr>
                <a:srgbClr val="FFFFFF"/>
              </a:buClr>
            </a:pP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Finland is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grip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structural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change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Development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remains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uneven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between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companies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Finland in 2014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increased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by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compared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to 2013.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totalled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EUR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67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billion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pre-crisis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2008 it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EUR 86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billion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monetary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new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orders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reported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between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July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-August 2015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21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lower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than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corresponding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2014, and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18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lower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than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preceding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quarter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September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order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books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11%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-on-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and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4%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reported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June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.  </a:t>
            </a:r>
            <a:endParaRPr lang="fi-FI" sz="1915" dirty="0" smtClean="0">
              <a:solidFill>
                <a:srgbClr val="002664"/>
              </a:solidFill>
              <a:sym typeface="Arial" charset="0"/>
            </a:endParaRPr>
          </a:p>
          <a:p>
            <a:pPr marL="384010" indent="-384010">
              <a:buClr>
                <a:srgbClr val="FFFFFF"/>
              </a:buClr>
            </a:pP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Growth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orders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driven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particularly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by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ship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orders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which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are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produced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over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a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several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years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.</a:t>
            </a:r>
            <a:endParaRPr lang="fi-FI" sz="1915" dirty="0">
              <a:solidFill>
                <a:srgbClr val="002664"/>
              </a:solidFill>
              <a:sym typeface="Arial" charset="0"/>
            </a:endParaRP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technology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industry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companies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late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2015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is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expected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to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remain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at the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same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level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as in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corresponding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last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.      </a:t>
            </a:r>
            <a:endParaRPr lang="fi-FI" sz="1915" dirty="0">
              <a:solidFill>
                <a:srgbClr val="002664"/>
              </a:solidFill>
              <a:sym typeface="Arial" charset="0"/>
            </a:endParaRP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Since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2008,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personnel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numbers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Finland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have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shrunk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43,000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employees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totalling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282,000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September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2015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 </a:t>
            </a: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>
                <a:solidFill>
                  <a:srgbClr val="002664"/>
                </a:solidFill>
                <a:sym typeface="Arial" charset="0"/>
              </a:rPr>
              <a:t>Situational</a:t>
            </a: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dirty="0" err="1" smtClean="0">
                <a:solidFill>
                  <a:srgbClr val="002664"/>
                </a:solidFill>
                <a:sym typeface="Arial" charset="0"/>
              </a:rPr>
              <a:t>Overview</a:t>
            </a: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 and Outlook in the Technology Industry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9767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60013" y="2519883"/>
            <a:ext cx="8642350" cy="2232249"/>
          </a:xfrm>
        </p:spPr>
        <p:txBody>
          <a:bodyPr/>
          <a:lstStyle/>
          <a:p>
            <a:r>
              <a:rPr lang="fi-FI" b="0" dirty="0" err="1" smtClean="0">
                <a:solidFill>
                  <a:srgbClr val="002060"/>
                </a:solidFill>
              </a:rPr>
              <a:t>Developing</a:t>
            </a:r>
            <a:r>
              <a:rPr lang="fi-FI" b="0" dirty="0" smtClean="0">
                <a:solidFill>
                  <a:srgbClr val="002060"/>
                </a:solidFill>
              </a:rPr>
              <a:t> </a:t>
            </a:r>
            <a:r>
              <a:rPr lang="fi-FI" b="0" dirty="0" err="1" smtClean="0">
                <a:solidFill>
                  <a:srgbClr val="002060"/>
                </a:solidFill>
              </a:rPr>
              <a:t>Countries</a:t>
            </a:r>
            <a:r>
              <a:rPr lang="fi-FI" b="0" dirty="0" smtClean="0">
                <a:solidFill>
                  <a:srgbClr val="002060"/>
                </a:solidFill>
              </a:rPr>
              <a:t> </a:t>
            </a:r>
            <a:r>
              <a:rPr lang="fi-FI" b="0" dirty="0" err="1" smtClean="0">
                <a:solidFill>
                  <a:srgbClr val="002060"/>
                </a:solidFill>
              </a:rPr>
              <a:t>Pose</a:t>
            </a:r>
            <a:r>
              <a:rPr lang="fi-FI" b="0" dirty="0" smtClean="0">
                <a:solidFill>
                  <a:srgbClr val="002060"/>
                </a:solidFill>
              </a:rPr>
              <a:t> a </a:t>
            </a:r>
            <a:r>
              <a:rPr lang="fi-FI" b="0" dirty="0" err="1" smtClean="0">
                <a:solidFill>
                  <a:srgbClr val="002060"/>
                </a:solidFill>
              </a:rPr>
              <a:t>Risk</a:t>
            </a:r>
            <a:r>
              <a:rPr lang="fi-FI" b="0" dirty="0" smtClean="0">
                <a:solidFill>
                  <a:srgbClr val="002060"/>
                </a:solidFill>
              </a:rPr>
              <a:t> to the </a:t>
            </a:r>
            <a:r>
              <a:rPr lang="fi-FI" b="0" dirty="0" err="1" smtClean="0">
                <a:solidFill>
                  <a:srgbClr val="002060"/>
                </a:solidFill>
              </a:rPr>
              <a:t>Recovery</a:t>
            </a:r>
            <a:r>
              <a:rPr lang="fi-FI" b="0" dirty="0" smtClean="0">
                <a:solidFill>
                  <a:srgbClr val="002060"/>
                </a:solidFill>
              </a:rPr>
              <a:t> in Europe</a:t>
            </a:r>
            <a:endParaRPr lang="fi-FI" dirty="0">
              <a:solidFill>
                <a:srgbClr val="002060"/>
              </a:solidFill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647689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GDP is </a:t>
            </a:r>
            <a:r>
              <a:rPr lang="fi-FI" dirty="0" err="1" smtClean="0"/>
              <a:t>Growing</a:t>
            </a:r>
            <a:r>
              <a:rPr lang="fi-FI" dirty="0" smtClean="0"/>
              <a:t> in Western Europe and USA , </a:t>
            </a:r>
            <a:r>
              <a:rPr lang="fi-FI" dirty="0" err="1"/>
              <a:t>E</a:t>
            </a:r>
            <a:r>
              <a:rPr lang="fi-FI" dirty="0" err="1" smtClean="0"/>
              <a:t>xcept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Source: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79851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39426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Growth Lowering in China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Recession Continues in Russia and Brazil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smtClean="0">
                <a:solidFill>
                  <a:srgbClr val="002060"/>
                </a:solidFill>
              </a:rPr>
              <a:t>Share of global GDP in these countries is 23 %, in China 16 % (adjusted for PP)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42032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76682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Ylänuoli 10"/>
          <p:cNvSpPr>
            <a:spLocks noChangeArrowheads="1"/>
          </p:cNvSpPr>
          <p:nvPr/>
        </p:nvSpPr>
        <p:spPr bwMode="auto">
          <a:xfrm>
            <a:off x="4603977" y="3964785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12" name="Ylänuoli 11"/>
          <p:cNvSpPr/>
          <p:nvPr/>
        </p:nvSpPr>
        <p:spPr bwMode="auto">
          <a:xfrm rot="17274224">
            <a:off x="6663169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Ylänuoli 12"/>
          <p:cNvSpPr/>
          <p:nvPr/>
        </p:nvSpPr>
        <p:spPr bwMode="auto">
          <a:xfrm rot="12971679">
            <a:off x="5339975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Ylänuoli 13"/>
          <p:cNvSpPr/>
          <p:nvPr/>
        </p:nvSpPr>
        <p:spPr bwMode="auto">
          <a:xfrm rot="8640000">
            <a:off x="3879180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Ylänuoli 14"/>
          <p:cNvSpPr/>
          <p:nvPr/>
        </p:nvSpPr>
        <p:spPr bwMode="auto">
          <a:xfrm rot="4320000">
            <a:off x="2573584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874111" y="3660871"/>
            <a:ext cx="3428787" cy="13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ea typeface="ＭＳ Ｐゴシック" pitchFamily="-128" charset="-128"/>
              </a:rPr>
              <a:t>Mechanical Engineering</a:t>
            </a:r>
          </a:p>
          <a:p>
            <a:r>
              <a:rPr lang="en-GB" b="0" dirty="0" err="1" smtClean="0">
                <a:solidFill>
                  <a:srgbClr val="002664"/>
                </a:solidFill>
              </a:rPr>
              <a:t>Abloy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Cargotec</a:t>
            </a:r>
            <a:r>
              <a:rPr lang="en-GB" b="0" dirty="0">
                <a:solidFill>
                  <a:srgbClr val="002664"/>
                </a:solidFill>
              </a:rPr>
              <a:t>, Finn-Power, </a:t>
            </a:r>
            <a:r>
              <a:rPr lang="en-GB" b="0" dirty="0" err="1">
                <a:solidFill>
                  <a:srgbClr val="002664"/>
                </a:solidFill>
              </a:rPr>
              <a:t>Fiskars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Glaston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Kone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Konecranes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Metso</a:t>
            </a:r>
            <a:r>
              <a:rPr lang="en-GB" b="0" dirty="0">
                <a:solidFill>
                  <a:srgbClr val="002664"/>
                </a:solidFill>
              </a:rPr>
              <a:t>, Meyer Turku, </a:t>
            </a:r>
            <a:r>
              <a:rPr lang="en-GB" b="0" dirty="0" err="1">
                <a:solidFill>
                  <a:srgbClr val="002664"/>
                </a:solidFill>
              </a:rPr>
              <a:t>Normet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Oras</a:t>
            </a:r>
            <a:r>
              <a:rPr lang="en-GB" b="0" dirty="0">
                <a:solidFill>
                  <a:srgbClr val="002664"/>
                </a:solidFill>
              </a:rPr>
              <a:t>, Patria, </a:t>
            </a:r>
            <a:r>
              <a:rPr lang="en-GB" b="0" dirty="0" err="1">
                <a:solidFill>
                  <a:srgbClr val="002664"/>
                </a:solidFill>
              </a:rPr>
              <a:t>Pemamek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Ponsse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Stala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Valmet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Valtra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Wärtsilä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868354" y="2054392"/>
            <a:ext cx="3044788" cy="13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Electronics and </a:t>
            </a:r>
            <a:b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</a:br>
            <a:r>
              <a:rPr lang="en-GB" dirty="0" err="1">
                <a:solidFill>
                  <a:schemeClr val="folHlink"/>
                </a:solidFill>
                <a:ea typeface="ＭＳ Ｐゴシック" pitchFamily="-128" charset="-128"/>
              </a:rPr>
              <a:t>Electrotechnical</a:t>
            </a:r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 Industry</a:t>
            </a:r>
          </a:p>
          <a:p>
            <a:r>
              <a:rPr lang="en-GB" b="0" dirty="0" smtClean="0">
                <a:solidFill>
                  <a:srgbClr val="002664"/>
                </a:solidFill>
              </a:rPr>
              <a:t>ABB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Ensto</a:t>
            </a:r>
            <a:r>
              <a:rPr lang="en-GB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b="0" dirty="0" err="1">
                <a:solidFill>
                  <a:srgbClr val="002664"/>
                </a:solidFill>
              </a:rPr>
              <a:t>Planmeca</a:t>
            </a:r>
            <a:r>
              <a:rPr lang="en-GB" b="0" dirty="0">
                <a:solidFill>
                  <a:srgbClr val="002664"/>
                </a:solidFill>
              </a:rPr>
              <a:t>, Polar Electro, </a:t>
            </a:r>
            <a:r>
              <a:rPr lang="en-GB" b="0" dirty="0" err="1">
                <a:solidFill>
                  <a:srgbClr val="002664"/>
                </a:solidFill>
              </a:rPr>
              <a:t>Suunto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Vacon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Vaisala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6413570" y="3658934"/>
            <a:ext cx="2841590" cy="13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A2AD00"/>
                </a:solidFill>
              </a:rPr>
              <a:t>Information Technology</a:t>
            </a:r>
            <a:endParaRPr lang="en-GB" dirty="0">
              <a:solidFill>
                <a:srgbClr val="A2AD00"/>
              </a:solidFill>
            </a:endParaRPr>
          </a:p>
          <a:p>
            <a:r>
              <a:rPr lang="en-GB" b="0" dirty="0" err="1">
                <a:solidFill>
                  <a:srgbClr val="002664"/>
                </a:solidFill>
              </a:rPr>
              <a:t>Affecto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Basware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Bilot</a:t>
            </a:r>
            <a:r>
              <a:rPr lang="en-GB" b="0" dirty="0" smtClean="0">
                <a:solidFill>
                  <a:srgbClr val="002664"/>
                </a:solidFill>
              </a:rPr>
              <a:t>, CGI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Comptel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Digia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Efecte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Enfo</a:t>
            </a:r>
            <a:r>
              <a:rPr lang="en-GB" b="0" dirty="0" smtClean="0">
                <a:solidFill>
                  <a:srgbClr val="002664"/>
                </a:solidFill>
              </a:rPr>
              <a:t>, </a:t>
            </a:r>
            <a:br>
              <a:rPr lang="en-GB" b="0" dirty="0" smtClean="0">
                <a:solidFill>
                  <a:srgbClr val="002664"/>
                </a:solidFill>
              </a:rPr>
            </a:br>
            <a:r>
              <a:rPr lang="en-GB" b="0" dirty="0" smtClean="0">
                <a:solidFill>
                  <a:srgbClr val="002664"/>
                </a:solidFill>
              </a:rPr>
              <a:t>F-Secure</a:t>
            </a:r>
            <a:r>
              <a:rPr lang="en-GB" b="0" dirty="0">
                <a:solidFill>
                  <a:srgbClr val="002664"/>
                </a:solidFill>
              </a:rPr>
              <a:t>, Fujitsu Finland, IBM, </a:t>
            </a:r>
            <a:r>
              <a:rPr lang="en-GB" b="0" dirty="0" err="1">
                <a:solidFill>
                  <a:srgbClr val="002664"/>
                </a:solidFill>
              </a:rPr>
              <a:t>Innofactor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Knowit</a:t>
            </a:r>
            <a:r>
              <a:rPr lang="en-GB" b="0" dirty="0">
                <a:solidFill>
                  <a:srgbClr val="002664"/>
                </a:solidFill>
              </a:rPr>
              <a:t>, Microsoft, </a:t>
            </a:r>
            <a:r>
              <a:rPr lang="en-GB" b="0" dirty="0" err="1">
                <a:solidFill>
                  <a:srgbClr val="002664"/>
                </a:solidFill>
              </a:rPr>
              <a:t>Nixu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Tieto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6413570" y="2054392"/>
            <a:ext cx="2841590" cy="11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accent4"/>
                </a:solidFill>
                <a:ea typeface="ＭＳ Ｐゴシック" pitchFamily="-128" charset="-128"/>
              </a:rPr>
              <a:t>Metals Industry</a:t>
            </a:r>
          </a:p>
          <a:p>
            <a:r>
              <a:rPr lang="en-GB" b="0" dirty="0" smtClean="0">
                <a:solidFill>
                  <a:srgbClr val="002664"/>
                </a:solidFill>
              </a:rPr>
              <a:t>Boliden</a:t>
            </a:r>
            <a:r>
              <a:rPr lang="en-GB" b="0" dirty="0">
                <a:solidFill>
                  <a:srgbClr val="002664"/>
                </a:solidFill>
              </a:rPr>
              <a:t>, Componenta, </a:t>
            </a:r>
            <a:r>
              <a:rPr lang="en-GB" b="0" dirty="0" err="1">
                <a:solidFill>
                  <a:srgbClr val="002664"/>
                </a:solidFill>
              </a:rPr>
              <a:t>Kuusakoski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Luvata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Outokumpu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Outotec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Ovako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Sacotec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endParaRPr lang="en-GB" b="0" dirty="0" smtClean="0">
              <a:solidFill>
                <a:srgbClr val="002664"/>
              </a:solidFill>
            </a:endParaRPr>
          </a:p>
          <a:p>
            <a:r>
              <a:rPr lang="fi-FI" b="0" dirty="0" smtClean="0">
                <a:solidFill>
                  <a:srgbClr val="002664"/>
                </a:solidFill>
              </a:rPr>
              <a:t>SSAB </a:t>
            </a:r>
            <a:r>
              <a:rPr lang="en-GB" b="0" dirty="0" smtClean="0">
                <a:solidFill>
                  <a:srgbClr val="002664"/>
                </a:solidFill>
              </a:rPr>
              <a:t>…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730983" y="5253617"/>
            <a:ext cx="3057588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660066"/>
                </a:solidFill>
              </a:rPr>
              <a:t>Consulting Engineering</a:t>
            </a:r>
            <a:endParaRPr lang="en-GB" dirty="0">
              <a:solidFill>
                <a:srgbClr val="660066"/>
              </a:solidFill>
            </a:endParaRPr>
          </a:p>
          <a:p>
            <a:r>
              <a:rPr lang="fi-FI" b="0" dirty="0">
                <a:solidFill>
                  <a:srgbClr val="002664"/>
                </a:solidFill>
              </a:rPr>
              <a:t>A-Insinöörit, </a:t>
            </a:r>
            <a:r>
              <a:rPr lang="fi-FI" b="0" dirty="0" err="1">
                <a:solidFill>
                  <a:srgbClr val="002664"/>
                </a:solidFill>
              </a:rPr>
              <a:t>Citec</a:t>
            </a:r>
            <a:r>
              <a:rPr lang="fi-FI" b="0" dirty="0">
                <a:solidFill>
                  <a:srgbClr val="002664"/>
                </a:solidFill>
              </a:rPr>
              <a:t>, </a:t>
            </a:r>
            <a:r>
              <a:rPr lang="fi-FI" b="0" dirty="0" err="1">
                <a:solidFill>
                  <a:srgbClr val="002664"/>
                </a:solidFill>
              </a:rPr>
              <a:t>Elomatic</a:t>
            </a:r>
            <a:r>
              <a:rPr lang="fi-FI" b="0" dirty="0">
                <a:solidFill>
                  <a:srgbClr val="002664"/>
                </a:solidFill>
              </a:rPr>
              <a:t>, </a:t>
            </a:r>
            <a:r>
              <a:rPr lang="fi-FI" b="0" dirty="0" err="1">
                <a:solidFill>
                  <a:srgbClr val="002664"/>
                </a:solidFill>
              </a:rPr>
              <a:t>Etteplan</a:t>
            </a:r>
            <a:r>
              <a:rPr lang="fi-FI" b="0" dirty="0">
                <a:solidFill>
                  <a:srgbClr val="002664"/>
                </a:solidFill>
              </a:rPr>
              <a:t>, FCG, </a:t>
            </a:r>
            <a:r>
              <a:rPr lang="fi-FI" b="0" dirty="0" smtClean="0">
                <a:solidFill>
                  <a:srgbClr val="002664"/>
                </a:solidFill>
              </a:rPr>
              <a:t>Granlund</a:t>
            </a:r>
            <a:r>
              <a:rPr lang="fi-FI" b="0" dirty="0">
                <a:solidFill>
                  <a:srgbClr val="002664"/>
                </a:solidFill>
              </a:rPr>
              <a:t>, Neste </a:t>
            </a:r>
            <a:r>
              <a:rPr lang="fi-FI" b="0" dirty="0" err="1">
                <a:solidFill>
                  <a:srgbClr val="002664"/>
                </a:solidFill>
              </a:rPr>
              <a:t>Jacobs</a:t>
            </a:r>
            <a:r>
              <a:rPr lang="fi-FI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b="0" dirty="0" err="1">
                <a:solidFill>
                  <a:srgbClr val="002664"/>
                </a:solidFill>
              </a:rPr>
              <a:t>Rejlers</a:t>
            </a:r>
            <a:r>
              <a:rPr lang="fi-FI" b="0" dirty="0">
                <a:solidFill>
                  <a:srgbClr val="002664"/>
                </a:solidFill>
              </a:rPr>
              <a:t>, SITO, SWECO, WSP...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The Finnish </a:t>
            </a:r>
            <a:r>
              <a:rPr lang="en-GB" dirty="0"/>
              <a:t>T</a:t>
            </a:r>
            <a:r>
              <a:rPr lang="en-GB" dirty="0" smtClean="0"/>
              <a:t>echnology Industry </a:t>
            </a:r>
            <a:r>
              <a:rPr lang="en-GB" dirty="0"/>
              <a:t>I</a:t>
            </a:r>
            <a:r>
              <a:rPr lang="en-GB" dirty="0" smtClean="0"/>
              <a:t>s </a:t>
            </a:r>
            <a:r>
              <a:rPr lang="en-GB" dirty="0"/>
              <a:t>C</a:t>
            </a:r>
            <a:r>
              <a:rPr lang="en-GB" dirty="0" smtClean="0"/>
              <a:t>omprised of Five Sub-Sectors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732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4" grpId="0"/>
      <p:bldP spid="194565" grpId="0"/>
      <p:bldP spid="19457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002664"/>
                </a:solidFill>
              </a:rPr>
              <a:t>Slight</a:t>
            </a:r>
            <a:r>
              <a:rPr lang="fi-FI" dirty="0" smtClean="0">
                <a:solidFill>
                  <a:srgbClr val="002664"/>
                </a:solidFill>
              </a:rPr>
              <a:t> </a:t>
            </a:r>
            <a:r>
              <a:rPr lang="fi-FI" dirty="0" err="1" smtClean="0">
                <a:solidFill>
                  <a:srgbClr val="002664"/>
                </a:solidFill>
              </a:rPr>
              <a:t>Growth</a:t>
            </a:r>
            <a:r>
              <a:rPr lang="fi-FI" dirty="0" smtClean="0">
                <a:solidFill>
                  <a:srgbClr val="002664"/>
                </a:solidFill>
              </a:rPr>
              <a:t> in Manufacturing Industry and Services in </a:t>
            </a:r>
            <a:r>
              <a:rPr lang="fi-FI" dirty="0" err="1" smtClean="0">
                <a:solidFill>
                  <a:srgbClr val="002664"/>
                </a:solidFill>
              </a:rPr>
              <a:t>Eurozone</a:t>
            </a:r>
            <a:r>
              <a:rPr lang="fi-FI" dirty="0" smtClean="0">
                <a:solidFill>
                  <a:srgbClr val="002664"/>
                </a:solidFill>
              </a:rPr>
              <a:t> in 2015 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err="1" smtClean="0">
                <a:solidFill>
                  <a:srgbClr val="002664"/>
                </a:solidFill>
              </a:rPr>
              <a:t>Purchase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Managers</a:t>
            </a:r>
            <a:r>
              <a:rPr lang="fi-FI" sz="2000" b="0" dirty="0" smtClean="0">
                <a:solidFill>
                  <a:srgbClr val="002664"/>
                </a:solidFill>
              </a:rPr>
              <a:t>’ Index (PMI), 50 = no </a:t>
            </a:r>
            <a:r>
              <a:rPr lang="fi-FI" sz="2000" b="0" dirty="0" err="1" smtClean="0">
                <a:solidFill>
                  <a:srgbClr val="002664"/>
                </a:solidFill>
              </a:rPr>
              <a:t>change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from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previous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month</a:t>
            </a:r>
            <a:r>
              <a:rPr lang="fi-FI" sz="2000" b="0" dirty="0" smtClean="0">
                <a:solidFill>
                  <a:srgbClr val="002664"/>
                </a:solidFill>
              </a:rPr>
              <a:t>    </a:t>
            </a:r>
            <a:endParaRPr lang="fi-FI" sz="2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4336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smtClean="0">
                <a:solidFill>
                  <a:srgbClr val="002664"/>
                </a:solidFill>
              </a:rPr>
              <a:t>October 2015</a:t>
            </a:r>
            <a:r>
              <a:rPr lang="fi-FI" sz="1100" dirty="0">
                <a:solidFill>
                  <a:srgbClr val="002664"/>
                </a:solidFill>
              </a:rPr>
              <a:t>.   </a:t>
            </a:r>
          </a:p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30</a:t>
            </a:fld>
            <a:endParaRPr lang="fi-FI" dirty="0"/>
          </a:p>
        </p:txBody>
      </p:sp>
      <p:pic>
        <p:nvPicPr>
          <p:cNvPr id="9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6" y="1727200"/>
            <a:ext cx="9793686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729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Volume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6343" y="6493534"/>
            <a:ext cx="14526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31</a:t>
            </a:fld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32305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97438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800" y="287635"/>
            <a:ext cx="9721674" cy="863984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Volume in 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EU </a:t>
            </a:r>
            <a:r>
              <a:rPr lang="fi-FI" dirty="0" err="1" smtClean="0">
                <a:solidFill>
                  <a:srgbClr val="002664"/>
                </a:solidFill>
                <a:ea typeface="ＭＳ Ｐゴシック" pitchFamily="34" charset="-128"/>
              </a:rPr>
              <a:t>Countries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   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8351" y="6483000"/>
            <a:ext cx="14911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32</a:t>
            </a:fld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67288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46469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Industrial Production Growth has Slowed Down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9951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19779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Russian </a:t>
            </a:r>
            <a:r>
              <a:rPr lang="fi-FI" dirty="0" err="1" smtClean="0"/>
              <a:t>Economy</a:t>
            </a:r>
            <a:r>
              <a:rPr lang="fi-FI" dirty="0" smtClean="0"/>
              <a:t> is in Negative </a:t>
            </a:r>
            <a:r>
              <a:rPr lang="fi-FI" dirty="0" err="1" smtClean="0"/>
              <a:t>Circle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err="1" smtClean="0"/>
              <a:t>Purchase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Managers</a:t>
            </a:r>
            <a:r>
              <a:rPr lang="fi-FI" sz="2000" b="0" dirty="0" smtClean="0"/>
              <a:t>’ Index (PMI) in </a:t>
            </a:r>
            <a:r>
              <a:rPr lang="fi-FI" sz="2000" b="0" dirty="0" err="1" smtClean="0"/>
              <a:t>manufacturing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industry</a:t>
            </a:r>
            <a:r>
              <a:rPr lang="fi-FI" sz="2000" b="0" dirty="0" smtClean="0"/>
              <a:t> in </a:t>
            </a:r>
            <a:r>
              <a:rPr lang="fi-FI" sz="2000" b="0" dirty="0" err="1" smtClean="0"/>
              <a:t>Russia</a:t>
            </a: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 smtClean="0"/>
              <a:t>50 = no </a:t>
            </a:r>
            <a:r>
              <a:rPr lang="fi-FI" sz="2000" b="0" dirty="0" err="1" smtClean="0"/>
              <a:t>change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from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previous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month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4336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smtClean="0">
                <a:solidFill>
                  <a:srgbClr val="002664"/>
                </a:solidFill>
              </a:rPr>
              <a:t>October 2015</a:t>
            </a:r>
            <a:r>
              <a:rPr lang="fi-FI" sz="1100" dirty="0">
                <a:solidFill>
                  <a:srgbClr val="002664"/>
                </a:solidFill>
              </a:rPr>
              <a:t>.   </a:t>
            </a:r>
          </a:p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34</a:t>
            </a:fld>
            <a:endParaRPr lang="fi-FI" dirty="0"/>
          </a:p>
        </p:txBody>
      </p:sp>
      <p:pic>
        <p:nvPicPr>
          <p:cNvPr id="10" name="Sisällön paikkamerkki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223" y="1727200"/>
            <a:ext cx="9721679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6778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26939-C1E0-4C8D-A819-15633ED89D9C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35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721080" cy="1008000"/>
          </a:xfrm>
        </p:spPr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in China is </a:t>
            </a:r>
            <a:r>
              <a:rPr lang="fi-FI" dirty="0" err="1" smtClean="0"/>
              <a:t>Dropping</a:t>
            </a:r>
            <a:r>
              <a:rPr lang="fi-FI" dirty="0" smtClean="0"/>
              <a:t>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400" b="0" dirty="0" err="1" smtClean="0"/>
              <a:t>Purchase</a:t>
            </a:r>
            <a:r>
              <a:rPr lang="fi-FI" sz="2400" b="0" dirty="0" smtClean="0"/>
              <a:t> </a:t>
            </a:r>
            <a:r>
              <a:rPr lang="fi-FI" sz="2400" b="0" dirty="0" err="1"/>
              <a:t>Managers</a:t>
            </a:r>
            <a:r>
              <a:rPr lang="fi-FI" sz="2400" b="0" dirty="0"/>
              <a:t>’ Index (PMI) in </a:t>
            </a:r>
            <a:r>
              <a:rPr lang="fi-FI" sz="2400" b="0" dirty="0" err="1"/>
              <a:t>manufacturing</a:t>
            </a:r>
            <a:r>
              <a:rPr lang="fi-FI" sz="2400" b="0" dirty="0"/>
              <a:t> </a:t>
            </a:r>
            <a:r>
              <a:rPr lang="fi-FI" sz="2400" b="0" dirty="0" err="1"/>
              <a:t>industry</a:t>
            </a:r>
            <a:r>
              <a:rPr lang="fi-FI" sz="2400" b="0" dirty="0"/>
              <a:t> </a:t>
            </a:r>
            <a:r>
              <a:rPr lang="fi-FI" sz="2400" b="0" dirty="0" smtClean="0"/>
              <a:t>in China</a:t>
            </a:r>
            <a:br>
              <a:rPr lang="fi-FI" sz="2400" b="0" dirty="0" smtClean="0"/>
            </a:br>
            <a:r>
              <a:rPr lang="fi-FI" sz="2400" b="0" dirty="0" smtClean="0"/>
              <a:t>50 </a:t>
            </a:r>
            <a:r>
              <a:rPr lang="fi-FI" sz="2400" b="0" dirty="0"/>
              <a:t>= no </a:t>
            </a:r>
            <a:r>
              <a:rPr lang="fi-FI" sz="2400" b="0" dirty="0" err="1"/>
              <a:t>change</a:t>
            </a:r>
            <a:r>
              <a:rPr lang="fi-FI" sz="2400" b="0" dirty="0"/>
              <a:t> </a:t>
            </a:r>
            <a:r>
              <a:rPr lang="fi-FI" sz="2400" b="0" dirty="0" err="1"/>
              <a:t>from</a:t>
            </a:r>
            <a:r>
              <a:rPr lang="fi-FI" sz="2400" b="0" dirty="0"/>
              <a:t> </a:t>
            </a:r>
            <a:r>
              <a:rPr lang="fi-FI" sz="2400" b="0" dirty="0" err="1"/>
              <a:t>previous</a:t>
            </a:r>
            <a:r>
              <a:rPr lang="fi-FI" sz="2400" b="0" dirty="0"/>
              <a:t> </a:t>
            </a:r>
            <a:r>
              <a:rPr lang="fi-FI" sz="2400" b="0" dirty="0" err="1" smtClean="0"/>
              <a:t>month</a:t>
            </a:r>
            <a:endParaRPr lang="fi-FI" sz="2016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4336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 smtClean="0">
                <a:solidFill>
                  <a:srgbClr val="002664"/>
                </a:solidFill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</a:rPr>
              <a:t> </a:t>
            </a:r>
            <a:r>
              <a:rPr lang="fi-FI" sz="1100" dirty="0" smtClean="0">
                <a:solidFill>
                  <a:srgbClr val="002664"/>
                </a:solidFill>
              </a:rPr>
              <a:t>October 2015</a:t>
            </a:r>
            <a:r>
              <a:rPr lang="fi-FI" sz="1100" dirty="0">
                <a:solidFill>
                  <a:srgbClr val="002664"/>
                </a:solidFill>
              </a:rPr>
              <a:t>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Source: </a:t>
            </a:r>
            <a:r>
              <a:rPr lang="fi-FI" sz="1100" dirty="0">
                <a:solidFill>
                  <a:srgbClr val="002664"/>
                </a:solidFill>
              </a:rPr>
              <a:t>Markit  </a:t>
            </a:r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27200"/>
            <a:ext cx="9577064" cy="4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4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Growth of Residence Construction Has Nearly Finished in China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smtClean="0">
                <a:solidFill>
                  <a:srgbClr val="002060"/>
                </a:solidFill>
              </a:rPr>
              <a:t>Share of China in Asian GDP is </a:t>
            </a:r>
            <a:r>
              <a:rPr lang="en-GB" sz="2000" b="0" dirty="0">
                <a:solidFill>
                  <a:srgbClr val="002060"/>
                </a:solidFill>
              </a:rPr>
              <a:t>42 %  (adjusted for PP)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6383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676626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smtClean="0"/>
              <a:t>Fixed Investments in Russia and Brazil are Falling</a:t>
            </a:r>
            <a:br>
              <a:rPr lang="en-GB" dirty="0" smtClean="0"/>
            </a:br>
            <a:r>
              <a:rPr lang="en-GB" sz="2000" b="0" dirty="0">
                <a:solidFill>
                  <a:srgbClr val="002060"/>
                </a:solidFill>
              </a:rPr>
              <a:t>Share of </a:t>
            </a:r>
            <a:r>
              <a:rPr lang="en-GB" sz="2000" b="0" dirty="0" smtClean="0">
                <a:solidFill>
                  <a:srgbClr val="002060"/>
                </a:solidFill>
              </a:rPr>
              <a:t>Russia in European GDP </a:t>
            </a:r>
            <a:r>
              <a:rPr lang="en-GB" sz="2000" b="0" dirty="0">
                <a:solidFill>
                  <a:srgbClr val="002060"/>
                </a:solidFill>
              </a:rPr>
              <a:t>is </a:t>
            </a:r>
            <a:r>
              <a:rPr lang="en-GB" sz="2000" b="0" dirty="0" smtClean="0">
                <a:solidFill>
                  <a:srgbClr val="002060"/>
                </a:solidFill>
              </a:rPr>
              <a:t>13 %  </a:t>
            </a:r>
            <a:r>
              <a:rPr lang="en-GB" sz="2000" b="0" dirty="0">
                <a:solidFill>
                  <a:srgbClr val="002060"/>
                </a:solidFill>
              </a:rPr>
              <a:t>(adjusted for </a:t>
            </a:r>
            <a:r>
              <a:rPr lang="en-GB" sz="2000" b="0" dirty="0" smtClean="0">
                <a:solidFill>
                  <a:srgbClr val="002060"/>
                </a:solidFill>
              </a:rPr>
              <a:t>PP)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>Share of Brazil in Latin American GDP is 35 % (adjusted for PP)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32059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778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to Emerging Countries Has Lowered</a:t>
            </a:r>
            <a:br>
              <a:rPr lang="en-GB" dirty="0" smtClean="0"/>
            </a:br>
            <a:r>
              <a:rPr lang="en-GB" sz="2000" b="0" dirty="0" smtClean="0"/>
              <a:t>Import volume development  </a:t>
            </a:r>
            <a:endParaRPr lang="en-GB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1920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51986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to China Has Reduced from Other Countries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627568"/>
              </p:ext>
            </p:extLst>
          </p:nvPr>
        </p:nvGraphicFramePr>
        <p:xfrm>
          <a:off x="431800" y="1583779"/>
          <a:ext cx="9502775" cy="477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583779"/>
                        <a:ext cx="9502775" cy="477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44286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Finnish </a:t>
            </a:r>
            <a:r>
              <a:rPr lang="en-GB" dirty="0" smtClean="0"/>
              <a:t>Technology Industry </a:t>
            </a:r>
            <a:r>
              <a:rPr lang="en-GB" dirty="0"/>
              <a:t>i</a:t>
            </a:r>
            <a:r>
              <a:rPr lang="en-GB" dirty="0" smtClean="0"/>
              <a:t>s Comprised of </a:t>
            </a:r>
            <a:r>
              <a:rPr lang="en-GB" dirty="0"/>
              <a:t>F</a:t>
            </a:r>
            <a:r>
              <a:rPr lang="en-GB" dirty="0" smtClean="0"/>
              <a:t>ive Sub-Sectors</a:t>
            </a:r>
            <a:endParaRPr lang="fi-FI" dirty="0"/>
          </a:p>
        </p:txBody>
      </p:sp>
      <p:sp>
        <p:nvSpPr>
          <p:cNvPr id="17" name="Ylänuoli 10"/>
          <p:cNvSpPr>
            <a:spLocks noChangeArrowheads="1"/>
          </p:cNvSpPr>
          <p:nvPr/>
        </p:nvSpPr>
        <p:spPr bwMode="auto">
          <a:xfrm>
            <a:off x="4603977" y="3964785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20" name="Ylänuoli 19"/>
          <p:cNvSpPr/>
          <p:nvPr/>
        </p:nvSpPr>
        <p:spPr bwMode="auto">
          <a:xfrm rot="17274224">
            <a:off x="6663169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Ylänuoli 20"/>
          <p:cNvSpPr/>
          <p:nvPr/>
        </p:nvSpPr>
        <p:spPr bwMode="auto">
          <a:xfrm rot="12971679">
            <a:off x="5339975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Ylänuoli 21"/>
          <p:cNvSpPr/>
          <p:nvPr/>
        </p:nvSpPr>
        <p:spPr bwMode="auto">
          <a:xfrm rot="8640000">
            <a:off x="3879180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Ylänuoli 22"/>
          <p:cNvSpPr/>
          <p:nvPr/>
        </p:nvSpPr>
        <p:spPr bwMode="auto">
          <a:xfrm rot="4320000">
            <a:off x="2573584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48272" y="2090868"/>
            <a:ext cx="3512664" cy="15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Electronics and </a:t>
            </a:r>
            <a:b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</a:br>
            <a:r>
              <a:rPr lang="en-GB" dirty="0" err="1">
                <a:solidFill>
                  <a:schemeClr val="folHlink"/>
                </a:solidFill>
                <a:ea typeface="ＭＳ Ｐゴシック" pitchFamily="-128" charset="-128"/>
              </a:rPr>
              <a:t>Electrotechnical</a:t>
            </a:r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 Industry</a:t>
            </a: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Data communications equipment,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electrical machinery, medical technology products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(2014): </a:t>
            </a:r>
            <a:r>
              <a:rPr lang="en-US" b="0" dirty="0" smtClean="0">
                <a:solidFill>
                  <a:srgbClr val="002664"/>
                </a:solidFill>
              </a:rPr>
              <a:t>15.3 </a:t>
            </a:r>
            <a:r>
              <a:rPr lang="en-US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(2014): </a:t>
            </a:r>
            <a:r>
              <a:rPr lang="en-US" b="0" dirty="0" smtClean="0">
                <a:solidFill>
                  <a:srgbClr val="002664"/>
                </a:solidFill>
              </a:rPr>
              <a:t>42,100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710109" y="2090868"/>
            <a:ext cx="328472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FF6600"/>
                </a:solidFill>
              </a:rPr>
              <a:t>Metals Industry</a:t>
            </a:r>
            <a:endParaRPr lang="en-GB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Steel products, non-ferrous</a:t>
            </a:r>
            <a:br>
              <a:rPr lang="en-GB" b="0" dirty="0">
                <a:solidFill>
                  <a:srgbClr val="002664"/>
                </a:solidFill>
              </a:rPr>
            </a:br>
            <a:r>
              <a:rPr lang="en-GB" b="0" dirty="0">
                <a:solidFill>
                  <a:srgbClr val="002664"/>
                </a:solidFill>
              </a:rPr>
              <a:t>  metals, castings</a:t>
            </a: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Turnover (2014): </a:t>
            </a:r>
            <a:r>
              <a:rPr lang="en-GB" b="0" dirty="0" smtClean="0">
                <a:solidFill>
                  <a:srgbClr val="002664"/>
                </a:solidFill>
              </a:rPr>
              <a:t>9.8 </a:t>
            </a:r>
            <a:r>
              <a:rPr lang="en-GB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Personnel (2014): </a:t>
            </a:r>
            <a:r>
              <a:rPr lang="en-GB" b="0" dirty="0" smtClean="0">
                <a:solidFill>
                  <a:srgbClr val="002664"/>
                </a:solidFill>
              </a:rPr>
              <a:t>15,700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3851" y="4096074"/>
            <a:ext cx="3047344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822433"/>
                </a:solidFill>
              </a:rPr>
              <a:t>Mechanical Engineering</a:t>
            </a:r>
            <a:endParaRPr lang="en-GB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Machinery, metal products, 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  vehicles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(2014): </a:t>
            </a:r>
            <a:r>
              <a:rPr lang="en-US" b="0" dirty="0" smtClean="0">
                <a:solidFill>
                  <a:srgbClr val="002664"/>
                </a:solidFill>
              </a:rPr>
              <a:t>26.8 </a:t>
            </a:r>
            <a:r>
              <a:rPr lang="en-US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(2014): </a:t>
            </a:r>
            <a:r>
              <a:rPr lang="en-US" b="0" dirty="0" smtClean="0">
                <a:solidFill>
                  <a:srgbClr val="002664"/>
                </a:solidFill>
              </a:rPr>
              <a:t>122,300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99579" y="5181985"/>
            <a:ext cx="311053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660066"/>
                </a:solidFill>
              </a:rPr>
              <a:t>Consulting Engineering</a:t>
            </a:r>
            <a:endParaRPr lang="en-GB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GB" b="0" noProof="1">
                <a:solidFill>
                  <a:srgbClr val="002664"/>
                </a:solidFill>
              </a:rPr>
              <a:t>Expertise for </a:t>
            </a:r>
            <a:r>
              <a:rPr lang="en-GB" b="0" noProof="1" smtClean="0">
                <a:solidFill>
                  <a:srgbClr val="002664"/>
                </a:solidFill>
              </a:rPr>
              <a:t>construction industry </a:t>
            </a:r>
            <a:r>
              <a:rPr lang="en-GB" b="0" noProof="1">
                <a:solidFill>
                  <a:srgbClr val="002664"/>
                </a:solidFill>
              </a:rPr>
              <a:t>and infrastructure</a:t>
            </a:r>
          </a:p>
          <a:p>
            <a:pPr>
              <a:buFontTx/>
              <a:buChar char="•"/>
            </a:pPr>
            <a:r>
              <a:rPr lang="en-GB" b="0" noProof="1">
                <a:solidFill>
                  <a:srgbClr val="002664"/>
                </a:solidFill>
              </a:rPr>
              <a:t> Turnover (2014): </a:t>
            </a:r>
            <a:r>
              <a:rPr lang="en-GB" b="0" noProof="1" smtClean="0">
                <a:solidFill>
                  <a:srgbClr val="002664"/>
                </a:solidFill>
              </a:rPr>
              <a:t>5.3 </a:t>
            </a:r>
            <a:r>
              <a:rPr lang="en-GB" b="0" noProof="1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GB" b="0" noProof="1">
                <a:solidFill>
                  <a:srgbClr val="002664"/>
                </a:solidFill>
              </a:rPr>
              <a:t> Personnel (2014): </a:t>
            </a:r>
            <a:r>
              <a:rPr lang="en-GB" b="0" noProof="1" smtClean="0">
                <a:solidFill>
                  <a:srgbClr val="002664"/>
                </a:solidFill>
              </a:rPr>
              <a:t>46,200</a:t>
            </a:r>
            <a:endParaRPr lang="en-GB" b="0" noProof="1">
              <a:solidFill>
                <a:srgbClr val="002664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710109" y="3744019"/>
            <a:ext cx="337240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A2AD00"/>
                </a:solidFill>
              </a:rPr>
              <a:t>Information Technology</a:t>
            </a:r>
            <a:endParaRPr lang="en-GB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IT services, applications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  and programming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(2014): 10.0 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(2014): </a:t>
            </a:r>
            <a:r>
              <a:rPr lang="en-US" b="0" dirty="0" smtClean="0">
                <a:solidFill>
                  <a:srgbClr val="002664"/>
                </a:solidFill>
              </a:rPr>
              <a:t>58,500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989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Raw Material Prices are Falling</a:t>
            </a:r>
            <a:br>
              <a:rPr lang="en-GB" dirty="0" smtClean="0"/>
            </a:br>
            <a:r>
              <a:rPr lang="en-GB" sz="2000" b="0" dirty="0" smtClean="0"/>
              <a:t>Spot prices of hot-rolled coils</a:t>
            </a:r>
            <a:endParaRPr lang="en-GB" sz="2000" b="0" dirty="0"/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892721"/>
              </p:ext>
            </p:extLst>
          </p:nvPr>
        </p:nvGraphicFramePr>
        <p:xfrm>
          <a:off x="288232" y="1727200"/>
          <a:ext cx="9646344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6303" y="1582464"/>
            <a:ext cx="1444363" cy="3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US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dollars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/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ton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368351" y="6408895"/>
            <a:ext cx="4607983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 smtClean="0">
                <a:solidFill>
                  <a:srgbClr val="002060"/>
                </a:solidFill>
              </a:rPr>
              <a:t>Latest</a:t>
            </a:r>
            <a:r>
              <a:rPr lang="fi-FI" sz="1100" dirty="0" smtClean="0">
                <a:solidFill>
                  <a:srgbClr val="002060"/>
                </a:solidFill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</a:rPr>
              <a:t>information</a:t>
            </a:r>
            <a:r>
              <a:rPr lang="fi-FI" sz="1100" dirty="0" smtClean="0">
                <a:solidFill>
                  <a:srgbClr val="002060"/>
                </a:solidFill>
              </a:rPr>
              <a:t> </a:t>
            </a:r>
            <a:r>
              <a:rPr lang="fi-FI" sz="1100" dirty="0" smtClean="0">
                <a:solidFill>
                  <a:srgbClr val="002060"/>
                </a:solidFill>
              </a:rPr>
              <a:t>October 2015</a:t>
            </a:r>
            <a:endParaRPr lang="fi-FI" sz="1100" dirty="0" smtClean="0">
              <a:solidFill>
                <a:srgbClr val="002060"/>
              </a:solidFill>
            </a:endParaRPr>
          </a:p>
          <a:p>
            <a:r>
              <a:rPr lang="fi-FI" sz="1100" dirty="0" smtClean="0">
                <a:solidFill>
                  <a:srgbClr val="002060"/>
                </a:solidFill>
              </a:rPr>
              <a:t>Source: CRU </a:t>
            </a:r>
            <a:endParaRPr lang="fi-FI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0284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17.11.2015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smtClean="0"/>
              <a:t>Exchange Rates in Emerging Countries are Varying </a:t>
            </a:r>
            <a:br>
              <a:rPr lang="en-GB" dirty="0" smtClean="0"/>
            </a:br>
            <a:r>
              <a:rPr lang="en-GB" sz="2000" b="0" dirty="0" smtClean="0"/>
              <a:t>Euro exchange rate compared to other currencies 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414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Source: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72950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148200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/>
              <a:t>17.11.2015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Global </a:t>
            </a:r>
            <a:r>
              <a:rPr lang="fi-FI" dirty="0" err="1">
                <a:solidFill>
                  <a:srgbClr val="002664"/>
                </a:solidFill>
              </a:rPr>
              <a:t>Economy</a:t>
            </a:r>
            <a:r>
              <a:rPr lang="fi-FI" dirty="0">
                <a:solidFill>
                  <a:srgbClr val="002664"/>
                </a:solidFill>
              </a:rPr>
              <a:t> is </a:t>
            </a:r>
            <a:r>
              <a:rPr lang="fi-FI" dirty="0" err="1">
                <a:solidFill>
                  <a:srgbClr val="002664"/>
                </a:solidFill>
              </a:rPr>
              <a:t>Expected</a:t>
            </a:r>
            <a:r>
              <a:rPr lang="fi-FI" dirty="0">
                <a:solidFill>
                  <a:srgbClr val="002664"/>
                </a:solidFill>
              </a:rPr>
              <a:t> to </a:t>
            </a:r>
            <a:r>
              <a:rPr lang="fi-FI" dirty="0" err="1">
                <a:solidFill>
                  <a:srgbClr val="002664"/>
                </a:solidFill>
              </a:rPr>
              <a:t>Grow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err="1">
                <a:solidFill>
                  <a:srgbClr val="002664"/>
                </a:solidFill>
              </a:rPr>
              <a:t>by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smtClean="0">
                <a:solidFill>
                  <a:srgbClr val="002664"/>
                </a:solidFill>
              </a:rPr>
              <a:t>3.1% </a:t>
            </a:r>
            <a:r>
              <a:rPr lang="fi-FI" dirty="0">
                <a:solidFill>
                  <a:srgbClr val="002664"/>
                </a:solidFill>
              </a:rPr>
              <a:t>in 2015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GDP </a:t>
            </a:r>
            <a:r>
              <a:rPr lang="fi-FI" sz="2000" b="0" dirty="0" err="1">
                <a:solidFill>
                  <a:srgbClr val="002664"/>
                </a:solidFill>
              </a:rPr>
              <a:t>growth</a:t>
            </a:r>
            <a:r>
              <a:rPr lang="fi-FI" sz="2000" b="0" dirty="0">
                <a:solidFill>
                  <a:srgbClr val="002664"/>
                </a:solidFill>
              </a:rPr>
              <a:t> in 2015, </a:t>
            </a:r>
            <a:r>
              <a:rPr lang="fi-FI" sz="2000" b="0" dirty="0" smtClean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smtClean="0">
                <a:solidFill>
                  <a:srgbClr val="002664"/>
                </a:solidFill>
              </a:rPr>
              <a:t>Source: </a:t>
            </a:r>
            <a:r>
              <a:rPr lang="en-US" sz="1100" dirty="0">
                <a:solidFill>
                  <a:srgbClr val="002664"/>
                </a:solidFill>
              </a:rPr>
              <a:t>IMF </a:t>
            </a:r>
            <a:r>
              <a:rPr lang="en-US" sz="1100" dirty="0" smtClean="0">
                <a:solidFill>
                  <a:srgbClr val="002664"/>
                </a:solidFill>
              </a:rPr>
              <a:t>(October 2015)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0" y="3775841"/>
            <a:ext cx="1377289" cy="81153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287147" y="4031713"/>
            <a:ext cx="1124197" cy="56491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4869" y="4424992"/>
            <a:ext cx="372271" cy="17163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793679" y="2394385"/>
            <a:ext cx="1102494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86979" y="3562750"/>
            <a:ext cx="1481595" cy="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C00000"/>
                </a:solidFill>
              </a:rPr>
              <a:t>North America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218075" y="3790504"/>
            <a:ext cx="1303947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dirty="0" smtClean="0">
                <a:solidFill>
                  <a:srgbClr val="002060"/>
                </a:solidFill>
              </a:rPr>
              <a:t>Western Europe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348857" y="4135854"/>
            <a:ext cx="676788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C000"/>
                </a:solidFill>
              </a:rPr>
              <a:t>Japan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997881" y="2093750"/>
            <a:ext cx="61587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D95E16"/>
                </a:solidFill>
              </a:rPr>
              <a:t>China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905824" y="2202869"/>
            <a:ext cx="563575" cy="2384508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5483648" y="3365549"/>
            <a:ext cx="857377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915233" y="1923690"/>
            <a:ext cx="54694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7030A0"/>
                </a:solidFill>
              </a:rPr>
              <a:t>India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522737" y="2900082"/>
            <a:ext cx="753732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F0"/>
                </a:solidFill>
              </a:rPr>
              <a:t>Rest</a:t>
            </a:r>
            <a:r>
              <a:rPr lang="fi-FI" sz="1209" b="1" dirty="0" smtClean="0">
                <a:solidFill>
                  <a:srgbClr val="00B0F0"/>
                </a:solidFill>
              </a:rPr>
              <a:t> of </a:t>
            </a:r>
          </a:p>
          <a:p>
            <a:r>
              <a:rPr lang="fi-FI" sz="1209" b="1" dirty="0" smtClean="0">
                <a:solidFill>
                  <a:srgbClr val="00B0F0"/>
                </a:solidFill>
              </a:rPr>
              <a:t>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340456" y="4604078"/>
            <a:ext cx="222492" cy="119635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6583634" y="3948703"/>
            <a:ext cx="400795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5831114" y="291047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dirty="0" err="1" smtClean="0">
                <a:solidFill>
                  <a:srgbClr val="00B050"/>
                </a:solidFill>
              </a:rPr>
              <a:t>Rest</a:t>
            </a:r>
            <a:r>
              <a:rPr lang="fi-FI" sz="1209" dirty="0" smtClean="0">
                <a:solidFill>
                  <a:srgbClr val="00B050"/>
                </a:solidFill>
              </a:rPr>
              <a:t> of Eastern Europe </a:t>
            </a:r>
            <a:endParaRPr lang="fi-FI" sz="1209" dirty="0">
              <a:solidFill>
                <a:srgbClr val="00B050"/>
              </a:solidFill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002408" y="4604077"/>
            <a:ext cx="183303" cy="9271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7185711" y="3798819"/>
            <a:ext cx="156014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336747" y="3653114"/>
            <a:ext cx="326576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684009" y="3405645"/>
            <a:ext cx="76611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5781779" y="3774979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FFFF">
                    <a:lumMod val="50000"/>
                  </a:srgbClr>
                </a:solidFill>
              </a:rPr>
              <a:t>Russia</a:t>
            </a:r>
            <a:r>
              <a:rPr lang="fi-FI" sz="1209" b="1" dirty="0" smtClean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6755660" y="4109442"/>
            <a:ext cx="65114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Brazil</a:t>
            </a:r>
            <a:r>
              <a:rPr lang="fi-FI" sz="1209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fi-FI" sz="1209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6505259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BC3D"/>
                </a:solidFill>
              </a:rPr>
              <a:t>Mexico</a:t>
            </a:r>
            <a:r>
              <a:rPr lang="fi-FI" sz="1209" dirty="0" smtClean="0">
                <a:solidFill>
                  <a:srgbClr val="FFBC3D"/>
                </a:solidFill>
              </a:rPr>
              <a:t> </a:t>
            </a:r>
            <a:endParaRPr lang="fi-FI" sz="1209" dirty="0">
              <a:solidFill>
                <a:srgbClr val="FFBC3D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6622777" y="2558547"/>
            <a:ext cx="1734200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0000"/>
                </a:solidFill>
              </a:rPr>
              <a:t>Rest</a:t>
            </a:r>
            <a:r>
              <a:rPr lang="fi-FI" sz="1209" b="1" dirty="0" smtClean="0">
                <a:solidFill>
                  <a:srgbClr val="FF0000"/>
                </a:solidFill>
              </a:rPr>
              <a:t> of </a:t>
            </a:r>
            <a:r>
              <a:rPr lang="fi-FI" sz="1209" b="1" dirty="0" err="1" smtClean="0">
                <a:solidFill>
                  <a:srgbClr val="FF0000"/>
                </a:solidFill>
              </a:rPr>
              <a:t>Latin</a:t>
            </a:r>
            <a:r>
              <a:rPr lang="fi-FI" sz="1209" b="1" dirty="0" smtClean="0">
                <a:solidFill>
                  <a:srgbClr val="FF0000"/>
                </a:solidFill>
              </a:rPr>
              <a:t> America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143079" y="2378476"/>
            <a:ext cx="188930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70C0"/>
                </a:solidFill>
              </a:rPr>
              <a:t>Middle</a:t>
            </a:r>
            <a:r>
              <a:rPr lang="fi-FI" sz="1209" b="1" dirty="0" smtClean="0">
                <a:solidFill>
                  <a:srgbClr val="0070C0"/>
                </a:solidFill>
              </a:rPr>
              <a:t> East and </a:t>
            </a:r>
            <a:r>
              <a:rPr lang="fi-FI" sz="1209" b="1" dirty="0" err="1" smtClean="0">
                <a:solidFill>
                  <a:srgbClr val="0070C0"/>
                </a:solidFill>
              </a:rPr>
              <a:t>Africa</a:t>
            </a:r>
            <a:r>
              <a:rPr lang="fi-FI" sz="1209" b="1" dirty="0" smtClean="0">
                <a:solidFill>
                  <a:srgbClr val="0070C0"/>
                </a:solidFill>
              </a:rPr>
              <a:t>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71209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The </a:t>
            </a:r>
            <a:r>
              <a:rPr lang="fi-FI" sz="1100" dirty="0" err="1">
                <a:solidFill>
                  <a:srgbClr val="002664"/>
                </a:solidFill>
              </a:rPr>
              <a:t>width</a:t>
            </a:r>
            <a:r>
              <a:rPr lang="fi-FI" sz="1100" dirty="0">
                <a:solidFill>
                  <a:srgbClr val="002664"/>
                </a:solidFill>
              </a:rPr>
              <a:t> of the </a:t>
            </a:r>
            <a:r>
              <a:rPr lang="fi-FI" sz="1100" dirty="0" err="1">
                <a:solidFill>
                  <a:srgbClr val="002664"/>
                </a:solidFill>
              </a:rPr>
              <a:t>bar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indicates</a:t>
            </a:r>
            <a:r>
              <a:rPr lang="fi-FI" sz="1100" dirty="0">
                <a:solidFill>
                  <a:srgbClr val="002664"/>
                </a:solidFill>
              </a:rPr>
              <a:t> the </a:t>
            </a:r>
            <a:r>
              <a:rPr lang="fi-FI" sz="1100" dirty="0" err="1">
                <a:solidFill>
                  <a:srgbClr val="002664"/>
                </a:solidFill>
              </a:rPr>
              <a:t>share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global</a:t>
            </a:r>
            <a:r>
              <a:rPr lang="fi-FI" sz="1100" dirty="0">
                <a:solidFill>
                  <a:srgbClr val="002664"/>
                </a:solidFill>
              </a:rPr>
              <a:t> GDP in 2014 (</a:t>
            </a:r>
            <a:r>
              <a:rPr lang="fi-FI" sz="1100" dirty="0" err="1">
                <a:solidFill>
                  <a:srgbClr val="002664"/>
                </a:solidFill>
              </a:rPr>
              <a:t>adjusted</a:t>
            </a:r>
            <a:r>
              <a:rPr lang="fi-FI" sz="1100" dirty="0">
                <a:solidFill>
                  <a:srgbClr val="002664"/>
                </a:solidFill>
              </a:rPr>
              <a:t> for </a:t>
            </a:r>
            <a:r>
              <a:rPr lang="fi-FI" sz="1100" dirty="0" err="1">
                <a:solidFill>
                  <a:srgbClr val="002664"/>
                </a:solidFill>
              </a:rPr>
              <a:t>purchasing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power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parity</a:t>
            </a:r>
            <a:r>
              <a:rPr lang="fi-FI" sz="1100" dirty="0">
                <a:solidFill>
                  <a:srgbClr val="002664"/>
                </a:solidFill>
              </a:rPr>
              <a:t>), </a:t>
            </a:r>
            <a:r>
              <a:rPr lang="fi-FI" sz="1100" dirty="0" smtClean="0">
                <a:solidFill>
                  <a:srgbClr val="002664"/>
                </a:solidFill>
              </a:rPr>
              <a:t>%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446871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2060"/>
                </a:solidFill>
              </a:rPr>
              <a:t>Average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growth</a:t>
            </a:r>
            <a:r>
              <a:rPr lang="fi-FI" sz="1209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fi-FI" sz="1209" b="1" dirty="0" smtClean="0">
                <a:solidFill>
                  <a:srgbClr val="002060"/>
                </a:solidFill>
              </a:rPr>
              <a:t>+3,1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05379" y="3590743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694103" y="3084972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521108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B802B8-6FC3-429B-AF16-E48B5E44FDB5}" type="datetime1">
              <a:rPr lang="fi-FI" smtClean="0"/>
              <a:t>17.11.2015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Export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Demand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for Technology Industry in Finland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Will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Grow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by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1.8 % in 2015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/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 smtClean="0">
                <a:solidFill>
                  <a:srgbClr val="002664"/>
                </a:solidFill>
                <a:ea typeface="ＭＳ Ｐゴシック" pitchFamily="-128" charset="-128"/>
              </a:rPr>
              <a:t>GDP </a:t>
            </a:r>
            <a:r>
              <a:rPr lang="fi-FI" altLang="fi-FI" sz="2000" b="0" dirty="0" err="1" smtClean="0">
                <a:solidFill>
                  <a:srgbClr val="002664"/>
                </a:solidFill>
                <a:ea typeface="ＭＳ Ｐゴシック" pitchFamily="-128" charset="-128"/>
              </a:rPr>
              <a:t>growth</a:t>
            </a:r>
            <a:r>
              <a:rPr lang="fi-FI" altLang="fi-FI" sz="2000" b="0" dirty="0" smtClean="0">
                <a:solidFill>
                  <a:srgbClr val="002664"/>
                </a:solidFill>
                <a:ea typeface="ＭＳ Ｐゴシック" pitchFamily="-128" charset="-128"/>
              </a:rPr>
              <a:t> in 2015,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smtClean="0">
                <a:solidFill>
                  <a:srgbClr val="002664"/>
                </a:solidFill>
              </a:rPr>
              <a:t>Source: </a:t>
            </a:r>
            <a:r>
              <a:rPr lang="en-US" sz="1100" dirty="0">
                <a:solidFill>
                  <a:srgbClr val="002664"/>
                </a:solidFill>
              </a:rPr>
              <a:t>IMF </a:t>
            </a:r>
            <a:r>
              <a:rPr lang="en-US" sz="1100" dirty="0" smtClean="0">
                <a:solidFill>
                  <a:srgbClr val="002664"/>
                </a:solidFill>
              </a:rPr>
              <a:t>(October 2015), Board of Customs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1" y="3789566"/>
            <a:ext cx="796352" cy="79781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06212" y="4082528"/>
            <a:ext cx="3726197" cy="51410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440465" y="4434922"/>
            <a:ext cx="161964" cy="15302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603374" y="2377682"/>
            <a:ext cx="401238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54231" y="3555737"/>
            <a:ext cx="1481595" cy="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C00000"/>
                </a:solidFill>
              </a:rPr>
              <a:t>North America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676925" y="3694558"/>
            <a:ext cx="1372876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002060"/>
                </a:solidFill>
              </a:rPr>
              <a:t>Western Europe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08978" y="3702272"/>
            <a:ext cx="676788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C000"/>
                </a:solidFill>
              </a:rPr>
              <a:t>Japan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458710" y="2123856"/>
            <a:ext cx="61587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D95E16"/>
                </a:solidFill>
              </a:rPr>
              <a:t>China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014410" y="2227994"/>
            <a:ext cx="144509" cy="236849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53746" y="3365549"/>
            <a:ext cx="267593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878242" y="1948815"/>
            <a:ext cx="54694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7030A0"/>
                </a:solidFill>
              </a:rPr>
              <a:t>India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102182" y="2914011"/>
            <a:ext cx="753732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F0"/>
                </a:solidFill>
              </a:rPr>
              <a:t>Rest</a:t>
            </a:r>
            <a:r>
              <a:rPr lang="fi-FI" sz="1209" b="1" dirty="0" smtClean="0">
                <a:solidFill>
                  <a:srgbClr val="00B0F0"/>
                </a:solidFill>
              </a:rPr>
              <a:t> of </a:t>
            </a:r>
          </a:p>
          <a:p>
            <a:r>
              <a:rPr lang="fi-FI" sz="1209" b="1" dirty="0" smtClean="0">
                <a:solidFill>
                  <a:srgbClr val="00B0F0"/>
                </a:solidFill>
              </a:rPr>
              <a:t>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440657" y="4596489"/>
            <a:ext cx="760342" cy="12357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947695" y="290314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216292" y="3932002"/>
            <a:ext cx="726772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23550" y="2903852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dirty="0" err="1" smtClean="0">
                <a:solidFill>
                  <a:srgbClr val="00B050"/>
                </a:solidFill>
              </a:rPr>
              <a:t>Rest</a:t>
            </a:r>
            <a:r>
              <a:rPr lang="fi-FI" sz="1209" dirty="0" smtClean="0">
                <a:solidFill>
                  <a:srgbClr val="00B050"/>
                </a:solidFill>
              </a:rPr>
              <a:t> of Eastern Europe </a:t>
            </a:r>
            <a:endParaRPr lang="fi-FI" sz="1209" dirty="0">
              <a:solidFill>
                <a:srgbClr val="00B050"/>
              </a:solidFill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943064" y="4596489"/>
            <a:ext cx="76372" cy="9288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019436" y="3789566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061960" y="3645526"/>
            <a:ext cx="83820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152198" y="3405645"/>
            <a:ext cx="29792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101613" y="379170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FFFF">
                    <a:lumMod val="50000"/>
                  </a:srgbClr>
                </a:solidFill>
              </a:rPr>
              <a:t>Russia</a:t>
            </a:r>
            <a:r>
              <a:rPr lang="fi-FI" sz="1209" b="1" dirty="0" smtClean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89987" y="3550237"/>
            <a:ext cx="60785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Brazil</a:t>
            </a:r>
            <a:endParaRPr lang="fi-FI" sz="1209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299094" y="2955963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BC3D"/>
                </a:solidFill>
              </a:rPr>
              <a:t>Mexico</a:t>
            </a:r>
            <a:r>
              <a:rPr lang="fi-FI" sz="1209" dirty="0" smtClean="0">
                <a:solidFill>
                  <a:srgbClr val="FFBC3D"/>
                </a:solidFill>
              </a:rPr>
              <a:t> </a:t>
            </a:r>
            <a:endParaRPr lang="fi-FI" sz="1209" dirty="0">
              <a:solidFill>
                <a:srgbClr val="FFBC3D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42764" y="2325132"/>
            <a:ext cx="18594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0000"/>
                </a:solidFill>
              </a:rPr>
              <a:t>Rest</a:t>
            </a:r>
            <a:r>
              <a:rPr lang="fi-FI" sz="1209" b="1" dirty="0" smtClean="0">
                <a:solidFill>
                  <a:srgbClr val="FF0000"/>
                </a:solidFill>
              </a:rPr>
              <a:t> of </a:t>
            </a:r>
            <a:r>
              <a:rPr lang="fi-FI" sz="1209" b="1" dirty="0" err="1" smtClean="0">
                <a:solidFill>
                  <a:srgbClr val="FF0000"/>
                </a:solidFill>
              </a:rPr>
              <a:t>Latin</a:t>
            </a:r>
            <a:r>
              <a:rPr lang="fi-FI" sz="1209" b="1" dirty="0" smtClean="0">
                <a:solidFill>
                  <a:srgbClr val="FF0000"/>
                </a:solidFill>
              </a:rPr>
              <a:t> America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485393" y="2474275"/>
            <a:ext cx="1729448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dirty="0" err="1" smtClean="0">
                <a:solidFill>
                  <a:srgbClr val="0070C0"/>
                </a:solidFill>
              </a:rPr>
              <a:t>Middle</a:t>
            </a:r>
            <a:r>
              <a:rPr lang="fi-FI" sz="1209" dirty="0" smtClean="0">
                <a:solidFill>
                  <a:srgbClr val="0070C0"/>
                </a:solidFill>
              </a:rPr>
              <a:t> East and </a:t>
            </a:r>
            <a:r>
              <a:rPr lang="fi-FI" sz="1209" dirty="0" err="1" smtClean="0">
                <a:solidFill>
                  <a:srgbClr val="0070C0"/>
                </a:solidFill>
              </a:rPr>
              <a:t>Africa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3218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The </a:t>
            </a:r>
            <a:r>
              <a:rPr lang="fi-FI" sz="1100" dirty="0" err="1">
                <a:solidFill>
                  <a:srgbClr val="002664"/>
                </a:solidFill>
              </a:rPr>
              <a:t>width</a:t>
            </a:r>
            <a:r>
              <a:rPr lang="fi-FI" sz="1100" dirty="0">
                <a:solidFill>
                  <a:srgbClr val="002664"/>
                </a:solidFill>
              </a:rPr>
              <a:t> of the </a:t>
            </a:r>
            <a:r>
              <a:rPr lang="fi-FI" sz="1100" dirty="0" err="1">
                <a:solidFill>
                  <a:srgbClr val="002664"/>
                </a:solidFill>
              </a:rPr>
              <a:t>bar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indicates</a:t>
            </a:r>
            <a:r>
              <a:rPr lang="fi-FI" sz="1100" dirty="0">
                <a:solidFill>
                  <a:srgbClr val="002664"/>
                </a:solidFill>
              </a:rPr>
              <a:t> the </a:t>
            </a:r>
            <a:r>
              <a:rPr lang="fi-FI" sz="1100" dirty="0" err="1">
                <a:solidFill>
                  <a:srgbClr val="002664"/>
                </a:solidFill>
              </a:rPr>
              <a:t>export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share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technology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industry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from</a:t>
            </a:r>
            <a:r>
              <a:rPr lang="fi-FI" sz="1100" dirty="0">
                <a:solidFill>
                  <a:srgbClr val="002664"/>
                </a:solidFill>
              </a:rPr>
              <a:t> Finland in 2014, % </a:t>
            </a:r>
            <a:r>
              <a:rPr lang="fi-FI" sz="1100" dirty="0" smtClean="0">
                <a:solidFill>
                  <a:srgbClr val="002664"/>
                </a:solidFill>
              </a:rPr>
              <a:t> 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680511" y="3087502"/>
            <a:ext cx="1446871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2060"/>
                </a:solidFill>
              </a:rPr>
              <a:t>Average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growth</a:t>
            </a:r>
            <a:r>
              <a:rPr lang="fi-FI" sz="1209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fi-FI" sz="1209" b="1" dirty="0" smtClean="0">
                <a:solidFill>
                  <a:srgbClr val="002060"/>
                </a:solidFill>
              </a:rPr>
              <a:t>+1,8 %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16879" y="4016518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085319" y="356484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6079753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EU </a:t>
            </a:r>
            <a:r>
              <a:rPr lang="fi-FI" dirty="0" err="1" smtClean="0"/>
              <a:t>Countries</a:t>
            </a:r>
            <a:r>
              <a:rPr lang="fi-FI" dirty="0" smtClean="0"/>
              <a:t> to </a:t>
            </a:r>
            <a:r>
              <a:rPr lang="fi-FI" dirty="0" err="1" smtClean="0"/>
              <a:t>Russia</a:t>
            </a:r>
            <a:r>
              <a:rPr lang="fi-FI" dirty="0" smtClean="0"/>
              <a:t> is </a:t>
            </a:r>
            <a:r>
              <a:rPr lang="fi-FI" dirty="0" err="1" smtClean="0"/>
              <a:t>Falling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1296343" y="6480326"/>
            <a:ext cx="1414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1624"/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44</a:t>
            </a:fld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4435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99052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62125"/>
              </p:ext>
            </p:extLst>
          </p:nvPr>
        </p:nvGraphicFramePr>
        <p:xfrm>
          <a:off x="431800" y="1727200"/>
          <a:ext cx="9502775" cy="461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err="1" smtClean="0"/>
              <a:t>Russia’s</a:t>
            </a:r>
            <a:r>
              <a:rPr lang="fi-FI" dirty="0" smtClean="0"/>
              <a:t> </a:t>
            </a:r>
            <a:r>
              <a:rPr lang="fi-FI" dirty="0" err="1" smtClean="0"/>
              <a:t>Share</a:t>
            </a:r>
            <a:r>
              <a:rPr lang="fi-FI" dirty="0" smtClean="0"/>
              <a:t> of Technology Industry </a:t>
            </a:r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Decline</a:t>
            </a:r>
            <a:r>
              <a:rPr lang="fi-FI" dirty="0" smtClean="0"/>
              <a:t> </a:t>
            </a:r>
            <a:r>
              <a:rPr lang="fi-FI" dirty="0" err="1" smtClean="0"/>
              <a:t>Again</a:t>
            </a:r>
            <a:r>
              <a:rPr lang="fi-FI" dirty="0" smtClean="0"/>
              <a:t> to the Level of </a:t>
            </a:r>
            <a:r>
              <a:rPr lang="fi-FI" dirty="0" err="1" smtClean="0"/>
              <a:t>Approximately</a:t>
            </a:r>
            <a:r>
              <a:rPr lang="fi-FI" dirty="0" smtClean="0"/>
              <a:t> </a:t>
            </a:r>
            <a:r>
              <a:rPr lang="fi-FI" dirty="0" err="1" smtClean="0"/>
              <a:t>Five</a:t>
            </a:r>
            <a:r>
              <a:rPr lang="fi-FI" dirty="0" smtClean="0"/>
              <a:t> Per Cent 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98605" y="1511771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283784" y="6336890"/>
            <a:ext cx="1906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21624"/>
            <a:r>
              <a:rPr lang="fi-FI" sz="1100" dirty="0">
                <a:solidFill>
                  <a:srgbClr val="002664"/>
                </a:solidFill>
              </a:rPr>
              <a:t>*) </a:t>
            </a:r>
            <a:r>
              <a:rPr lang="fi-FI" sz="1100" dirty="0" err="1">
                <a:solidFill>
                  <a:srgbClr val="002664"/>
                </a:solidFill>
              </a:rPr>
              <a:t>Soviet</a:t>
            </a:r>
            <a:r>
              <a:rPr lang="fi-FI" sz="1100" dirty="0">
                <a:solidFill>
                  <a:srgbClr val="002664"/>
                </a:solidFill>
              </a:rPr>
              <a:t> Union </a:t>
            </a:r>
            <a:r>
              <a:rPr lang="fi-FI" sz="1100" dirty="0" err="1">
                <a:solidFill>
                  <a:srgbClr val="002664"/>
                </a:solidFill>
              </a:rPr>
              <a:t>up</a:t>
            </a:r>
            <a:r>
              <a:rPr lang="fi-FI" sz="1100" dirty="0">
                <a:solidFill>
                  <a:srgbClr val="002664"/>
                </a:solidFill>
              </a:rPr>
              <a:t> to 1991.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Customs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3291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Breakdown of World Industrial Production</a:t>
            </a:r>
            <a:endParaRPr lang="en-GB" dirty="0"/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87262"/>
              </p:ext>
            </p:extLst>
          </p:nvPr>
        </p:nvGraphicFramePr>
        <p:xfrm>
          <a:off x="431653" y="1603208"/>
          <a:ext cx="9502510" cy="475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Kaavio" r:id="rId4" imgW="7772481" imgH="4114800" progId="MSGraph.Chart.8">
                  <p:embed followColorScheme="full"/>
                </p:oleObj>
              </mc:Choice>
              <mc:Fallback>
                <p:oleObj name="Kaavio" r:id="rId4" imgW="7772481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53" y="1603208"/>
                        <a:ext cx="9502510" cy="4755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  <a:endParaRPr lang="fi-FI" sz="1613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66118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Purchasing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power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parity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shares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  <a:p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and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6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512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512" b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8" name="Text Box 8"/>
          <p:cNvSpPr txBox="1">
            <a:spLocks noChangeArrowheads="1"/>
          </p:cNvSpPr>
          <p:nvPr/>
        </p:nvSpPr>
        <p:spPr bwMode="auto">
          <a:xfrm>
            <a:off x="1555987" y="739198"/>
            <a:ext cx="348799" cy="3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dirty="0">
                <a:solidFill>
                  <a:srgbClr val="00397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008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Development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by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Year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8351" y="6494697"/>
            <a:ext cx="3372788" cy="2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13" tIns="41707" rIns="83413" bIns="41707"/>
          <a:lstStyle>
            <a:lvl1pPr defTabSz="8270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US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endParaRPr lang="en-US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47</a:t>
            </a:fld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96452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78080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60013" y="2519883"/>
            <a:ext cx="8642350" cy="2232249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The Big Challenge for Finland after 2008</a:t>
            </a:r>
            <a:r>
              <a:rPr lang="fi-FI" sz="2822" b="0" dirty="0">
                <a:solidFill>
                  <a:srgbClr val="002060"/>
                </a:solidFill>
              </a:rPr>
              <a:t/>
            </a:r>
            <a:br>
              <a:rPr lang="fi-FI" sz="2822" b="0" dirty="0">
                <a:solidFill>
                  <a:srgbClr val="002060"/>
                </a:solidFill>
              </a:rPr>
            </a:br>
            <a:endParaRPr lang="fi-FI" sz="2822" dirty="0">
              <a:solidFill>
                <a:srgbClr val="002060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6292689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to EUR </a:t>
            </a:r>
            <a:r>
              <a:rPr lang="fi-FI" dirty="0" smtClean="0"/>
              <a:t>30 </a:t>
            </a:r>
            <a:r>
              <a:rPr lang="fi-FI" dirty="0" err="1"/>
              <a:t>Billion</a:t>
            </a:r>
            <a:r>
              <a:rPr lang="fi-FI" dirty="0"/>
              <a:t> Short of </a:t>
            </a:r>
            <a:r>
              <a:rPr lang="fi-FI" dirty="0" err="1"/>
              <a:t>Annual</a:t>
            </a:r>
            <a:r>
              <a:rPr lang="fi-FI" dirty="0"/>
              <a:t> Target Level </a:t>
            </a:r>
            <a:r>
              <a:rPr lang="fi-FI" sz="2822" b="0" dirty="0"/>
              <a:t/>
            </a:r>
            <a:br>
              <a:rPr lang="fi-FI" sz="2822" b="0" dirty="0"/>
            </a:br>
            <a:endParaRPr lang="fi-FI" sz="2822" b="0" dirty="0"/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1296343" y="6418971"/>
            <a:ext cx="4934818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06" tIns="48253" rIns="96506" bIns="48253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: </a:t>
            </a: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Macronond</a:t>
            </a:r>
            <a:r>
              <a:rPr lang="fi-FI" sz="1100" b="0" dirty="0" smtClean="0">
                <a:solidFill>
                  <a:srgbClr val="002664"/>
                </a:solidFill>
                <a:ea typeface="Arial Unicode MS" pitchFamily="34" charset="-128"/>
              </a:rPr>
              <a:t>, </a:t>
            </a: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Statistics</a:t>
            </a:r>
            <a:r>
              <a:rPr lang="fi-FI" sz="1100" b="0" dirty="0" smtClean="0">
                <a:solidFill>
                  <a:srgbClr val="002664"/>
                </a:solidFill>
                <a:ea typeface="Arial Unicode MS" pitchFamily="34" charset="-128"/>
              </a:rPr>
              <a:t> 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Finland / National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Accounts</a:t>
            </a:r>
            <a:endParaRPr lang="fi-FI" sz="1100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49</a:t>
            </a:fld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06518"/>
              </p:ext>
            </p:extLst>
          </p:nvPr>
        </p:nvGraphicFramePr>
        <p:xfrm>
          <a:off x="431800" y="1746334"/>
          <a:ext cx="9502775" cy="461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Macrobond document" r:id="rId4" imgW="12573938" imgH="5667684" progId="Mbnd.mbnd">
                  <p:embed/>
                </p:oleObj>
              </mc:Choice>
              <mc:Fallback>
                <p:oleObj name="Macrobond document" r:id="rId4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1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761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Turnover of the Technology Industry in Finland</a:t>
            </a:r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2553"/>
              </p:ext>
            </p:extLst>
          </p:nvPr>
        </p:nvGraphicFramePr>
        <p:xfrm>
          <a:off x="431800" y="1746333"/>
          <a:ext cx="9502775" cy="460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0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475908" y="6439673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1560443341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 smtClean="0"/>
              <a:t>Lagging</a:t>
            </a:r>
            <a:r>
              <a:rPr lang="fi-FI" dirty="0" smtClean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Competitors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6343" y="6460792"/>
            <a:ext cx="20922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50</a:t>
            </a:fld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6777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584802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Share</a:t>
            </a:r>
            <a:r>
              <a:rPr lang="fi-FI" dirty="0"/>
              <a:t> of Industry in GDP in </a:t>
            </a:r>
            <a:r>
              <a:rPr lang="fi-FI" dirty="0" smtClean="0"/>
              <a:t>Finland 1900-2014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4007347254"/>
              </p:ext>
            </p:extLst>
          </p:nvPr>
        </p:nvGraphicFramePr>
        <p:xfrm>
          <a:off x="431653" y="1727203"/>
          <a:ext cx="9433642" cy="46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296343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100" dirty="0">
                <a:solidFill>
                  <a:srgbClr val="002664"/>
                </a:solidFill>
              </a:rPr>
              <a:t>*) </a:t>
            </a:r>
            <a:r>
              <a:rPr lang="fi-FI" sz="1100" dirty="0" err="1">
                <a:solidFill>
                  <a:srgbClr val="002664"/>
                </a:solidFill>
              </a:rPr>
              <a:t>During</a:t>
            </a:r>
            <a:r>
              <a:rPr lang="fi-FI" sz="1100" dirty="0">
                <a:solidFill>
                  <a:srgbClr val="002664"/>
                </a:solidFill>
              </a:rPr>
              <a:t> 1900-1974 </a:t>
            </a:r>
            <a:r>
              <a:rPr lang="fi-FI" sz="1100" dirty="0" err="1">
                <a:solidFill>
                  <a:srgbClr val="002664"/>
                </a:solidFill>
              </a:rPr>
              <a:t>industry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covers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also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mines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energy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water</a:t>
            </a:r>
            <a:r>
              <a:rPr lang="fi-FI" sz="1100" dirty="0">
                <a:solidFill>
                  <a:srgbClr val="002664"/>
                </a:solidFill>
              </a:rPr>
              <a:t> and </a:t>
            </a:r>
            <a:r>
              <a:rPr lang="fi-FI" sz="1100" dirty="0" err="1">
                <a:solidFill>
                  <a:srgbClr val="002664"/>
                </a:solidFill>
              </a:rPr>
              <a:t>refuse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collection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sectors</a:t>
            </a:r>
            <a:r>
              <a:rPr lang="fi-FI" sz="1100" dirty="0">
                <a:solidFill>
                  <a:srgbClr val="002664"/>
                </a:solidFill>
              </a:rPr>
              <a:t>.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Statistics</a:t>
            </a:r>
            <a:r>
              <a:rPr lang="fi-FI" sz="1100" dirty="0">
                <a:solidFill>
                  <a:srgbClr val="002664"/>
                </a:solidFill>
              </a:rPr>
              <a:t> Finland / National </a:t>
            </a:r>
            <a:r>
              <a:rPr lang="fi-FI" sz="1100" dirty="0" err="1">
                <a:solidFill>
                  <a:srgbClr val="002664"/>
                </a:solidFill>
              </a:rPr>
              <a:t>Accounts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303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52</a:t>
            </a:fld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09692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33645"/>
              </p:ext>
            </p:extLst>
          </p:nvPr>
        </p:nvGraphicFramePr>
        <p:xfrm>
          <a:off x="1012277" y="6120083"/>
          <a:ext cx="604470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4212"/>
                <a:gridCol w="724471"/>
                <a:gridCol w="774430"/>
                <a:gridCol w="774430"/>
                <a:gridCol w="746791"/>
                <a:gridCol w="746791"/>
                <a:gridCol w="746791"/>
                <a:gridCol w="746791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4" y="4392091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21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29813" y="6479460"/>
            <a:ext cx="5370530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06" tIns="48253" rIns="96506" bIns="48253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Statistics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 Finland / National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, Industrial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volume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1801" y="143619"/>
            <a:ext cx="9506249" cy="10080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l" defTabSz="91406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 spc="-40" baseline="0">
                <a:solidFill>
                  <a:srgbClr val="0029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Finland’s</a:t>
            </a:r>
            <a:r>
              <a:rPr lang="fi-FI" dirty="0" smtClean="0"/>
              <a:t> Industrial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Regain</a:t>
            </a:r>
            <a:r>
              <a:rPr lang="fi-FI" dirty="0" smtClean="0"/>
              <a:t> the Level of 2008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16" b="0" dirty="0" err="1" smtClean="0"/>
              <a:t>Finland’s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production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capasity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has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decreased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by</a:t>
            </a:r>
            <a:r>
              <a:rPr lang="fi-FI" sz="2016" b="0" dirty="0" smtClean="0"/>
              <a:t> 20 </a:t>
            </a:r>
            <a:r>
              <a:rPr lang="fi-FI" sz="2016" b="0" dirty="0" smtClean="0"/>
              <a:t>%   </a:t>
            </a:r>
            <a:r>
              <a:rPr lang="fi-FI" sz="2822" b="0" dirty="0" smtClean="0"/>
              <a:t/>
            </a:r>
            <a:br>
              <a:rPr lang="fi-FI" sz="2822" b="0" dirty="0" smtClean="0"/>
            </a:br>
            <a:endParaRPr lang="fi-FI" sz="2822" b="0" dirty="0"/>
          </a:p>
        </p:txBody>
      </p:sp>
    </p:spTree>
    <p:extLst>
      <p:ext uri="{BB962C8B-B14F-4D97-AF65-F5344CB8AC3E}">
        <p14:creationId xmlns:p14="http://schemas.microsoft.com/office/powerpoint/2010/main" val="3413338327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Growth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of Public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Debt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dirty="0" err="1" smtClean="0">
                <a:solidFill>
                  <a:srgbClr val="002664"/>
                </a:solidFill>
                <a:ea typeface="ＭＳ Ｐゴシック" pitchFamily="34" charset="-128"/>
              </a:rPr>
              <a:t>Rate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 Out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of 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Control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Increased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burden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requires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cuts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to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public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sector</a:t>
            </a:r>
            <a:endParaRPr lang="fi-FI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24335" y="6480880"/>
            <a:ext cx="25971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</a:rPr>
              <a:t> Finland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53</a:t>
            </a:fld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835343"/>
              </p:ext>
            </p:extLst>
          </p:nvPr>
        </p:nvGraphicFramePr>
        <p:xfrm>
          <a:off x="431800" y="1746334"/>
          <a:ext cx="9502775" cy="461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5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497822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822794"/>
              </p:ext>
            </p:extLst>
          </p:nvPr>
        </p:nvGraphicFramePr>
        <p:xfrm>
          <a:off x="431800" y="1799803"/>
          <a:ext cx="95027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Investments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Increased</a:t>
            </a:r>
            <a:r>
              <a:rPr lang="fi-FI" dirty="0" smtClean="0"/>
              <a:t> in 2015</a:t>
            </a:r>
            <a:br>
              <a:rPr lang="fi-FI" dirty="0" smtClean="0"/>
            </a:br>
            <a:r>
              <a:rPr lang="fi-FI" sz="2000" b="0" dirty="0" smtClean="0"/>
              <a:t>Industrial </a:t>
            </a:r>
            <a:r>
              <a:rPr lang="fi-FI" sz="2000" b="0" dirty="0" err="1" smtClean="0"/>
              <a:t>fixed</a:t>
            </a:r>
            <a:r>
              <a:rPr lang="fi-FI" sz="2000" b="0" dirty="0" smtClean="0"/>
              <a:t> and R&amp;D </a:t>
            </a:r>
            <a:r>
              <a:rPr lang="fi-FI" sz="2000" b="0" dirty="0" err="1" smtClean="0"/>
              <a:t>investments</a:t>
            </a:r>
            <a:r>
              <a:rPr lang="fi-FI" sz="2000" b="0" dirty="0" smtClean="0"/>
              <a:t> in Finland 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Statistics</a:t>
            </a:r>
            <a:r>
              <a:rPr lang="fi-FI" sz="1100" dirty="0">
                <a:solidFill>
                  <a:srgbClr val="002664"/>
                </a:solidFill>
              </a:rPr>
              <a:t> Finland, </a:t>
            </a:r>
            <a:r>
              <a:rPr lang="fi-FI" sz="1100" dirty="0" err="1">
                <a:solidFill>
                  <a:srgbClr val="002664"/>
                </a:solidFill>
              </a:rPr>
              <a:t>Confederation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Industries</a:t>
            </a:r>
            <a:r>
              <a:rPr lang="fi-FI" sz="1100" dirty="0">
                <a:solidFill>
                  <a:srgbClr val="002664"/>
                </a:solidFill>
              </a:rPr>
              <a:t>’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Investment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Survey</a:t>
            </a:r>
            <a:r>
              <a:rPr lang="fi-FI" sz="1100" dirty="0">
                <a:solidFill>
                  <a:srgbClr val="002664"/>
                </a:solidFill>
              </a:rPr>
              <a:t> (</a:t>
            </a:r>
            <a:r>
              <a:rPr lang="fi-FI" sz="1100" dirty="0" err="1">
                <a:solidFill>
                  <a:srgbClr val="002664"/>
                </a:solidFill>
              </a:rPr>
              <a:t>June</a:t>
            </a:r>
            <a:r>
              <a:rPr lang="fi-FI" sz="1100" dirty="0">
                <a:solidFill>
                  <a:srgbClr val="002664"/>
                </a:solidFill>
              </a:rPr>
              <a:t> 2014)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583779"/>
            <a:ext cx="6314001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16103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Upswing of Investments Required in Finland</a:t>
            </a:r>
            <a:endParaRPr lang="en-GB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13860"/>
              </p:ext>
            </p:extLst>
          </p:nvPr>
        </p:nvGraphicFramePr>
        <p:xfrm>
          <a:off x="431653" y="1628634"/>
          <a:ext cx="9433642" cy="469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750" name="Text Box 4"/>
          <p:cNvSpPr txBox="1">
            <a:spLocks noChangeArrowheads="1"/>
          </p:cNvSpPr>
          <p:nvPr/>
        </p:nvSpPr>
        <p:spPr bwMode="auto">
          <a:xfrm>
            <a:off x="1296343" y="6517560"/>
            <a:ext cx="4716783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060"/>
                </a:solidFill>
              </a:rPr>
              <a:t>Source:</a:t>
            </a:r>
            <a:r>
              <a:rPr sz="1100" dirty="0">
                <a:solidFill>
                  <a:srgbClr val="002060"/>
                </a:solidFill>
              </a:rPr>
              <a:t> </a:t>
            </a:r>
            <a:r>
              <a:rPr lang="fi-FI" sz="1100" b="0" dirty="0">
                <a:solidFill>
                  <a:srgbClr val="002060"/>
                </a:solidFill>
              </a:rPr>
              <a:t>OECD, Economic</a:t>
            </a:r>
            <a:r>
              <a:rPr sz="1100" dirty="0">
                <a:solidFill>
                  <a:srgbClr val="002060"/>
                </a:solidFill>
              </a:rPr>
              <a:t> </a:t>
            </a:r>
            <a:r>
              <a:rPr lang="fi-FI" sz="1100" b="0" dirty="0">
                <a:solidFill>
                  <a:srgbClr val="002060"/>
                </a:solidFill>
              </a:rPr>
              <a:t>Outlook </a:t>
            </a:r>
            <a:r>
              <a:rPr lang="fi-FI" sz="1100" b="0" dirty="0" smtClean="0">
                <a:solidFill>
                  <a:srgbClr val="002060"/>
                </a:solidFill>
              </a:rPr>
              <a:t>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59751" name="Text Box 5"/>
          <p:cNvSpPr txBox="1">
            <a:spLocks noChangeArrowheads="1"/>
          </p:cNvSpPr>
          <p:nvPr/>
        </p:nvSpPr>
        <p:spPr bwMode="auto">
          <a:xfrm>
            <a:off x="833884" y="1583779"/>
            <a:ext cx="1551318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060"/>
                </a:solidFill>
              </a:rPr>
              <a:t>Index, 2005=100</a:t>
            </a:r>
            <a:endParaRPr lang="en-GB" sz="1411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905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620621"/>
              </p:ext>
            </p:extLst>
          </p:nvPr>
        </p:nvGraphicFramePr>
        <p:xfrm>
          <a:off x="431800" y="1655028"/>
          <a:ext cx="9502775" cy="421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143619"/>
            <a:ext cx="9649518" cy="1008000"/>
          </a:xfrm>
        </p:spPr>
        <p:txBody>
          <a:bodyPr wrap="square" anchor="t" anchorCtr="0"/>
          <a:lstStyle/>
          <a:p>
            <a:pPr defTabSz="873623"/>
            <a:r>
              <a:rPr lang="fi-FI" b="1" dirty="0" err="1" smtClean="0"/>
              <a:t>Turning</a:t>
            </a:r>
            <a:r>
              <a:rPr lang="fi-FI" b="1" dirty="0" smtClean="0"/>
              <a:t> Point of Productivity* </a:t>
            </a:r>
            <a:r>
              <a:rPr lang="fi-FI" b="1" dirty="0" err="1" smtClean="0"/>
              <a:t>Development</a:t>
            </a:r>
            <a:r>
              <a:rPr lang="fi-FI" b="1" dirty="0" smtClean="0"/>
              <a:t> in Finland</a:t>
            </a:r>
            <a:r>
              <a:rPr lang="fi-FI" b="0" dirty="0" smtClean="0"/>
              <a:t/>
            </a:r>
            <a:br>
              <a:rPr lang="fi-FI" b="0" dirty="0" smtClean="0"/>
            </a:br>
            <a:r>
              <a:rPr lang="fi-FI" sz="2000" b="0" dirty="0" err="1"/>
              <a:t>After</a:t>
            </a:r>
            <a:r>
              <a:rPr lang="fi-FI" sz="2000" b="0" dirty="0"/>
              <a:t> 2008 Finland </a:t>
            </a:r>
            <a:r>
              <a:rPr lang="fi-FI" sz="2000" b="0" dirty="0" err="1"/>
              <a:t>has</a:t>
            </a:r>
            <a:r>
              <a:rPr lang="fi-FI" sz="2000" b="0" dirty="0"/>
              <a:t> </a:t>
            </a:r>
            <a:r>
              <a:rPr lang="fi-FI" sz="2000" b="0" dirty="0" err="1"/>
              <a:t>lost</a:t>
            </a:r>
            <a:r>
              <a:rPr lang="fi-FI" sz="2000" b="0" dirty="0"/>
              <a:t> </a:t>
            </a:r>
            <a:r>
              <a:rPr lang="fi-FI" sz="2000" b="0" dirty="0" err="1"/>
              <a:t>considerable</a:t>
            </a:r>
            <a:r>
              <a:rPr lang="fi-FI" sz="2000" b="0" dirty="0"/>
              <a:t> </a:t>
            </a:r>
            <a:r>
              <a:rPr lang="fi-FI" sz="2000" b="0" dirty="0" err="1"/>
              <a:t>volume</a:t>
            </a:r>
            <a:r>
              <a:rPr lang="fi-FI" sz="2000" b="0" dirty="0"/>
              <a:t> </a:t>
            </a:r>
            <a:r>
              <a:rPr lang="fi-FI" sz="2000" b="0" dirty="0" err="1"/>
              <a:t>production</a:t>
            </a:r>
            <a:r>
              <a:rPr lang="fi-FI" sz="2000" b="0" dirty="0"/>
              <a:t> in </a:t>
            </a:r>
            <a:r>
              <a:rPr lang="fi-FI" sz="2000" b="0" dirty="0" err="1"/>
              <a:t>electronics</a:t>
            </a:r>
            <a:r>
              <a:rPr lang="fi-FI" sz="2000" b="0" dirty="0"/>
              <a:t>, </a:t>
            </a:r>
            <a:r>
              <a:rPr lang="fi-FI" sz="2000" b="0" dirty="0" err="1"/>
              <a:t>forest</a:t>
            </a:r>
            <a:r>
              <a:rPr lang="fi-FI" sz="2000" b="0" dirty="0"/>
              <a:t> and </a:t>
            </a:r>
            <a:r>
              <a:rPr lang="fi-FI" sz="2000" b="0" dirty="0" err="1"/>
              <a:t>machinery</a:t>
            </a:r>
            <a:r>
              <a:rPr lang="fi-FI" sz="2000" b="0" dirty="0"/>
              <a:t> </a:t>
            </a:r>
            <a:r>
              <a:rPr lang="fi-FI" sz="2000" b="0" dirty="0" err="1"/>
              <a:t>industries</a:t>
            </a:r>
            <a:r>
              <a:rPr lang="fi-FI" sz="2000" b="0" dirty="0"/>
              <a:t>**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93534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/ National </a:t>
            </a:r>
            <a:r>
              <a:rPr lang="fi-FI" sz="1100" dirty="0" err="1">
                <a:solidFill>
                  <a:srgbClr val="002060"/>
                </a:solidFill>
              </a:rPr>
              <a:t>Accounts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1700" y="5816425"/>
            <a:ext cx="71848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100" dirty="0">
                <a:solidFill>
                  <a:srgbClr val="002060"/>
                </a:solidFill>
              </a:rPr>
              <a:t>*) Productivity is </a:t>
            </a:r>
            <a:r>
              <a:rPr lang="fi-FI" sz="1100" dirty="0" err="1">
                <a:solidFill>
                  <a:srgbClr val="002060"/>
                </a:solidFill>
              </a:rPr>
              <a:t>measured</a:t>
            </a:r>
            <a:r>
              <a:rPr lang="fi-FI" sz="1100" dirty="0">
                <a:solidFill>
                  <a:srgbClr val="002060"/>
                </a:solidFill>
              </a:rPr>
              <a:t> as </a:t>
            </a:r>
            <a:r>
              <a:rPr lang="fi-FI" sz="1100" dirty="0" err="1">
                <a:solidFill>
                  <a:srgbClr val="002060"/>
                </a:solidFill>
              </a:rPr>
              <a:t>real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value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added</a:t>
            </a:r>
            <a:r>
              <a:rPr lang="fi-FI" sz="1100" dirty="0">
                <a:solidFill>
                  <a:srgbClr val="002060"/>
                </a:solidFill>
              </a:rPr>
              <a:t> per </a:t>
            </a:r>
            <a:r>
              <a:rPr lang="fi-FI" sz="1100" dirty="0" err="1">
                <a:solidFill>
                  <a:srgbClr val="002060"/>
                </a:solidFill>
              </a:rPr>
              <a:t>hours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worked</a:t>
            </a:r>
            <a:r>
              <a:rPr lang="fi-FI" sz="1100" dirty="0">
                <a:solidFill>
                  <a:srgbClr val="002060"/>
                </a:solidFill>
              </a:rPr>
              <a:t>. </a:t>
            </a:r>
            <a:r>
              <a:rPr lang="fi-FI" sz="1100" dirty="0" err="1">
                <a:solidFill>
                  <a:srgbClr val="002060"/>
                </a:solidFill>
              </a:rPr>
              <a:t>When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productivity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grows</a:t>
            </a:r>
            <a:r>
              <a:rPr lang="fi-FI" sz="1100" dirty="0">
                <a:solidFill>
                  <a:srgbClr val="002060"/>
                </a:solidFill>
              </a:rPr>
              <a:t> (the </a:t>
            </a:r>
            <a:r>
              <a:rPr lang="fi-FI" sz="1100" dirty="0" err="1">
                <a:solidFill>
                  <a:srgbClr val="002060"/>
                </a:solidFill>
              </a:rPr>
              <a:t>curve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rises</a:t>
            </a:r>
            <a:r>
              <a:rPr lang="fi-FI" sz="1100" dirty="0">
                <a:solidFill>
                  <a:srgbClr val="002060"/>
                </a:solidFill>
              </a:rPr>
              <a:t>) </a:t>
            </a:r>
            <a:r>
              <a:rPr lang="fi-FI" sz="1100" dirty="0" err="1">
                <a:solidFill>
                  <a:srgbClr val="002060"/>
                </a:solidFill>
              </a:rPr>
              <a:t>value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added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grows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more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than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hours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worked</a:t>
            </a:r>
            <a:r>
              <a:rPr lang="fi-FI" sz="1100" dirty="0">
                <a:solidFill>
                  <a:srgbClr val="002060"/>
                </a:solidFill>
              </a:rPr>
              <a:t>. </a:t>
            </a:r>
          </a:p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Value </a:t>
            </a:r>
            <a:r>
              <a:rPr lang="fi-FI" sz="1100" dirty="0" err="1">
                <a:solidFill>
                  <a:srgbClr val="002664"/>
                </a:solidFill>
              </a:rPr>
              <a:t>added</a:t>
            </a:r>
            <a:r>
              <a:rPr lang="fi-FI" sz="1100" dirty="0">
                <a:solidFill>
                  <a:srgbClr val="002664"/>
                </a:solidFill>
              </a:rPr>
              <a:t> = </a:t>
            </a:r>
            <a:r>
              <a:rPr lang="fi-FI" sz="1100" dirty="0" err="1">
                <a:solidFill>
                  <a:srgbClr val="002664"/>
                </a:solidFill>
              </a:rPr>
              <a:t>turnover</a:t>
            </a:r>
            <a:r>
              <a:rPr lang="fi-FI" sz="1100" dirty="0">
                <a:solidFill>
                  <a:srgbClr val="002664"/>
                </a:solidFill>
              </a:rPr>
              <a:t> – </a:t>
            </a:r>
            <a:r>
              <a:rPr lang="fi-FI" sz="1100" dirty="0" err="1">
                <a:solidFill>
                  <a:srgbClr val="002664"/>
                </a:solidFill>
              </a:rPr>
              <a:t>purchasing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materials</a:t>
            </a:r>
            <a:r>
              <a:rPr lang="fi-FI" sz="1100" dirty="0">
                <a:solidFill>
                  <a:srgbClr val="002664"/>
                </a:solidFill>
              </a:rPr>
              <a:t> and </a:t>
            </a:r>
            <a:r>
              <a:rPr lang="fi-FI" sz="1100" dirty="0" err="1">
                <a:solidFill>
                  <a:srgbClr val="002664"/>
                </a:solidFill>
              </a:rPr>
              <a:t>services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Value </a:t>
            </a:r>
            <a:r>
              <a:rPr lang="fi-FI" sz="1100" dirty="0" err="1">
                <a:solidFill>
                  <a:srgbClr val="002664"/>
                </a:solidFill>
              </a:rPr>
              <a:t>added</a:t>
            </a:r>
            <a:r>
              <a:rPr lang="fi-FI" sz="1100" dirty="0">
                <a:solidFill>
                  <a:srgbClr val="002664"/>
                </a:solidFill>
              </a:rPr>
              <a:t> = labour </a:t>
            </a:r>
            <a:r>
              <a:rPr lang="fi-FI" sz="1100" dirty="0" err="1">
                <a:solidFill>
                  <a:srgbClr val="002664"/>
                </a:solidFill>
              </a:rPr>
              <a:t>costs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rents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depreciations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profits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/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040759" y="4752131"/>
            <a:ext cx="2633504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The </a:t>
            </a:r>
            <a:r>
              <a:rPr lang="fi-FI" sz="1209" b="1" dirty="0" err="1">
                <a:solidFill>
                  <a:srgbClr val="002060"/>
                </a:solidFill>
              </a:rPr>
              <a:t>structure</a:t>
            </a:r>
            <a:r>
              <a:rPr lang="fi-FI" sz="1209" b="1" dirty="0">
                <a:solidFill>
                  <a:srgbClr val="002060"/>
                </a:solidFill>
              </a:rPr>
              <a:t> of </a:t>
            </a:r>
            <a:r>
              <a:rPr lang="fi-FI" sz="1209" b="1" dirty="0" err="1">
                <a:solidFill>
                  <a:srgbClr val="002060"/>
                </a:solidFill>
              </a:rPr>
              <a:t>current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industry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does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not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enable</a:t>
            </a:r>
            <a:r>
              <a:rPr lang="fi-FI" sz="1209" b="1" dirty="0">
                <a:solidFill>
                  <a:srgbClr val="002060"/>
                </a:solidFill>
              </a:rPr>
              <a:t> the </a:t>
            </a:r>
            <a:r>
              <a:rPr lang="fi-FI" sz="1209" b="1" dirty="0" err="1">
                <a:solidFill>
                  <a:srgbClr val="002060"/>
                </a:solidFill>
              </a:rPr>
              <a:t>similar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productivity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development</a:t>
            </a:r>
            <a:r>
              <a:rPr lang="fi-FI" sz="1209" b="1" dirty="0">
                <a:solidFill>
                  <a:srgbClr val="002060"/>
                </a:solidFill>
              </a:rPr>
              <a:t> as </a:t>
            </a:r>
            <a:r>
              <a:rPr lang="fi-FI" sz="1209" b="1" dirty="0" err="1">
                <a:solidFill>
                  <a:srgbClr val="002060"/>
                </a:solidFill>
              </a:rPr>
              <a:t>during</a:t>
            </a:r>
            <a:r>
              <a:rPr lang="fi-FI" sz="1209" b="1" dirty="0">
                <a:solidFill>
                  <a:srgbClr val="002060"/>
                </a:solidFill>
              </a:rPr>
              <a:t> the </a:t>
            </a:r>
            <a:r>
              <a:rPr lang="fi-FI" sz="1209" b="1" dirty="0" err="1">
                <a:solidFill>
                  <a:srgbClr val="002060"/>
                </a:solidFill>
              </a:rPr>
              <a:t>years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smtClean="0">
                <a:solidFill>
                  <a:srgbClr val="002060"/>
                </a:solidFill>
              </a:rPr>
              <a:t>2000-2008 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860013" y="1583779"/>
            <a:ext cx="1521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060"/>
                </a:solidFill>
              </a:rPr>
              <a:t>Index, </a:t>
            </a:r>
            <a:r>
              <a:rPr lang="fi-FI" sz="1400" dirty="0" smtClean="0">
                <a:solidFill>
                  <a:srgbClr val="002060"/>
                </a:solidFill>
              </a:rPr>
              <a:t>2000=100</a:t>
            </a:r>
            <a:endParaRPr lang="en-GB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135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50983"/>
              </p:ext>
            </p:extLst>
          </p:nvPr>
        </p:nvGraphicFramePr>
        <p:xfrm>
          <a:off x="431653" y="1631183"/>
          <a:ext cx="8657109" cy="443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</a:rPr>
              <a:t>*) </a:t>
            </a:r>
            <a:r>
              <a:rPr lang="en-US" sz="1100" dirty="0">
                <a:solidFill>
                  <a:srgbClr val="002060"/>
                </a:solidFill>
              </a:rPr>
              <a:t>In the ECB </a:t>
            </a:r>
            <a:r>
              <a:rPr lang="en-US" sz="1100" dirty="0" err="1">
                <a:solidFill>
                  <a:srgbClr val="002060"/>
                </a:solidFill>
              </a:rPr>
              <a:t>Harmonised</a:t>
            </a:r>
            <a:r>
              <a:rPr lang="en-US" sz="1100" dirty="0">
                <a:solidFill>
                  <a:srgbClr val="002060"/>
                </a:solidFill>
              </a:rPr>
              <a:t> Competitiveness Index, the average effective exchange rate of each country is calculated vis-à-vis 20 to 30 main trade partners, as well as the development of unit </a:t>
            </a:r>
            <a:r>
              <a:rPr lang="en-US" sz="1100" dirty="0" err="1">
                <a:solidFill>
                  <a:srgbClr val="002060"/>
                </a:solidFill>
              </a:rPr>
              <a:t>labour</a:t>
            </a:r>
            <a:r>
              <a:rPr lang="en-US" sz="1100" dirty="0">
                <a:solidFill>
                  <a:srgbClr val="002060"/>
                </a:solidFill>
              </a:rPr>
              <a:t> costs for the total economy.</a:t>
            </a:r>
            <a:endParaRPr lang="fi-FI" sz="1100" dirty="0">
              <a:solidFill>
                <a:srgbClr val="002060"/>
              </a:solidFill>
            </a:endParaRPr>
          </a:p>
          <a:p>
            <a:r>
              <a:rPr lang="fi-FI" sz="1100" dirty="0" err="1">
                <a:solidFill>
                  <a:srgbClr val="002060"/>
                </a:solidFill>
              </a:rPr>
              <a:t>Latest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information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smtClean="0">
                <a:solidFill>
                  <a:srgbClr val="002060"/>
                </a:solidFill>
              </a:rPr>
              <a:t>II/2015. </a:t>
            </a: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European Central Bank 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Finland’s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price</a:t>
            </a:r>
            <a:r>
              <a:rPr lang="fi-FI" sz="1209" b="1" dirty="0" smtClean="0">
                <a:solidFill>
                  <a:srgbClr val="002060"/>
                </a:solidFill>
              </a:rPr>
              <a:t> and </a:t>
            </a:r>
            <a:r>
              <a:rPr lang="fi-FI" sz="1209" b="1" dirty="0" err="1" smtClean="0">
                <a:solidFill>
                  <a:srgbClr val="002060"/>
                </a:solidFill>
              </a:rPr>
              <a:t>cost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>
                <a:solidFill>
                  <a:srgbClr val="002060"/>
                </a:solidFill>
              </a:rPr>
              <a:t>c</a:t>
            </a:r>
            <a:r>
              <a:rPr lang="fi-FI" sz="1209" b="1" dirty="0" err="1" smtClean="0">
                <a:solidFill>
                  <a:srgbClr val="002060"/>
                </a:solidFill>
              </a:rPr>
              <a:t>ompetitiveness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declines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Finland’s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price</a:t>
            </a:r>
            <a:r>
              <a:rPr lang="fi-FI" sz="1209" b="1" dirty="0" smtClean="0">
                <a:solidFill>
                  <a:srgbClr val="002060"/>
                </a:solidFill>
              </a:rPr>
              <a:t> and </a:t>
            </a:r>
            <a:r>
              <a:rPr lang="fi-FI" sz="1209" b="1" dirty="0" err="1" smtClean="0">
                <a:solidFill>
                  <a:srgbClr val="002060"/>
                </a:solidFill>
              </a:rPr>
              <a:t>cost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competitiveness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improves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Unit Labour Costs at the National Economy Level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/>
              <a:t>Unit labour costs  = labour costs / productivity, including the influence of effective exchange rates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52472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874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the </a:t>
            </a:r>
            <a:r>
              <a:rPr lang="fi-FI" sz="2419" dirty="0" err="1">
                <a:solidFill>
                  <a:srgbClr val="002060"/>
                </a:solidFill>
              </a:rPr>
              <a:t>renewal</a:t>
            </a:r>
            <a:r>
              <a:rPr lang="fi-FI" sz="2419" dirty="0">
                <a:solidFill>
                  <a:srgbClr val="002060"/>
                </a:solidFill>
              </a:rPr>
              <a:t> of the </a:t>
            </a:r>
            <a:r>
              <a:rPr lang="fi-FI" sz="2419" dirty="0" err="1">
                <a:solidFill>
                  <a:srgbClr val="002060"/>
                </a:solidFill>
              </a:rPr>
              <a:t>industry</a:t>
            </a:r>
            <a:endParaRPr lang="fi-FI" sz="2419" dirty="0">
              <a:solidFill>
                <a:srgbClr val="002060"/>
              </a:solidFill>
            </a:endParaRPr>
          </a:p>
          <a:p>
            <a:r>
              <a:rPr lang="fi-FI" sz="2419" dirty="0" err="1">
                <a:solidFill>
                  <a:srgbClr val="002060"/>
                </a:solidFill>
              </a:rPr>
              <a:t>Taxes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should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growth</a:t>
            </a:r>
            <a:r>
              <a:rPr lang="fi-FI" sz="2419" dirty="0">
                <a:solidFill>
                  <a:srgbClr val="002060"/>
                </a:solidFill>
              </a:rPr>
              <a:t> and </a:t>
            </a:r>
            <a:r>
              <a:rPr lang="fi-FI" sz="2419" dirty="0" err="1">
                <a:solidFill>
                  <a:srgbClr val="002060"/>
                </a:solidFill>
              </a:rPr>
              <a:t>investment</a:t>
            </a:r>
            <a:r>
              <a:rPr lang="fi-FI" sz="2419" dirty="0">
                <a:solidFill>
                  <a:srgbClr val="002060"/>
                </a:solidFill>
              </a:rPr>
              <a:t> in Finland</a:t>
            </a:r>
          </a:p>
          <a:p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decision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making</a:t>
            </a:r>
            <a:r>
              <a:rPr lang="fi-FI" sz="2419" dirty="0">
                <a:solidFill>
                  <a:srgbClr val="002060"/>
                </a:solidFill>
              </a:rPr>
              <a:t> in </a:t>
            </a:r>
            <a:r>
              <a:rPr lang="fi-FI" sz="2419" dirty="0" err="1">
                <a:solidFill>
                  <a:srgbClr val="002060"/>
                </a:solidFill>
              </a:rPr>
              <a:t>companies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related</a:t>
            </a:r>
            <a:r>
              <a:rPr lang="fi-FI" sz="2419" dirty="0">
                <a:solidFill>
                  <a:srgbClr val="002060"/>
                </a:solidFill>
              </a:rPr>
              <a:t> to </a:t>
            </a:r>
            <a:r>
              <a:rPr lang="fi-FI" sz="2419" dirty="0" err="1">
                <a:solidFill>
                  <a:srgbClr val="002060"/>
                </a:solidFill>
              </a:rPr>
              <a:t>compensation</a:t>
            </a:r>
            <a:r>
              <a:rPr lang="fi-FI" sz="2419" dirty="0">
                <a:solidFill>
                  <a:srgbClr val="002060"/>
                </a:solidFill>
              </a:rPr>
              <a:t> and </a:t>
            </a:r>
            <a:r>
              <a:rPr lang="fi-FI" sz="2419" dirty="0" err="1">
                <a:solidFill>
                  <a:srgbClr val="002060"/>
                </a:solidFill>
              </a:rPr>
              <a:t>working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time</a:t>
            </a:r>
            <a:endParaRPr lang="fi-FI" sz="2419" dirty="0">
              <a:solidFill>
                <a:srgbClr val="002060"/>
              </a:solidFill>
            </a:endParaRPr>
          </a:p>
          <a:p>
            <a:r>
              <a:rPr lang="fi-FI" sz="2419" dirty="0">
                <a:solidFill>
                  <a:srgbClr val="002060"/>
                </a:solidFill>
              </a:rPr>
              <a:t>No new </a:t>
            </a:r>
            <a:r>
              <a:rPr lang="fi-FI" sz="2419" dirty="0" err="1">
                <a:solidFill>
                  <a:srgbClr val="002060"/>
                </a:solidFill>
              </a:rPr>
              <a:t>European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nor</a:t>
            </a:r>
            <a:r>
              <a:rPr lang="fi-FI" sz="2419" dirty="0">
                <a:solidFill>
                  <a:srgbClr val="002060"/>
                </a:solidFill>
              </a:rPr>
              <a:t> national </a:t>
            </a:r>
            <a:r>
              <a:rPr lang="fi-FI" sz="2419" dirty="0" err="1">
                <a:solidFill>
                  <a:srgbClr val="002060"/>
                </a:solidFill>
              </a:rPr>
              <a:t>burdens</a:t>
            </a:r>
            <a:r>
              <a:rPr lang="fi-FI" sz="2419" dirty="0">
                <a:solidFill>
                  <a:srgbClr val="002060"/>
                </a:solidFill>
              </a:rPr>
              <a:t> on </a:t>
            </a:r>
            <a:r>
              <a:rPr lang="fi-FI" sz="2419" dirty="0" err="1">
                <a:solidFill>
                  <a:srgbClr val="002060"/>
                </a:solidFill>
              </a:rPr>
              <a:t>companies</a:t>
            </a:r>
            <a:r>
              <a:rPr lang="fi-FI" sz="2419" dirty="0">
                <a:solidFill>
                  <a:srgbClr val="002060"/>
                </a:solidFill>
              </a:rPr>
              <a:t>, </a:t>
            </a:r>
            <a:r>
              <a:rPr lang="fi-FI" sz="2419" dirty="0" err="1">
                <a:solidFill>
                  <a:srgbClr val="002060"/>
                </a:solidFill>
              </a:rPr>
              <a:t>which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are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deteriorating</a:t>
            </a:r>
            <a:r>
              <a:rPr lang="fi-FI" sz="2419" dirty="0">
                <a:solidFill>
                  <a:srgbClr val="002060"/>
                </a:solidFill>
              </a:rPr>
              <a:t> the </a:t>
            </a:r>
            <a:r>
              <a:rPr lang="fi-FI" sz="2419" dirty="0" err="1">
                <a:solidFill>
                  <a:srgbClr val="002060"/>
                </a:solidFill>
              </a:rPr>
              <a:t>competitiveness</a:t>
            </a:r>
            <a:endParaRPr lang="fi-FI" sz="2419" dirty="0">
              <a:solidFill>
                <a:srgbClr val="002060"/>
              </a:solidFill>
            </a:endParaRPr>
          </a:p>
        </p:txBody>
      </p:sp>
      <p:sp>
        <p:nvSpPr>
          <p:cNvPr id="1761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should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b="1" dirty="0" err="1" smtClean="0"/>
              <a:t>done</a:t>
            </a:r>
            <a:r>
              <a:rPr lang="fi-FI" b="1" dirty="0" smtClean="0"/>
              <a:t>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51842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3"/>
          <p:cNvSpPr>
            <a:spLocks noGrp="1" noChangeArrowheads="1"/>
          </p:cNvSpPr>
          <p:nvPr>
            <p:ph idx="1"/>
          </p:nvPr>
        </p:nvSpPr>
        <p:spPr>
          <a:xfrm>
            <a:off x="431801" y="1655787"/>
            <a:ext cx="9502362" cy="4392591"/>
          </a:xfrm>
        </p:spPr>
        <p:txBody>
          <a:bodyPr/>
          <a:lstStyle/>
          <a:p>
            <a:pPr eaLnBrk="1" hangingPunct="1"/>
            <a:r>
              <a:rPr lang="en-GB" b="1" dirty="0" smtClean="0"/>
              <a:t>Global Structural Change Set to Continue Apace</a:t>
            </a:r>
          </a:p>
          <a:p>
            <a:pPr lvl="1" eaLnBrk="1" hangingPunct="1"/>
            <a:r>
              <a:rPr lang="en-GB" dirty="0" smtClean="0"/>
              <a:t>Industrial production and services will relocate to rapidly developing economic areas</a:t>
            </a:r>
          </a:p>
          <a:p>
            <a:pPr lvl="1" eaLnBrk="1" hangingPunct="1"/>
            <a:r>
              <a:rPr lang="en-GB" dirty="0" smtClean="0"/>
              <a:t>Strong growth, large markets, cheap labour and increasing expertise will increase the attractiveness of these regions.</a:t>
            </a:r>
          </a:p>
          <a:p>
            <a:pPr lvl="1" eaLnBrk="1" hangingPunct="1">
              <a:buFontTx/>
              <a:buNone/>
            </a:pPr>
            <a:endParaRPr lang="en-GB" b="1" dirty="0" smtClean="0"/>
          </a:p>
          <a:p>
            <a:pPr eaLnBrk="1" hangingPunct="1"/>
            <a:r>
              <a:rPr lang="en-GB" b="1" dirty="0" smtClean="0"/>
              <a:t>Competition over Skills and Raw Materials Set to Increase</a:t>
            </a:r>
          </a:p>
          <a:p>
            <a:pPr lvl="1" eaLnBrk="1" hangingPunct="1"/>
            <a:r>
              <a:rPr lang="en-GB" dirty="0" smtClean="0"/>
              <a:t>Due to an increase in retirement, the sector’s annual recruitment need in Finland will rise considerably in the coming years.</a:t>
            </a:r>
          </a:p>
          <a:p>
            <a:pPr lvl="1" eaLnBrk="1" hangingPunct="1"/>
            <a:r>
              <a:rPr lang="en-GB" dirty="0" smtClean="0"/>
              <a:t>The availability of reasonably-priced energy also threatens to become an investment bottleneck in Finland</a:t>
            </a:r>
          </a:p>
          <a:p>
            <a:pPr lvl="1"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b="1" dirty="0" smtClean="0"/>
              <a:t>Combating Climate Change</a:t>
            </a:r>
          </a:p>
          <a:p>
            <a:pPr lvl="1" eaLnBrk="1" hangingPunct="1"/>
            <a:r>
              <a:rPr lang="en-GB" dirty="0" smtClean="0"/>
              <a:t>A challenge as costs are set to grow faster than in competitor countries  </a:t>
            </a:r>
          </a:p>
          <a:p>
            <a:pPr lvl="1" eaLnBrk="1" hangingPunct="1"/>
            <a:r>
              <a:rPr lang="en-GB" dirty="0" smtClean="0"/>
              <a:t>An opportunity for new environmental and energy technologies</a:t>
            </a: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Long-Term Outlook and Challenges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7125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09CE-0B1A-4C3F-9E0A-60E63FDFFBC2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Export</a:t>
            </a:r>
            <a:r>
              <a:rPr lang="fi-FI" dirty="0" smtClean="0"/>
              <a:t> of Technology Industry </a:t>
            </a:r>
            <a:r>
              <a:rPr lang="fi-FI" dirty="0" err="1" smtClean="0"/>
              <a:t>Goods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Finland </a:t>
            </a:r>
            <a:r>
              <a:rPr lang="fi-FI" dirty="0" err="1" smtClean="0"/>
              <a:t>by</a:t>
            </a:r>
            <a:r>
              <a:rPr lang="fi-FI" dirty="0" smtClean="0"/>
              <a:t> Area in  2014</a:t>
            </a:r>
            <a:br>
              <a:rPr lang="fi-FI" dirty="0" smtClean="0"/>
            </a:br>
            <a:r>
              <a:rPr lang="fi-FI" sz="2000" b="0" dirty="0" smtClean="0"/>
              <a:t>Total </a:t>
            </a:r>
            <a:r>
              <a:rPr lang="fi-FI" sz="2000" b="0" dirty="0" err="1" smtClean="0"/>
              <a:t>goods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exports</a:t>
            </a:r>
            <a:r>
              <a:rPr lang="fi-FI" sz="2000" b="0" dirty="0" smtClean="0"/>
              <a:t> 26.2 </a:t>
            </a:r>
            <a:r>
              <a:rPr lang="fi-FI" sz="2000" b="0" dirty="0" err="1" smtClean="0"/>
              <a:t>billion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euros</a:t>
            </a:r>
            <a:r>
              <a:rPr lang="fi-FI" sz="2000" b="0" dirty="0" smtClean="0"/>
              <a:t>*</a:t>
            </a:r>
            <a:endParaRPr lang="fi-FI" sz="2000" b="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1992" y="1799803"/>
            <a:ext cx="9220767" cy="4486598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32972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North America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2.6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9.8%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935163" y="2472864"/>
            <a:ext cx="1502784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Western Europe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13.1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50.1%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8"/>
            <a:ext cx="1548794" cy="961616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Middle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and Central East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 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2.1%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109894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Asia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4.1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15.8%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109894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Africa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522092" y="4945582"/>
            <a:ext cx="2315118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South and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Middle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America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0.9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3.3%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81040" y="2460043"/>
            <a:ext cx="2449603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Central and Eastern Europe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17.1%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37994" y="6337036"/>
            <a:ext cx="63223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*) In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addition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to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10.9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Source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: National Board of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1466057457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0013" y="1943819"/>
            <a:ext cx="8642350" cy="2232249"/>
          </a:xfrm>
        </p:spPr>
        <p:txBody>
          <a:bodyPr/>
          <a:lstStyle/>
          <a:p>
            <a:pPr eaLnBrk="1" hangingPunct="1"/>
            <a:r>
              <a:rPr lang="en-GB" dirty="0" smtClean="0"/>
              <a:t>The Federation of Finnish Technology Industries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593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2014</a:t>
            </a:r>
            <a:endParaRPr lang="en-GB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61</a:t>
            </a:fld>
            <a:endParaRPr lang="fi-FI" dirty="0"/>
          </a:p>
        </p:txBody>
      </p:sp>
      <p:graphicFrame>
        <p:nvGraphicFramePr>
          <p:cNvPr id="29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221607"/>
              </p:ext>
            </p:extLst>
          </p:nvPr>
        </p:nvGraphicFramePr>
        <p:xfrm>
          <a:off x="5440106" y="2186830"/>
          <a:ext cx="3421087" cy="351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90633"/>
              </p:ext>
            </p:extLst>
          </p:nvPr>
        </p:nvGraphicFramePr>
        <p:xfrm>
          <a:off x="868106" y="2175721"/>
          <a:ext cx="3420745" cy="351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uorakulmio 30"/>
          <p:cNvSpPr/>
          <p:nvPr/>
        </p:nvSpPr>
        <p:spPr>
          <a:xfrm>
            <a:off x="1084130" y="1727795"/>
            <a:ext cx="3348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enteprises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</a:t>
            </a:r>
            <a:r>
              <a:rPr lang="fi-FI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 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583</a:t>
            </a:r>
            <a:endParaRPr lang="fi-FI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5584122" y="1727795"/>
            <a:ext cx="378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183 772</a:t>
            </a:r>
            <a:endParaRPr lang="fi-FI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  <p:grpSp>
        <p:nvGrpSpPr>
          <p:cNvPr id="33" name="Ryhmä 32"/>
          <p:cNvGrpSpPr/>
          <p:nvPr/>
        </p:nvGrpSpPr>
        <p:grpSpPr>
          <a:xfrm>
            <a:off x="1596195" y="5544219"/>
            <a:ext cx="1611766" cy="276999"/>
            <a:chOff x="755576" y="5301208"/>
            <a:chExt cx="2103343" cy="323847"/>
          </a:xfrm>
        </p:grpSpPr>
        <p:sp>
          <p:nvSpPr>
            <p:cNvPr id="34" name="Suorakulmio 33"/>
            <p:cNvSpPr/>
            <p:nvPr/>
          </p:nvSpPr>
          <p:spPr>
            <a:xfrm>
              <a:off x="971599" y="5301208"/>
              <a:ext cx="1887320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1–249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35" name="Suorakulmio 34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6" name="Ryhmä 35"/>
          <p:cNvGrpSpPr/>
          <p:nvPr/>
        </p:nvGrpSpPr>
        <p:grpSpPr>
          <a:xfrm>
            <a:off x="1596195" y="5843284"/>
            <a:ext cx="1781684" cy="276999"/>
            <a:chOff x="755576" y="5600273"/>
            <a:chExt cx="2325090" cy="323847"/>
          </a:xfrm>
        </p:grpSpPr>
        <p:sp>
          <p:nvSpPr>
            <p:cNvPr id="37" name="Suorakulmio 36"/>
            <p:cNvSpPr/>
            <p:nvPr/>
          </p:nvSpPr>
          <p:spPr>
            <a:xfrm>
              <a:off x="971600" y="5600273"/>
              <a:ext cx="2109066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250–499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38" name="Suorakulmio 37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3892437" y="5544219"/>
            <a:ext cx="1781684" cy="276999"/>
            <a:chOff x="3200221" y="5301208"/>
            <a:chExt cx="2325090" cy="323847"/>
          </a:xfrm>
        </p:grpSpPr>
        <p:sp>
          <p:nvSpPr>
            <p:cNvPr id="40" name="Suorakulmio 39"/>
            <p:cNvSpPr/>
            <p:nvPr/>
          </p:nvSpPr>
          <p:spPr>
            <a:xfrm>
              <a:off x="3416245" y="5301208"/>
              <a:ext cx="2109066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500–999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41" name="Suorakulmio 40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3892442" y="5843284"/>
            <a:ext cx="1600850" cy="276999"/>
            <a:chOff x="3200221" y="5600273"/>
            <a:chExt cx="2089100" cy="323847"/>
          </a:xfrm>
        </p:grpSpPr>
        <p:sp>
          <p:nvSpPr>
            <p:cNvPr id="43" name="Suorakulmio 42"/>
            <p:cNvSpPr/>
            <p:nvPr/>
          </p:nvSpPr>
          <p:spPr>
            <a:xfrm>
              <a:off x="3401999" y="5600273"/>
              <a:ext cx="1887322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1000–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44" name="Suorakulmio 43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5" name="Tekstiruutu 44"/>
          <p:cNvSpPr txBox="1"/>
          <p:nvPr/>
        </p:nvSpPr>
        <p:spPr>
          <a:xfrm>
            <a:off x="1407565" y="6480326"/>
            <a:ext cx="34540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dirty="0" err="1" smtClean="0">
                <a:ea typeface="ＭＳ Ｐゴシック" pitchFamily="-128" charset="-128"/>
              </a:rPr>
              <a:t>Source</a:t>
            </a:r>
            <a:r>
              <a:rPr lang="fi-FI" sz="1000" dirty="0" smtClean="0">
                <a:ea typeface="ＭＳ Ｐゴシック" pitchFamily="-128" charset="-128"/>
              </a:rPr>
              <a:t>: </a:t>
            </a:r>
            <a:r>
              <a:rPr lang="fi-FI" sz="1000" dirty="0" err="1" smtClean="0">
                <a:ea typeface="ＭＳ Ｐゴシック" pitchFamily="-128" charset="-128"/>
              </a:rPr>
              <a:t>The</a:t>
            </a:r>
            <a:r>
              <a:rPr lang="fi-FI" sz="1000" dirty="0" smtClean="0">
                <a:ea typeface="ＭＳ Ｐゴシック" pitchFamily="-128" charset="-128"/>
              </a:rPr>
              <a:t> Federation of </a:t>
            </a:r>
            <a:r>
              <a:rPr lang="fi-FI" sz="1000" dirty="0" err="1" smtClean="0">
                <a:ea typeface="ＭＳ Ｐゴシック" pitchFamily="-128" charset="-128"/>
              </a:rPr>
              <a:t>Finnish</a:t>
            </a:r>
            <a:r>
              <a:rPr lang="fi-FI" sz="1000" dirty="0" smtClean="0">
                <a:ea typeface="ＭＳ Ｐゴシック" pitchFamily="-128" charset="-128"/>
              </a:rPr>
              <a:t> Technology </a:t>
            </a:r>
            <a:r>
              <a:rPr lang="fi-FI" sz="1000" dirty="0" err="1" smtClean="0">
                <a:ea typeface="ＭＳ Ｐゴシック" pitchFamily="-128" charset="-128"/>
              </a:rPr>
              <a:t>industries</a:t>
            </a:r>
            <a:endParaRPr lang="fi-FI" sz="1000" spc="-40" dirty="0" smtClean="0"/>
          </a:p>
        </p:txBody>
      </p:sp>
      <p:sp>
        <p:nvSpPr>
          <p:cNvPr id="47" name="Päivämäärän paikkamerkki 4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05898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SME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2014</a:t>
            </a:r>
            <a:endParaRPr lang="en-GB" dirty="0"/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48224"/>
              </p:ext>
            </p:extLst>
          </p:nvPr>
        </p:nvGraphicFramePr>
        <p:xfrm>
          <a:off x="1125216" y="2169135"/>
          <a:ext cx="3564746" cy="351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860014" y="1799803"/>
            <a:ext cx="4155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enterprises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</a:t>
            </a:r>
            <a:r>
              <a:rPr lang="fi-FI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 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439</a:t>
            </a:r>
            <a:endParaRPr lang="fi-FI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5769223" y="1799803"/>
            <a:ext cx="3449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71 069</a:t>
            </a:r>
            <a:endParaRPr lang="fi-FI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1520752" y="5625526"/>
            <a:ext cx="1533775" cy="276999"/>
            <a:chOff x="755576" y="5301208"/>
            <a:chExt cx="1920709" cy="323848"/>
          </a:xfrm>
        </p:grpSpPr>
        <p:sp>
          <p:nvSpPr>
            <p:cNvPr id="10" name="Suorakulmio 9"/>
            <p:cNvSpPr/>
            <p:nvPr/>
          </p:nvSpPr>
          <p:spPr>
            <a:xfrm>
              <a:off x="971600" y="5301208"/>
              <a:ext cx="1704685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1–19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1" name="Suorakulmio 10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rgbClr val="822433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1520751" y="5924591"/>
            <a:ext cx="1618735" cy="276999"/>
            <a:chOff x="755576" y="5600273"/>
            <a:chExt cx="2027104" cy="323848"/>
          </a:xfrm>
        </p:grpSpPr>
        <p:sp>
          <p:nvSpPr>
            <p:cNvPr id="13" name="Suorakulmio 12"/>
            <p:cNvSpPr/>
            <p:nvPr/>
          </p:nvSpPr>
          <p:spPr>
            <a:xfrm>
              <a:off x="971600" y="5600273"/>
              <a:ext cx="1811080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20–49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4" name="Suorakulmio 13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rgbClr val="D95E16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3753000" y="5625526"/>
            <a:ext cx="1618735" cy="276999"/>
            <a:chOff x="3200221" y="5301208"/>
            <a:chExt cx="2027104" cy="323848"/>
          </a:xfrm>
        </p:grpSpPr>
        <p:sp>
          <p:nvSpPr>
            <p:cNvPr id="16" name="Suorakulmio 15"/>
            <p:cNvSpPr/>
            <p:nvPr/>
          </p:nvSpPr>
          <p:spPr>
            <a:xfrm>
              <a:off x="3416245" y="5301208"/>
              <a:ext cx="1811080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50–99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7" name="Suorakulmio 16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rgbClr val="00A1DE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3753002" y="5924591"/>
            <a:ext cx="1777277" cy="276999"/>
            <a:chOff x="3200221" y="5600273"/>
            <a:chExt cx="2225641" cy="323848"/>
          </a:xfrm>
        </p:grpSpPr>
        <p:sp>
          <p:nvSpPr>
            <p:cNvPr id="19" name="Suorakulmio 18"/>
            <p:cNvSpPr/>
            <p:nvPr/>
          </p:nvSpPr>
          <p:spPr>
            <a:xfrm>
              <a:off x="3401999" y="5600273"/>
              <a:ext cx="2023863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100–249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20" name="Suorakulmio 19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rgbClr val="A2AD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2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39767"/>
              </p:ext>
            </p:extLst>
          </p:nvPr>
        </p:nvGraphicFramePr>
        <p:xfrm>
          <a:off x="5697215" y="2180243"/>
          <a:ext cx="3565103" cy="351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kstiruutu 23"/>
          <p:cNvSpPr txBox="1"/>
          <p:nvPr/>
        </p:nvSpPr>
        <p:spPr>
          <a:xfrm>
            <a:off x="1327518" y="6495461"/>
            <a:ext cx="34540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dirty="0" err="1" smtClean="0">
                <a:ea typeface="ＭＳ Ｐゴシック" pitchFamily="-128" charset="-128"/>
              </a:rPr>
              <a:t>Source</a:t>
            </a:r>
            <a:r>
              <a:rPr lang="fi-FI" sz="1000" dirty="0" smtClean="0">
                <a:ea typeface="ＭＳ Ｐゴシック" pitchFamily="-128" charset="-128"/>
              </a:rPr>
              <a:t>: </a:t>
            </a:r>
            <a:r>
              <a:rPr lang="fi-FI" sz="1000" dirty="0" err="1" smtClean="0">
                <a:ea typeface="ＭＳ Ｐゴシック" pitchFamily="-128" charset="-128"/>
              </a:rPr>
              <a:t>The</a:t>
            </a:r>
            <a:r>
              <a:rPr lang="fi-FI" sz="1000" dirty="0" smtClean="0">
                <a:ea typeface="ＭＳ Ｐゴシック" pitchFamily="-128" charset="-128"/>
              </a:rPr>
              <a:t> Federation of </a:t>
            </a:r>
            <a:r>
              <a:rPr lang="fi-FI" sz="1000" dirty="0" err="1" smtClean="0">
                <a:ea typeface="ＭＳ Ｐゴシック" pitchFamily="-128" charset="-128"/>
              </a:rPr>
              <a:t>Finnish</a:t>
            </a:r>
            <a:r>
              <a:rPr lang="fi-FI" sz="1000" dirty="0" smtClean="0">
                <a:ea typeface="ＭＳ Ｐゴシック" pitchFamily="-128" charset="-128"/>
              </a:rPr>
              <a:t> Technology </a:t>
            </a:r>
            <a:r>
              <a:rPr lang="fi-FI" sz="1000" dirty="0" err="1" smtClean="0">
                <a:ea typeface="ＭＳ Ｐゴシック" pitchFamily="-128" charset="-128"/>
              </a:rPr>
              <a:t>industries</a:t>
            </a:r>
            <a:endParaRPr lang="fi-FI" sz="1000" spc="-40" dirty="0" smtClean="0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81182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Industry and Technology </a:t>
            </a:r>
            <a:b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</a:br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Industry in Finland</a:t>
            </a:r>
            <a:endParaRPr lang="en-GB" dirty="0"/>
          </a:p>
        </p:txBody>
      </p:sp>
      <p:graphicFrame>
        <p:nvGraphicFramePr>
          <p:cNvPr id="35" name="Sisällön paikkamerkki 3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396728"/>
              </p:ext>
            </p:extLst>
          </p:nvPr>
        </p:nvGraphicFramePr>
        <p:xfrm>
          <a:off x="431800" y="1746333"/>
          <a:ext cx="9502775" cy="473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733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orakulmio 1"/>
          <p:cNvSpPr/>
          <p:nvPr/>
        </p:nvSpPr>
        <p:spPr>
          <a:xfrm>
            <a:off x="1368351" y="6480322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9033523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Technology </a:t>
            </a:r>
            <a:r>
              <a:rPr lang="en-GB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Industry in </a:t>
            </a:r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Finland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246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2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36895544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Technology Industry* in Finland</a:t>
            </a:r>
            <a:endParaRPr lang="en-GB" sz="3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5143" y="1364227"/>
          <a:ext cx="6255375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690303"/>
          <a:ext cx="9649671" cy="36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2327" y="1590770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Source: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8791" y="5616227"/>
            <a:ext cx="1959709" cy="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metals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96342" y="5196293"/>
          <a:ext cx="6959953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96343" y="5544219"/>
          <a:ext cx="3896500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86"/>
                <a:gridCol w="1318280"/>
                <a:gridCol w="1734934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32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4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Tekno_en</Template>
  <TotalTime>1315</TotalTime>
  <Words>2679</Words>
  <Application>Microsoft Office PowerPoint</Application>
  <PresentationFormat>Mukautettu</PresentationFormat>
  <Paragraphs>734</Paragraphs>
  <Slides>62</Slides>
  <Notes>15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8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62</vt:i4>
      </vt:variant>
    </vt:vector>
  </HeadingPairs>
  <TitlesOfParts>
    <vt:vector size="80" baseType="lpstr">
      <vt:lpstr>Arial Unicode MS</vt:lpstr>
      <vt:lpstr>ＭＳ Ｐゴシック</vt:lpstr>
      <vt:lpstr>Arial</vt:lpstr>
      <vt:lpstr>Calibri</vt:lpstr>
      <vt:lpstr>Frutiger LT 45 Light</vt:lpstr>
      <vt:lpstr>Times</vt:lpstr>
      <vt:lpstr>Wingdings</vt:lpstr>
      <vt:lpstr>Teknologiateollisuus_template_20141218</vt:lpstr>
      <vt:lpstr>5nuolen_vaakaKANSI_SUOMI</vt:lpstr>
      <vt:lpstr>1_Teknologiateollisuus_template_20141218</vt:lpstr>
      <vt:lpstr>2_Teknologiateollisuus_template_20141218</vt:lpstr>
      <vt:lpstr>1_5nuolen_vaakaKANSI_SUOMI</vt:lpstr>
      <vt:lpstr>5_5nuolen_vaakaKANSI_SUOMI</vt:lpstr>
      <vt:lpstr>3_Teknologiateollisuus_template_20141218</vt:lpstr>
      <vt:lpstr>4_Teknologiateollisuus_template_20141218</vt:lpstr>
      <vt:lpstr>Macrobond document</vt:lpstr>
      <vt:lpstr>Kaavio</vt:lpstr>
      <vt:lpstr>Chart</vt:lpstr>
      <vt:lpstr>Technology Industry / Finnish Economic Situation and Outlook  November 2015</vt:lpstr>
      <vt:lpstr>The Technology Industry –  the Largest Export Sector in Finland</vt:lpstr>
      <vt:lpstr>The Finnish Technology Industry Is Comprised of Five Sub-Sectors</vt:lpstr>
      <vt:lpstr>The Finnish Technology Industry is Comprised of Five Sub-Sectors</vt:lpstr>
      <vt:lpstr>Turnover of the Technology Industry in Finland</vt:lpstr>
      <vt:lpstr>Export of Technology Industry Goods from  Finland by Area in  2014 Total goods exports 26.2 billion euros*</vt:lpstr>
      <vt:lpstr>Turnover of the Industry and Technology  Industry in Finland</vt:lpstr>
      <vt:lpstr>Turnover of the Technology Industry in Finland</vt:lpstr>
      <vt:lpstr>Value of New Orders in the Technology Industry* in Finland</vt:lpstr>
      <vt:lpstr>Value of New Orders in the Technology Industry* in Finland Without Ship Orders </vt:lpstr>
      <vt:lpstr>Value of Order Books in the Technology Industry* in Finland</vt:lpstr>
      <vt:lpstr>Tender  Requests* Received by Technology Industry Companies in Finland </vt:lpstr>
      <vt:lpstr>Value of New Orders in the Electronics and Electrotechnical Industry in Finland</vt:lpstr>
      <vt:lpstr>Value of Order Books in the Electronics and Electrotechnical Industry in Finland</vt:lpstr>
      <vt:lpstr>Value on New Orders in the Mechanical Engineering in Finland</vt:lpstr>
      <vt:lpstr>Value of Order Books in the Mechanical Engineering in Finland</vt:lpstr>
      <vt:lpstr>Value of New Orders in the Consulting Engineering in Finland</vt:lpstr>
      <vt:lpstr>Value of Order Books in the Consulting Engineering in Finland</vt:lpstr>
      <vt:lpstr>Value of New Orders in the Information Technology in Finland</vt:lpstr>
      <vt:lpstr>Value of Order Books in the Information Technology in Finland</vt:lpstr>
      <vt:lpstr>Personnel in the Technology Industry  </vt:lpstr>
      <vt:lpstr>Technology Industry Personnel in Finland by Branch</vt:lpstr>
      <vt:lpstr>Technology Industry Personnel in Subsidiaries Abroad by Branch</vt:lpstr>
      <vt:lpstr>Retirement of Technology Industry Personnel </vt:lpstr>
      <vt:lpstr>Retirement of Technology Industry Blue Collar Employees</vt:lpstr>
      <vt:lpstr>Situational Overview and Outlook in the Technology Industry  </vt:lpstr>
      <vt:lpstr>Developing Countries Pose a Risk to the Recovery in Europe</vt:lpstr>
      <vt:lpstr>GDP is Growing in Western Europe and USA , Except in Finland</vt:lpstr>
      <vt:lpstr>Growth Lowering in China Recession Continues in Russia and Brazil  Share of global GDP in these countries is 23 %, in China 16 % (adjusted for PP)</vt:lpstr>
      <vt:lpstr>Slight Growth in Manufacturing Industry and Services in Eurozone in 2015  Purchase Managers’ Index (PMI), 50 = no change from previous month    </vt:lpstr>
      <vt:lpstr>Industrial Production Volume</vt:lpstr>
      <vt:lpstr> Industrial Production Volume in EU Countries     </vt:lpstr>
      <vt:lpstr>Global Industrial Production Growth has Slowed Down</vt:lpstr>
      <vt:lpstr>Russian Economy is in Negative Circle Purchase Managers’ Index (PMI) in manufacturing industry in Russia 50 = no change from previous month </vt:lpstr>
      <vt:lpstr>Industrial Production in China is Dropping    Purchase Managers’ Index (PMI) in manufacturing industry in China 50 = no change from previous month</vt:lpstr>
      <vt:lpstr>Growth of Residence Construction Has Nearly Finished in China  Share of China in Asian GDP is 42 %  (adjusted for PP)</vt:lpstr>
      <vt:lpstr>Fixed Investments in Russia and Brazil are Falling Share of Russia in European GDP is 13 %  (adjusted for PP) Share of Brazil in Latin American GDP is 35 % (adjusted for PP) </vt:lpstr>
      <vt:lpstr>Import to Emerging Countries Has Lowered Import volume development  </vt:lpstr>
      <vt:lpstr>Import to China Has Reduced from Other Countries</vt:lpstr>
      <vt:lpstr>Raw Material Prices are Falling Spot prices of hot-rolled coils</vt:lpstr>
      <vt:lpstr>Exchange Rates in Emerging Countries are Varying  Euro exchange rate compared to other currencies  </vt:lpstr>
      <vt:lpstr>Global Economy is Expected to Grow by 3.1% in 2015 GDP growth in 2015, %</vt:lpstr>
      <vt:lpstr>Export Demand for Technology Industry in Finland Will Grow by 1.8 % in 2015  GDP growth in 2015, % </vt:lpstr>
      <vt:lpstr>Exports from EU Countries to Russia is Falling</vt:lpstr>
      <vt:lpstr>Russia’s Share of Technology Industry Exports Will Decline Again to the Level of Approximately Five Per Cent  </vt:lpstr>
      <vt:lpstr>Breakdown of World Industrial Production</vt:lpstr>
      <vt:lpstr>Industrial Production Development by Year </vt:lpstr>
      <vt:lpstr>The Big Challenge for Finland after 2008 </vt:lpstr>
      <vt:lpstr>Finnish Exports up to EUR 30 Billion Short of Annual Target Level  </vt:lpstr>
      <vt:lpstr>Finnish Exports Lagging Behind Competitors</vt:lpstr>
      <vt:lpstr>The Share of Industry in GDP in Finland 1900-2014  </vt:lpstr>
      <vt:lpstr>PowerPoint-esitys</vt:lpstr>
      <vt:lpstr>Growth of Public Debt and Tax Rate Out of Control Increased cost burden requires cuts to public sector</vt:lpstr>
      <vt:lpstr>Industrial Investments Should be Increased in 2015 Industrial fixed and R&amp;D investments in Finland  </vt:lpstr>
      <vt:lpstr>Upswing of Investments Required in Finland</vt:lpstr>
      <vt:lpstr>Turning Point of Productivity* Development in Finland After 2008 Finland has lost considerable volume production in electronics, forest and machinery industries**  </vt:lpstr>
      <vt:lpstr>Unit Labour Costs at the National Economy Level Unit labour costs  = labour costs / productivity, including the influence of effective exchange rates</vt:lpstr>
      <vt:lpstr>What should be done?</vt:lpstr>
      <vt:lpstr>Long-Term Outlook and Challenges  </vt:lpstr>
      <vt:lpstr>The Federation of Finnish Technology Industries</vt:lpstr>
      <vt:lpstr>The Federation’s Member Companies 2014</vt:lpstr>
      <vt:lpstr>The Federation’s SME Member Companies 2014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Kaukonen Sini</dc:creator>
  <cp:keywords/>
  <cp:lastModifiedBy>Palokangas Jukka</cp:lastModifiedBy>
  <cp:revision>102</cp:revision>
  <cp:lastPrinted>2015-10-19T10:48:13Z</cp:lastPrinted>
  <dcterms:created xsi:type="dcterms:W3CDTF">2015-05-26T08:57:01Z</dcterms:created>
  <dcterms:modified xsi:type="dcterms:W3CDTF">2015-11-17T12:05:47Z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482.23.02.004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Tekno_en.potx</vt:lpwstr>
  </property>
  <property fmtid="{D5CDD505-2E9C-101B-9397-08002B2CF9AE}" pid="6" name="dvDefinition">
    <vt:lpwstr>38 (dd_default.xml)</vt:lpwstr>
  </property>
  <property fmtid="{D5CDD505-2E9C-101B-9397-08002B2CF9AE}" pid="7" name="dvDefinitionID">
    <vt:lpwstr>38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Kaukonen Sini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teknologiateollisuus_en.jpg</vt:lpwstr>
  </property>
</Properties>
</file>