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9.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1.xml" ContentType="application/vnd.openxmlformats-officedocument.drawingml.chartshapes+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2.xml" ContentType="application/vnd.openxmlformats-officedocument.themeOverride+xml"/>
  <Override PartName="/ppt/charts/chart26.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249" r:id="rId4"/>
    <p:sldMasterId id="2147484267" r:id="rId5"/>
    <p:sldMasterId id="2147484285" r:id="rId6"/>
    <p:sldMasterId id="2147484303" r:id="rId7"/>
    <p:sldMasterId id="2147484375" r:id="rId8"/>
    <p:sldMasterId id="2147484435" r:id="rId9"/>
    <p:sldMasterId id="2147484465" r:id="rId10"/>
    <p:sldMasterId id="2147484503" r:id="rId11"/>
  </p:sldMasterIdLst>
  <p:notesMasterIdLst>
    <p:notesMasterId r:id="rId71"/>
  </p:notesMasterIdLst>
  <p:handoutMasterIdLst>
    <p:handoutMasterId r:id="rId72"/>
  </p:handoutMasterIdLst>
  <p:sldIdLst>
    <p:sldId id="257" r:id="rId12"/>
    <p:sldId id="258" r:id="rId13"/>
    <p:sldId id="259" r:id="rId14"/>
    <p:sldId id="395" r:id="rId15"/>
    <p:sldId id="452" r:id="rId16"/>
    <p:sldId id="547" r:id="rId17"/>
    <p:sldId id="540" r:id="rId18"/>
    <p:sldId id="454" r:id="rId19"/>
    <p:sldId id="455" r:id="rId20"/>
    <p:sldId id="528" r:id="rId21"/>
    <p:sldId id="529" r:id="rId22"/>
    <p:sldId id="530" r:id="rId23"/>
    <p:sldId id="531" r:id="rId24"/>
    <p:sldId id="532" r:id="rId25"/>
    <p:sldId id="533" r:id="rId26"/>
    <p:sldId id="534" r:id="rId27"/>
    <p:sldId id="535" r:id="rId28"/>
    <p:sldId id="536" r:id="rId29"/>
    <p:sldId id="537" r:id="rId30"/>
    <p:sldId id="538" r:id="rId31"/>
    <p:sldId id="522" r:id="rId32"/>
    <p:sldId id="539" r:id="rId33"/>
    <p:sldId id="468" r:id="rId34"/>
    <p:sldId id="469" r:id="rId35"/>
    <p:sldId id="470" r:id="rId36"/>
    <p:sldId id="471" r:id="rId37"/>
    <p:sldId id="472" r:id="rId38"/>
    <p:sldId id="473" r:id="rId39"/>
    <p:sldId id="474" r:id="rId40"/>
    <p:sldId id="475" r:id="rId41"/>
    <p:sldId id="483" r:id="rId42"/>
    <p:sldId id="476" r:id="rId43"/>
    <p:sldId id="478" r:id="rId44"/>
    <p:sldId id="479" r:id="rId45"/>
    <p:sldId id="484" r:id="rId46"/>
    <p:sldId id="485" r:id="rId47"/>
    <p:sldId id="482" r:id="rId48"/>
    <p:sldId id="486" r:id="rId49"/>
    <p:sldId id="487" r:id="rId50"/>
    <p:sldId id="488" r:id="rId51"/>
    <p:sldId id="489" r:id="rId52"/>
    <p:sldId id="490" r:id="rId53"/>
    <p:sldId id="491" r:id="rId54"/>
    <p:sldId id="543" r:id="rId55"/>
    <p:sldId id="544" r:id="rId56"/>
    <p:sldId id="494" r:id="rId57"/>
    <p:sldId id="495" r:id="rId58"/>
    <p:sldId id="496" r:id="rId59"/>
    <p:sldId id="501" r:id="rId60"/>
    <p:sldId id="502" r:id="rId61"/>
    <p:sldId id="545" r:id="rId62"/>
    <p:sldId id="503" r:id="rId63"/>
    <p:sldId id="504" r:id="rId64"/>
    <p:sldId id="548" r:id="rId65"/>
    <p:sldId id="505" r:id="rId66"/>
    <p:sldId id="506" r:id="rId67"/>
    <p:sldId id="507" r:id="rId68"/>
    <p:sldId id="526" r:id="rId69"/>
    <p:sldId id="527" r:id="rId70"/>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p:scale>
          <a:sx n="94" d="100"/>
          <a:sy n="94" d="100"/>
        </p:scale>
        <p:origin x="1795" y="365"/>
      </p:cViewPr>
      <p:guideLst>
        <p:guide orient="horz" pos="1620"/>
        <p:guide pos="2880"/>
      </p:guideLst>
    </p:cSldViewPr>
  </p:slideViewPr>
  <p:outlineViewPr>
    <p:cViewPr>
      <p:scale>
        <a:sx n="33" d="100"/>
        <a:sy n="33" d="100"/>
      </p:scale>
      <p:origin x="0" y="-6355"/>
    </p:cViewPr>
  </p:outlineViewPr>
  <p:notesTextViewPr>
    <p:cViewPr>
      <p:scale>
        <a:sx n="3" d="2"/>
        <a:sy n="3" d="2"/>
      </p:scale>
      <p:origin x="0" y="0"/>
    </p:cViewPr>
  </p:notesTextViewPr>
  <p:sorterViewPr>
    <p:cViewPr varScale="1">
      <p:scale>
        <a:sx n="100" d="100"/>
        <a:sy n="100" d="100"/>
      </p:scale>
      <p:origin x="0" y="-9701"/>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tx>
                <c:rich>
                  <a:bodyPr/>
                  <a:lstStyle/>
                  <a:p>
                    <a:fld id="{8989B1F0-2132-44AE-8F93-FE3E331820EB}" type="CATEGORYNAME">
                      <a:rPr lang="en-US">
                        <a:solidFill>
                          <a:schemeClr val="accent1"/>
                        </a:solidFill>
                      </a:rPr>
                      <a:pPr/>
                      <a:t>[LUOKAN NIMI]</a:t>
                    </a:fld>
                    <a:r>
                      <a:rPr lang="en-US" baseline="0" dirty="0">
                        <a:solidFill>
                          <a:schemeClr val="accent1"/>
                        </a:solidFill>
                      </a:rPr>
                      <a:t>
</a:t>
                    </a:r>
                    <a:fld id="{9866ECBD-53AB-4C39-B551-84CAEC19B737}" type="PERCENTAGE">
                      <a:rPr lang="en-US" baseline="0">
                        <a:solidFill>
                          <a:schemeClr val="accent1"/>
                        </a:solidFill>
                      </a:rPr>
                      <a:pPr/>
                      <a:t>[PROSENTTI]</a:t>
                    </a:fld>
                    <a:endParaRPr lang="en-US" baseline="0" dirty="0">
                      <a:solidFill>
                        <a:schemeClr val="accent1"/>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231-44FD-A144-AD558A715BC4}"/>
                </c:ext>
              </c:extLst>
            </c:dLbl>
            <c:dLbl>
              <c:idx val="1"/>
              <c:tx>
                <c:rich>
                  <a:bodyPr/>
                  <a:lstStyle/>
                  <a:p>
                    <a:fld id="{00175A78-8FA1-4670-8E66-CED0E467F88C}" type="CATEGORYNAME">
                      <a:rPr lang="en-US">
                        <a:solidFill>
                          <a:srgbClr val="C00000"/>
                        </a:solidFill>
                      </a:rPr>
                      <a:pPr/>
                      <a:t>[LUOKAN NIMI]</a:t>
                    </a:fld>
                    <a:r>
                      <a:rPr lang="en-US" baseline="0" dirty="0">
                        <a:solidFill>
                          <a:srgbClr val="C00000"/>
                        </a:solidFill>
                      </a:rPr>
                      <a:t>
</a:t>
                    </a:r>
                    <a:fld id="{011043D0-68C9-4931-A03A-CD988FA4C67B}" type="PERCENTAGE">
                      <a:rPr lang="en-US" baseline="0">
                        <a:solidFill>
                          <a:srgbClr val="C00000"/>
                        </a:solidFill>
                      </a:rPr>
                      <a:pPr/>
                      <a:t>[PROSENTTI]</a:t>
                    </a:fld>
                    <a:endParaRPr lang="en-US" baseline="0" dirty="0">
                      <a:solidFill>
                        <a:srgbClr val="C00000"/>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layout>
                <c:manualLayout>
                  <c:x val="3.3119590276766333E-3"/>
                  <c:y val="1.0243912669165653E-2"/>
                </c:manualLayout>
              </c:layout>
              <c:tx>
                <c:rich>
                  <a:bodyPr/>
                  <a:lstStyle/>
                  <a:p>
                    <a:fld id="{B5D889EC-8AB7-4985-88E4-800942083076}" type="CATEGORYNAME">
                      <a:rPr lang="en-US">
                        <a:solidFill>
                          <a:srgbClr val="00B050"/>
                        </a:solidFill>
                      </a:rPr>
                      <a:pPr/>
                      <a:t>[LUOKAN NIMI]</a:t>
                    </a:fld>
                    <a:r>
                      <a:rPr lang="en-US" baseline="0" dirty="0">
                        <a:solidFill>
                          <a:srgbClr val="00B050"/>
                        </a:solidFill>
                      </a:rPr>
                      <a:t>
</a:t>
                    </a:r>
                    <a:fld id="{592C8739-DF19-4A68-91D7-2925E0D9D913}" type="PERCENTAGE">
                      <a:rPr lang="en-US" baseline="0">
                        <a:solidFill>
                          <a:srgbClr val="00B050"/>
                        </a:solidFill>
                      </a:rPr>
                      <a:pPr/>
                      <a:t>[PROSENTTI]</a:t>
                    </a:fld>
                    <a:endParaRPr lang="en-US" baseline="0" dirty="0">
                      <a:solidFill>
                        <a:srgbClr val="00B05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tx>
                <c:rich>
                  <a:bodyPr/>
                  <a:lstStyle/>
                  <a:p>
                    <a:fld id="{8CFECC06-53EB-4BBE-B9F2-207B6BBBC0CF}" type="CATEGORYNAME">
                      <a:rPr lang="en-US">
                        <a:solidFill>
                          <a:schemeClr val="accent4"/>
                        </a:solidFill>
                      </a:rPr>
                      <a:pPr/>
                      <a:t>[LUOKAN NIMI]</a:t>
                    </a:fld>
                    <a:r>
                      <a:rPr lang="en-US" baseline="0" dirty="0">
                        <a:solidFill>
                          <a:schemeClr val="accent4"/>
                        </a:solidFill>
                      </a:rPr>
                      <a:t>
</a:t>
                    </a:r>
                    <a:fld id="{965C0749-1118-495B-9D80-ED882669B444}" type="PERCENTAGE">
                      <a:rPr lang="en-US" baseline="0">
                        <a:solidFill>
                          <a:schemeClr val="accent4"/>
                        </a:solidFill>
                      </a:rPr>
                      <a:pPr/>
                      <a:t>[PROSENTTI]</a:t>
                    </a:fld>
                    <a:endParaRPr lang="en-US" baseline="0" dirty="0">
                      <a:solidFill>
                        <a:schemeClr val="accent4"/>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Technology industry</c:v>
                </c:pt>
                <c:pt idx="1">
                  <c:v>Forest industry</c:v>
                </c:pt>
                <c:pt idx="2">
                  <c:v>Chemical industry</c:v>
                </c:pt>
                <c:pt idx="3">
                  <c:v>Other sectors</c:v>
                </c:pt>
              </c:strCache>
            </c:strRef>
          </c:cat>
          <c:val>
            <c:numRef>
              <c:f>Taul1!$B$2:$B$5</c:f>
              <c:numCache>
                <c:formatCode>General</c:formatCode>
                <c:ptCount val="4"/>
                <c:pt idx="0">
                  <c:v>37.69</c:v>
                </c:pt>
                <c:pt idx="1">
                  <c:v>11.67</c:v>
                </c:pt>
                <c:pt idx="2">
                  <c:v>11.21</c:v>
                </c:pt>
                <c:pt idx="3">
                  <c:v>15.11</c:v>
                </c:pt>
              </c:numCache>
            </c:numRef>
          </c:val>
          <c:extLst>
            <c:ext xmlns:c16="http://schemas.microsoft.com/office/drawing/2014/chart" uri="{C3380CC4-5D6E-409C-BE32-E72D297353CC}">
              <c16:uniqueId val="{0000001C-3231-44FD-A144-AD558A715BC4}"/>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223.4</c:v>
                </c:pt>
                <c:pt idx="1">
                  <c:v>232.6</c:v>
                </c:pt>
                <c:pt idx="2">
                  <c:v>236.6</c:v>
                </c:pt>
                <c:pt idx="3">
                  <c:v>240.6</c:v>
                </c:pt>
                <c:pt idx="4">
                  <c:v>226</c:v>
                </c:pt>
                <c:pt idx="5">
                  <c:v>211.4</c:v>
                </c:pt>
                <c:pt idx="6">
                  <c:v>210.8</c:v>
                </c:pt>
                <c:pt idx="7">
                  <c:v>210.2</c:v>
                </c:pt>
                <c:pt idx="8">
                  <c:v>209.2</c:v>
                </c:pt>
                <c:pt idx="9">
                  <c:v>208.2</c:v>
                </c:pt>
                <c:pt idx="10">
                  <c:v>207.8</c:v>
                </c:pt>
                <c:pt idx="11">
                  <c:v>207.5</c:v>
                </c:pt>
                <c:pt idx="12">
                  <c:v>230.5</c:v>
                </c:pt>
                <c:pt idx="13">
                  <c:v>253.6</c:v>
                </c:pt>
                <c:pt idx="14">
                  <c:v>264.89999999999998</c:v>
                </c:pt>
                <c:pt idx="15">
                  <c:v>275.8</c:v>
                </c:pt>
                <c:pt idx="16">
                  <c:v>261.7</c:v>
                </c:pt>
                <c:pt idx="17">
                  <c:v>280.7</c:v>
                </c:pt>
                <c:pt idx="18">
                  <c:v>328.4</c:v>
                </c:pt>
                <c:pt idx="19">
                  <c:v>274.60000000000002</c:v>
                </c:pt>
                <c:pt idx="20">
                  <c:v>273.10000000000002</c:v>
                </c:pt>
                <c:pt idx="21">
                  <c:v>316.39999999999998</c:v>
                </c:pt>
                <c:pt idx="22">
                  <c:v>343.9</c:v>
                </c:pt>
                <c:pt idx="23">
                  <c:v>334.1</c:v>
                </c:pt>
                <c:pt idx="24">
                  <c:v>340</c:v>
                </c:pt>
                <c:pt idx="25">
                  <c:v>370.5</c:v>
                </c:pt>
                <c:pt idx="26">
                  <c:v>394.4</c:v>
                </c:pt>
                <c:pt idx="27">
                  <c:v>379.7</c:v>
                </c:pt>
                <c:pt idx="28">
                  <c:v>410.5</c:v>
                </c:pt>
                <c:pt idx="29">
                  <c:v>425.4</c:v>
                </c:pt>
                <c:pt idx="30">
                  <c:v>466.6</c:v>
                </c:pt>
                <c:pt idx="31">
                  <c:v>478.4</c:v>
                </c:pt>
                <c:pt idx="32">
                  <c:v>498.9</c:v>
                </c:pt>
                <c:pt idx="33">
                  <c:v>528.79999999999995</c:v>
                </c:pt>
                <c:pt idx="34">
                  <c:v>520.29999999999995</c:v>
                </c:pt>
                <c:pt idx="35">
                  <c:v>515.29999999999995</c:v>
                </c:pt>
                <c:pt idx="36">
                  <c:v>519.79999999999995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304.2</c:v>
                </c:pt>
                <c:pt idx="1">
                  <c:v>308</c:v>
                </c:pt>
                <c:pt idx="2">
                  <c:v>286.5</c:v>
                </c:pt>
                <c:pt idx="3">
                  <c:v>265</c:v>
                </c:pt>
                <c:pt idx="4">
                  <c:v>217.4</c:v>
                </c:pt>
                <c:pt idx="5">
                  <c:v>169.9</c:v>
                </c:pt>
                <c:pt idx="6">
                  <c:v>157.30000000000001</c:v>
                </c:pt>
                <c:pt idx="7">
                  <c:v>144.80000000000001</c:v>
                </c:pt>
                <c:pt idx="8">
                  <c:v>133.19999999999999</c:v>
                </c:pt>
                <c:pt idx="9">
                  <c:v>121.6</c:v>
                </c:pt>
                <c:pt idx="10">
                  <c:v>132.4</c:v>
                </c:pt>
                <c:pt idx="11">
                  <c:v>143.1</c:v>
                </c:pt>
                <c:pt idx="12">
                  <c:v>125.5</c:v>
                </c:pt>
                <c:pt idx="13">
                  <c:v>131.9</c:v>
                </c:pt>
                <c:pt idx="14">
                  <c:v>129.19999999999999</c:v>
                </c:pt>
                <c:pt idx="15">
                  <c:v>116.9</c:v>
                </c:pt>
                <c:pt idx="16">
                  <c:v>107</c:v>
                </c:pt>
                <c:pt idx="17">
                  <c:v>110.2</c:v>
                </c:pt>
                <c:pt idx="18">
                  <c:v>124.7</c:v>
                </c:pt>
                <c:pt idx="19">
                  <c:v>100.7</c:v>
                </c:pt>
                <c:pt idx="20">
                  <c:v>91.7</c:v>
                </c:pt>
                <c:pt idx="21">
                  <c:v>99.7</c:v>
                </c:pt>
                <c:pt idx="22">
                  <c:v>111.6</c:v>
                </c:pt>
                <c:pt idx="23">
                  <c:v>96.4</c:v>
                </c:pt>
                <c:pt idx="24">
                  <c:v>102</c:v>
                </c:pt>
                <c:pt idx="25">
                  <c:v>103.2</c:v>
                </c:pt>
                <c:pt idx="26">
                  <c:v>107.7</c:v>
                </c:pt>
                <c:pt idx="27">
                  <c:v>105</c:v>
                </c:pt>
                <c:pt idx="28">
                  <c:v>107.9</c:v>
                </c:pt>
                <c:pt idx="29">
                  <c:v>98</c:v>
                </c:pt>
                <c:pt idx="30">
                  <c:v>97.5</c:v>
                </c:pt>
                <c:pt idx="31">
                  <c:v>95.7</c:v>
                </c:pt>
                <c:pt idx="32">
                  <c:v>87.1</c:v>
                </c:pt>
                <c:pt idx="33">
                  <c:v>95.8</c:v>
                </c:pt>
                <c:pt idx="34">
                  <c:v>92.7</c:v>
                </c:pt>
                <c:pt idx="35">
                  <c:v>147.1</c:v>
                </c:pt>
                <c:pt idx="36">
                  <c:v>145.5</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75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5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a:solidFill>
                <a:schemeClr val="tx1"/>
              </a:solidFill>
            </a:ln>
          </c:spPr>
          <c:marker>
            <c:symbol val="none"/>
          </c:marker>
          <c:cat>
            <c:strRef>
              <c:f>Sheet1!$A$2:$A$38</c:f>
              <c:strCache>
                <c:ptCount val="34"/>
                <c:pt idx="0">
                  <c:v>2004,IV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465.4</c:v>
                </c:pt>
                <c:pt idx="2">
                  <c:v>545.6</c:v>
                </c:pt>
                <c:pt idx="3">
                  <c:v>295.10000000000002</c:v>
                </c:pt>
                <c:pt idx="4">
                  <c:v>452.1</c:v>
                </c:pt>
                <c:pt idx="5">
                  <c:v>389.7</c:v>
                </c:pt>
                <c:pt idx="6">
                  <c:v>451.1</c:v>
                </c:pt>
                <c:pt idx="7">
                  <c:v>398.7</c:v>
                </c:pt>
                <c:pt idx="8">
                  <c:v>527.9</c:v>
                </c:pt>
                <c:pt idx="9">
                  <c:v>433.1</c:v>
                </c:pt>
                <c:pt idx="10">
                  <c:v>334.8</c:v>
                </c:pt>
                <c:pt idx="11">
                  <c:v>323</c:v>
                </c:pt>
                <c:pt idx="12">
                  <c:v>527.29999999999995</c:v>
                </c:pt>
                <c:pt idx="13">
                  <c:v>633.6</c:v>
                </c:pt>
                <c:pt idx="14">
                  <c:v>395.4</c:v>
                </c:pt>
                <c:pt idx="15">
                  <c:v>353.2</c:v>
                </c:pt>
                <c:pt idx="16">
                  <c:v>528.5</c:v>
                </c:pt>
                <c:pt idx="17">
                  <c:v>567.29999999999995</c:v>
                </c:pt>
                <c:pt idx="18">
                  <c:v>581.1</c:v>
                </c:pt>
                <c:pt idx="19">
                  <c:v>398.1</c:v>
                </c:pt>
                <c:pt idx="20">
                  <c:v>504.6</c:v>
                </c:pt>
                <c:pt idx="21">
                  <c:v>699.6</c:v>
                </c:pt>
                <c:pt idx="22">
                  <c:v>595.1</c:v>
                </c:pt>
                <c:pt idx="23">
                  <c:v>494.1</c:v>
                </c:pt>
                <c:pt idx="24">
                  <c:v>645.4</c:v>
                </c:pt>
                <c:pt idx="25">
                  <c:v>680.6</c:v>
                </c:pt>
                <c:pt idx="26">
                  <c:v>522.5</c:v>
                </c:pt>
                <c:pt idx="27">
                  <c:v>575.29999999999995</c:v>
                </c:pt>
                <c:pt idx="28">
                  <c:v>630.6</c:v>
                </c:pt>
                <c:pt idx="29">
                  <c:v>558.70000000000005</c:v>
                </c:pt>
                <c:pt idx="30">
                  <c:v>597.1</c:v>
                </c:pt>
                <c:pt idx="31">
                  <c:v>570.1</c:v>
                </c:pt>
                <c:pt idx="32">
                  <c:v>684.8</c:v>
                </c:pt>
                <c:pt idx="33">
                  <c:v>476.1</c:v>
                </c:pt>
                <c:pt idx="34">
                  <c:v>468.9</c:v>
                </c:pt>
                <c:pt idx="35">
                  <c:v>442.8</c:v>
                </c:pt>
                <c:pt idx="36">
                  <c:v>671.9</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903.8</c:v>
                </c:pt>
                <c:pt idx="1">
                  <c:v>941.9</c:v>
                </c:pt>
                <c:pt idx="2">
                  <c:v>1068.5</c:v>
                </c:pt>
                <c:pt idx="3">
                  <c:v>988.3</c:v>
                </c:pt>
                <c:pt idx="4">
                  <c:v>964</c:v>
                </c:pt>
                <c:pt idx="5">
                  <c:v>953.5</c:v>
                </c:pt>
                <c:pt idx="6">
                  <c:v>985.2</c:v>
                </c:pt>
                <c:pt idx="7">
                  <c:v>1027.2</c:v>
                </c:pt>
                <c:pt idx="8">
                  <c:v>1112.9000000000001</c:v>
                </c:pt>
                <c:pt idx="9">
                  <c:v>1134.2</c:v>
                </c:pt>
                <c:pt idx="10">
                  <c:v>1019.5</c:v>
                </c:pt>
                <c:pt idx="11">
                  <c:v>1000.2</c:v>
                </c:pt>
                <c:pt idx="12">
                  <c:v>1063.0999999999999</c:v>
                </c:pt>
                <c:pt idx="13">
                  <c:v>1289.8</c:v>
                </c:pt>
                <c:pt idx="14">
                  <c:v>1256.9000000000001</c:v>
                </c:pt>
                <c:pt idx="15">
                  <c:v>1215</c:v>
                </c:pt>
                <c:pt idx="16">
                  <c:v>1274.8</c:v>
                </c:pt>
                <c:pt idx="17">
                  <c:v>1390.2</c:v>
                </c:pt>
                <c:pt idx="18">
                  <c:v>1525.1</c:v>
                </c:pt>
                <c:pt idx="19">
                  <c:v>1469.4</c:v>
                </c:pt>
                <c:pt idx="20">
                  <c:v>1407.1</c:v>
                </c:pt>
                <c:pt idx="21">
                  <c:v>1428.2</c:v>
                </c:pt>
                <c:pt idx="22">
                  <c:v>1455.9</c:v>
                </c:pt>
                <c:pt idx="23">
                  <c:v>1416.7</c:v>
                </c:pt>
                <c:pt idx="24">
                  <c:v>1387.9</c:v>
                </c:pt>
                <c:pt idx="25">
                  <c:v>1462.7</c:v>
                </c:pt>
                <c:pt idx="26">
                  <c:v>1439.1</c:v>
                </c:pt>
                <c:pt idx="27">
                  <c:v>1509.1</c:v>
                </c:pt>
                <c:pt idx="28">
                  <c:v>1564.4</c:v>
                </c:pt>
                <c:pt idx="29">
                  <c:v>1570.8</c:v>
                </c:pt>
                <c:pt idx="30">
                  <c:v>1527.4</c:v>
                </c:pt>
                <c:pt idx="31">
                  <c:v>1629</c:v>
                </c:pt>
                <c:pt idx="32">
                  <c:v>1715.7</c:v>
                </c:pt>
                <c:pt idx="33">
                  <c:v>1612.5</c:v>
                </c:pt>
                <c:pt idx="34">
                  <c:v>1547.3</c:v>
                </c:pt>
                <c:pt idx="35">
                  <c:v>1532.7</c:v>
                </c:pt>
                <c:pt idx="36">
                  <c:v>1607.2</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18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1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Personnel in Finland</c:v>
                </c:pt>
              </c:strCache>
            </c:strRef>
          </c:tx>
          <c:spPr>
            <a:solidFill>
              <a:srgbClr val="141F94"/>
            </a:solidFill>
            <a:ln w="3195">
              <a:solidFill>
                <a:srgbClr val="000000"/>
              </a:solidFill>
              <a:prstDash val="solid"/>
            </a:ln>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326300</c:v>
                </c:pt>
                <c:pt idx="1">
                  <c:v>299000</c:v>
                </c:pt>
                <c:pt idx="2">
                  <c:v>283900</c:v>
                </c:pt>
                <c:pt idx="3">
                  <c:v>289800</c:v>
                </c:pt>
                <c:pt idx="4">
                  <c:v>296300</c:v>
                </c:pt>
                <c:pt idx="5">
                  <c:v>290100</c:v>
                </c:pt>
                <c:pt idx="6">
                  <c:v>287400</c:v>
                </c:pt>
                <c:pt idx="7">
                  <c:v>288500</c:v>
                </c:pt>
                <c:pt idx="8">
                  <c:v>286030</c:v>
                </c:pt>
              </c:numCache>
            </c:numRef>
          </c:val>
          <c:extLst>
            <c:ext xmlns:c16="http://schemas.microsoft.com/office/drawing/2014/chart" uri="{C3380CC4-5D6E-409C-BE32-E72D297353CC}">
              <c16:uniqueId val="{00000000-975B-41EA-A60B-63FFFCFC41FF}"/>
            </c:ext>
          </c:extLst>
        </c:ser>
        <c:ser>
          <c:idx val="1"/>
          <c:order val="1"/>
          <c:tx>
            <c:strRef>
              <c:f>Sheet1!$C$1</c:f>
              <c:strCache>
                <c:ptCount val="1"/>
                <c:pt idx="0">
                  <c:v>Personnel in subsidiaries abroad</c:v>
                </c:pt>
              </c:strCache>
            </c:strRef>
          </c:tx>
          <c:spPr>
            <a:solidFill>
              <a:srgbClr val="FF805C"/>
            </a:solidFill>
            <a:ln w="3195">
              <a:solidFill>
                <a:schemeClr val="tx1"/>
              </a:solidFill>
              <a:prstDash val="solid"/>
            </a:ln>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297345</c:v>
                </c:pt>
                <c:pt idx="1">
                  <c:v>284683</c:v>
                </c:pt>
                <c:pt idx="2">
                  <c:v>304473</c:v>
                </c:pt>
                <c:pt idx="3">
                  <c:v>327105</c:v>
                </c:pt>
                <c:pt idx="4">
                  <c:v>302967</c:v>
                </c:pt>
                <c:pt idx="5">
                  <c:v>287327</c:v>
                </c:pt>
                <c:pt idx="6">
                  <c:v>273143</c:v>
                </c:pt>
                <c:pt idx="7">
                  <c:v>251806</c:v>
                </c:pt>
              </c:numCache>
            </c:numRef>
          </c:val>
          <c:extLst>
            <c:ext xmlns:c16="http://schemas.microsoft.com/office/drawing/2014/chart" uri="{C3380CC4-5D6E-409C-BE32-E72D297353CC}">
              <c16:uniqueId val="{00000001-975B-41EA-A60B-63FFFCFC41FF}"/>
            </c:ext>
          </c:extLst>
        </c:ser>
        <c:dLbls>
          <c:showLegendKey val="0"/>
          <c:showVal val="0"/>
          <c:showCatName val="0"/>
          <c:showSerName val="0"/>
          <c:showPercent val="0"/>
          <c:showBubbleSize val="0"/>
        </c:dLbls>
        <c:gapWidth val="75"/>
        <c:axId val="420337712"/>
        <c:axId val="3913320"/>
      </c:barChart>
      <c:catAx>
        <c:axId val="42033771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913320"/>
        <c:crosses val="autoZero"/>
        <c:auto val="1"/>
        <c:lblAlgn val="ctr"/>
        <c:lblOffset val="100"/>
        <c:tickLblSkip val="1"/>
        <c:tickMarkSkip val="1"/>
        <c:noMultiLvlLbl val="0"/>
      </c:catAx>
      <c:valAx>
        <c:axId val="3913320"/>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42033771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Number of individuals retired</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781B-4E86-9000-30D580E222E8}"/>
            </c:ext>
          </c:extLst>
        </c:ser>
        <c:ser>
          <c:idx val="0"/>
          <c:order val="1"/>
          <c:tx>
            <c:strRef>
              <c:f>Sheet1!$C$1</c:f>
              <c:strCache>
                <c:ptCount val="1"/>
                <c:pt idx="0">
                  <c:v>Number of individuals retiring (estimation)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781B-4E86-9000-30D580E222E8}"/>
            </c:ext>
          </c:extLst>
        </c:ser>
        <c:dLbls>
          <c:showLegendKey val="0"/>
          <c:showVal val="0"/>
          <c:showCatName val="0"/>
          <c:showSerName val="0"/>
          <c:showPercent val="0"/>
          <c:showBubbleSize val="0"/>
        </c:dLbls>
        <c:gapWidth val="60"/>
        <c:overlap val="100"/>
        <c:axId val="672664288"/>
        <c:axId val="672664680"/>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781B-4E86-9000-30D580E222E8}"/>
            </c:ext>
          </c:extLst>
        </c:ser>
        <c:dLbls>
          <c:showLegendKey val="0"/>
          <c:showVal val="0"/>
          <c:showCatName val="0"/>
          <c:showSerName val="0"/>
          <c:showPercent val="0"/>
          <c:showBubbleSize val="0"/>
        </c:dLbls>
        <c:marker val="1"/>
        <c:smooth val="0"/>
        <c:axId val="672664288"/>
        <c:axId val="672664680"/>
      </c:lineChart>
      <c:catAx>
        <c:axId val="672664288"/>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2664680"/>
        <c:crosses val="autoZero"/>
        <c:auto val="1"/>
        <c:lblAlgn val="ctr"/>
        <c:lblOffset val="100"/>
        <c:tickLblSkip val="2"/>
        <c:tickMarkSkip val="1"/>
        <c:noMultiLvlLbl val="0"/>
      </c:catAx>
      <c:valAx>
        <c:axId val="672664680"/>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4288"/>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Mechanical engineering</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667B-42F9-BF20-D509583514B5}"/>
            </c:ext>
          </c:extLst>
        </c:ser>
        <c:ser>
          <c:idx val="0"/>
          <c:order val="1"/>
          <c:tx>
            <c:strRef>
              <c:f>Sheet1!$C$1</c:f>
              <c:strCache>
                <c:ptCount val="1"/>
                <c:pt idx="0">
                  <c:v>Metals industry</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667B-42F9-BF20-D509583514B5}"/>
            </c:ext>
          </c:extLst>
        </c:ser>
        <c:ser>
          <c:idx val="1"/>
          <c:order val="2"/>
          <c:tx>
            <c:strRef>
              <c:f>Sheet1!$D$1</c:f>
              <c:strCache>
                <c:ptCount val="1"/>
                <c:pt idx="0">
                  <c:v>Electronics and electrotechnical industry</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667B-42F9-BF20-D509583514B5}"/>
            </c:ext>
          </c:extLst>
        </c:ser>
        <c:dLbls>
          <c:showLegendKey val="0"/>
          <c:showVal val="0"/>
          <c:showCatName val="0"/>
          <c:showSerName val="0"/>
          <c:showPercent val="0"/>
          <c:showBubbleSize val="0"/>
        </c:dLbls>
        <c:gapWidth val="60"/>
        <c:overlap val="100"/>
        <c:axId val="672665464"/>
        <c:axId val="673288176"/>
      </c:barChart>
      <c:catAx>
        <c:axId val="672665464"/>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673288176"/>
        <c:crosses val="autoZero"/>
        <c:auto val="1"/>
        <c:lblAlgn val="ctr"/>
        <c:lblOffset val="100"/>
        <c:tickLblSkip val="2"/>
        <c:tickMarkSkip val="1"/>
        <c:noMultiLvlLbl val="0"/>
      </c:catAx>
      <c:valAx>
        <c:axId val="673288176"/>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672665464"/>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numRef>
              <c:f>Taul1!$A$2:$A$43</c:f>
              <c:numCache>
                <c:formatCode>General</c:formatCod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numCache>
            </c:numRef>
          </c:cat>
          <c:val>
            <c:numRef>
              <c:f>Taul1!$B$2:$B$43</c:f>
              <c:numCache>
                <c:formatCode>General</c:formatCode>
                <c:ptCount val="42"/>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numCache>
            </c:numRef>
          </c:val>
          <c:smooth val="0"/>
          <c:extLst>
            <c:ext xmlns:c16="http://schemas.microsoft.com/office/drawing/2014/chart" uri="{C3380CC4-5D6E-409C-BE32-E72D297353CC}">
              <c16:uniqueId val="{00000000-CDF3-47AE-A425-54127165BD15}"/>
            </c:ext>
          </c:extLst>
        </c:ser>
        <c:dLbls>
          <c:showLegendKey val="0"/>
          <c:showVal val="0"/>
          <c:showCatName val="0"/>
          <c:showSerName val="0"/>
          <c:showPercent val="0"/>
          <c:showBubbleSize val="0"/>
        </c:dLbls>
        <c:smooth val="0"/>
        <c:axId val="673288960"/>
        <c:axId val="673289352"/>
      </c:lineChart>
      <c:catAx>
        <c:axId val="673288960"/>
        <c:scaling>
          <c:orientation val="minMax"/>
        </c:scaling>
        <c:delete val="0"/>
        <c:axPos val="b"/>
        <c:numFmt formatCode="0" sourceLinked="0"/>
        <c:majorTickMark val="out"/>
        <c:minorTickMark val="none"/>
        <c:tickLblPos val="nextTo"/>
        <c:txPr>
          <a:bodyPr rot="-5400000" vert="horz" anchor="ctr" anchorCtr="0"/>
          <a:lstStyle/>
          <a:p>
            <a:pPr>
              <a:defRPr sz="1050" b="0" i="0" kern="1200" baseline="0">
                <a:solidFill>
                  <a:schemeClr val="tx2"/>
                </a:solidFill>
                <a:latin typeface="Verdana" panose="020B0604030504040204" pitchFamily="34" charset="0"/>
              </a:defRPr>
            </a:pPr>
            <a:endParaRPr lang="fi-FI"/>
          </a:p>
        </c:txPr>
        <c:crossAx val="673289352"/>
        <c:crosses val="autoZero"/>
        <c:auto val="1"/>
        <c:lblAlgn val="ctr"/>
        <c:lblOffset val="100"/>
        <c:noMultiLvlLbl val="0"/>
      </c:catAx>
      <c:valAx>
        <c:axId val="67328935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67328896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Industrial production ability (production with capacity in full use), left. Scale</c:v>
                </c:pt>
              </c:strCache>
            </c:strRef>
          </c:tx>
          <c:spPr>
            <a:ln w="44450">
              <a:solidFill>
                <a:schemeClr val="accent1"/>
              </a:solidFill>
              <a:prstDash val="sysDash"/>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Sheet1!$B$2:$B$37</c:f>
              <c:numCache>
                <c:formatCode>General</c:formatCode>
                <c:ptCount val="36"/>
                <c:pt idx="0">
                  <c:v>122.88056450000001</c:v>
                </c:pt>
                <c:pt idx="1">
                  <c:v>118.7079782</c:v>
                </c:pt>
                <c:pt idx="2">
                  <c:v>122.1915607</c:v>
                </c:pt>
                <c:pt idx="3">
                  <c:v>118.7330446</c:v>
                </c:pt>
                <c:pt idx="4">
                  <c:v>105.32060920000001</c:v>
                </c:pt>
                <c:pt idx="5">
                  <c:v>105.7115831</c:v>
                </c:pt>
                <c:pt idx="6">
                  <c:v>106.89789020000001</c:v>
                </c:pt>
                <c:pt idx="7">
                  <c:v>104.65770569999999</c:v>
                </c:pt>
                <c:pt idx="8">
                  <c:v>100.7466536</c:v>
                </c:pt>
                <c:pt idx="9">
                  <c:v>104.5496717</c:v>
                </c:pt>
                <c:pt idx="10">
                  <c:v>105.7868939</c:v>
                </c:pt>
                <c:pt idx="11">
                  <c:v>104.6871594</c:v>
                </c:pt>
                <c:pt idx="12">
                  <c:v>102.5765265</c:v>
                </c:pt>
                <c:pt idx="13">
                  <c:v>99.973173119999998</c:v>
                </c:pt>
                <c:pt idx="14">
                  <c:v>104.5643705</c:v>
                </c:pt>
                <c:pt idx="15">
                  <c:v>103.4810116</c:v>
                </c:pt>
                <c:pt idx="16">
                  <c:v>102.16269389999999</c:v>
                </c:pt>
                <c:pt idx="17">
                  <c:v>100.4655303</c:v>
                </c:pt>
                <c:pt idx="18">
                  <c:v>102.1158307</c:v>
                </c:pt>
                <c:pt idx="19">
                  <c:v>100.3048763</c:v>
                </c:pt>
                <c:pt idx="20">
                  <c:v>99.056811510000003</c:v>
                </c:pt>
                <c:pt idx="21">
                  <c:v>96.608606960000003</c:v>
                </c:pt>
                <c:pt idx="22">
                  <c:v>99.098980019999999</c:v>
                </c:pt>
                <c:pt idx="23">
                  <c:v>97.78627917</c:v>
                </c:pt>
                <c:pt idx="24">
                  <c:v>97.865166970000004</c:v>
                </c:pt>
                <c:pt idx="25">
                  <c:v>95.576945649999999</c:v>
                </c:pt>
                <c:pt idx="26">
                  <c:v>97.449266449999996</c:v>
                </c:pt>
                <c:pt idx="27">
                  <c:v>96.538605559999993</c:v>
                </c:pt>
                <c:pt idx="28">
                  <c:v>95.057957239999993</c:v>
                </c:pt>
                <c:pt idx="29">
                  <c:v>94.028503560000004</c:v>
                </c:pt>
                <c:pt idx="30">
                  <c:v>96.377029480000004</c:v>
                </c:pt>
                <c:pt idx="31">
                  <c:v>95.065166970000007</c:v>
                </c:pt>
                <c:pt idx="32">
                  <c:v>94.499315359999997</c:v>
                </c:pt>
                <c:pt idx="33">
                  <c:v>94.600475059999994</c:v>
                </c:pt>
                <c:pt idx="34">
                  <c:v>98.739471850000001</c:v>
                </c:pt>
                <c:pt idx="35">
                  <c:v>96.696800339999996</c:v>
                </c:pt>
              </c:numCache>
            </c:numRef>
          </c:val>
          <c:smooth val="0"/>
          <c:extLst>
            <c:ext xmlns:c16="http://schemas.microsoft.com/office/drawing/2014/chart" uri="{C3380CC4-5D6E-409C-BE32-E72D297353CC}">
              <c16:uniqueId val="{00000000-C664-4564-B1BA-5577635044CD}"/>
            </c:ext>
          </c:extLst>
        </c:ser>
        <c:ser>
          <c:idx val="1"/>
          <c:order val="1"/>
          <c:tx>
            <c:strRef>
              <c:f>Sheet1!$C$1</c:f>
              <c:strCache>
                <c:ptCount val="1"/>
                <c:pt idx="0">
                  <c:v>Industrial production (2008=100), left scale</c:v>
                </c:pt>
              </c:strCache>
            </c:strRef>
          </c:tx>
          <c:spPr>
            <a:ln w="44450">
              <a:solidFill>
                <a:schemeClr val="accent1"/>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Sheet1!$C$2:$C$37</c:f>
              <c:numCache>
                <c:formatCode>General</c:formatCode>
                <c:ptCount val="36"/>
                <c:pt idx="0">
                  <c:v>103.11579999999999</c:v>
                </c:pt>
                <c:pt idx="1">
                  <c:v>101.6627</c:v>
                </c:pt>
                <c:pt idx="2">
                  <c:v>100.88030000000001</c:v>
                </c:pt>
                <c:pt idx="3">
                  <c:v>94.341200000000001</c:v>
                </c:pt>
                <c:pt idx="4">
                  <c:v>80.648319999999998</c:v>
                </c:pt>
                <c:pt idx="5">
                  <c:v>79.027529999999999</c:v>
                </c:pt>
                <c:pt idx="6">
                  <c:v>79.670249999999996</c:v>
                </c:pt>
                <c:pt idx="7">
                  <c:v>79.614360000000005</c:v>
                </c:pt>
                <c:pt idx="8">
                  <c:v>79.586420000000004</c:v>
                </c:pt>
                <c:pt idx="9">
                  <c:v>83.331000000000003</c:v>
                </c:pt>
                <c:pt idx="10">
                  <c:v>84.225229999999996</c:v>
                </c:pt>
                <c:pt idx="11">
                  <c:v>85.454800000000006</c:v>
                </c:pt>
                <c:pt idx="12">
                  <c:v>86.265190000000004</c:v>
                </c:pt>
                <c:pt idx="13">
                  <c:v>85.566580000000002</c:v>
                </c:pt>
                <c:pt idx="14">
                  <c:v>85.594520000000003</c:v>
                </c:pt>
                <c:pt idx="15">
                  <c:v>86.013689999999997</c:v>
                </c:pt>
                <c:pt idx="16">
                  <c:v>85.762190000000004</c:v>
                </c:pt>
                <c:pt idx="17">
                  <c:v>85.846019999999996</c:v>
                </c:pt>
                <c:pt idx="18">
                  <c:v>84.309070000000006</c:v>
                </c:pt>
                <c:pt idx="19">
                  <c:v>83.470730000000003</c:v>
                </c:pt>
                <c:pt idx="20">
                  <c:v>82.297049999999999</c:v>
                </c:pt>
                <c:pt idx="21">
                  <c:v>81.179270000000002</c:v>
                </c:pt>
                <c:pt idx="22">
                  <c:v>81.514600000000002</c:v>
                </c:pt>
                <c:pt idx="23">
                  <c:v>81.263099999999994</c:v>
                </c:pt>
                <c:pt idx="24">
                  <c:v>81.039540000000002</c:v>
                </c:pt>
                <c:pt idx="25">
                  <c:v>80.117369999999994</c:v>
                </c:pt>
                <c:pt idx="26">
                  <c:v>79.837919999999997</c:v>
                </c:pt>
                <c:pt idx="27">
                  <c:v>79.921750000000003</c:v>
                </c:pt>
                <c:pt idx="28">
                  <c:v>79.306970000000007</c:v>
                </c:pt>
                <c:pt idx="29">
                  <c:v>78.971639999999994</c:v>
                </c:pt>
                <c:pt idx="30">
                  <c:v>79.111360000000005</c:v>
                </c:pt>
                <c:pt idx="31">
                  <c:v>79.586420000000004</c:v>
                </c:pt>
                <c:pt idx="32">
                  <c:v>79.306970000000007</c:v>
                </c:pt>
                <c:pt idx="33">
                  <c:v>81.039540000000002</c:v>
                </c:pt>
                <c:pt idx="34">
                  <c:v>81.738159999999993</c:v>
                </c:pt>
                <c:pt idx="35">
                  <c:v>82.017610000000005</c:v>
                </c:pt>
              </c:numCache>
            </c:numRef>
          </c:val>
          <c:smooth val="0"/>
          <c:extLst>
            <c:ext xmlns:c16="http://schemas.microsoft.com/office/drawing/2014/chart" uri="{C3380CC4-5D6E-409C-BE32-E72D297353CC}">
              <c16:uniqueId val="{00000001-C664-4564-B1BA-5577635044CD}"/>
            </c:ext>
          </c:extLst>
        </c:ser>
        <c:dLbls>
          <c:showLegendKey val="0"/>
          <c:showVal val="0"/>
          <c:showCatName val="0"/>
          <c:showSerName val="0"/>
          <c:showPercent val="0"/>
          <c:showBubbleSize val="0"/>
        </c:dLbls>
        <c:marker val="1"/>
        <c:smooth val="0"/>
        <c:axId val="673401608"/>
        <c:axId val="673402000"/>
      </c:lineChart>
      <c:lineChart>
        <c:grouping val="standard"/>
        <c:varyColors val="0"/>
        <c:ser>
          <c:idx val="2"/>
          <c:order val="2"/>
          <c:tx>
            <c:strRef>
              <c:f>Sheet1!$D$1</c:f>
              <c:strCache>
                <c:ptCount val="1"/>
                <c:pt idx="0">
                  <c:v>Capacity utilization rate, %, right scale</c:v>
                </c:pt>
              </c:strCache>
            </c:strRef>
          </c:tx>
          <c:spPr>
            <a:ln w="44450">
              <a:solidFill>
                <a:schemeClr val="accent3"/>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Sheet1!$D$2:$D$37</c:f>
              <c:numCache>
                <c:formatCode>General</c:formatCode>
                <c:ptCount val="36"/>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80.83</c:v>
                </c:pt>
                <c:pt idx="33">
                  <c:v>83.27</c:v>
                </c:pt>
                <c:pt idx="34">
                  <c:v>79.2</c:v>
                </c:pt>
                <c:pt idx="35">
                  <c:v>82.1</c:v>
                </c:pt>
              </c:numCache>
            </c:numRef>
          </c:val>
          <c:smooth val="0"/>
          <c:extLst>
            <c:ext xmlns:c16="http://schemas.microsoft.com/office/drawing/2014/chart" uri="{C3380CC4-5D6E-409C-BE32-E72D297353CC}">
              <c16:uniqueId val="{00000002-C664-4564-B1BA-5577635044CD}"/>
            </c:ext>
          </c:extLst>
        </c:ser>
        <c:dLbls>
          <c:showLegendKey val="0"/>
          <c:showVal val="0"/>
          <c:showCatName val="0"/>
          <c:showSerName val="0"/>
          <c:showPercent val="0"/>
          <c:showBubbleSize val="0"/>
        </c:dLbls>
        <c:marker val="1"/>
        <c:smooth val="0"/>
        <c:axId val="674989952"/>
        <c:axId val="673402392"/>
      </c:lineChart>
      <c:catAx>
        <c:axId val="673401608"/>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673402000"/>
        <c:crossesAt val="10"/>
        <c:auto val="1"/>
        <c:lblAlgn val="ctr"/>
        <c:lblOffset val="100"/>
        <c:tickLblSkip val="1"/>
        <c:tickMarkSkip val="4"/>
        <c:noMultiLvlLbl val="0"/>
      </c:catAx>
      <c:valAx>
        <c:axId val="673402000"/>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673401608"/>
        <c:crosses val="autoZero"/>
        <c:crossBetween val="between"/>
        <c:majorUnit val="5"/>
      </c:valAx>
      <c:valAx>
        <c:axId val="673402392"/>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674989952"/>
        <c:crosses val="max"/>
        <c:crossBetween val="between"/>
        <c:dispUnits>
          <c:builtInUnit val="hundreds"/>
        </c:dispUnits>
      </c:valAx>
      <c:catAx>
        <c:axId val="674989952"/>
        <c:scaling>
          <c:orientation val="minMax"/>
        </c:scaling>
        <c:delete val="1"/>
        <c:axPos val="b"/>
        <c:numFmt formatCode="General" sourceLinked="1"/>
        <c:majorTickMark val="out"/>
        <c:minorTickMark val="none"/>
        <c:tickLblPos val="nextTo"/>
        <c:crossAx val="673402392"/>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11283.6</c:v>
                </c:pt>
                <c:pt idx="2">
                  <c:v>10679</c:v>
                </c:pt>
                <c:pt idx="3">
                  <c:v>11232.7</c:v>
                </c:pt>
                <c:pt idx="4">
                  <c:v>9566.1</c:v>
                </c:pt>
                <c:pt idx="5">
                  <c:v>6362.6</c:v>
                </c:pt>
                <c:pt idx="6">
                  <c:v>6573.5</c:v>
                </c:pt>
                <c:pt idx="7">
                  <c:v>6798.7</c:v>
                </c:pt>
                <c:pt idx="8">
                  <c:v>7871.6</c:v>
                </c:pt>
                <c:pt idx="9">
                  <c:v>7212.4</c:v>
                </c:pt>
                <c:pt idx="10">
                  <c:v>7340.2</c:v>
                </c:pt>
                <c:pt idx="11">
                  <c:v>7289.2</c:v>
                </c:pt>
                <c:pt idx="12">
                  <c:v>9514.4</c:v>
                </c:pt>
                <c:pt idx="13">
                  <c:v>8633.6</c:v>
                </c:pt>
                <c:pt idx="14">
                  <c:v>8822.7999999999993</c:v>
                </c:pt>
                <c:pt idx="15">
                  <c:v>7895.9</c:v>
                </c:pt>
                <c:pt idx="16">
                  <c:v>9798.1</c:v>
                </c:pt>
                <c:pt idx="17">
                  <c:v>8426.2999999999993</c:v>
                </c:pt>
                <c:pt idx="18">
                  <c:v>8829.2999999999993</c:v>
                </c:pt>
                <c:pt idx="19">
                  <c:v>7742</c:v>
                </c:pt>
                <c:pt idx="20">
                  <c:v>9087.1</c:v>
                </c:pt>
                <c:pt idx="21">
                  <c:v>7234.3</c:v>
                </c:pt>
                <c:pt idx="22">
                  <c:v>7579.2</c:v>
                </c:pt>
                <c:pt idx="23">
                  <c:v>6934.9</c:v>
                </c:pt>
                <c:pt idx="24">
                  <c:v>7800.9</c:v>
                </c:pt>
                <c:pt idx="25">
                  <c:v>7730.7</c:v>
                </c:pt>
                <c:pt idx="26">
                  <c:v>7823.6</c:v>
                </c:pt>
                <c:pt idx="27">
                  <c:v>9044.7999999999993</c:v>
                </c:pt>
                <c:pt idx="28">
                  <c:v>8126.2</c:v>
                </c:pt>
                <c:pt idx="29">
                  <c:v>7008.9</c:v>
                </c:pt>
                <c:pt idx="30">
                  <c:v>8832.5</c:v>
                </c:pt>
                <c:pt idx="31">
                  <c:v>7326.3</c:v>
                </c:pt>
                <c:pt idx="32">
                  <c:v>8346.7000000000007</c:v>
                </c:pt>
                <c:pt idx="33">
                  <c:v>7007.1</c:v>
                </c:pt>
                <c:pt idx="34">
                  <c:v>6695.9</c:v>
                </c:pt>
                <c:pt idx="35">
                  <c:v>6733.5</c:v>
                </c:pt>
                <c:pt idx="36">
                  <c:v>7800.9</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9377.5</c:v>
                </c:pt>
                <c:pt idx="2">
                  <c:v>8518.2000000000007</c:v>
                </c:pt>
                <c:pt idx="3">
                  <c:v>9436.7000000000007</c:v>
                </c:pt>
                <c:pt idx="4">
                  <c:v>7771.6</c:v>
                </c:pt>
                <c:pt idx="5">
                  <c:v>5071.8999999999996</c:v>
                </c:pt>
                <c:pt idx="6">
                  <c:v>5079.8999999999996</c:v>
                </c:pt>
                <c:pt idx="7">
                  <c:v>5393.3</c:v>
                </c:pt>
                <c:pt idx="8">
                  <c:v>6172.9</c:v>
                </c:pt>
                <c:pt idx="9">
                  <c:v>5447.7</c:v>
                </c:pt>
                <c:pt idx="10">
                  <c:v>5848.2</c:v>
                </c:pt>
                <c:pt idx="11">
                  <c:v>5724.6</c:v>
                </c:pt>
                <c:pt idx="12">
                  <c:v>7165.2</c:v>
                </c:pt>
                <c:pt idx="13">
                  <c:v>6190.8</c:v>
                </c:pt>
                <c:pt idx="14">
                  <c:v>6983.1</c:v>
                </c:pt>
                <c:pt idx="15">
                  <c:v>6040.5</c:v>
                </c:pt>
                <c:pt idx="16">
                  <c:v>7515.3</c:v>
                </c:pt>
                <c:pt idx="17">
                  <c:v>6386.9</c:v>
                </c:pt>
                <c:pt idx="18">
                  <c:v>6919.5</c:v>
                </c:pt>
                <c:pt idx="19">
                  <c:v>6323.2</c:v>
                </c:pt>
                <c:pt idx="20">
                  <c:v>7386</c:v>
                </c:pt>
                <c:pt idx="21">
                  <c:v>5451.3</c:v>
                </c:pt>
                <c:pt idx="22">
                  <c:v>5808.3</c:v>
                </c:pt>
                <c:pt idx="23">
                  <c:v>5489.4</c:v>
                </c:pt>
                <c:pt idx="24">
                  <c:v>6177.3</c:v>
                </c:pt>
                <c:pt idx="25">
                  <c:v>5732.3</c:v>
                </c:pt>
                <c:pt idx="26">
                  <c:v>5904.9</c:v>
                </c:pt>
                <c:pt idx="27">
                  <c:v>6876.6</c:v>
                </c:pt>
                <c:pt idx="28">
                  <c:v>6216</c:v>
                </c:pt>
                <c:pt idx="29">
                  <c:v>5047.3999999999996</c:v>
                </c:pt>
                <c:pt idx="30">
                  <c:v>6658.2</c:v>
                </c:pt>
                <c:pt idx="31">
                  <c:v>5695.9</c:v>
                </c:pt>
                <c:pt idx="32">
                  <c:v>6050.3</c:v>
                </c:pt>
                <c:pt idx="33">
                  <c:v>5031.2</c:v>
                </c:pt>
                <c:pt idx="34">
                  <c:v>4835</c:v>
                </c:pt>
                <c:pt idx="35">
                  <c:v>4918.2</c:v>
                </c:pt>
                <c:pt idx="36">
                  <c:v>5922.2</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1874.2</c:v>
                </c:pt>
                <c:pt idx="2">
                  <c:v>2153.4</c:v>
                </c:pt>
                <c:pt idx="3">
                  <c:v>1755.8</c:v>
                </c:pt>
                <c:pt idx="4">
                  <c:v>1775.3</c:v>
                </c:pt>
                <c:pt idx="5">
                  <c:v>1262.2</c:v>
                </c:pt>
                <c:pt idx="6">
                  <c:v>1479.8</c:v>
                </c:pt>
                <c:pt idx="7">
                  <c:v>1381.7</c:v>
                </c:pt>
                <c:pt idx="8">
                  <c:v>1689.2</c:v>
                </c:pt>
                <c:pt idx="9">
                  <c:v>1755.2</c:v>
                </c:pt>
                <c:pt idx="10">
                  <c:v>1476</c:v>
                </c:pt>
                <c:pt idx="11">
                  <c:v>1520.9</c:v>
                </c:pt>
                <c:pt idx="12">
                  <c:v>2274.3000000000002</c:v>
                </c:pt>
                <c:pt idx="13">
                  <c:v>2342</c:v>
                </c:pt>
                <c:pt idx="14">
                  <c:v>1782.1</c:v>
                </c:pt>
                <c:pt idx="15">
                  <c:v>1768</c:v>
                </c:pt>
                <c:pt idx="16">
                  <c:v>2202.4</c:v>
                </c:pt>
                <c:pt idx="17">
                  <c:v>1903.8</c:v>
                </c:pt>
                <c:pt idx="18">
                  <c:v>1831.4</c:v>
                </c:pt>
                <c:pt idx="19">
                  <c:v>1360.7</c:v>
                </c:pt>
                <c:pt idx="20">
                  <c:v>1640.5</c:v>
                </c:pt>
                <c:pt idx="21">
                  <c:v>1678.8</c:v>
                </c:pt>
                <c:pt idx="22">
                  <c:v>1681.5</c:v>
                </c:pt>
                <c:pt idx="23">
                  <c:v>1361.4</c:v>
                </c:pt>
                <c:pt idx="24">
                  <c:v>1534.4</c:v>
                </c:pt>
                <c:pt idx="25">
                  <c:v>1891.8</c:v>
                </c:pt>
                <c:pt idx="26">
                  <c:v>1813.1</c:v>
                </c:pt>
                <c:pt idx="27">
                  <c:v>2093.1999999999998</c:v>
                </c:pt>
                <c:pt idx="28">
                  <c:v>1766.3</c:v>
                </c:pt>
                <c:pt idx="29">
                  <c:v>1815.1</c:v>
                </c:pt>
                <c:pt idx="30">
                  <c:v>2033.2</c:v>
                </c:pt>
                <c:pt idx="31">
                  <c:v>1522</c:v>
                </c:pt>
                <c:pt idx="32">
                  <c:v>2177.5</c:v>
                </c:pt>
                <c:pt idx="33">
                  <c:v>1812.9</c:v>
                </c:pt>
                <c:pt idx="34">
                  <c:v>1696.7</c:v>
                </c:pt>
                <c:pt idx="35">
                  <c:v>1672.8</c:v>
                </c:pt>
                <c:pt idx="36">
                  <c:v>2169.6</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Corporate sector fixed investments, index 2005=100</a:t>
            </a:r>
            <a:r>
              <a:rPr lang="en-GB" sz="1200" b="0" baseline="0" dirty="0">
                <a:solidFill>
                  <a:srgbClr val="002060"/>
                </a:solidFill>
              </a:rPr>
              <a:t> </a:t>
            </a:r>
            <a:endParaRPr lang="en-GB" sz="1200" b="0" dirty="0">
              <a:solidFill>
                <a:srgbClr val="002060"/>
              </a:solidFill>
            </a:endParaRPr>
          </a:p>
        </c:rich>
      </c:tx>
      <c:layout>
        <c:manualLayout>
          <c:xMode val="edge"/>
          <c:yMode val="edge"/>
          <c:x val="6.0466720888038818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6000738840675564"/>
          <c:h val="0.85021772723054978"/>
        </c:manualLayout>
      </c:layout>
      <c:lineChart>
        <c:grouping val="standard"/>
        <c:varyColors val="0"/>
        <c:ser>
          <c:idx val="0"/>
          <c:order val="0"/>
          <c:tx>
            <c:strRef>
              <c:f>Taul1!$B$1</c:f>
              <c:strCache>
                <c:ptCount val="1"/>
                <c:pt idx="0">
                  <c:v>Sweden</c:v>
                </c:pt>
              </c:strCache>
            </c:strRef>
          </c:tx>
          <c:spPr>
            <a:ln w="508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Taul1!$B$2:$B$15</c:f>
              <c:numCache>
                <c:formatCode>General</c:formatCode>
                <c:ptCount val="14"/>
                <c:pt idx="0">
                  <c:v>100</c:v>
                </c:pt>
                <c:pt idx="1">
                  <c:v>109.482471</c:v>
                </c:pt>
                <c:pt idx="2">
                  <c:v>120.650408</c:v>
                </c:pt>
                <c:pt idx="3">
                  <c:v>125.441284</c:v>
                </c:pt>
                <c:pt idx="4">
                  <c:v>106.375677</c:v>
                </c:pt>
                <c:pt idx="5">
                  <c:v>110.056361</c:v>
                </c:pt>
                <c:pt idx="6">
                  <c:v>117.942176</c:v>
                </c:pt>
                <c:pt idx="7">
                  <c:v>121.37183899999999</c:v>
                </c:pt>
                <c:pt idx="8">
                  <c:v>122.31200699999999</c:v>
                </c:pt>
                <c:pt idx="9">
                  <c:v>127.58856299999999</c:v>
                </c:pt>
                <c:pt idx="10">
                  <c:v>135.30585400000001</c:v>
                </c:pt>
                <c:pt idx="11">
                  <c:v>142.30225999999999</c:v>
                </c:pt>
                <c:pt idx="12">
                  <c:v>146.20033100000001</c:v>
                </c:pt>
                <c:pt idx="13">
                  <c:v>150.20223799999999</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the Netherlands</c:v>
                </c:pt>
              </c:strCache>
            </c:strRef>
          </c:tx>
          <c:spPr>
            <a:ln w="50800" cap="rnd">
              <a:solidFill>
                <a:schemeClr val="accent3"/>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Taul1!$C$2:$C$15</c:f>
              <c:numCache>
                <c:formatCode>General</c:formatCode>
                <c:ptCount val="14"/>
                <c:pt idx="0">
                  <c:v>100</c:v>
                </c:pt>
                <c:pt idx="1">
                  <c:v>107.07</c:v>
                </c:pt>
                <c:pt idx="2">
                  <c:v>116.56</c:v>
                </c:pt>
                <c:pt idx="3">
                  <c:v>123.66</c:v>
                </c:pt>
                <c:pt idx="4">
                  <c:v>110.68</c:v>
                </c:pt>
                <c:pt idx="5">
                  <c:v>107.32</c:v>
                </c:pt>
                <c:pt idx="6">
                  <c:v>121.03</c:v>
                </c:pt>
                <c:pt idx="7">
                  <c:v>116.29</c:v>
                </c:pt>
                <c:pt idx="8">
                  <c:v>113.54</c:v>
                </c:pt>
                <c:pt idx="9">
                  <c:v>116.69</c:v>
                </c:pt>
                <c:pt idx="10">
                  <c:v>125.47</c:v>
                </c:pt>
                <c:pt idx="11">
                  <c:v>130.54</c:v>
                </c:pt>
                <c:pt idx="12">
                  <c:v>134.08000000000001</c:v>
                </c:pt>
                <c:pt idx="13">
                  <c:v>140.41</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USA</c:v>
                </c:pt>
              </c:strCache>
            </c:strRef>
          </c:tx>
          <c:spPr>
            <a:ln w="50800" cap="rnd">
              <a:solidFill>
                <a:schemeClr val="tx2"/>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Taul1!$D$2:$D$15</c:f>
              <c:numCache>
                <c:formatCode>General</c:formatCode>
                <c:ptCount val="14"/>
                <c:pt idx="0">
                  <c:v>100</c:v>
                </c:pt>
                <c:pt idx="1">
                  <c:v>107.11239209999999</c:v>
                </c:pt>
                <c:pt idx="2">
                  <c:v>113.4489133</c:v>
                </c:pt>
                <c:pt idx="3">
                  <c:v>112.6366508</c:v>
                </c:pt>
                <c:pt idx="4">
                  <c:v>95.110412389999993</c:v>
                </c:pt>
                <c:pt idx="5">
                  <c:v>97.459859960000003</c:v>
                </c:pt>
                <c:pt idx="6">
                  <c:v>104.9390803</c:v>
                </c:pt>
                <c:pt idx="7">
                  <c:v>114.365984</c:v>
                </c:pt>
                <c:pt idx="8">
                  <c:v>118.36906999999999</c:v>
                </c:pt>
                <c:pt idx="9">
                  <c:v>125.5149424</c:v>
                </c:pt>
                <c:pt idx="10">
                  <c:v>128.11039779999999</c:v>
                </c:pt>
                <c:pt idx="11">
                  <c:v>127.60052260000001</c:v>
                </c:pt>
                <c:pt idx="12">
                  <c:v>131.2658878</c:v>
                </c:pt>
                <c:pt idx="13">
                  <c:v>138.95165979999999</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Germany</c:v>
                </c:pt>
              </c:strCache>
            </c:strRef>
          </c:tx>
          <c:spPr>
            <a:ln w="508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Taul1!$E$2:$E$15</c:f>
              <c:numCache>
                <c:formatCode>General</c:formatCode>
                <c:ptCount val="14"/>
                <c:pt idx="0">
                  <c:v>100</c:v>
                </c:pt>
                <c:pt idx="1">
                  <c:v>108.52</c:v>
                </c:pt>
                <c:pt idx="2">
                  <c:v>116.93</c:v>
                </c:pt>
                <c:pt idx="3">
                  <c:v>119.42</c:v>
                </c:pt>
                <c:pt idx="4">
                  <c:v>100.88</c:v>
                </c:pt>
                <c:pt idx="5">
                  <c:v>107.14</c:v>
                </c:pt>
                <c:pt idx="6">
                  <c:v>114.98</c:v>
                </c:pt>
                <c:pt idx="7">
                  <c:v>112.97</c:v>
                </c:pt>
                <c:pt idx="8">
                  <c:v>112.04</c:v>
                </c:pt>
                <c:pt idx="9">
                  <c:v>116.95</c:v>
                </c:pt>
                <c:pt idx="10">
                  <c:v>117.97</c:v>
                </c:pt>
                <c:pt idx="11">
                  <c:v>119.18</c:v>
                </c:pt>
                <c:pt idx="12">
                  <c:v>119.85</c:v>
                </c:pt>
                <c:pt idx="13">
                  <c:v>122.05</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Switzerland</c:v>
                </c:pt>
              </c:strCache>
            </c:strRef>
          </c:tx>
          <c:spPr>
            <a:ln w="50800" cap="rnd">
              <a:solidFill>
                <a:schemeClr val="bg1">
                  <a:lumMod val="75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Taul1!$F$2:$F$15</c:f>
              <c:numCache>
                <c:formatCode>General</c:formatCode>
                <c:ptCount val="14"/>
                <c:pt idx="0">
                  <c:v>100</c:v>
                </c:pt>
                <c:pt idx="1">
                  <c:v>107.13</c:v>
                </c:pt>
                <c:pt idx="2">
                  <c:v>114.89</c:v>
                </c:pt>
                <c:pt idx="3">
                  <c:v>115.47</c:v>
                </c:pt>
                <c:pt idx="4">
                  <c:v>103.2</c:v>
                </c:pt>
                <c:pt idx="5">
                  <c:v>107.4</c:v>
                </c:pt>
                <c:pt idx="6">
                  <c:v>112.9</c:v>
                </c:pt>
                <c:pt idx="7">
                  <c:v>117.27</c:v>
                </c:pt>
                <c:pt idx="8">
                  <c:v>118.9</c:v>
                </c:pt>
                <c:pt idx="9">
                  <c:v>122.91</c:v>
                </c:pt>
                <c:pt idx="10">
                  <c:v>125.09</c:v>
                </c:pt>
                <c:pt idx="11">
                  <c:v>127.92</c:v>
                </c:pt>
                <c:pt idx="12">
                  <c:v>129.91</c:v>
                </c:pt>
                <c:pt idx="13">
                  <c:v>132.80000000000001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Finland</c:v>
                </c:pt>
              </c:strCache>
            </c:strRef>
          </c:tx>
          <c:spPr>
            <a:ln w="508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Taul1!$G$2:$G$15</c:f>
              <c:numCache>
                <c:formatCode>General</c:formatCode>
                <c:ptCount val="14"/>
                <c:pt idx="0">
                  <c:v>100</c:v>
                </c:pt>
                <c:pt idx="1">
                  <c:v>102.17</c:v>
                </c:pt>
                <c:pt idx="2">
                  <c:v>119.1</c:v>
                </c:pt>
                <c:pt idx="3">
                  <c:v>124.96</c:v>
                </c:pt>
                <c:pt idx="4">
                  <c:v>105.44</c:v>
                </c:pt>
                <c:pt idx="5">
                  <c:v>98.852000000000004</c:v>
                </c:pt>
                <c:pt idx="6">
                  <c:v>101.88</c:v>
                </c:pt>
                <c:pt idx="7">
                  <c:v>98.747</c:v>
                </c:pt>
                <c:pt idx="8">
                  <c:v>91.543999999999997</c:v>
                </c:pt>
                <c:pt idx="9">
                  <c:v>90.233000000000004</c:v>
                </c:pt>
                <c:pt idx="10">
                  <c:v>93.197000000000003</c:v>
                </c:pt>
                <c:pt idx="11">
                  <c:v>95.99</c:v>
                </c:pt>
                <c:pt idx="12">
                  <c:v>99.093999999999994</c:v>
                </c:pt>
                <c:pt idx="13">
                  <c:v>101.9</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layout>
        <c:manualLayout>
          <c:xMode val="edge"/>
          <c:yMode val="edge"/>
          <c:x val="0.82415377419479785"/>
          <c:y val="0.23441380132631501"/>
          <c:w val="0.17584622580520226"/>
          <c:h val="0.5680101098685608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71034466321681E-2"/>
          <c:y val="6.7324075827043223E-2"/>
          <c:w val="0.87671290829405835"/>
          <c:h val="0.76695732307892539"/>
        </c:manualLayout>
      </c:layout>
      <c:barChart>
        <c:barDir val="col"/>
        <c:grouping val="clustered"/>
        <c:varyColors val="0"/>
        <c:ser>
          <c:idx val="0"/>
          <c:order val="0"/>
          <c:tx>
            <c:strRef>
              <c:f>Taul1!$B$1</c:f>
              <c:strCache>
                <c:ptCount val="1"/>
                <c:pt idx="0">
                  <c:v>Manufacturing industry</c:v>
                </c:pt>
              </c:strCache>
            </c:strRef>
          </c:tx>
          <c:spPr>
            <a:solidFill>
              <a:srgbClr val="C00000"/>
            </a:solidFill>
          </c:spPr>
          <c:invertIfNegative val="0"/>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strCache>
            </c:strRef>
          </c:cat>
          <c:val>
            <c:numRef>
              <c:f>Taul1!$B$2:$B$14</c:f>
              <c:numCache>
                <c:formatCode>General</c:formatCode>
                <c:ptCount val="13"/>
                <c:pt idx="0">
                  <c:v>8725</c:v>
                </c:pt>
                <c:pt idx="1">
                  <c:v>8957</c:v>
                </c:pt>
                <c:pt idx="2">
                  <c:v>10090</c:v>
                </c:pt>
                <c:pt idx="3">
                  <c:v>10000</c:v>
                </c:pt>
                <c:pt idx="4">
                  <c:v>8583</c:v>
                </c:pt>
                <c:pt idx="5">
                  <c:v>7856</c:v>
                </c:pt>
                <c:pt idx="6">
                  <c:v>7624</c:v>
                </c:pt>
                <c:pt idx="7">
                  <c:v>7056</c:v>
                </c:pt>
                <c:pt idx="8">
                  <c:v>6409</c:v>
                </c:pt>
                <c:pt idx="9">
                  <c:v>6313</c:v>
                </c:pt>
                <c:pt idx="10">
                  <c:v>6809</c:v>
                </c:pt>
                <c:pt idx="11">
                  <c:v>6775</c:v>
                </c:pt>
                <c:pt idx="12">
                  <c:v>6856</c:v>
                </c:pt>
              </c:numCache>
            </c:numRef>
          </c:val>
          <c:extLst>
            <c:ext xmlns:c16="http://schemas.microsoft.com/office/drawing/2014/chart" uri="{C3380CC4-5D6E-409C-BE32-E72D297353CC}">
              <c16:uniqueId val="{00000000-5274-4287-A3A1-AC39192B5BE3}"/>
            </c:ext>
          </c:extLst>
        </c:ser>
        <c:ser>
          <c:idx val="1"/>
          <c:order val="1"/>
          <c:tx>
            <c:strRef>
              <c:f>Taul1!$C$1</c:f>
              <c:strCache>
                <c:ptCount val="1"/>
                <c:pt idx="0">
                  <c:v>Technology industry, including information technology and consulting engineering </c:v>
                </c:pt>
              </c:strCache>
            </c:strRef>
          </c:tx>
          <c:spPr>
            <a:solidFill>
              <a:schemeClr val="accent3"/>
            </a:solidFill>
          </c:spPr>
          <c:invertIfNegative val="0"/>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strCache>
            </c:strRef>
          </c:cat>
          <c:val>
            <c:numRef>
              <c:f>Taul1!$C$2:$C$14</c:f>
              <c:numCache>
                <c:formatCode>General</c:formatCode>
                <c:ptCount val="13"/>
                <c:pt idx="0">
                  <c:v>6400</c:v>
                </c:pt>
                <c:pt idx="1">
                  <c:v>6531</c:v>
                </c:pt>
                <c:pt idx="2">
                  <c:v>7294</c:v>
                </c:pt>
                <c:pt idx="3">
                  <c:v>8411</c:v>
                </c:pt>
                <c:pt idx="4">
                  <c:v>7150</c:v>
                </c:pt>
                <c:pt idx="5">
                  <c:v>6944</c:v>
                </c:pt>
                <c:pt idx="6">
                  <c:v>6846</c:v>
                </c:pt>
                <c:pt idx="7">
                  <c:v>5944</c:v>
                </c:pt>
                <c:pt idx="8">
                  <c:v>5261</c:v>
                </c:pt>
                <c:pt idx="9">
                  <c:v>5784</c:v>
                </c:pt>
                <c:pt idx="10">
                  <c:v>5471</c:v>
                </c:pt>
              </c:numCache>
            </c:numRef>
          </c:val>
          <c:extLst>
            <c:ext xmlns:c16="http://schemas.microsoft.com/office/drawing/2014/chart" uri="{C3380CC4-5D6E-409C-BE32-E72D297353CC}">
              <c16:uniqueId val="{00000001-5274-4287-A3A1-AC39192B5BE3}"/>
            </c:ext>
          </c:extLst>
        </c:ser>
        <c:dLbls>
          <c:showLegendKey val="0"/>
          <c:showVal val="0"/>
          <c:showCatName val="0"/>
          <c:showSerName val="0"/>
          <c:showPercent val="0"/>
          <c:showBubbleSize val="0"/>
        </c:dLbls>
        <c:gapWidth val="150"/>
        <c:axId val="674991520"/>
        <c:axId val="675295656"/>
      </c:barChart>
      <c:catAx>
        <c:axId val="67499152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675295656"/>
        <c:crosses val="autoZero"/>
        <c:auto val="1"/>
        <c:lblAlgn val="ctr"/>
        <c:lblOffset val="100"/>
        <c:noMultiLvlLbl val="0"/>
      </c:catAx>
      <c:valAx>
        <c:axId val="675295656"/>
        <c:scaling>
          <c:orientation val="minMax"/>
          <c:max val="12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674991520"/>
        <c:crosses val="autoZero"/>
        <c:crossBetween val="between"/>
        <c:majorUnit val="1000"/>
      </c:valAx>
    </c:plotArea>
    <c:legend>
      <c:legendPos val="r"/>
      <c:layout>
        <c:manualLayout>
          <c:xMode val="edge"/>
          <c:yMode val="edge"/>
          <c:x val="2.6959938747724642E-2"/>
          <c:y val="0.93841851773414064"/>
          <c:w val="0.94259911041199307"/>
          <c:h val="4.634597891900899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08487703339258E-2"/>
          <c:y val="5.7843260303424397E-2"/>
          <c:w val="0.89883655155549047"/>
          <c:h val="0.73594716918176473"/>
        </c:manualLayout>
      </c:layout>
      <c:lineChart>
        <c:grouping val="standard"/>
        <c:varyColors val="0"/>
        <c:ser>
          <c:idx val="0"/>
          <c:order val="0"/>
          <c:tx>
            <c:strRef>
              <c:f>Sheet1!$B$1</c:f>
              <c:strCache>
                <c:ptCount val="1"/>
                <c:pt idx="0">
                  <c:v>Compared to Austria</c:v>
                </c:pt>
              </c:strCache>
            </c:strRef>
          </c:tx>
          <c:spPr>
            <a:ln w="38100">
              <a:solidFill>
                <a:schemeClr val="accent4">
                  <a:lumMod val="75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Sheet1!$B$2:$B$53</c:f>
              <c:numCache>
                <c:formatCode>General</c:formatCode>
                <c:ptCount val="52"/>
                <c:pt idx="0">
                  <c:v>100</c:v>
                </c:pt>
                <c:pt idx="1">
                  <c:v>102.0342</c:v>
                </c:pt>
                <c:pt idx="2">
                  <c:v>99.887879999999996</c:v>
                </c:pt>
                <c:pt idx="3">
                  <c:v>99.63494</c:v>
                </c:pt>
                <c:pt idx="4">
                  <c:v>100.1814</c:v>
                </c:pt>
                <c:pt idx="5">
                  <c:v>101.3741</c:v>
                </c:pt>
                <c:pt idx="6">
                  <c:v>101.8563</c:v>
                </c:pt>
                <c:pt idx="7">
                  <c:v>101.6006</c:v>
                </c:pt>
                <c:pt idx="8">
                  <c:v>101.3241</c:v>
                </c:pt>
                <c:pt idx="9">
                  <c:v>100.3737</c:v>
                </c:pt>
                <c:pt idx="10">
                  <c:v>100.6044</c:v>
                </c:pt>
                <c:pt idx="11">
                  <c:v>101.5411</c:v>
                </c:pt>
                <c:pt idx="12">
                  <c:v>103.9203</c:v>
                </c:pt>
                <c:pt idx="13">
                  <c:v>105.21080000000001</c:v>
                </c:pt>
                <c:pt idx="14">
                  <c:v>104.4375</c:v>
                </c:pt>
                <c:pt idx="15">
                  <c:v>105.7593</c:v>
                </c:pt>
                <c:pt idx="16">
                  <c:v>110.4212</c:v>
                </c:pt>
                <c:pt idx="17">
                  <c:v>111.6591</c:v>
                </c:pt>
                <c:pt idx="18">
                  <c:v>111.8916</c:v>
                </c:pt>
                <c:pt idx="19">
                  <c:v>111.3475</c:v>
                </c:pt>
                <c:pt idx="20">
                  <c:v>109.31789999999999</c:v>
                </c:pt>
                <c:pt idx="21">
                  <c:v>107.15770000000001</c:v>
                </c:pt>
                <c:pt idx="22">
                  <c:v>109.3601</c:v>
                </c:pt>
                <c:pt idx="23">
                  <c:v>109.0498</c:v>
                </c:pt>
                <c:pt idx="24">
                  <c:v>108.82559999999999</c:v>
                </c:pt>
                <c:pt idx="25">
                  <c:v>111.38500000000001</c:v>
                </c:pt>
                <c:pt idx="26">
                  <c:v>113.3904</c:v>
                </c:pt>
                <c:pt idx="27">
                  <c:v>113.5621</c:v>
                </c:pt>
                <c:pt idx="28">
                  <c:v>117.0646</c:v>
                </c:pt>
                <c:pt idx="29">
                  <c:v>118.94970000000001</c:v>
                </c:pt>
                <c:pt idx="30">
                  <c:v>117.5595</c:v>
                </c:pt>
                <c:pt idx="31">
                  <c:v>118.5641</c:v>
                </c:pt>
                <c:pt idx="32">
                  <c:v>115.2611</c:v>
                </c:pt>
                <c:pt idx="33">
                  <c:v>117.44199999999999</c:v>
                </c:pt>
                <c:pt idx="34">
                  <c:v>117.83540000000001</c:v>
                </c:pt>
                <c:pt idx="35">
                  <c:v>118.8715</c:v>
                </c:pt>
                <c:pt idx="36">
                  <c:v>119.95740000000001</c:v>
                </c:pt>
                <c:pt idx="37">
                  <c:v>120.727</c:v>
                </c:pt>
                <c:pt idx="38">
                  <c:v>118.91800000000001</c:v>
                </c:pt>
                <c:pt idx="39">
                  <c:v>123.0089</c:v>
                </c:pt>
                <c:pt idx="40">
                  <c:v>120.50709999999999</c:v>
                </c:pt>
                <c:pt idx="41">
                  <c:v>119.06480000000001</c:v>
                </c:pt>
                <c:pt idx="42">
                  <c:v>120.95959999999999</c:v>
                </c:pt>
                <c:pt idx="43">
                  <c:v>120.2833</c:v>
                </c:pt>
                <c:pt idx="44">
                  <c:v>118.4092</c:v>
                </c:pt>
                <c:pt idx="45">
                  <c:v>118.3583</c:v>
                </c:pt>
                <c:pt idx="46">
                  <c:v>118.25539999999999</c:v>
                </c:pt>
                <c:pt idx="47">
                  <c:v>117.5304</c:v>
                </c:pt>
              </c:numCache>
            </c:numRef>
          </c:val>
          <c:smooth val="0"/>
          <c:extLst>
            <c:ext xmlns:c16="http://schemas.microsoft.com/office/drawing/2014/chart" uri="{C3380CC4-5D6E-409C-BE32-E72D297353CC}">
              <c16:uniqueId val="{00000000-455F-4E6E-8E4F-02949D8E4B06}"/>
            </c:ext>
          </c:extLst>
        </c:ser>
        <c:ser>
          <c:idx val="1"/>
          <c:order val="1"/>
          <c:tx>
            <c:strRef>
              <c:f>Sheet1!$C$1</c:f>
              <c:strCache>
                <c:ptCount val="1"/>
                <c:pt idx="0">
                  <c:v>Compared to Belgium</c:v>
                </c:pt>
              </c:strCache>
            </c:strRef>
          </c:tx>
          <c:spPr>
            <a:ln w="38100">
              <a:solidFill>
                <a:srgbClr val="0070C0"/>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Sheet1!$C$2:$C$53</c:f>
              <c:numCache>
                <c:formatCode>General</c:formatCode>
                <c:ptCount val="52"/>
                <c:pt idx="0">
                  <c:v>100</c:v>
                </c:pt>
                <c:pt idx="1">
                  <c:v>100.1019</c:v>
                </c:pt>
                <c:pt idx="2">
                  <c:v>100.23139999999999</c:v>
                </c:pt>
                <c:pt idx="3">
                  <c:v>99.217370000000003</c:v>
                </c:pt>
                <c:pt idx="4">
                  <c:v>97.982759999999999</c:v>
                </c:pt>
                <c:pt idx="5">
                  <c:v>98.273809999999997</c:v>
                </c:pt>
                <c:pt idx="6">
                  <c:v>97.729979999999998</c:v>
                </c:pt>
                <c:pt idx="7">
                  <c:v>96.836820000000003</c:v>
                </c:pt>
                <c:pt idx="8">
                  <c:v>94.767499999999998</c:v>
                </c:pt>
                <c:pt idx="9">
                  <c:v>93.610029999999995</c:v>
                </c:pt>
                <c:pt idx="10">
                  <c:v>93.286370000000005</c:v>
                </c:pt>
                <c:pt idx="11">
                  <c:v>92.794640000000001</c:v>
                </c:pt>
                <c:pt idx="12">
                  <c:v>92.373800000000003</c:v>
                </c:pt>
                <c:pt idx="13">
                  <c:v>93.820400000000006</c:v>
                </c:pt>
                <c:pt idx="14">
                  <c:v>92.980869999999996</c:v>
                </c:pt>
                <c:pt idx="15">
                  <c:v>95.663799999999995</c:v>
                </c:pt>
                <c:pt idx="16">
                  <c:v>101.8014</c:v>
                </c:pt>
                <c:pt idx="17">
                  <c:v>101.3918</c:v>
                </c:pt>
                <c:pt idx="18">
                  <c:v>99.846590000000006</c:v>
                </c:pt>
                <c:pt idx="19">
                  <c:v>101.2891</c:v>
                </c:pt>
                <c:pt idx="20">
                  <c:v>100.8972</c:v>
                </c:pt>
                <c:pt idx="21">
                  <c:v>98.580520000000007</c:v>
                </c:pt>
                <c:pt idx="22">
                  <c:v>100.88339999999999</c:v>
                </c:pt>
                <c:pt idx="23">
                  <c:v>100.4063</c:v>
                </c:pt>
                <c:pt idx="24">
                  <c:v>100.75360000000001</c:v>
                </c:pt>
                <c:pt idx="25">
                  <c:v>101.7627</c:v>
                </c:pt>
                <c:pt idx="26">
                  <c:v>103.7229</c:v>
                </c:pt>
                <c:pt idx="27">
                  <c:v>104.102</c:v>
                </c:pt>
                <c:pt idx="28">
                  <c:v>106.7187</c:v>
                </c:pt>
                <c:pt idx="29">
                  <c:v>109.0724</c:v>
                </c:pt>
                <c:pt idx="30">
                  <c:v>108.90819999999999</c:v>
                </c:pt>
                <c:pt idx="31">
                  <c:v>113.72199999999999</c:v>
                </c:pt>
                <c:pt idx="32">
                  <c:v>110.5478</c:v>
                </c:pt>
                <c:pt idx="33">
                  <c:v>111.6866</c:v>
                </c:pt>
                <c:pt idx="34">
                  <c:v>111.7851</c:v>
                </c:pt>
                <c:pt idx="35">
                  <c:v>112.7731</c:v>
                </c:pt>
                <c:pt idx="36">
                  <c:v>113.8533</c:v>
                </c:pt>
                <c:pt idx="37">
                  <c:v>113.48390000000001</c:v>
                </c:pt>
                <c:pt idx="38">
                  <c:v>113.6172</c:v>
                </c:pt>
                <c:pt idx="39">
                  <c:v>114.64190000000001</c:v>
                </c:pt>
                <c:pt idx="40">
                  <c:v>114.5673</c:v>
                </c:pt>
                <c:pt idx="41">
                  <c:v>113.6341</c:v>
                </c:pt>
                <c:pt idx="42">
                  <c:v>114.8086</c:v>
                </c:pt>
                <c:pt idx="43">
                  <c:v>114.52070000000001</c:v>
                </c:pt>
                <c:pt idx="44">
                  <c:v>114.5788</c:v>
                </c:pt>
                <c:pt idx="45">
                  <c:v>115.15779999999999</c:v>
                </c:pt>
                <c:pt idx="46">
                  <c:v>115.28230000000001</c:v>
                </c:pt>
                <c:pt idx="47">
                  <c:v>114.854</c:v>
                </c:pt>
              </c:numCache>
            </c:numRef>
          </c:val>
          <c:smooth val="0"/>
          <c:extLst>
            <c:ext xmlns:c16="http://schemas.microsoft.com/office/drawing/2014/chart" uri="{C3380CC4-5D6E-409C-BE32-E72D297353CC}">
              <c16:uniqueId val="{00000001-455F-4E6E-8E4F-02949D8E4B06}"/>
            </c:ext>
          </c:extLst>
        </c:ser>
        <c:ser>
          <c:idx val="2"/>
          <c:order val="2"/>
          <c:tx>
            <c:strRef>
              <c:f>Sheet1!$D$1</c:f>
              <c:strCache>
                <c:ptCount val="1"/>
                <c:pt idx="0">
                  <c:v>Compared to Germany</c:v>
                </c:pt>
              </c:strCache>
            </c:strRef>
          </c:tx>
          <c:spPr>
            <a:ln w="38100">
              <a:solidFill>
                <a:schemeClr val="accent3"/>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Sheet1!$D$2:$D$53</c:f>
              <c:numCache>
                <c:formatCode>General</c:formatCode>
                <c:ptCount val="52"/>
                <c:pt idx="0">
                  <c:v>100</c:v>
                </c:pt>
                <c:pt idx="1">
                  <c:v>101.4958</c:v>
                </c:pt>
                <c:pt idx="2">
                  <c:v>103.44710000000001</c:v>
                </c:pt>
                <c:pt idx="3">
                  <c:v>104.73009999999999</c:v>
                </c:pt>
                <c:pt idx="4">
                  <c:v>103.5959</c:v>
                </c:pt>
                <c:pt idx="5">
                  <c:v>103.9157</c:v>
                </c:pt>
                <c:pt idx="6">
                  <c:v>103.8168</c:v>
                </c:pt>
                <c:pt idx="7">
                  <c:v>102.74939999999999</c:v>
                </c:pt>
                <c:pt idx="8">
                  <c:v>101.4653</c:v>
                </c:pt>
                <c:pt idx="9">
                  <c:v>100.12820000000001</c:v>
                </c:pt>
                <c:pt idx="10">
                  <c:v>100.4538</c:v>
                </c:pt>
                <c:pt idx="11">
                  <c:v>99.526430000000005</c:v>
                </c:pt>
                <c:pt idx="12">
                  <c:v>101.0741</c:v>
                </c:pt>
                <c:pt idx="13">
                  <c:v>102.3121</c:v>
                </c:pt>
                <c:pt idx="14">
                  <c:v>101.9139</c:v>
                </c:pt>
                <c:pt idx="15">
                  <c:v>104.84529999999999</c:v>
                </c:pt>
                <c:pt idx="16">
                  <c:v>108.0436</c:v>
                </c:pt>
                <c:pt idx="17">
                  <c:v>106.49850000000001</c:v>
                </c:pt>
                <c:pt idx="18">
                  <c:v>105.37479999999999</c:v>
                </c:pt>
                <c:pt idx="19">
                  <c:v>106.5368</c:v>
                </c:pt>
                <c:pt idx="20">
                  <c:v>107.3633</c:v>
                </c:pt>
                <c:pt idx="21">
                  <c:v>105.6095</c:v>
                </c:pt>
                <c:pt idx="22">
                  <c:v>107.224</c:v>
                </c:pt>
                <c:pt idx="23">
                  <c:v>106.14230000000001</c:v>
                </c:pt>
                <c:pt idx="24">
                  <c:v>106.79</c:v>
                </c:pt>
                <c:pt idx="25">
                  <c:v>107.4559</c:v>
                </c:pt>
                <c:pt idx="26">
                  <c:v>108.4225</c:v>
                </c:pt>
                <c:pt idx="27">
                  <c:v>107.3784</c:v>
                </c:pt>
                <c:pt idx="28">
                  <c:v>109.3305</c:v>
                </c:pt>
                <c:pt idx="29">
                  <c:v>110.85980000000001</c:v>
                </c:pt>
                <c:pt idx="30">
                  <c:v>110.0958</c:v>
                </c:pt>
                <c:pt idx="31">
                  <c:v>109.879</c:v>
                </c:pt>
                <c:pt idx="32">
                  <c:v>109.0943</c:v>
                </c:pt>
                <c:pt idx="33">
                  <c:v>109.15349999999999</c:v>
                </c:pt>
                <c:pt idx="34">
                  <c:v>109.5795</c:v>
                </c:pt>
                <c:pt idx="35">
                  <c:v>111.33750000000001</c:v>
                </c:pt>
                <c:pt idx="36">
                  <c:v>110.5992</c:v>
                </c:pt>
                <c:pt idx="37">
                  <c:v>111.23439999999999</c:v>
                </c:pt>
                <c:pt idx="38">
                  <c:v>111.4081</c:v>
                </c:pt>
                <c:pt idx="39">
                  <c:v>112.95910000000001</c:v>
                </c:pt>
                <c:pt idx="40">
                  <c:v>115.9824</c:v>
                </c:pt>
                <c:pt idx="41">
                  <c:v>115.53400000000001</c:v>
                </c:pt>
                <c:pt idx="42">
                  <c:v>115.5932</c:v>
                </c:pt>
                <c:pt idx="43">
                  <c:v>115.309</c:v>
                </c:pt>
                <c:pt idx="44">
                  <c:v>114.4383</c:v>
                </c:pt>
                <c:pt idx="45">
                  <c:v>115.4363</c:v>
                </c:pt>
                <c:pt idx="46">
                  <c:v>115.3462</c:v>
                </c:pt>
                <c:pt idx="47">
                  <c:v>115.1138</c:v>
                </c:pt>
              </c:numCache>
            </c:numRef>
          </c:val>
          <c:smooth val="0"/>
          <c:extLst>
            <c:ext xmlns:c16="http://schemas.microsoft.com/office/drawing/2014/chart" uri="{C3380CC4-5D6E-409C-BE32-E72D297353CC}">
              <c16:uniqueId val="{00000002-455F-4E6E-8E4F-02949D8E4B06}"/>
            </c:ext>
          </c:extLst>
        </c:ser>
        <c:ser>
          <c:idx val="4"/>
          <c:order val="3"/>
          <c:tx>
            <c:strRef>
              <c:f>Sheet1!$E$1</c:f>
              <c:strCache>
                <c:ptCount val="1"/>
                <c:pt idx="0">
                  <c:v>Compared to Spain</c:v>
                </c:pt>
              </c:strCache>
            </c:strRef>
          </c:tx>
          <c:spPr>
            <a:ln w="38100">
              <a:solidFill>
                <a:srgbClr val="00B0F0"/>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Sheet1!$E$2:$E$53</c:f>
              <c:numCache>
                <c:formatCode>General</c:formatCode>
                <c:ptCount val="52"/>
                <c:pt idx="0">
                  <c:v>100</c:v>
                </c:pt>
                <c:pt idx="1">
                  <c:v>102.82980000000001</c:v>
                </c:pt>
                <c:pt idx="2">
                  <c:v>105.49590000000001</c:v>
                </c:pt>
                <c:pt idx="3">
                  <c:v>105.7657</c:v>
                </c:pt>
                <c:pt idx="4">
                  <c:v>105.4639</c:v>
                </c:pt>
                <c:pt idx="5">
                  <c:v>107.49039999999999</c:v>
                </c:pt>
                <c:pt idx="6">
                  <c:v>107.6939</c:v>
                </c:pt>
                <c:pt idx="7">
                  <c:v>109.279</c:v>
                </c:pt>
                <c:pt idx="8">
                  <c:v>108.2513</c:v>
                </c:pt>
                <c:pt idx="9">
                  <c:v>107.6647</c:v>
                </c:pt>
                <c:pt idx="10">
                  <c:v>108.9693</c:v>
                </c:pt>
                <c:pt idx="11">
                  <c:v>108.55240000000001</c:v>
                </c:pt>
                <c:pt idx="12">
                  <c:v>111.68519999999999</c:v>
                </c:pt>
                <c:pt idx="13">
                  <c:v>112.37860000000001</c:v>
                </c:pt>
                <c:pt idx="14">
                  <c:v>112.3454</c:v>
                </c:pt>
                <c:pt idx="15">
                  <c:v>113.1412</c:v>
                </c:pt>
                <c:pt idx="16">
                  <c:v>115.08620000000001</c:v>
                </c:pt>
                <c:pt idx="17">
                  <c:v>115.3856</c:v>
                </c:pt>
                <c:pt idx="18">
                  <c:v>113.9937</c:v>
                </c:pt>
                <c:pt idx="19">
                  <c:v>115.3994</c:v>
                </c:pt>
                <c:pt idx="20">
                  <c:v>114.2118</c:v>
                </c:pt>
                <c:pt idx="21">
                  <c:v>114.3875</c:v>
                </c:pt>
                <c:pt idx="22">
                  <c:v>116.0308</c:v>
                </c:pt>
                <c:pt idx="23">
                  <c:v>114.9041</c:v>
                </c:pt>
                <c:pt idx="24">
                  <c:v>115.1835</c:v>
                </c:pt>
                <c:pt idx="25">
                  <c:v>115.57470000000001</c:v>
                </c:pt>
                <c:pt idx="26">
                  <c:v>117.3622</c:v>
                </c:pt>
                <c:pt idx="27">
                  <c:v>116.8159</c:v>
                </c:pt>
                <c:pt idx="28">
                  <c:v>118.1525</c:v>
                </c:pt>
                <c:pt idx="29">
                  <c:v>118.9161</c:v>
                </c:pt>
                <c:pt idx="30">
                  <c:v>118.3364</c:v>
                </c:pt>
                <c:pt idx="31">
                  <c:v>118.1724</c:v>
                </c:pt>
                <c:pt idx="32">
                  <c:v>116.85420000000001</c:v>
                </c:pt>
                <c:pt idx="33">
                  <c:v>117.2079</c:v>
                </c:pt>
                <c:pt idx="34">
                  <c:v>116.8246</c:v>
                </c:pt>
                <c:pt idx="35">
                  <c:v>116.5919</c:v>
                </c:pt>
                <c:pt idx="36">
                  <c:v>116.018</c:v>
                </c:pt>
                <c:pt idx="37">
                  <c:v>115.6216</c:v>
                </c:pt>
                <c:pt idx="38">
                  <c:v>115.4205</c:v>
                </c:pt>
                <c:pt idx="39">
                  <c:v>116.8069</c:v>
                </c:pt>
                <c:pt idx="40">
                  <c:v>117.8532</c:v>
                </c:pt>
                <c:pt idx="41">
                  <c:v>116.6754</c:v>
                </c:pt>
                <c:pt idx="42">
                  <c:v>116.289</c:v>
                </c:pt>
                <c:pt idx="43">
                  <c:v>115.4149</c:v>
                </c:pt>
                <c:pt idx="44">
                  <c:v>115.0547</c:v>
                </c:pt>
                <c:pt idx="45">
                  <c:v>115.4768</c:v>
                </c:pt>
                <c:pt idx="46">
                  <c:v>114.873</c:v>
                </c:pt>
                <c:pt idx="47">
                  <c:v>114.1461</c:v>
                </c:pt>
              </c:numCache>
            </c:numRef>
          </c:val>
          <c:smooth val="0"/>
          <c:extLst>
            <c:ext xmlns:c16="http://schemas.microsoft.com/office/drawing/2014/chart" uri="{C3380CC4-5D6E-409C-BE32-E72D297353CC}">
              <c16:uniqueId val="{00000004-455F-4E6E-8E4F-02949D8E4B06}"/>
            </c:ext>
          </c:extLst>
        </c:ser>
        <c:ser>
          <c:idx val="5"/>
          <c:order val="4"/>
          <c:tx>
            <c:strRef>
              <c:f>Sheet1!$F$1</c:f>
              <c:strCache>
                <c:ptCount val="1"/>
                <c:pt idx="0">
                  <c:v>Compared to Finland</c:v>
                </c:pt>
              </c:strCache>
            </c:strRef>
          </c:tx>
          <c:spPr>
            <a:ln w="38100">
              <a:solidFill>
                <a:schemeClr val="accent3">
                  <a:lumMod val="50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Sheet1!$F$2:$F$53</c:f>
              <c:numCache>
                <c:formatCode>General</c:formatCode>
                <c:ptCount val="52"/>
                <c:pt idx="0">
                  <c:v>100</c:v>
                </c:pt>
                <c:pt idx="1">
                  <c:v>101.746</c:v>
                </c:pt>
                <c:pt idx="2">
                  <c:v>103.61150000000001</c:v>
                </c:pt>
                <c:pt idx="3">
                  <c:v>98.878280000000004</c:v>
                </c:pt>
                <c:pt idx="4">
                  <c:v>100.339</c:v>
                </c:pt>
                <c:pt idx="5">
                  <c:v>99.143799999999999</c:v>
                </c:pt>
                <c:pt idx="6">
                  <c:v>100.1326</c:v>
                </c:pt>
                <c:pt idx="7">
                  <c:v>100.2949</c:v>
                </c:pt>
                <c:pt idx="8">
                  <c:v>99.793779999999998</c:v>
                </c:pt>
                <c:pt idx="9">
                  <c:v>98.001909999999995</c:v>
                </c:pt>
                <c:pt idx="10">
                  <c:v>97.910960000000003</c:v>
                </c:pt>
                <c:pt idx="11">
                  <c:v>95.680760000000006</c:v>
                </c:pt>
                <c:pt idx="12">
                  <c:v>99.50609</c:v>
                </c:pt>
                <c:pt idx="13">
                  <c:v>99.382270000000005</c:v>
                </c:pt>
                <c:pt idx="14">
                  <c:v>99.550920000000005</c:v>
                </c:pt>
                <c:pt idx="15">
                  <c:v>100.664</c:v>
                </c:pt>
                <c:pt idx="16">
                  <c:v>105.54049999999999</c:v>
                </c:pt>
                <c:pt idx="17">
                  <c:v>105.1994</c:v>
                </c:pt>
                <c:pt idx="18">
                  <c:v>103.184</c:v>
                </c:pt>
                <c:pt idx="19">
                  <c:v>103.762</c:v>
                </c:pt>
                <c:pt idx="20">
                  <c:v>103.3019</c:v>
                </c:pt>
                <c:pt idx="21">
                  <c:v>100.8985</c:v>
                </c:pt>
                <c:pt idx="22">
                  <c:v>103.571</c:v>
                </c:pt>
                <c:pt idx="23">
                  <c:v>102.55629999999999</c:v>
                </c:pt>
                <c:pt idx="24">
                  <c:v>102.0971</c:v>
                </c:pt>
                <c:pt idx="25">
                  <c:v>102.9824</c:v>
                </c:pt>
                <c:pt idx="26">
                  <c:v>104.7056</c:v>
                </c:pt>
                <c:pt idx="27">
                  <c:v>104.2346</c:v>
                </c:pt>
                <c:pt idx="28">
                  <c:v>105.67489999999999</c:v>
                </c:pt>
                <c:pt idx="29">
                  <c:v>106.9216</c:v>
                </c:pt>
                <c:pt idx="30">
                  <c:v>106.3817</c:v>
                </c:pt>
                <c:pt idx="31">
                  <c:v>107.7924</c:v>
                </c:pt>
                <c:pt idx="32">
                  <c:v>106.5591</c:v>
                </c:pt>
                <c:pt idx="33">
                  <c:v>107.06019999999999</c:v>
                </c:pt>
                <c:pt idx="34">
                  <c:v>107.1829</c:v>
                </c:pt>
                <c:pt idx="35">
                  <c:v>107.1211</c:v>
                </c:pt>
                <c:pt idx="36">
                  <c:v>108.08159999999999</c:v>
                </c:pt>
                <c:pt idx="37">
                  <c:v>108.7604</c:v>
                </c:pt>
                <c:pt idx="38">
                  <c:v>108.494</c:v>
                </c:pt>
                <c:pt idx="39">
                  <c:v>109.21720000000001</c:v>
                </c:pt>
                <c:pt idx="40">
                  <c:v>110.00709999999999</c:v>
                </c:pt>
                <c:pt idx="41">
                  <c:v>109.813</c:v>
                </c:pt>
                <c:pt idx="42">
                  <c:v>109.64109999999999</c:v>
                </c:pt>
                <c:pt idx="43">
                  <c:v>109.6909</c:v>
                </c:pt>
                <c:pt idx="44">
                  <c:v>109.166</c:v>
                </c:pt>
                <c:pt idx="45">
                  <c:v>109.0423</c:v>
                </c:pt>
                <c:pt idx="46">
                  <c:v>109.342</c:v>
                </c:pt>
                <c:pt idx="47">
                  <c:v>108.5909</c:v>
                </c:pt>
              </c:numCache>
            </c:numRef>
          </c:val>
          <c:smooth val="0"/>
          <c:extLst>
            <c:ext xmlns:c16="http://schemas.microsoft.com/office/drawing/2014/chart" uri="{C3380CC4-5D6E-409C-BE32-E72D297353CC}">
              <c16:uniqueId val="{00000005-455F-4E6E-8E4F-02949D8E4B06}"/>
            </c:ext>
          </c:extLst>
        </c:ser>
        <c:ser>
          <c:idx val="6"/>
          <c:order val="5"/>
          <c:tx>
            <c:strRef>
              <c:f>Sheet1!$G$1</c:f>
              <c:strCache>
                <c:ptCount val="1"/>
                <c:pt idx="0">
                  <c:v>Compared to France</c:v>
                </c:pt>
              </c:strCache>
            </c:strRef>
          </c:tx>
          <c:spPr>
            <a:ln w="38100">
              <a:solidFill>
                <a:schemeClr val="tx2"/>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Sheet1!$G$2:$G$53</c:f>
              <c:numCache>
                <c:formatCode>General</c:formatCode>
                <c:ptCount val="52"/>
                <c:pt idx="0">
                  <c:v>100</c:v>
                </c:pt>
                <c:pt idx="1">
                  <c:v>100.9469</c:v>
                </c:pt>
                <c:pt idx="2">
                  <c:v>101.69450000000001</c:v>
                </c:pt>
                <c:pt idx="3">
                  <c:v>101.0925</c:v>
                </c:pt>
                <c:pt idx="4">
                  <c:v>100.2773</c:v>
                </c:pt>
                <c:pt idx="5">
                  <c:v>101.3109</c:v>
                </c:pt>
                <c:pt idx="6">
                  <c:v>100.2924</c:v>
                </c:pt>
                <c:pt idx="7">
                  <c:v>99.480159999999998</c:v>
                </c:pt>
                <c:pt idx="8">
                  <c:v>99.002619999999993</c:v>
                </c:pt>
                <c:pt idx="9">
                  <c:v>98.44547</c:v>
                </c:pt>
                <c:pt idx="10">
                  <c:v>98.544579999999996</c:v>
                </c:pt>
                <c:pt idx="11">
                  <c:v>97.882040000000003</c:v>
                </c:pt>
                <c:pt idx="12">
                  <c:v>100.3947</c:v>
                </c:pt>
                <c:pt idx="13">
                  <c:v>101.035</c:v>
                </c:pt>
                <c:pt idx="14">
                  <c:v>100.7809</c:v>
                </c:pt>
                <c:pt idx="15">
                  <c:v>102.89879999999999</c:v>
                </c:pt>
                <c:pt idx="16">
                  <c:v>108.5805</c:v>
                </c:pt>
                <c:pt idx="17">
                  <c:v>108.1019</c:v>
                </c:pt>
                <c:pt idx="18">
                  <c:v>106.0462</c:v>
                </c:pt>
                <c:pt idx="19">
                  <c:v>106.2976</c:v>
                </c:pt>
                <c:pt idx="20">
                  <c:v>104.6798</c:v>
                </c:pt>
                <c:pt idx="21">
                  <c:v>102.57299999999999</c:v>
                </c:pt>
                <c:pt idx="22">
                  <c:v>104.0266</c:v>
                </c:pt>
                <c:pt idx="23">
                  <c:v>103.1734</c:v>
                </c:pt>
                <c:pt idx="24">
                  <c:v>103.1195</c:v>
                </c:pt>
                <c:pt idx="25">
                  <c:v>103.8588</c:v>
                </c:pt>
                <c:pt idx="26">
                  <c:v>104.974</c:v>
                </c:pt>
                <c:pt idx="27">
                  <c:v>104.53830000000001</c:v>
                </c:pt>
                <c:pt idx="28">
                  <c:v>105.67189999999999</c:v>
                </c:pt>
                <c:pt idx="29">
                  <c:v>106.78919999999999</c:v>
                </c:pt>
                <c:pt idx="30">
                  <c:v>105.7543</c:v>
                </c:pt>
                <c:pt idx="31">
                  <c:v>106.3663</c:v>
                </c:pt>
                <c:pt idx="32">
                  <c:v>105.91330000000001</c:v>
                </c:pt>
                <c:pt idx="33">
                  <c:v>106.1142</c:v>
                </c:pt>
                <c:pt idx="34">
                  <c:v>105.7633</c:v>
                </c:pt>
                <c:pt idx="35">
                  <c:v>105.8982</c:v>
                </c:pt>
                <c:pt idx="36">
                  <c:v>106.11579999999999</c:v>
                </c:pt>
                <c:pt idx="37">
                  <c:v>106.2653</c:v>
                </c:pt>
                <c:pt idx="38">
                  <c:v>106.726</c:v>
                </c:pt>
                <c:pt idx="39">
                  <c:v>107.4862</c:v>
                </c:pt>
                <c:pt idx="40">
                  <c:v>108.5526</c:v>
                </c:pt>
                <c:pt idx="41">
                  <c:v>107.3402</c:v>
                </c:pt>
                <c:pt idx="42">
                  <c:v>107.684</c:v>
                </c:pt>
                <c:pt idx="43">
                  <c:v>107.3372</c:v>
                </c:pt>
                <c:pt idx="44">
                  <c:v>107.0872</c:v>
                </c:pt>
                <c:pt idx="45">
                  <c:v>107.2448</c:v>
                </c:pt>
                <c:pt idx="46">
                  <c:v>107.0407</c:v>
                </c:pt>
                <c:pt idx="47">
                  <c:v>106.5698</c:v>
                </c:pt>
              </c:numCache>
            </c:numRef>
          </c:val>
          <c:smooth val="0"/>
          <c:extLst>
            <c:ext xmlns:c16="http://schemas.microsoft.com/office/drawing/2014/chart" uri="{C3380CC4-5D6E-409C-BE32-E72D297353CC}">
              <c16:uniqueId val="{00000006-455F-4E6E-8E4F-02949D8E4B06}"/>
            </c:ext>
          </c:extLst>
        </c:ser>
        <c:ser>
          <c:idx val="8"/>
          <c:order val="6"/>
          <c:tx>
            <c:strRef>
              <c:f>Sheet1!$H$1</c:f>
              <c:strCache>
                <c:ptCount val="1"/>
                <c:pt idx="0">
                  <c:v>Compared to Italy</c:v>
                </c:pt>
              </c:strCache>
            </c:strRef>
          </c:tx>
          <c:spPr>
            <a:ln w="38100">
              <a:solidFill>
                <a:srgbClr val="C00000"/>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Sheet1!$H$2:$H$53</c:f>
              <c:numCache>
                <c:formatCode>General</c:formatCode>
                <c:ptCount val="52"/>
                <c:pt idx="0">
                  <c:v>100</c:v>
                </c:pt>
                <c:pt idx="1">
                  <c:v>101.1995</c:v>
                </c:pt>
                <c:pt idx="2">
                  <c:v>101.4485</c:v>
                </c:pt>
                <c:pt idx="3">
                  <c:v>101.0903</c:v>
                </c:pt>
                <c:pt idx="4">
                  <c:v>99.567800000000005</c:v>
                </c:pt>
                <c:pt idx="5">
                  <c:v>99.730559999999997</c:v>
                </c:pt>
                <c:pt idx="6">
                  <c:v>100.0902</c:v>
                </c:pt>
                <c:pt idx="7">
                  <c:v>99.688310000000001</c:v>
                </c:pt>
                <c:pt idx="8">
                  <c:v>98.870149999999995</c:v>
                </c:pt>
                <c:pt idx="9">
                  <c:v>96.903959999999998</c:v>
                </c:pt>
                <c:pt idx="10">
                  <c:v>98.001230000000007</c:v>
                </c:pt>
                <c:pt idx="11">
                  <c:v>97.103099999999998</c:v>
                </c:pt>
                <c:pt idx="12">
                  <c:v>98.860460000000003</c:v>
                </c:pt>
                <c:pt idx="13">
                  <c:v>99.383219999999994</c:v>
                </c:pt>
                <c:pt idx="14">
                  <c:v>97.741979999999998</c:v>
                </c:pt>
                <c:pt idx="15">
                  <c:v>98.319370000000006</c:v>
                </c:pt>
                <c:pt idx="16">
                  <c:v>104.56010000000001</c:v>
                </c:pt>
                <c:pt idx="17">
                  <c:v>104.539</c:v>
                </c:pt>
                <c:pt idx="18">
                  <c:v>103.81140000000001</c:v>
                </c:pt>
                <c:pt idx="19">
                  <c:v>104.81140000000001</c:v>
                </c:pt>
                <c:pt idx="20">
                  <c:v>103.9734</c:v>
                </c:pt>
                <c:pt idx="21">
                  <c:v>101.8749</c:v>
                </c:pt>
                <c:pt idx="22">
                  <c:v>103.2612</c:v>
                </c:pt>
                <c:pt idx="23">
                  <c:v>101.36839999999999</c:v>
                </c:pt>
                <c:pt idx="24">
                  <c:v>100.41889999999999</c:v>
                </c:pt>
                <c:pt idx="25">
                  <c:v>101.5432</c:v>
                </c:pt>
                <c:pt idx="26">
                  <c:v>101.5231</c:v>
                </c:pt>
                <c:pt idx="27">
                  <c:v>101.3137</c:v>
                </c:pt>
                <c:pt idx="28">
                  <c:v>102.4143</c:v>
                </c:pt>
                <c:pt idx="29">
                  <c:v>102.8527</c:v>
                </c:pt>
                <c:pt idx="30">
                  <c:v>101.7641</c:v>
                </c:pt>
                <c:pt idx="31">
                  <c:v>102.0377</c:v>
                </c:pt>
                <c:pt idx="32">
                  <c:v>101.2582</c:v>
                </c:pt>
                <c:pt idx="33">
                  <c:v>100.85509999999999</c:v>
                </c:pt>
                <c:pt idx="34">
                  <c:v>100.59690000000001</c:v>
                </c:pt>
                <c:pt idx="35">
                  <c:v>100.79519999999999</c:v>
                </c:pt>
                <c:pt idx="36">
                  <c:v>101.79300000000001</c:v>
                </c:pt>
                <c:pt idx="37">
                  <c:v>102.6581</c:v>
                </c:pt>
                <c:pt idx="38">
                  <c:v>102.4802</c:v>
                </c:pt>
                <c:pt idx="39">
                  <c:v>103.58110000000001</c:v>
                </c:pt>
                <c:pt idx="40">
                  <c:v>104.0802</c:v>
                </c:pt>
                <c:pt idx="41">
                  <c:v>103.614</c:v>
                </c:pt>
                <c:pt idx="42">
                  <c:v>104.35680000000001</c:v>
                </c:pt>
                <c:pt idx="43">
                  <c:v>104.5039</c:v>
                </c:pt>
                <c:pt idx="44">
                  <c:v>103.75</c:v>
                </c:pt>
                <c:pt idx="45">
                  <c:v>104.7531</c:v>
                </c:pt>
                <c:pt idx="46">
                  <c:v>104.253</c:v>
                </c:pt>
                <c:pt idx="47">
                  <c:v>103.8111</c:v>
                </c:pt>
              </c:numCache>
            </c:numRef>
          </c:val>
          <c:smooth val="0"/>
          <c:extLst>
            <c:ext xmlns:c16="http://schemas.microsoft.com/office/drawing/2014/chart" uri="{C3380CC4-5D6E-409C-BE32-E72D297353CC}">
              <c16:uniqueId val="{00000001-70A5-42C6-99E5-BE86489ED3F6}"/>
            </c:ext>
          </c:extLst>
        </c:ser>
        <c:ser>
          <c:idx val="9"/>
          <c:order val="7"/>
          <c:tx>
            <c:strRef>
              <c:f>Sheet1!$I$1</c:f>
              <c:strCache>
                <c:ptCount val="1"/>
                <c:pt idx="0">
                  <c:v>Compared to the Netherlands</c:v>
                </c:pt>
              </c:strCache>
            </c:strRef>
          </c:tx>
          <c:spPr>
            <a:ln w="38100"/>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Sheet1!$I$2:$I$53</c:f>
              <c:numCache>
                <c:formatCode>General</c:formatCode>
                <c:ptCount val="52"/>
                <c:pt idx="0">
                  <c:v>100</c:v>
                </c:pt>
                <c:pt idx="1">
                  <c:v>101.1806</c:v>
                </c:pt>
                <c:pt idx="2">
                  <c:v>101.7491</c:v>
                </c:pt>
                <c:pt idx="3">
                  <c:v>101.0886</c:v>
                </c:pt>
                <c:pt idx="4">
                  <c:v>99.781030000000001</c:v>
                </c:pt>
                <c:pt idx="5">
                  <c:v>100.4824</c:v>
                </c:pt>
                <c:pt idx="6">
                  <c:v>100.2958</c:v>
                </c:pt>
                <c:pt idx="7">
                  <c:v>100.2376</c:v>
                </c:pt>
                <c:pt idx="8">
                  <c:v>99.648960000000002</c:v>
                </c:pt>
                <c:pt idx="9">
                  <c:v>99.200119999999998</c:v>
                </c:pt>
                <c:pt idx="10">
                  <c:v>98.266580000000005</c:v>
                </c:pt>
                <c:pt idx="11">
                  <c:v>98.049260000000004</c:v>
                </c:pt>
                <c:pt idx="12">
                  <c:v>100.67529999999999</c:v>
                </c:pt>
                <c:pt idx="13">
                  <c:v>101.9533</c:v>
                </c:pt>
                <c:pt idx="14">
                  <c:v>101.021</c:v>
                </c:pt>
                <c:pt idx="15">
                  <c:v>101.7109</c:v>
                </c:pt>
                <c:pt idx="16">
                  <c:v>106.75709999999999</c:v>
                </c:pt>
                <c:pt idx="17">
                  <c:v>106.0621</c:v>
                </c:pt>
                <c:pt idx="18">
                  <c:v>104.90730000000001</c:v>
                </c:pt>
                <c:pt idx="19">
                  <c:v>106.6844</c:v>
                </c:pt>
                <c:pt idx="20">
                  <c:v>104.2316</c:v>
                </c:pt>
                <c:pt idx="21">
                  <c:v>102.0408</c:v>
                </c:pt>
                <c:pt idx="22">
                  <c:v>103.8454</c:v>
                </c:pt>
                <c:pt idx="23">
                  <c:v>102.8947</c:v>
                </c:pt>
                <c:pt idx="24">
                  <c:v>103.58329999999999</c:v>
                </c:pt>
                <c:pt idx="25">
                  <c:v>104.5894</c:v>
                </c:pt>
                <c:pt idx="26">
                  <c:v>105.08280000000001</c:v>
                </c:pt>
                <c:pt idx="27">
                  <c:v>103.27809999999999</c:v>
                </c:pt>
                <c:pt idx="28">
                  <c:v>104.6564</c:v>
                </c:pt>
                <c:pt idx="29">
                  <c:v>105.6318</c:v>
                </c:pt>
                <c:pt idx="30">
                  <c:v>103.98220000000001</c:v>
                </c:pt>
                <c:pt idx="31">
                  <c:v>104.7664</c:v>
                </c:pt>
                <c:pt idx="32">
                  <c:v>104.1071</c:v>
                </c:pt>
                <c:pt idx="33">
                  <c:v>103.81480000000001</c:v>
                </c:pt>
                <c:pt idx="34">
                  <c:v>103.43519999999999</c:v>
                </c:pt>
                <c:pt idx="35">
                  <c:v>103.0762</c:v>
                </c:pt>
                <c:pt idx="36">
                  <c:v>103.7306</c:v>
                </c:pt>
                <c:pt idx="37">
                  <c:v>103.4687</c:v>
                </c:pt>
                <c:pt idx="38">
                  <c:v>102.9742</c:v>
                </c:pt>
                <c:pt idx="39">
                  <c:v>103.04340000000001</c:v>
                </c:pt>
                <c:pt idx="40">
                  <c:v>103.07380000000001</c:v>
                </c:pt>
                <c:pt idx="41">
                  <c:v>101.60380000000001</c:v>
                </c:pt>
                <c:pt idx="42">
                  <c:v>101.6015</c:v>
                </c:pt>
                <c:pt idx="43">
                  <c:v>101.3617</c:v>
                </c:pt>
                <c:pt idx="44">
                  <c:v>101.24079999999999</c:v>
                </c:pt>
                <c:pt idx="45">
                  <c:v>101.2298</c:v>
                </c:pt>
                <c:pt idx="46">
                  <c:v>101.5484</c:v>
                </c:pt>
                <c:pt idx="47">
                  <c:v>101.121</c:v>
                </c:pt>
              </c:numCache>
            </c:numRef>
          </c:val>
          <c:smooth val="0"/>
          <c:extLst>
            <c:ext xmlns:c16="http://schemas.microsoft.com/office/drawing/2014/chart" uri="{C3380CC4-5D6E-409C-BE32-E72D297353CC}">
              <c16:uniqueId val="{00000002-70A5-42C6-99E5-BE86489ED3F6}"/>
            </c:ext>
          </c:extLst>
        </c:ser>
        <c:ser>
          <c:idx val="10"/>
          <c:order val="8"/>
          <c:tx>
            <c:strRef>
              <c:f>Sheet1!$J$1</c:f>
              <c:strCache>
                <c:ptCount val="1"/>
                <c:pt idx="0">
                  <c:v>Compared to Portugal</c:v>
                </c:pt>
              </c:strCache>
            </c:strRef>
          </c:tx>
          <c:spPr>
            <a:ln w="38100"/>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Sheet1!$J$2:$J$53</c:f>
              <c:numCache>
                <c:formatCode>General</c:formatCode>
                <c:ptCount val="5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numCache>
            </c:numRef>
          </c:val>
          <c:smooth val="0"/>
          <c:extLst>
            <c:ext xmlns:c16="http://schemas.microsoft.com/office/drawing/2014/chart" uri="{C3380CC4-5D6E-409C-BE32-E72D297353CC}">
              <c16:uniqueId val="{00000003-70A5-42C6-99E5-BE86489ED3F6}"/>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25"/>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a:pPr>
            <a:endParaRPr lang="fi-FI"/>
          </a:p>
        </c:txPr>
        <c:crossAx val="415684336"/>
        <c:crosses val="autoZero"/>
        <c:crossBetween val="between"/>
        <c:majorUnit val="5"/>
        <c:minorUnit val="1"/>
      </c:valAx>
      <c:spPr>
        <a:noFill/>
        <a:ln w="25400">
          <a:noFill/>
        </a:ln>
      </c:spPr>
    </c:plotArea>
    <c:legend>
      <c:legendPos val="b"/>
      <c:layout>
        <c:manualLayout>
          <c:xMode val="edge"/>
          <c:yMode val="edge"/>
          <c:x val="5.6840222295918875E-2"/>
          <c:y val="0.86485084507095344"/>
          <c:w val="0.8560020815452094"/>
          <c:h val="0.1351492128982118"/>
        </c:manualLayout>
      </c:layout>
      <c:overlay val="0"/>
      <c:spPr>
        <a:solidFill>
          <a:schemeClr val="bg1"/>
        </a:solidFill>
        <a:ln w="27765">
          <a:noFill/>
        </a:ln>
      </c:spPr>
      <c:txPr>
        <a:bodyPr/>
        <a:lstStyle/>
        <a:p>
          <a:pPr>
            <a:defRPr sz="80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71006</c:v>
                </c:pt>
                <c:pt idx="1">
                  <c:v>27628</c:v>
                </c:pt>
                <c:pt idx="2">
                  <c:v>25925</c:v>
                </c:pt>
                <c:pt idx="3">
                  <c:v>57540</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77 </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38 </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24 </a:t>
                    </a: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1438</c:v>
                </c:pt>
                <c:pt idx="1">
                  <c:v>77</c:v>
                </c:pt>
                <c:pt idx="2">
                  <c:v>38</c:v>
                </c:pt>
                <c:pt idx="3">
                  <c:v>24</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tx>
                <c:rich>
                  <a:bodyPr/>
                  <a:lstStyle/>
                  <a:p>
                    <a:fld id="{D379EB34-99FF-47AB-8D7E-00821C30119C}" type="VALUE">
                      <a:rPr lang="en-US"/>
                      <a:pPr/>
                      <a:t>[ARVO]</a:t>
                    </a:fld>
                    <a:r>
                      <a:rPr lang="en-US" baseline="0" dirty="0"/>
                      <a:t>   </a:t>
                    </a:r>
                    <a:fld id="{93E2206A-E0D3-4A85-A581-84AE548FD206}"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473   33 %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tx>
                <c:rich>
                  <a:bodyPr/>
                  <a:lstStyle/>
                  <a:p>
                    <a:fld id="{3CCD0EC1-2EA3-496C-AAA1-A6258D0FD716}" type="VALUE">
                      <a:rPr lang="en-US"/>
                      <a:pPr/>
                      <a:t>[ARVO]</a:t>
                    </a:fld>
                    <a:r>
                      <a:rPr lang="en-US" baseline="0" dirty="0"/>
                      <a:t> </a:t>
                    </a:r>
                  </a:p>
                  <a:p>
                    <a:r>
                      <a:rPr lang="en-US" baseline="0" dirty="0"/>
                      <a:t> </a:t>
                    </a:r>
                    <a:fld id="{63251AF4-21B4-4EC8-B10C-1BE7683E561A}"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7E6-4B41-ACA6-AFB5BF9FA914}"/>
                </c:ext>
              </c:extLst>
            </c:dLbl>
            <c:dLbl>
              <c:idx val="3"/>
              <c:layout>
                <c:manualLayout>
                  <c:x val="0.18088188976377953"/>
                  <c:y val="0.15067825557403491"/>
                </c:manualLayout>
              </c:layout>
              <c:tx>
                <c:rich>
                  <a:bodyPr/>
                  <a:lstStyle/>
                  <a:p>
                    <a:fld id="{95842B3C-7925-41FE-8DD8-F54DE4D184E0}" type="VALUE">
                      <a:rPr lang="en-US"/>
                      <a:pPr/>
                      <a:t>[ARVO]</a:t>
                    </a:fld>
                    <a:r>
                      <a:rPr lang="en-US" baseline="0" dirty="0"/>
                      <a:t>   </a:t>
                    </a:r>
                    <a:fld id="{32E2FC86-1C82-4AF4-A8B7-A11AF523EFB5}" type="PERCENTAGE">
                      <a:rPr lang="en-US" baseline="0"/>
                      <a:pPr/>
                      <a:t>[PROSENTTI]</a:t>
                    </a:fld>
                    <a:endParaRPr lang="en-US" baseline="0" dirty="0"/>
                  </a:p>
                </c:rich>
              </c:tx>
              <c:dLblPos val="bestFit"/>
              <c:showLegendKey val="0"/>
              <c:showVal val="1"/>
              <c:showCatName val="0"/>
              <c:showSerName val="0"/>
              <c:showPercent val="1"/>
              <c:showBubbleSize val="0"/>
              <c:separator> kpl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493</c:v>
                </c:pt>
                <c:pt idx="1">
                  <c:v>473</c:v>
                </c:pt>
                <c:pt idx="2">
                  <c:v>272</c:v>
                </c:pt>
                <c:pt idx="3">
                  <c:v>200</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5131</c:v>
                </c:pt>
                <c:pt idx="1">
                  <c:v>15060</c:v>
                </c:pt>
                <c:pt idx="2">
                  <c:v>19069</c:v>
                </c:pt>
                <c:pt idx="3">
                  <c:v>31746</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Export</c:v>
                </c:pt>
              </c:strCache>
            </c:strRef>
          </c:tx>
          <c:spPr>
            <a:solidFill>
              <a:schemeClr val="accent2"/>
            </a:solidFill>
            <a:ln w="11167">
              <a:noFill/>
              <a:prstDash val="sysDash"/>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3646.5</c:v>
                </c:pt>
                <c:pt idx="1">
                  <c:v>3666.8</c:v>
                </c:pt>
                <c:pt idx="2">
                  <c:v>3920.5</c:v>
                </c:pt>
                <c:pt idx="3">
                  <c:v>3815.2</c:v>
                </c:pt>
                <c:pt idx="4">
                  <c:v>3595.9</c:v>
                </c:pt>
                <c:pt idx="5">
                  <c:v>3138.1</c:v>
                </c:pt>
                <c:pt idx="6">
                  <c:v>3005.8</c:v>
                </c:pt>
                <c:pt idx="7">
                  <c:v>3031.6</c:v>
                </c:pt>
                <c:pt idx="8">
                  <c:v>3121.7</c:v>
                </c:pt>
                <c:pt idx="9">
                  <c:v>3226.7</c:v>
                </c:pt>
                <c:pt idx="10">
                  <c:v>3004.3</c:v>
                </c:pt>
                <c:pt idx="11">
                  <c:v>2983.7</c:v>
                </c:pt>
                <c:pt idx="12">
                  <c:v>3371.5</c:v>
                </c:pt>
                <c:pt idx="13">
                  <c:v>4016.8</c:v>
                </c:pt>
                <c:pt idx="14">
                  <c:v>4101.8</c:v>
                </c:pt>
                <c:pt idx="15">
                  <c:v>4135.2</c:v>
                </c:pt>
                <c:pt idx="16">
                  <c:v>4087.4</c:v>
                </c:pt>
                <c:pt idx="17">
                  <c:v>4019.4</c:v>
                </c:pt>
                <c:pt idx="18">
                  <c:v>4444.5</c:v>
                </c:pt>
                <c:pt idx="19">
                  <c:v>3832.7</c:v>
                </c:pt>
                <c:pt idx="20">
                  <c:v>3844.3</c:v>
                </c:pt>
                <c:pt idx="21">
                  <c:v>3676.1</c:v>
                </c:pt>
                <c:pt idx="22">
                  <c:v>3756.1</c:v>
                </c:pt>
                <c:pt idx="23">
                  <c:v>3669.1</c:v>
                </c:pt>
                <c:pt idx="24">
                  <c:v>3441</c:v>
                </c:pt>
                <c:pt idx="25">
                  <c:v>3849.5</c:v>
                </c:pt>
                <c:pt idx="26">
                  <c:v>3976.3</c:v>
                </c:pt>
                <c:pt idx="27">
                  <c:v>4534.2</c:v>
                </c:pt>
                <c:pt idx="28">
                  <c:v>4655.3999999999996</c:v>
                </c:pt>
                <c:pt idx="29">
                  <c:v>4955.5</c:v>
                </c:pt>
                <c:pt idx="30">
                  <c:v>4964.7</c:v>
                </c:pt>
                <c:pt idx="31">
                  <c:v>4800.8999999999996</c:v>
                </c:pt>
                <c:pt idx="32">
                  <c:v>5181.6000000000004</c:v>
                </c:pt>
                <c:pt idx="33">
                  <c:v>5142.3</c:v>
                </c:pt>
                <c:pt idx="34">
                  <c:v>4967.5</c:v>
                </c:pt>
                <c:pt idx="35">
                  <c:v>4801.1000000000004</c:v>
                </c:pt>
                <c:pt idx="36">
                  <c:v>4838.2</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Domestic</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18947</c:v>
                </c:pt>
                <c:pt idx="1">
                  <c:v>18922</c:v>
                </c:pt>
                <c:pt idx="2">
                  <c:v>18500</c:v>
                </c:pt>
                <c:pt idx="3">
                  <c:v>19833</c:v>
                </c:pt>
                <c:pt idx="4">
                  <c:v>18552</c:v>
                </c:pt>
                <c:pt idx="5">
                  <c:v>14606</c:v>
                </c:pt>
                <c:pt idx="6">
                  <c:v>13371</c:v>
                </c:pt>
                <c:pt idx="7">
                  <c:v>12998</c:v>
                </c:pt>
                <c:pt idx="8">
                  <c:v>12191</c:v>
                </c:pt>
                <c:pt idx="9">
                  <c:v>11392</c:v>
                </c:pt>
                <c:pt idx="10">
                  <c:v>11453</c:v>
                </c:pt>
                <c:pt idx="11">
                  <c:v>11327</c:v>
                </c:pt>
                <c:pt idx="12">
                  <c:v>11335</c:v>
                </c:pt>
                <c:pt idx="13">
                  <c:v>10203</c:v>
                </c:pt>
                <c:pt idx="14">
                  <c:v>10779</c:v>
                </c:pt>
                <c:pt idx="15">
                  <c:v>11156</c:v>
                </c:pt>
                <c:pt idx="16">
                  <c:v>12060</c:v>
                </c:pt>
                <c:pt idx="17">
                  <c:v>11308</c:v>
                </c:pt>
                <c:pt idx="18">
                  <c:v>11629</c:v>
                </c:pt>
                <c:pt idx="19">
                  <c:v>11021</c:v>
                </c:pt>
                <c:pt idx="20">
                  <c:v>11636</c:v>
                </c:pt>
                <c:pt idx="21">
                  <c:v>10645</c:v>
                </c:pt>
                <c:pt idx="22">
                  <c:v>10760</c:v>
                </c:pt>
                <c:pt idx="23">
                  <c:v>10437</c:v>
                </c:pt>
                <c:pt idx="24">
                  <c:v>10344</c:v>
                </c:pt>
                <c:pt idx="25">
                  <c:v>10084</c:v>
                </c:pt>
                <c:pt idx="26">
                  <c:v>10146</c:v>
                </c:pt>
                <c:pt idx="27">
                  <c:v>11320</c:v>
                </c:pt>
                <c:pt idx="28">
                  <c:v>11422</c:v>
                </c:pt>
                <c:pt idx="29">
                  <c:v>11009</c:v>
                </c:pt>
                <c:pt idx="30">
                  <c:v>12090</c:v>
                </c:pt>
                <c:pt idx="31">
                  <c:v>12929</c:v>
                </c:pt>
                <c:pt idx="32">
                  <c:v>13824</c:v>
                </c:pt>
                <c:pt idx="33">
                  <c:v>13556</c:v>
                </c:pt>
                <c:pt idx="34">
                  <c:v>12676</c:v>
                </c:pt>
                <c:pt idx="35">
                  <c:v>13147</c:v>
                </c:pt>
                <c:pt idx="36">
                  <c:v>13412</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4560946907743229"/>
          <c:y val="0.2495533379956586"/>
          <c:w val="0.14740729485999268"/>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a:solidFill>
                  <a:srgbClr val="002060"/>
                </a:solidFill>
              </a:rPr>
              <a:t>Balance figure</a:t>
            </a:r>
          </a:p>
        </c:rich>
      </c:tx>
      <c:layout>
        <c:manualLayout>
          <c:xMode val="edge"/>
          <c:yMode val="edge"/>
          <c:x val="0.84829360575104051"/>
          <c:y val="0.16575530088259419"/>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37"/>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Sheet1!$B$2:$B$38</c:f>
              <c:numCache>
                <c:formatCode>General</c:formatCode>
                <c:ptCount val="37"/>
                <c:pt idx="1">
                  <c:v>6317.2</c:v>
                </c:pt>
                <c:pt idx="2">
                  <c:v>6389.1</c:v>
                </c:pt>
                <c:pt idx="3">
                  <c:v>6623</c:v>
                </c:pt>
                <c:pt idx="4">
                  <c:v>6930.8</c:v>
                </c:pt>
                <c:pt idx="5">
                  <c:v>4121.5</c:v>
                </c:pt>
                <c:pt idx="6">
                  <c:v>4406.8</c:v>
                </c:pt>
                <c:pt idx="7">
                  <c:v>4410.1000000000004</c:v>
                </c:pt>
                <c:pt idx="8">
                  <c:v>4909</c:v>
                </c:pt>
                <c:pt idx="9">
                  <c:v>4633.8999999999996</c:v>
                </c:pt>
                <c:pt idx="10">
                  <c:v>4400.8</c:v>
                </c:pt>
                <c:pt idx="11">
                  <c:v>4530</c:v>
                </c:pt>
                <c:pt idx="12">
                  <c:v>5743.9</c:v>
                </c:pt>
                <c:pt idx="13">
                  <c:v>4634.6000000000004</c:v>
                </c:pt>
                <c:pt idx="14">
                  <c:v>4167.7</c:v>
                </c:pt>
                <c:pt idx="15">
                  <c:v>4280.7</c:v>
                </c:pt>
                <c:pt idx="16">
                  <c:v>5450.2</c:v>
                </c:pt>
                <c:pt idx="17">
                  <c:v>4229.5</c:v>
                </c:pt>
                <c:pt idx="18">
                  <c:v>4743.8999999999996</c:v>
                </c:pt>
                <c:pt idx="19">
                  <c:v>4209.8999999999996</c:v>
                </c:pt>
                <c:pt idx="20">
                  <c:v>4708.2</c:v>
                </c:pt>
                <c:pt idx="21">
                  <c:v>3342</c:v>
                </c:pt>
                <c:pt idx="22">
                  <c:v>3617</c:v>
                </c:pt>
                <c:pt idx="23">
                  <c:v>3258.8</c:v>
                </c:pt>
                <c:pt idx="24">
                  <c:v>3954.3</c:v>
                </c:pt>
                <c:pt idx="25">
                  <c:v>3178.1</c:v>
                </c:pt>
                <c:pt idx="26">
                  <c:v>3235.8</c:v>
                </c:pt>
                <c:pt idx="27">
                  <c:v>3912.2</c:v>
                </c:pt>
                <c:pt idx="28">
                  <c:v>3556.6</c:v>
                </c:pt>
                <c:pt idx="29">
                  <c:v>2930.1</c:v>
                </c:pt>
                <c:pt idx="30">
                  <c:v>2865</c:v>
                </c:pt>
                <c:pt idx="31">
                  <c:v>2556.8000000000002</c:v>
                </c:pt>
                <c:pt idx="32">
                  <c:v>3736.2</c:v>
                </c:pt>
                <c:pt idx="33">
                  <c:v>3000.4</c:v>
                </c:pt>
                <c:pt idx="34">
                  <c:v>2934.6</c:v>
                </c:pt>
                <c:pt idx="35">
                  <c:v>3074.3</c:v>
                </c:pt>
                <c:pt idx="36">
                  <c:v>3419.3</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Sheet1!$C$2:$C$38</c:f>
              <c:numCache>
                <c:formatCode>General</c:formatCode>
                <c:ptCount val="37"/>
                <c:pt idx="1">
                  <c:v>5517.6</c:v>
                </c:pt>
                <c:pt idx="2">
                  <c:v>5405.6</c:v>
                </c:pt>
                <c:pt idx="3">
                  <c:v>5695.3</c:v>
                </c:pt>
                <c:pt idx="4">
                  <c:v>6053</c:v>
                </c:pt>
                <c:pt idx="5">
                  <c:v>3603.4</c:v>
                </c:pt>
                <c:pt idx="6">
                  <c:v>3742.1</c:v>
                </c:pt>
                <c:pt idx="7">
                  <c:v>3717.8</c:v>
                </c:pt>
                <c:pt idx="8">
                  <c:v>4160.8999999999996</c:v>
                </c:pt>
                <c:pt idx="9">
                  <c:v>3672.4</c:v>
                </c:pt>
                <c:pt idx="10">
                  <c:v>3697.8</c:v>
                </c:pt>
                <c:pt idx="11">
                  <c:v>3645.6</c:v>
                </c:pt>
                <c:pt idx="12">
                  <c:v>4694.5</c:v>
                </c:pt>
                <c:pt idx="13">
                  <c:v>3586.6</c:v>
                </c:pt>
                <c:pt idx="14">
                  <c:v>3473.6</c:v>
                </c:pt>
                <c:pt idx="15">
                  <c:v>3352.4</c:v>
                </c:pt>
                <c:pt idx="16">
                  <c:v>4395.6000000000004</c:v>
                </c:pt>
                <c:pt idx="17">
                  <c:v>3485.7</c:v>
                </c:pt>
                <c:pt idx="18">
                  <c:v>4073.8</c:v>
                </c:pt>
                <c:pt idx="19">
                  <c:v>3757.7</c:v>
                </c:pt>
                <c:pt idx="20">
                  <c:v>4128.2</c:v>
                </c:pt>
                <c:pt idx="21">
                  <c:v>2847.6</c:v>
                </c:pt>
                <c:pt idx="22">
                  <c:v>3158.3</c:v>
                </c:pt>
                <c:pt idx="23">
                  <c:v>2864.6</c:v>
                </c:pt>
                <c:pt idx="24">
                  <c:v>3588.7</c:v>
                </c:pt>
                <c:pt idx="25">
                  <c:v>2704.5</c:v>
                </c:pt>
                <c:pt idx="26">
                  <c:v>2745.8</c:v>
                </c:pt>
                <c:pt idx="27">
                  <c:v>3426.3</c:v>
                </c:pt>
                <c:pt idx="28">
                  <c:v>3086</c:v>
                </c:pt>
                <c:pt idx="29">
                  <c:v>2336.4</c:v>
                </c:pt>
                <c:pt idx="30">
                  <c:v>2330.6</c:v>
                </c:pt>
                <c:pt idx="31">
                  <c:v>2112.6999999999998</c:v>
                </c:pt>
                <c:pt idx="32">
                  <c:v>2989.2</c:v>
                </c:pt>
                <c:pt idx="33">
                  <c:v>2425.1999999999998</c:v>
                </c:pt>
                <c:pt idx="34">
                  <c:v>2381.5</c:v>
                </c:pt>
                <c:pt idx="35">
                  <c:v>2428.9</c:v>
                </c:pt>
                <c:pt idx="36">
                  <c:v>2828.3</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Sheet1!$D$2:$D$38</c:f>
              <c:numCache>
                <c:formatCode>General</c:formatCode>
                <c:ptCount val="37"/>
                <c:pt idx="1">
                  <c:v>799.6</c:v>
                </c:pt>
                <c:pt idx="2">
                  <c:v>983.5</c:v>
                </c:pt>
                <c:pt idx="3">
                  <c:v>927.7</c:v>
                </c:pt>
                <c:pt idx="4">
                  <c:v>877.7</c:v>
                </c:pt>
                <c:pt idx="5">
                  <c:v>518.1</c:v>
                </c:pt>
                <c:pt idx="6">
                  <c:v>664.7</c:v>
                </c:pt>
                <c:pt idx="7">
                  <c:v>692.3</c:v>
                </c:pt>
                <c:pt idx="8">
                  <c:v>748.1</c:v>
                </c:pt>
                <c:pt idx="9">
                  <c:v>961.5</c:v>
                </c:pt>
                <c:pt idx="10">
                  <c:v>703</c:v>
                </c:pt>
                <c:pt idx="11">
                  <c:v>884.3</c:v>
                </c:pt>
                <c:pt idx="12">
                  <c:v>1049.4000000000001</c:v>
                </c:pt>
                <c:pt idx="13">
                  <c:v>1048.0999999999999</c:v>
                </c:pt>
                <c:pt idx="14">
                  <c:v>694.1</c:v>
                </c:pt>
                <c:pt idx="15">
                  <c:v>928.3</c:v>
                </c:pt>
                <c:pt idx="16">
                  <c:v>1054.5999999999999</c:v>
                </c:pt>
                <c:pt idx="17">
                  <c:v>743.8</c:v>
                </c:pt>
                <c:pt idx="18">
                  <c:v>670.1</c:v>
                </c:pt>
                <c:pt idx="19">
                  <c:v>452.2</c:v>
                </c:pt>
                <c:pt idx="20">
                  <c:v>580</c:v>
                </c:pt>
                <c:pt idx="21">
                  <c:v>494.4</c:v>
                </c:pt>
                <c:pt idx="22">
                  <c:v>458.7</c:v>
                </c:pt>
                <c:pt idx="23">
                  <c:v>394.2</c:v>
                </c:pt>
                <c:pt idx="24">
                  <c:v>365.6</c:v>
                </c:pt>
                <c:pt idx="25">
                  <c:v>473.7</c:v>
                </c:pt>
                <c:pt idx="26">
                  <c:v>489.9</c:v>
                </c:pt>
                <c:pt idx="27">
                  <c:v>486</c:v>
                </c:pt>
                <c:pt idx="28">
                  <c:v>470.6</c:v>
                </c:pt>
                <c:pt idx="29">
                  <c:v>593.6</c:v>
                </c:pt>
                <c:pt idx="30">
                  <c:v>534.4</c:v>
                </c:pt>
                <c:pt idx="31">
                  <c:v>444.1</c:v>
                </c:pt>
                <c:pt idx="32">
                  <c:v>746.9</c:v>
                </c:pt>
                <c:pt idx="33">
                  <c:v>575.29999999999995</c:v>
                </c:pt>
                <c:pt idx="34">
                  <c:v>553.1</c:v>
                </c:pt>
                <c:pt idx="35">
                  <c:v>645.4</c:v>
                </c:pt>
                <c:pt idx="36">
                  <c:v>591</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Domestic</c:v>
                </c:pt>
              </c:strCache>
            </c:strRef>
          </c:tx>
          <c:spPr>
            <a:solidFill>
              <a:schemeClr val="accent2"/>
            </a:solidFill>
            <a:ln w="11167">
              <a:noFill/>
              <a:prstDash val="sysDash"/>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599.9</c:v>
                </c:pt>
                <c:pt idx="1">
                  <c:v>667.7</c:v>
                </c:pt>
                <c:pt idx="2">
                  <c:v>924.1</c:v>
                </c:pt>
                <c:pt idx="3">
                  <c:v>895.3</c:v>
                </c:pt>
                <c:pt idx="4">
                  <c:v>912.1</c:v>
                </c:pt>
                <c:pt idx="5">
                  <c:v>566.70000000000005</c:v>
                </c:pt>
                <c:pt idx="6">
                  <c:v>580.5</c:v>
                </c:pt>
                <c:pt idx="7">
                  <c:v>608.4</c:v>
                </c:pt>
                <c:pt idx="8">
                  <c:v>631.29999999999995</c:v>
                </c:pt>
                <c:pt idx="9">
                  <c:v>783.4</c:v>
                </c:pt>
                <c:pt idx="10">
                  <c:v>580.9</c:v>
                </c:pt>
                <c:pt idx="11">
                  <c:v>733.7</c:v>
                </c:pt>
                <c:pt idx="12">
                  <c:v>731.6</c:v>
                </c:pt>
                <c:pt idx="13">
                  <c:v>787.9</c:v>
                </c:pt>
                <c:pt idx="14">
                  <c:v>720.5</c:v>
                </c:pt>
                <c:pt idx="15">
                  <c:v>832.6</c:v>
                </c:pt>
                <c:pt idx="16">
                  <c:v>891</c:v>
                </c:pt>
                <c:pt idx="17">
                  <c:v>617.70000000000005</c:v>
                </c:pt>
                <c:pt idx="18">
                  <c:v>640.9</c:v>
                </c:pt>
                <c:pt idx="19">
                  <c:v>527.29999999999995</c:v>
                </c:pt>
                <c:pt idx="20">
                  <c:v>592.70000000000005</c:v>
                </c:pt>
                <c:pt idx="21">
                  <c:v>580</c:v>
                </c:pt>
                <c:pt idx="22">
                  <c:v>481.2</c:v>
                </c:pt>
                <c:pt idx="23">
                  <c:v>413.5</c:v>
                </c:pt>
                <c:pt idx="24">
                  <c:v>395.3</c:v>
                </c:pt>
                <c:pt idx="25">
                  <c:v>481</c:v>
                </c:pt>
                <c:pt idx="26">
                  <c:v>520.9</c:v>
                </c:pt>
                <c:pt idx="27">
                  <c:v>573.29999999999995</c:v>
                </c:pt>
                <c:pt idx="28">
                  <c:v>553.9</c:v>
                </c:pt>
                <c:pt idx="29">
                  <c:v>737.6</c:v>
                </c:pt>
                <c:pt idx="30">
                  <c:v>642.20000000000005</c:v>
                </c:pt>
                <c:pt idx="31">
                  <c:v>563.70000000000005</c:v>
                </c:pt>
                <c:pt idx="32">
                  <c:v>825.1</c:v>
                </c:pt>
                <c:pt idx="33">
                  <c:v>720.3</c:v>
                </c:pt>
                <c:pt idx="34">
                  <c:v>717.4</c:v>
                </c:pt>
                <c:pt idx="35">
                  <c:v>832.2</c:v>
                </c:pt>
                <c:pt idx="36">
                  <c:v>703.8</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Export</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7238.3</c:v>
                </c:pt>
                <c:pt idx="1">
                  <c:v>6430.5</c:v>
                </c:pt>
                <c:pt idx="2">
                  <c:v>6187.5</c:v>
                </c:pt>
                <c:pt idx="3">
                  <c:v>6567.4</c:v>
                </c:pt>
                <c:pt idx="4">
                  <c:v>6899.7</c:v>
                </c:pt>
                <c:pt idx="5">
                  <c:v>4217.1000000000004</c:v>
                </c:pt>
                <c:pt idx="6">
                  <c:v>4311.1000000000004</c:v>
                </c:pt>
                <c:pt idx="7">
                  <c:v>4225.3</c:v>
                </c:pt>
                <c:pt idx="8">
                  <c:v>4673.6000000000004</c:v>
                </c:pt>
                <c:pt idx="9">
                  <c:v>4142.7</c:v>
                </c:pt>
                <c:pt idx="10">
                  <c:v>4193.7</c:v>
                </c:pt>
                <c:pt idx="11">
                  <c:v>4137.5</c:v>
                </c:pt>
                <c:pt idx="12">
                  <c:v>5119.3</c:v>
                </c:pt>
                <c:pt idx="13">
                  <c:v>3953.1</c:v>
                </c:pt>
                <c:pt idx="14">
                  <c:v>3746.8</c:v>
                </c:pt>
                <c:pt idx="15">
                  <c:v>3786.1</c:v>
                </c:pt>
                <c:pt idx="16">
                  <c:v>4616</c:v>
                </c:pt>
                <c:pt idx="17">
                  <c:v>3777.8</c:v>
                </c:pt>
                <c:pt idx="18">
                  <c:v>4413.8999999999996</c:v>
                </c:pt>
                <c:pt idx="19">
                  <c:v>4130.6000000000004</c:v>
                </c:pt>
                <c:pt idx="20">
                  <c:v>4436.2</c:v>
                </c:pt>
                <c:pt idx="21">
                  <c:v>3174.1</c:v>
                </c:pt>
                <c:pt idx="22">
                  <c:v>3543.9</c:v>
                </c:pt>
                <c:pt idx="23">
                  <c:v>3214.3</c:v>
                </c:pt>
                <c:pt idx="24">
                  <c:v>3774.9</c:v>
                </c:pt>
                <c:pt idx="25">
                  <c:v>2988.2</c:v>
                </c:pt>
                <c:pt idx="26">
                  <c:v>3021.1</c:v>
                </c:pt>
                <c:pt idx="27">
                  <c:v>3591.5</c:v>
                </c:pt>
                <c:pt idx="28">
                  <c:v>3581</c:v>
                </c:pt>
                <c:pt idx="29">
                  <c:v>2950.1</c:v>
                </c:pt>
                <c:pt idx="30">
                  <c:v>3064.2</c:v>
                </c:pt>
                <c:pt idx="31">
                  <c:v>2913.2</c:v>
                </c:pt>
                <c:pt idx="32">
                  <c:v>3684.9</c:v>
                </c:pt>
                <c:pt idx="33">
                  <c:v>3234.2</c:v>
                </c:pt>
                <c:pt idx="34">
                  <c:v>3284.3</c:v>
                </c:pt>
                <c:pt idx="35">
                  <c:v>3324.4</c:v>
                </c:pt>
                <c:pt idx="36">
                  <c:v>3609.9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4339.2</c:v>
                </c:pt>
                <c:pt idx="2">
                  <c:v>3593.1</c:v>
                </c:pt>
                <c:pt idx="3">
                  <c:v>4174</c:v>
                </c:pt>
                <c:pt idx="4">
                  <c:v>2049.6999999999998</c:v>
                </c:pt>
                <c:pt idx="5">
                  <c:v>1725</c:v>
                </c:pt>
                <c:pt idx="6">
                  <c:v>1598.5</c:v>
                </c:pt>
                <c:pt idx="7">
                  <c:v>1881.9</c:v>
                </c:pt>
                <c:pt idx="8">
                  <c:v>2322.1999999999998</c:v>
                </c:pt>
                <c:pt idx="9">
                  <c:v>2028.6</c:v>
                </c:pt>
                <c:pt idx="10">
                  <c:v>2484.6999999999998</c:v>
                </c:pt>
                <c:pt idx="11">
                  <c:v>2313.1999999999998</c:v>
                </c:pt>
                <c:pt idx="12">
                  <c:v>3066.4</c:v>
                </c:pt>
                <c:pt idx="13">
                  <c:v>3161.8</c:v>
                </c:pt>
                <c:pt idx="14">
                  <c:v>4087.5</c:v>
                </c:pt>
                <c:pt idx="15">
                  <c:v>3079.8</c:v>
                </c:pt>
                <c:pt idx="16">
                  <c:v>3590.2</c:v>
                </c:pt>
                <c:pt idx="17">
                  <c:v>3396.8</c:v>
                </c:pt>
                <c:pt idx="18">
                  <c:v>3241.4</c:v>
                </c:pt>
                <c:pt idx="19">
                  <c:v>2964.4</c:v>
                </c:pt>
                <c:pt idx="20">
                  <c:v>3682</c:v>
                </c:pt>
                <c:pt idx="21">
                  <c:v>2976</c:v>
                </c:pt>
                <c:pt idx="22">
                  <c:v>3174.3</c:v>
                </c:pt>
                <c:pt idx="23">
                  <c:v>3001.4</c:v>
                </c:pt>
                <c:pt idx="24">
                  <c:v>2972.9</c:v>
                </c:pt>
                <c:pt idx="25">
                  <c:v>3638.4</c:v>
                </c:pt>
                <c:pt idx="26">
                  <c:v>3841.5</c:v>
                </c:pt>
                <c:pt idx="27">
                  <c:v>4386.3</c:v>
                </c:pt>
                <c:pt idx="28">
                  <c:v>3662.3</c:v>
                </c:pt>
                <c:pt idx="29">
                  <c:v>3282.1</c:v>
                </c:pt>
                <c:pt idx="30">
                  <c:v>5103.1000000000004</c:v>
                </c:pt>
                <c:pt idx="31">
                  <c:v>4007.2</c:v>
                </c:pt>
                <c:pt idx="32">
                  <c:v>3686.6</c:v>
                </c:pt>
                <c:pt idx="33">
                  <c:v>3266.7</c:v>
                </c:pt>
                <c:pt idx="34">
                  <c:v>3035.3</c:v>
                </c:pt>
                <c:pt idx="35">
                  <c:v>2942.8</c:v>
                </c:pt>
                <c:pt idx="36">
                  <c:v>3888.2</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Export</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3729.9</c:v>
                </c:pt>
                <c:pt idx="2">
                  <c:v>2968.8</c:v>
                </c:pt>
                <c:pt idx="3">
                  <c:v>3640.9</c:v>
                </c:pt>
                <c:pt idx="4">
                  <c:v>1604.3</c:v>
                </c:pt>
                <c:pt idx="5">
                  <c:v>1370.6</c:v>
                </c:pt>
                <c:pt idx="6">
                  <c:v>1234.5</c:v>
                </c:pt>
                <c:pt idx="7">
                  <c:v>1591.2</c:v>
                </c:pt>
                <c:pt idx="8">
                  <c:v>1909</c:v>
                </c:pt>
                <c:pt idx="9">
                  <c:v>1667.9</c:v>
                </c:pt>
                <c:pt idx="10">
                  <c:v>2046.5</c:v>
                </c:pt>
                <c:pt idx="11">
                  <c:v>1999.6</c:v>
                </c:pt>
                <c:pt idx="12">
                  <c:v>2368.8000000000002</c:v>
                </c:pt>
                <c:pt idx="13">
                  <c:v>2501.3000000000002</c:v>
                </c:pt>
                <c:pt idx="14">
                  <c:v>3395</c:v>
                </c:pt>
                <c:pt idx="15">
                  <c:v>2593.3000000000002</c:v>
                </c:pt>
                <c:pt idx="16">
                  <c:v>2970.9</c:v>
                </c:pt>
                <c:pt idx="17">
                  <c:v>2804.2</c:v>
                </c:pt>
                <c:pt idx="18">
                  <c:v>2661.2</c:v>
                </c:pt>
                <c:pt idx="19">
                  <c:v>2454</c:v>
                </c:pt>
                <c:pt idx="20">
                  <c:v>3126.1</c:v>
                </c:pt>
                <c:pt idx="21">
                  <c:v>2491.3000000000002</c:v>
                </c:pt>
                <c:pt idx="22">
                  <c:v>2546.6999999999998</c:v>
                </c:pt>
                <c:pt idx="23">
                  <c:v>2528.3000000000002</c:v>
                </c:pt>
                <c:pt idx="24">
                  <c:v>2449.5</c:v>
                </c:pt>
                <c:pt idx="25">
                  <c:v>2901</c:v>
                </c:pt>
                <c:pt idx="26">
                  <c:v>3040.9</c:v>
                </c:pt>
                <c:pt idx="27">
                  <c:v>3354.4</c:v>
                </c:pt>
                <c:pt idx="28">
                  <c:v>2997.2</c:v>
                </c:pt>
                <c:pt idx="29">
                  <c:v>2619.4</c:v>
                </c:pt>
                <c:pt idx="30">
                  <c:v>4201.3999999999996</c:v>
                </c:pt>
                <c:pt idx="31">
                  <c:v>3499.3</c:v>
                </c:pt>
                <c:pt idx="32">
                  <c:v>2940.8</c:v>
                </c:pt>
                <c:pt idx="33">
                  <c:v>2505.1</c:v>
                </c:pt>
                <c:pt idx="34">
                  <c:v>2360.6</c:v>
                </c:pt>
                <c:pt idx="35">
                  <c:v>2358.1999999999998</c:v>
                </c:pt>
                <c:pt idx="36">
                  <c:v>2981.5</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Domestic</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609.20000000000005</c:v>
                </c:pt>
                <c:pt idx="2">
                  <c:v>624.29999999999995</c:v>
                </c:pt>
                <c:pt idx="3">
                  <c:v>533.1</c:v>
                </c:pt>
                <c:pt idx="4">
                  <c:v>445.5</c:v>
                </c:pt>
                <c:pt idx="5">
                  <c:v>354.4</c:v>
                </c:pt>
                <c:pt idx="6">
                  <c:v>364</c:v>
                </c:pt>
                <c:pt idx="7">
                  <c:v>290.7</c:v>
                </c:pt>
                <c:pt idx="8">
                  <c:v>413.2</c:v>
                </c:pt>
                <c:pt idx="9">
                  <c:v>360.7</c:v>
                </c:pt>
                <c:pt idx="10">
                  <c:v>438.2</c:v>
                </c:pt>
                <c:pt idx="11">
                  <c:v>313.60000000000002</c:v>
                </c:pt>
                <c:pt idx="12">
                  <c:v>697.6</c:v>
                </c:pt>
                <c:pt idx="13">
                  <c:v>660.4</c:v>
                </c:pt>
                <c:pt idx="14">
                  <c:v>692.6</c:v>
                </c:pt>
                <c:pt idx="15">
                  <c:v>486.5</c:v>
                </c:pt>
                <c:pt idx="16">
                  <c:v>619.29999999999995</c:v>
                </c:pt>
                <c:pt idx="17">
                  <c:v>592.70000000000005</c:v>
                </c:pt>
                <c:pt idx="18">
                  <c:v>580.20000000000005</c:v>
                </c:pt>
                <c:pt idx="19">
                  <c:v>510.3</c:v>
                </c:pt>
                <c:pt idx="20">
                  <c:v>555.79999999999995</c:v>
                </c:pt>
                <c:pt idx="21">
                  <c:v>484.8</c:v>
                </c:pt>
                <c:pt idx="22">
                  <c:v>627.6</c:v>
                </c:pt>
                <c:pt idx="23">
                  <c:v>473.1</c:v>
                </c:pt>
                <c:pt idx="24">
                  <c:v>523.4</c:v>
                </c:pt>
                <c:pt idx="25">
                  <c:v>737.5</c:v>
                </c:pt>
                <c:pt idx="26">
                  <c:v>800.6</c:v>
                </c:pt>
                <c:pt idx="27">
                  <c:v>1031.9000000000001</c:v>
                </c:pt>
                <c:pt idx="28">
                  <c:v>665.1</c:v>
                </c:pt>
                <c:pt idx="29">
                  <c:v>662.7</c:v>
                </c:pt>
                <c:pt idx="30">
                  <c:v>901.7</c:v>
                </c:pt>
                <c:pt idx="31">
                  <c:v>507.9</c:v>
                </c:pt>
                <c:pt idx="32">
                  <c:v>745.8</c:v>
                </c:pt>
                <c:pt idx="33">
                  <c:v>761.6</c:v>
                </c:pt>
                <c:pt idx="34">
                  <c:v>674.7</c:v>
                </c:pt>
                <c:pt idx="35">
                  <c:v>584.6</c:v>
                </c:pt>
                <c:pt idx="36">
                  <c:v>906.7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5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Domestic</c:v>
                </c:pt>
              </c:strCache>
            </c:strRef>
          </c:tx>
          <c:spPr>
            <a:solidFill>
              <a:schemeClr val="accent2"/>
            </a:solidFill>
            <a:ln w="11167">
              <a:solidFill>
                <a:schemeClr val="accent2"/>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2009.3</c:v>
                </c:pt>
                <c:pt idx="1">
                  <c:v>1873.6</c:v>
                </c:pt>
                <c:pt idx="2">
                  <c:v>1762.4</c:v>
                </c:pt>
                <c:pt idx="3">
                  <c:v>1742.8</c:v>
                </c:pt>
                <c:pt idx="4">
                  <c:v>1520</c:v>
                </c:pt>
                <c:pt idx="5">
                  <c:v>1440.1</c:v>
                </c:pt>
                <c:pt idx="6">
                  <c:v>1255</c:v>
                </c:pt>
                <c:pt idx="7">
                  <c:v>1208</c:v>
                </c:pt>
                <c:pt idx="8">
                  <c:v>1187.9000000000001</c:v>
                </c:pt>
                <c:pt idx="9">
                  <c:v>1149.5</c:v>
                </c:pt>
                <c:pt idx="10">
                  <c:v>1239.4000000000001</c:v>
                </c:pt>
                <c:pt idx="11">
                  <c:v>1076.0999999999999</c:v>
                </c:pt>
                <c:pt idx="12">
                  <c:v>1383.1</c:v>
                </c:pt>
                <c:pt idx="13">
                  <c:v>1727.9</c:v>
                </c:pt>
                <c:pt idx="14">
                  <c:v>1912.7</c:v>
                </c:pt>
                <c:pt idx="15">
                  <c:v>1856</c:v>
                </c:pt>
                <c:pt idx="16">
                  <c:v>1741.2</c:v>
                </c:pt>
                <c:pt idx="17">
                  <c:v>1802.1</c:v>
                </c:pt>
                <c:pt idx="18">
                  <c:v>2056.1999999999998</c:v>
                </c:pt>
                <c:pt idx="19">
                  <c:v>1659.4</c:v>
                </c:pt>
                <c:pt idx="20">
                  <c:v>1674.2</c:v>
                </c:pt>
                <c:pt idx="21">
                  <c:v>1459.3</c:v>
                </c:pt>
                <c:pt idx="22">
                  <c:v>1569.2</c:v>
                </c:pt>
                <c:pt idx="23">
                  <c:v>1583</c:v>
                </c:pt>
                <c:pt idx="24">
                  <c:v>1401.2</c:v>
                </c:pt>
                <c:pt idx="25">
                  <c:v>1598.2</c:v>
                </c:pt>
                <c:pt idx="26">
                  <c:v>1681.7</c:v>
                </c:pt>
                <c:pt idx="27">
                  <c:v>2130</c:v>
                </c:pt>
                <c:pt idx="28">
                  <c:v>2204</c:v>
                </c:pt>
                <c:pt idx="29">
                  <c:v>2304.3000000000002</c:v>
                </c:pt>
                <c:pt idx="30">
                  <c:v>2426.1999999999998</c:v>
                </c:pt>
                <c:pt idx="31">
                  <c:v>2213.8000000000002</c:v>
                </c:pt>
                <c:pt idx="32">
                  <c:v>2235.6999999999998</c:v>
                </c:pt>
                <c:pt idx="33">
                  <c:v>2370.6999999999998</c:v>
                </c:pt>
                <c:pt idx="34">
                  <c:v>2276.4</c:v>
                </c:pt>
                <c:pt idx="35">
                  <c:v>1999.3</c:v>
                </c:pt>
                <c:pt idx="36">
                  <c:v>2091</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Export</c:v>
                </c:pt>
              </c:strCache>
            </c:strRef>
          </c:tx>
          <c:spPr>
            <a:solidFill>
              <a:schemeClr val="accent1">
                <a:lumMod val="60000"/>
                <a:lumOff val="40000"/>
              </a:schemeClr>
            </a:solidFill>
            <a:ln w="25400">
              <a:noFill/>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11314</c:v>
                </c:pt>
                <c:pt idx="1">
                  <c:v>12134.7</c:v>
                </c:pt>
                <c:pt idx="2">
                  <c:v>11954.4</c:v>
                </c:pt>
                <c:pt idx="3">
                  <c:v>12948.9</c:v>
                </c:pt>
                <c:pt idx="4">
                  <c:v>11409</c:v>
                </c:pt>
                <c:pt idx="5">
                  <c:v>10185.799999999999</c:v>
                </c:pt>
                <c:pt idx="6">
                  <c:v>8877</c:v>
                </c:pt>
                <c:pt idx="7">
                  <c:v>8605.4</c:v>
                </c:pt>
                <c:pt idx="8">
                  <c:v>7364.5</c:v>
                </c:pt>
                <c:pt idx="9">
                  <c:v>7078.7</c:v>
                </c:pt>
                <c:pt idx="10">
                  <c:v>7084.1</c:v>
                </c:pt>
                <c:pt idx="11">
                  <c:v>7012.8</c:v>
                </c:pt>
                <c:pt idx="12">
                  <c:v>6053.8</c:v>
                </c:pt>
                <c:pt idx="13">
                  <c:v>6075.4</c:v>
                </c:pt>
                <c:pt idx="14">
                  <c:v>6850.1</c:v>
                </c:pt>
                <c:pt idx="15">
                  <c:v>7208.7</c:v>
                </c:pt>
                <c:pt idx="16">
                  <c:v>7256.1</c:v>
                </c:pt>
                <c:pt idx="17">
                  <c:v>7349.2</c:v>
                </c:pt>
                <c:pt idx="18">
                  <c:v>6984.1</c:v>
                </c:pt>
                <c:pt idx="19">
                  <c:v>6691.5</c:v>
                </c:pt>
                <c:pt idx="20">
                  <c:v>7005.3</c:v>
                </c:pt>
                <c:pt idx="21">
                  <c:v>7263.7</c:v>
                </c:pt>
                <c:pt idx="22">
                  <c:v>7010.6</c:v>
                </c:pt>
                <c:pt idx="23">
                  <c:v>7047.8</c:v>
                </c:pt>
                <c:pt idx="24">
                  <c:v>6384.1</c:v>
                </c:pt>
                <c:pt idx="25">
                  <c:v>6930</c:v>
                </c:pt>
                <c:pt idx="26">
                  <c:v>6957.2</c:v>
                </c:pt>
                <c:pt idx="27">
                  <c:v>7565.3</c:v>
                </c:pt>
                <c:pt idx="28">
                  <c:v>7655.4</c:v>
                </c:pt>
                <c:pt idx="29">
                  <c:v>7877.9</c:v>
                </c:pt>
                <c:pt idx="30">
                  <c:v>8830.7000000000007</c:v>
                </c:pt>
                <c:pt idx="31">
                  <c:v>9836.2000000000007</c:v>
                </c:pt>
                <c:pt idx="32">
                  <c:v>9958.2000000000007</c:v>
                </c:pt>
                <c:pt idx="33">
                  <c:v>10136</c:v>
                </c:pt>
                <c:pt idx="34">
                  <c:v>9205.1</c:v>
                </c:pt>
                <c:pt idx="35">
                  <c:v>9596.6</c:v>
                </c:pt>
                <c:pt idx="36">
                  <c:v>9572.6</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Combined</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161.80000000000001</c:v>
                </c:pt>
                <c:pt idx="2">
                  <c:v>151.19999999999999</c:v>
                </c:pt>
                <c:pt idx="3">
                  <c:v>140.69999999999999</c:v>
                </c:pt>
                <c:pt idx="4">
                  <c:v>133.5</c:v>
                </c:pt>
                <c:pt idx="5">
                  <c:v>126.4</c:v>
                </c:pt>
                <c:pt idx="6">
                  <c:v>117.2</c:v>
                </c:pt>
                <c:pt idx="7">
                  <c:v>108</c:v>
                </c:pt>
                <c:pt idx="8">
                  <c:v>112.4</c:v>
                </c:pt>
                <c:pt idx="9">
                  <c:v>116.8</c:v>
                </c:pt>
                <c:pt idx="10">
                  <c:v>120</c:v>
                </c:pt>
                <c:pt idx="11">
                  <c:v>123.1</c:v>
                </c:pt>
                <c:pt idx="12">
                  <c:v>176.8</c:v>
                </c:pt>
                <c:pt idx="13">
                  <c:v>203.6</c:v>
                </c:pt>
                <c:pt idx="14">
                  <c:v>172.1</c:v>
                </c:pt>
                <c:pt idx="15">
                  <c:v>182.2</c:v>
                </c:pt>
                <c:pt idx="16">
                  <c:v>229.2</c:v>
                </c:pt>
                <c:pt idx="17">
                  <c:v>232.7</c:v>
                </c:pt>
                <c:pt idx="18">
                  <c:v>262.89999999999998</c:v>
                </c:pt>
                <c:pt idx="19">
                  <c:v>169.6</c:v>
                </c:pt>
                <c:pt idx="20">
                  <c:v>192.4</c:v>
                </c:pt>
                <c:pt idx="21">
                  <c:v>216.7</c:v>
                </c:pt>
                <c:pt idx="22">
                  <c:v>192.8</c:v>
                </c:pt>
                <c:pt idx="23">
                  <c:v>180.5</c:v>
                </c:pt>
                <c:pt idx="24">
                  <c:v>228.3</c:v>
                </c:pt>
                <c:pt idx="25">
                  <c:v>233.5</c:v>
                </c:pt>
                <c:pt idx="26">
                  <c:v>223.7</c:v>
                </c:pt>
                <c:pt idx="27">
                  <c:v>170.9</c:v>
                </c:pt>
                <c:pt idx="28">
                  <c:v>276.7</c:v>
                </c:pt>
                <c:pt idx="29">
                  <c:v>238</c:v>
                </c:pt>
                <c:pt idx="30">
                  <c:v>267.3</c:v>
                </c:pt>
                <c:pt idx="31">
                  <c:v>192.3</c:v>
                </c:pt>
                <c:pt idx="32">
                  <c:v>239.1</c:v>
                </c:pt>
                <c:pt idx="33">
                  <c:v>264</c:v>
                </c:pt>
                <c:pt idx="34">
                  <c:v>257</c:v>
                </c:pt>
                <c:pt idx="35">
                  <c:v>273.60000000000002</c:v>
                </c:pt>
                <c:pt idx="36">
                  <c:v>269.10000000000002</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Export</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42.9</c:v>
                </c:pt>
                <c:pt idx="2">
                  <c:v>36.200000000000003</c:v>
                </c:pt>
                <c:pt idx="3">
                  <c:v>29.5</c:v>
                </c:pt>
                <c:pt idx="4">
                  <c:v>28.4</c:v>
                </c:pt>
                <c:pt idx="5">
                  <c:v>27.4</c:v>
                </c:pt>
                <c:pt idx="6">
                  <c:v>25.4</c:v>
                </c:pt>
                <c:pt idx="7">
                  <c:v>23.4</c:v>
                </c:pt>
                <c:pt idx="8">
                  <c:v>23.1</c:v>
                </c:pt>
                <c:pt idx="9">
                  <c:v>22.9</c:v>
                </c:pt>
                <c:pt idx="10">
                  <c:v>23.9</c:v>
                </c:pt>
                <c:pt idx="11">
                  <c:v>24.9</c:v>
                </c:pt>
                <c:pt idx="12">
                  <c:v>16.3</c:v>
                </c:pt>
                <c:pt idx="13">
                  <c:v>29.7</c:v>
                </c:pt>
                <c:pt idx="14">
                  <c:v>25.6</c:v>
                </c:pt>
                <c:pt idx="15">
                  <c:v>17.899999999999999</c:v>
                </c:pt>
                <c:pt idx="16">
                  <c:v>24.2</c:v>
                </c:pt>
                <c:pt idx="17">
                  <c:v>30.2</c:v>
                </c:pt>
                <c:pt idx="18">
                  <c:v>57.5</c:v>
                </c:pt>
                <c:pt idx="19">
                  <c:v>24</c:v>
                </c:pt>
                <c:pt idx="20">
                  <c:v>21.5</c:v>
                </c:pt>
                <c:pt idx="21">
                  <c:v>28.8</c:v>
                </c:pt>
                <c:pt idx="22">
                  <c:v>27.9</c:v>
                </c:pt>
                <c:pt idx="23">
                  <c:v>21.6</c:v>
                </c:pt>
                <c:pt idx="24">
                  <c:v>28.1</c:v>
                </c:pt>
                <c:pt idx="25">
                  <c:v>27.2</c:v>
                </c:pt>
                <c:pt idx="26">
                  <c:v>35.200000000000003</c:v>
                </c:pt>
                <c:pt idx="27">
                  <c:v>23.5</c:v>
                </c:pt>
                <c:pt idx="28">
                  <c:v>32.799999999999997</c:v>
                </c:pt>
                <c:pt idx="29">
                  <c:v>23.7</c:v>
                </c:pt>
                <c:pt idx="30">
                  <c:v>32.6</c:v>
                </c:pt>
                <c:pt idx="31">
                  <c:v>17.2</c:v>
                </c:pt>
                <c:pt idx="32">
                  <c:v>26.2</c:v>
                </c:pt>
                <c:pt idx="33">
                  <c:v>31.4</c:v>
                </c:pt>
                <c:pt idx="34">
                  <c:v>23.6</c:v>
                </c:pt>
                <c:pt idx="35">
                  <c:v>76</c:v>
                </c:pt>
                <c:pt idx="36">
                  <c:v>28.7</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Domestic</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118.8</c:v>
                </c:pt>
                <c:pt idx="2">
                  <c:v>115</c:v>
                </c:pt>
                <c:pt idx="3">
                  <c:v>111.2</c:v>
                </c:pt>
                <c:pt idx="4">
                  <c:v>105.1</c:v>
                </c:pt>
                <c:pt idx="5">
                  <c:v>99</c:v>
                </c:pt>
                <c:pt idx="6">
                  <c:v>91.8</c:v>
                </c:pt>
                <c:pt idx="7">
                  <c:v>84.7</c:v>
                </c:pt>
                <c:pt idx="8">
                  <c:v>89.3</c:v>
                </c:pt>
                <c:pt idx="9">
                  <c:v>94</c:v>
                </c:pt>
                <c:pt idx="10">
                  <c:v>96.1</c:v>
                </c:pt>
                <c:pt idx="11">
                  <c:v>98.2</c:v>
                </c:pt>
                <c:pt idx="12">
                  <c:v>160.5</c:v>
                </c:pt>
                <c:pt idx="13">
                  <c:v>173.9</c:v>
                </c:pt>
                <c:pt idx="14">
                  <c:v>146.5</c:v>
                </c:pt>
                <c:pt idx="15">
                  <c:v>164.3</c:v>
                </c:pt>
                <c:pt idx="16">
                  <c:v>205</c:v>
                </c:pt>
                <c:pt idx="17">
                  <c:v>202.4</c:v>
                </c:pt>
                <c:pt idx="18">
                  <c:v>205.4</c:v>
                </c:pt>
                <c:pt idx="19">
                  <c:v>145.6</c:v>
                </c:pt>
                <c:pt idx="20">
                  <c:v>170.9</c:v>
                </c:pt>
                <c:pt idx="21">
                  <c:v>187.8</c:v>
                </c:pt>
                <c:pt idx="22">
                  <c:v>164.8</c:v>
                </c:pt>
                <c:pt idx="23">
                  <c:v>158.9</c:v>
                </c:pt>
                <c:pt idx="24">
                  <c:v>200.2</c:v>
                </c:pt>
                <c:pt idx="25">
                  <c:v>206.3</c:v>
                </c:pt>
                <c:pt idx="26">
                  <c:v>188.6</c:v>
                </c:pt>
                <c:pt idx="27">
                  <c:v>147.30000000000001</c:v>
                </c:pt>
                <c:pt idx="28">
                  <c:v>243.8</c:v>
                </c:pt>
                <c:pt idx="29">
                  <c:v>214.4</c:v>
                </c:pt>
                <c:pt idx="30">
                  <c:v>234.8</c:v>
                </c:pt>
                <c:pt idx="31">
                  <c:v>175.2</c:v>
                </c:pt>
                <c:pt idx="32">
                  <c:v>212.9</c:v>
                </c:pt>
                <c:pt idx="33">
                  <c:v>232.5</c:v>
                </c:pt>
                <c:pt idx="34">
                  <c:v>233.4</c:v>
                </c:pt>
                <c:pt idx="35">
                  <c:v>197.6</c:v>
                </c:pt>
                <c:pt idx="36">
                  <c:v>240.4</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0.62508</cdr:x>
      <cdr:y>0.8207</cdr:y>
    </cdr:from>
    <cdr:to>
      <cdr:x>0.74466</cdr:x>
      <cdr:y>0.89754</cdr:y>
    </cdr:to>
    <cdr:sp macro="" textlink="">
      <cdr:nvSpPr>
        <cdr:cNvPr id="3" name="Tekstiruutu 2"/>
        <cdr:cNvSpPr txBox="1"/>
      </cdr:nvSpPr>
      <cdr:spPr>
        <a:xfrm xmlns:a="http://schemas.openxmlformats.org/drawingml/2006/main">
          <a:off x="5245374" y="2711997"/>
          <a:ext cx="1003459"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-20 %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44</a:t>
            </a:fld>
            <a:endParaRPr lang="fi-FI" dirty="0"/>
          </a:p>
        </p:txBody>
      </p:sp>
    </p:spTree>
    <p:extLst>
      <p:ext uri="{BB962C8B-B14F-4D97-AF65-F5344CB8AC3E}">
        <p14:creationId xmlns:p14="http://schemas.microsoft.com/office/powerpoint/2010/main" val="16368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49826069-2001-4433-96F2-3416E5B6B8ED}" type="datetime1">
              <a:rPr lang="fi-FI" smtClean="0">
                <a:solidFill>
                  <a:srgbClr val="B1BEB9"/>
                </a:solidFill>
              </a:rPr>
              <a:pPr/>
              <a:t>13.4.2017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3422987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F508BB00-CA00-47EC-B811-48B2F4196821}" type="datetime1">
              <a:rPr lang="fi-FI" smtClean="0">
                <a:solidFill>
                  <a:srgbClr val="B1BEB9"/>
                </a:solidFill>
              </a:rPr>
              <a:pPr/>
              <a:t>13.4.2017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938426130"/>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3C914BB-B84B-4F6A-B25E-6FED49957FF8}" type="datetime1">
              <a:rPr lang="fi-FI" smtClean="0">
                <a:solidFill>
                  <a:srgbClr val="B1BEB9"/>
                </a:solidFill>
              </a:rPr>
              <a:pPr/>
              <a:t>13.4.2017</a:t>
            </a:fld>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48669333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24F95BE8-3DC5-4411-B838-0425E430C292}" type="datetime1">
              <a:rPr lang="fi-FI" smtClean="0">
                <a:solidFill>
                  <a:srgbClr val="B1BEB9"/>
                </a:solidFill>
              </a:rPr>
              <a:pPr/>
              <a:t>13.4.2017</a:t>
            </a:fld>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87015"/>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04FA4A06-F79D-40A9-B9BA-8A269920389C}" type="datetime1">
              <a:rPr lang="fi-FI" smtClean="0">
                <a:solidFill>
                  <a:srgbClr val="B1BEB9"/>
                </a:solidFill>
              </a:rPr>
              <a:pPr/>
              <a:t>13.4.2017</a:t>
            </a:fld>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54130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3940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2" y="214043"/>
            <a:ext cx="3682859" cy="1661112"/>
          </a:xfrm>
          <a:prstGeom prst="rect">
            <a:avLst/>
          </a:prstGeom>
        </p:spPr>
        <p:txBody>
          <a:bodyPr lIns="36000" anchor="b" anchorCtr="0"/>
          <a:lstStyle>
            <a:lvl1pPr algn="l">
              <a:lnSpc>
                <a:spcPct val="85000"/>
              </a:lnSpc>
              <a:defRPr sz="2380"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4" y="1982398"/>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323" kern="1200" spc="-26"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5564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380"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2"/>
            <a:ext cx="3682859" cy="1179297"/>
          </a:xfrm>
        </p:spPr>
        <p:txBody>
          <a:bodyPr/>
          <a:lstStyle>
            <a:lvl1pPr marL="0" indent="0" algn="ctr">
              <a:buFontTx/>
              <a:buNone/>
              <a:defRPr sz="1323">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92509"/>
      </p:ext>
    </p:extLst>
  </p:cSld>
  <p:clrMapOvr>
    <a:masterClrMapping/>
  </p:clrMapOvr>
  <p:transition spd="med">
    <p:fade/>
  </p:transition>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2"/>
                </a:solidFill>
              </a:defRPr>
            </a:lvl1pPr>
          </a:lstStyle>
          <a:p>
            <a:pPr defTabSz="604502"/>
            <a:fld id="{8BA1D61E-DCAC-4F3F-A9E2-B5195B305580}" type="slidenum">
              <a:rPr lang="fi-FI" smtClean="0">
                <a:solidFill>
                  <a:srgbClr val="002964"/>
                </a:solidFill>
              </a:rPr>
              <a:pPr defTabSz="604502"/>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9150"/>
      </p:ext>
    </p:extLst>
  </p:cSld>
  <p:clrMapOvr>
    <a:masterClrMapping/>
  </p:clrMapOvr>
  <p:transition spd="med">
    <p:fade/>
  </p:transition>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7D001B"/>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68888"/>
      </p:ext>
    </p:extLst>
  </p:cSld>
  <p:clrMapOvr>
    <a:masterClrMapping/>
  </p:clrMapOvr>
  <p:transition spd="med">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13.4.2017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002964"/>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10605"/>
      </p:ext>
    </p:extLst>
  </p:cSld>
  <p:clrMapOvr>
    <a:masterClrMapping/>
  </p:clrMapOvr>
  <p:transition spd="med">
    <p:fade/>
  </p:transition>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spc="-99">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accent4"/>
                </a:solidFill>
              </a:defRPr>
            </a:lvl1pPr>
          </a:lstStyle>
          <a:p>
            <a:pPr defTabSz="604502"/>
            <a:fld id="{8BA1D61E-DCAC-4F3F-A9E2-B5195B305580}" type="slidenum">
              <a:rPr lang="fi-FI" smtClean="0">
                <a:solidFill>
                  <a:srgbClr val="F04B0D"/>
                </a:solidFill>
              </a:rPr>
              <a:pPr defTabSz="604502"/>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74457"/>
      </p:ext>
    </p:extLst>
  </p:cSld>
  <p:clrMapOvr>
    <a:masterClrMapping/>
  </p:clrMapOvr>
  <p:transition spd="med">
    <p:fade/>
  </p:transition>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bg1"/>
                </a:solidFill>
              </a:defRPr>
            </a:lvl1pPr>
          </a:lstStyle>
          <a:p>
            <a:pPr defTabSz="604502"/>
            <a:fld id="{8BA1D61E-DCAC-4F3F-A9E2-B5195B305580}" type="slidenum">
              <a:rPr lang="fi-FI" smtClean="0">
                <a:solidFill>
                  <a:srgbClr val="FFFFFF"/>
                </a:solidFill>
              </a:rPr>
              <a:pPr defTabSz="604502"/>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3772"/>
      </p:ext>
    </p:extLst>
  </p:cSld>
  <p:clrMapOvr>
    <a:masterClrMapping/>
  </p:clrMapOvr>
  <p:transition spd="med">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4"/>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3572"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1984">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rgbClr val="FFFFFF"/>
                </a:solidFill>
              </a:defRPr>
            </a:lvl1pPr>
          </a:lstStyle>
          <a:p>
            <a:pPr defTabSz="604502"/>
            <a:fld id="{8BA1D61E-DCAC-4F3F-A9E2-B5195B305580}" type="slidenum">
              <a:rPr lang="fi-FI" smtClean="0"/>
              <a:pPr defTabSz="604502"/>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8"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53108"/>
      </p:ext>
    </p:extLst>
  </p:cSld>
  <p:clrMapOvr>
    <a:masterClrMapping/>
  </p:clrMapOvr>
  <p:transition spd="med">
    <p:fade/>
  </p:transition>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Content Placeholder 2"/>
          <p:cNvSpPr>
            <a:spLocks noGrp="1"/>
          </p:cNvSpPr>
          <p:nvPr>
            <p:ph idx="1"/>
          </p:nvPr>
        </p:nvSpPr>
        <p:spPr>
          <a:xfrm>
            <a:off x="380767" y="1285288"/>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3"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18794"/>
      </p:ext>
    </p:extLst>
  </p:cSld>
  <p:clrMapOvr>
    <a:masterClrMapping/>
  </p:clrMapOvr>
  <p:transition spd="med">
    <p:fade/>
  </p:transition>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172"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8"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24596"/>
      </p:ext>
    </p:extLst>
  </p:cSld>
  <p:clrMapOvr>
    <a:masterClrMapping/>
  </p:clrMapOvr>
  <p:transition spd="med">
    <p:fade/>
  </p:transition>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Rectangle 10"/>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2" name="Rectangle 11"/>
          <p:cNvSpPr/>
          <p:nvPr userDrawn="1"/>
        </p:nvSpPr>
        <p:spPr>
          <a:xfrm>
            <a:off x="127172"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3" name="Text Placeholder 2"/>
          <p:cNvSpPr>
            <a:spLocks noGrp="1"/>
          </p:cNvSpPr>
          <p:nvPr>
            <p:ph type="body" idx="1"/>
          </p:nvPr>
        </p:nvSpPr>
        <p:spPr>
          <a:xfrm>
            <a:off x="383963" y="1285288"/>
            <a:ext cx="4061438"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4" name="Content Placeholder 3"/>
          <p:cNvSpPr>
            <a:spLocks noGrp="1"/>
          </p:cNvSpPr>
          <p:nvPr>
            <p:ph sz="half" idx="2"/>
          </p:nvPr>
        </p:nvSpPr>
        <p:spPr>
          <a:xfrm>
            <a:off x="381161" y="1660821"/>
            <a:ext cx="4064238"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9" y="1285288"/>
            <a:ext cx="4064239" cy="268031"/>
          </a:xfrm>
        </p:spPr>
        <p:txBody>
          <a:bodyPr anchor="t" anchorCtr="0"/>
          <a:lstStyle>
            <a:lvl1pPr marL="0" indent="0">
              <a:buNone/>
              <a:defRPr sz="1191" b="0">
                <a:solidFill>
                  <a:srgbClr val="008CD9"/>
                </a:solidFill>
              </a:defRPr>
            </a:lvl1pPr>
            <a:lvl2pPr marL="302251" indent="0">
              <a:buNone/>
              <a:defRPr sz="1389" b="1"/>
            </a:lvl2pPr>
            <a:lvl3pPr marL="604502" indent="0">
              <a:buNone/>
              <a:defRPr sz="1191" b="1"/>
            </a:lvl3pPr>
            <a:lvl4pPr marL="906754" indent="0">
              <a:buNone/>
              <a:defRPr sz="1058" b="1"/>
            </a:lvl4pPr>
            <a:lvl5pPr marL="1209005" indent="0">
              <a:buNone/>
              <a:defRPr sz="1058" b="1"/>
            </a:lvl5pPr>
            <a:lvl6pPr marL="1511256" indent="0">
              <a:buNone/>
              <a:defRPr sz="1058" b="1"/>
            </a:lvl6pPr>
            <a:lvl7pPr marL="1813506" indent="0">
              <a:buNone/>
              <a:defRPr sz="1058" b="1"/>
            </a:lvl7pPr>
            <a:lvl8pPr marL="2115758" indent="0">
              <a:buNone/>
              <a:defRPr sz="1058" b="1"/>
            </a:lvl8pPr>
            <a:lvl9pPr marL="2418010" indent="0">
              <a:buNone/>
              <a:defRPr sz="1058" b="1"/>
            </a:lvl9pPr>
          </a:lstStyle>
          <a:p>
            <a:pPr lvl="0"/>
            <a:r>
              <a:rPr lang="fi-FI"/>
              <a:t>Muokkaa tekstin perustyylejä napsauttamalla</a:t>
            </a:r>
          </a:p>
        </p:txBody>
      </p:sp>
      <p:sp>
        <p:nvSpPr>
          <p:cNvPr id="6" name="Content Placeholder 5"/>
          <p:cNvSpPr>
            <a:spLocks noGrp="1"/>
          </p:cNvSpPr>
          <p:nvPr>
            <p:ph sz="quarter" idx="4"/>
          </p:nvPr>
        </p:nvSpPr>
        <p:spPr>
          <a:xfrm>
            <a:off x="4889489" y="1660821"/>
            <a:ext cx="4064239" cy="2840041"/>
          </a:xfrm>
        </p:spPr>
        <p:txBody>
          <a:bodyPr/>
          <a:lstStyle>
            <a:lvl1pPr>
              <a:defRPr sz="1389"/>
            </a:lvl1pPr>
            <a:lvl2pPr>
              <a:defRPr sz="1191"/>
            </a:lvl2pPr>
            <a:lvl3pPr>
              <a:defRPr sz="1058"/>
            </a:lvl3pPr>
            <a:lvl4pPr>
              <a:defRPr sz="926"/>
            </a:lvl4pPr>
            <a:lvl5pPr>
              <a:defRPr sz="926"/>
            </a:lvl5pPr>
            <a:lvl6pPr>
              <a:defRPr sz="1058"/>
            </a:lvl6pPr>
            <a:lvl7pPr>
              <a:defRPr sz="1058"/>
            </a:lvl7pPr>
            <a:lvl8pPr>
              <a:defRPr sz="1058"/>
            </a:lvl8pPr>
            <a:lvl9pPr>
              <a:defRPr sz="1058"/>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55444"/>
      </p:ext>
    </p:extLst>
  </p:cSld>
  <p:clrMapOvr>
    <a:masterClrMapping/>
  </p:clrMapOvr>
  <p:transition spd="med">
    <p:fade/>
  </p:transition>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8"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4" y="1178560"/>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4"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63056050"/>
      </p:ext>
    </p:extLst>
  </p:cSld>
  <p:clrMapOvr>
    <a:masterClrMapping/>
  </p:clrMapOvr>
  <p:transition spd="med">
    <p:fade/>
  </p:transition>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1" name="Content Placeholder 2"/>
          <p:cNvSpPr>
            <a:spLocks noGrp="1"/>
          </p:cNvSpPr>
          <p:nvPr>
            <p:ph idx="1"/>
          </p:nvPr>
        </p:nvSpPr>
        <p:spPr>
          <a:xfrm>
            <a:off x="380767" y="1285288"/>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90"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sp>
        <p:nvSpPr>
          <p:cNvPr id="15"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097568028"/>
      </p:ext>
    </p:extLst>
  </p:cSld>
  <p:clrMapOvr>
    <a:masterClrMapping/>
  </p:clrMapOvr>
  <p:transition spd="med">
    <p:fade/>
  </p:transition>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10" name="Title 1"/>
          <p:cNvSpPr>
            <a:spLocks noGrp="1"/>
          </p:cNvSpPr>
          <p:nvPr>
            <p:ph type="title"/>
          </p:nvPr>
        </p:nvSpPr>
        <p:spPr>
          <a:xfrm>
            <a:off x="380639" y="214043"/>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887148386"/>
      </p:ext>
    </p:extLst>
  </p:cSld>
  <p:clrMapOvr>
    <a:masterClrMapping/>
  </p:clrMapOvr>
  <p:transition spd="med">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4"/>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6"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68231"/>
      </p:ext>
    </p:extLst>
  </p:cSld>
  <p:clrMapOvr>
    <a:masterClrMapping/>
  </p:clrMapOvr>
  <p:transition spd="med">
    <p:fade/>
  </p:transition>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2"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dirty="0">
              <a:solidFill>
                <a:srgbClr val="FFFFFF"/>
              </a:solidFill>
            </a:endParaRPr>
          </a:p>
        </p:txBody>
      </p:sp>
      <p:sp>
        <p:nvSpPr>
          <p:cNvPr id="15" name="Rectangle 14"/>
          <p:cNvSpPr/>
          <p:nvPr userDrawn="1"/>
        </p:nvSpPr>
        <p:spPr>
          <a:xfrm>
            <a:off x="127172"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53" tIns="30226" rIns="60453" bIns="30226" numCol="1" spcCol="0" rtlCol="0" fromWordArt="0" anchor="ctr" anchorCtr="0" forceAA="0" compatLnSpc="1">
            <a:prstTxWarp prst="textNoShape">
              <a:avLst/>
            </a:prstTxWarp>
            <a:noAutofit/>
          </a:bodyPr>
          <a:lstStyle/>
          <a:p>
            <a:pPr algn="ctr" defTabSz="604502"/>
            <a:endParaRPr lang="fi-FI" sz="1191">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76313" indent="-176313">
              <a:lnSpc>
                <a:spcPct val="110000"/>
              </a:lnSpc>
              <a:spcAft>
                <a:spcPts val="132"/>
              </a:spcAft>
              <a:defRPr sz="793"/>
            </a:lvl1pPr>
            <a:lvl2pPr marL="356825" indent="-180510">
              <a:lnSpc>
                <a:spcPct val="110000"/>
              </a:lnSpc>
              <a:spcAft>
                <a:spcPts val="132"/>
              </a:spcAft>
              <a:defRPr sz="728"/>
            </a:lvl2pPr>
            <a:lvl3pPr marL="533137" indent="-176313">
              <a:lnSpc>
                <a:spcPct val="110000"/>
              </a:lnSpc>
              <a:spcAft>
                <a:spcPts val="132"/>
              </a:spcAft>
              <a:defRPr sz="728"/>
            </a:lvl3pPr>
            <a:lvl4pPr marL="708401" indent="-175263">
              <a:lnSpc>
                <a:spcPct val="110000"/>
              </a:lnSpc>
              <a:spcAft>
                <a:spcPts val="132"/>
              </a:spcAft>
              <a:defRPr sz="662"/>
            </a:lvl4pPr>
            <a:lvl5pPr marL="889963" indent="-181560">
              <a:lnSpc>
                <a:spcPct val="110000"/>
              </a:lnSpc>
              <a:spcAft>
                <a:spcPts val="132"/>
              </a:spcAft>
              <a:defRPr sz="662"/>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5" y="214313"/>
            <a:ext cx="8382730" cy="375048"/>
          </a:xfrm>
          <a:prstGeom prst="rect">
            <a:avLst/>
          </a:prstGeom>
        </p:spPr>
        <p:txBody>
          <a:bodyPr lIns="36000" anchor="t" anchorCtr="0">
            <a:noAutofit/>
          </a:bodyPr>
          <a:lstStyle>
            <a:lvl1pPr>
              <a:lnSpc>
                <a:spcPct val="100000"/>
              </a:lnSpc>
              <a:defRPr sz="1984">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1"/>
            <a:ext cx="8380747" cy="375048"/>
          </a:xfrm>
        </p:spPr>
        <p:txBody>
          <a:bodyPr/>
          <a:lstStyle>
            <a:lvl1pPr marL="0" indent="0">
              <a:buFontTx/>
              <a:buNone/>
              <a:defRPr sz="1191">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fld id="{8BA1D61E-DCAC-4F3F-A9E2-B5195B305580}" type="slidenum">
              <a:rPr lang="fi-FI" smtClean="0">
                <a:solidFill>
                  <a:srgbClr val="B1BEB9"/>
                </a:solidFill>
              </a:rPr>
              <a:pPr defTabSz="604502"/>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29107"/>
      </p:ext>
    </p:extLst>
  </p:cSld>
  <p:clrMapOvr>
    <a:masterClrMapping/>
  </p:clrMapOvr>
  <p:transition spd="med">
    <p:fade/>
  </p:transition>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93754"/>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48459"/>
      </p:ext>
    </p:extLst>
  </p:cSld>
  <p:clrMapOvr>
    <a:masterClrMapping/>
  </p:clrMapOvr>
  <p:transition spd="med">
    <p:fade/>
  </p:transition>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22928"/>
      </p:ext>
    </p:extLst>
  </p:cSld>
  <p:clrMapOvr>
    <a:masterClrMapping/>
  </p:clrMapOvr>
  <p:transition spd="med">
    <p:fade/>
  </p:transition>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8.6.2015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85865"/>
      </p:ext>
    </p:extLst>
  </p:cSld>
  <p:clrMapOvr>
    <a:masterClrMapping/>
  </p:clrMapOvr>
  <p:transition spd="med">
    <p:fade/>
  </p:transition>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26998"/>
      </p:ext>
    </p:extLst>
  </p:cSld>
  <p:clrMapOvr>
    <a:masterClrMapping/>
  </p:clrMapOvr>
  <p:transition spd="med">
    <p:fade/>
  </p:transition>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54321"/>
      </p:ext>
    </p:extLst>
  </p:cSld>
  <p:clrMapOvr>
    <a:masterClrMapping/>
  </p:clrMapOvr>
  <p:transition spd="med">
    <p:fade/>
  </p:transition>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8.6.2015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91472"/>
      </p:ext>
    </p:extLst>
  </p:cSld>
  <p:clrMapOvr>
    <a:masterClrMapping/>
  </p:clrMapOvr>
  <p:transition spd="med">
    <p:fade/>
  </p:transition>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8.6.2015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3402"/>
      </p:ext>
    </p:extLst>
  </p:cSld>
  <p:clrMapOvr>
    <a:masterClrMapping/>
  </p:clrMapOvr>
  <p:transition spd="med">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8.6.2015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47795"/>
      </p:ext>
    </p:extLst>
  </p:cSld>
  <p:clrMapOvr>
    <a:masterClrMapping/>
  </p:clrMapOvr>
  <p:transition spd="med">
    <p:fade/>
  </p:transition>
  <p:hf hdr="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5129"/>
      </p:ext>
    </p:extLst>
  </p:cSld>
  <p:clrMapOvr>
    <a:masterClrMapping/>
  </p:clrMapOvr>
  <p:transition spd="med">
    <p:fade/>
  </p:transition>
  <p:hf hdr="0"/>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08202"/>
      </p:ext>
    </p:extLst>
  </p:cSld>
  <p:clrMapOvr>
    <a:masterClrMapping/>
  </p:clrMapOvr>
  <p:transition spd="med">
    <p:fade/>
  </p:transition>
  <p:hf hdr="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48775"/>
      </p:ext>
    </p:extLst>
  </p:cSld>
  <p:clrMapOvr>
    <a:masterClrMapping/>
  </p:clrMapOvr>
  <p:transition spd="med">
    <p:fade/>
  </p:transition>
  <p:hf hdr="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209119655"/>
      </p:ext>
    </p:extLst>
  </p:cSld>
  <p:clrMapOvr>
    <a:masterClrMapping/>
  </p:clrMapOvr>
  <p:transition spd="med">
    <p:fade/>
  </p:transition>
  <p:hf hdr="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439879531"/>
      </p:ext>
    </p:extLst>
  </p:cSld>
  <p:clrMapOvr>
    <a:masterClrMapping/>
  </p:clrMapOvr>
  <p:transition spd="med">
    <p:fade/>
  </p:transition>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8.6.2015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24985675"/>
      </p:ext>
    </p:extLst>
  </p:cSld>
  <p:clrMapOvr>
    <a:masterClrMapping/>
  </p:clrMapOvr>
  <p:transition spd="med">
    <p:fade/>
  </p:transition>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11209"/>
      </p:ext>
    </p:extLst>
  </p:cSld>
  <p:clrMapOvr>
    <a:masterClrMapping/>
  </p:clrMapOvr>
  <p:transition spd="med">
    <p:fade/>
  </p:transition>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8.6.2015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25142"/>
      </p:ext>
    </p:extLst>
  </p:cSld>
  <p:clrMapOvr>
    <a:masterClrMapping/>
  </p:clrMapOvr>
  <p:transition spd="med">
    <p:fade/>
  </p:transition>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0452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7265"/>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09082"/>
      </p:ext>
    </p:extLst>
  </p:cSld>
  <p:clrMapOvr>
    <a:masterClrMapping/>
  </p:clrMapOvr>
  <p:transition spd="med">
    <p:fade/>
  </p:transition>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r>
              <a:rPr lang="en-US">
                <a:solidFill>
                  <a:srgbClr val="002964"/>
                </a:solidFill>
              </a:rPr>
              <a:t>7.5.2015</a:t>
            </a:r>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38071"/>
      </p:ext>
    </p:extLst>
  </p:cSld>
  <p:clrMapOvr>
    <a:masterClrMapping/>
  </p:clrMapOvr>
  <p:transition spd="med">
    <p:fade/>
  </p:transition>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98710"/>
      </p:ext>
    </p:extLst>
  </p:cSld>
  <p:clrMapOvr>
    <a:masterClrMapping/>
  </p:clrMapOvr>
  <p:transition spd="med">
    <p:fade/>
  </p:transition>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219433"/>
      </p:ext>
    </p:extLst>
  </p:cSld>
  <p:clrMapOvr>
    <a:masterClrMapping/>
  </p:clrMapOvr>
  <p:transition spd="med">
    <p:fade/>
  </p:transition>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r>
              <a:rPr lang="en-US">
                <a:solidFill>
                  <a:srgbClr val="F04B0D"/>
                </a:solidFill>
              </a:rPr>
              <a:t>7.5.2015</a:t>
            </a:r>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6237"/>
      </p:ext>
    </p:extLst>
  </p:cSld>
  <p:clrMapOvr>
    <a:masterClrMapping/>
  </p:clrMapOvr>
  <p:transition spd="med">
    <p:fade/>
  </p:transition>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r>
              <a:rPr lang="en-US">
                <a:solidFill>
                  <a:srgbClr val="FFFFFF"/>
                </a:solidFill>
              </a:rPr>
              <a:t>7.5.2015</a:t>
            </a:r>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33851"/>
      </p:ext>
    </p:extLst>
  </p:cSld>
  <p:clrMapOvr>
    <a:masterClrMapping/>
  </p:clrMapOvr>
  <p:transition spd="med">
    <p:fade/>
  </p:transition>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r>
              <a:rPr lang="en-US"/>
              <a:t>7.5.2015</a:t>
            </a:r>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7471"/>
      </p:ext>
    </p:extLst>
  </p:cSld>
  <p:clrMapOvr>
    <a:masterClrMapping/>
  </p:clrMapOvr>
  <p:transition spd="med">
    <p:fade/>
  </p:transition>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11249"/>
      </p:ext>
    </p:extLst>
  </p:cSld>
  <p:clrMapOvr>
    <a:masterClrMapping/>
  </p:clrMapOvr>
  <p:transition spd="med">
    <p:fade/>
  </p:transition>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01566"/>
      </p:ext>
    </p:extLst>
  </p:cSld>
  <p:clrMapOvr>
    <a:masterClrMapping/>
  </p:clrMapOvr>
  <p:transition spd="med">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40012"/>
      </p:ext>
    </p:extLst>
  </p:cSld>
  <p:clrMapOvr>
    <a:masterClrMapping/>
  </p:clrMapOvr>
  <p:transition spd="med">
    <p:fade/>
  </p:transition>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isältö ja pieni kuva" preserve="1" userDrawn="1">
  <p:cSld name="Sisältö ja pieni kuva">
    <p:spTree>
      <p:nvGrpSpPr>
        <p:cNvPr id="1" name=""/>
        <p:cNvGrpSpPr/>
        <p:nvPr/>
      </p:nvGrpSpPr>
      <p:grpSpPr>
        <a:xfrm>
          <a:off x="0" y="0"/>
          <a:ext cx="0" cy="0"/>
          <a:chOff x="0" y="0"/>
          <a:chExt cx="0" cy="0"/>
        </a:xfrm>
      </p:grpSpPr>
      <p:sp>
        <p:nvSpPr>
          <p:cNvPr id="7" name="Rectangle 6"/>
          <p:cNvSpPr/>
          <p:nvPr userDrawn="1"/>
        </p:nvSpPr>
        <p:spPr>
          <a:xfrm>
            <a:off x="127477"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476" y="1178558"/>
            <a:ext cx="6857737"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6477145"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7"/>
          <p:cNvSpPr>
            <a:spLocks noGrp="1"/>
          </p:cNvSpPr>
          <p:nvPr>
            <p:ph type="pic" sz="quarter" idx="13"/>
          </p:nvPr>
        </p:nvSpPr>
        <p:spPr>
          <a:xfrm>
            <a:off x="7111903" y="1178559"/>
            <a:ext cx="1905233" cy="3858067"/>
          </a:xfr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4"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834307816"/>
      </p:ext>
    </p:extLst>
  </p:cSld>
  <p:clrMapOvr>
    <a:masterClrMapping/>
  </p:clrMapOvr>
  <p:transition spd="med">
    <p:fade/>
  </p:transition>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isältö ja kuva" preserve="1" userDrawn="1">
  <p:cSld name="Sisältö ja kuva">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8" name="Rectangle 7"/>
          <p:cNvSpPr/>
          <p:nvPr userDrawn="1"/>
        </p:nvSpPr>
        <p:spPr>
          <a:xfrm>
            <a:off x="127170" y="1178558"/>
            <a:ext cx="4698820"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Content Placeholder 2"/>
          <p:cNvSpPr>
            <a:spLocks noGrp="1"/>
          </p:cNvSpPr>
          <p:nvPr>
            <p:ph idx="1"/>
          </p:nvPr>
        </p:nvSpPr>
        <p:spPr>
          <a:xfrm>
            <a:off x="380767" y="1285287"/>
            <a:ext cx="4318228"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icture Placeholder 7"/>
          <p:cNvSpPr>
            <a:spLocks noGrp="1"/>
          </p:cNvSpPr>
          <p:nvPr>
            <p:ph type="pic" sz="quarter" idx="13"/>
          </p:nvPr>
        </p:nvSpPr>
        <p:spPr>
          <a:xfrm>
            <a:off x="4952989" y="1178558"/>
            <a:ext cx="4063841"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5"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3570191434"/>
      </p:ext>
    </p:extLst>
  </p:cSld>
  <p:clrMapOvr>
    <a:masterClrMapping/>
  </p:clrMapOvr>
  <p:transition spd="med">
    <p:fade/>
  </p:transition>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tsikko ja kuva" preserve="1" userDrawn="1">
  <p:cSld name="Otsikko ja kuva">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en-US">
                <a:solidFill>
                  <a:srgbClr val="B1BEB9"/>
                </a:solidFill>
              </a:rPr>
              <a:t>7.5.2015</a:t>
            </a:r>
            <a:endParaRPr lang="fi-FI" dirty="0">
              <a:solidFill>
                <a:srgbClr val="B1BEB9"/>
              </a:solidFill>
            </a:endParaRPr>
          </a:p>
        </p:txBody>
      </p:sp>
      <p:sp>
        <p:nvSpPr>
          <p:cNvPr id="9" name="Picture Placeholder 7"/>
          <p:cNvSpPr>
            <a:spLocks noGrp="1"/>
          </p:cNvSpPr>
          <p:nvPr>
            <p:ph type="pic" sz="quarter" idx="13"/>
          </p:nvPr>
        </p:nvSpPr>
        <p:spPr>
          <a:xfrm>
            <a:off x="127171" y="1178558"/>
            <a:ext cx="8889659" cy="3858068"/>
          </a:xfrm>
          <a:prstGeom prst="rect">
            <a:avLst/>
          </a:prstGeom>
          <a:solidFill>
            <a:schemeClr val="tx2">
              <a:lumMod val="60000"/>
              <a:lumOff val="40000"/>
            </a:schemeClr>
          </a:solidFill>
          <a:effectLst>
            <a:outerShdw blurRad="127000" dir="2700000" algn="tl" rotWithShape="0">
              <a:srgbClr val="000000">
                <a:alpha val="10000"/>
              </a:srgbClr>
            </a:outerShdw>
          </a:effectLst>
        </p:spPr>
        <p:txBody>
          <a:bodyPr/>
          <a:lstStyle>
            <a:lvl1pPr marL="0" indent="0">
              <a:buFontTx/>
              <a:buNone/>
              <a:defRPr/>
            </a:lvl1pPr>
          </a:lstStyle>
          <a:p>
            <a:r>
              <a:rPr lang="fi-FI"/>
              <a:t>Lisää kuva napsauttamalla kuvaketta</a:t>
            </a:r>
            <a:endParaRPr lang="fi-FI" dirty="0"/>
          </a:p>
        </p:txBody>
      </p:sp>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142050704"/>
      </p:ext>
    </p:extLst>
  </p:cSld>
  <p:clrMapOvr>
    <a:masterClrMapping/>
  </p:clrMapOvr>
  <p:transition spd="med">
    <p:fade/>
  </p:transition>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Rectangle 4"/>
          <p:cNvSpPr/>
          <p:nvPr userDrawn="1"/>
        </p:nvSpPr>
        <p:spPr>
          <a:xfrm>
            <a:off x="127171" y="106873"/>
            <a:ext cx="8889659" cy="4929753"/>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6"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8"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9"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09822"/>
      </p:ext>
    </p:extLst>
  </p:cSld>
  <p:clrMapOvr>
    <a:masterClrMapping/>
  </p:clrMapOvr>
  <p:transition spd="med">
    <p:fade/>
  </p:transition>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etodia" preserve="1" userDrawn="1">
  <p:cSld name="Tietodia">
    <p:spTree>
      <p:nvGrpSpPr>
        <p:cNvPr id="1" name=""/>
        <p:cNvGrpSpPr/>
        <p:nvPr/>
      </p:nvGrpSpPr>
      <p:grpSpPr>
        <a:xfrm>
          <a:off x="0" y="0"/>
          <a:ext cx="0" cy="0"/>
          <a:chOff x="0" y="0"/>
          <a:chExt cx="0" cy="0"/>
        </a:xfrm>
      </p:grpSpPr>
      <p:sp>
        <p:nvSpPr>
          <p:cNvPr id="14" name="Rectangle 13"/>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dirty="0">
              <a:solidFill>
                <a:srgbClr val="FFFFFF"/>
              </a:solidFill>
            </a:endParaRPr>
          </a:p>
        </p:txBody>
      </p:sp>
      <p:sp>
        <p:nvSpPr>
          <p:cNvPr id="15" name="Rectangle 14"/>
          <p:cNvSpPr/>
          <p:nvPr userDrawn="1"/>
        </p:nvSpPr>
        <p:spPr>
          <a:xfrm>
            <a:off x="127171" y="1017806"/>
            <a:ext cx="8889658" cy="4018820"/>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7" name="Content Placeholder 2"/>
          <p:cNvSpPr>
            <a:spLocks noGrp="1"/>
          </p:cNvSpPr>
          <p:nvPr>
            <p:ph idx="1"/>
          </p:nvPr>
        </p:nvSpPr>
        <p:spPr>
          <a:xfrm>
            <a:off x="380767" y="1124974"/>
            <a:ext cx="8379303" cy="3482978"/>
          </a:xfrm>
        </p:spPr>
        <p:txBody>
          <a:bodyPr/>
          <a:lstStyle>
            <a:lvl1pPr marL="198380" indent="-198380">
              <a:lnSpc>
                <a:spcPct val="110000"/>
              </a:lnSpc>
              <a:spcAft>
                <a:spcPts val="149"/>
              </a:spcAft>
              <a:defRPr sz="893"/>
            </a:lvl1pPr>
            <a:lvl2pPr marL="401483" indent="-203103">
              <a:lnSpc>
                <a:spcPct val="110000"/>
              </a:lnSpc>
              <a:spcAft>
                <a:spcPts val="149"/>
              </a:spcAft>
              <a:defRPr sz="819"/>
            </a:lvl2pPr>
            <a:lvl3pPr marL="599862" indent="-198380">
              <a:lnSpc>
                <a:spcPct val="110000"/>
              </a:lnSpc>
              <a:spcAft>
                <a:spcPts val="149"/>
              </a:spcAft>
              <a:defRPr sz="819"/>
            </a:lvl3pPr>
            <a:lvl4pPr marL="797061" indent="-197198">
              <a:lnSpc>
                <a:spcPct val="110000"/>
              </a:lnSpc>
              <a:spcAft>
                <a:spcPts val="149"/>
              </a:spcAft>
              <a:defRPr sz="744"/>
            </a:lvl4pPr>
            <a:lvl5pPr marL="1001346" indent="-204284">
              <a:lnSpc>
                <a:spcPct val="110000"/>
              </a:lnSpc>
              <a:spcAft>
                <a:spcPts val="149"/>
              </a:spcAft>
              <a:defRPr sz="744"/>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itle 1"/>
          <p:cNvSpPr>
            <a:spLocks noGrp="1"/>
          </p:cNvSpPr>
          <p:nvPr>
            <p:ph type="title"/>
          </p:nvPr>
        </p:nvSpPr>
        <p:spPr>
          <a:xfrm>
            <a:off x="380944" y="214313"/>
            <a:ext cx="8382730" cy="375048"/>
          </a:xfrm>
          <a:prstGeom prst="rect">
            <a:avLst/>
          </a:prstGeom>
        </p:spPr>
        <p:txBody>
          <a:bodyPr lIns="36000" anchor="t" anchorCtr="0">
            <a:noAutofit/>
          </a:bodyPr>
          <a:lstStyle>
            <a:lvl1pPr>
              <a:lnSpc>
                <a:spcPct val="100000"/>
              </a:lnSpc>
              <a:defRPr sz="2232">
                <a:solidFill>
                  <a:srgbClr val="002964"/>
                </a:solidFill>
              </a:defRPr>
            </a:lvl1pPr>
          </a:lstStyle>
          <a:p>
            <a:r>
              <a:rPr lang="fi-FI"/>
              <a:t>Muokkaa perustyyl. napsautt.</a:t>
            </a:r>
            <a:endParaRPr lang="fi-FI" dirty="0"/>
          </a:p>
        </p:txBody>
      </p:sp>
      <p:sp>
        <p:nvSpPr>
          <p:cNvPr id="3" name="Text Placeholder 2"/>
          <p:cNvSpPr>
            <a:spLocks noGrp="1"/>
          </p:cNvSpPr>
          <p:nvPr>
            <p:ph type="body" sz="quarter" idx="13"/>
          </p:nvPr>
        </p:nvSpPr>
        <p:spPr>
          <a:xfrm>
            <a:off x="380943" y="589362"/>
            <a:ext cx="8380747" cy="375048"/>
          </a:xfrm>
        </p:spPr>
        <p:txBody>
          <a:bodyPr/>
          <a:lstStyle>
            <a:lvl1pPr marL="0" indent="0">
              <a:buFontTx/>
              <a:buNone/>
              <a:defRPr sz="1339">
                <a:solidFill>
                  <a:schemeClr val="accent1"/>
                </a:solidFill>
              </a:defRPr>
            </a:lvl1pPr>
          </a:lstStyle>
          <a:p>
            <a:pPr lvl="0"/>
            <a:r>
              <a:rPr lang="fi-FI"/>
              <a:t>Muokkaa tekstin perustyylejä napsauttamalla</a:t>
            </a:r>
          </a:p>
        </p:txBody>
      </p:sp>
      <p:sp>
        <p:nvSpPr>
          <p:cNvPr id="11"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r>
              <a:rPr lang="en-US">
                <a:solidFill>
                  <a:srgbClr val="B1BEB9"/>
                </a:solidFill>
              </a:rPr>
              <a:t>7.5.2015</a:t>
            </a:r>
            <a:endParaRPr lang="fi-FI" dirty="0">
              <a:solidFill>
                <a:srgbClr val="B1BEB9"/>
              </a:solidFill>
            </a:endParaRPr>
          </a:p>
        </p:txBody>
      </p:sp>
      <p:sp>
        <p:nvSpPr>
          <p:cNvPr id="12"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98338"/>
      </p:ext>
    </p:extLst>
  </p:cSld>
  <p:clrMapOvr>
    <a:masterClrMapping/>
  </p:clrMapOvr>
  <p:transition spd="med">
    <p:fade/>
  </p:transition>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2706316355"/>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solidFill>
                  <a:srgbClr val="FFFFFF"/>
                </a:solidFill>
              </a:rPr>
              <a:pPr/>
              <a:t>4/13/2017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3570118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solidFill>
                  <a:srgbClr val="FFFFFF"/>
                </a:solidFill>
              </a:rPr>
              <a:pPr/>
              <a:t>4/13/2017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234656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271090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445079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504266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42433106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156479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506398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3556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solidFill>
                  <a:srgbClr val="FFFFFF"/>
                </a:solidFill>
              </a:rPr>
              <a:pPr/>
              <a:t>4/13/2017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8309591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54523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026107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7261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8257754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31994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pPr/>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6822111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pPr/>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948059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278419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949156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495721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70353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963114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solidFill>
                  <a:srgbClr val="29282E"/>
                </a:solidFill>
              </a:rPr>
              <a:pPr/>
              <a:t>4/13/2017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41350426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solidFill>
                  <a:srgbClr val="29282E"/>
                </a:solidFill>
              </a:rPr>
              <a:pPr/>
              <a:t>4/13/2017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42718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4/13/2017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4802831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solidFill>
                  <a:srgbClr val="29282E"/>
                </a:solidFill>
              </a:rPr>
              <a:pPr/>
              <a:t>4/13/2017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21668687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a:solidFill>
                  <a:srgbClr val="29282E"/>
                </a:solidFill>
              </a:rPr>
              <a:t>Technology Industries of Finland</a:t>
            </a:r>
            <a:endParaRPr lang="fi-FI" dirty="0">
              <a:solidFill>
                <a:srgbClr val="29282E"/>
              </a:solidFill>
            </a:endParaRP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7535839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pPr/>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60850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2818896929"/>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solidFill>
                  <a:srgbClr val="FFFFFF"/>
                </a:solidFill>
              </a:rPr>
              <a:pPr/>
              <a:t>4/13/2017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4005504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solidFill>
                  <a:srgbClr val="FFFFFF"/>
                </a:solidFill>
              </a:rPr>
              <a:pPr/>
              <a:t>4/13/2017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859099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723188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9293034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13.4.2017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021325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242371203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183943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3582220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4930511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solidFill>
                  <a:srgbClr val="FFFFFF"/>
                </a:solidFill>
              </a:rPr>
              <a:pPr/>
              <a:t>4/13/2017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9807747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512841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79124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370133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solidFill>
                  <a:srgbClr val="FFFFFF"/>
                </a:solidFill>
              </a:rPr>
              <a:pPr/>
              <a:t>4/13/2017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40067853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13.4.2017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13.4.2017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solidFill>
                  <a:srgbClr val="FFFFFF"/>
                </a:solidFill>
              </a:rPr>
              <a:pPr/>
              <a:t>4/13/2017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982698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pPr/>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5212433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pPr/>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04067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482302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4403327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1545660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624154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897916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solidFill>
                  <a:srgbClr val="29282E"/>
                </a:solidFill>
              </a:rPr>
              <a:pPr/>
              <a:t>4/13/2017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28137945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solidFill>
                  <a:srgbClr val="29282E"/>
                </a:solidFill>
              </a:rPr>
              <a:pPr/>
              <a:t>4/13/2017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7801178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13.4.2017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solidFill>
                  <a:srgbClr val="29282E"/>
                </a:solidFill>
              </a:rPr>
              <a:pPr/>
              <a:t>4/13/2017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96406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solidFill>
                  <a:srgbClr val="29282E"/>
                </a:solidFill>
              </a:rPr>
              <a:pPr/>
              <a:t>4/13/2017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2034868"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Tree>
    <p:extLst>
      <p:ext uri="{BB962C8B-B14F-4D97-AF65-F5344CB8AC3E}">
        <p14:creationId xmlns:p14="http://schemas.microsoft.com/office/powerpoint/2010/main" val="309360573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solidFill>
                  <a:srgbClr val="29282E"/>
                </a:solidFill>
              </a:rPr>
              <a:pPr/>
              <a:t>4/13/2017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2034868" cy="164690"/>
          </a:xfrm>
        </p:spPr>
        <p:txBody>
          <a:bodyPr/>
          <a:lstStyle/>
          <a:p>
            <a:r>
              <a:rPr lang="fi-FI">
                <a:solidFill>
                  <a:srgbClr val="29282E"/>
                </a:solidFill>
              </a:rPr>
              <a:t>Technology Industries of Finland</a:t>
            </a:r>
            <a:endParaRPr lang="fi-FI" dirty="0">
              <a:solidFill>
                <a:srgbClr val="29282E"/>
              </a:solidFill>
            </a:endParaRP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6500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pPr/>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11399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7_Sisältödia tekstille">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3572E11D-8BE7-44B4-8E52-EAF725507D01}" type="datetime5">
              <a:rPr lang="fi-FI" smtClean="0">
                <a:solidFill>
                  <a:srgbClr val="29282E"/>
                </a:solidFill>
              </a:rPr>
              <a:pPr/>
              <a:t>13-huhtik-17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65735"/>
            <a:ext cx="7171200" cy="289419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050">
                <a:solidFill>
                  <a:srgbClr val="000000"/>
                </a:solidFill>
              </a:defRPr>
            </a:lvl3pPr>
            <a:lvl4pPr indent="-158400">
              <a:lnSpc>
                <a:spcPts val="1800"/>
              </a:lnSpc>
              <a:spcBef>
                <a:spcPts val="200"/>
              </a:spcBef>
              <a:spcAft>
                <a:spcPts val="200"/>
              </a:spcAft>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00574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8_Sisältödia tekstille">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52183"/>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C8CB9859-4306-433D-9CC5-D72DAB9B4C04}" type="datetime5">
              <a:rPr lang="fi-FI" smtClean="0">
                <a:solidFill>
                  <a:srgbClr val="29282E"/>
                </a:solidFill>
              </a:rPr>
              <a:pPr/>
              <a:t>13-huhtik-17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41594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6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1B5B4897-5EEF-46B1-80D7-047EB15FD373}" type="datetime5">
              <a:rPr lang="fi-FI" smtClean="0">
                <a:solidFill>
                  <a:srgbClr val="29282E"/>
                </a:solidFill>
              </a:rPr>
              <a:pPr/>
              <a:t>13-huhtik-17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4998720" y="0"/>
            <a:ext cx="414528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52183"/>
            <a:ext cx="392592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92592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487988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1_Sisältödia tekstille">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AADD2E5E-71CC-43EB-9D61-C52FDA1A367D}" type="datetime5">
              <a:rPr lang="fi-FI" smtClean="0">
                <a:solidFill>
                  <a:srgbClr val="29282E"/>
                </a:solidFill>
              </a:rPr>
              <a:pPr/>
              <a:t>13-huhtik-17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52183"/>
            <a:ext cx="57024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7024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7077571" y="0"/>
            <a:ext cx="2066434"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567868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5_Sisältödia tekst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F0B0F488-EA75-44E5-9942-56A8368940B8}" type="datetime5">
              <a:rPr lang="fi-FI" smtClean="0">
                <a:solidFill>
                  <a:srgbClr val="29282E"/>
                </a:solidFill>
              </a:rPr>
              <a:pPr/>
              <a:t>13-huhtik-17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2pPr>
              <a:lnSpc>
                <a:spcPts val="1800"/>
              </a:lnSpc>
              <a:spcBef>
                <a:spcPts val="200"/>
              </a:spcBef>
              <a:spcAft>
                <a:spcPts val="200"/>
              </a:spcAft>
              <a:defRPr/>
            </a:lvl2pPr>
            <a:lvl3pPr>
              <a:lnSpc>
                <a:spcPts val="1800"/>
              </a:lnSpc>
              <a:spcBef>
                <a:spcPts val="200"/>
              </a:spcBef>
              <a:spcAft>
                <a:spcPts val="200"/>
              </a:spcAft>
              <a:defRPr/>
            </a:lvl3pPr>
            <a:lvl4pPr>
              <a:lnSpc>
                <a:spcPts val="1800"/>
              </a:lnSpc>
              <a:spcBef>
                <a:spcPts val="200"/>
              </a:spcBef>
              <a:spcAft>
                <a:spcPts val="200"/>
              </a:spcAft>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9730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4370419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13.4.2017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_Sisältödia tekstille">
    <p:bg>
      <p:bgPr>
        <a:solidFill>
          <a:srgbClr val="333333"/>
        </a:solidFill>
        <a:effectLst/>
      </p:bgPr>
    </p:bg>
    <p:spTree>
      <p:nvGrpSpPr>
        <p:cNvPr id="1" name=""/>
        <p:cNvGrpSpPr/>
        <p:nvPr/>
      </p:nvGrpSpPr>
      <p:grpSpPr>
        <a:xfrm>
          <a:off x="0" y="0"/>
          <a:ext cx="0" cy="0"/>
          <a:chOff x="0" y="0"/>
          <a:chExt cx="0" cy="0"/>
        </a:xfrm>
      </p:grpSpPr>
      <p:sp>
        <p:nvSpPr>
          <p:cNvPr id="7" name="Päivämäärän paikkamerkki 1"/>
          <p:cNvSpPr>
            <a:spLocks noGrp="1"/>
          </p:cNvSpPr>
          <p:nvPr>
            <p:ph type="dt" sz="half" idx="10"/>
          </p:nvPr>
        </p:nvSpPr>
        <p:spPr>
          <a:xfrm>
            <a:off x="240464" y="4763216"/>
            <a:ext cx="916709" cy="164690"/>
          </a:xfrm>
        </p:spPr>
        <p:txBody>
          <a:bodyPr/>
          <a:lstStyle>
            <a:lvl1pPr>
              <a:defRPr>
                <a:solidFill>
                  <a:schemeClr val="bg1"/>
                </a:solidFill>
              </a:defRPr>
            </a:lvl1pPr>
          </a:lstStyle>
          <a:p>
            <a:fld id="{857E0B19-528A-4C31-B2D7-64F4B71C3626}" type="datetime5">
              <a:rPr lang="fi-FI" smtClean="0">
                <a:solidFill>
                  <a:srgbClr val="FFFFFF"/>
                </a:solidFill>
              </a:rPr>
              <a:pPr/>
              <a:t>13-huhtik-17</a:t>
            </a:fld>
            <a:endParaRPr lang="fi-FI" dirty="0">
              <a:solidFill>
                <a:srgbClr val="FFFFFF"/>
              </a:solidFill>
            </a:endParaRPr>
          </a:p>
        </p:txBody>
      </p:sp>
      <p:sp>
        <p:nvSpPr>
          <p:cNvPr id="8" name="Alatunnisteen paikkamerkki 2"/>
          <p:cNvSpPr>
            <a:spLocks noGrp="1"/>
          </p:cNvSpPr>
          <p:nvPr>
            <p:ph type="ftr" sz="quarter" idx="11"/>
          </p:nvPr>
        </p:nvSpPr>
        <p:spPr>
          <a:xfrm>
            <a:off x="1202535" y="4763216"/>
            <a:ext cx="1295891" cy="164690"/>
          </a:xfrm>
        </p:spPr>
        <p:txBody>
          <a:bodyPr/>
          <a:lstStyle>
            <a:lvl1pPr>
              <a:defRPr>
                <a:solidFill>
                  <a:schemeClr val="bg1"/>
                </a:solidFill>
              </a:defRPr>
            </a:lvl1pPr>
          </a:lstStyle>
          <a:p>
            <a:r>
              <a:rPr lang="fi-FI" dirty="0">
                <a:solidFill>
                  <a:srgbClr val="FFFFFF"/>
                </a:solidFill>
              </a:rPr>
              <a:t>Teknologiateollisuus</a:t>
            </a:r>
          </a:p>
        </p:txBody>
      </p:sp>
      <p:sp>
        <p:nvSpPr>
          <p:cNvPr id="9" name="Dian numeron paikkamerkki 3"/>
          <p:cNvSpPr>
            <a:spLocks noGrp="1"/>
          </p:cNvSpPr>
          <p:nvPr>
            <p:ph type="sldNum" sz="quarter" idx="12"/>
          </p:nvPr>
        </p:nvSpPr>
        <p:spPr>
          <a:xfrm>
            <a:off x="8050082" y="4763221"/>
            <a:ext cx="863990" cy="165406"/>
          </a:xfrm>
        </p:spPr>
        <p:txBody>
          <a:bodyPr/>
          <a:lstStyle>
            <a:lvl1pPr>
              <a:defRPr sz="8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1"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947743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6_Sisältödia tekstille">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CD28775-7307-4F9B-86F9-086C8CE4E765}" type="datetime5">
              <a:rPr lang="fi-FI" smtClean="0">
                <a:solidFill>
                  <a:srgbClr val="FFFFFF"/>
                </a:solidFill>
              </a:rPr>
              <a:pPr/>
              <a:t>13-huhtik-17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263952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7_Sisältödia tekstille">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87DA0BE-3232-4BF9-BCA5-AC423CBC3648}" type="datetime5">
              <a:rPr lang="fi-FI" smtClean="0">
                <a:solidFill>
                  <a:srgbClr val="FFFFFF"/>
                </a:solidFill>
              </a:rPr>
              <a:pPr/>
              <a:t>13-huhtik-17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8921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8_Sisältödia tekstille">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FA977F3-ED5F-41E5-A9CD-A3F03C47AB7C}" type="datetime5">
              <a:rPr lang="fi-FI" smtClean="0">
                <a:solidFill>
                  <a:srgbClr val="FFFFFF"/>
                </a:solidFill>
              </a:rPr>
              <a:pPr/>
              <a:t>13-huhtik-17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807025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9_Sisältödia tekstille">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245D69E-D887-4FCC-9D34-A378E7D60D4B}" type="datetime5">
              <a:rPr lang="fi-FI" smtClean="0">
                <a:solidFill>
                  <a:srgbClr val="FFFFFF"/>
                </a:solidFill>
              </a:rPr>
              <a:pPr/>
              <a:t>13-huhtik-17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68253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_Sisältödia tekstille">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1030A93-8067-43C9-86F0-523C08D855FF}" type="datetime5">
              <a:rPr lang="fi-FI" smtClean="0">
                <a:solidFill>
                  <a:srgbClr val="FFFFFF"/>
                </a:solidFill>
              </a:rPr>
              <a:pPr/>
              <a:t>13-huhtik-17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33807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1_Sisältödia tekstille">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C817AEC-55C1-4B42-A187-DA349898EF9E}" type="datetime5">
              <a:rPr lang="fi-FI" smtClean="0">
                <a:solidFill>
                  <a:srgbClr val="FFFFFF"/>
                </a:solidFill>
              </a:rPr>
              <a:pPr/>
              <a:t>13-huhtik-17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57995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2_Sisältödia tekstille">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36872BC-5C6E-4C89-B1EB-B5320CE11C8B}" type="datetime5">
              <a:rPr lang="fi-FI" smtClean="0">
                <a:solidFill>
                  <a:srgbClr val="FFFFFF"/>
                </a:solidFill>
              </a:rPr>
              <a:pPr/>
              <a:t>13-huhtik-17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701681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3_Sisältödia tekstille">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1310AC0-7637-405D-8109-03F37915A2B8}" type="datetime5">
              <a:rPr lang="fi-FI" smtClean="0"/>
              <a:pPr/>
              <a:t>13-huhtik-17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8970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4_Sisältödia tekstille">
    <p:bg>
      <p:bgPr>
        <a:solidFill>
          <a:srgbClr val="333333"/>
        </a:solidFill>
        <a:effectLst/>
      </p:bgPr>
    </p:bg>
    <p:spTree>
      <p:nvGrpSpPr>
        <p:cNvPr id="1" name=""/>
        <p:cNvGrpSpPr/>
        <p:nvPr/>
      </p:nvGrpSpPr>
      <p:grpSpPr>
        <a:xfrm>
          <a:off x="0" y="0"/>
          <a:ext cx="0" cy="0"/>
          <a:chOff x="0" y="0"/>
          <a:chExt cx="0" cy="0"/>
        </a:xfrm>
      </p:grpSpPr>
      <p:sp>
        <p:nvSpPr>
          <p:cNvPr id="8"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3CAF816-605A-411F-9AC8-2A60CE94A980}" type="datetime5">
              <a:rPr lang="fi-FI" smtClean="0">
                <a:solidFill>
                  <a:srgbClr val="FFFFFF"/>
                </a:solidFill>
              </a:rPr>
              <a:pPr/>
              <a:t>13-huhtik-17</a:t>
            </a:fld>
            <a:endParaRPr lang="fi-FI" dirty="0">
              <a:solidFill>
                <a:srgbClr val="FFFFFF"/>
              </a:solidFill>
            </a:endParaRPr>
          </a:p>
        </p:txBody>
      </p:sp>
      <p:sp>
        <p:nvSpPr>
          <p:cNvPr id="9"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2"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2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23103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0_Sisältödia tekstille">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6F86C2-5B72-4F37-B67F-1613C6BF1103}" type="datetime5">
              <a:rPr lang="fi-FI" smtClean="0">
                <a:solidFill>
                  <a:srgbClr val="FFFFFF"/>
                </a:solidFill>
              </a:rPr>
              <a:pPr/>
              <a:t>13-huhtik-17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713599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2_Sisältödia tekstille">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1A00158-A6C6-4D31-8DE0-BC5D91F69E98}" type="datetime5">
              <a:rPr lang="fi-FI" smtClean="0">
                <a:solidFill>
                  <a:srgbClr val="FFFFFF"/>
                </a:solidFill>
              </a:rPr>
              <a:pPr/>
              <a:t>13-huhtik-17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127705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3_Sisältödia tekstille">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1A60F58-EA5A-4F7F-8122-E84B701BE71A}" type="datetime5">
              <a:rPr lang="fi-FI" smtClean="0">
                <a:solidFill>
                  <a:srgbClr val="FFFFFF"/>
                </a:solidFill>
              </a:rPr>
              <a:pPr/>
              <a:t>13-huhtik-17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1815665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4_Sisältödia tekstille">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20D19E8-09E2-4C28-ABC7-39A99D4736EA}" type="datetime5">
              <a:rPr lang="fi-FI" smtClean="0">
                <a:solidFill>
                  <a:srgbClr val="FFFFFF"/>
                </a:solidFill>
              </a:rPr>
              <a:pPr/>
              <a:t>13-huhtik-17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40950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25_Sisältödia tekstille">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269EF97-7243-4516-AF7A-DA6C858BE847}" type="datetime5">
              <a:rPr lang="fi-FI" smtClean="0">
                <a:solidFill>
                  <a:srgbClr val="FFFFFF"/>
                </a:solidFill>
              </a:rPr>
              <a:pPr/>
              <a:t>13-huhtik-17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005089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6_Sisältödia tekstille">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CA5BF09-2F62-4DC9-8E06-E59653D3B9AB}" type="datetime5">
              <a:rPr lang="fi-FI" smtClean="0">
                <a:solidFill>
                  <a:srgbClr val="FFFFFF"/>
                </a:solidFill>
              </a:rPr>
              <a:pPr/>
              <a:t>13-huhtik-17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3686151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7_Sisältödia tekstille">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172B0731-F788-4364-BB92-9598221D85AE}" type="datetime5">
              <a:rPr lang="fi-FI" smtClean="0">
                <a:solidFill>
                  <a:srgbClr val="FFFFFF"/>
                </a:solidFill>
              </a:rPr>
              <a:pPr/>
              <a:t>13-huhtik-17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chemeClr val="bg1"/>
                </a:solidFill>
              </a:defRPr>
            </a:lvl1pPr>
            <a:lvl2pPr indent="-158400">
              <a:defRPr sz="1300" baseline="0">
                <a:solidFill>
                  <a:schemeClr val="bg1"/>
                </a:solidFill>
              </a:defRPr>
            </a:lvl2pPr>
            <a:lvl3pPr indent="-158400">
              <a:defRPr sz="1100">
                <a:solidFill>
                  <a:schemeClr val="bg1"/>
                </a:solidFill>
              </a:defRPr>
            </a:lvl3pPr>
            <a:lvl4pPr indent="-1584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5304299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8_Sisältödia tekstille">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781586" y="0"/>
            <a:ext cx="3362419"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0567F39-C76C-47A9-BA41-10A5B0196CA8}" type="datetime5">
              <a:rPr lang="fi-FI" smtClean="0"/>
              <a:pPr/>
              <a:t>13-huhtik-17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11" name="Tekstin paikkamerkki 2"/>
          <p:cNvSpPr>
            <a:spLocks noGrp="1"/>
          </p:cNvSpPr>
          <p:nvPr>
            <p:ph idx="21"/>
          </p:nvPr>
        </p:nvSpPr>
        <p:spPr>
          <a:xfrm>
            <a:off x="1072800" y="1324800"/>
            <a:ext cx="4881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50000"/>
              <a:buFont typeface="Arial" panose="020B0604020202020204" pitchFamily="34" charset="0"/>
              <a:buChar char="•"/>
              <a:tabLst/>
              <a:defRPr sz="1600">
                <a:solidFill>
                  <a:srgbClr val="000000"/>
                </a:solidFill>
              </a:defRPr>
            </a:lvl1pPr>
            <a:lvl2pPr indent="-158400">
              <a:defRPr sz="1300" baseline="0">
                <a:solidFill>
                  <a:srgbClr val="000000"/>
                </a:solidFill>
              </a:defRPr>
            </a:lvl2pPr>
            <a:lvl3pPr indent="-158400">
              <a:defRPr sz="1100">
                <a:solidFill>
                  <a:srgbClr val="000000"/>
                </a:solidFill>
              </a:defRPr>
            </a:lvl3pPr>
            <a:lvl4pPr indent="-1584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878035"/>
            <a:ext cx="4881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61981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fi-FI"/>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A85C6172-DA9D-401D-8415-D4C12A7896AF}" type="datetime5">
              <a:rPr lang="fi-FI" smtClean="0">
                <a:solidFill>
                  <a:srgbClr val="29282E"/>
                </a:solidFill>
              </a:rPr>
              <a:pPr/>
              <a:t>13-huhtik-17</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2085902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28B55566-FFE4-4DE1-8085-462DAF3CC032}" type="datetime5">
              <a:rPr lang="fi-FI" smtClean="0">
                <a:solidFill>
                  <a:srgbClr val="29282E"/>
                </a:solidFill>
              </a:rPr>
              <a:pPr/>
              <a:t>13-huhtik-17</a:t>
            </a:fld>
            <a:endParaRPr lang="en-US">
              <a:solidFill>
                <a:srgbClr val="29282E"/>
              </a:solidFill>
            </a:endParaRPr>
          </a:p>
        </p:txBody>
      </p:sp>
      <p:sp>
        <p:nvSpPr>
          <p:cNvPr id="5" name="Footer Placeholder 4"/>
          <p:cNvSpPr>
            <a:spLocks noGrp="1"/>
          </p:cNvSpPr>
          <p:nvPr>
            <p:ph type="ftr" sz="quarter" idx="11"/>
          </p:nvPr>
        </p:nvSpPr>
        <p:spPr/>
        <p:txBody>
          <a:bodyPr/>
          <a:lstStyle/>
          <a:p>
            <a:r>
              <a:rPr lang="fi-FI">
                <a:solidFill>
                  <a:srgbClr val="29282E"/>
                </a:solidFill>
              </a:rPr>
              <a:t>Teknologiateollisuus</a:t>
            </a:r>
            <a:endParaRPr lang="en-US">
              <a:solidFill>
                <a:srgbClr val="29282E"/>
              </a:solidFill>
            </a:endParaRPr>
          </a:p>
        </p:txBody>
      </p:sp>
      <p:sp>
        <p:nvSpPr>
          <p:cNvPr id="6" name="Slide Number Placeholder 5"/>
          <p:cNvSpPr>
            <a:spLocks noGrp="1"/>
          </p:cNvSpPr>
          <p:nvPr>
            <p:ph type="sldNum" sz="quarter" idx="12"/>
          </p:nvPr>
        </p:nvSpPr>
        <p:spPr/>
        <p:txBody>
          <a:bodyPr/>
          <a:lstStyle/>
          <a:p>
            <a:fld id="{B09AB271-E7C2-4D4A-BB6E-7E94B62CEE35}" type="slidenum">
              <a:rPr lang="en-US" smtClean="0">
                <a:solidFill>
                  <a:srgbClr val="29282E"/>
                </a:solidFill>
              </a:rPr>
              <a:pPr/>
              <a:t>‹#›</a:t>
            </a:fld>
            <a:endParaRPr lang="en-US">
              <a:solidFill>
                <a:srgbClr val="29282E"/>
              </a:solidFill>
            </a:endParaRPr>
          </a:p>
        </p:txBody>
      </p:sp>
    </p:spTree>
    <p:extLst>
      <p:ext uri="{BB962C8B-B14F-4D97-AF65-F5344CB8AC3E}">
        <p14:creationId xmlns:p14="http://schemas.microsoft.com/office/powerpoint/2010/main" val="148321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13.4.2017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6880" y="4709185"/>
            <a:ext cx="948685" cy="166689"/>
          </a:xfrm>
          <a:prstGeom prst="rect">
            <a:avLst/>
          </a:prstGeom>
        </p:spPr>
      </p:pic>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FD999E6-3D6F-4800-A33E-4D315914261B}" type="datetime5">
              <a:rPr lang="fi-FI" smtClean="0">
                <a:solidFill>
                  <a:srgbClr val="B3B3B3"/>
                </a:solidFill>
              </a:rPr>
              <a:pPr/>
              <a:t>13-huhtik-17</a:t>
            </a:fld>
            <a:endParaRPr lang="fi-FI" dirty="0">
              <a:solidFill>
                <a:srgbClr val="B3B3B3"/>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BA1D61E-DCAC-4F3F-A9E2-B5195B305580}" type="slidenum">
              <a:rPr lang="fi-FI" smtClean="0">
                <a:solidFill>
                  <a:srgbClr val="B3B3B3"/>
                </a:solidFill>
              </a:rPr>
              <a:pPr/>
              <a:t>‹#›</a:t>
            </a:fld>
            <a:endParaRPr lang="fi-FI" dirty="0">
              <a:solidFill>
                <a:srgbClr val="B3B3B3"/>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Tree>
    <p:extLst>
      <p:ext uri="{BB962C8B-B14F-4D97-AF65-F5344CB8AC3E}">
        <p14:creationId xmlns:p14="http://schemas.microsoft.com/office/powerpoint/2010/main" val="1022936494"/>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15" y="238602"/>
            <a:ext cx="8207375" cy="896848"/>
          </a:xfrm>
          <a:prstGeom prst="rect">
            <a:avLst/>
          </a:prstGeom>
        </p:spPr>
        <p:txBody>
          <a:bodyPr lIns="0" tIns="0" rIns="0" bIns="0" anchor="t" anchorCtr="0">
            <a:noAutofit/>
          </a:bodyPr>
          <a:lstStyle>
            <a:lvl1pPr algn="l">
              <a:lnSpc>
                <a:spcPct val="85000"/>
              </a:lnSpc>
              <a:defRPr sz="2700" b="1" spc="-75">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468314" y="1145992"/>
            <a:ext cx="8207374" cy="2991933"/>
          </a:xfrm>
          <a:prstGeom prst="rect">
            <a:avLst/>
          </a:prstGeom>
        </p:spPr>
        <p:txBody>
          <a:bodyPr vert="horz" lIns="0" tIns="0" rIns="0" bIns="0"/>
          <a:lstStyle>
            <a:lvl1pPr marL="0" indent="0">
              <a:buNone/>
              <a:defRPr sz="1575" b="1">
                <a:latin typeface="+mj-lt"/>
              </a:defRPr>
            </a:lvl1pPr>
            <a:lvl2pPr marL="178195" indent="-159295">
              <a:buFont typeface="Arial"/>
              <a:buChar char="•"/>
              <a:defRPr sz="1500">
                <a:latin typeface="Georgia"/>
              </a:defRPr>
            </a:lvl2pPr>
            <a:lvl3pPr marL="345590" indent="-172795">
              <a:buFont typeface="Lucida Grande"/>
              <a:buChar char="-"/>
              <a:defRPr sz="1200" i="1">
                <a:latin typeface="Georgia"/>
                <a:cs typeface="Georgia"/>
              </a:defRPr>
            </a:lvl3pPr>
            <a:lvl4pPr marL="593983" indent="-145796">
              <a:buFont typeface="Arial"/>
              <a:buChar char="•"/>
              <a:defRPr sz="1050" baseline="0">
                <a:latin typeface="Georgia"/>
              </a:defRPr>
            </a:lvl4pPr>
            <a:lvl5pPr marL="815377" indent="-171445">
              <a:buFont typeface="Courier New"/>
              <a:buChar char="o"/>
              <a:defRPr sz="975"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8503C4D9-630D-4449-8542-51D4D548AB04}" type="datetime5">
              <a:rPr lang="fi-FI" smtClean="0">
                <a:solidFill>
                  <a:prstClr val="black">
                    <a:tint val="75000"/>
                  </a:prstClr>
                </a:solidFill>
              </a:rPr>
              <a:pPr>
                <a:defRPr/>
              </a:pPr>
              <a:t>13-huhtik-17</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Teknologiateollisuus</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468315" y="4385706"/>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4241161"/>
            <a:ext cx="2113788" cy="868137"/>
          </a:xfrm>
          <a:prstGeom prst="rect">
            <a:avLst/>
          </a:prstGeom>
        </p:spPr>
      </p:pic>
    </p:spTree>
    <p:extLst>
      <p:ext uri="{BB962C8B-B14F-4D97-AF65-F5344CB8AC3E}">
        <p14:creationId xmlns:p14="http://schemas.microsoft.com/office/powerpoint/2010/main" val="138633407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3" name="Sisällön paikkamerkki 2"/>
          <p:cNvSpPr>
            <a:spLocks noGrp="1"/>
          </p:cNvSpPr>
          <p:nvPr>
            <p:ph idx="1"/>
          </p:nvPr>
        </p:nvSpPr>
        <p:spPr>
          <a:xfrm>
            <a:off x="381000" y="1275606"/>
            <a:ext cx="8367464" cy="34563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fld id="{27BB2B3F-E585-4339-BC58-3A338620BF0F}" type="datetime5">
              <a:rPr lang="fi-FI" smtClean="0">
                <a:solidFill>
                  <a:srgbClr val="002664"/>
                </a:solidFill>
              </a:rPr>
              <a:pPr/>
              <a:t>13-huhtik-17</a:t>
            </a:fld>
            <a:endParaRPr lang="fi-FI">
              <a:solidFill>
                <a:srgbClr val="002664"/>
              </a:solidFill>
            </a:endParaRPr>
          </a:p>
        </p:txBody>
      </p:sp>
      <p:sp>
        <p:nvSpPr>
          <p:cNvPr id="5" name="Dian numeron paikkamerkki 4"/>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6"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18795596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81000"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4008" y="1275606"/>
            <a:ext cx="4086000" cy="3454794"/>
          </a:xfrm>
        </p:spPr>
        <p:txBody>
          <a:bodyPr/>
          <a:lstStyle>
            <a:lvl1pPr>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lvl1pPr>
          </a:lstStyle>
          <a:p>
            <a:fld id="{779BA389-3D5B-4A2F-8D7D-F5750137A40B}" type="datetime5">
              <a:rPr lang="fi-FI" smtClean="0">
                <a:solidFill>
                  <a:srgbClr val="002664"/>
                </a:solidFill>
              </a:rPr>
              <a:pPr/>
              <a:t>13-huhtik-17</a:t>
            </a:fld>
            <a:endParaRPr lang="fi-FI">
              <a:solidFill>
                <a:srgbClr val="002664"/>
              </a:solidFill>
            </a:endParaRPr>
          </a:p>
        </p:txBody>
      </p:sp>
      <p:sp>
        <p:nvSpPr>
          <p:cNvPr id="6" name="Dian numeron paikkamerkki 5"/>
          <p:cNvSpPr>
            <a:spLocks noGrp="1"/>
          </p:cNvSpPr>
          <p:nvPr>
            <p:ph type="sldNum" sz="quarter" idx="11"/>
          </p:nvPr>
        </p:nvSpPr>
        <p:spPr/>
        <p:txBody>
          <a:bodyPr/>
          <a:lstStyle>
            <a:lvl1pPr>
              <a:defRPr/>
            </a:lvl1pPr>
          </a:lstStyle>
          <a:p>
            <a:fld id="{A58CD3FC-5036-41D3-81AF-F809599C61A6}" type="slidenum">
              <a:rPr lang="fi-FI" smtClean="0">
                <a:solidFill>
                  <a:srgbClr val="002664"/>
                </a:solidFill>
              </a:rPr>
              <a:pPr/>
              <a:t>‹#›</a:t>
            </a:fld>
            <a:endParaRPr lang="fi-FI">
              <a:solidFill>
                <a:srgbClr val="002664"/>
              </a:solidFill>
            </a:endParaRPr>
          </a:p>
        </p:txBody>
      </p:sp>
      <p:pic>
        <p:nvPicPr>
          <p:cNvPr id="10" name="Picture 348" descr="TT_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4785997"/>
            <a:ext cx="1420813" cy="215503"/>
          </a:xfrm>
          <a:prstGeom prst="rect">
            <a:avLst/>
          </a:prstGeom>
          <a:noFill/>
          <a:extLst>
            <a:ext uri="{909E8E84-426E-40DD-AFC4-6F175D3DCCD1}">
              <a14:hiddenFill xmlns:a14="http://schemas.microsoft.com/office/drawing/2010/main">
                <a:solidFill>
                  <a:srgbClr val="FFFFFF"/>
                </a:solidFill>
              </a14:hiddenFill>
            </a:ext>
          </a:extLst>
        </p:spPr>
      </p:pic>
      <p:sp>
        <p:nvSpPr>
          <p:cNvPr id="9" name="Otsikko 1"/>
          <p:cNvSpPr>
            <a:spLocks noGrp="1"/>
          </p:cNvSpPr>
          <p:nvPr>
            <p:ph type="title"/>
          </p:nvPr>
        </p:nvSpPr>
        <p:spPr>
          <a:xfrm>
            <a:off x="381000" y="33468"/>
            <a:ext cx="8367464" cy="750304"/>
          </a:xfrm>
        </p:spPr>
        <p:txBody>
          <a:bodyPr wrap="square" anchor="b"/>
          <a:lstStyle/>
          <a:p>
            <a:r>
              <a:rPr lang="fi-FI"/>
              <a:t>Muokkaa perustyyl. napsautt.</a:t>
            </a:r>
            <a:endParaRPr lang="fi-FI" dirty="0"/>
          </a:p>
        </p:txBody>
      </p:sp>
      <p:sp>
        <p:nvSpPr>
          <p:cNvPr id="13" name="Rectangle 320"/>
          <p:cNvSpPr>
            <a:spLocks noGrp="1" noChangeArrowheads="1"/>
          </p:cNvSpPr>
          <p:nvPr>
            <p:ph type="subTitle" idx="12"/>
          </p:nvPr>
        </p:nvSpPr>
        <p:spPr>
          <a:xfrm>
            <a:off x="381600" y="789552"/>
            <a:ext cx="8366400" cy="432048"/>
          </a:xfrm>
          <a:extLst>
            <a:ext uri="{909E8E84-426E-40DD-AFC4-6F175D3DCCD1}">
              <a14:hiddenFill xmlns:a14="http://schemas.microsoft.com/office/drawing/2010/main">
                <a:solidFill>
                  <a:schemeClr val="accent1"/>
                </a:solidFill>
              </a14:hiddenFill>
            </a:ext>
          </a:extLst>
        </p:spPr>
        <p:txBody>
          <a:bodyPr wrap="square" tIns="0" anchor="t"/>
          <a:lstStyle>
            <a:lvl1pPr marL="13499" indent="0">
              <a:buFontTx/>
              <a:buNone/>
              <a:defRPr>
                <a:solidFill>
                  <a:srgbClr val="002664"/>
                </a:solidFill>
              </a:defRPr>
            </a:lvl1pPr>
          </a:lstStyle>
          <a:p>
            <a:pPr lvl="0"/>
            <a:r>
              <a:rPr lang="fi-FI" noProof="0"/>
              <a:t>Muokkaa alaotsikon perustyyliä napsautt.</a:t>
            </a:r>
            <a:endParaRPr lang="fi-FI" noProof="0" dirty="0"/>
          </a:p>
        </p:txBody>
      </p:sp>
    </p:spTree>
    <p:extLst>
      <p:ext uri="{BB962C8B-B14F-4D97-AF65-F5344CB8AC3E}">
        <p14:creationId xmlns:p14="http://schemas.microsoft.com/office/powerpoint/2010/main" val="4934372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Tummansininen"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A3A106F0-3586-4C34-B64A-18A9417A8F96}" type="datetime5">
              <a:rPr lang="fi-FI" smtClean="0">
                <a:solidFill>
                  <a:srgbClr val="FFFFFF"/>
                </a:solidFill>
              </a:rPr>
              <a:pPr/>
              <a:t>13-huhtik-17</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8BA1D61E-DCAC-4F3F-A9E2-B5195B305580}" type="slidenum">
              <a:rPr lang="fi-FI" smtClean="0">
                <a:solidFill>
                  <a:srgbClr val="FFFFFF"/>
                </a:solidFill>
              </a:rPr>
              <a:pPr/>
              <a:t>‹#›</a:t>
            </a:fld>
            <a:endParaRPr lang="fi-FI" dirty="0">
              <a:solidFill>
                <a:srgbClr val="FFFFFF"/>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2077615085"/>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Vihreä"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19CC20B7-6165-456F-86D9-617BF4A4A6C0}" type="datetime5">
              <a:rPr lang="fi-FI" smtClean="0"/>
              <a:pPr/>
              <a:t>13-huhtik-17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182915529"/>
      </p:ext>
    </p:extLst>
  </p:cSld>
  <p:clrMapOvr>
    <a:masterClrMapping/>
  </p:clrMapOvr>
  <p:transition spd="med">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Punainen"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F1D0B20C-A1FF-4BDA-AD72-75EDB1021CAD}" type="datetime5">
              <a:rPr lang="fi-FI" smtClean="0"/>
              <a:pPr/>
              <a:t>13-huhtik-17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8BA1D61E-DCAC-4F3F-A9E2-B5195B305580}" type="slidenum">
              <a:rPr lang="fi-FI" smtClean="0"/>
              <a:pPr/>
              <a:t>‹#›</a:t>
            </a:fld>
            <a:endParaRPr lang="fi-FI"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55237402"/>
      </p:ext>
    </p:extLst>
  </p:cSld>
  <p:clrMapOvr>
    <a:masterClrMapping/>
  </p:clrMapOvr>
  <p:transition spd="med">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Kuvadia - Vaaleat kuvat">
    <p:spTree>
      <p:nvGrpSpPr>
        <p:cNvPr id="1" name=""/>
        <p:cNvGrpSpPr/>
        <p:nvPr/>
      </p:nvGrpSpPr>
      <p:grpSpPr>
        <a:xfrm>
          <a:off x="0" y="0"/>
          <a:ext cx="0" cy="0"/>
          <a:chOff x="0" y="0"/>
          <a:chExt cx="0" cy="0"/>
        </a:xfrm>
      </p:grpSpPr>
      <p:sp>
        <p:nvSpPr>
          <p:cNvPr id="10" name="Dian numeron paikkamerkki 9"/>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1" name="Alatunnisteen paikkamerkki 10"/>
          <p:cNvSpPr>
            <a:spLocks noGrp="1"/>
          </p:cNvSpPr>
          <p:nvPr>
            <p:ph type="ftr" sz="quarter" idx="13"/>
          </p:nvPr>
        </p:nvSpPr>
        <p:spPr/>
        <p:txBody>
          <a:bodyPr/>
          <a:lstStyle/>
          <a:p>
            <a:r>
              <a:rPr lang="fi-FI">
                <a:solidFill>
                  <a:srgbClr val="000000"/>
                </a:solidFill>
              </a:rPr>
              <a:t>Teknologiateollisuus</a:t>
            </a:r>
          </a:p>
        </p:txBody>
      </p:sp>
    </p:spTree>
    <p:extLst>
      <p:ext uri="{BB962C8B-B14F-4D97-AF65-F5344CB8AC3E}">
        <p14:creationId xmlns:p14="http://schemas.microsoft.com/office/powerpoint/2010/main" val="34488970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Tekstidia 1 Palsta">
    <p:spTree>
      <p:nvGrpSpPr>
        <p:cNvPr id="1" name=""/>
        <p:cNvGrpSpPr/>
        <p:nvPr/>
      </p:nvGrpSpPr>
      <p:grpSpPr>
        <a:xfrm>
          <a:off x="0" y="0"/>
          <a:ext cx="0" cy="0"/>
          <a:chOff x="0" y="0"/>
          <a:chExt cx="0" cy="0"/>
        </a:xfrm>
      </p:grpSpPr>
      <p:sp>
        <p:nvSpPr>
          <p:cNvPr id="7" name="Tekstin paikkamerkki 6"/>
          <p:cNvSpPr>
            <a:spLocks noGrp="1"/>
          </p:cNvSpPr>
          <p:nvPr>
            <p:ph type="body" sz="quarter" idx="11"/>
          </p:nvPr>
        </p:nvSpPr>
        <p:spPr>
          <a:xfrm>
            <a:off x="432000" y="1113247"/>
            <a:ext cx="8280000" cy="3422765"/>
          </a:xfrm>
        </p:spPr>
        <p:txBody>
          <a:bodyPr/>
          <a:lstStyle>
            <a:lvl1pPr>
              <a:lnSpc>
                <a:spcPct val="100000"/>
              </a:lnSpc>
              <a:defRPr/>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Dian numeron paikkamerkki 14"/>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6" name="Alatunnisteen paikkamerkki 15"/>
          <p:cNvSpPr>
            <a:spLocks noGrp="1"/>
          </p:cNvSpPr>
          <p:nvPr>
            <p:ph type="ftr" sz="quarter" idx="13"/>
          </p:nvPr>
        </p:nvSpPr>
        <p:spPr/>
        <p:txBody>
          <a:bodyPr/>
          <a:lstStyle/>
          <a:p>
            <a:r>
              <a:rPr lang="fi-FI">
                <a:solidFill>
                  <a:srgbClr val="000000"/>
                </a:solidFill>
              </a:rPr>
              <a:t>Teknologiateollisuus</a:t>
            </a:r>
          </a:p>
        </p:txBody>
      </p:sp>
      <p:sp>
        <p:nvSpPr>
          <p:cNvPr id="17" name="Otsikko 1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142393965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Sininen"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a:endParaRPr lang="fi-FI" sz="997">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79687E97-FA4E-4A59-B344-DEBDD22EB2EE}" type="datetime5">
              <a:rPr lang="fi-FI" smtClean="0">
                <a:solidFill>
                  <a:srgbClr val="002964"/>
                </a:solidFill>
              </a:rPr>
              <a:pPr/>
              <a:t>13-huhtik-17</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BA1D61E-DCAC-4F3F-A9E2-B5195B305580}" type="slidenum">
              <a:rPr lang="fi-FI" smtClean="0">
                <a:solidFill>
                  <a:srgbClr val="002964"/>
                </a:solidFill>
              </a:rPr>
              <a:pPr/>
              <a:t>‹#›</a:t>
            </a:fld>
            <a:endParaRPr lang="fi-FI" dirty="0">
              <a:solidFill>
                <a:srgbClr val="002964"/>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878" y="4715121"/>
            <a:ext cx="948689" cy="166689"/>
          </a:xfrm>
          <a:prstGeom prst="rect">
            <a:avLst/>
          </a:prstGeom>
        </p:spPr>
      </p:pic>
    </p:spTree>
    <p:extLst>
      <p:ext uri="{BB962C8B-B14F-4D97-AF65-F5344CB8AC3E}">
        <p14:creationId xmlns:p14="http://schemas.microsoft.com/office/powerpoint/2010/main" val="157275042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13.4.2017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13.4.2017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187035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979678738"/>
      </p:ext>
    </p:extLst>
  </p:cSld>
  <p:clrMapOvr>
    <a:masterClrMapping/>
  </p:clrMapOvr>
  <p:transition spd="med">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4/13/2017</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4886735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4/13/2017</a:t>
            </a:fld>
            <a:endParaRPr lang="fi-FI" dirty="0"/>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8457367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397129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61173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07239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1278246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08222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204986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13.4.2017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8010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4/13/2017</a:t>
            </a:fld>
            <a:endParaRPr lang="fi-FI" dirty="0"/>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6868020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31137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9076968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001645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5012939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447960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4/13/2017</a:t>
            </a:fld>
            <a:endParaRPr lang="fi-FI" dirty="0"/>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354048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0435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4/13/2017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439212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13.4.2017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4/13/2017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55679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4/13/2017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462575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4/13/2017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91574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8227945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4/13/2017</a:t>
            </a:fld>
            <a:endParaRPr lang="fi-FI" dirty="0"/>
          </a:p>
        </p:txBody>
      </p:sp>
      <p:sp>
        <p:nvSpPr>
          <p:cNvPr id="26"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2248633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4/13/2017</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160557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4/13/2017</a:t>
            </a:fld>
            <a:endParaRPr lang="fi-FI" dirty="0"/>
          </a:p>
        </p:txBody>
      </p:sp>
      <p:sp>
        <p:nvSpPr>
          <p:cNvPr id="19" name="Alatunnisteen paikkamerkki 2"/>
          <p:cNvSpPr>
            <a:spLocks noGrp="1"/>
          </p:cNvSpPr>
          <p:nvPr>
            <p:ph type="ftr" sz="quarter" idx="11"/>
          </p:nvPr>
        </p:nvSpPr>
        <p:spPr>
          <a:xfrm>
            <a:off x="1111510" y="4728047"/>
            <a:ext cx="1775664" cy="164690"/>
          </a:xfrm>
        </p:spPr>
        <p:txBody>
          <a:bodyPr/>
          <a:lstStyle/>
          <a:p>
            <a:r>
              <a:rPr lang="fi-FI" dirty="0"/>
              <a:t>Technology </a:t>
            </a:r>
            <a:r>
              <a:rPr lang="fi-FI" dirty="0" err="1"/>
              <a:t>Industries</a:t>
            </a:r>
            <a:r>
              <a:rPr lang="fi-FI" dirty="0"/>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9464804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4/13/2017</a:t>
            </a:fld>
            <a:endParaRPr lang="fi-FI" dirty="0"/>
          </a:p>
        </p:txBody>
      </p:sp>
      <p:sp>
        <p:nvSpPr>
          <p:cNvPr id="5" name="Alatunnisteen paikkamerkki 2"/>
          <p:cNvSpPr>
            <a:spLocks noGrp="1"/>
          </p:cNvSpPr>
          <p:nvPr>
            <p:ph type="ftr" sz="quarter" idx="11"/>
          </p:nvPr>
        </p:nvSpPr>
        <p:spPr>
          <a:xfrm>
            <a:off x="1111510" y="4728047"/>
            <a:ext cx="2034868" cy="164690"/>
          </a:xfrm>
        </p:spPr>
        <p:txBody>
          <a:bodyPr/>
          <a:lstStyle/>
          <a:p>
            <a:r>
              <a:rPr lang="fi-FI" dirty="0"/>
              <a:t>Technology </a:t>
            </a:r>
            <a:r>
              <a:rPr lang="fi-FI" dirty="0" err="1"/>
              <a:t>Industries</a:t>
            </a:r>
            <a:r>
              <a:rPr lang="fi-FI" dirty="0"/>
              <a:t> of Finland</a:t>
            </a:r>
          </a:p>
        </p:txBody>
      </p:sp>
    </p:spTree>
    <p:extLst>
      <p:ext uri="{BB962C8B-B14F-4D97-AF65-F5344CB8AC3E}">
        <p14:creationId xmlns:p14="http://schemas.microsoft.com/office/powerpoint/2010/main" val="40092494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4/13/2017</a:t>
            </a:fld>
            <a:endParaRPr lang="fi-FI" dirty="0"/>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endParaRPr lang="fi-FI" dirty="0"/>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799836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4/13/2017</a:t>
            </a:fld>
            <a:endParaRPr lang="fi-FI" dirty="0"/>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dirty="0"/>
              <a:t>Technology </a:t>
            </a:r>
            <a:r>
              <a:rPr lang="fi-FI" dirty="0" err="1"/>
              <a:t>Industries</a:t>
            </a:r>
            <a:r>
              <a:rPr lang="fi-FI" dirty="0"/>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913801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13.4.2017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13.4.2017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13.4.2017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13.4.2017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13.4.2017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13.4.2017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13.4.2017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13.4.2017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13.4.2017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13.4.2017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13.4.2017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13.4.2017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13.4.2017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13.4.2017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13.4.2017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13.4.2017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13.4.2017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13.4.2017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13.4.2017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13.4.2017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tsikkodia 1" preserve="1" userDrawn="1">
  <p:cSld name="Otsikkodia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5"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8"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11775"/>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tsikkodia 2" preserve="1" userDrawn="1">
  <p:cSld name="Otsikkodia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381161" y="214043"/>
            <a:ext cx="3682859" cy="1661112"/>
          </a:xfrm>
          <a:prstGeom prst="rect">
            <a:avLst/>
          </a:prstGeom>
        </p:spPr>
        <p:txBody>
          <a:bodyPr lIns="36000" anchor="b" anchorCtr="0"/>
          <a:lstStyle>
            <a:lvl1pPr algn="l">
              <a:lnSpc>
                <a:spcPct val="85000"/>
              </a:lnSpc>
              <a:defRPr sz="2679" b="1">
                <a:solidFill>
                  <a:schemeClr val="accent2"/>
                </a:solidFill>
              </a:defRPr>
            </a:lvl1pPr>
          </a:lstStyle>
          <a:p>
            <a:r>
              <a:rPr lang="fi-FI"/>
              <a:t>Muokkaa perustyyl. napsautt.</a:t>
            </a:r>
            <a:endParaRPr lang="fi-FI" dirty="0"/>
          </a:p>
        </p:txBody>
      </p:sp>
      <p:sp>
        <p:nvSpPr>
          <p:cNvPr id="8" name="Rectangle 320"/>
          <p:cNvSpPr>
            <a:spLocks noGrp="1" noChangeArrowheads="1"/>
          </p:cNvSpPr>
          <p:nvPr>
            <p:ph type="subTitle" idx="1"/>
          </p:nvPr>
        </p:nvSpPr>
        <p:spPr>
          <a:xfrm>
            <a:off x="380943" y="1982397"/>
            <a:ext cx="3682449" cy="1178723"/>
          </a:xfrm>
          <a:extLst>
            <a:ext uri="{909E8E84-426E-40DD-AFC4-6F175D3DCCD1}">
              <a14:hiddenFill xmlns:a14="http://schemas.microsoft.com/office/drawing/2010/main">
                <a:solidFill>
                  <a:schemeClr val="accent1"/>
                </a:solidFill>
              </a14:hiddenFill>
            </a:ext>
          </a:extLst>
        </p:spPr>
        <p:txBody>
          <a:bodyPr/>
          <a:lstStyle>
            <a:lvl1pPr marL="0" indent="0">
              <a:buFontTx/>
              <a:buNone/>
              <a:defRPr lang="fi-FI" sz="1488" kern="1200" spc="-30" baseline="0" noProof="0" dirty="0" smtClean="0">
                <a:solidFill>
                  <a:schemeClr val="accent1"/>
                </a:solidFill>
                <a:latin typeface="+mn-lt"/>
                <a:ea typeface="+mn-ea"/>
                <a:cs typeface="+mn-cs"/>
              </a:defRPr>
            </a:lvl1pPr>
          </a:lstStyle>
          <a:p>
            <a:pPr lvl="0"/>
            <a:r>
              <a:rPr lang="fi-FI" noProof="0"/>
              <a:t>Muokkaa alaotsikon perustyyliä napsautt.</a:t>
            </a:r>
            <a:endParaRPr lang="fi-FI" noProof="0" dirty="0"/>
          </a:p>
        </p:txBody>
      </p:sp>
      <p:pic>
        <p:nvPicPr>
          <p:cNvPr id="5"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724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13.4.2017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Kiitos" preserve="1" userDrawn="1">
  <p:cSld name="Kiito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6026E1-B74F-4BB9-BDF0-3CCB17B8DC3F}" type="datetime1">
              <a:rPr lang="fi-FI" smtClean="0">
                <a:solidFill>
                  <a:srgbClr val="B1BEB9"/>
                </a:solidFill>
              </a:rPr>
              <a:pPr/>
              <a:t>13.4.2017</a:t>
            </a:fld>
            <a:endParaRPr lang="fi-FI" dirty="0">
              <a:solidFill>
                <a:srgbClr val="B1BEB9"/>
              </a:solidFill>
            </a:endParaRPr>
          </a:p>
        </p:txBody>
      </p:sp>
      <p:sp>
        <p:nvSpPr>
          <p:cNvPr id="13" name="Title 1"/>
          <p:cNvSpPr>
            <a:spLocks noGrp="1"/>
          </p:cNvSpPr>
          <p:nvPr>
            <p:ph type="ctrTitle"/>
          </p:nvPr>
        </p:nvSpPr>
        <p:spPr>
          <a:xfrm>
            <a:off x="2730571" y="1553649"/>
            <a:ext cx="3682859" cy="1661112"/>
          </a:xfrm>
          <a:prstGeom prst="rect">
            <a:avLst/>
          </a:prstGeom>
        </p:spPr>
        <p:txBody>
          <a:bodyPr anchor="b" anchorCtr="0"/>
          <a:lstStyle>
            <a:lvl1pPr algn="ctr">
              <a:lnSpc>
                <a:spcPct val="85000"/>
              </a:lnSpc>
              <a:defRPr sz="2679" b="1">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2730571" y="3321931"/>
            <a:ext cx="3682859" cy="1179297"/>
          </a:xfrm>
        </p:spPr>
        <p:txBody>
          <a:bodyPr/>
          <a:lstStyle>
            <a:lvl1pPr marL="0" indent="0" algn="ctr">
              <a:buFontTx/>
              <a:buNone/>
              <a:defRPr sz="1488">
                <a:solidFill>
                  <a:srgbClr val="7D001B"/>
                </a:solidFill>
              </a:defRPr>
            </a:lvl1pPr>
          </a:lstStyle>
          <a:p>
            <a:pPr lvl="0"/>
            <a:r>
              <a:rPr lang="fi-FI"/>
              <a:t>Muokkaa tekstin perustyylejä napsauttamalla</a:t>
            </a:r>
          </a:p>
        </p:txBody>
      </p:sp>
      <p:pic>
        <p:nvPicPr>
          <p:cNvPr id="6"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53978"/>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ininen" preserve="1" userDrawn="1">
  <p:cSld name="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3"/>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fld id="{89DC76EA-B838-4727-8FFE-1736BDED8089}" type="datetime1">
              <a:rPr lang="fi-FI" smtClean="0">
                <a:solidFill>
                  <a:srgbClr val="002964"/>
                </a:solidFill>
              </a:rPr>
              <a:pPr/>
              <a:t>13.4.2017</a:t>
            </a:fld>
            <a:endParaRPr lang="fi-FI" dirty="0">
              <a:solidFill>
                <a:srgbClr val="002964"/>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2"/>
                </a:solidFill>
              </a:defRPr>
            </a:lvl1pPr>
          </a:lstStyle>
          <a:p>
            <a:pPr defTabSz="680159"/>
            <a:fld id="{8BA1D61E-DCAC-4F3F-A9E2-B5195B305580}" type="slidenum">
              <a:rPr lang="fi-FI" smtClean="0">
                <a:solidFill>
                  <a:srgbClr val="002964"/>
                </a:solidFill>
              </a:rPr>
              <a:pPr defTabSz="680159"/>
              <a:t>‹#›</a:t>
            </a:fld>
            <a:endParaRPr lang="fi-FI" dirty="0">
              <a:solidFill>
                <a:srgbClr val="002964"/>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9407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Punainen" preserve="1" userDrawn="1">
  <p:cSld name="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4"/>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fld id="{55E9C134-3167-4F1A-BF85-D9C5B89CB438}" type="datetime1">
              <a:rPr lang="fi-FI" smtClean="0"/>
              <a:pPr/>
              <a:t>13.4.2017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7D001B"/>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111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Vihreä" preserve="1" userDrawn="1">
  <p:cSld name="Vihreä">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6"/>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2"/>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2"/>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fld id="{43C0032E-B8FF-4A5E-BC37-69B717629E96}" type="datetime1">
              <a:rPr lang="fi-FI" smtClean="0"/>
              <a:pPr/>
              <a:t>13.4.2017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002964"/>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15442"/>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Keltainen" preserve="1" userDrawn="1">
  <p:cSld name="Kelt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5"/>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spc="-112">
                <a:solidFill>
                  <a:schemeClr val="accent4"/>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accent4"/>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fld id="{FED52513-46EE-46A6-A277-5008A623FA72}" type="datetime1">
              <a:rPr lang="fi-FI" smtClean="0">
                <a:solidFill>
                  <a:srgbClr val="F04B0D"/>
                </a:solidFill>
              </a:rPr>
              <a:pPr/>
              <a:t>13.4.2017</a:t>
            </a:fld>
            <a:endParaRPr lang="fi-FI" dirty="0">
              <a:solidFill>
                <a:srgbClr val="F04B0D"/>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accent4"/>
                </a:solidFill>
              </a:defRPr>
            </a:lvl1pPr>
          </a:lstStyle>
          <a:p>
            <a:pPr defTabSz="680159"/>
            <a:fld id="{8BA1D61E-DCAC-4F3F-A9E2-B5195B305580}" type="slidenum">
              <a:rPr lang="fi-FI" smtClean="0">
                <a:solidFill>
                  <a:srgbClr val="F04B0D"/>
                </a:solidFill>
              </a:rPr>
              <a:pPr defTabSz="680159"/>
              <a:t>‹#›</a:t>
            </a:fld>
            <a:endParaRPr lang="fi-FI" dirty="0">
              <a:solidFill>
                <a:srgbClr val="F04B0D"/>
              </a:solidFill>
            </a:endParaRPr>
          </a:p>
        </p:txBody>
      </p:sp>
      <p:pic>
        <p:nvPicPr>
          <p:cNvPr id="14"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7670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ummansininen" preserve="1" userDrawn="1">
  <p:cSld name="Tummansin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bg2"/>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chemeClr val="bg1"/>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chemeClr val="bg1"/>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fld id="{3C5F44F5-E055-419E-A797-1040115B9443}" type="datetime1">
              <a:rPr lang="fi-FI" smtClean="0">
                <a:solidFill>
                  <a:srgbClr val="FFFFFF"/>
                </a:solidFill>
              </a:rPr>
              <a:pPr/>
              <a:t>13.4.2017</a:t>
            </a:fld>
            <a:endParaRPr lang="fi-FI" dirty="0">
              <a:solidFill>
                <a:srgbClr val="FFFFFF"/>
              </a:solidFill>
            </a:endParaRPr>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bg1"/>
                </a:solidFill>
              </a:defRPr>
            </a:lvl1pPr>
          </a:lstStyle>
          <a:p>
            <a:pPr defTabSz="680159"/>
            <a:fld id="{8BA1D61E-DCAC-4F3F-A9E2-B5195B305580}" type="slidenum">
              <a:rPr lang="fi-FI" smtClean="0">
                <a:solidFill>
                  <a:srgbClr val="FFFFFF"/>
                </a:solidFill>
              </a:rPr>
              <a:pPr defTabSz="680159"/>
              <a:t>‹#›</a:t>
            </a:fld>
            <a:endParaRPr lang="fi-FI" dirty="0">
              <a:solidFill>
                <a:srgbClr val="FFFFFF"/>
              </a:solidFill>
            </a:endParaRPr>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7822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ummanpunainen" preserve="1" userDrawn="1">
  <p:cSld name="Tummanpunainen">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27171" y="106873"/>
            <a:ext cx="8889659" cy="4929753"/>
          </a:xfrm>
          <a:prstGeom prst="rect">
            <a:avLst/>
          </a:prstGeom>
          <a:solidFill>
            <a:schemeClr val="accent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pic>
        <p:nvPicPr>
          <p:cNvPr id="12" name="Picture 11"/>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3302049" y="-1661408"/>
            <a:ext cx="7821566" cy="6395413"/>
          </a:xfrm>
          <a:prstGeom prst="rect">
            <a:avLst/>
          </a:prstGeom>
        </p:spPr>
      </p:pic>
      <p:sp>
        <p:nvSpPr>
          <p:cNvPr id="13" name="Title 1"/>
          <p:cNvSpPr>
            <a:spLocks noGrp="1"/>
          </p:cNvSpPr>
          <p:nvPr>
            <p:ph type="ctrTitle"/>
          </p:nvPr>
        </p:nvSpPr>
        <p:spPr>
          <a:xfrm>
            <a:off x="761534" y="910638"/>
            <a:ext cx="7620933" cy="1661113"/>
          </a:xfrm>
          <a:prstGeom prst="rect">
            <a:avLst/>
          </a:prstGeom>
        </p:spPr>
        <p:txBody>
          <a:bodyPr anchor="b" anchorCtr="0"/>
          <a:lstStyle>
            <a:lvl1pPr algn="ctr">
              <a:lnSpc>
                <a:spcPct val="85000"/>
              </a:lnSpc>
              <a:defRPr sz="4018" b="1">
                <a:solidFill>
                  <a:srgbClr val="FFFFFF"/>
                </a:solidFill>
              </a:defRPr>
            </a:lvl1pPr>
          </a:lstStyle>
          <a:p>
            <a:r>
              <a:rPr lang="fi-FI"/>
              <a:t>Muokkaa perustyyl. napsautt.</a:t>
            </a:r>
            <a:endParaRPr lang="fi-FI" dirty="0"/>
          </a:p>
        </p:txBody>
      </p:sp>
      <p:sp>
        <p:nvSpPr>
          <p:cNvPr id="15" name="Text Placeholder 14"/>
          <p:cNvSpPr>
            <a:spLocks noGrp="1"/>
          </p:cNvSpPr>
          <p:nvPr>
            <p:ph type="body" sz="quarter" idx="13"/>
          </p:nvPr>
        </p:nvSpPr>
        <p:spPr>
          <a:xfrm>
            <a:off x="761534" y="2678921"/>
            <a:ext cx="7620933" cy="1179297"/>
          </a:xfrm>
        </p:spPr>
        <p:txBody>
          <a:bodyPr/>
          <a:lstStyle>
            <a:lvl1pPr marL="0" indent="0" algn="ctr">
              <a:buFontTx/>
              <a:buNone/>
              <a:defRPr sz="2232">
                <a:solidFill>
                  <a:srgbClr val="FFFFFF"/>
                </a:solidFill>
              </a:defRPr>
            </a:lvl1pPr>
          </a:lstStyle>
          <a:p>
            <a:pPr lvl="0"/>
            <a:r>
              <a:rPr lang="fi-FI"/>
              <a:t>Muokkaa tekstin perustyylejä napsauttamalla</a:t>
            </a:r>
          </a:p>
        </p:txBody>
      </p:sp>
      <p:sp>
        <p:nvSpPr>
          <p:cNvPr id="8"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fld id="{AF9A8557-B8DB-46F5-9879-042636E58E85}" type="datetime1">
              <a:rPr lang="fi-FI" smtClean="0"/>
              <a:pPr/>
              <a:t>13.4.2017</a:t>
            </a:fld>
            <a:endParaRPr lang="fi-FI" dirty="0"/>
          </a:p>
        </p:txBody>
      </p:sp>
      <p:sp>
        <p:nvSpPr>
          <p:cNvPr id="10"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rgbClr val="FFFFFF"/>
                </a:solidFill>
              </a:defRPr>
            </a:lvl1pPr>
          </a:lstStyle>
          <a:p>
            <a:pPr defTabSz="680159"/>
            <a:fld id="{8BA1D61E-DCAC-4F3F-A9E2-B5195B305580}" type="slidenum">
              <a:rPr lang="fi-FI" smtClean="0"/>
              <a:pPr defTabSz="680159"/>
              <a:t>‹#›</a:t>
            </a:fld>
            <a:endParaRPr lang="fi-FI" dirty="0"/>
          </a:p>
        </p:txBody>
      </p:sp>
      <p:pic>
        <p:nvPicPr>
          <p:cNvPr id="9" name="Picture 414" descr="TT_uk_neg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607" y="4714892"/>
            <a:ext cx="1106877"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3700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Content Placeholder 2"/>
          <p:cNvSpPr>
            <a:spLocks noGrp="1"/>
          </p:cNvSpPr>
          <p:nvPr>
            <p:ph idx="1"/>
          </p:nvPr>
        </p:nvSpPr>
        <p:spPr>
          <a:xfrm>
            <a:off x="380767" y="1285287"/>
            <a:ext cx="8379303" cy="32155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8993FE2C-E6E2-4EC3-8BBF-FECEBCB75B78}" type="datetime1">
              <a:rPr lang="fi-FI" smtClean="0">
                <a:solidFill>
                  <a:srgbClr val="B1BEB9"/>
                </a:solidFill>
              </a:rPr>
              <a:pPr/>
              <a:t>13.4.2017</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13"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4"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29671"/>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7" name="Rectangle 6"/>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9" name="Rectangle 8"/>
          <p:cNvSpPr/>
          <p:nvPr userDrawn="1"/>
        </p:nvSpPr>
        <p:spPr>
          <a:xfrm>
            <a:off x="127171" y="1178558"/>
            <a:ext cx="8889658"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0"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AA5B850E-9A9B-477B-A867-9BEAF1A5D67C}" type="datetime1">
              <a:rPr lang="fi-FI" smtClean="0">
                <a:solidFill>
                  <a:srgbClr val="B1BEB9"/>
                </a:solidFill>
              </a:rPr>
              <a:pPr/>
              <a:t>13.4.2017</a:t>
            </a:fld>
            <a:endParaRPr lang="fi-FI" dirty="0">
              <a:solidFill>
                <a:srgbClr val="B1BEB9"/>
              </a:solidFill>
            </a:endParaRPr>
          </a:p>
        </p:txBody>
      </p:sp>
      <p:sp>
        <p:nvSpPr>
          <p:cNvPr id="11" name="Slide Number Placeholder 5"/>
          <p:cNvSpPr>
            <a:spLocks noGrp="1"/>
          </p:cNvSpPr>
          <p:nvPr>
            <p:ph type="sldNum" sz="quarter" idx="4"/>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sp>
        <p:nvSpPr>
          <p:cNvPr id="8"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pic>
        <p:nvPicPr>
          <p:cNvPr id="13"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4612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10" name="Rectangle 9"/>
          <p:cNvSpPr/>
          <p:nvPr userDrawn="1"/>
        </p:nvSpPr>
        <p:spPr>
          <a:xfrm>
            <a:off x="4635497" y="1178558"/>
            <a:ext cx="4381332"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1" name="Rectangle 10"/>
          <p:cNvSpPr/>
          <p:nvPr userDrawn="1"/>
        </p:nvSpPr>
        <p:spPr>
          <a:xfrm>
            <a:off x="127171" y="106873"/>
            <a:ext cx="8889658" cy="964517"/>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12" name="Rectangle 11"/>
          <p:cNvSpPr/>
          <p:nvPr userDrawn="1"/>
        </p:nvSpPr>
        <p:spPr>
          <a:xfrm>
            <a:off x="127171" y="1178558"/>
            <a:ext cx="4381331" cy="3858068"/>
          </a:xfrm>
          <a:prstGeom prst="rect">
            <a:avLst/>
          </a:prstGeom>
          <a:solidFill>
            <a:schemeClr val="bg1"/>
          </a:solidFill>
          <a:ln>
            <a:noFill/>
          </a:ln>
          <a:effectLst>
            <a:outerShdw blurRad="127000" dir="2700000" algn="tl"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20" tIns="34010" rIns="68020" bIns="34010" numCol="1" spcCol="0" rtlCol="0" fromWordArt="0" anchor="ctr" anchorCtr="0" forceAA="0" compatLnSpc="1">
            <a:prstTxWarp prst="textNoShape">
              <a:avLst/>
            </a:prstTxWarp>
            <a:noAutofit/>
          </a:bodyPr>
          <a:lstStyle/>
          <a:p>
            <a:pPr algn="ctr" defTabSz="680159"/>
            <a:endParaRPr lang="fi-FI" sz="1339">
              <a:solidFill>
                <a:srgbClr val="FFFFFF"/>
              </a:solidFill>
            </a:endParaRPr>
          </a:p>
        </p:txBody>
      </p:sp>
      <p:sp>
        <p:nvSpPr>
          <p:cNvPr id="3" name="Text Placeholder 2"/>
          <p:cNvSpPr>
            <a:spLocks noGrp="1"/>
          </p:cNvSpPr>
          <p:nvPr>
            <p:ph type="body" idx="1"/>
          </p:nvPr>
        </p:nvSpPr>
        <p:spPr>
          <a:xfrm>
            <a:off x="383963" y="1285287"/>
            <a:ext cx="4061438"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4" name="Content Placeholder 3"/>
          <p:cNvSpPr>
            <a:spLocks noGrp="1"/>
          </p:cNvSpPr>
          <p:nvPr>
            <p:ph sz="half" idx="2"/>
          </p:nvPr>
        </p:nvSpPr>
        <p:spPr>
          <a:xfrm>
            <a:off x="381161" y="1660820"/>
            <a:ext cx="4064238"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889488" y="1285287"/>
            <a:ext cx="4064239" cy="268031"/>
          </a:xfrm>
        </p:spPr>
        <p:txBody>
          <a:bodyPr anchor="t" anchorCtr="0"/>
          <a:lstStyle>
            <a:lvl1pPr marL="0" indent="0">
              <a:buNone/>
              <a:defRPr sz="1339" b="0">
                <a:solidFill>
                  <a:srgbClr val="008CD9"/>
                </a:solidFill>
              </a:defRPr>
            </a:lvl1pPr>
            <a:lvl2pPr marL="340079" indent="0">
              <a:buNone/>
              <a:defRPr sz="1563" b="1"/>
            </a:lvl2pPr>
            <a:lvl3pPr marL="680159" indent="0">
              <a:buNone/>
              <a:defRPr sz="1339" b="1"/>
            </a:lvl3pPr>
            <a:lvl4pPr marL="1020238" indent="0">
              <a:buNone/>
              <a:defRPr sz="1191" b="1"/>
            </a:lvl4pPr>
            <a:lvl5pPr marL="1360318" indent="0">
              <a:buNone/>
              <a:defRPr sz="1191" b="1"/>
            </a:lvl5pPr>
            <a:lvl6pPr marL="1700397" indent="0">
              <a:buNone/>
              <a:defRPr sz="1191" b="1"/>
            </a:lvl6pPr>
            <a:lvl7pPr marL="2040476" indent="0">
              <a:buNone/>
              <a:defRPr sz="1191" b="1"/>
            </a:lvl7pPr>
            <a:lvl8pPr marL="2380557" indent="0">
              <a:buNone/>
              <a:defRPr sz="1191" b="1"/>
            </a:lvl8pPr>
            <a:lvl9pPr marL="2720636" indent="0">
              <a:buNone/>
              <a:defRPr sz="1191" b="1"/>
            </a:lvl9pPr>
          </a:lstStyle>
          <a:p>
            <a:pPr lvl="0"/>
            <a:r>
              <a:rPr lang="fi-FI"/>
              <a:t>Muokkaa tekstin perustyylejä napsauttamalla</a:t>
            </a:r>
          </a:p>
        </p:txBody>
      </p:sp>
      <p:sp>
        <p:nvSpPr>
          <p:cNvPr id="6" name="Content Placeholder 5"/>
          <p:cNvSpPr>
            <a:spLocks noGrp="1"/>
          </p:cNvSpPr>
          <p:nvPr>
            <p:ph sz="quarter" idx="4"/>
          </p:nvPr>
        </p:nvSpPr>
        <p:spPr>
          <a:xfrm>
            <a:off x="4889488" y="1660820"/>
            <a:ext cx="4064239" cy="2840041"/>
          </a:xfrm>
        </p:spPr>
        <p:txBody>
          <a:bodyPr/>
          <a:lstStyle>
            <a:lvl1pPr>
              <a:defRPr sz="1563"/>
            </a:lvl1pPr>
            <a:lvl2pPr>
              <a:defRPr sz="1339"/>
            </a:lvl2pPr>
            <a:lvl3pPr>
              <a:defRPr sz="1191"/>
            </a:lvl3pPr>
            <a:lvl4pPr>
              <a:defRPr sz="1042"/>
            </a:lvl4pPr>
            <a:lvl5pPr>
              <a:defRPr sz="1042"/>
            </a:lvl5pPr>
            <a:lvl6pPr>
              <a:defRPr sz="1191"/>
            </a:lvl6pPr>
            <a:lvl7pPr>
              <a:defRPr sz="1191"/>
            </a:lvl7pPr>
            <a:lvl8pPr>
              <a:defRPr sz="1191"/>
            </a:lvl8pPr>
            <a:lvl9pPr>
              <a:defRPr sz="119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Title 1"/>
          <p:cNvSpPr>
            <a:spLocks noGrp="1"/>
          </p:cNvSpPr>
          <p:nvPr>
            <p:ph type="title"/>
          </p:nvPr>
        </p:nvSpPr>
        <p:spPr>
          <a:xfrm>
            <a:off x="380638" y="214042"/>
            <a:ext cx="8382730" cy="750096"/>
          </a:xfrm>
          <a:prstGeom prst="rect">
            <a:avLst/>
          </a:prstGeom>
        </p:spPr>
        <p:txBody>
          <a:bodyPr lIns="36000" anchor="ctr"/>
          <a:lstStyle>
            <a:lvl1pPr>
              <a:defRPr>
                <a:solidFill>
                  <a:srgbClr val="002964"/>
                </a:solidFill>
              </a:defRPr>
            </a:lvl1pPr>
          </a:lstStyle>
          <a:p>
            <a:r>
              <a:rPr lang="fi-FI"/>
              <a:t>Muokkaa perustyyl. napsautt.</a:t>
            </a:r>
            <a:endParaRPr lang="fi-FI" dirty="0"/>
          </a:p>
        </p:txBody>
      </p:sp>
      <p:sp>
        <p:nvSpPr>
          <p:cNvPr id="14" name="Date Placeholder 3"/>
          <p:cNvSpPr>
            <a:spLocks noGrp="1"/>
          </p:cNvSpPr>
          <p:nvPr>
            <p:ph type="dt" sz="half" idx="10"/>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fld id="{BE5302ED-C6C3-4AE7-8898-4CEE729BF56C}" type="datetime1">
              <a:rPr lang="fi-FI" smtClean="0">
                <a:solidFill>
                  <a:srgbClr val="B1BEB9"/>
                </a:solidFill>
              </a:rPr>
              <a:pPr/>
              <a:t>13.4.2017</a:t>
            </a:fld>
            <a:endParaRPr lang="fi-FI" dirty="0">
              <a:solidFill>
                <a:srgbClr val="B1BEB9"/>
              </a:solidFill>
            </a:endParaRPr>
          </a:p>
        </p:txBody>
      </p:sp>
      <p:sp>
        <p:nvSpPr>
          <p:cNvPr id="15" name="Slide Number Placeholder 5"/>
          <p:cNvSpPr>
            <a:spLocks noGrp="1"/>
          </p:cNvSpPr>
          <p:nvPr>
            <p:ph type="sldNum" sz="quarter" idx="11"/>
          </p:nvPr>
        </p:nvSpPr>
        <p:spPr>
          <a:xfrm>
            <a:off x="380767" y="4822825"/>
            <a:ext cx="377603" cy="106633"/>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8BA1D61E-DCAC-4F3F-A9E2-B5195B305580}" type="slidenum">
              <a:rPr lang="fi-FI" smtClean="0">
                <a:solidFill>
                  <a:srgbClr val="B1BEB9"/>
                </a:solidFill>
              </a:rPr>
              <a:pPr defTabSz="680159"/>
              <a:t>‹#›</a:t>
            </a:fld>
            <a:endParaRPr lang="fi-FI" dirty="0">
              <a:solidFill>
                <a:srgbClr val="B1BEB9"/>
              </a:solidFill>
            </a:endParaRPr>
          </a:p>
        </p:txBody>
      </p:sp>
      <p:pic>
        <p:nvPicPr>
          <p:cNvPr id="17" name="Picture 416" descr="TT_u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1917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 Type="http://schemas.openxmlformats.org/officeDocument/2006/relationships/slideLayout" Target="../slideLayouts/slideLayout216.xml"/><Relationship Id="rId21" Type="http://schemas.openxmlformats.org/officeDocument/2006/relationships/slideLayout" Target="../slideLayouts/slideLayout234.xml"/><Relationship Id="rId34" Type="http://schemas.openxmlformats.org/officeDocument/2006/relationships/slideLayout" Target="../slideLayouts/slideLayout247.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slideLayout" Target="../slideLayouts/slideLayout246.xml"/><Relationship Id="rId38" Type="http://schemas.openxmlformats.org/officeDocument/2006/relationships/theme" Target="../theme/theme1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37" Type="http://schemas.openxmlformats.org/officeDocument/2006/relationships/slideLayout" Target="../slideLayouts/slideLayout250.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36" Type="http://schemas.openxmlformats.org/officeDocument/2006/relationships/slideLayout" Target="../slideLayouts/slideLayout249.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 Id="rId35" Type="http://schemas.openxmlformats.org/officeDocument/2006/relationships/slideLayout" Target="../slideLayouts/slideLayout2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 Type="http://schemas.openxmlformats.org/officeDocument/2006/relationships/slideLayout" Target="../slideLayouts/slideLayout253.xml"/><Relationship Id="rId21" Type="http://schemas.openxmlformats.org/officeDocument/2006/relationships/slideLayout" Target="../slideLayouts/slideLayout271.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29" Type="http://schemas.openxmlformats.org/officeDocument/2006/relationships/slideLayout" Target="../slideLayouts/slideLayout279.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heme" Target="../theme/theme4.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image" Target="../media/image4.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4.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6.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image" Target="../media/image4.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7.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4.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3" Type="http://schemas.openxmlformats.org/officeDocument/2006/relationships/slideLayout" Target="../slideLayouts/slideLayout187.xml"/><Relationship Id="rId21" Type="http://schemas.openxmlformats.org/officeDocument/2006/relationships/slideLayout" Target="../slideLayouts/slideLayout205.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13.4.2017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0249" y="4731666"/>
            <a:ext cx="949770" cy="164690"/>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84A0B58F-F03D-4E0D-B025-33E44B30A82A}" type="datetime5">
              <a:rPr lang="fi-FI" smtClean="0">
                <a:solidFill>
                  <a:srgbClr val="29282E"/>
                </a:solidFill>
              </a:rPr>
              <a:pPr/>
              <a:t>13-huhtik-17</a:t>
            </a:fld>
            <a:endParaRPr lang="fi-FI" dirty="0">
              <a:solidFill>
                <a:srgbClr val="29282E"/>
              </a:solidFill>
            </a:endParaRPr>
          </a:p>
        </p:txBody>
      </p:sp>
      <p:sp>
        <p:nvSpPr>
          <p:cNvPr id="8" name="Alatunnisteen paikkamerkki 4"/>
          <p:cNvSpPr>
            <a:spLocks noGrp="1"/>
          </p:cNvSpPr>
          <p:nvPr>
            <p:ph type="ftr" sz="quarter" idx="3"/>
          </p:nvPr>
        </p:nvSpPr>
        <p:spPr>
          <a:xfrm>
            <a:off x="1106545" y="4730070"/>
            <a:ext cx="1246229" cy="175403"/>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9" name="Dian numeron paikkamerkki 1"/>
          <p:cNvSpPr>
            <a:spLocks noGrp="1"/>
          </p:cNvSpPr>
          <p:nvPr>
            <p:ph type="sldNum" sz="quarter" idx="4"/>
          </p:nvPr>
        </p:nvSpPr>
        <p:spPr>
          <a:xfrm>
            <a:off x="8181978" y="4731671"/>
            <a:ext cx="682788" cy="165406"/>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Tekstin paikkamerkki 3"/>
          <p:cNvSpPr>
            <a:spLocks noGrp="1"/>
          </p:cNvSpPr>
          <p:nvPr>
            <p:ph type="body" idx="1"/>
          </p:nvPr>
        </p:nvSpPr>
        <p:spPr>
          <a:xfrm>
            <a:off x="1072801" y="1613517"/>
            <a:ext cx="7171199" cy="303468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1"/>
            <a:ext cx="7171199" cy="995036"/>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127778546"/>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 id="2147484480" r:id="rId15"/>
    <p:sldLayoutId id="2147484481" r:id="rId16"/>
    <p:sldLayoutId id="2147484482" r:id="rId17"/>
    <p:sldLayoutId id="2147484483" r:id="rId18"/>
    <p:sldLayoutId id="2147484484" r:id="rId19"/>
    <p:sldLayoutId id="2147484485" r:id="rId20"/>
    <p:sldLayoutId id="2147484486" r:id="rId21"/>
    <p:sldLayoutId id="2147484487" r:id="rId22"/>
    <p:sldLayoutId id="2147484488" r:id="rId23"/>
    <p:sldLayoutId id="2147484489" r:id="rId24"/>
    <p:sldLayoutId id="2147484490" r:id="rId25"/>
    <p:sldLayoutId id="2147484491" r:id="rId26"/>
    <p:sldLayoutId id="2147484492" r:id="rId27"/>
    <p:sldLayoutId id="2147484493" r:id="rId28"/>
    <p:sldLayoutId id="2147484494" r:id="rId29"/>
    <p:sldLayoutId id="2147484495" r:id="rId30"/>
    <p:sldLayoutId id="2147484496" r:id="rId31"/>
    <p:sldLayoutId id="2147484497" r:id="rId32"/>
    <p:sldLayoutId id="2147484498" r:id="rId33"/>
    <p:sldLayoutId id="2147484499" r:id="rId34"/>
    <p:sldLayoutId id="2147484500" r:id="rId35"/>
    <p:sldLayoutId id="2147484501" r:id="rId36"/>
    <p:sldLayoutId id="2147484502" r:id="rId37"/>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158400"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4/13/2017</a:t>
            </a:fld>
            <a:endParaRPr lang="fi-FI" dirty="0"/>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Technology </a:t>
            </a:r>
            <a:r>
              <a:rPr lang="fi-FI" dirty="0" err="1"/>
              <a:t>Industries</a:t>
            </a:r>
            <a:r>
              <a:rPr lang="fi-FI" dirty="0"/>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23722574"/>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 id="2147484524" r:id="rId21"/>
    <p:sldLayoutId id="2147484525" r:id="rId22"/>
    <p:sldLayoutId id="2147484526" r:id="rId23"/>
    <p:sldLayoutId id="2147484527" r:id="rId24"/>
    <p:sldLayoutId id="2147484528" r:id="rId25"/>
    <p:sldLayoutId id="2147484529" r:id="rId26"/>
    <p:sldLayoutId id="2147484530" r:id="rId27"/>
    <p:sldLayoutId id="2147484531" r:id="rId28"/>
    <p:sldLayoutId id="2147484532"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13.4.2017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13.4.2017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fld id="{D411F6F2-64D4-4B60-8113-527FF7849312}" type="datetime1">
              <a:rPr lang="fi-FI" smtClean="0">
                <a:solidFill>
                  <a:srgbClr val="B1BEB9"/>
                </a:solidFill>
              </a:rPr>
              <a:pPr defTabSz="680159"/>
              <a:t>13.4.2017</a:t>
            </a:fld>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75142"/>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Lst>
  <p:transition spd="med">
    <p:fade/>
  </p:transition>
  <p:hf hdr="0" ft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8"/>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2"/>
            <a:ext cx="1146316" cy="107169"/>
          </a:xfrm>
          <a:prstGeom prst="rect">
            <a:avLst/>
          </a:prstGeom>
        </p:spPr>
        <p:txBody>
          <a:bodyPr vert="horz" lIns="35987" tIns="35987" rIns="35987" bIns="35987" rtlCol="0" anchor="ctr" anchorCtr="0">
            <a:noAutofit/>
          </a:bodyPr>
          <a:lstStyle>
            <a:lvl1pPr algn="l">
              <a:defRPr sz="397" spc="-26" baseline="0">
                <a:solidFill>
                  <a:schemeClr val="tx2"/>
                </a:solidFill>
              </a:defRPr>
            </a:lvl1pPr>
          </a:lstStyle>
          <a:p>
            <a:pPr defTabSz="604502"/>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89024"/>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 id="2147484284" r:id="rId17"/>
  </p:sldLayoutIdLst>
  <p:transition spd="med">
    <p:fade/>
  </p:transition>
  <p:hf hdr="0"/>
  <p:txStyles>
    <p:titleStyle>
      <a:lvl1pPr algn="l" defTabSz="604502" rtl="0" eaLnBrk="1" latinLnBrk="0" hangingPunct="1">
        <a:lnSpc>
          <a:spcPct val="95000"/>
        </a:lnSpc>
        <a:spcBef>
          <a:spcPct val="0"/>
        </a:spcBef>
        <a:buNone/>
        <a:defRPr sz="1984" b="1" kern="1200" spc="-26" baseline="0">
          <a:solidFill>
            <a:schemeClr val="tx1"/>
          </a:solidFill>
          <a:latin typeface="+mj-lt"/>
          <a:ea typeface="+mj-ea"/>
          <a:cs typeface="+mj-cs"/>
        </a:defRPr>
      </a:lvl1pPr>
    </p:titleStyle>
    <p:bodyStyle>
      <a:lvl1pPr marL="236134" indent="-236134" algn="l" defTabSz="604502" rtl="0" eaLnBrk="1" latinLnBrk="0" hangingPunct="1">
        <a:spcBef>
          <a:spcPts val="0"/>
        </a:spcBef>
        <a:spcAft>
          <a:spcPts val="397"/>
        </a:spcAft>
        <a:buClr>
          <a:schemeClr val="accent3"/>
        </a:buClr>
        <a:buFont typeface="Wingdings" pitchFamily="2" charset="2"/>
        <a:buChar char="§"/>
        <a:defRPr sz="1389" kern="1200" spc="-26" baseline="0">
          <a:solidFill>
            <a:schemeClr val="tx1"/>
          </a:solidFill>
          <a:latin typeface="+mn-lt"/>
          <a:ea typeface="+mn-ea"/>
          <a:cs typeface="+mn-cs"/>
        </a:defRPr>
      </a:lvl1pPr>
      <a:lvl2pPr marL="472268" indent="-236134" algn="l" defTabSz="604502" rtl="0" eaLnBrk="1" latinLnBrk="0" hangingPunct="1">
        <a:spcBef>
          <a:spcPts val="0"/>
        </a:spcBef>
        <a:spcAft>
          <a:spcPts val="397"/>
        </a:spcAft>
        <a:buFont typeface="Arial" pitchFamily="34" charset="0"/>
        <a:buChar char="–"/>
        <a:defRPr sz="1191" kern="1200" spc="-26" baseline="0">
          <a:solidFill>
            <a:schemeClr val="tx1"/>
          </a:solidFill>
          <a:latin typeface="+mn-lt"/>
          <a:ea typeface="+mn-ea"/>
          <a:cs typeface="+mn-cs"/>
        </a:defRPr>
      </a:lvl2pPr>
      <a:lvl3pPr marL="708401" indent="-236134" algn="l" defTabSz="604502" rtl="0" eaLnBrk="1" latinLnBrk="0" hangingPunct="1">
        <a:spcBef>
          <a:spcPts val="0"/>
        </a:spcBef>
        <a:spcAft>
          <a:spcPts val="397"/>
        </a:spcAft>
        <a:buClr>
          <a:schemeClr val="accent3"/>
        </a:buClr>
        <a:buFont typeface="Wingdings" pitchFamily="2" charset="2"/>
        <a:buChar char="§"/>
        <a:defRPr sz="1058" kern="1200" spc="-26" baseline="0">
          <a:solidFill>
            <a:schemeClr val="tx1"/>
          </a:solidFill>
          <a:latin typeface="+mn-lt"/>
          <a:ea typeface="+mn-ea"/>
          <a:cs typeface="+mn-cs"/>
        </a:defRPr>
      </a:lvl3pPr>
      <a:lvl4pPr marL="950832" indent="-242432" algn="l" defTabSz="604502" rtl="0" eaLnBrk="1" latinLnBrk="0" hangingPunct="1">
        <a:spcBef>
          <a:spcPts val="0"/>
        </a:spcBef>
        <a:spcAft>
          <a:spcPts val="397"/>
        </a:spcAft>
        <a:buFont typeface="Arial" pitchFamily="34" charset="0"/>
        <a:buChar char="–"/>
        <a:defRPr sz="926" kern="1200" spc="-26" baseline="0">
          <a:solidFill>
            <a:schemeClr val="tx1"/>
          </a:solidFill>
          <a:latin typeface="+mn-lt"/>
          <a:ea typeface="+mn-ea"/>
          <a:cs typeface="+mn-cs"/>
        </a:defRPr>
      </a:lvl4pPr>
      <a:lvl5pPr marL="1186965" indent="-236134" algn="l" defTabSz="604502" rtl="0" eaLnBrk="1" latinLnBrk="0" hangingPunct="1">
        <a:spcBef>
          <a:spcPts val="0"/>
        </a:spcBef>
        <a:spcAft>
          <a:spcPts val="397"/>
        </a:spcAft>
        <a:buClr>
          <a:schemeClr val="accent3"/>
        </a:buClr>
        <a:buFont typeface="Wingdings" pitchFamily="2" charset="2"/>
        <a:buChar char="§"/>
        <a:defRPr sz="926" kern="1200" spc="-26" baseline="0">
          <a:solidFill>
            <a:schemeClr val="tx1"/>
          </a:solidFill>
          <a:latin typeface="+mn-lt"/>
          <a:ea typeface="+mn-ea"/>
          <a:cs typeface="+mn-cs"/>
        </a:defRPr>
      </a:lvl5pPr>
      <a:lvl6pPr marL="1662382"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6pPr>
      <a:lvl7pPr marL="1964633"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7pPr>
      <a:lvl8pPr marL="226688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8pPr>
      <a:lvl9pPr marL="2569134" indent="-151127" algn="l" defTabSz="604502" rtl="0" eaLnBrk="1" latinLnBrk="0" hangingPunct="1">
        <a:spcBef>
          <a:spcPct val="20000"/>
        </a:spcBef>
        <a:buFont typeface="Arial" pitchFamily="34" charset="0"/>
        <a:buChar char="•"/>
        <a:defRPr sz="1389" kern="1200">
          <a:solidFill>
            <a:schemeClr val="tx1"/>
          </a:solidFill>
          <a:latin typeface="+mn-lt"/>
          <a:ea typeface="+mn-ea"/>
          <a:cs typeface="+mn-cs"/>
        </a:defRPr>
      </a:lvl9pPr>
    </p:bodyStyle>
    <p:otherStyle>
      <a:defPPr>
        <a:defRPr lang="fi-FI"/>
      </a:defPPr>
      <a:lvl1pPr marL="0" algn="l" defTabSz="604502" rtl="0" eaLnBrk="1" latinLnBrk="0" hangingPunct="1">
        <a:defRPr sz="1191" kern="1200">
          <a:solidFill>
            <a:schemeClr val="tx1"/>
          </a:solidFill>
          <a:latin typeface="+mn-lt"/>
          <a:ea typeface="+mn-ea"/>
          <a:cs typeface="+mn-cs"/>
        </a:defRPr>
      </a:lvl1pPr>
      <a:lvl2pPr marL="302251" algn="l" defTabSz="604502" rtl="0" eaLnBrk="1" latinLnBrk="0" hangingPunct="1">
        <a:defRPr sz="1191" kern="1200">
          <a:solidFill>
            <a:schemeClr val="tx1"/>
          </a:solidFill>
          <a:latin typeface="+mn-lt"/>
          <a:ea typeface="+mn-ea"/>
          <a:cs typeface="+mn-cs"/>
        </a:defRPr>
      </a:lvl2pPr>
      <a:lvl3pPr marL="604502" algn="l" defTabSz="604502" rtl="0" eaLnBrk="1" latinLnBrk="0" hangingPunct="1">
        <a:defRPr sz="1191" kern="1200">
          <a:solidFill>
            <a:schemeClr val="tx1"/>
          </a:solidFill>
          <a:latin typeface="+mn-lt"/>
          <a:ea typeface="+mn-ea"/>
          <a:cs typeface="+mn-cs"/>
        </a:defRPr>
      </a:lvl3pPr>
      <a:lvl4pPr marL="906754" algn="l" defTabSz="604502" rtl="0" eaLnBrk="1" latinLnBrk="0" hangingPunct="1">
        <a:defRPr sz="1191" kern="1200">
          <a:solidFill>
            <a:schemeClr val="tx1"/>
          </a:solidFill>
          <a:latin typeface="+mn-lt"/>
          <a:ea typeface="+mn-ea"/>
          <a:cs typeface="+mn-cs"/>
        </a:defRPr>
      </a:lvl4pPr>
      <a:lvl5pPr marL="1209005" algn="l" defTabSz="604502" rtl="0" eaLnBrk="1" latinLnBrk="0" hangingPunct="1">
        <a:defRPr sz="1191" kern="1200">
          <a:solidFill>
            <a:schemeClr val="tx1"/>
          </a:solidFill>
          <a:latin typeface="+mn-lt"/>
          <a:ea typeface="+mn-ea"/>
          <a:cs typeface="+mn-cs"/>
        </a:defRPr>
      </a:lvl5pPr>
      <a:lvl6pPr marL="1511256" algn="l" defTabSz="604502" rtl="0" eaLnBrk="1" latinLnBrk="0" hangingPunct="1">
        <a:defRPr sz="1191" kern="1200">
          <a:solidFill>
            <a:schemeClr val="tx1"/>
          </a:solidFill>
          <a:latin typeface="+mn-lt"/>
          <a:ea typeface="+mn-ea"/>
          <a:cs typeface="+mn-cs"/>
        </a:defRPr>
      </a:lvl6pPr>
      <a:lvl7pPr marL="1813506" algn="l" defTabSz="604502" rtl="0" eaLnBrk="1" latinLnBrk="0" hangingPunct="1">
        <a:defRPr sz="1191" kern="1200">
          <a:solidFill>
            <a:schemeClr val="tx1"/>
          </a:solidFill>
          <a:latin typeface="+mn-lt"/>
          <a:ea typeface="+mn-ea"/>
          <a:cs typeface="+mn-cs"/>
        </a:defRPr>
      </a:lvl7pPr>
      <a:lvl8pPr marL="2115758" algn="l" defTabSz="604502" rtl="0" eaLnBrk="1" latinLnBrk="0" hangingPunct="1">
        <a:defRPr sz="1191" kern="1200">
          <a:solidFill>
            <a:schemeClr val="tx1"/>
          </a:solidFill>
          <a:latin typeface="+mn-lt"/>
          <a:ea typeface="+mn-ea"/>
          <a:cs typeface="+mn-cs"/>
        </a:defRPr>
      </a:lvl8pPr>
      <a:lvl9pPr marL="2418010" algn="l" defTabSz="604502" rtl="0" eaLnBrk="1" latinLnBrk="0" hangingPunct="1">
        <a:defRPr sz="119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8.6.2015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5667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 id="2147484301" r:id="rId16"/>
    <p:sldLayoutId id="2147484302"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767" y="1285287"/>
            <a:ext cx="8379303" cy="3215573"/>
          </a:xfrm>
          <a:prstGeom prst="rect">
            <a:avLst/>
          </a:prstGeom>
        </p:spPr>
        <p:txBody>
          <a:bodyPr vert="horz" lIns="35987" tIns="35987" rIns="35987" bIns="35987"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2"/>
          </p:nvPr>
        </p:nvSpPr>
        <p:spPr>
          <a:xfrm>
            <a:off x="758786" y="4822291"/>
            <a:ext cx="1146316" cy="107169"/>
          </a:xfrm>
          <a:prstGeom prst="rect">
            <a:avLst/>
          </a:prstGeom>
        </p:spPr>
        <p:txBody>
          <a:bodyPr vert="horz" lIns="35987" tIns="35987" rIns="35987" bIns="35987" rtlCol="0" anchor="ctr" anchorCtr="0">
            <a:noAutofit/>
          </a:bodyPr>
          <a:lstStyle>
            <a:lvl1pPr algn="l">
              <a:defRPr sz="446" spc="-30" baseline="0">
                <a:solidFill>
                  <a:schemeClr val="tx2"/>
                </a:solidFill>
              </a:defRPr>
            </a:lvl1pPr>
          </a:lstStyle>
          <a:p>
            <a:pPr defTabSz="680159"/>
            <a:r>
              <a:rPr lang="en-US">
                <a:solidFill>
                  <a:srgbClr val="B1BEB9"/>
                </a:solidFill>
              </a:rPr>
              <a:t>7.5.2015</a:t>
            </a:r>
            <a:endParaRPr lang="fi-FI" dirty="0">
              <a:solidFill>
                <a:srgbClr val="B1BEB9"/>
              </a:solidFill>
            </a:endParaRPr>
          </a:p>
        </p:txBody>
      </p:sp>
      <p:pic>
        <p:nvPicPr>
          <p:cNvPr id="5" name="Picture 416" descr="TT_uk"/>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50607" y="4714892"/>
            <a:ext cx="1108406" cy="24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51824"/>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 id="2147484318" r:id="rId15"/>
    <p:sldLayoutId id="2147484319" r:id="rId16"/>
    <p:sldLayoutId id="2147484320" r:id="rId17"/>
  </p:sldLayoutIdLst>
  <p:transition spd="med">
    <p:fade/>
  </p:transition>
  <p:hf hdr="0"/>
  <p:txStyles>
    <p:titleStyle>
      <a:lvl1pPr algn="l" defTabSz="680159" rtl="0" eaLnBrk="1" latinLnBrk="0" hangingPunct="1">
        <a:lnSpc>
          <a:spcPct val="95000"/>
        </a:lnSpc>
        <a:spcBef>
          <a:spcPct val="0"/>
        </a:spcBef>
        <a:buNone/>
        <a:defRPr sz="2232" b="1" kern="1200" spc="-30" baseline="0">
          <a:solidFill>
            <a:schemeClr val="tx1"/>
          </a:solidFill>
          <a:latin typeface="+mj-lt"/>
          <a:ea typeface="+mj-ea"/>
          <a:cs typeface="+mj-cs"/>
        </a:defRPr>
      </a:lvl1pPr>
    </p:titleStyle>
    <p:bodyStyle>
      <a:lvl1pPr marL="265688" indent="-265688" algn="l" defTabSz="680159" rtl="0" eaLnBrk="1" latinLnBrk="0" hangingPunct="1">
        <a:spcBef>
          <a:spcPts val="0"/>
        </a:spcBef>
        <a:spcAft>
          <a:spcPts val="446"/>
        </a:spcAft>
        <a:buClr>
          <a:schemeClr val="accent3"/>
        </a:buClr>
        <a:buFont typeface="Wingdings" pitchFamily="2" charset="2"/>
        <a:buChar char="§"/>
        <a:defRPr sz="1563" kern="1200" spc="-30" baseline="0">
          <a:solidFill>
            <a:schemeClr val="tx1"/>
          </a:solidFill>
          <a:latin typeface="+mn-lt"/>
          <a:ea typeface="+mn-ea"/>
          <a:cs typeface="+mn-cs"/>
        </a:defRPr>
      </a:lvl1pPr>
      <a:lvl2pPr marL="531374" indent="-265688" algn="l" defTabSz="680159" rtl="0" eaLnBrk="1" latinLnBrk="0" hangingPunct="1">
        <a:spcBef>
          <a:spcPts val="0"/>
        </a:spcBef>
        <a:spcAft>
          <a:spcPts val="446"/>
        </a:spcAft>
        <a:buFont typeface="Arial" pitchFamily="34" charset="0"/>
        <a:buChar char="–"/>
        <a:defRPr sz="1339" kern="1200" spc="-30" baseline="0">
          <a:solidFill>
            <a:schemeClr val="tx1"/>
          </a:solidFill>
          <a:latin typeface="+mn-lt"/>
          <a:ea typeface="+mn-ea"/>
          <a:cs typeface="+mn-cs"/>
        </a:defRPr>
      </a:lvl2pPr>
      <a:lvl3pPr marL="797061" indent="-265688" algn="l" defTabSz="680159" rtl="0" eaLnBrk="1" latinLnBrk="0" hangingPunct="1">
        <a:spcBef>
          <a:spcPts val="0"/>
        </a:spcBef>
        <a:spcAft>
          <a:spcPts val="446"/>
        </a:spcAft>
        <a:buClr>
          <a:schemeClr val="accent3"/>
        </a:buClr>
        <a:buFont typeface="Wingdings" pitchFamily="2" charset="2"/>
        <a:buChar char="§"/>
        <a:defRPr sz="1191" kern="1200" spc="-30" baseline="0">
          <a:solidFill>
            <a:schemeClr val="tx1"/>
          </a:solidFill>
          <a:latin typeface="+mn-lt"/>
          <a:ea typeface="+mn-ea"/>
          <a:cs typeface="+mn-cs"/>
        </a:defRPr>
      </a:lvl3pPr>
      <a:lvl4pPr marL="1069833" indent="-272773" algn="l" defTabSz="680159" rtl="0" eaLnBrk="1" latinLnBrk="0" hangingPunct="1">
        <a:spcBef>
          <a:spcPts val="0"/>
        </a:spcBef>
        <a:spcAft>
          <a:spcPts val="446"/>
        </a:spcAft>
        <a:buFont typeface="Arial" pitchFamily="34" charset="0"/>
        <a:buChar char="–"/>
        <a:defRPr sz="1042" kern="1200" spc="-30" baseline="0">
          <a:solidFill>
            <a:schemeClr val="tx1"/>
          </a:solidFill>
          <a:latin typeface="+mn-lt"/>
          <a:ea typeface="+mn-ea"/>
          <a:cs typeface="+mn-cs"/>
        </a:defRPr>
      </a:lvl4pPr>
      <a:lvl5pPr marL="1335520" indent="-265688" algn="l" defTabSz="680159" rtl="0" eaLnBrk="1" latinLnBrk="0" hangingPunct="1">
        <a:spcBef>
          <a:spcPts val="0"/>
        </a:spcBef>
        <a:spcAft>
          <a:spcPts val="446"/>
        </a:spcAft>
        <a:buClr>
          <a:schemeClr val="accent3"/>
        </a:buClr>
        <a:buFont typeface="Wingdings" pitchFamily="2" charset="2"/>
        <a:buChar char="§"/>
        <a:defRPr sz="1042" kern="1200" spc="-30" baseline="0">
          <a:solidFill>
            <a:schemeClr val="tx1"/>
          </a:solidFill>
          <a:latin typeface="+mn-lt"/>
          <a:ea typeface="+mn-ea"/>
          <a:cs typeface="+mn-cs"/>
        </a:defRPr>
      </a:lvl5pPr>
      <a:lvl6pPr marL="187043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6pPr>
      <a:lvl7pPr marL="2210517"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7pPr>
      <a:lvl8pPr marL="255059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8pPr>
      <a:lvl9pPr marL="2890675" indent="-170041" algn="l" defTabSz="680159" rtl="0" eaLnBrk="1" latinLnBrk="0" hangingPunct="1">
        <a:spcBef>
          <a:spcPct val="20000"/>
        </a:spcBef>
        <a:buFont typeface="Arial" pitchFamily="34" charset="0"/>
        <a:buChar char="•"/>
        <a:defRPr sz="1563" kern="1200">
          <a:solidFill>
            <a:schemeClr val="tx1"/>
          </a:solidFill>
          <a:latin typeface="+mn-lt"/>
          <a:ea typeface="+mn-ea"/>
          <a:cs typeface="+mn-cs"/>
        </a:defRPr>
      </a:lvl9pPr>
    </p:bodyStyle>
    <p:otherStyle>
      <a:defPPr>
        <a:defRPr lang="fi-FI"/>
      </a:defPPr>
      <a:lvl1pPr marL="0" algn="l" defTabSz="680159" rtl="0" eaLnBrk="1" latinLnBrk="0" hangingPunct="1">
        <a:defRPr sz="1339" kern="1200">
          <a:solidFill>
            <a:schemeClr val="tx1"/>
          </a:solidFill>
          <a:latin typeface="+mn-lt"/>
          <a:ea typeface="+mn-ea"/>
          <a:cs typeface="+mn-cs"/>
        </a:defRPr>
      </a:lvl1pPr>
      <a:lvl2pPr marL="340079" algn="l" defTabSz="680159" rtl="0" eaLnBrk="1" latinLnBrk="0" hangingPunct="1">
        <a:defRPr sz="1339" kern="1200">
          <a:solidFill>
            <a:schemeClr val="tx1"/>
          </a:solidFill>
          <a:latin typeface="+mn-lt"/>
          <a:ea typeface="+mn-ea"/>
          <a:cs typeface="+mn-cs"/>
        </a:defRPr>
      </a:lvl2pPr>
      <a:lvl3pPr marL="680159" algn="l" defTabSz="680159" rtl="0" eaLnBrk="1" latinLnBrk="0" hangingPunct="1">
        <a:defRPr sz="1339" kern="1200">
          <a:solidFill>
            <a:schemeClr val="tx1"/>
          </a:solidFill>
          <a:latin typeface="+mn-lt"/>
          <a:ea typeface="+mn-ea"/>
          <a:cs typeface="+mn-cs"/>
        </a:defRPr>
      </a:lvl3pPr>
      <a:lvl4pPr marL="1020238" algn="l" defTabSz="680159" rtl="0" eaLnBrk="1" latinLnBrk="0" hangingPunct="1">
        <a:defRPr sz="1339" kern="1200">
          <a:solidFill>
            <a:schemeClr val="tx1"/>
          </a:solidFill>
          <a:latin typeface="+mn-lt"/>
          <a:ea typeface="+mn-ea"/>
          <a:cs typeface="+mn-cs"/>
        </a:defRPr>
      </a:lvl4pPr>
      <a:lvl5pPr marL="1360318" algn="l" defTabSz="680159" rtl="0" eaLnBrk="1" latinLnBrk="0" hangingPunct="1">
        <a:defRPr sz="1339" kern="1200">
          <a:solidFill>
            <a:schemeClr val="tx1"/>
          </a:solidFill>
          <a:latin typeface="+mn-lt"/>
          <a:ea typeface="+mn-ea"/>
          <a:cs typeface="+mn-cs"/>
        </a:defRPr>
      </a:lvl5pPr>
      <a:lvl6pPr marL="1700397" algn="l" defTabSz="680159" rtl="0" eaLnBrk="1" latinLnBrk="0" hangingPunct="1">
        <a:defRPr sz="1339" kern="1200">
          <a:solidFill>
            <a:schemeClr val="tx1"/>
          </a:solidFill>
          <a:latin typeface="+mn-lt"/>
          <a:ea typeface="+mn-ea"/>
          <a:cs typeface="+mn-cs"/>
        </a:defRPr>
      </a:lvl6pPr>
      <a:lvl7pPr marL="2040476" algn="l" defTabSz="680159" rtl="0" eaLnBrk="1" latinLnBrk="0" hangingPunct="1">
        <a:defRPr sz="1339" kern="1200">
          <a:solidFill>
            <a:schemeClr val="tx1"/>
          </a:solidFill>
          <a:latin typeface="+mn-lt"/>
          <a:ea typeface="+mn-ea"/>
          <a:cs typeface="+mn-cs"/>
        </a:defRPr>
      </a:lvl7pPr>
      <a:lvl8pPr marL="2380557" algn="l" defTabSz="680159" rtl="0" eaLnBrk="1" latinLnBrk="0" hangingPunct="1">
        <a:defRPr sz="1339" kern="1200">
          <a:solidFill>
            <a:schemeClr val="tx1"/>
          </a:solidFill>
          <a:latin typeface="+mn-lt"/>
          <a:ea typeface="+mn-ea"/>
          <a:cs typeface="+mn-cs"/>
        </a:defRPr>
      </a:lvl8pPr>
      <a:lvl9pPr marL="2720636" algn="l" defTabSz="680159" rtl="0" eaLnBrk="1" latinLnBrk="0" hangingPunct="1">
        <a:defRPr sz="133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solidFill>
                  <a:srgbClr val="29282E"/>
                </a:solidFill>
              </a:rPr>
              <a:pPr/>
              <a:t>4/13/2017</a:t>
            </a:fld>
            <a:endParaRPr lang="fi-FI" dirty="0">
              <a:solidFill>
                <a:srgbClr val="29282E"/>
              </a:solidFill>
            </a:endParaRPr>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8275405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399" r:id="rId24"/>
    <p:sldLayoutId id="2147484400" r:id="rId25"/>
    <p:sldLayoutId id="2147484401" r:id="rId26"/>
    <p:sldLayoutId id="2147484402" r:id="rId27"/>
    <p:sldLayoutId id="2147484403" r:id="rId28"/>
    <p:sldLayoutId id="2147484404"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solidFill>
                  <a:srgbClr val="29282E"/>
                </a:solidFill>
              </a:rPr>
              <a:pPr/>
              <a:t>4/13/2017</a:t>
            </a:fld>
            <a:endParaRPr lang="fi-FI" dirty="0">
              <a:solidFill>
                <a:srgbClr val="29282E"/>
              </a:solidFill>
            </a:endParaRPr>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Technology </a:t>
            </a:r>
            <a:r>
              <a:rPr lang="fi-FI" dirty="0" err="1">
                <a:solidFill>
                  <a:srgbClr val="29282E"/>
                </a:solidFill>
              </a:rPr>
              <a:t>Industries</a:t>
            </a:r>
            <a:r>
              <a:rPr lang="fi-FI" dirty="0">
                <a:solidFill>
                  <a:srgbClr val="29282E"/>
                </a:solidFill>
              </a:rPr>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1938561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 id="2147484451" r:id="rId16"/>
    <p:sldLayoutId id="2147484452" r:id="rId17"/>
    <p:sldLayoutId id="2147484453" r:id="rId18"/>
    <p:sldLayoutId id="2147484454" r:id="rId19"/>
    <p:sldLayoutId id="2147484455" r:id="rId20"/>
    <p:sldLayoutId id="2147484456" r:id="rId21"/>
    <p:sldLayoutId id="2147484457" r:id="rId22"/>
    <p:sldLayoutId id="2147484458" r:id="rId23"/>
    <p:sldLayoutId id="2147484459" r:id="rId24"/>
    <p:sldLayoutId id="2147484460" r:id="rId25"/>
    <p:sldLayoutId id="2147484461" r:id="rId26"/>
    <p:sldLayoutId id="2147484462" r:id="rId27"/>
    <p:sldLayoutId id="2147484463" r:id="rId28"/>
    <p:sldLayoutId id="2147484464"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76.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10.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5.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5.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43.emf"/></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84.xml"/><Relationship Id="rId1" Type="http://schemas.openxmlformats.org/officeDocument/2006/relationships/vmlDrawing" Target="../drawings/vmlDrawing20.vml"/><Relationship Id="rId4" Type="http://schemas.openxmlformats.org/officeDocument/2006/relationships/image" Target="../media/image44.emf"/></Relationships>
</file>

<file path=ppt/slides/_rels/slide5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sz="3200" dirty="0"/>
              <a:t>Technology Industry /</a:t>
            </a:r>
            <a:br>
              <a:rPr lang="en-US" sz="3200" dirty="0"/>
            </a:br>
            <a:r>
              <a:rPr lang="en-US" sz="3200" dirty="0"/>
              <a:t>Finnish Economic Outlook</a:t>
            </a:r>
            <a:br>
              <a:rPr lang="en-US" sz="3200" dirty="0"/>
            </a:br>
            <a:br>
              <a:rPr lang="en-US" sz="3200" dirty="0"/>
            </a:br>
            <a:r>
              <a:rPr lang="en-US" sz="2400" dirty="0"/>
              <a:t>April 2017</a:t>
            </a:r>
            <a:endParaRPr lang="fi-FI" sz="2400" b="0"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4/13/2017</a:t>
            </a:fld>
            <a:endParaRPr lang="fi-FI" dirty="0"/>
          </a:p>
        </p:txBody>
      </p:sp>
      <p:sp>
        <p:nvSpPr>
          <p:cNvPr id="5" name="Alatunnisteen paikkamerkki 4"/>
          <p:cNvSpPr>
            <a:spLocks noGrp="1"/>
          </p:cNvSpPr>
          <p:nvPr>
            <p:ph type="ftr" sz="quarter" idx="11"/>
          </p:nvPr>
        </p:nvSpPr>
        <p:spPr>
          <a:xfrm>
            <a:off x="1111511" y="4728047"/>
            <a:ext cx="1646062" cy="16469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a:t>
            </a:r>
          </a:p>
          <a:p>
            <a:r>
              <a:rPr lang="fi-FI" dirty="0">
                <a:solidFill>
                  <a:srgbClr val="FFFFFF"/>
                </a:solidFill>
              </a:rPr>
              <a:t>of Finland</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Technology Industry*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fi-FI" b="0" i="0" u="none" strike="noStrike" kern="0" cap="none" spc="0" normalizeH="0" baseline="0" noProof="0" dirty="0">
              <a:ln>
                <a:noFill/>
              </a:ln>
              <a:solidFill>
                <a:sysClr val="windowText" lastClr="000000"/>
              </a:solidFill>
              <a:effectLst/>
              <a:uLnTx/>
              <a:uFillTx/>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err="1"/>
              <a:t>Source</a:t>
            </a:r>
            <a:r>
              <a:rPr lang="fi-FI" dirty="0"/>
              <a:t>: </a:t>
            </a:r>
            <a:r>
              <a:rPr lang="fi-FI" dirty="0">
                <a:solidFill>
                  <a:schemeClr val="tx2"/>
                </a:solidFill>
                <a:ea typeface="ＭＳ Ｐゴシック" pitchFamily="34" charset="-128"/>
              </a:rPr>
              <a:t>The Federation of </a:t>
            </a:r>
            <a:r>
              <a:rPr lang="fi-FI" dirty="0" err="1">
                <a:solidFill>
                  <a:schemeClr val="tx2"/>
                </a:solidFill>
                <a:ea typeface="ＭＳ Ｐゴシック" pitchFamily="34" charset="-128"/>
              </a:rPr>
              <a:t>Finnish</a:t>
            </a:r>
            <a:r>
              <a:rPr lang="fi-FI" dirty="0">
                <a:solidFill>
                  <a:schemeClr val="tx2"/>
                </a:solidFill>
                <a:ea typeface="ＭＳ Ｐゴシック" pitchFamily="34" charset="-128"/>
              </a:rPr>
              <a:t> Technology </a:t>
            </a:r>
            <a:r>
              <a:rPr lang="fi-FI" dirty="0" err="1">
                <a:solidFill>
                  <a:schemeClr val="tx2"/>
                </a:solidFill>
                <a:ea typeface="ＭＳ Ｐゴシック" pitchFamily="34" charset="-128"/>
              </a:rPr>
              <a:t>Industries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order</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book</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survey’s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respondent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companies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last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observation</a:t>
            </a:r>
            <a:r>
              <a:rPr lang="fi-FI" dirty="0">
                <a:solidFill>
                  <a:schemeClr val="tx2"/>
                </a:solidFill>
                <a:ea typeface="ＭＳ Ｐゴシック" pitchFamily="34" charset="-128"/>
              </a:rPr>
              <a:t> October-</a:t>
            </a:r>
            <a:r>
              <a:rPr lang="fi-FI" dirty="0" err="1">
                <a:solidFill>
                  <a:schemeClr val="tx2"/>
                </a:solidFill>
                <a:ea typeface="ＭＳ Ｐゴシック" pitchFamily="34" charset="-128"/>
              </a:rPr>
              <a:t>December</a:t>
            </a:r>
            <a:r>
              <a:rPr lang="fi-FI" dirty="0">
                <a:solidFill>
                  <a:schemeClr val="tx2"/>
                </a:solidFill>
                <a:ea typeface="ＭＳ Ｐゴシック" pitchFamily="34" charset="-128"/>
              </a:rPr>
              <a:t> 2016 </a:t>
            </a:r>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6" cy="280504"/>
        </p:xfrm>
        <a:graphic>
          <a:graphicData uri="http://schemas.openxmlformats.org/drawingml/2006/table">
            <a:tbl>
              <a:tblPr firstRow="1" bandRow="1">
                <a:tableStyleId>{073A0DAA-6AF3-43AB-8588-CEC1D06C72B9}</a:tableStyleId>
              </a:tblPr>
              <a:tblGrid>
                <a:gridCol w="701327">
                  <a:extLst>
                    <a:ext uri="{9D8B030D-6E8A-4147-A177-3AD203B41FA5}">
                      <a16:colId xmlns:a16="http://schemas.microsoft.com/office/drawing/2014/main" val="20000"/>
                    </a:ext>
                  </a:extLst>
                </a:gridCol>
                <a:gridCol w="709394">
                  <a:extLst>
                    <a:ext uri="{9D8B030D-6E8A-4147-A177-3AD203B41FA5}">
                      <a16:colId xmlns:a16="http://schemas.microsoft.com/office/drawing/2014/main" val="20001"/>
                    </a:ext>
                  </a:extLst>
                </a:gridCol>
                <a:gridCol w="700430">
                  <a:extLst>
                    <a:ext uri="{9D8B030D-6E8A-4147-A177-3AD203B41FA5}">
                      <a16:colId xmlns:a16="http://schemas.microsoft.com/office/drawing/2014/main" val="20002"/>
                    </a:ext>
                  </a:extLst>
                </a:gridCol>
                <a:gridCol w="700430">
                  <a:extLst>
                    <a:ext uri="{9D8B030D-6E8A-4147-A177-3AD203B41FA5}">
                      <a16:colId xmlns:a16="http://schemas.microsoft.com/office/drawing/2014/main" val="20003"/>
                    </a:ext>
                  </a:extLst>
                </a:gridCol>
                <a:gridCol w="700430">
                  <a:extLst>
                    <a:ext uri="{9D8B030D-6E8A-4147-A177-3AD203B41FA5}">
                      <a16:colId xmlns:a16="http://schemas.microsoft.com/office/drawing/2014/main" val="20004"/>
                    </a:ext>
                  </a:extLst>
                </a:gridCol>
                <a:gridCol w="700430">
                  <a:extLst>
                    <a:ext uri="{9D8B030D-6E8A-4147-A177-3AD203B41FA5}">
                      <a16:colId xmlns:a16="http://schemas.microsoft.com/office/drawing/2014/main" val="20005"/>
                    </a:ext>
                  </a:extLst>
                </a:gridCol>
                <a:gridCol w="700430">
                  <a:extLst>
                    <a:ext uri="{9D8B030D-6E8A-4147-A177-3AD203B41FA5}">
                      <a16:colId xmlns:a16="http://schemas.microsoft.com/office/drawing/2014/main" val="20006"/>
                    </a:ext>
                  </a:extLst>
                </a:gridCol>
                <a:gridCol w="700430">
                  <a:extLst>
                    <a:ext uri="{9D8B030D-6E8A-4147-A177-3AD203B41FA5}">
                      <a16:colId xmlns:a16="http://schemas.microsoft.com/office/drawing/2014/main" val="20007"/>
                    </a:ext>
                  </a:extLst>
                </a:gridCol>
                <a:gridCol w="698635">
                  <a:extLst>
                    <a:ext uri="{9D8B030D-6E8A-4147-A177-3AD203B41FA5}">
                      <a16:colId xmlns:a16="http://schemas.microsoft.com/office/drawing/2014/main" val="20008"/>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Million</a:t>
            </a:r>
            <a:r>
              <a:rPr kumimoji="0" lang="fi-FI" sz="1050" b="0" i="0" u="none" strike="noStrike" kern="0" cap="none" spc="0" normalizeH="0" baseline="0" noProof="0" dirty="0">
                <a:ln>
                  <a:noFill/>
                </a:ln>
                <a:solidFill>
                  <a:schemeClr val="tx2"/>
                </a:solidFill>
                <a:effectLst/>
                <a:uLnTx/>
                <a:uFillTx/>
                <a:latin typeface="+mj-lt"/>
                <a:ea typeface="ＭＳ Ｐゴシック" pitchFamily="34" charset="-128"/>
              </a:rPr>
              <a:t> </a:t>
            </a: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euros</a:t>
            </a:r>
            <a:r>
              <a:rPr kumimoji="0" lang="fi-FI" sz="1050" b="0" i="0" u="none" strike="noStrike" kern="0" cap="none" spc="0" normalizeH="0" baseline="0" noProof="0" dirty="0">
                <a:ln>
                  <a:noFill/>
                </a:ln>
                <a:solidFill>
                  <a:schemeClr val="tx2"/>
                </a:solidFill>
                <a:effectLst/>
                <a:uLnTx/>
                <a:uFillTx/>
                <a:latin typeface="+mj-lt"/>
                <a:ea typeface="ＭＳ Ｐゴシック" pitchFamily="34" charset="-128"/>
              </a:rPr>
              <a:t>, at </a:t>
            </a: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current</a:t>
            </a:r>
            <a:r>
              <a:rPr kumimoji="0" lang="fi-FI" sz="1050" b="0" i="0" u="none" strike="noStrike" kern="0" cap="none" spc="0" normalizeH="0" baseline="0" noProof="0" dirty="0">
                <a:ln>
                  <a:noFill/>
                </a:ln>
                <a:solidFill>
                  <a:schemeClr val="tx2"/>
                </a:solidFill>
                <a:effectLst/>
                <a:uLnTx/>
                <a:uFillTx/>
                <a:latin typeface="+mj-lt"/>
                <a:ea typeface="ＭＳ Ｐゴシック" pitchFamily="34" charset="-128"/>
              </a:rPr>
              <a:t> </a:t>
            </a: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prices</a:t>
            </a:r>
            <a:endParaRPr kumimoji="0" lang="fi-FI" sz="1050" b="0" i="0" u="none" strike="noStrike" kern="0" cap="none" spc="0" normalizeH="0" baseline="0" noProof="0" dirty="0">
              <a:ln>
                <a:noFill/>
              </a:ln>
              <a:solidFill>
                <a:schemeClr val="tx2"/>
              </a:solidFill>
              <a:effectLst/>
              <a:uLnTx/>
              <a:uFillTx/>
              <a:latin typeface="+mj-lt"/>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812394"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schemeClr val="tx2"/>
                </a:solidFill>
                <a:effectLst/>
                <a:uLnTx/>
                <a:uFillTx/>
                <a:ea typeface="Arial Unicode MS"/>
              </a:rPr>
              <a:t>*) </a:t>
            </a:r>
            <a:r>
              <a:rPr kumimoji="0" lang="fi-FI" sz="900" b="0" i="0" u="none" strike="noStrike" kern="0" cap="none" spc="0" normalizeH="0" baseline="0" noProof="0" dirty="0" err="1">
                <a:ln>
                  <a:noFill/>
                </a:ln>
                <a:solidFill>
                  <a:srgbClr val="29282E"/>
                </a:solidFill>
                <a:effectLst/>
                <a:uLnTx/>
                <a:uFillTx/>
                <a:ea typeface="Arial Unicode MS"/>
              </a:rPr>
              <a:t>Excluding</a:t>
            </a:r>
            <a:r>
              <a:rPr kumimoji="0" lang="fi-FI" sz="900" b="0" i="0" u="none" strike="noStrike" kern="0" cap="none" spc="0" normalizeH="0" baseline="0" noProof="0" dirty="0">
                <a:ln>
                  <a:noFill/>
                </a:ln>
                <a:solidFill>
                  <a:srgbClr val="29282E"/>
                </a:solidFill>
                <a:effectLst/>
                <a:uLnTx/>
                <a:uFillTx/>
                <a:ea typeface="Arial Unicode MS"/>
              </a:rPr>
              <a:t> </a:t>
            </a:r>
            <a:r>
              <a:rPr kumimoji="0" lang="fi-FI" sz="900" b="0" i="0" u="none" strike="noStrike" kern="0" cap="none" spc="0" normalizeH="0" baseline="0" noProof="0" dirty="0" err="1">
                <a:ln>
                  <a:noFill/>
                </a:ln>
                <a:solidFill>
                  <a:srgbClr val="29282E"/>
                </a:solidFill>
                <a:effectLst/>
                <a:uLnTx/>
                <a:uFillTx/>
                <a:ea typeface="Arial Unicode MS"/>
              </a:rPr>
              <a:t>metals</a:t>
            </a:r>
            <a:r>
              <a:rPr kumimoji="0" lang="fi-FI" sz="900" b="0" i="0" u="none" strike="noStrike" kern="0" cap="none" spc="0" normalizeH="0" baseline="0" noProof="0" dirty="0">
                <a:ln>
                  <a:noFill/>
                </a:ln>
                <a:solidFill>
                  <a:srgbClr val="29282E"/>
                </a:solidFill>
                <a:effectLst/>
                <a:uLnTx/>
                <a:uFillTx/>
                <a:ea typeface="Arial Unicode MS"/>
              </a:rPr>
              <a:t> </a:t>
            </a:r>
            <a:r>
              <a:rPr kumimoji="0" lang="fi-FI" sz="900" b="0" i="0" u="none" strike="noStrike" kern="0" cap="none" spc="0" normalizeH="0" baseline="0" noProof="0" dirty="0" err="1">
                <a:ln>
                  <a:noFill/>
                </a:ln>
                <a:solidFill>
                  <a:srgbClr val="29282E"/>
                </a:solidFill>
                <a:effectLst/>
                <a:uLnTx/>
                <a:uFillTx/>
                <a:ea typeface="Arial Unicode MS"/>
              </a:rPr>
              <a:t>industry</a:t>
            </a:r>
            <a:r>
              <a:rPr kumimoji="0" lang="fi-FI" sz="900" b="0" i="0" u="none" strike="noStrike" kern="0" cap="none" spc="0" normalizeH="0" baseline="0" noProof="0" dirty="0">
                <a:ln>
                  <a:noFill/>
                </a:ln>
                <a:solidFill>
                  <a:srgbClr val="29282E"/>
                </a:solidFill>
                <a:effectLst/>
                <a:uLnTx/>
                <a:uFillTx/>
                <a:ea typeface="Arial Unicode MS"/>
              </a:rPr>
              <a:t> and </a:t>
            </a:r>
            <a:r>
              <a:rPr kumimoji="0" lang="fi-FI" sz="900" b="0" i="0" u="none" strike="noStrike" kern="0" cap="none" spc="0" normalizeH="0" baseline="0" noProof="0" dirty="0" err="1">
                <a:ln>
                  <a:noFill/>
                </a:ln>
                <a:solidFill>
                  <a:srgbClr val="29282E"/>
                </a:solidFill>
                <a:effectLst/>
                <a:uLnTx/>
                <a:uFillTx/>
                <a:ea typeface="Arial Unicode MS"/>
              </a:rPr>
              <a:t>game</a:t>
            </a:r>
            <a:r>
              <a:rPr kumimoji="0" lang="fi-FI" sz="900" b="0" i="0" u="none" strike="noStrike" kern="0" cap="none" spc="0" normalizeH="0" baseline="0" noProof="0" dirty="0">
                <a:ln>
                  <a:noFill/>
                </a:ln>
                <a:solidFill>
                  <a:srgbClr val="29282E"/>
                </a:solidFill>
                <a:effectLst/>
                <a:uLnTx/>
                <a:uFillTx/>
                <a:ea typeface="Arial Unicode MS"/>
              </a:rPr>
              <a:t> </a:t>
            </a:r>
            <a:r>
              <a:rPr kumimoji="0" lang="fi-FI" sz="900" b="0" i="0" u="none" strike="noStrike" kern="0" cap="none" spc="0" normalizeH="0" baseline="0" noProof="0" dirty="0" err="1">
                <a:ln>
                  <a:noFill/>
                </a:ln>
                <a:solidFill>
                  <a:srgbClr val="29282E"/>
                </a:solidFill>
                <a:effectLst/>
                <a:uLnTx/>
                <a:uFillTx/>
                <a:ea typeface="Arial Unicode MS"/>
              </a:rPr>
              <a:t>industry</a:t>
            </a:r>
            <a:r>
              <a:rPr kumimoji="0" lang="fi-FI" sz="900" b="0" i="0" u="none" strike="noStrike" kern="0" cap="none" spc="0" normalizeH="0" baseline="0" noProof="0" dirty="0">
                <a:ln>
                  <a:noFill/>
                </a:ln>
                <a:solidFill>
                  <a:srgbClr val="29282E"/>
                </a:solidFill>
                <a:effectLst/>
                <a:uLnTx/>
                <a:uFillTx/>
                <a:ea typeface="Arial Unicode MS"/>
              </a:rPr>
              <a:t> </a:t>
            </a:r>
            <a:r>
              <a:rPr kumimoji="0" lang="fi-FI" sz="900" b="0" i="0" u="none" strike="noStrike" kern="0" cap="none" spc="0" normalizeH="0" baseline="0" noProof="0" dirty="0" err="1">
                <a:ln>
                  <a:noFill/>
                </a:ln>
                <a:solidFill>
                  <a:srgbClr val="29282E"/>
                </a:solidFill>
                <a:effectLst/>
                <a:uLnTx/>
                <a:uFillTx/>
                <a:ea typeface="Arial Unicode MS"/>
              </a:rPr>
              <a:t>companies</a:t>
            </a:r>
            <a:r>
              <a:rPr kumimoji="0" lang="fi-FI" sz="900" b="0" i="0" u="none" strike="noStrike" kern="0" cap="none" spc="0" normalizeH="0" baseline="0" noProof="0" dirty="0">
                <a:ln>
                  <a:noFill/>
                </a:ln>
                <a:solidFill>
                  <a:srgbClr val="29282E"/>
                </a:solidFill>
                <a:effectLst/>
                <a:uLnTx/>
                <a:uFillTx/>
                <a:ea typeface="Arial Unicode MS"/>
              </a:rPr>
              <a:t> </a:t>
            </a:r>
            <a:endParaRPr kumimoji="0" lang="fi-FI" sz="900" b="0" i="0" u="none" strike="noStrike" kern="0" cap="none" spc="0" normalizeH="0" baseline="0" noProof="0" dirty="0">
              <a:ln>
                <a:noFill/>
              </a:ln>
              <a:solidFill>
                <a:schemeClr val="tx2"/>
              </a:solidFill>
              <a:effectLst/>
              <a:uLnTx/>
              <a:uFillTx/>
              <a:ea typeface="Arial Unicode MS"/>
            </a:endParaRPr>
          </a:p>
        </p:txBody>
      </p:sp>
      <p:sp>
        <p:nvSpPr>
          <p:cNvPr id="14"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6612134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Technology Industry* in Finland  </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fi-FI" b="0" i="0" u="none" strike="noStrike" kern="0" cap="none" spc="0" normalizeH="0" baseline="0" noProof="0" dirty="0">
              <a:ln>
                <a:noFill/>
              </a:ln>
              <a:solidFill>
                <a:sysClr val="windowText" lastClr="000000"/>
              </a:solidFill>
              <a:effectLst/>
              <a:uLnTx/>
              <a:uFillTx/>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err="1"/>
              <a:t>Source</a:t>
            </a:r>
            <a:r>
              <a:rPr lang="fi-FI" dirty="0"/>
              <a:t>: The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last</a:t>
            </a:r>
            <a:r>
              <a:rPr lang="fi-FI" dirty="0"/>
              <a:t> </a:t>
            </a:r>
            <a:r>
              <a:rPr lang="fi-FI" dirty="0" err="1"/>
              <a:t>observation</a:t>
            </a:r>
            <a:r>
              <a:rPr lang="fi-FI" dirty="0"/>
              <a:t> 31.12.2016</a:t>
            </a:r>
          </a:p>
          <a:p>
            <a:r>
              <a:rPr lang="fi-FI" dirty="0"/>
              <a:t>	</a:t>
            </a:r>
          </a:p>
          <a:p>
            <a:r>
              <a:rPr lang="fi-FI" dirty="0"/>
              <a:t>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297891" cy="252180"/>
        </p:xfrm>
        <a:graphic>
          <a:graphicData uri="http://schemas.openxmlformats.org/drawingml/2006/table">
            <a:tbl>
              <a:tblPr firstRow="1" bandRow="1">
                <a:tableStyleId>{073A0DAA-6AF3-43AB-8588-CEC1D06C72B9}</a:tableStyleId>
              </a:tblPr>
              <a:tblGrid>
                <a:gridCol w="712809">
                  <a:extLst>
                    <a:ext uri="{9D8B030D-6E8A-4147-A177-3AD203B41FA5}">
                      <a16:colId xmlns:a16="http://schemas.microsoft.com/office/drawing/2014/main" val="20004"/>
                    </a:ext>
                  </a:extLst>
                </a:gridCol>
                <a:gridCol w="721875">
                  <a:extLst>
                    <a:ext uri="{9D8B030D-6E8A-4147-A177-3AD203B41FA5}">
                      <a16:colId xmlns:a16="http://schemas.microsoft.com/office/drawing/2014/main" val="20005"/>
                    </a:ext>
                  </a:extLst>
                </a:gridCol>
                <a:gridCol w="703747">
                  <a:extLst>
                    <a:ext uri="{9D8B030D-6E8A-4147-A177-3AD203B41FA5}">
                      <a16:colId xmlns:a16="http://schemas.microsoft.com/office/drawing/2014/main" val="20006"/>
                    </a:ext>
                  </a:extLst>
                </a:gridCol>
                <a:gridCol w="648010">
                  <a:extLst>
                    <a:ext uri="{9D8B030D-6E8A-4147-A177-3AD203B41FA5}">
                      <a16:colId xmlns:a16="http://schemas.microsoft.com/office/drawing/2014/main" val="20007"/>
                    </a:ext>
                  </a:extLst>
                </a:gridCol>
                <a:gridCol w="712811">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712811">
                  <a:extLst>
                    <a:ext uri="{9D8B030D-6E8A-4147-A177-3AD203B41FA5}">
                      <a16:colId xmlns:a16="http://schemas.microsoft.com/office/drawing/2014/main" val="20010"/>
                    </a:ext>
                  </a:extLst>
                </a:gridCol>
                <a:gridCol w="712811">
                  <a:extLst>
                    <a:ext uri="{9D8B030D-6E8A-4147-A177-3AD203B41FA5}">
                      <a16:colId xmlns:a16="http://schemas.microsoft.com/office/drawing/2014/main" val="20011"/>
                    </a:ext>
                  </a:extLst>
                </a:gridCol>
                <a:gridCol w="660206">
                  <a:extLst>
                    <a:ext uri="{9D8B030D-6E8A-4147-A177-3AD203B41FA5}">
                      <a16:colId xmlns:a16="http://schemas.microsoft.com/office/drawing/2014/main" val="260807709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67711"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Million</a:t>
            </a:r>
            <a:r>
              <a:rPr kumimoji="0" lang="fi-FI" sz="1050" b="0" i="0" u="none" strike="noStrike" kern="0" cap="none" spc="0" normalizeH="0" baseline="0" noProof="0" dirty="0">
                <a:ln>
                  <a:noFill/>
                </a:ln>
                <a:solidFill>
                  <a:schemeClr val="tx2"/>
                </a:solidFill>
                <a:effectLst/>
                <a:uLnTx/>
                <a:uFillTx/>
                <a:latin typeface="+mj-lt"/>
                <a:ea typeface="ＭＳ Ｐゴシック" pitchFamily="34" charset="-128"/>
              </a:rPr>
              <a:t> </a:t>
            </a: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euros</a:t>
            </a:r>
            <a:r>
              <a:rPr kumimoji="0" lang="fi-FI" sz="1050" b="0" i="0" u="none" strike="noStrike" kern="0" cap="none" spc="0" normalizeH="0" baseline="0" noProof="0" dirty="0">
                <a:ln>
                  <a:noFill/>
                </a:ln>
                <a:solidFill>
                  <a:schemeClr val="tx2"/>
                </a:solidFill>
                <a:effectLst/>
                <a:uLnTx/>
                <a:uFillTx/>
                <a:latin typeface="+mj-lt"/>
                <a:ea typeface="ＭＳ Ｐゴシック" pitchFamily="34" charset="-128"/>
              </a:rPr>
              <a:t>, at </a:t>
            </a: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current</a:t>
            </a:r>
            <a:r>
              <a:rPr kumimoji="0" lang="fi-FI" sz="1050" b="0" i="0" u="none" strike="noStrike" kern="0" cap="none" spc="0" normalizeH="0" baseline="0" noProof="0" dirty="0">
                <a:ln>
                  <a:noFill/>
                </a:ln>
                <a:solidFill>
                  <a:schemeClr val="tx2"/>
                </a:solidFill>
                <a:effectLst/>
                <a:uLnTx/>
                <a:uFillTx/>
                <a:latin typeface="+mj-lt"/>
                <a:ea typeface="ＭＳ Ｐゴシック" pitchFamily="34" charset="-128"/>
              </a:rPr>
              <a:t> </a:t>
            </a:r>
            <a:r>
              <a:rPr kumimoji="0" lang="fi-FI" sz="1050" b="0" i="0" u="none" strike="noStrike" kern="0" cap="none" spc="0" normalizeH="0" baseline="0" noProof="0" dirty="0" err="1">
                <a:ln>
                  <a:noFill/>
                </a:ln>
                <a:solidFill>
                  <a:schemeClr val="tx2"/>
                </a:solidFill>
                <a:effectLst/>
                <a:uLnTx/>
                <a:uFillTx/>
                <a:latin typeface="+mj-lt"/>
                <a:ea typeface="ＭＳ Ｐゴシック" pitchFamily="34" charset="-128"/>
              </a:rPr>
              <a:t>prices</a:t>
            </a:r>
            <a:r>
              <a:rPr kumimoji="0" lang="fi-FI" sz="1050" b="0" i="0" u="none" strike="noStrike" kern="0" cap="none" spc="0" normalizeH="0" baseline="0" noProof="0" dirty="0">
                <a:ln>
                  <a:noFill/>
                </a:ln>
                <a:solidFill>
                  <a:schemeClr val="tx2"/>
                </a:solidFill>
                <a:effectLst/>
                <a:uLnTx/>
                <a:uFillTx/>
                <a:latin typeface="+mj-lt"/>
                <a:ea typeface="ＭＳ Ｐゴシック" pitchFamily="34" charset="-128"/>
              </a:rPr>
              <a:t>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Combinedä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812394"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schemeClr val="tx2"/>
                </a:solidFill>
                <a:effectLst/>
                <a:uLnTx/>
                <a:uFillTx/>
                <a:ea typeface="Arial Unicode MS"/>
              </a:rPr>
              <a:t>*) </a:t>
            </a:r>
            <a:r>
              <a:rPr kumimoji="0" lang="fi-FI" sz="900" b="0" i="0" u="none" strike="noStrike" kern="0" cap="none" spc="0" normalizeH="0" baseline="0" noProof="0" dirty="0" err="1">
                <a:ln>
                  <a:noFill/>
                </a:ln>
                <a:solidFill>
                  <a:schemeClr val="tx2"/>
                </a:solidFill>
                <a:effectLst/>
                <a:uLnTx/>
                <a:uFillTx/>
                <a:ea typeface="Arial Unicode MS"/>
              </a:rPr>
              <a:t>Excluding</a:t>
            </a:r>
            <a:r>
              <a:rPr kumimoji="0" lang="fi-FI" sz="900" b="0" i="0" u="none" strike="noStrike" kern="0" cap="none" spc="0" normalizeH="0" baseline="0" noProof="0" dirty="0">
                <a:ln>
                  <a:noFill/>
                </a:ln>
                <a:solidFill>
                  <a:schemeClr val="tx2"/>
                </a:solidFill>
                <a:effectLst/>
                <a:uLnTx/>
                <a:uFillTx/>
                <a:ea typeface="Arial Unicode MS"/>
              </a:rPr>
              <a:t> </a:t>
            </a:r>
            <a:r>
              <a:rPr kumimoji="0" lang="fi-FI" sz="900" b="0" i="0" u="none" strike="noStrike" kern="0" cap="none" spc="0" normalizeH="0" baseline="0" noProof="0" dirty="0" err="1">
                <a:ln>
                  <a:noFill/>
                </a:ln>
                <a:solidFill>
                  <a:schemeClr val="tx2"/>
                </a:solidFill>
                <a:effectLst/>
                <a:uLnTx/>
                <a:uFillTx/>
                <a:ea typeface="Arial Unicode MS"/>
              </a:rPr>
              <a:t>metals</a:t>
            </a:r>
            <a:r>
              <a:rPr kumimoji="0" lang="fi-FI" sz="900" b="0" i="0" u="none" strike="noStrike" kern="0" cap="none" spc="0" normalizeH="0" baseline="0" noProof="0" dirty="0">
                <a:ln>
                  <a:noFill/>
                </a:ln>
                <a:solidFill>
                  <a:schemeClr val="tx2"/>
                </a:solidFill>
                <a:effectLst/>
                <a:uLnTx/>
                <a:uFillTx/>
                <a:ea typeface="Arial Unicode MS"/>
              </a:rPr>
              <a:t> </a:t>
            </a:r>
            <a:r>
              <a:rPr kumimoji="0" lang="fi-FI" sz="900" b="0" i="0" u="none" strike="noStrike" kern="0" cap="none" spc="0" normalizeH="0" baseline="0" noProof="0" dirty="0" err="1">
                <a:ln>
                  <a:noFill/>
                </a:ln>
                <a:solidFill>
                  <a:schemeClr val="tx2"/>
                </a:solidFill>
                <a:effectLst/>
                <a:uLnTx/>
                <a:uFillTx/>
                <a:ea typeface="Arial Unicode MS"/>
              </a:rPr>
              <a:t>industry</a:t>
            </a:r>
            <a:r>
              <a:rPr kumimoji="0" lang="fi-FI" sz="900" b="0" i="0" u="none" strike="noStrike" kern="0" cap="none" spc="0" normalizeH="0" baseline="0" noProof="0" dirty="0">
                <a:ln>
                  <a:noFill/>
                </a:ln>
                <a:solidFill>
                  <a:schemeClr val="tx2"/>
                </a:solidFill>
                <a:effectLst/>
                <a:uLnTx/>
                <a:uFillTx/>
                <a:ea typeface="Arial Unicode MS"/>
              </a:rPr>
              <a:t> and </a:t>
            </a:r>
            <a:r>
              <a:rPr kumimoji="0" lang="fi-FI" sz="900" b="0" i="0" u="none" strike="noStrike" kern="0" cap="none" spc="0" normalizeH="0" baseline="0" noProof="0" dirty="0" err="1">
                <a:ln>
                  <a:noFill/>
                </a:ln>
                <a:solidFill>
                  <a:schemeClr val="tx2"/>
                </a:solidFill>
                <a:effectLst/>
                <a:uLnTx/>
                <a:uFillTx/>
                <a:ea typeface="Arial Unicode MS"/>
              </a:rPr>
              <a:t>game</a:t>
            </a:r>
            <a:r>
              <a:rPr kumimoji="0" lang="fi-FI" sz="900" b="0" i="0" u="none" strike="noStrike" kern="0" cap="none" spc="0" normalizeH="0" baseline="0" noProof="0" dirty="0">
                <a:ln>
                  <a:noFill/>
                </a:ln>
                <a:solidFill>
                  <a:schemeClr val="tx2"/>
                </a:solidFill>
                <a:effectLst/>
                <a:uLnTx/>
                <a:uFillTx/>
                <a:ea typeface="Arial Unicode MS"/>
              </a:rPr>
              <a:t> </a:t>
            </a:r>
            <a:r>
              <a:rPr kumimoji="0" lang="fi-FI" sz="900" b="0" i="0" u="none" strike="noStrike" kern="0" cap="none" spc="0" normalizeH="0" baseline="0" noProof="0" dirty="0" err="1">
                <a:ln>
                  <a:noFill/>
                </a:ln>
                <a:solidFill>
                  <a:schemeClr val="tx2"/>
                </a:solidFill>
                <a:effectLst/>
                <a:uLnTx/>
                <a:uFillTx/>
                <a:ea typeface="Arial Unicode MS"/>
              </a:rPr>
              <a:t>industry</a:t>
            </a:r>
            <a:r>
              <a:rPr kumimoji="0" lang="fi-FI" sz="900" b="0" i="0" u="none" strike="noStrike" kern="0" cap="none" spc="0" normalizeH="0" baseline="0" noProof="0" dirty="0">
                <a:ln>
                  <a:noFill/>
                </a:ln>
                <a:solidFill>
                  <a:schemeClr val="tx2"/>
                </a:solidFill>
                <a:effectLst/>
                <a:uLnTx/>
                <a:uFillTx/>
                <a:ea typeface="Arial Unicode MS"/>
              </a:rPr>
              <a:t> </a:t>
            </a:r>
            <a:r>
              <a:rPr kumimoji="0" lang="fi-FI" sz="900" b="0" i="0" u="none" strike="noStrike" kern="0" cap="none" spc="0" normalizeH="0" baseline="0" noProof="0" dirty="0" err="1">
                <a:ln>
                  <a:noFill/>
                </a:ln>
                <a:solidFill>
                  <a:schemeClr val="tx2"/>
                </a:solidFill>
                <a:effectLst/>
                <a:uLnTx/>
                <a:uFillTx/>
                <a:ea typeface="Arial Unicode MS"/>
              </a:rPr>
              <a:t>companies</a:t>
            </a:r>
            <a:r>
              <a:rPr kumimoji="0" lang="fi-FI" sz="900" b="0" i="0" u="none" strike="noStrike" kern="0" cap="none" spc="0" normalizeH="0" baseline="0" noProof="0" dirty="0">
                <a:ln>
                  <a:noFill/>
                </a:ln>
                <a:solidFill>
                  <a:schemeClr val="tx2"/>
                </a:solidFill>
                <a:effectLst/>
                <a:uLnTx/>
                <a:uFillTx/>
                <a:ea typeface="Arial Unicode MS"/>
              </a:rPr>
              <a:t>  </a:t>
            </a: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defTabSz="812394"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chemeClr val="tx2"/>
                </a:solidFill>
                <a:effectLst/>
                <a:uLnTx/>
                <a:uFillTx/>
                <a:latin typeface="Verdana"/>
                <a:ea typeface="ＭＳ Ｐゴシック" pitchFamily="34" charset="-128"/>
              </a:rPr>
              <a:t>Combined</a:t>
            </a:r>
            <a:endParaRPr kumimoji="0" lang="fi-FI" sz="1050" b="0" i="0" u="none" strike="noStrike" kern="0" cap="none" spc="0" normalizeH="0" baseline="0" noProof="0" dirty="0">
              <a:ln>
                <a:noFill/>
              </a:ln>
              <a:solidFill>
                <a:schemeClr val="tx2"/>
              </a:solidFill>
              <a:effectLst/>
              <a:uLnTx/>
              <a:uFillTx/>
              <a:latin typeface="Verdana"/>
              <a:ea typeface="ＭＳ Ｐゴシック" pitchFamily="34" charset="-128"/>
            </a:endParaRPr>
          </a:p>
        </p:txBody>
      </p:sp>
      <p:sp>
        <p:nvSpPr>
          <p:cNvPr id="14"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34453343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solidFill>
                  <a:schemeClr val="tx2"/>
                </a:solidFill>
                <a:latin typeface="Verdana"/>
                <a:ea typeface="Adobe Fan Heiti Std B" panose="020B0700000000000000" pitchFamily="34" charset="-128"/>
                <a:cs typeface="Adobe Hebrew" panose="02040503050201020203" pitchFamily="18" charset="-79"/>
              </a:rPr>
              <a:t>Tender  Requests* Received by Technology Industry Companies in Finland</a:t>
            </a:r>
            <a:endParaRPr lang="fi-FI" dirty="0">
              <a:solidFill>
                <a:schemeClr val="tx2"/>
              </a:solidFill>
            </a:endParaRP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fi-FI" b="0" i="0" u="none" strike="noStrike" kern="0" cap="none" spc="0" normalizeH="0" baseline="0" noProof="0" dirty="0">
              <a:ln>
                <a:noFill/>
              </a:ln>
              <a:solidFill>
                <a:srgbClr val="29282E"/>
              </a:solidFill>
              <a:effectLst/>
              <a:uLnTx/>
              <a:uFillTx/>
            </a:endParaRPr>
          </a:p>
        </p:txBody>
      </p:sp>
      <p:sp>
        <p:nvSpPr>
          <p:cNvPr id="7" name="Tekstin paikkamerkki 6"/>
          <p:cNvSpPr>
            <a:spLocks noGrp="1"/>
          </p:cNvSpPr>
          <p:nvPr>
            <p:ph type="body" sz="quarter" idx="18"/>
          </p:nvPr>
        </p:nvSpPr>
        <p:spPr>
          <a:xfrm>
            <a:off x="2368315" y="4490062"/>
            <a:ext cx="6286148" cy="389162"/>
          </a:xfrm>
        </p:spPr>
        <p:txBody>
          <a:bodyPr/>
          <a:lstStyle/>
          <a:p>
            <a:r>
              <a:rPr lang="fi-FI" kern="0" dirty="0">
                <a:solidFill>
                  <a:schemeClr val="tx2"/>
                </a:solidFill>
                <a:latin typeface="+mj-lt"/>
                <a:ea typeface="ＭＳ Ｐゴシック"/>
                <a:cs typeface="Arial" charset="0"/>
              </a:rPr>
              <a:t>*) Have </a:t>
            </a:r>
            <a:r>
              <a:rPr lang="fi-FI" kern="0" dirty="0" err="1">
                <a:solidFill>
                  <a:schemeClr val="tx2"/>
                </a:solidFill>
                <a:latin typeface="+mj-lt"/>
                <a:ea typeface="ＭＳ Ｐゴシック"/>
                <a:cs typeface="Arial" charset="0"/>
              </a:rPr>
              <a:t>you</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experienced</a:t>
            </a:r>
            <a:r>
              <a:rPr lang="fi-FI" kern="0" dirty="0">
                <a:solidFill>
                  <a:schemeClr val="tx2"/>
                </a:solidFill>
                <a:latin typeface="+mj-lt"/>
                <a:ea typeface="ＭＳ Ｐゴシック"/>
                <a:cs typeface="Arial" charset="0"/>
              </a:rPr>
              <a:t> a </a:t>
            </a:r>
            <a:r>
              <a:rPr lang="fi-FI" kern="0" dirty="0" err="1">
                <a:solidFill>
                  <a:schemeClr val="tx2"/>
                </a:solidFill>
                <a:latin typeface="+mj-lt"/>
                <a:ea typeface="ＭＳ Ｐゴシック"/>
                <a:cs typeface="Arial" charset="0"/>
              </a:rPr>
              <a:t>notable</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increase</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or</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decrease</a:t>
            </a:r>
            <a:r>
              <a:rPr lang="fi-FI" kern="0" dirty="0">
                <a:solidFill>
                  <a:schemeClr val="tx2"/>
                </a:solidFill>
                <a:latin typeface="+mj-lt"/>
                <a:ea typeface="ＭＳ Ｐゴシック"/>
                <a:cs typeface="Arial" charset="0"/>
              </a:rPr>
              <a:t> in the </a:t>
            </a:r>
            <a:r>
              <a:rPr lang="fi-FI" kern="0" dirty="0" err="1">
                <a:solidFill>
                  <a:schemeClr val="tx2"/>
                </a:solidFill>
                <a:latin typeface="+mj-lt"/>
                <a:ea typeface="ＭＳ Ｐゴシック"/>
                <a:cs typeface="Arial" charset="0"/>
              </a:rPr>
              <a:t>number</a:t>
            </a:r>
            <a:r>
              <a:rPr lang="fi-FI" kern="0" dirty="0">
                <a:solidFill>
                  <a:schemeClr val="tx2"/>
                </a:solidFill>
                <a:latin typeface="+mj-lt"/>
                <a:ea typeface="ＭＳ Ｐゴシック"/>
                <a:cs typeface="Arial" charset="0"/>
              </a:rPr>
              <a:t> of </a:t>
            </a:r>
            <a:r>
              <a:rPr lang="fi-FI" kern="0" dirty="0" err="1">
                <a:solidFill>
                  <a:schemeClr val="tx2"/>
                </a:solidFill>
                <a:latin typeface="+mj-lt"/>
                <a:ea typeface="ＭＳ Ｐゴシック"/>
                <a:cs typeface="Arial" charset="0"/>
              </a:rPr>
              <a:t>requests</a:t>
            </a:r>
            <a:r>
              <a:rPr lang="fi-FI" kern="0" dirty="0">
                <a:solidFill>
                  <a:schemeClr val="tx2"/>
                </a:solidFill>
                <a:latin typeface="+mj-lt"/>
                <a:ea typeface="ＭＳ Ｐゴシック"/>
                <a:cs typeface="Arial" charset="0"/>
              </a:rPr>
              <a:t> for </a:t>
            </a:r>
            <a:r>
              <a:rPr lang="fi-FI" kern="0" dirty="0" err="1">
                <a:solidFill>
                  <a:schemeClr val="tx2"/>
                </a:solidFill>
                <a:latin typeface="+mj-lt"/>
                <a:ea typeface="ＭＳ Ｐゴシック"/>
                <a:cs typeface="Arial" charset="0"/>
              </a:rPr>
              <a:t>tenders</a:t>
            </a:r>
            <a:r>
              <a:rPr lang="fi-FI" kern="0" dirty="0">
                <a:solidFill>
                  <a:schemeClr val="tx2"/>
                </a:solidFill>
                <a:latin typeface="+mj-lt"/>
                <a:ea typeface="ＭＳ Ｐゴシック"/>
                <a:cs typeface="Arial" charset="0"/>
              </a:rPr>
              <a:t> in </a:t>
            </a:r>
            <a:r>
              <a:rPr lang="fi-FI" kern="0" dirty="0" err="1">
                <a:solidFill>
                  <a:schemeClr val="tx2"/>
                </a:solidFill>
                <a:latin typeface="+mj-lt"/>
                <a:ea typeface="ＭＳ Ｐゴシック"/>
                <a:cs typeface="Arial" charset="0"/>
              </a:rPr>
              <a:t>recent</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weeks</a:t>
            </a:r>
            <a:r>
              <a:rPr lang="fi-FI" kern="0" dirty="0">
                <a:solidFill>
                  <a:schemeClr val="tx2"/>
                </a:solidFill>
                <a:latin typeface="+mj-lt"/>
                <a:ea typeface="ＭＳ Ｐゴシック"/>
                <a:cs typeface="Arial" charset="0"/>
              </a:rPr>
              <a:t> in </a:t>
            </a:r>
            <a:r>
              <a:rPr lang="fi-FI" kern="0" dirty="0" err="1">
                <a:solidFill>
                  <a:schemeClr val="tx2"/>
                </a:solidFill>
                <a:latin typeface="+mj-lt"/>
                <a:ea typeface="ＭＳ Ｐゴシック"/>
                <a:cs typeface="Arial" charset="0"/>
              </a:rPr>
              <a:t>comparison</a:t>
            </a:r>
            <a:r>
              <a:rPr lang="fi-FI" kern="0" dirty="0">
                <a:solidFill>
                  <a:schemeClr val="tx2"/>
                </a:solidFill>
                <a:latin typeface="+mj-lt"/>
                <a:ea typeface="ＭＳ Ｐゴシック"/>
                <a:cs typeface="Arial" charset="0"/>
              </a:rPr>
              <a:t> to the </a:t>
            </a:r>
            <a:r>
              <a:rPr lang="fi-FI" kern="0" dirty="0" err="1">
                <a:solidFill>
                  <a:schemeClr val="tx2"/>
                </a:solidFill>
                <a:latin typeface="+mj-lt"/>
                <a:ea typeface="ＭＳ Ｐゴシック"/>
                <a:cs typeface="Arial" charset="0"/>
              </a:rPr>
              <a:t>situation</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three</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months</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ago</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Balance</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figure</a:t>
            </a:r>
            <a:r>
              <a:rPr lang="fi-FI" kern="0" dirty="0">
                <a:solidFill>
                  <a:schemeClr val="tx2"/>
                </a:solidFill>
                <a:latin typeface="+mj-lt"/>
                <a:ea typeface="ＭＳ Ｐゴシック"/>
                <a:cs typeface="Arial" charset="0"/>
              </a:rPr>
              <a:t> = the </a:t>
            </a:r>
            <a:r>
              <a:rPr lang="fi-FI" kern="0" dirty="0" err="1">
                <a:solidFill>
                  <a:schemeClr val="tx2"/>
                </a:solidFill>
                <a:latin typeface="+mj-lt"/>
                <a:ea typeface="ＭＳ Ｐゴシック"/>
                <a:cs typeface="Arial" charset="0"/>
              </a:rPr>
              <a:t>number</a:t>
            </a:r>
            <a:r>
              <a:rPr lang="fi-FI" kern="0" dirty="0">
                <a:solidFill>
                  <a:schemeClr val="tx2"/>
                </a:solidFill>
                <a:latin typeface="+mj-lt"/>
                <a:ea typeface="ＭＳ Ｐゴシック"/>
                <a:cs typeface="Arial" charset="0"/>
              </a:rPr>
              <a:t> of </a:t>
            </a:r>
            <a:r>
              <a:rPr lang="fi-FI" kern="0" dirty="0" err="1">
                <a:solidFill>
                  <a:schemeClr val="tx2"/>
                </a:solidFill>
                <a:latin typeface="+mj-lt"/>
                <a:ea typeface="ＭＳ Ｐゴシック"/>
                <a:cs typeface="Arial" charset="0"/>
              </a:rPr>
              <a:t>companies</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receiving</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more</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requests</a:t>
            </a:r>
            <a:r>
              <a:rPr lang="fi-FI" kern="0" dirty="0">
                <a:solidFill>
                  <a:schemeClr val="tx2"/>
                </a:solidFill>
                <a:latin typeface="+mj-lt"/>
                <a:ea typeface="ＭＳ Ｐゴシック"/>
                <a:cs typeface="Arial" charset="0"/>
              </a:rPr>
              <a:t> - the </a:t>
            </a:r>
            <a:r>
              <a:rPr lang="fi-FI" kern="0" dirty="0" err="1">
                <a:solidFill>
                  <a:schemeClr val="tx2"/>
                </a:solidFill>
                <a:latin typeface="+mj-lt"/>
                <a:ea typeface="ＭＳ Ｐゴシック"/>
                <a:cs typeface="Arial" charset="0"/>
              </a:rPr>
              <a:t>number</a:t>
            </a:r>
            <a:r>
              <a:rPr lang="fi-FI" kern="0" dirty="0">
                <a:solidFill>
                  <a:schemeClr val="tx2"/>
                </a:solidFill>
                <a:latin typeface="+mj-lt"/>
                <a:ea typeface="ＭＳ Ｐゴシック"/>
                <a:cs typeface="Arial" charset="0"/>
              </a:rPr>
              <a:t> of </a:t>
            </a:r>
            <a:r>
              <a:rPr lang="fi-FI" kern="0" dirty="0" err="1">
                <a:solidFill>
                  <a:schemeClr val="tx2"/>
                </a:solidFill>
                <a:latin typeface="+mj-lt"/>
                <a:ea typeface="ＭＳ Ｐゴシック"/>
                <a:cs typeface="Arial" charset="0"/>
              </a:rPr>
              <a:t>companies</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receiving</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less</a:t>
            </a:r>
            <a:r>
              <a:rPr lang="fi-FI" kern="0" dirty="0">
                <a:solidFill>
                  <a:schemeClr val="tx2"/>
                </a:solidFill>
                <a:latin typeface="+mj-lt"/>
                <a:ea typeface="ＭＳ Ｐゴシック"/>
                <a:cs typeface="Arial" charset="0"/>
              </a:rPr>
              <a:t> </a:t>
            </a:r>
            <a:r>
              <a:rPr lang="fi-FI" kern="0" dirty="0" err="1">
                <a:solidFill>
                  <a:schemeClr val="tx2"/>
                </a:solidFill>
                <a:latin typeface="+mj-lt"/>
                <a:ea typeface="ＭＳ Ｐゴシック"/>
                <a:cs typeface="Arial" charset="0"/>
              </a:rPr>
              <a:t>requests</a:t>
            </a:r>
            <a:r>
              <a:rPr lang="fi-FI" kern="0" dirty="0">
                <a:solidFill>
                  <a:schemeClr val="tx2"/>
                </a:solidFill>
                <a:latin typeface="+mj-lt"/>
                <a:ea typeface="ＭＳ Ｐゴシック"/>
                <a:cs typeface="Arial" charset="0"/>
              </a:rPr>
              <a:t>.</a:t>
            </a:r>
            <a:endParaRPr lang="fi-FI" dirty="0">
              <a:solidFill>
                <a:schemeClr val="tx2"/>
              </a:solidFill>
              <a:latin typeface="+mj-lt"/>
            </a:endParaRPr>
          </a:p>
          <a:p>
            <a:r>
              <a:rPr lang="fi-FI" dirty="0" err="1">
                <a:latin typeface="+mj-lt"/>
              </a:rPr>
              <a:t>Source</a:t>
            </a:r>
            <a:r>
              <a:rPr lang="fi-FI" dirty="0">
                <a:latin typeface="+mj-lt"/>
              </a:rPr>
              <a:t>: The Federation of </a:t>
            </a:r>
            <a:r>
              <a:rPr lang="fi-FI" dirty="0" err="1">
                <a:latin typeface="+mj-lt"/>
              </a:rPr>
              <a:t>Finnish</a:t>
            </a:r>
            <a:r>
              <a:rPr lang="fi-FI" dirty="0">
                <a:latin typeface="+mj-lt"/>
              </a:rPr>
              <a:t> Technology </a:t>
            </a:r>
            <a:r>
              <a:rPr lang="fi-FI" dirty="0" err="1">
                <a:latin typeface="+mj-lt"/>
              </a:rPr>
              <a:t>Industries</a:t>
            </a:r>
            <a:r>
              <a:rPr lang="fi-FI" dirty="0">
                <a:latin typeface="+mj-lt"/>
              </a:rPr>
              <a:t>’ </a:t>
            </a:r>
            <a:r>
              <a:rPr lang="fi-FI" dirty="0" err="1">
                <a:latin typeface="+mj-lt"/>
              </a:rPr>
              <a:t>order</a:t>
            </a:r>
            <a:r>
              <a:rPr lang="fi-FI" dirty="0">
                <a:latin typeface="+mj-lt"/>
              </a:rPr>
              <a:t> </a:t>
            </a:r>
            <a:r>
              <a:rPr lang="fi-FI" dirty="0" err="1">
                <a:latin typeface="+mj-lt"/>
              </a:rPr>
              <a:t>book</a:t>
            </a:r>
            <a:r>
              <a:rPr lang="fi-FI" dirty="0">
                <a:latin typeface="+mj-lt"/>
              </a:rPr>
              <a:t> </a:t>
            </a:r>
            <a:r>
              <a:rPr lang="fi-FI" dirty="0" err="1">
                <a:latin typeface="+mj-lt"/>
              </a:rPr>
              <a:t>survey’s</a:t>
            </a:r>
            <a:r>
              <a:rPr lang="fi-FI" dirty="0">
                <a:latin typeface="+mj-lt"/>
              </a:rPr>
              <a:t> </a:t>
            </a:r>
            <a:r>
              <a:rPr lang="fi-FI" dirty="0" err="1">
                <a:latin typeface="+mj-lt"/>
              </a:rPr>
              <a:t>respondent</a:t>
            </a:r>
            <a:r>
              <a:rPr lang="fi-FI" dirty="0">
                <a:latin typeface="+mj-lt"/>
              </a:rPr>
              <a:t> </a:t>
            </a:r>
            <a:r>
              <a:rPr lang="fi-FI" dirty="0" err="1">
                <a:latin typeface="+mj-lt"/>
              </a:rPr>
              <a:t>companies</a:t>
            </a:r>
            <a:r>
              <a:rPr lang="fi-FI" dirty="0">
                <a:latin typeface="+mj-lt"/>
              </a:rPr>
              <a:t>, </a:t>
            </a:r>
            <a:r>
              <a:rPr lang="fi-FI" dirty="0" err="1">
                <a:latin typeface="+mj-lt"/>
              </a:rPr>
              <a:t>last</a:t>
            </a:r>
            <a:r>
              <a:rPr lang="fi-FI" dirty="0">
                <a:latin typeface="+mj-lt"/>
              </a:rPr>
              <a:t> </a:t>
            </a:r>
            <a:r>
              <a:rPr lang="fi-FI" dirty="0" err="1">
                <a:latin typeface="+mj-lt"/>
              </a:rPr>
              <a:t>observation</a:t>
            </a:r>
            <a:r>
              <a:rPr lang="fi-FI" dirty="0">
                <a:latin typeface="+mj-lt"/>
              </a:rPr>
              <a:t> </a:t>
            </a:r>
            <a:r>
              <a:rPr lang="fi-FI" dirty="0" err="1">
                <a:latin typeface="+mj-lt"/>
              </a:rPr>
              <a:t>January</a:t>
            </a:r>
            <a:r>
              <a:rPr lang="fi-FI" dirty="0">
                <a:latin typeface="+mj-lt"/>
              </a:rPr>
              <a:t> 2017</a:t>
            </a:r>
          </a:p>
          <a:p>
            <a:r>
              <a:rPr lang="fi-FI" dirty="0"/>
              <a:t>    </a:t>
            </a:r>
          </a:p>
          <a:p>
            <a:endParaRPr lang="fi-FI" dirty="0"/>
          </a:p>
        </p:txBody>
      </p:sp>
      <p:graphicFrame>
        <p:nvGraphicFramePr>
          <p:cNvPr id="8" name="Sisällön paikkamerkki 7"/>
          <p:cNvGraphicFramePr>
            <a:graphicFrameLocks noGrp="1"/>
          </p:cNvGraphicFramePr>
          <p:nvPr>
            <p:ph sz="quarter" idx="17"/>
            <p:extLst/>
          </p:nvPr>
        </p:nvGraphicFramePr>
        <p:xfrm>
          <a:off x="381000" y="1081327"/>
          <a:ext cx="8391525" cy="34521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ulukko 9"/>
          <p:cNvGraphicFramePr>
            <a:graphicFrameLocks noGrp="1"/>
          </p:cNvGraphicFramePr>
          <p:nvPr>
            <p:extLst/>
          </p:nvPr>
        </p:nvGraphicFramePr>
        <p:xfrm>
          <a:off x="813540" y="2566884"/>
          <a:ext cx="7905723" cy="262214"/>
        </p:xfrm>
        <a:graphic>
          <a:graphicData uri="http://schemas.openxmlformats.org/drawingml/2006/table">
            <a:tbl>
              <a:tblPr firstRow="1" bandRow="1">
                <a:tableStyleId>{073A0DAA-6AF3-43AB-8588-CEC1D06C72B9}</a:tableStyleId>
              </a:tblPr>
              <a:tblGrid>
                <a:gridCol w="820407">
                  <a:extLst>
                    <a:ext uri="{9D8B030D-6E8A-4147-A177-3AD203B41FA5}">
                      <a16:colId xmlns:a16="http://schemas.microsoft.com/office/drawing/2014/main" val="20003"/>
                    </a:ext>
                  </a:extLst>
                </a:gridCol>
                <a:gridCol w="878345">
                  <a:extLst>
                    <a:ext uri="{9D8B030D-6E8A-4147-A177-3AD203B41FA5}">
                      <a16:colId xmlns:a16="http://schemas.microsoft.com/office/drawing/2014/main" val="20004"/>
                    </a:ext>
                  </a:extLst>
                </a:gridCol>
                <a:gridCol w="784039">
                  <a:extLst>
                    <a:ext uri="{9D8B030D-6E8A-4147-A177-3AD203B41FA5}">
                      <a16:colId xmlns:a16="http://schemas.microsoft.com/office/drawing/2014/main" val="20005"/>
                    </a:ext>
                  </a:extLst>
                </a:gridCol>
                <a:gridCol w="784039">
                  <a:extLst>
                    <a:ext uri="{9D8B030D-6E8A-4147-A177-3AD203B41FA5}">
                      <a16:colId xmlns:a16="http://schemas.microsoft.com/office/drawing/2014/main" val="20006"/>
                    </a:ext>
                  </a:extLst>
                </a:gridCol>
                <a:gridCol w="784039">
                  <a:extLst>
                    <a:ext uri="{9D8B030D-6E8A-4147-A177-3AD203B41FA5}">
                      <a16:colId xmlns:a16="http://schemas.microsoft.com/office/drawing/2014/main" val="20007"/>
                    </a:ext>
                  </a:extLst>
                </a:gridCol>
                <a:gridCol w="849375">
                  <a:extLst>
                    <a:ext uri="{9D8B030D-6E8A-4147-A177-3AD203B41FA5}">
                      <a16:colId xmlns:a16="http://schemas.microsoft.com/office/drawing/2014/main" val="20008"/>
                    </a:ext>
                  </a:extLst>
                </a:gridCol>
                <a:gridCol w="784039">
                  <a:extLst>
                    <a:ext uri="{9D8B030D-6E8A-4147-A177-3AD203B41FA5}">
                      <a16:colId xmlns:a16="http://schemas.microsoft.com/office/drawing/2014/main" val="20009"/>
                    </a:ext>
                  </a:extLst>
                </a:gridCol>
                <a:gridCol w="729800">
                  <a:extLst>
                    <a:ext uri="{9D8B030D-6E8A-4147-A177-3AD203B41FA5}">
                      <a16:colId xmlns:a16="http://schemas.microsoft.com/office/drawing/2014/main" val="20010"/>
                    </a:ext>
                  </a:extLst>
                </a:gridCol>
                <a:gridCol w="745820">
                  <a:extLst>
                    <a:ext uri="{9D8B030D-6E8A-4147-A177-3AD203B41FA5}">
                      <a16:colId xmlns:a16="http://schemas.microsoft.com/office/drawing/2014/main" val="20011"/>
                    </a:ext>
                  </a:extLst>
                </a:gridCol>
                <a:gridCol w="745820">
                  <a:extLst>
                    <a:ext uri="{9D8B030D-6E8A-4147-A177-3AD203B41FA5}">
                      <a16:colId xmlns:a16="http://schemas.microsoft.com/office/drawing/2014/main" val="2160887690"/>
                    </a:ext>
                  </a:extLst>
                </a:gridCol>
              </a:tblGrid>
              <a:tr h="262214">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1"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39400073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the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fi-FI" b="0" i="0" u="none" strike="noStrike" kern="0" cap="none" spc="0" normalizeH="0" baseline="0" noProof="0" dirty="0">
              <a:ln>
                <a:noFill/>
              </a:ln>
              <a:solidFill>
                <a:srgbClr val="29282E"/>
              </a:solidFill>
              <a:effectLst/>
              <a:uLnTx/>
              <a:uFillTx/>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5" name="Tekstin paikkamerkki 6"/>
          <p:cNvSpPr>
            <a:spLocks noGrp="1"/>
          </p:cNvSpPr>
          <p:nvPr>
            <p:ph type="body" sz="quarter" idx="18"/>
          </p:nvPr>
        </p:nvSpPr>
        <p:spPr>
          <a:xfrm>
            <a:off x="2334682" y="4727574"/>
            <a:ext cx="4634955" cy="165163"/>
          </a:xfrm>
        </p:spPr>
        <p:txBody>
          <a:bodyPr/>
          <a:lstStyle/>
          <a:p>
            <a:r>
              <a:rPr lang="fi-FI" dirty="0">
                <a:solidFill>
                  <a:schemeClr val="tx2"/>
                </a:solidFill>
              </a:rPr>
              <a:t>Source: </a:t>
            </a:r>
            <a:r>
              <a:rPr lang="fi-FI" dirty="0">
                <a:solidFill>
                  <a:schemeClr val="tx2"/>
                </a:solidFill>
                <a:ea typeface="ＭＳ Ｐゴシック" pitchFamily="34" charset="-128"/>
              </a:rPr>
              <a:t>The Federation of </a:t>
            </a:r>
            <a:r>
              <a:rPr lang="fi-FI" dirty="0" err="1">
                <a:solidFill>
                  <a:schemeClr val="tx2"/>
                </a:solidFill>
                <a:ea typeface="ＭＳ Ｐゴシック" pitchFamily="34" charset="-128"/>
              </a:rPr>
              <a:t>Finnish</a:t>
            </a:r>
            <a:r>
              <a:rPr lang="fi-FI" dirty="0">
                <a:solidFill>
                  <a:schemeClr val="tx2"/>
                </a:solidFill>
                <a:ea typeface="ＭＳ Ｐゴシック" pitchFamily="34" charset="-128"/>
              </a:rPr>
              <a:t> Technology Industries’ </a:t>
            </a:r>
            <a:r>
              <a:rPr lang="fi-FI" dirty="0" err="1">
                <a:solidFill>
                  <a:schemeClr val="tx2"/>
                </a:solidFill>
                <a:ea typeface="ＭＳ Ｐゴシック" pitchFamily="34" charset="-128"/>
              </a:rPr>
              <a:t>order</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book</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survey’s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respondent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companies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last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observation</a:t>
            </a:r>
            <a:r>
              <a:rPr lang="fi-FI" dirty="0">
                <a:solidFill>
                  <a:schemeClr val="tx2"/>
                </a:solidFill>
                <a:ea typeface="ＭＳ Ｐゴシック" pitchFamily="34" charset="-128"/>
              </a:rPr>
              <a:t> October-</a:t>
            </a:r>
            <a:r>
              <a:rPr lang="fi-FI" dirty="0" err="1">
                <a:solidFill>
                  <a:schemeClr val="tx2"/>
                </a:solidFill>
                <a:ea typeface="ＭＳ Ｐゴシック" pitchFamily="34" charset="-128"/>
              </a:rPr>
              <a:t>December</a:t>
            </a:r>
            <a:r>
              <a:rPr lang="fi-FI" dirty="0">
                <a:solidFill>
                  <a:schemeClr val="tx2"/>
                </a:solidFill>
                <a:ea typeface="ＭＳ Ｐゴシック" pitchFamily="34" charset="-128"/>
              </a:rPr>
              <a:t> 2016</a:t>
            </a:r>
            <a:r>
              <a:rPr lang="fi-FI" dirty="0"/>
              <a:t> </a:t>
            </a:r>
          </a:p>
          <a:p>
            <a:endParaRPr lang="fi-FI" dirty="0"/>
          </a:p>
        </p:txBody>
      </p:sp>
      <p:sp>
        <p:nvSpPr>
          <p:cNvPr id="11"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40052456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Electronics</a:t>
            </a:r>
            <a:r>
              <a:rPr lang="fi-FI" dirty="0"/>
              <a:t> and </a:t>
            </a:r>
            <a:r>
              <a:rPr lang="fi-FI" dirty="0" err="1"/>
              <a:t>Electrotechnical</a:t>
            </a:r>
            <a:r>
              <a:rPr lang="fi-FI" dirty="0"/>
              <a:t> Industry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fi-FI" b="0" i="0" u="none" strike="noStrike" kern="0" cap="none" spc="0" normalizeH="0" baseline="0" noProof="0" dirty="0">
              <a:ln>
                <a:noFill/>
              </a:ln>
              <a:solidFill>
                <a:srgbClr val="29282E"/>
              </a:solidFill>
              <a:effectLst/>
              <a:uLnTx/>
              <a:uFillTx/>
            </a:endParaRPr>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18828" y="1988613"/>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defTabSz="812394"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chemeClr val="tx2"/>
                </a:solidFill>
                <a:effectLst/>
                <a:uLnTx/>
                <a:uFillTx/>
                <a:latin typeface="Verdana"/>
                <a:ea typeface="ＭＳ Ｐゴシック" pitchFamily="34" charset="-128"/>
              </a:rPr>
              <a:t>Combined</a:t>
            </a:r>
            <a:endParaRPr kumimoji="0" lang="fi-FI" sz="1050" b="0" i="0" u="none" strike="noStrike" kern="0" cap="none" spc="0" normalizeH="0" baseline="0" noProof="0" dirty="0">
              <a:ln>
                <a:noFill/>
              </a:ln>
              <a:solidFill>
                <a:schemeClr val="tx2"/>
              </a:solidFill>
              <a:effectLst/>
              <a:uLnTx/>
              <a:uFillTx/>
              <a:latin typeface="Verdana"/>
              <a:ea typeface="ＭＳ Ｐゴシック" pitchFamily="34" charset="-128"/>
            </a:endParaRPr>
          </a:p>
        </p:txBody>
      </p:sp>
      <p:graphicFrame>
        <p:nvGraphicFramePr>
          <p:cNvPr id="14" name="Taulukko 13"/>
          <p:cNvGraphicFramePr>
            <a:graphicFrameLocks noGrp="1"/>
          </p:cNvGraphicFramePr>
          <p:nvPr>
            <p:extLst/>
          </p:nvPr>
        </p:nvGraphicFramePr>
        <p:xfrm>
          <a:off x="1007944" y="3628739"/>
          <a:ext cx="6297894" cy="295015"/>
        </p:xfrm>
        <a:graphic>
          <a:graphicData uri="http://schemas.openxmlformats.org/drawingml/2006/table">
            <a:tbl>
              <a:tblPr firstRow="1" bandRow="1">
                <a:tableStyleId>{073A0DAA-6AF3-43AB-8588-CEC1D06C72B9}</a:tableStyleId>
              </a:tblPr>
              <a:tblGrid>
                <a:gridCol w="699767">
                  <a:extLst>
                    <a:ext uri="{9D8B030D-6E8A-4147-A177-3AD203B41FA5}">
                      <a16:colId xmlns:a16="http://schemas.microsoft.com/office/drawing/2014/main" val="20003"/>
                    </a:ext>
                  </a:extLst>
                </a:gridCol>
                <a:gridCol w="699766">
                  <a:extLst>
                    <a:ext uri="{9D8B030D-6E8A-4147-A177-3AD203B41FA5}">
                      <a16:colId xmlns:a16="http://schemas.microsoft.com/office/drawing/2014/main" val="20004"/>
                    </a:ext>
                  </a:extLst>
                </a:gridCol>
                <a:gridCol w="738901">
                  <a:extLst>
                    <a:ext uri="{9D8B030D-6E8A-4147-A177-3AD203B41FA5}">
                      <a16:colId xmlns:a16="http://schemas.microsoft.com/office/drawing/2014/main" val="20005"/>
                    </a:ext>
                  </a:extLst>
                </a:gridCol>
                <a:gridCol w="648010">
                  <a:extLst>
                    <a:ext uri="{9D8B030D-6E8A-4147-A177-3AD203B41FA5}">
                      <a16:colId xmlns:a16="http://schemas.microsoft.com/office/drawing/2014/main" val="20006"/>
                    </a:ext>
                  </a:extLst>
                </a:gridCol>
                <a:gridCol w="712811">
                  <a:extLst>
                    <a:ext uri="{9D8B030D-6E8A-4147-A177-3AD203B41FA5}">
                      <a16:colId xmlns:a16="http://schemas.microsoft.com/office/drawing/2014/main" val="20007"/>
                    </a:ext>
                  </a:extLst>
                </a:gridCol>
                <a:gridCol w="696950">
                  <a:extLst>
                    <a:ext uri="{9D8B030D-6E8A-4147-A177-3AD203B41FA5}">
                      <a16:colId xmlns:a16="http://schemas.microsoft.com/office/drawing/2014/main" val="20008"/>
                    </a:ext>
                  </a:extLst>
                </a:gridCol>
                <a:gridCol w="700563">
                  <a:extLst>
                    <a:ext uri="{9D8B030D-6E8A-4147-A177-3AD203B41FA5}">
                      <a16:colId xmlns:a16="http://schemas.microsoft.com/office/drawing/2014/main" val="20009"/>
                    </a:ext>
                  </a:extLst>
                </a:gridCol>
                <a:gridCol w="700563">
                  <a:extLst>
                    <a:ext uri="{9D8B030D-6E8A-4147-A177-3AD203B41FA5}">
                      <a16:colId xmlns:a16="http://schemas.microsoft.com/office/drawing/2014/main" val="20010"/>
                    </a:ext>
                  </a:extLst>
                </a:gridCol>
                <a:gridCol w="700563">
                  <a:extLst>
                    <a:ext uri="{9D8B030D-6E8A-4147-A177-3AD203B41FA5}">
                      <a16:colId xmlns:a16="http://schemas.microsoft.com/office/drawing/2014/main" val="20011"/>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Tekstin paikkamerkki 6"/>
          <p:cNvSpPr>
            <a:spLocks noGrp="1"/>
          </p:cNvSpPr>
          <p:nvPr>
            <p:ph type="body" sz="quarter" idx="18"/>
          </p:nvPr>
        </p:nvSpPr>
        <p:spPr>
          <a:xfrm>
            <a:off x="2334682" y="4727574"/>
            <a:ext cx="4570154" cy="241813"/>
          </a:xfrm>
        </p:spPr>
        <p:txBody>
          <a:bodyPr/>
          <a:lstStyle/>
          <a:p>
            <a:r>
              <a:rPr lang="fi-FI" dirty="0">
                <a:solidFill>
                  <a:schemeClr val="tx2"/>
                </a:solidFill>
              </a:rPr>
              <a:t>Source: </a:t>
            </a:r>
            <a:r>
              <a:rPr lang="fi-FI" dirty="0">
                <a:solidFill>
                  <a:schemeClr val="tx2"/>
                </a:solidFill>
                <a:ea typeface="ＭＳ Ｐゴシック" pitchFamily="34" charset="-128"/>
              </a:rPr>
              <a:t>The Federation of </a:t>
            </a:r>
            <a:r>
              <a:rPr lang="fi-FI" dirty="0" err="1">
                <a:solidFill>
                  <a:schemeClr val="tx2"/>
                </a:solidFill>
                <a:ea typeface="ＭＳ Ｐゴシック" pitchFamily="34" charset="-128"/>
              </a:rPr>
              <a:t>Finnish</a:t>
            </a:r>
            <a:r>
              <a:rPr lang="fi-FI" dirty="0">
                <a:solidFill>
                  <a:schemeClr val="tx2"/>
                </a:solidFill>
                <a:ea typeface="ＭＳ Ｐゴシック" pitchFamily="34" charset="-128"/>
              </a:rPr>
              <a:t> Technology Industries’ </a:t>
            </a:r>
            <a:r>
              <a:rPr lang="fi-FI" dirty="0" err="1">
                <a:solidFill>
                  <a:schemeClr val="tx2"/>
                </a:solidFill>
                <a:ea typeface="ＭＳ Ｐゴシック" pitchFamily="34" charset="-128"/>
              </a:rPr>
              <a:t>order</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book</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survey’s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respondent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companies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last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observation</a:t>
            </a:r>
            <a:r>
              <a:rPr lang="fi-FI" dirty="0">
                <a:solidFill>
                  <a:schemeClr val="tx2"/>
                </a:solidFill>
                <a:ea typeface="ＭＳ Ｐゴシック" pitchFamily="34" charset="-128"/>
              </a:rPr>
              <a:t> 31.12.2016</a:t>
            </a:r>
            <a:endParaRPr lang="en-GB" dirty="0"/>
          </a:p>
          <a:p>
            <a:endParaRPr lang="fi-FI" dirty="0"/>
          </a:p>
        </p:txBody>
      </p:sp>
      <p:sp>
        <p:nvSpPr>
          <p:cNvPr id="15"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6"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72655649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Value of New </a:t>
            </a:r>
            <a:r>
              <a:rPr lang="fi-FI" dirty="0" err="1"/>
              <a:t>Orders</a:t>
            </a:r>
            <a:r>
              <a:rPr lang="fi-FI" dirty="0"/>
              <a:t> in the </a:t>
            </a:r>
            <a:r>
              <a:rPr lang="fi-FI" dirty="0" err="1"/>
              <a:t>Mechanical</a:t>
            </a:r>
            <a:r>
              <a:rPr lang="fi-FI" dirty="0"/>
              <a:t> Engineering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fi-FI" b="0" i="0" u="none" strike="noStrike" kern="0" cap="none" spc="0" normalizeH="0" baseline="0" noProof="0" dirty="0">
              <a:ln>
                <a:noFill/>
              </a:ln>
              <a:solidFill>
                <a:srgbClr val="29282E"/>
              </a:solidFill>
              <a:effectLst/>
              <a:uLnTx/>
              <a:uFillTx/>
            </a:endParaRPr>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p:cNvSpPr>
            <a:spLocks noGrp="1"/>
          </p:cNvSpPr>
          <p:nvPr>
            <p:ph type="body" sz="quarter" idx="18"/>
          </p:nvPr>
        </p:nvSpPr>
        <p:spPr>
          <a:xfrm>
            <a:off x="2334682" y="4727574"/>
            <a:ext cx="4634955" cy="165163"/>
          </a:xfrm>
        </p:spPr>
        <p:txBody>
          <a:bodyPr/>
          <a:lstStyle/>
          <a:p>
            <a:r>
              <a:rPr lang="fi-FI" dirty="0"/>
              <a:t>Source: The Federation of </a:t>
            </a:r>
            <a:r>
              <a:rPr lang="fi-FI" dirty="0" err="1"/>
              <a:t>Finnish</a:t>
            </a:r>
            <a:r>
              <a:rPr lang="fi-FI" dirty="0"/>
              <a:t> Technology Industries’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companies</a:t>
            </a:r>
            <a:r>
              <a:rPr lang="fi-FI" dirty="0"/>
              <a:t>, </a:t>
            </a:r>
            <a:r>
              <a:rPr lang="fi-FI" dirty="0" err="1"/>
              <a:t>last</a:t>
            </a:r>
            <a:r>
              <a:rPr lang="fi-FI" dirty="0"/>
              <a:t> </a:t>
            </a:r>
            <a:r>
              <a:rPr lang="fi-FI" dirty="0" err="1"/>
              <a:t>observation</a:t>
            </a:r>
            <a:r>
              <a:rPr lang="fi-FI" dirty="0"/>
              <a:t> 31.12.2016   </a:t>
            </a:r>
          </a:p>
          <a:p>
            <a:endParaRPr lang="fi-FI" dirty="0"/>
          </a:p>
        </p:txBody>
      </p:sp>
      <p:sp>
        <p:nvSpPr>
          <p:cNvPr id="11"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1230345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Mechanical</a:t>
            </a:r>
            <a:r>
              <a:rPr lang="fi-FI" dirty="0"/>
              <a:t> Engineering in Finland </a:t>
            </a:r>
          </a:p>
        </p:txBody>
      </p:sp>
      <p:sp>
        <p:nvSpPr>
          <p:cNvPr id="3" name="Dian numeron paikkamerkki 2"/>
          <p:cNvSpPr>
            <a:spLocks noGrp="1"/>
          </p:cNvSpPr>
          <p:nvPr>
            <p:ph type="sldNum" sz="quarter" idx="12"/>
          </p:nvPr>
        </p:nvSpPr>
        <p:spPr>
          <a:xfrm>
            <a:off x="8005977" y="4729407"/>
            <a:ext cx="863990" cy="23998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fi-FI" b="0" i="0" u="none" strike="noStrike" kern="0" cap="none" spc="0" normalizeH="0" baseline="0" noProof="0" dirty="0">
              <a:ln>
                <a:noFill/>
              </a:ln>
              <a:solidFill>
                <a:srgbClr val="29282E"/>
              </a:solidFill>
              <a:effectLst/>
              <a:uLnTx/>
              <a:uFillTx/>
            </a:endParaRPr>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51229" y="136028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defTabSz="812394"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chemeClr val="tx2"/>
                </a:solidFill>
                <a:effectLst/>
                <a:uLnTx/>
                <a:uFillTx/>
                <a:latin typeface="Verdana"/>
                <a:ea typeface="ＭＳ Ｐゴシック" pitchFamily="34" charset="-128"/>
              </a:rPr>
              <a:t>Combined</a:t>
            </a:r>
            <a:endParaRPr kumimoji="0" lang="fi-FI" sz="1050" b="0" i="0" u="none" strike="noStrike" kern="0" cap="none" spc="0" normalizeH="0" baseline="0" noProof="0" dirty="0">
              <a:ln>
                <a:noFill/>
              </a:ln>
              <a:solidFill>
                <a:schemeClr val="tx2"/>
              </a:solidFill>
              <a:effectLst/>
              <a:uLnTx/>
              <a:uFillTx/>
              <a:latin typeface="Verdana"/>
              <a:ea typeface="ＭＳ Ｐゴシック" pitchFamily="34" charset="-128"/>
            </a:endParaRPr>
          </a:p>
        </p:txBody>
      </p:sp>
      <p:graphicFrame>
        <p:nvGraphicFramePr>
          <p:cNvPr id="6" name="Taulukko 5"/>
          <p:cNvGraphicFramePr>
            <a:graphicFrameLocks noGrp="1"/>
          </p:cNvGraphicFramePr>
          <p:nvPr>
            <p:extLst/>
          </p:nvPr>
        </p:nvGraphicFramePr>
        <p:xfrm>
          <a:off x="1007943" y="3628739"/>
          <a:ext cx="6297894" cy="295015"/>
        </p:xfrm>
        <a:graphic>
          <a:graphicData uri="http://schemas.openxmlformats.org/drawingml/2006/table">
            <a:tbl>
              <a:tblPr firstRow="1" bandRow="1">
                <a:tableStyleId>{073A0DAA-6AF3-43AB-8588-CEC1D06C72B9}</a:tableStyleId>
              </a:tblPr>
              <a:tblGrid>
                <a:gridCol w="699767">
                  <a:extLst>
                    <a:ext uri="{9D8B030D-6E8A-4147-A177-3AD203B41FA5}">
                      <a16:colId xmlns:a16="http://schemas.microsoft.com/office/drawing/2014/main" val="4228025223"/>
                    </a:ext>
                  </a:extLst>
                </a:gridCol>
                <a:gridCol w="699766">
                  <a:extLst>
                    <a:ext uri="{9D8B030D-6E8A-4147-A177-3AD203B41FA5}">
                      <a16:colId xmlns:a16="http://schemas.microsoft.com/office/drawing/2014/main" val="3765177212"/>
                    </a:ext>
                  </a:extLst>
                </a:gridCol>
                <a:gridCol w="738901">
                  <a:extLst>
                    <a:ext uri="{9D8B030D-6E8A-4147-A177-3AD203B41FA5}">
                      <a16:colId xmlns:a16="http://schemas.microsoft.com/office/drawing/2014/main" val="1631859761"/>
                    </a:ext>
                  </a:extLst>
                </a:gridCol>
                <a:gridCol w="648010">
                  <a:extLst>
                    <a:ext uri="{9D8B030D-6E8A-4147-A177-3AD203B41FA5}">
                      <a16:colId xmlns:a16="http://schemas.microsoft.com/office/drawing/2014/main" val="1571681010"/>
                    </a:ext>
                  </a:extLst>
                </a:gridCol>
                <a:gridCol w="712811">
                  <a:extLst>
                    <a:ext uri="{9D8B030D-6E8A-4147-A177-3AD203B41FA5}">
                      <a16:colId xmlns:a16="http://schemas.microsoft.com/office/drawing/2014/main" val="1646634047"/>
                    </a:ext>
                  </a:extLst>
                </a:gridCol>
                <a:gridCol w="696950">
                  <a:extLst>
                    <a:ext uri="{9D8B030D-6E8A-4147-A177-3AD203B41FA5}">
                      <a16:colId xmlns:a16="http://schemas.microsoft.com/office/drawing/2014/main" val="1927876813"/>
                    </a:ext>
                  </a:extLst>
                </a:gridCol>
                <a:gridCol w="700563">
                  <a:extLst>
                    <a:ext uri="{9D8B030D-6E8A-4147-A177-3AD203B41FA5}">
                      <a16:colId xmlns:a16="http://schemas.microsoft.com/office/drawing/2014/main" val="1145011917"/>
                    </a:ext>
                  </a:extLst>
                </a:gridCol>
                <a:gridCol w="700563">
                  <a:extLst>
                    <a:ext uri="{9D8B030D-6E8A-4147-A177-3AD203B41FA5}">
                      <a16:colId xmlns:a16="http://schemas.microsoft.com/office/drawing/2014/main" val="1196178682"/>
                    </a:ext>
                  </a:extLst>
                </a:gridCol>
                <a:gridCol w="700563">
                  <a:extLst>
                    <a:ext uri="{9D8B030D-6E8A-4147-A177-3AD203B41FA5}">
                      <a16:colId xmlns:a16="http://schemas.microsoft.com/office/drawing/2014/main" val="39124233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
        <p:nvSpPr>
          <p:cNvPr id="13" name="Tekstin paikkamerkki 6"/>
          <p:cNvSpPr>
            <a:spLocks noGrp="1"/>
          </p:cNvSpPr>
          <p:nvPr>
            <p:ph type="body" sz="quarter" idx="18"/>
          </p:nvPr>
        </p:nvSpPr>
        <p:spPr>
          <a:xfrm>
            <a:off x="2334682" y="4727574"/>
            <a:ext cx="4570154" cy="241813"/>
          </a:xfrm>
        </p:spPr>
        <p:txBody>
          <a:bodyPr/>
          <a:lstStyle/>
          <a:p>
            <a:r>
              <a:rPr lang="fi-FI" dirty="0">
                <a:solidFill>
                  <a:schemeClr val="tx2"/>
                </a:solidFill>
              </a:rPr>
              <a:t>Source: </a:t>
            </a:r>
            <a:r>
              <a:rPr lang="fi-FI" dirty="0">
                <a:solidFill>
                  <a:schemeClr val="tx2"/>
                </a:solidFill>
                <a:ea typeface="ＭＳ Ｐゴシック" pitchFamily="34" charset="-128"/>
              </a:rPr>
              <a:t>The Federation of </a:t>
            </a:r>
            <a:r>
              <a:rPr lang="fi-FI" dirty="0" err="1">
                <a:solidFill>
                  <a:schemeClr val="tx2"/>
                </a:solidFill>
                <a:ea typeface="ＭＳ Ｐゴシック" pitchFamily="34" charset="-128"/>
              </a:rPr>
              <a:t>Finnish</a:t>
            </a:r>
            <a:r>
              <a:rPr lang="fi-FI" dirty="0">
                <a:solidFill>
                  <a:schemeClr val="tx2"/>
                </a:solidFill>
                <a:ea typeface="ＭＳ Ｐゴシック" pitchFamily="34" charset="-128"/>
              </a:rPr>
              <a:t> Technology Industries’ </a:t>
            </a:r>
            <a:r>
              <a:rPr lang="fi-FI" dirty="0" err="1">
                <a:solidFill>
                  <a:schemeClr val="tx2"/>
                </a:solidFill>
                <a:ea typeface="ＭＳ Ｐゴシック" pitchFamily="34" charset="-128"/>
              </a:rPr>
              <a:t>order</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book</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survey’s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respondent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companies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last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observation</a:t>
            </a:r>
            <a:r>
              <a:rPr lang="fi-FI" dirty="0">
                <a:solidFill>
                  <a:schemeClr val="tx2"/>
                </a:solidFill>
                <a:ea typeface="ＭＳ Ｐゴシック" pitchFamily="34" charset="-128"/>
              </a:rPr>
              <a:t> 31.12.2016</a:t>
            </a:r>
            <a:r>
              <a:rPr lang="fi-FI" dirty="0"/>
              <a:t> </a:t>
            </a:r>
          </a:p>
        </p:txBody>
      </p:sp>
      <p:sp>
        <p:nvSpPr>
          <p:cNvPr id="14"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62688926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Consulting Engineering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fi-FI" b="0" i="0" u="none" strike="noStrike" kern="0" cap="none" spc="0" normalizeH="0" baseline="0" noProof="0" dirty="0">
              <a:ln>
                <a:noFill/>
              </a:ln>
              <a:solidFill>
                <a:srgbClr val="29282E"/>
              </a:solidFill>
              <a:effectLst/>
              <a:uLnTx/>
              <a:uFillTx/>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705511">
                  <a:extLst>
                    <a:ext uri="{9D8B030D-6E8A-4147-A177-3AD203B41FA5}">
                      <a16:colId xmlns:a16="http://schemas.microsoft.com/office/drawing/2014/main" val="20003"/>
                    </a:ext>
                  </a:extLst>
                </a:gridCol>
                <a:gridCol w="705511">
                  <a:extLst>
                    <a:ext uri="{9D8B030D-6E8A-4147-A177-3AD203B41FA5}">
                      <a16:colId xmlns:a16="http://schemas.microsoft.com/office/drawing/2014/main" val="20004"/>
                    </a:ext>
                  </a:extLst>
                </a:gridCol>
                <a:gridCol w="705511">
                  <a:extLst>
                    <a:ext uri="{9D8B030D-6E8A-4147-A177-3AD203B41FA5}">
                      <a16:colId xmlns:a16="http://schemas.microsoft.com/office/drawing/2014/main" val="20005"/>
                    </a:ext>
                  </a:extLst>
                </a:gridCol>
                <a:gridCol w="705511">
                  <a:extLst>
                    <a:ext uri="{9D8B030D-6E8A-4147-A177-3AD203B41FA5}">
                      <a16:colId xmlns:a16="http://schemas.microsoft.com/office/drawing/2014/main" val="20006"/>
                    </a:ext>
                  </a:extLst>
                </a:gridCol>
                <a:gridCol w="705511">
                  <a:extLst>
                    <a:ext uri="{9D8B030D-6E8A-4147-A177-3AD203B41FA5}">
                      <a16:colId xmlns:a16="http://schemas.microsoft.com/office/drawing/2014/main" val="20007"/>
                    </a:ext>
                  </a:extLst>
                </a:gridCol>
                <a:gridCol w="703702">
                  <a:extLst>
                    <a:ext uri="{9D8B030D-6E8A-4147-A177-3AD203B41FA5}">
                      <a16:colId xmlns:a16="http://schemas.microsoft.com/office/drawing/2014/main" val="20008"/>
                    </a:ext>
                  </a:extLst>
                </a:gridCol>
                <a:gridCol w="706413">
                  <a:extLst>
                    <a:ext uri="{9D8B030D-6E8A-4147-A177-3AD203B41FA5}">
                      <a16:colId xmlns:a16="http://schemas.microsoft.com/office/drawing/2014/main" val="20009"/>
                    </a:ext>
                  </a:extLst>
                </a:gridCol>
                <a:gridCol w="706413">
                  <a:extLst>
                    <a:ext uri="{9D8B030D-6E8A-4147-A177-3AD203B41FA5}">
                      <a16:colId xmlns:a16="http://schemas.microsoft.com/office/drawing/2014/main" val="20010"/>
                    </a:ext>
                  </a:extLst>
                </a:gridCol>
                <a:gridCol w="706413">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4" name="Tekstin paikkamerkki 6"/>
          <p:cNvSpPr>
            <a:spLocks noGrp="1"/>
          </p:cNvSpPr>
          <p:nvPr>
            <p:ph type="body" sz="quarter" idx="18"/>
          </p:nvPr>
        </p:nvSpPr>
        <p:spPr>
          <a:xfrm>
            <a:off x="2334682" y="4727574"/>
            <a:ext cx="4634955" cy="165163"/>
          </a:xfrm>
        </p:spPr>
        <p:txBody>
          <a:bodyPr/>
          <a:lstStyle/>
          <a:p>
            <a:r>
              <a:rPr lang="fi-FI" dirty="0">
                <a:solidFill>
                  <a:schemeClr val="tx2"/>
                </a:solidFill>
              </a:rPr>
              <a:t>Source: </a:t>
            </a:r>
            <a:r>
              <a:rPr lang="fi-FI" dirty="0">
                <a:solidFill>
                  <a:schemeClr val="tx2"/>
                </a:solidFill>
                <a:ea typeface="ＭＳ Ｐゴシック" pitchFamily="34" charset="-128"/>
              </a:rPr>
              <a:t>The Federation of </a:t>
            </a:r>
            <a:r>
              <a:rPr lang="fi-FI" dirty="0" err="1">
                <a:solidFill>
                  <a:schemeClr val="tx2"/>
                </a:solidFill>
                <a:ea typeface="ＭＳ Ｐゴシック" pitchFamily="34" charset="-128"/>
              </a:rPr>
              <a:t>Finnish</a:t>
            </a:r>
            <a:r>
              <a:rPr lang="fi-FI" dirty="0">
                <a:solidFill>
                  <a:schemeClr val="tx2"/>
                </a:solidFill>
                <a:ea typeface="ＭＳ Ｐゴシック" pitchFamily="34" charset="-128"/>
              </a:rPr>
              <a:t> Technology Industries’ </a:t>
            </a:r>
            <a:r>
              <a:rPr lang="fi-FI" dirty="0" err="1">
                <a:solidFill>
                  <a:schemeClr val="tx2"/>
                </a:solidFill>
                <a:ea typeface="ＭＳ Ｐゴシック" pitchFamily="34" charset="-128"/>
              </a:rPr>
              <a:t>order</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book</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survey’s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respondent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companies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last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observation</a:t>
            </a:r>
            <a:r>
              <a:rPr lang="fi-FI" dirty="0">
                <a:solidFill>
                  <a:schemeClr val="tx2"/>
                </a:solidFill>
                <a:ea typeface="ＭＳ Ｐゴシック" pitchFamily="34" charset="-128"/>
              </a:rPr>
              <a:t> October-</a:t>
            </a:r>
            <a:r>
              <a:rPr lang="fi-FI" dirty="0" err="1">
                <a:solidFill>
                  <a:schemeClr val="tx2"/>
                </a:solidFill>
                <a:ea typeface="ＭＳ Ｐゴシック" pitchFamily="34" charset="-128"/>
              </a:rPr>
              <a:t>December</a:t>
            </a:r>
            <a:r>
              <a:rPr lang="fi-FI" dirty="0">
                <a:solidFill>
                  <a:schemeClr val="tx2"/>
                </a:solidFill>
                <a:ea typeface="ＭＳ Ｐゴシック" pitchFamily="34" charset="-128"/>
              </a:rPr>
              <a:t> </a:t>
            </a:r>
            <a:endParaRPr lang="fi-FI" dirty="0"/>
          </a:p>
        </p:txBody>
      </p:sp>
      <p:sp>
        <p:nvSpPr>
          <p:cNvPr id="11"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90100006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Consulting Engineering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fi-FI" b="0" i="0" u="none" strike="noStrike" kern="0" cap="none" spc="0" normalizeH="0" baseline="0" noProof="0" dirty="0">
              <a:ln>
                <a:noFill/>
              </a:ln>
              <a:solidFill>
                <a:srgbClr val="29282E"/>
              </a:solidFill>
              <a:effectLst/>
              <a:uLnTx/>
              <a:uFillTx/>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err="1"/>
              <a:t>Source</a:t>
            </a:r>
            <a:r>
              <a:rPr lang="fi-FI" dirty="0"/>
              <a:t>: The Federation of </a:t>
            </a:r>
            <a:r>
              <a:rPr lang="fi-FI" dirty="0" err="1"/>
              <a:t>Finnish</a:t>
            </a:r>
            <a:r>
              <a:rPr lang="fi-FI" dirty="0"/>
              <a:t> Technology </a:t>
            </a:r>
            <a:r>
              <a:rPr lang="fi-FI" dirty="0" err="1"/>
              <a:t>Industries</a:t>
            </a:r>
            <a:r>
              <a:rPr lang="fi-FI" dirty="0"/>
              <a:t>’ </a:t>
            </a:r>
            <a:r>
              <a:rPr lang="fi-FI" dirty="0" err="1"/>
              <a:t>order</a:t>
            </a:r>
            <a:r>
              <a:rPr lang="fi-FI" dirty="0"/>
              <a:t> </a:t>
            </a:r>
            <a:r>
              <a:rPr lang="fi-FI" dirty="0" err="1"/>
              <a:t>book</a:t>
            </a:r>
            <a:r>
              <a:rPr lang="fi-FI" dirty="0"/>
              <a:t> </a:t>
            </a:r>
            <a:r>
              <a:rPr lang="fi-FI" dirty="0" err="1"/>
              <a:t>survey’s</a:t>
            </a:r>
            <a:r>
              <a:rPr lang="fi-FI" dirty="0"/>
              <a:t> </a:t>
            </a:r>
            <a:r>
              <a:rPr lang="fi-FI" dirty="0" err="1"/>
              <a:t>respondent</a:t>
            </a:r>
            <a:r>
              <a:rPr lang="fi-FI" dirty="0"/>
              <a:t> </a:t>
            </a:r>
            <a:r>
              <a:rPr lang="fi-FI" dirty="0" err="1"/>
              <a:t>comnpanies</a:t>
            </a:r>
            <a:r>
              <a:rPr lang="fi-FI" dirty="0"/>
              <a:t>, </a:t>
            </a:r>
            <a:r>
              <a:rPr lang="fi-FI" dirty="0" err="1"/>
              <a:t>last</a:t>
            </a:r>
            <a:r>
              <a:rPr lang="fi-FI" dirty="0"/>
              <a:t> </a:t>
            </a:r>
            <a:r>
              <a:rPr lang="fi-FI" dirty="0" err="1"/>
              <a:t>observation</a:t>
            </a:r>
            <a:r>
              <a:rPr lang="fi-FI" dirty="0"/>
              <a:t>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6" y="3653915"/>
          <a:ext cx="6297890" cy="252180"/>
        </p:xfrm>
        <a:graphic>
          <a:graphicData uri="http://schemas.openxmlformats.org/drawingml/2006/table">
            <a:tbl>
              <a:tblPr firstRow="1" bandRow="1">
                <a:tableStyleId>{073A0DAA-6AF3-43AB-8588-CEC1D06C72B9}</a:tableStyleId>
              </a:tblPr>
              <a:tblGrid>
                <a:gridCol w="699665">
                  <a:extLst>
                    <a:ext uri="{9D8B030D-6E8A-4147-A177-3AD203B41FA5}">
                      <a16:colId xmlns:a16="http://schemas.microsoft.com/office/drawing/2014/main" val="20003"/>
                    </a:ext>
                  </a:extLst>
                </a:gridCol>
                <a:gridCol w="748182">
                  <a:extLst>
                    <a:ext uri="{9D8B030D-6E8A-4147-A177-3AD203B41FA5}">
                      <a16:colId xmlns:a16="http://schemas.microsoft.com/office/drawing/2014/main" val="20004"/>
                    </a:ext>
                  </a:extLst>
                </a:gridCol>
                <a:gridCol w="690585">
                  <a:extLst>
                    <a:ext uri="{9D8B030D-6E8A-4147-A177-3AD203B41FA5}">
                      <a16:colId xmlns:a16="http://schemas.microsoft.com/office/drawing/2014/main" val="20005"/>
                    </a:ext>
                  </a:extLst>
                </a:gridCol>
                <a:gridCol w="712811">
                  <a:extLst>
                    <a:ext uri="{9D8B030D-6E8A-4147-A177-3AD203B41FA5}">
                      <a16:colId xmlns:a16="http://schemas.microsoft.com/office/drawing/2014/main" val="20006"/>
                    </a:ext>
                  </a:extLst>
                </a:gridCol>
                <a:gridCol w="648010">
                  <a:extLst>
                    <a:ext uri="{9D8B030D-6E8A-4147-A177-3AD203B41FA5}">
                      <a16:colId xmlns:a16="http://schemas.microsoft.com/office/drawing/2014/main" val="20007"/>
                    </a:ext>
                  </a:extLst>
                </a:gridCol>
                <a:gridCol w="712811">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648010">
                  <a:extLst>
                    <a:ext uri="{9D8B030D-6E8A-4147-A177-3AD203B41FA5}">
                      <a16:colId xmlns:a16="http://schemas.microsoft.com/office/drawing/2014/main" val="20010"/>
                    </a:ext>
                  </a:extLst>
                </a:gridCol>
                <a:gridCol w="725005">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Export: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Domestic:</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90075" y="112235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defTabSz="812394"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chemeClr val="tx2"/>
                </a:solidFill>
                <a:effectLst/>
                <a:uLnTx/>
                <a:uFillTx/>
                <a:latin typeface="Verdana"/>
                <a:ea typeface="ＭＳ Ｐゴシック" pitchFamily="34" charset="-128"/>
              </a:rPr>
              <a:t>Combined</a:t>
            </a:r>
            <a:endParaRPr kumimoji="0" lang="fi-FI" sz="1050" b="0" i="0" u="none" strike="noStrike" kern="0" cap="none" spc="0" normalizeH="0" baseline="0" noProof="0" dirty="0">
              <a:ln>
                <a:noFill/>
              </a:ln>
              <a:solidFill>
                <a:schemeClr val="tx2"/>
              </a:solidFill>
              <a:effectLst/>
              <a:uLnTx/>
              <a:uFillTx/>
              <a:latin typeface="Verdana"/>
              <a:ea typeface="ＭＳ Ｐゴシック" pitchFamily="34" charset="-128"/>
            </a:endParaRPr>
          </a:p>
        </p:txBody>
      </p:sp>
      <p:sp>
        <p:nvSpPr>
          <p:cNvPr id="13"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4"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10678706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New </a:t>
            </a:r>
            <a:r>
              <a:rPr lang="fi-FI" dirty="0" err="1"/>
              <a:t>Orders</a:t>
            </a:r>
            <a:r>
              <a:rPr lang="fi-FI" dirty="0"/>
              <a:t> in the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fi-FI" b="0" i="0" u="none" strike="noStrike" kern="0" cap="none" spc="0" normalizeH="0" baseline="0" noProof="0" dirty="0">
              <a:ln>
                <a:noFill/>
              </a:ln>
              <a:solidFill>
                <a:srgbClr val="29282E"/>
              </a:solidFill>
              <a:effectLst/>
              <a:uLnTx/>
              <a:uFillTx/>
            </a:endParaRPr>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4" name="Tekstin paikkamerkki 6"/>
          <p:cNvSpPr>
            <a:spLocks noGrp="1"/>
          </p:cNvSpPr>
          <p:nvPr>
            <p:ph type="body" sz="quarter" idx="18"/>
          </p:nvPr>
        </p:nvSpPr>
        <p:spPr>
          <a:xfrm>
            <a:off x="2303965" y="4728047"/>
            <a:ext cx="4634955" cy="165163"/>
          </a:xfrm>
        </p:spPr>
        <p:txBody>
          <a:bodyPr/>
          <a:lstStyle/>
          <a:p>
            <a:r>
              <a:rPr lang="fi-FI" dirty="0">
                <a:solidFill>
                  <a:schemeClr val="tx2"/>
                </a:solidFill>
              </a:rPr>
              <a:t>Source: </a:t>
            </a:r>
            <a:r>
              <a:rPr lang="fi-FI" dirty="0">
                <a:solidFill>
                  <a:schemeClr val="tx2"/>
                </a:solidFill>
                <a:ea typeface="ＭＳ Ｐゴシック" pitchFamily="34" charset="-128"/>
              </a:rPr>
              <a:t>The Federation of </a:t>
            </a:r>
            <a:r>
              <a:rPr lang="fi-FI" dirty="0" err="1">
                <a:solidFill>
                  <a:schemeClr val="tx2"/>
                </a:solidFill>
                <a:ea typeface="ＭＳ Ｐゴシック" pitchFamily="34" charset="-128"/>
              </a:rPr>
              <a:t>Finnish</a:t>
            </a:r>
            <a:r>
              <a:rPr lang="fi-FI" dirty="0">
                <a:solidFill>
                  <a:schemeClr val="tx2"/>
                </a:solidFill>
                <a:ea typeface="ＭＳ Ｐゴシック" pitchFamily="34" charset="-128"/>
              </a:rPr>
              <a:t> Technology Industries’ </a:t>
            </a:r>
            <a:r>
              <a:rPr lang="fi-FI" dirty="0" err="1">
                <a:solidFill>
                  <a:schemeClr val="tx2"/>
                </a:solidFill>
                <a:ea typeface="ＭＳ Ｐゴシック" pitchFamily="34" charset="-128"/>
              </a:rPr>
              <a:t>order</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book</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survey’s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respondent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companies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last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observation</a:t>
            </a:r>
            <a:r>
              <a:rPr lang="fi-FI" dirty="0">
                <a:solidFill>
                  <a:schemeClr val="tx2"/>
                </a:solidFill>
                <a:ea typeface="ＭＳ Ｐゴシック" pitchFamily="34" charset="-128"/>
              </a:rPr>
              <a:t> October-</a:t>
            </a:r>
            <a:r>
              <a:rPr lang="fi-FI" dirty="0" err="1">
                <a:solidFill>
                  <a:schemeClr val="tx2"/>
                </a:solidFill>
                <a:ea typeface="ＭＳ Ｐゴシック" pitchFamily="34" charset="-128"/>
              </a:rPr>
              <a:t>December</a:t>
            </a:r>
            <a:r>
              <a:rPr lang="fi-FI" dirty="0">
                <a:solidFill>
                  <a:schemeClr val="tx2"/>
                </a:solidFill>
                <a:ea typeface="ＭＳ Ｐゴシック" pitchFamily="34" charset="-128"/>
              </a:rPr>
              <a:t> 2016</a:t>
            </a:r>
            <a:r>
              <a:rPr lang="fi-FI" dirty="0"/>
              <a:t> </a:t>
            </a:r>
          </a:p>
          <a:p>
            <a:endParaRPr lang="fi-FI" dirty="0"/>
          </a:p>
        </p:txBody>
      </p:sp>
      <p:sp>
        <p:nvSpPr>
          <p:cNvPr id="11"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50434828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Finnish</a:t>
            </a:r>
            <a:r>
              <a:rPr lang="fi-FI" dirty="0"/>
              <a:t> Technology Industry Is </a:t>
            </a:r>
            <a:r>
              <a:rPr lang="fi-FI" dirty="0" err="1"/>
              <a:t>Comprised</a:t>
            </a:r>
            <a:r>
              <a:rPr lang="fi-FI" dirty="0"/>
              <a:t> of </a:t>
            </a:r>
            <a:r>
              <a:rPr lang="fi-FI" dirty="0" err="1"/>
              <a:t>Five</a:t>
            </a:r>
            <a:r>
              <a:rPr lang="fi-FI" dirty="0"/>
              <a:t> Sub-</a:t>
            </a:r>
            <a:r>
              <a:rPr lang="fi-FI" dirty="0" err="1"/>
              <a:t>Sectors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9010DB5D-D05F-42FA-A6C6-AB6B33FAEAF0}" type="datetime1">
              <a:rPr lang="en-US" smtClean="0">
                <a:solidFill>
                  <a:schemeClr val="tx2"/>
                </a:solidFill>
              </a:rPr>
              <a:pPr/>
              <a:t>4/13/2017</a:t>
            </a:fld>
            <a:endParaRPr lang="fi-FI" dirty="0"/>
          </a:p>
        </p:txBody>
      </p:sp>
      <p:sp>
        <p:nvSpPr>
          <p:cNvPr id="5"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27" name="Tekstiruutu 26"/>
          <p:cNvSpPr txBox="1"/>
          <p:nvPr/>
        </p:nvSpPr>
        <p:spPr>
          <a:xfrm>
            <a:off x="338848" y="1794150"/>
            <a:ext cx="3142279" cy="919089"/>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endParaRPr lang="fi-FI" sz="1050" b="1" spc="-40" dirty="0"/>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33" dirty="0"/>
              <a:t>METALS INDUSTRY</a:t>
            </a:r>
            <a:endParaRPr lang="fi-FI" sz="1050" b="1" spc="-40" dirty="0"/>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33" dirty="0"/>
              <a:t>MECHANICAL ENGINEERING</a:t>
            </a:r>
            <a:endParaRPr lang="fi-FI" sz="1050" b="1" spc="-40" dirty="0"/>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33" dirty="0"/>
              <a:t>INFORMATION TECHNOLOGY</a:t>
            </a:r>
            <a:endParaRPr lang="fi-FI" sz="1050" b="1" spc="-40" dirty="0"/>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33" dirty="0"/>
              <a:t>CONSULTING ENGINEERING</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Value of Order </a:t>
            </a:r>
            <a:r>
              <a:rPr lang="fi-FI" dirty="0" err="1"/>
              <a:t>Books</a:t>
            </a:r>
            <a:r>
              <a:rPr lang="fi-FI" dirty="0"/>
              <a:t> in the </a:t>
            </a:r>
            <a:r>
              <a:rPr lang="fi-FI" dirty="0" err="1"/>
              <a:t>Information</a:t>
            </a:r>
            <a:r>
              <a:rPr lang="fi-FI" dirty="0"/>
              <a:t> Technology* in Finland</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fi-FI" b="0" i="0" u="none" strike="noStrike" kern="0" cap="none" spc="0" normalizeH="0" baseline="0" noProof="0" dirty="0">
              <a:ln>
                <a:noFill/>
              </a:ln>
              <a:solidFill>
                <a:srgbClr val="29282E"/>
              </a:solidFill>
              <a:effectLst/>
              <a:uLnTx/>
              <a:uFillTx/>
            </a:endParaRPr>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5" y="3653915"/>
          <a:ext cx="6297891" cy="252180"/>
        </p:xfrm>
        <a:graphic>
          <a:graphicData uri="http://schemas.openxmlformats.org/drawingml/2006/table">
            <a:tbl>
              <a:tblPr firstRow="1" bandRow="1">
                <a:tableStyleId>{073A0DAA-6AF3-43AB-8588-CEC1D06C72B9}</a:tableStyleId>
              </a:tblPr>
              <a:tblGrid>
                <a:gridCol w="699666">
                  <a:extLst>
                    <a:ext uri="{9D8B030D-6E8A-4147-A177-3AD203B41FA5}">
                      <a16:colId xmlns:a16="http://schemas.microsoft.com/office/drawing/2014/main" val="20003"/>
                    </a:ext>
                  </a:extLst>
                </a:gridCol>
                <a:gridCol w="748182">
                  <a:extLst>
                    <a:ext uri="{9D8B030D-6E8A-4147-A177-3AD203B41FA5}">
                      <a16:colId xmlns:a16="http://schemas.microsoft.com/office/drawing/2014/main" val="20004"/>
                    </a:ext>
                  </a:extLst>
                </a:gridCol>
                <a:gridCol w="686707">
                  <a:extLst>
                    <a:ext uri="{9D8B030D-6E8A-4147-A177-3AD203B41FA5}">
                      <a16:colId xmlns:a16="http://schemas.microsoft.com/office/drawing/2014/main" val="20005"/>
                    </a:ext>
                  </a:extLst>
                </a:gridCol>
                <a:gridCol w="687474">
                  <a:extLst>
                    <a:ext uri="{9D8B030D-6E8A-4147-A177-3AD203B41FA5}">
                      <a16:colId xmlns:a16="http://schemas.microsoft.com/office/drawing/2014/main" val="20006"/>
                    </a:ext>
                  </a:extLst>
                </a:gridCol>
                <a:gridCol w="676305">
                  <a:extLst>
                    <a:ext uri="{9D8B030D-6E8A-4147-A177-3AD203B41FA5}">
                      <a16:colId xmlns:a16="http://schemas.microsoft.com/office/drawing/2014/main" val="20007"/>
                    </a:ext>
                  </a:extLst>
                </a:gridCol>
                <a:gridCol w="697874">
                  <a:extLst>
                    <a:ext uri="{9D8B030D-6E8A-4147-A177-3AD203B41FA5}">
                      <a16:colId xmlns:a16="http://schemas.microsoft.com/office/drawing/2014/main" val="20008"/>
                    </a:ext>
                  </a:extLst>
                </a:gridCol>
                <a:gridCol w="700561">
                  <a:extLst>
                    <a:ext uri="{9D8B030D-6E8A-4147-A177-3AD203B41FA5}">
                      <a16:colId xmlns:a16="http://schemas.microsoft.com/office/drawing/2014/main" val="20009"/>
                    </a:ext>
                  </a:extLst>
                </a:gridCol>
                <a:gridCol w="700561">
                  <a:extLst>
                    <a:ext uri="{9D8B030D-6E8A-4147-A177-3AD203B41FA5}">
                      <a16:colId xmlns:a16="http://schemas.microsoft.com/office/drawing/2014/main" val="20010"/>
                    </a:ext>
                  </a:extLst>
                </a:gridCol>
                <a:gridCol w="700561">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234662"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pPr marL="0" marR="0" lvl="0" indent="0" defTabSz="827088" eaLnBrk="1" fontAlgn="auto" latinLnBrk="0" hangingPunct="1">
              <a:lnSpc>
                <a:spcPct val="100000"/>
              </a:lnSpc>
              <a:spcBef>
                <a:spcPts val="0"/>
              </a:spcBef>
              <a:spcAft>
                <a:spcPts val="0"/>
              </a:spcAft>
              <a:buClrTx/>
              <a:buSzTx/>
              <a:buFontTx/>
              <a:buNone/>
              <a:tabLst/>
              <a:defRPr/>
            </a:pP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Million</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euros</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current</a:t>
            </a:r>
            <a:r>
              <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rPr>
              <a:t> </a:t>
            </a:r>
            <a:r>
              <a:rPr kumimoji="0" lang="fi-FI" sz="1050" b="0" i="0" u="none" strike="noStrike" kern="0" cap="none" spc="0" normalizeH="0" baseline="0" noProof="0" dirty="0" err="1">
                <a:ln>
                  <a:noFill/>
                </a:ln>
                <a:solidFill>
                  <a:srgbClr val="29282E"/>
                </a:solidFill>
                <a:effectLst/>
                <a:uLnTx/>
                <a:uFillTx/>
                <a:latin typeface="Verdana"/>
                <a:ea typeface="ＭＳ Ｐゴシック" pitchFamily="34" charset="-128"/>
              </a:rPr>
              <a:t>prices</a:t>
            </a:r>
            <a:endParaRPr kumimoji="0" lang="fi-FI" sz="1050" b="0" i="0" u="none" strike="noStrike" kern="0" cap="none" spc="0" normalizeH="0" baseline="0" noProof="0" dirty="0">
              <a:ln>
                <a:noFill/>
              </a:ln>
              <a:solidFill>
                <a:srgbClr val="29282E"/>
              </a:solidFill>
              <a:effectLst/>
              <a:uLnTx/>
              <a:uFillTx/>
              <a:latin typeface="Verdana"/>
              <a:ea typeface="ＭＳ Ｐゴシック" pitchFamily="34" charset="-128"/>
            </a:endParaRP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a:solidFill>
                            <a:schemeClr val="tx2"/>
                          </a:solidFill>
                          <a:effectLst/>
                          <a:latin typeface="Verdana" panose="020B0604030504040204" pitchFamily="34" charset="0"/>
                        </a:rPr>
                        <a:t>Change:</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a:solidFill>
                            <a:schemeClr val="tx2"/>
                          </a:solidFill>
                          <a:effectLst/>
                          <a:latin typeface="Verdana" panose="020B0604030504040204" pitchFamily="34" charset="0"/>
                        </a:rPr>
                        <a:t>Combined:</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a:ln>
                  <a:noFill/>
                </a:ln>
                <a:solidFill>
                  <a:schemeClr val="tx2"/>
                </a:solidFill>
                <a:effectLst/>
                <a:uLnTx/>
                <a:uFillTx/>
              </a:rPr>
              <a:t>*) </a:t>
            </a:r>
            <a:r>
              <a:rPr kumimoji="0" lang="fi-FI" sz="900" b="0" i="0" u="none" strike="noStrike" kern="0" cap="none" spc="0" normalizeH="0" baseline="0" noProof="0" dirty="0" err="1">
                <a:ln>
                  <a:noFill/>
                </a:ln>
                <a:solidFill>
                  <a:srgbClr val="29282E"/>
                </a:solidFill>
                <a:effectLst/>
                <a:uLnTx/>
                <a:uFillTx/>
              </a:rPr>
              <a:t>Excluding</a:t>
            </a:r>
            <a:r>
              <a:rPr kumimoji="0" lang="fi-FI" sz="900" b="0" i="0" u="none" strike="noStrike" kern="0" cap="none" spc="0" normalizeH="0" baseline="0" noProof="0" dirty="0">
                <a:ln>
                  <a:noFill/>
                </a:ln>
                <a:solidFill>
                  <a:srgbClr val="29282E"/>
                </a:solidFill>
                <a:effectLst/>
                <a:uLnTx/>
                <a:uFillTx/>
              </a:rPr>
              <a:t> </a:t>
            </a:r>
            <a:r>
              <a:rPr kumimoji="0" lang="fi-FI" sz="900" b="0" i="0" u="none" strike="noStrike" kern="0" cap="none" spc="0" normalizeH="0" baseline="0" noProof="0" dirty="0" err="1">
                <a:ln>
                  <a:noFill/>
                </a:ln>
                <a:solidFill>
                  <a:srgbClr val="29282E"/>
                </a:solidFill>
                <a:effectLst/>
                <a:uLnTx/>
                <a:uFillTx/>
              </a:rPr>
              <a:t>game</a:t>
            </a:r>
            <a:r>
              <a:rPr kumimoji="0" lang="fi-FI" sz="900" b="0" i="0" u="none" strike="noStrike" kern="0" cap="none" spc="0" normalizeH="0" baseline="0" noProof="0" dirty="0">
                <a:ln>
                  <a:noFill/>
                </a:ln>
                <a:solidFill>
                  <a:srgbClr val="29282E"/>
                </a:solidFill>
                <a:effectLst/>
                <a:uLnTx/>
                <a:uFillTx/>
              </a:rPr>
              <a:t> </a:t>
            </a:r>
            <a:r>
              <a:rPr kumimoji="0" lang="fi-FI" sz="900" b="0" i="0" u="none" strike="noStrike" kern="0" cap="none" spc="0" normalizeH="0" baseline="0" noProof="0" dirty="0" err="1">
                <a:ln>
                  <a:noFill/>
                </a:ln>
                <a:solidFill>
                  <a:srgbClr val="29282E"/>
                </a:solidFill>
                <a:effectLst/>
                <a:uLnTx/>
                <a:uFillTx/>
              </a:rPr>
              <a:t>industry</a:t>
            </a:r>
            <a:r>
              <a:rPr kumimoji="0" lang="fi-FI" sz="900" b="0" i="0" u="none" strike="noStrike" kern="0" cap="none" spc="0" normalizeH="0" baseline="0" noProof="0" dirty="0">
                <a:ln>
                  <a:noFill/>
                </a:ln>
                <a:solidFill>
                  <a:srgbClr val="29282E"/>
                </a:solidFill>
                <a:effectLst/>
                <a:uLnTx/>
                <a:uFillTx/>
              </a:rPr>
              <a:t> </a:t>
            </a:r>
            <a:r>
              <a:rPr kumimoji="0" lang="fi-FI" sz="900" b="0" i="0" u="none" strike="noStrike" kern="0" cap="none" spc="0" normalizeH="0" baseline="0" noProof="0" dirty="0" err="1">
                <a:ln>
                  <a:noFill/>
                </a:ln>
                <a:solidFill>
                  <a:srgbClr val="29282E"/>
                </a:solidFill>
                <a:effectLst/>
                <a:uLnTx/>
                <a:uFillTx/>
              </a:rPr>
              <a:t>companies</a:t>
            </a:r>
            <a:r>
              <a:rPr kumimoji="0" lang="fi-FI" sz="900" b="0" i="0" u="none" strike="noStrike" kern="0" cap="none" spc="0" normalizeH="0" baseline="0" noProof="0" dirty="0">
                <a:ln>
                  <a:noFill/>
                </a:ln>
                <a:solidFill>
                  <a:srgbClr val="29282E"/>
                </a:solidFill>
                <a:effectLst/>
                <a:uLnTx/>
                <a:uFillTx/>
              </a:rPr>
              <a:t> </a:t>
            </a:r>
            <a:endParaRPr kumimoji="0" lang="fi-FI" sz="900" b="0" i="0" u="none" strike="noStrike" kern="0" cap="none" spc="0" normalizeH="0" baseline="0" noProof="0" dirty="0">
              <a:ln>
                <a:noFill/>
              </a:ln>
              <a:solidFill>
                <a:schemeClr val="tx2"/>
              </a:solidFill>
              <a:effectLst/>
              <a:uLnTx/>
              <a:uFillTx/>
            </a:endParaRPr>
          </a:p>
        </p:txBody>
      </p:sp>
      <p:sp>
        <p:nvSpPr>
          <p:cNvPr id="13" name="Tekstin paikkamerkki 6"/>
          <p:cNvSpPr>
            <a:spLocks noGrp="1"/>
          </p:cNvSpPr>
          <p:nvPr>
            <p:ph type="body" sz="quarter" idx="18"/>
          </p:nvPr>
        </p:nvSpPr>
        <p:spPr>
          <a:xfrm>
            <a:off x="2334682" y="4727574"/>
            <a:ext cx="4570154" cy="241813"/>
          </a:xfrm>
        </p:spPr>
        <p:txBody>
          <a:bodyPr/>
          <a:lstStyle/>
          <a:p>
            <a:r>
              <a:rPr lang="fi-FI" dirty="0">
                <a:solidFill>
                  <a:schemeClr val="tx2"/>
                </a:solidFill>
              </a:rPr>
              <a:t>Source: </a:t>
            </a:r>
            <a:r>
              <a:rPr lang="fi-FI" dirty="0">
                <a:solidFill>
                  <a:schemeClr val="tx2"/>
                </a:solidFill>
                <a:ea typeface="ＭＳ Ｐゴシック" pitchFamily="34" charset="-128"/>
              </a:rPr>
              <a:t>The Federation of </a:t>
            </a:r>
            <a:r>
              <a:rPr lang="fi-FI" dirty="0" err="1">
                <a:solidFill>
                  <a:schemeClr val="tx2"/>
                </a:solidFill>
                <a:ea typeface="ＭＳ Ｐゴシック" pitchFamily="34" charset="-128"/>
              </a:rPr>
              <a:t>Finnish</a:t>
            </a:r>
            <a:r>
              <a:rPr lang="fi-FI" dirty="0">
                <a:solidFill>
                  <a:schemeClr val="tx2"/>
                </a:solidFill>
                <a:ea typeface="ＭＳ Ｐゴシック" pitchFamily="34" charset="-128"/>
              </a:rPr>
              <a:t> Technology Industries’ </a:t>
            </a:r>
            <a:r>
              <a:rPr lang="fi-FI" dirty="0" err="1">
                <a:solidFill>
                  <a:schemeClr val="tx2"/>
                </a:solidFill>
                <a:ea typeface="ＭＳ Ｐゴシック" pitchFamily="34" charset="-128"/>
              </a:rPr>
              <a:t>order</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book</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survey’s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respondent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companies</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last</a:t>
            </a:r>
            <a:r>
              <a:rPr lang="fi-FI" dirty="0">
                <a:solidFill>
                  <a:schemeClr val="tx2"/>
                </a:solidFill>
                <a:ea typeface="ＭＳ Ｐゴシック" pitchFamily="34" charset="-128"/>
              </a:rPr>
              <a:t> </a:t>
            </a:r>
            <a:r>
              <a:rPr lang="fi-FI" dirty="0" err="1">
                <a:solidFill>
                  <a:schemeClr val="tx2"/>
                </a:solidFill>
                <a:ea typeface="ＭＳ Ｐゴシック" pitchFamily="34" charset="-128"/>
              </a:rPr>
              <a:t>observation</a:t>
            </a:r>
            <a:r>
              <a:rPr lang="fi-FI" dirty="0">
                <a:solidFill>
                  <a:schemeClr val="tx2"/>
                </a:solidFill>
                <a:ea typeface="ＭＳ Ｐゴシック" pitchFamily="34" charset="-128"/>
              </a:rPr>
              <a:t> 31.12.2016</a:t>
            </a:r>
            <a:endParaRPr lang="fi-FI" dirty="0"/>
          </a:p>
          <a:p>
            <a:endParaRPr lang="fi-FI" dirty="0"/>
          </a:p>
        </p:txBody>
      </p:sp>
      <p:sp>
        <p:nvSpPr>
          <p:cNvPr id="14"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5"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318278915"/>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ea typeface="ＭＳ Ｐゴシック" pitchFamily="34" charset="-128"/>
              </a:rPr>
              <a:t>Technology Industry </a:t>
            </a:r>
            <a:r>
              <a:rPr lang="fi-FI" dirty="0" err="1">
                <a:ea typeface="ＭＳ Ｐゴシック" pitchFamily="34" charset="-128"/>
              </a:rPr>
              <a:t>Personnel</a:t>
            </a:r>
            <a:r>
              <a:rPr lang="fi-FI" dirty="0">
                <a:ea typeface="ＭＳ Ｐゴシック" pitchFamily="34" charset="-128"/>
              </a:rPr>
              <a:t> in Finland and </a:t>
            </a:r>
            <a:r>
              <a:rPr lang="fi-FI" dirty="0" err="1">
                <a:ea typeface="ＭＳ Ｐゴシック" pitchFamily="34" charset="-128"/>
              </a:rPr>
              <a:t>Abroad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21</a:t>
            </a:fld>
            <a:endParaRPr lang="fi-FI" dirty="0">
              <a:solidFill>
                <a:srgbClr val="29282E"/>
              </a:solidFill>
            </a:endParaRPr>
          </a:p>
        </p:txBody>
      </p:sp>
      <p:sp>
        <p:nvSpPr>
          <p:cNvPr id="7" name="Tekstin paikkamerkki 6"/>
          <p:cNvSpPr>
            <a:spLocks noGrp="1"/>
          </p:cNvSpPr>
          <p:nvPr>
            <p:ph type="body" sz="quarter" idx="18"/>
          </p:nvPr>
        </p:nvSpPr>
        <p:spPr>
          <a:xfrm>
            <a:off x="2334682" y="4727574"/>
            <a:ext cx="3533462" cy="165163"/>
          </a:xfrm>
        </p:spPr>
        <p:txBody>
          <a:bodyPr/>
          <a:lstStyle/>
          <a:p>
            <a:r>
              <a:rPr lang="fi-FI" dirty="0"/>
              <a:t>Source: S</a:t>
            </a:r>
            <a:r>
              <a:rPr lang="en-US" dirty="0" err="1"/>
              <a:t>tatistics</a:t>
            </a:r>
            <a:r>
              <a:rPr lang="en-US" dirty="0"/>
              <a:t> Finland, The Federation of Finnish Technology Industries’ </a:t>
            </a:r>
            <a:r>
              <a:rPr lang="en-US" dirty="0" err="1"/>
              <a:t>labour</a:t>
            </a:r>
            <a:r>
              <a:rPr lang="en-US" dirty="0"/>
              <a:t> force survey</a:t>
            </a:r>
          </a:p>
          <a:p>
            <a:endParaRPr lang="fi-FI" dirty="0"/>
          </a:p>
        </p:txBody>
      </p:sp>
      <p:graphicFrame>
        <p:nvGraphicFramePr>
          <p:cNvPr id="8" name="Object 3"/>
          <p:cNvGraphicFramePr>
            <a:graphicFrameLocks noChangeAspect="1"/>
          </p:cNvGraphicFramePr>
          <p:nvPr>
            <p:extLst>
              <p:ext uri="{D42A27DB-BD31-4B8C-83A1-F6EECF244321}">
                <p14:modId xmlns:p14="http://schemas.microsoft.com/office/powerpoint/2010/main" val="3339907353"/>
              </p:ext>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
        <p:nvSpPr>
          <p:cNvPr id="10" name="Pyöristetty kuvaselitesuorakulmio 9"/>
          <p:cNvSpPr/>
          <p:nvPr/>
        </p:nvSpPr>
        <p:spPr bwMode="auto">
          <a:xfrm>
            <a:off x="6580831" y="953426"/>
            <a:ext cx="2065719" cy="720142"/>
          </a:xfrm>
          <a:prstGeom prst="wedgeRoundRectCallout">
            <a:avLst>
              <a:gd name="adj1" fmla="val -1244"/>
              <a:gd name="adj2" fmla="val 108952"/>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r>
              <a:rPr lang="fi-FI" sz="1050" dirty="0" err="1">
                <a:solidFill>
                  <a:srgbClr val="000000"/>
                </a:solidFill>
              </a:rPr>
              <a:t>Some</a:t>
            </a:r>
            <a:r>
              <a:rPr lang="fi-FI" sz="1050" dirty="0">
                <a:solidFill>
                  <a:srgbClr val="000000"/>
                </a:solidFill>
              </a:rPr>
              <a:t> 11,000 of </a:t>
            </a:r>
            <a:r>
              <a:rPr lang="fi-FI" sz="1050" dirty="0" err="1">
                <a:solidFill>
                  <a:srgbClr val="000000"/>
                </a:solidFill>
              </a:rPr>
              <a:t>personnel</a:t>
            </a:r>
            <a:r>
              <a:rPr lang="fi-FI" sz="1050" dirty="0">
                <a:solidFill>
                  <a:srgbClr val="000000"/>
                </a:solidFill>
              </a:rPr>
              <a:t> </a:t>
            </a:r>
            <a:r>
              <a:rPr lang="fi-FI" sz="1050" dirty="0" err="1">
                <a:solidFill>
                  <a:srgbClr val="000000"/>
                </a:solidFill>
              </a:rPr>
              <a:t>affected</a:t>
            </a:r>
            <a:r>
              <a:rPr lang="fi-FI" sz="1050" dirty="0">
                <a:solidFill>
                  <a:srgbClr val="000000"/>
                </a:solidFill>
              </a:rPr>
              <a:t> </a:t>
            </a:r>
            <a:r>
              <a:rPr lang="fi-FI" sz="1050" dirty="0" err="1">
                <a:solidFill>
                  <a:srgbClr val="000000"/>
                </a:solidFill>
              </a:rPr>
              <a:t>by</a:t>
            </a:r>
            <a:r>
              <a:rPr lang="fi-FI" sz="1050" dirty="0">
                <a:solidFill>
                  <a:srgbClr val="000000"/>
                </a:solidFill>
              </a:rPr>
              <a:t> </a:t>
            </a:r>
            <a:r>
              <a:rPr lang="fi-FI" sz="1050" dirty="0" err="1">
                <a:solidFill>
                  <a:srgbClr val="000000"/>
                </a:solidFill>
              </a:rPr>
              <a:t>temporary</a:t>
            </a:r>
            <a:r>
              <a:rPr lang="fi-FI" sz="1050" dirty="0">
                <a:solidFill>
                  <a:srgbClr val="000000"/>
                </a:solidFill>
              </a:rPr>
              <a:t> </a:t>
            </a:r>
            <a:r>
              <a:rPr lang="fi-FI" sz="1050" dirty="0" err="1">
                <a:solidFill>
                  <a:srgbClr val="000000"/>
                </a:solidFill>
              </a:rPr>
              <a:t>or</a:t>
            </a:r>
            <a:r>
              <a:rPr lang="fi-FI" sz="1050" dirty="0">
                <a:solidFill>
                  <a:srgbClr val="000000"/>
                </a:solidFill>
              </a:rPr>
              <a:t> </a:t>
            </a:r>
            <a:r>
              <a:rPr lang="fi-FI" sz="1050" dirty="0" err="1">
                <a:solidFill>
                  <a:srgbClr val="000000"/>
                </a:solidFill>
              </a:rPr>
              <a:t>part-time</a:t>
            </a:r>
            <a:r>
              <a:rPr lang="fi-FI" sz="1050" dirty="0">
                <a:solidFill>
                  <a:srgbClr val="000000"/>
                </a:solidFill>
              </a:rPr>
              <a:t> </a:t>
            </a:r>
            <a:r>
              <a:rPr lang="fi-FI" sz="1050" dirty="0" err="1">
                <a:solidFill>
                  <a:srgbClr val="000000"/>
                </a:solidFill>
              </a:rPr>
              <a:t>lay-offs</a:t>
            </a:r>
            <a:r>
              <a:rPr lang="fi-FI" sz="1050" dirty="0">
                <a:solidFill>
                  <a:srgbClr val="000000"/>
                </a:solidFill>
              </a:rPr>
              <a:t>  31.12.2016 </a:t>
            </a:r>
          </a:p>
        </p:txBody>
      </p:sp>
      <p:sp>
        <p:nvSpPr>
          <p:cNvPr id="9" name="Alatunnisteen paikkamerkki 4"/>
          <p:cNvSpPr>
            <a:spLocks noGrp="1"/>
          </p:cNvSpPr>
          <p:nvPr>
            <p:ph type="ftr" sz="quarter" idx="11"/>
          </p:nvPr>
        </p:nvSpPr>
        <p:spPr>
          <a:xfrm>
            <a:off x="1111510" y="4727574"/>
            <a:ext cx="1581261"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1" name="Päivämäärän paikkamerkki 3"/>
          <p:cNvSpPr>
            <a:spLocks noGrp="1"/>
          </p:cNvSpPr>
          <p:nvPr>
            <p:ph type="dt" sz="half" idx="10"/>
          </p:nvPr>
        </p:nvSpPr>
        <p:spPr>
          <a:xfrm>
            <a:off x="282027" y="4728047"/>
            <a:ext cx="916709" cy="164690"/>
          </a:xfrm>
        </p:spPr>
        <p:txBody>
          <a:bodyPr/>
          <a:lstStyle/>
          <a:p>
            <a:fld id="{33A50D0A-99B9-48FE-8B08-047EE10ADBDA}" type="datetime1">
              <a:rPr lang="en-US" smtClean="0">
                <a:solidFill>
                  <a:srgbClr val="29282E"/>
                </a:solidFill>
              </a:rPr>
              <a:pPr/>
              <a:t>4/13/2017</a:t>
            </a:fld>
            <a:endParaRPr lang="en-US" dirty="0">
              <a:solidFill>
                <a:srgbClr val="29282E"/>
              </a:solidFill>
            </a:endParaRPr>
          </a:p>
        </p:txBody>
      </p:sp>
    </p:spTree>
    <p:extLst>
      <p:ext uri="{BB962C8B-B14F-4D97-AF65-F5344CB8AC3E}">
        <p14:creationId xmlns:p14="http://schemas.microsoft.com/office/powerpoint/2010/main" val="211512157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Finland by Branch</a:t>
            </a:r>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fi-FI" b="0" i="0" u="none" strike="noStrike" kern="0" cap="none" spc="0" normalizeH="0" baseline="0" noProof="0" dirty="0">
              <a:ln>
                <a:noFill/>
              </a:ln>
              <a:solidFill>
                <a:sysClr val="windowText" lastClr="000000"/>
              </a:solidFill>
              <a:effectLst/>
              <a:uLnTx/>
              <a:uFillTx/>
            </a:endParaRP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30930878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1162"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0" name="Tekstin paikkamerkki 6"/>
          <p:cNvSpPr>
            <a:spLocks noGrp="1"/>
          </p:cNvSpPr>
          <p:nvPr>
            <p:ph type="body" sz="quarter" idx="18"/>
          </p:nvPr>
        </p:nvSpPr>
        <p:spPr>
          <a:xfrm>
            <a:off x="3047977" y="4727574"/>
            <a:ext cx="5069656" cy="202109"/>
          </a:xfrm>
        </p:spPr>
        <p:txBody>
          <a:bodyPr/>
          <a:lstStyle/>
          <a:p>
            <a:r>
              <a:rPr lang="en-US" dirty="0"/>
              <a:t>Source: Statistics Finland, The Federation of Finnish Technology Industries’ </a:t>
            </a:r>
            <a:r>
              <a:rPr lang="en-US" dirty="0" err="1"/>
              <a:t>labour</a:t>
            </a:r>
            <a:r>
              <a:rPr lang="en-US" dirty="0"/>
              <a:t> force survey, </a:t>
            </a:r>
            <a:r>
              <a:rPr lang="en-US" dirty="0" err="1"/>
              <a:t>Macrobond</a:t>
            </a:r>
            <a:endParaRPr lang="en-US" dirty="0"/>
          </a:p>
        </p:txBody>
      </p:sp>
      <p:sp>
        <p:nvSpPr>
          <p:cNvPr id="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4/13/2017</a:t>
            </a:fld>
            <a:endParaRPr lang="fi-FI" dirty="0">
              <a:solidFill>
                <a:srgbClr val="29282E"/>
              </a:solidFill>
            </a:endParaRPr>
          </a:p>
        </p:txBody>
      </p:sp>
      <p:sp>
        <p:nvSpPr>
          <p:cNvPr id="11" name="Alatunnisteen paikkamerkki 4"/>
          <p:cNvSpPr>
            <a:spLocks noGrp="1"/>
          </p:cNvSpPr>
          <p:nvPr>
            <p:ph type="ftr" sz="quarter" idx="11"/>
          </p:nvPr>
        </p:nvSpPr>
        <p:spPr>
          <a:xfrm>
            <a:off x="1111510" y="4728047"/>
            <a:ext cx="162272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84601799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Technology Industry Personnel in Subsidiaries Abroad by Branch</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23</a:t>
            </a:fld>
            <a:endParaRPr lang="fi-FI" dirty="0">
              <a:solidFill>
                <a:srgbClr val="29282E"/>
              </a:solidFill>
            </a:endParaRPr>
          </a:p>
        </p:txBody>
      </p:sp>
      <p:sp>
        <p:nvSpPr>
          <p:cNvPr id="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4/13/2017</a:t>
            </a:fld>
            <a:endParaRPr lang="fi-FI" dirty="0">
              <a:solidFill>
                <a:srgbClr val="29282E"/>
              </a:solidFill>
            </a:endParaRPr>
          </a:p>
        </p:txBody>
      </p:sp>
      <p:sp>
        <p:nvSpPr>
          <p:cNvPr id="7" name="Tekstin paikkamerkki 6"/>
          <p:cNvSpPr>
            <a:spLocks noGrp="1"/>
          </p:cNvSpPr>
          <p:nvPr>
            <p:ph type="body" sz="quarter" idx="18"/>
          </p:nvPr>
        </p:nvSpPr>
        <p:spPr>
          <a:xfrm>
            <a:off x="3047977" y="4727574"/>
            <a:ext cx="4260327" cy="165163"/>
          </a:xfrm>
        </p:spPr>
        <p:txBody>
          <a:bodyPr/>
          <a:lstStyle/>
          <a:p>
            <a:r>
              <a:rPr lang="en-US" dirty="0"/>
              <a:t>Source: The Federation of Finnish Technology Industries’ </a:t>
            </a:r>
            <a:r>
              <a:rPr lang="en-US" dirty="0" err="1"/>
              <a:t>labour</a:t>
            </a:r>
            <a:r>
              <a:rPr lang="en-US" dirty="0"/>
              <a:t> force survey</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79912337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277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Alatunnisteen paikkamerkki 4"/>
          <p:cNvSpPr>
            <a:spLocks noGrp="1"/>
          </p:cNvSpPr>
          <p:nvPr>
            <p:ph type="ftr" sz="quarter" idx="11"/>
          </p:nvPr>
        </p:nvSpPr>
        <p:spPr>
          <a:xfrm>
            <a:off x="1111510" y="4728047"/>
            <a:ext cx="162272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175090297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Personnel</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24</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65456127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604927"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Salaried</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0" name="Tekstiruutu 10"/>
          <p:cNvSpPr txBox="1">
            <a:spLocks noChangeArrowheads="1"/>
          </p:cNvSpPr>
          <p:nvPr/>
        </p:nvSpPr>
        <p:spPr bwMode="auto">
          <a:xfrm>
            <a:off x="5932821" y="3373306"/>
            <a:ext cx="1684826"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Blue</a:t>
            </a:r>
            <a:r>
              <a:rPr lang="fi-FI" sz="1050" dirty="0">
                <a:solidFill>
                  <a:srgbClr val="29282E"/>
                </a:solidFill>
                <a:latin typeface="Verdana"/>
              </a:rPr>
              <a:t> </a:t>
            </a:r>
            <a:r>
              <a:rPr lang="fi-FI" sz="1050" dirty="0" err="1">
                <a:solidFill>
                  <a:srgbClr val="29282E"/>
                </a:solidFill>
                <a:latin typeface="Verdana"/>
              </a:rPr>
              <a:t>collar</a:t>
            </a:r>
            <a:r>
              <a:rPr lang="fi-FI" sz="1050" dirty="0">
                <a:solidFill>
                  <a:srgbClr val="29282E"/>
                </a:solidFill>
                <a:latin typeface="Verdana"/>
              </a:rPr>
              <a:t> </a:t>
            </a:r>
            <a:r>
              <a:rPr lang="fi-FI" sz="1050" dirty="0" err="1">
                <a:solidFill>
                  <a:srgbClr val="29282E"/>
                </a:solidFill>
                <a:latin typeface="Verdana"/>
              </a:rPr>
              <a:t>employees</a:t>
            </a:r>
            <a:r>
              <a:rPr lang="fi-FI" sz="1050" dirty="0">
                <a:solidFill>
                  <a:srgbClr val="29282E"/>
                </a:solidFill>
                <a:latin typeface="Verdana"/>
              </a:rPr>
              <a:t> </a:t>
            </a:r>
          </a:p>
        </p:txBody>
      </p:sp>
      <p:sp>
        <p:nvSpPr>
          <p:cNvPr id="11" name="Text Box 5"/>
          <p:cNvSpPr txBox="1">
            <a:spLocks noChangeArrowheads="1"/>
          </p:cNvSpPr>
          <p:nvPr/>
        </p:nvSpPr>
        <p:spPr bwMode="auto">
          <a:xfrm>
            <a:off x="1003991" y="1275730"/>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2"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the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a:t>
            </a:r>
            <a:r>
              <a:rPr lang="fi-FI" dirty="0" err="1">
                <a:solidFill>
                  <a:schemeClr val="tx2"/>
                </a:solidFill>
              </a:rPr>
              <a:t>Finnish</a:t>
            </a:r>
            <a:r>
              <a:rPr lang="fi-FI" dirty="0">
                <a:solidFill>
                  <a:schemeClr val="tx2"/>
                </a:solidFill>
              </a:rPr>
              <a:t>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3" name="Alatunnisteen paikkamerkki 4"/>
          <p:cNvSpPr>
            <a:spLocks noGrp="1"/>
          </p:cNvSpPr>
          <p:nvPr>
            <p:ph type="ftr" sz="quarter" idx="11"/>
          </p:nvPr>
        </p:nvSpPr>
        <p:spPr>
          <a:xfrm>
            <a:off x="1111510" y="4728047"/>
            <a:ext cx="162272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4/13/2017</a:t>
            </a:fld>
            <a:endParaRPr lang="fi-FI" dirty="0">
              <a:solidFill>
                <a:srgbClr val="29282E"/>
              </a:solidFill>
            </a:endParaRPr>
          </a:p>
        </p:txBody>
      </p:sp>
    </p:spTree>
    <p:extLst>
      <p:ext uri="{BB962C8B-B14F-4D97-AF65-F5344CB8AC3E}">
        <p14:creationId xmlns:p14="http://schemas.microsoft.com/office/powerpoint/2010/main" val="22817883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Retirement</a:t>
            </a:r>
            <a:r>
              <a:rPr lang="fi-FI" dirty="0"/>
              <a:t> of Technology Industry </a:t>
            </a:r>
            <a:r>
              <a:rPr lang="fi-FI" dirty="0" err="1"/>
              <a:t>Blue</a:t>
            </a:r>
            <a:r>
              <a:rPr lang="fi-FI" dirty="0"/>
              <a:t> </a:t>
            </a:r>
            <a:r>
              <a:rPr lang="fi-FI" dirty="0" err="1"/>
              <a:t>Collar</a:t>
            </a:r>
            <a:r>
              <a:rPr lang="fi-FI" dirty="0"/>
              <a:t> </a:t>
            </a:r>
            <a:r>
              <a:rPr lang="fi-FI" dirty="0" err="1"/>
              <a:t>Employees</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25</a:t>
            </a:fld>
            <a:endParaRPr lang="fi-FI" dirty="0">
              <a:solidFill>
                <a:srgbClr val="29282E"/>
              </a:solidFill>
            </a:endParaRPr>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78148148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6193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Individuals</a:t>
            </a:r>
            <a:r>
              <a:rPr lang="fi-FI" sz="1050" dirty="0">
                <a:solidFill>
                  <a:srgbClr val="29282E"/>
                </a:solidFill>
                <a:latin typeface="Verdana"/>
              </a:rPr>
              <a:t> per </a:t>
            </a:r>
            <a:r>
              <a:rPr lang="fi-FI" sz="1050" dirty="0" err="1">
                <a:solidFill>
                  <a:srgbClr val="29282E"/>
                </a:solidFill>
                <a:latin typeface="Verdana"/>
              </a:rPr>
              <a:t>year</a:t>
            </a:r>
            <a:r>
              <a:rPr lang="fi-FI" sz="1050" dirty="0">
                <a:solidFill>
                  <a:srgbClr val="29282E"/>
                </a:solidFill>
                <a:latin typeface="Verdana"/>
              </a:rPr>
              <a:t> </a:t>
            </a:r>
          </a:p>
        </p:txBody>
      </p:sp>
      <p:sp>
        <p:nvSpPr>
          <p:cNvPr id="10" name="Tekstin paikkamerkki 6"/>
          <p:cNvSpPr>
            <a:spLocks noGrp="1"/>
          </p:cNvSpPr>
          <p:nvPr>
            <p:ph type="body" sz="quarter" idx="18"/>
          </p:nvPr>
        </p:nvSpPr>
        <p:spPr>
          <a:xfrm>
            <a:off x="2334682" y="4727574"/>
            <a:ext cx="5412567" cy="306614"/>
          </a:xfrm>
        </p:spPr>
        <p:txBody>
          <a:bodyPr/>
          <a:lstStyle/>
          <a:p>
            <a:r>
              <a:rPr lang="fi-FI" dirty="0">
                <a:solidFill>
                  <a:schemeClr val="tx2"/>
                </a:solidFill>
              </a:rPr>
              <a:t>Source: </a:t>
            </a:r>
            <a:r>
              <a:rPr lang="fi-FI" dirty="0" err="1">
                <a:solidFill>
                  <a:schemeClr val="tx2"/>
                </a:solidFill>
              </a:rPr>
              <a:t>Wage</a:t>
            </a:r>
            <a:r>
              <a:rPr lang="fi-FI" dirty="0">
                <a:solidFill>
                  <a:schemeClr val="tx2"/>
                </a:solidFill>
              </a:rPr>
              <a:t> </a:t>
            </a:r>
            <a:r>
              <a:rPr lang="fi-FI" dirty="0" err="1">
                <a:solidFill>
                  <a:schemeClr val="tx2"/>
                </a:solidFill>
              </a:rPr>
              <a:t>inquiry</a:t>
            </a:r>
            <a:r>
              <a:rPr lang="fi-FI" dirty="0">
                <a:solidFill>
                  <a:schemeClr val="tx2"/>
                </a:solidFill>
              </a:rPr>
              <a:t> of the </a:t>
            </a:r>
            <a:r>
              <a:rPr lang="fi-FI" dirty="0" err="1">
                <a:solidFill>
                  <a:schemeClr val="tx2"/>
                </a:solidFill>
              </a:rPr>
              <a:t>Techonology</a:t>
            </a:r>
            <a:r>
              <a:rPr lang="fi-FI" dirty="0">
                <a:solidFill>
                  <a:schemeClr val="tx2"/>
                </a:solidFill>
              </a:rPr>
              <a:t> </a:t>
            </a:r>
            <a:r>
              <a:rPr lang="fi-FI" dirty="0" err="1">
                <a:solidFill>
                  <a:schemeClr val="tx2"/>
                </a:solidFill>
              </a:rPr>
              <a:t>Industries</a:t>
            </a:r>
            <a:r>
              <a:rPr lang="fi-FI" dirty="0">
                <a:solidFill>
                  <a:schemeClr val="tx2"/>
                </a:solidFill>
              </a:rPr>
              <a:t> of Finland, </a:t>
            </a:r>
            <a:r>
              <a:rPr lang="fi-FI" dirty="0" err="1">
                <a:solidFill>
                  <a:schemeClr val="tx2"/>
                </a:solidFill>
              </a:rPr>
              <a:t>Finnish</a:t>
            </a:r>
            <a:r>
              <a:rPr lang="fi-FI" dirty="0">
                <a:solidFill>
                  <a:schemeClr val="tx2"/>
                </a:solidFill>
              </a:rPr>
              <a:t> Centre for </a:t>
            </a:r>
            <a:r>
              <a:rPr lang="fi-FI" dirty="0" err="1">
                <a:solidFill>
                  <a:schemeClr val="tx2"/>
                </a:solidFill>
              </a:rPr>
              <a:t>Pensions</a:t>
            </a:r>
            <a:r>
              <a:rPr lang="fi-FI" dirty="0">
                <a:solidFill>
                  <a:schemeClr val="tx2"/>
                </a:solidFill>
              </a:rPr>
              <a:t>, </a:t>
            </a:r>
            <a:r>
              <a:rPr lang="fi-FI" dirty="0" err="1">
                <a:solidFill>
                  <a:schemeClr val="tx2"/>
                </a:solidFill>
              </a:rPr>
              <a:t>Statistics</a:t>
            </a:r>
            <a:r>
              <a:rPr lang="fi-FI" dirty="0">
                <a:solidFill>
                  <a:schemeClr val="tx2"/>
                </a:solidFill>
              </a:rPr>
              <a:t> Finland</a:t>
            </a:r>
            <a:endParaRPr lang="fi-FI" dirty="0"/>
          </a:p>
        </p:txBody>
      </p:sp>
      <p:sp>
        <p:nvSpPr>
          <p:cNvPr id="11" name="Alatunnisteen paikkamerkki 4"/>
          <p:cNvSpPr>
            <a:spLocks noGrp="1"/>
          </p:cNvSpPr>
          <p:nvPr>
            <p:ph type="ftr" sz="quarter" idx="11"/>
          </p:nvPr>
        </p:nvSpPr>
        <p:spPr>
          <a:xfrm>
            <a:off x="1072746" y="4727574"/>
            <a:ext cx="1661486"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4/13/2017</a:t>
            </a:fld>
            <a:endParaRPr lang="fi-FI" dirty="0">
              <a:solidFill>
                <a:srgbClr val="29282E"/>
              </a:solidFill>
            </a:endParaRPr>
          </a:p>
        </p:txBody>
      </p:sp>
    </p:spTree>
    <p:extLst>
      <p:ext uri="{BB962C8B-B14F-4D97-AF65-F5344CB8AC3E}">
        <p14:creationId xmlns:p14="http://schemas.microsoft.com/office/powerpoint/2010/main" val="143024041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Overview</a:t>
            </a:r>
            <a:r>
              <a:rPr lang="fi-FI" dirty="0"/>
              <a:t> of the </a:t>
            </a:r>
            <a:r>
              <a:rPr lang="fi-FI" dirty="0" err="1"/>
              <a:t>Situation</a:t>
            </a:r>
            <a:r>
              <a:rPr lang="fi-FI" dirty="0"/>
              <a:t> in the Technology Industry and Outlook for </a:t>
            </a:r>
            <a:r>
              <a:rPr lang="fi-FI" dirty="0" err="1"/>
              <a:t>Early</a:t>
            </a:r>
            <a:r>
              <a:rPr lang="fi-FI" dirty="0"/>
              <a:t>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26</a:t>
            </a:fld>
            <a:endParaRPr lang="fi-FI" dirty="0">
              <a:solidFill>
                <a:srgbClr val="29282E"/>
              </a:solidFill>
            </a:endParaRPr>
          </a:p>
        </p:txBody>
      </p:sp>
      <p:sp>
        <p:nvSpPr>
          <p:cNvPr id="6" name="Sisällön paikkamerkki 5"/>
          <p:cNvSpPr>
            <a:spLocks noGrp="1"/>
          </p:cNvSpPr>
          <p:nvPr>
            <p:ph sz="quarter" idx="17"/>
          </p:nvPr>
        </p:nvSpPr>
        <p:spPr>
          <a:xfrm>
            <a:off x="1117939" y="1237611"/>
            <a:ext cx="7666125" cy="3541712"/>
          </a:xfrm>
        </p:spPr>
        <p:txBody>
          <a:bodyPr>
            <a:noAutofit/>
          </a:bodyPr>
          <a:lstStyle/>
          <a:p>
            <a:pPr>
              <a:lnSpc>
                <a:spcPct val="100000"/>
              </a:lnSpc>
              <a:buClr>
                <a:srgbClr val="FFFFFF"/>
              </a:buClr>
            </a:pPr>
            <a:r>
              <a:rPr lang="fi-FI" sz="1300" dirty="0">
                <a:sym typeface="Arial" charset="0"/>
              </a:rPr>
              <a:t>- </a:t>
            </a:r>
            <a:r>
              <a:rPr lang="fi-FI" sz="1300" dirty="0" err="1">
                <a:sym typeface="Arial" charset="0"/>
              </a:rPr>
              <a:t>Turnover</a:t>
            </a:r>
            <a:r>
              <a:rPr lang="fi-FI" sz="1300" dirty="0">
                <a:sym typeface="Arial" charset="0"/>
              </a:rPr>
              <a:t> in Finland </a:t>
            </a:r>
            <a:r>
              <a:rPr lang="fi-FI" sz="1300" dirty="0" err="1">
                <a:sym typeface="Arial" charset="0"/>
              </a:rPr>
              <a:t>totalled</a:t>
            </a:r>
            <a:r>
              <a:rPr lang="fi-FI" sz="1300" dirty="0">
                <a:sym typeface="Arial" charset="0"/>
              </a:rPr>
              <a:t> </a:t>
            </a:r>
            <a:r>
              <a:rPr lang="fi-FI" sz="1300" dirty="0" err="1">
                <a:sym typeface="Arial" charset="0"/>
              </a:rPr>
              <a:t>some</a:t>
            </a:r>
            <a:r>
              <a:rPr lang="fi-FI" sz="1300" dirty="0">
                <a:sym typeface="Arial" charset="0"/>
              </a:rPr>
              <a:t> EUR 68.7 </a:t>
            </a:r>
            <a:r>
              <a:rPr lang="fi-FI" sz="1300" dirty="0" err="1">
                <a:sym typeface="Arial" charset="0"/>
              </a:rPr>
              <a:t>billion</a:t>
            </a:r>
            <a:r>
              <a:rPr lang="fi-FI" sz="1300" dirty="0">
                <a:sym typeface="Arial" charset="0"/>
              </a:rPr>
              <a:t> in 2016. </a:t>
            </a:r>
            <a:r>
              <a:rPr lang="fi-FI" sz="1300" dirty="0" err="1">
                <a:sym typeface="Arial" charset="0"/>
              </a:rPr>
              <a:t>This</a:t>
            </a:r>
            <a:r>
              <a:rPr lang="fi-FI" sz="1300" dirty="0">
                <a:sym typeface="Arial" charset="0"/>
              </a:rPr>
              <a:t> is </a:t>
            </a:r>
            <a:r>
              <a:rPr lang="fi-FI" sz="1300" dirty="0" err="1">
                <a:sym typeface="Arial" charset="0"/>
              </a:rPr>
              <a:t>about</a:t>
            </a:r>
            <a:r>
              <a:rPr lang="fi-FI" sz="1300" dirty="0">
                <a:sym typeface="Arial" charset="0"/>
              </a:rPr>
              <a:t> </a:t>
            </a:r>
            <a:r>
              <a:rPr lang="fi-FI" sz="1300" dirty="0" err="1">
                <a:sym typeface="Arial" charset="0"/>
              </a:rPr>
              <a:t>half</a:t>
            </a:r>
            <a:r>
              <a:rPr lang="fi-FI" sz="1300" dirty="0">
                <a:sym typeface="Arial" charset="0"/>
              </a:rPr>
              <a:t> per </a:t>
            </a:r>
            <a:r>
              <a:rPr lang="fi-FI" sz="1300" dirty="0" err="1">
                <a:sym typeface="Arial" charset="0"/>
              </a:rPr>
              <a:t>cent</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2015. </a:t>
            </a:r>
            <a:r>
              <a:rPr lang="en-US" sz="1300" dirty="0"/>
              <a:t>In January 2017 turnover was 14 % higher than last year at the same time. </a:t>
            </a:r>
            <a:r>
              <a:rPr lang="fi-FI" sz="1300" dirty="0">
                <a:sym typeface="Arial" charset="0"/>
              </a:rPr>
              <a:t>In 2008, </a:t>
            </a:r>
            <a:r>
              <a:rPr lang="fi-FI" sz="1300" dirty="0" err="1">
                <a:sym typeface="Arial" charset="0"/>
              </a:rPr>
              <a:t>prior</a:t>
            </a:r>
            <a:r>
              <a:rPr lang="fi-FI" sz="1300" dirty="0">
                <a:sym typeface="Arial" charset="0"/>
              </a:rPr>
              <a:t> to the </a:t>
            </a:r>
            <a:r>
              <a:rPr lang="fi-FI" sz="1300" dirty="0" err="1">
                <a:sym typeface="Arial" charset="0"/>
              </a:rPr>
              <a:t>financial</a:t>
            </a:r>
            <a:r>
              <a:rPr lang="fi-FI" sz="1300" dirty="0">
                <a:sym typeface="Arial" charset="0"/>
              </a:rPr>
              <a:t> </a:t>
            </a:r>
            <a:r>
              <a:rPr lang="fi-FI" sz="1300" dirty="0" err="1">
                <a:sym typeface="Arial" charset="0"/>
              </a:rPr>
              <a:t>crises</a:t>
            </a:r>
            <a:r>
              <a:rPr lang="fi-FI" sz="1300" dirty="0">
                <a:sym typeface="Arial" charset="0"/>
              </a:rPr>
              <a:t>, the </a:t>
            </a:r>
            <a:r>
              <a:rPr lang="fi-FI" sz="1300" dirty="0" err="1">
                <a:sym typeface="Arial" charset="0"/>
              </a:rPr>
              <a:t>corresponding</a:t>
            </a:r>
            <a:r>
              <a:rPr lang="fi-FI" sz="1300" dirty="0">
                <a:sym typeface="Arial" charset="0"/>
              </a:rPr>
              <a:t> </a:t>
            </a:r>
            <a:r>
              <a:rPr lang="fi-FI" sz="1300" dirty="0" err="1">
                <a:sym typeface="Arial" charset="0"/>
              </a:rPr>
              <a:t>figure</a:t>
            </a:r>
            <a:r>
              <a:rPr lang="fi-FI" sz="1300" dirty="0">
                <a:sym typeface="Arial" charset="0"/>
              </a:rPr>
              <a:t> </a:t>
            </a:r>
            <a:r>
              <a:rPr lang="fi-FI" sz="1300" dirty="0" err="1">
                <a:sym typeface="Arial" charset="0"/>
              </a:rPr>
              <a:t>was</a:t>
            </a:r>
            <a:r>
              <a:rPr lang="fi-FI" sz="1300" dirty="0">
                <a:sym typeface="Arial" charset="0"/>
              </a:rPr>
              <a:t> EUR 86 </a:t>
            </a:r>
            <a:r>
              <a:rPr lang="fi-FI" sz="1300" dirty="0" err="1">
                <a:sym typeface="Arial" charset="0"/>
              </a:rPr>
              <a:t>billion</a:t>
            </a:r>
            <a:r>
              <a:rPr lang="fi-FI" sz="1300" dirty="0">
                <a:sym typeface="Arial" charset="0"/>
              </a:rPr>
              <a:t>.  </a:t>
            </a:r>
          </a:p>
          <a:p>
            <a:pPr>
              <a:lnSpc>
                <a:spcPct val="100000"/>
              </a:lnSpc>
              <a:buClr>
                <a:srgbClr val="FFFFFF"/>
              </a:buClr>
            </a:pPr>
            <a:r>
              <a:rPr lang="fi-FI" sz="1300" dirty="0">
                <a:sym typeface="Arial" charset="0"/>
              </a:rPr>
              <a:t>- The </a:t>
            </a:r>
            <a:r>
              <a:rPr lang="fi-FI" sz="1300" dirty="0" err="1">
                <a:sym typeface="Arial" charset="0"/>
              </a:rPr>
              <a:t>monetary</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new</a:t>
            </a:r>
            <a:r>
              <a:rPr lang="fi-FI" sz="1300" dirty="0">
                <a:sym typeface="Arial" charset="0"/>
              </a:rPr>
              <a:t> </a:t>
            </a:r>
            <a:r>
              <a:rPr lang="fi-FI" sz="1300" dirty="0" err="1">
                <a:sym typeface="Arial" charset="0"/>
              </a:rPr>
              <a:t>orders</a:t>
            </a:r>
            <a:r>
              <a:rPr lang="fi-FI" sz="1300" dirty="0">
                <a:sym typeface="Arial" charset="0"/>
              </a:rPr>
              <a:t> </a:t>
            </a:r>
            <a:r>
              <a:rPr lang="fi-FI" sz="1300" dirty="0" err="1">
                <a:sym typeface="Arial" charset="0"/>
              </a:rPr>
              <a:t>reported</a:t>
            </a:r>
            <a:r>
              <a:rPr lang="fi-FI" sz="1300" dirty="0">
                <a:sym typeface="Arial" charset="0"/>
              </a:rPr>
              <a:t> </a:t>
            </a:r>
            <a:r>
              <a:rPr lang="fi-FI" sz="1300" dirty="0" err="1">
                <a:sym typeface="Arial" charset="0"/>
              </a:rPr>
              <a:t>between</a:t>
            </a:r>
            <a:r>
              <a:rPr lang="fi-FI" sz="1300" dirty="0">
                <a:sym typeface="Arial" charset="0"/>
              </a:rPr>
              <a:t> October-</a:t>
            </a:r>
            <a:r>
              <a:rPr lang="fi-FI" sz="1300" dirty="0" err="1">
                <a:sym typeface="Arial" charset="0"/>
              </a:rPr>
              <a:t>December</a:t>
            </a:r>
            <a:r>
              <a:rPr lang="fi-FI" sz="1300" dirty="0">
                <a:sym typeface="Arial" charset="0"/>
              </a:rPr>
              <a:t> 2016 </a:t>
            </a:r>
            <a:r>
              <a:rPr lang="fi-FI" sz="1300" dirty="0" err="1">
                <a:sym typeface="Arial" charset="0"/>
              </a:rPr>
              <a:t>was</a:t>
            </a:r>
            <a:r>
              <a:rPr lang="fi-FI" sz="1300" dirty="0">
                <a:sym typeface="Arial" charset="0"/>
              </a:rPr>
              <a:t> 23 %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July-September</a:t>
            </a:r>
            <a:r>
              <a:rPr lang="fi-FI" sz="1300" dirty="0">
                <a:sym typeface="Arial" charset="0"/>
              </a:rPr>
              <a:t>, but </a:t>
            </a:r>
            <a:r>
              <a:rPr lang="fi-FI" sz="1300" dirty="0" err="1">
                <a:sym typeface="Arial" charset="0"/>
              </a:rPr>
              <a:t>slightly</a:t>
            </a:r>
            <a:r>
              <a:rPr lang="fi-FI" sz="1300" dirty="0">
                <a:sym typeface="Arial" charset="0"/>
              </a:rPr>
              <a:t> </a:t>
            </a:r>
            <a:r>
              <a:rPr lang="fi-FI" sz="1300" dirty="0" err="1">
                <a:sym typeface="Arial" charset="0"/>
              </a:rPr>
              <a:t>lower</a:t>
            </a:r>
            <a:r>
              <a:rPr lang="fi-FI" sz="1300" dirty="0">
                <a:sym typeface="Arial" charset="0"/>
              </a:rPr>
              <a:t> </a:t>
            </a:r>
            <a:r>
              <a:rPr lang="fi-FI" sz="1300" dirty="0" err="1">
                <a:sym typeface="Arial" charset="0"/>
              </a:rPr>
              <a:t>than</a:t>
            </a:r>
            <a:r>
              <a:rPr lang="fi-FI" sz="1300" dirty="0">
                <a:sym typeface="Arial" charset="0"/>
              </a:rPr>
              <a:t> in the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in 2015. </a:t>
            </a:r>
          </a:p>
          <a:p>
            <a:pPr>
              <a:lnSpc>
                <a:spcPct val="100000"/>
              </a:lnSpc>
              <a:buClr>
                <a:srgbClr val="FFFFFF"/>
              </a:buClr>
            </a:pPr>
            <a:r>
              <a:rPr lang="fi-FI" sz="1300" dirty="0">
                <a:sym typeface="Arial" charset="0"/>
              </a:rPr>
              <a:t>- At the </a:t>
            </a:r>
            <a:r>
              <a:rPr lang="fi-FI" sz="1300" dirty="0" err="1">
                <a:sym typeface="Arial" charset="0"/>
              </a:rPr>
              <a:t>end</a:t>
            </a:r>
            <a:r>
              <a:rPr lang="fi-FI" sz="1300" dirty="0">
                <a:sym typeface="Arial" charset="0"/>
              </a:rPr>
              <a:t> of </a:t>
            </a:r>
            <a:r>
              <a:rPr lang="fi-FI" sz="1300" dirty="0" err="1">
                <a:sym typeface="Arial" charset="0"/>
              </a:rPr>
              <a:t>December</a:t>
            </a:r>
            <a:r>
              <a:rPr lang="fi-FI" sz="1300" dirty="0">
                <a:sym typeface="Arial" charset="0"/>
              </a:rPr>
              <a:t>, </a:t>
            </a:r>
            <a:r>
              <a:rPr lang="fi-FI" sz="1300" dirty="0" err="1">
                <a:sym typeface="Arial" charset="0"/>
              </a:rPr>
              <a:t>the</a:t>
            </a:r>
            <a:r>
              <a:rPr lang="fi-FI" sz="1300" dirty="0">
                <a:sym typeface="Arial" charset="0"/>
              </a:rPr>
              <a:t> </a:t>
            </a:r>
            <a:r>
              <a:rPr lang="fi-FI" sz="1300" dirty="0" err="1">
                <a:sym typeface="Arial" charset="0"/>
              </a:rPr>
              <a:t>value</a:t>
            </a:r>
            <a:r>
              <a:rPr lang="fi-FI" sz="1300" dirty="0">
                <a:sym typeface="Arial" charset="0"/>
              </a:rPr>
              <a:t> of </a:t>
            </a:r>
            <a:r>
              <a:rPr lang="fi-FI" sz="1300" dirty="0" err="1">
                <a:sym typeface="Arial" charset="0"/>
              </a:rPr>
              <a:t>order</a:t>
            </a:r>
            <a:r>
              <a:rPr lang="fi-FI" sz="1300" dirty="0">
                <a:sym typeface="Arial" charset="0"/>
              </a:rPr>
              <a:t> </a:t>
            </a:r>
            <a:r>
              <a:rPr lang="fi-FI" sz="1300" dirty="0" err="1">
                <a:sym typeface="Arial" charset="0"/>
              </a:rPr>
              <a:t>books</a:t>
            </a:r>
            <a:r>
              <a:rPr lang="fi-FI" sz="1300" dirty="0">
                <a:sym typeface="Arial" charset="0"/>
              </a:rPr>
              <a:t> </a:t>
            </a:r>
            <a:r>
              <a:rPr lang="fi-FI" sz="1300" dirty="0" err="1">
                <a:sym typeface="Arial" charset="0"/>
              </a:rPr>
              <a:t>was</a:t>
            </a:r>
            <a:r>
              <a:rPr lang="fi-FI" sz="1300" dirty="0">
                <a:sym typeface="Arial" charset="0"/>
              </a:rPr>
              <a:t> </a:t>
            </a:r>
            <a:r>
              <a:rPr lang="fi-FI" sz="1300" dirty="0" err="1">
                <a:sym typeface="Arial" charset="0"/>
              </a:rPr>
              <a:t>two</a:t>
            </a:r>
            <a:r>
              <a:rPr lang="fi-FI" sz="1300" dirty="0">
                <a:sym typeface="Arial" charset="0"/>
              </a:rPr>
              <a:t> per </a:t>
            </a:r>
            <a:r>
              <a:rPr lang="fi-FI" sz="1300" dirty="0" err="1">
                <a:sym typeface="Arial" charset="0"/>
              </a:rPr>
              <a:t>cent</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at </a:t>
            </a:r>
            <a:r>
              <a:rPr lang="fi-FI" sz="1300" dirty="0" err="1">
                <a:sym typeface="Arial" charset="0"/>
              </a:rPr>
              <a:t>the</a:t>
            </a:r>
            <a:r>
              <a:rPr lang="fi-FI" sz="1300" dirty="0">
                <a:sym typeface="Arial" charset="0"/>
              </a:rPr>
              <a:t> </a:t>
            </a:r>
            <a:r>
              <a:rPr lang="fi-FI" sz="1300" dirty="0" err="1">
                <a:sym typeface="Arial" charset="0"/>
              </a:rPr>
              <a:t>end</a:t>
            </a:r>
            <a:r>
              <a:rPr lang="fi-FI" sz="1300" dirty="0">
                <a:sym typeface="Arial" charset="0"/>
              </a:rPr>
              <a:t> of </a:t>
            </a:r>
            <a:r>
              <a:rPr lang="fi-FI" sz="1300" dirty="0" err="1">
                <a:sym typeface="Arial" charset="0"/>
              </a:rPr>
              <a:t>September</a:t>
            </a:r>
            <a:r>
              <a:rPr lang="fi-FI" sz="1300" dirty="0">
                <a:sym typeface="Arial" charset="0"/>
              </a:rPr>
              <a:t>, but </a:t>
            </a:r>
            <a:r>
              <a:rPr lang="fi-FI" sz="1300" dirty="0" err="1">
                <a:sym typeface="Arial" charset="0"/>
              </a:rPr>
              <a:t>four</a:t>
            </a:r>
            <a:r>
              <a:rPr lang="fi-FI" sz="1300" dirty="0">
                <a:sym typeface="Arial" charset="0"/>
              </a:rPr>
              <a:t> per </a:t>
            </a:r>
            <a:r>
              <a:rPr lang="fi-FI" sz="1300" dirty="0" err="1">
                <a:sym typeface="Arial" charset="0"/>
              </a:rPr>
              <a:t>cent</a:t>
            </a:r>
            <a:r>
              <a:rPr lang="fi-FI" sz="1300" dirty="0">
                <a:sym typeface="Arial" charset="0"/>
              </a:rPr>
              <a:t> </a:t>
            </a:r>
            <a:r>
              <a:rPr lang="fi-FI" sz="1300" dirty="0" err="1">
                <a:sym typeface="Arial" charset="0"/>
              </a:rPr>
              <a:t>lower</a:t>
            </a:r>
            <a:r>
              <a:rPr lang="fi-FI" sz="1300" dirty="0">
                <a:sym typeface="Arial" charset="0"/>
              </a:rPr>
              <a:t> </a:t>
            </a:r>
            <a:r>
              <a:rPr lang="fi-FI" sz="1300" dirty="0" err="1">
                <a:sym typeface="Arial" charset="0"/>
              </a:rPr>
              <a:t>than</a:t>
            </a:r>
            <a:r>
              <a:rPr lang="fi-FI" sz="1300" dirty="0">
                <a:sym typeface="Arial" charset="0"/>
              </a:rPr>
              <a:t> in </a:t>
            </a:r>
            <a:r>
              <a:rPr lang="fi-FI" sz="1300" dirty="0" err="1">
                <a:sym typeface="Arial" charset="0"/>
              </a:rPr>
              <a:t>December</a:t>
            </a:r>
            <a:r>
              <a:rPr lang="fi-FI" sz="1300" dirty="0">
                <a:sym typeface="Arial" charset="0"/>
              </a:rPr>
              <a:t> 2015.  </a:t>
            </a:r>
          </a:p>
          <a:p>
            <a:pPr>
              <a:lnSpc>
                <a:spcPct val="100000"/>
              </a:lnSpc>
              <a:buClr>
                <a:srgbClr val="FFFFFF"/>
              </a:buClr>
            </a:pPr>
            <a:r>
              <a:rPr lang="fi-FI" sz="1300" dirty="0">
                <a:sym typeface="Arial" charset="0"/>
              </a:rPr>
              <a:t>- The </a:t>
            </a:r>
            <a:r>
              <a:rPr lang="fi-FI" sz="1300" dirty="0" err="1">
                <a:sym typeface="Arial" charset="0"/>
              </a:rPr>
              <a:t>turnover</a:t>
            </a:r>
            <a:r>
              <a:rPr lang="fi-FI" sz="1300" dirty="0">
                <a:sym typeface="Arial" charset="0"/>
              </a:rPr>
              <a:t> of </a:t>
            </a:r>
            <a:r>
              <a:rPr lang="fi-FI" sz="1300" dirty="0" err="1">
                <a:sym typeface="Arial" charset="0"/>
              </a:rPr>
              <a:t>technology</a:t>
            </a:r>
            <a:r>
              <a:rPr lang="fi-FI" sz="1300" dirty="0">
                <a:sym typeface="Arial" charset="0"/>
              </a:rPr>
              <a:t> </a:t>
            </a:r>
            <a:r>
              <a:rPr lang="fi-FI" sz="1300" dirty="0" err="1">
                <a:sym typeface="Arial" charset="0"/>
              </a:rPr>
              <a:t>industry</a:t>
            </a:r>
            <a:r>
              <a:rPr lang="fi-FI" sz="1300" dirty="0">
                <a:sym typeface="Arial" charset="0"/>
              </a:rPr>
              <a:t> </a:t>
            </a:r>
            <a:r>
              <a:rPr lang="fi-FI" sz="1300" dirty="0" err="1">
                <a:sym typeface="Arial" charset="0"/>
              </a:rPr>
              <a:t>companies</a:t>
            </a:r>
            <a:r>
              <a:rPr lang="fi-FI" sz="1300" dirty="0">
                <a:sym typeface="Arial" charset="0"/>
              </a:rPr>
              <a:t> in </a:t>
            </a:r>
            <a:r>
              <a:rPr lang="fi-FI" sz="1300" dirty="0" err="1">
                <a:sym typeface="Arial" charset="0"/>
              </a:rPr>
              <a:t>early</a:t>
            </a:r>
            <a:r>
              <a:rPr lang="fi-FI" sz="1300" dirty="0">
                <a:sym typeface="Arial" charset="0"/>
              </a:rPr>
              <a:t> 2017 is </a:t>
            </a:r>
            <a:r>
              <a:rPr lang="fi-FI" sz="1300" dirty="0" err="1">
                <a:sym typeface="Arial" charset="0"/>
              </a:rPr>
              <a:t>expected</a:t>
            </a:r>
            <a:r>
              <a:rPr lang="fi-FI" sz="1300" dirty="0">
                <a:sym typeface="Arial" charset="0"/>
              </a:rPr>
              <a:t> to </a:t>
            </a:r>
            <a:r>
              <a:rPr lang="fi-FI" sz="1300" dirty="0" err="1">
                <a:sym typeface="Arial" charset="0"/>
              </a:rPr>
              <a:t>be</a:t>
            </a:r>
            <a:r>
              <a:rPr lang="fi-FI" sz="1300" dirty="0">
                <a:sym typeface="Arial" charset="0"/>
              </a:rPr>
              <a:t> </a:t>
            </a:r>
            <a:r>
              <a:rPr lang="fi-FI" sz="1300" dirty="0" err="1">
                <a:sym typeface="Arial" charset="0"/>
              </a:rPr>
              <a:t>higher</a:t>
            </a:r>
            <a:r>
              <a:rPr lang="fi-FI" sz="1300" dirty="0">
                <a:sym typeface="Arial" charset="0"/>
              </a:rPr>
              <a:t> </a:t>
            </a:r>
            <a:r>
              <a:rPr lang="fi-FI" sz="1300" dirty="0" err="1">
                <a:sym typeface="Arial" charset="0"/>
              </a:rPr>
              <a:t>than</a:t>
            </a:r>
            <a:r>
              <a:rPr lang="fi-FI" sz="1300" dirty="0">
                <a:sym typeface="Arial" charset="0"/>
              </a:rPr>
              <a:t> in the </a:t>
            </a:r>
            <a:r>
              <a:rPr lang="fi-FI" sz="1300" dirty="0" err="1">
                <a:sym typeface="Arial" charset="0"/>
              </a:rPr>
              <a:t>corresponding</a:t>
            </a:r>
            <a:r>
              <a:rPr lang="fi-FI" sz="1300" dirty="0">
                <a:sym typeface="Arial" charset="0"/>
              </a:rPr>
              <a:t> </a:t>
            </a:r>
            <a:r>
              <a:rPr lang="fi-FI" sz="1300" dirty="0" err="1">
                <a:sym typeface="Arial" charset="0"/>
              </a:rPr>
              <a:t>period</a:t>
            </a:r>
            <a:r>
              <a:rPr lang="fi-FI" sz="1300" dirty="0">
                <a:sym typeface="Arial" charset="0"/>
              </a:rPr>
              <a:t> </a:t>
            </a:r>
            <a:r>
              <a:rPr lang="fi-FI" sz="1300" dirty="0" err="1">
                <a:sym typeface="Arial" charset="0"/>
              </a:rPr>
              <a:t>last</a:t>
            </a:r>
            <a:r>
              <a:rPr lang="fi-FI" sz="1300" dirty="0">
                <a:sym typeface="Arial" charset="0"/>
              </a:rPr>
              <a:t> </a:t>
            </a:r>
            <a:r>
              <a:rPr lang="fi-FI" sz="1300" dirty="0" err="1">
                <a:sym typeface="Arial" charset="0"/>
              </a:rPr>
              <a:t>year</a:t>
            </a:r>
            <a:r>
              <a:rPr lang="fi-FI" sz="1300" dirty="0">
                <a:sym typeface="Arial" charset="0"/>
              </a:rPr>
              <a:t>.       </a:t>
            </a:r>
          </a:p>
          <a:p>
            <a:pPr>
              <a:lnSpc>
                <a:spcPct val="100000"/>
              </a:lnSpc>
              <a:buClr>
                <a:srgbClr val="FFFFFF"/>
              </a:buClr>
            </a:pPr>
            <a:r>
              <a:rPr lang="fi-FI" sz="1300" dirty="0">
                <a:sym typeface="Arial" charset="0"/>
              </a:rPr>
              <a:t>- </a:t>
            </a:r>
            <a:r>
              <a:rPr lang="en-GB" sz="1300" dirty="0"/>
              <a:t>The number of personnel in Finland continued to fall slightly in 2016. Personnel declined by some one per cent, or by 2,500 employees from the average number in 2015. On average, the industry employed 286,000 people in 2016. In 2008, the industry employed a total of 326,000 people in Finland.</a:t>
            </a:r>
            <a:endParaRPr lang="fi-FI" sz="1300" dirty="0"/>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smtClean="0">
                <a:solidFill>
                  <a:srgbClr val="29282E"/>
                </a:solidFill>
              </a:rPr>
              <a:pPr/>
              <a:t>4/13/2017</a:t>
            </a:fld>
            <a:endParaRPr lang="fi-FI" dirty="0">
              <a:solidFill>
                <a:srgbClr val="29282E"/>
              </a:solidFill>
            </a:endParaRPr>
          </a:p>
        </p:txBody>
      </p:sp>
      <p:sp>
        <p:nvSpPr>
          <p:cNvPr id="9" name="Suorakulmio 8"/>
          <p:cNvSpPr/>
          <p:nvPr/>
        </p:nvSpPr>
        <p:spPr>
          <a:xfrm>
            <a:off x="4456423" y="2422479"/>
            <a:ext cx="231154" cy="298543"/>
          </a:xfrm>
          <a:prstGeom prst="rect">
            <a:avLst/>
          </a:prstGeom>
        </p:spPr>
        <p:txBody>
          <a:bodyPr wrap="none">
            <a:spAutoFit/>
          </a:bodyPr>
          <a:lstStyle/>
          <a:p>
            <a:r>
              <a:rPr lang="fi-FI" dirty="0">
                <a:solidFill>
                  <a:srgbClr val="29282E"/>
                </a:solidFill>
              </a:rPr>
              <a:t>l</a:t>
            </a:r>
            <a:endParaRPr lang="en-GB" dirty="0"/>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of Finland</a:t>
            </a:r>
            <a:endParaRPr lang="fi-FI" dirty="0"/>
          </a:p>
        </p:txBody>
      </p:sp>
    </p:spTree>
    <p:extLst>
      <p:ext uri="{BB962C8B-B14F-4D97-AF65-F5344CB8AC3E}">
        <p14:creationId xmlns:p14="http://schemas.microsoft.com/office/powerpoint/2010/main" val="195853337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spc="-50" dirty="0"/>
              <a:t>World </a:t>
            </a:r>
            <a:r>
              <a:rPr lang="fi-FI" sz="3200" spc="-50" dirty="0" err="1"/>
              <a:t>Economic</a:t>
            </a:r>
            <a:r>
              <a:rPr lang="fi-FI" sz="3200" spc="-50" dirty="0"/>
              <a:t> Outlook</a:t>
            </a:r>
          </a:p>
          <a:p>
            <a:endParaRPr lang="fi-FI" sz="3200" spc="-50" dirty="0"/>
          </a:p>
          <a:p>
            <a:r>
              <a:rPr lang="fi-FI" sz="3200" spc="-50" dirty="0"/>
              <a:t>- Finland as a </a:t>
            </a:r>
            <a:r>
              <a:rPr lang="fi-FI" sz="3200" spc="-50" dirty="0" err="1"/>
              <a:t>Part</a:t>
            </a:r>
            <a:r>
              <a:rPr lang="fi-FI" sz="3200" spc="-50" dirty="0"/>
              <a:t> of Global </a:t>
            </a:r>
            <a:r>
              <a:rPr lang="fi-FI" sz="3200" spc="-50" dirty="0" err="1"/>
              <a:t>Economy</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010DB5D-D05F-42FA-A6C6-AB6B33FAEAF0}" type="datetime1">
              <a:rPr lang="en-US" smtClean="0">
                <a:solidFill>
                  <a:srgbClr val="FFFFFF"/>
                </a:solidFill>
              </a:rPr>
              <a:pPr/>
              <a:t>4/13/2017</a:t>
            </a:fld>
            <a:endParaRPr lang="fi-FI" dirty="0">
              <a:solidFill>
                <a:srgbClr val="FFFFFF"/>
              </a:solidFill>
            </a:endParaRPr>
          </a:p>
        </p:txBody>
      </p:sp>
      <p:sp>
        <p:nvSpPr>
          <p:cNvPr id="5" name="Alatunnisteen paikkamerkki 4"/>
          <p:cNvSpPr>
            <a:spLocks noGrp="1"/>
          </p:cNvSpPr>
          <p:nvPr>
            <p:ph type="ftr" sz="quarter" idx="11"/>
          </p:nvPr>
        </p:nvSpPr>
        <p:spPr>
          <a:xfrm>
            <a:off x="1111510" y="4728047"/>
            <a:ext cx="1905266" cy="241340"/>
          </a:xfrm>
        </p:spPr>
        <p:txBody>
          <a:bodyPr/>
          <a:lstStyle/>
          <a:p>
            <a:r>
              <a:rPr lang="fi-FI" dirty="0">
                <a:solidFill>
                  <a:srgbClr val="FFFFFF"/>
                </a:solidFill>
              </a:rPr>
              <a:t>Technology </a:t>
            </a:r>
            <a:r>
              <a:rPr lang="fi-FI" dirty="0" err="1">
                <a:solidFill>
                  <a:srgbClr val="FFFFFF"/>
                </a:solidFill>
              </a:rPr>
              <a:t>Industries</a:t>
            </a:r>
            <a:r>
              <a:rPr lang="fi-FI" dirty="0">
                <a:solidFill>
                  <a:srgbClr val="FFFFFF"/>
                </a:solidFill>
              </a:rPr>
              <a:t> of Finland</a:t>
            </a:r>
          </a:p>
        </p:txBody>
      </p:sp>
    </p:spTree>
    <p:extLst>
      <p:ext uri="{BB962C8B-B14F-4D97-AF65-F5344CB8AC3E}">
        <p14:creationId xmlns:p14="http://schemas.microsoft.com/office/powerpoint/2010/main" val="102303536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GDP </a:t>
            </a:r>
            <a:r>
              <a:rPr lang="fi-FI" dirty="0" err="1"/>
              <a:t>Has</a:t>
            </a:r>
            <a:r>
              <a:rPr lang="fi-FI" dirty="0"/>
              <a:t> </a:t>
            </a:r>
            <a:r>
              <a:rPr lang="fi-FI" dirty="0" err="1"/>
              <a:t>Grown</a:t>
            </a:r>
            <a:r>
              <a:rPr lang="fi-FI" dirty="0"/>
              <a:t> in Europe and the USA, but </a:t>
            </a:r>
            <a:r>
              <a:rPr lang="fi-FI" dirty="0" err="1"/>
              <a:t>only</a:t>
            </a:r>
            <a:r>
              <a:rPr lang="fi-FI" dirty="0"/>
              <a:t> </a:t>
            </a:r>
            <a:r>
              <a:rPr lang="fi-FI" dirty="0" err="1"/>
              <a:t>Slightly</a:t>
            </a:r>
            <a:r>
              <a:rPr lang="fi-FI" dirty="0"/>
              <a:t>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7507477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3789"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7146119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8013658" cy="648000"/>
          </a:xfrm>
        </p:spPr>
        <p:txBody>
          <a:bodyPr/>
          <a:lstStyle/>
          <a:p>
            <a:pPr>
              <a:lnSpc>
                <a:spcPct val="100000"/>
              </a:lnSpc>
            </a:pPr>
            <a:r>
              <a:rPr lang="en-GB" dirty="0">
                <a:solidFill>
                  <a:srgbClr val="002060"/>
                </a:solidFill>
              </a:rPr>
              <a:t>Growth is Lowering in China, Remaining Fast in India, Recession Continues in Brazil </a:t>
            </a:r>
          </a:p>
          <a:p>
            <a:pPr>
              <a:lnSpc>
                <a:spcPct val="100000"/>
              </a:lnSpc>
            </a:pPr>
            <a:r>
              <a:rPr lang="en-GB" sz="1400" b="0" dirty="0">
                <a:solidFill>
                  <a:srgbClr val="002060"/>
                </a:solidFill>
              </a:rPr>
              <a:t>Share of global GDP in China, Brazil and Russia is 23%, in China 16% (adjusted for PP)</a:t>
            </a:r>
            <a:endParaRPr lang="fi-FI" dirty="0"/>
          </a:p>
        </p:txBody>
      </p:sp>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707534300"/>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74813"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1008239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lvl="0"/>
            <a:r>
              <a:rPr lang="fi-FI" dirty="0"/>
              <a:t>The </a:t>
            </a:r>
            <a:r>
              <a:rPr lang="fi-FI" dirty="0" err="1"/>
              <a:t>Finnish</a:t>
            </a:r>
            <a:r>
              <a:rPr lang="fi-FI" dirty="0"/>
              <a:t> Technology Industry Is </a:t>
            </a:r>
            <a:r>
              <a:rPr lang="fi-FI" dirty="0" err="1"/>
              <a:t>Comprised</a:t>
            </a:r>
            <a:r>
              <a:rPr lang="fi-FI" dirty="0"/>
              <a:t> of </a:t>
            </a:r>
            <a:r>
              <a:rPr lang="fi-FI" dirty="0" err="1"/>
              <a:t>Five</a:t>
            </a:r>
            <a:r>
              <a:rPr lang="fi-FI" dirty="0"/>
              <a:t> Sub-</a:t>
            </a:r>
            <a:r>
              <a:rPr lang="fi-FI" dirty="0" err="1"/>
              <a:t>Sectors</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8" name="Tekstiruutu 7"/>
          <p:cNvSpPr txBox="1"/>
          <p:nvPr/>
        </p:nvSpPr>
        <p:spPr>
          <a:xfrm>
            <a:off x="338848" y="1794150"/>
            <a:ext cx="3142279" cy="996033"/>
          </a:xfrm>
          <a:prstGeom prst="rect">
            <a:avLst/>
          </a:prstGeom>
          <a:noFill/>
        </p:spPr>
        <p:txBody>
          <a:bodyPr wrap="square" lIns="36000" tIns="36000" rIns="36000" bIns="36000" rtlCol="0">
            <a:spAutoFit/>
          </a:bodyPr>
          <a:lstStyle/>
          <a:p>
            <a:pPr>
              <a:lnSpc>
                <a:spcPts val="1182"/>
              </a:lnSpc>
            </a:pPr>
            <a:r>
              <a:rPr lang="fi-FI" sz="1050" b="1" spc="-33" dirty="0"/>
              <a:t>ELEKTRONICS AND ELECTROTECHNICAL </a:t>
            </a:r>
          </a:p>
          <a:p>
            <a:pPr>
              <a:lnSpc>
                <a:spcPts val="1182"/>
              </a:lnSpc>
            </a:pPr>
            <a:r>
              <a:rPr lang="fi-FI" sz="1050" b="1" spc="-33" dirty="0"/>
              <a:t>INDUSTRY</a:t>
            </a:r>
          </a:p>
          <a:p>
            <a:pPr marL="91131" indent="-91131">
              <a:lnSpc>
                <a:spcPts val="1182"/>
              </a:lnSpc>
              <a:buFont typeface="Arial" panose="020B0604020202020204" pitchFamily="34" charset="0"/>
              <a:buChar char="•"/>
            </a:pPr>
            <a:r>
              <a:rPr lang="fi-FI" sz="1050" spc="-33" dirty="0"/>
              <a:t>Data </a:t>
            </a:r>
            <a:r>
              <a:rPr lang="fi-FI" sz="1050" spc="-33" dirty="0" err="1"/>
              <a:t>communications</a:t>
            </a:r>
            <a:r>
              <a:rPr lang="fi-FI" sz="1050" spc="-33" dirty="0"/>
              <a:t> </a:t>
            </a:r>
            <a:r>
              <a:rPr lang="fi-FI" sz="1050" spc="-33" dirty="0" err="1"/>
              <a:t>equipment</a:t>
            </a:r>
            <a:r>
              <a:rPr lang="fi-FI" sz="1050" spc="-33" dirty="0"/>
              <a:t>, </a:t>
            </a:r>
            <a:r>
              <a:rPr lang="fi-FI" sz="1050" spc="-33" dirty="0" err="1"/>
              <a:t>electrical</a:t>
            </a:r>
            <a:r>
              <a:rPr lang="fi-FI" sz="1050" spc="-33" dirty="0"/>
              <a:t> </a:t>
            </a:r>
            <a:r>
              <a:rPr lang="fi-FI" sz="1050" spc="-33" dirty="0" err="1"/>
              <a:t>machinery</a:t>
            </a:r>
            <a:r>
              <a:rPr lang="fi-FI" sz="1050" spc="-33" dirty="0"/>
              <a:t>, </a:t>
            </a:r>
            <a:r>
              <a:rPr lang="fi-FI" sz="1050" spc="-33" dirty="0" err="1"/>
              <a:t>medical</a:t>
            </a:r>
            <a:r>
              <a:rPr lang="fi-FI" sz="1050" spc="-33" dirty="0"/>
              <a:t> </a:t>
            </a:r>
            <a:r>
              <a:rPr lang="fi-FI" sz="1050" spc="-33" dirty="0" err="1"/>
              <a:t>technology</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14.3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38,000</a:t>
            </a:r>
            <a:endParaRPr lang="fi-FI" sz="1050" spc="-40" dirty="0"/>
          </a:p>
        </p:txBody>
      </p:sp>
      <p:sp>
        <p:nvSpPr>
          <p:cNvPr id="9" name="Tekstiruutu 8"/>
          <p:cNvSpPr txBox="1"/>
          <p:nvPr/>
        </p:nvSpPr>
        <p:spPr>
          <a:xfrm>
            <a:off x="3485797" y="1790643"/>
            <a:ext cx="2499968" cy="842145"/>
          </a:xfrm>
          <a:prstGeom prst="rect">
            <a:avLst/>
          </a:prstGeom>
          <a:noFill/>
        </p:spPr>
        <p:txBody>
          <a:bodyPr wrap="square" lIns="36000" tIns="36000" rIns="36000" bIns="36000" rtlCol="0">
            <a:spAutoFit/>
          </a:bodyPr>
          <a:lstStyle/>
          <a:p>
            <a:pPr>
              <a:lnSpc>
                <a:spcPts val="1182"/>
              </a:lnSpc>
            </a:pPr>
            <a:r>
              <a:rPr lang="fi-FI" sz="1050" b="1" spc="-33" dirty="0"/>
              <a:t>METALS INDUSTRY</a:t>
            </a:r>
          </a:p>
          <a:p>
            <a:pPr marL="91131" indent="-91131">
              <a:lnSpc>
                <a:spcPts val="1182"/>
              </a:lnSpc>
              <a:buFont typeface="Arial" panose="020B0604020202020204" pitchFamily="34" charset="0"/>
              <a:buChar char="•"/>
            </a:pPr>
            <a:r>
              <a:rPr lang="fi-FI" sz="1050" spc="-33" dirty="0"/>
              <a:t>Steel products, </a:t>
            </a:r>
            <a:r>
              <a:rPr lang="fi-FI" sz="1050" spc="-33" dirty="0" err="1"/>
              <a:t>non-ferrous</a:t>
            </a:r>
            <a:r>
              <a:rPr lang="fi-FI" sz="1050" spc="-33" dirty="0"/>
              <a:t> </a:t>
            </a:r>
            <a:r>
              <a:rPr lang="fi-FI" sz="1050" spc="-33" dirty="0" err="1"/>
              <a:t>metals</a:t>
            </a:r>
            <a:r>
              <a:rPr lang="fi-FI" sz="1050" spc="-33" dirty="0"/>
              <a:t>, </a:t>
            </a:r>
            <a:r>
              <a:rPr lang="fi-FI" sz="1050" spc="-33" dirty="0" err="1"/>
              <a:t>castings</a:t>
            </a:r>
            <a:r>
              <a:rPr lang="fi-FI" sz="1050" spc="-33" dirty="0"/>
              <a:t>, </a:t>
            </a:r>
            <a:r>
              <a:rPr lang="fi-FI" sz="1050" spc="-33" dirty="0" err="1"/>
              <a:t>metallic</a:t>
            </a:r>
            <a:r>
              <a:rPr lang="fi-FI" sz="1050" spc="-33" dirty="0"/>
              <a:t> </a:t>
            </a:r>
            <a:r>
              <a:rPr lang="fi-FI" sz="1050" spc="-33" dirty="0" err="1"/>
              <a:t>minerals</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(2016): 8.7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15,400</a:t>
            </a:r>
            <a:endParaRPr lang="fi-FI" sz="1050" spc="-40" dirty="0"/>
          </a:p>
        </p:txBody>
      </p:sp>
      <p:sp>
        <p:nvSpPr>
          <p:cNvPr id="10" name="Tekstiruutu 9"/>
          <p:cNvSpPr txBox="1"/>
          <p:nvPr/>
        </p:nvSpPr>
        <p:spPr>
          <a:xfrm>
            <a:off x="5954716" y="1778493"/>
            <a:ext cx="2882290" cy="688256"/>
          </a:xfrm>
          <a:prstGeom prst="rect">
            <a:avLst/>
          </a:prstGeom>
          <a:noFill/>
        </p:spPr>
        <p:txBody>
          <a:bodyPr wrap="square" lIns="36000" tIns="36000" rIns="36000" bIns="36000" rtlCol="0">
            <a:spAutoFit/>
          </a:bodyPr>
          <a:lstStyle/>
          <a:p>
            <a:pPr>
              <a:lnSpc>
                <a:spcPts val="1182"/>
              </a:lnSpc>
            </a:pPr>
            <a:r>
              <a:rPr lang="fi-FI" sz="1050" b="1" spc="-33" dirty="0"/>
              <a:t>MECHANICAL ENGINEERING</a:t>
            </a:r>
          </a:p>
          <a:p>
            <a:pPr marL="91131" indent="-91131">
              <a:lnSpc>
                <a:spcPts val="1182"/>
              </a:lnSpc>
              <a:buFont typeface="Arial" panose="020B0604020202020204" pitchFamily="34" charset="0"/>
              <a:buChar char="•"/>
            </a:pPr>
            <a:r>
              <a:rPr lang="fi-FI" sz="1050" spc="-33" dirty="0" err="1"/>
              <a:t>Machinery</a:t>
            </a:r>
            <a:r>
              <a:rPr lang="fi-FI" sz="1050" spc="-33" dirty="0"/>
              <a:t>, </a:t>
            </a:r>
            <a:r>
              <a:rPr lang="fi-FI" sz="1050" spc="-33" dirty="0" err="1"/>
              <a:t>metal</a:t>
            </a:r>
            <a:r>
              <a:rPr lang="fi-FI" sz="1050" spc="-33" dirty="0"/>
              <a:t> products, </a:t>
            </a:r>
            <a:r>
              <a:rPr lang="fi-FI" sz="1050" spc="-33" dirty="0" err="1"/>
              <a:t>vehicles</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28.2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122,400 </a:t>
            </a:r>
            <a:endParaRPr lang="fi-FI" sz="1050" spc="-40" dirty="0"/>
          </a:p>
        </p:txBody>
      </p:sp>
      <p:sp>
        <p:nvSpPr>
          <p:cNvPr id="11" name="Tekstiruutu 10"/>
          <p:cNvSpPr txBox="1"/>
          <p:nvPr/>
        </p:nvSpPr>
        <p:spPr>
          <a:xfrm>
            <a:off x="350260" y="3342320"/>
            <a:ext cx="2834890" cy="842145"/>
          </a:xfrm>
          <a:prstGeom prst="rect">
            <a:avLst/>
          </a:prstGeom>
          <a:noFill/>
        </p:spPr>
        <p:txBody>
          <a:bodyPr wrap="square" lIns="36000" tIns="36000" rIns="36000" bIns="36000" rtlCol="0">
            <a:spAutoFit/>
          </a:bodyPr>
          <a:lstStyle/>
          <a:p>
            <a:pPr>
              <a:lnSpc>
                <a:spcPts val="1182"/>
              </a:lnSpc>
            </a:pPr>
            <a:r>
              <a:rPr lang="fi-FI" sz="1050" b="1" spc="-33" dirty="0"/>
              <a:t>INFORMATION TECHNOLOGY</a:t>
            </a:r>
          </a:p>
          <a:p>
            <a:pPr marL="91131" indent="-91131">
              <a:lnSpc>
                <a:spcPts val="1182"/>
              </a:lnSpc>
              <a:buFont typeface="Arial" panose="020B0604020202020204" pitchFamily="34" charset="0"/>
              <a:buChar char="•"/>
            </a:pPr>
            <a:r>
              <a:rPr lang="fi-FI" sz="1050" spc="-33" dirty="0"/>
              <a:t>IT </a:t>
            </a:r>
            <a:r>
              <a:rPr lang="fi-FI" sz="1050" spc="-33" dirty="0" err="1"/>
              <a:t>services</a:t>
            </a:r>
            <a:r>
              <a:rPr lang="fi-FI" sz="1050" spc="-33" dirty="0"/>
              <a:t>, </a:t>
            </a:r>
            <a:r>
              <a:rPr lang="fi-FI" sz="1050" spc="-33" dirty="0" err="1"/>
              <a:t>applications</a:t>
            </a:r>
            <a:r>
              <a:rPr lang="fi-FI" sz="1050" spc="-33" dirty="0"/>
              <a:t> and </a:t>
            </a:r>
            <a:r>
              <a:rPr lang="fi-FI" sz="1050" spc="-33" dirty="0" err="1"/>
              <a:t>programming</a:t>
            </a:r>
            <a:endParaRPr lang="fi-FI" sz="1050" spc="-33" dirty="0"/>
          </a:p>
          <a:p>
            <a:pPr marL="91131" indent="-91131">
              <a:lnSpc>
                <a:spcPts val="1182"/>
              </a:lnSpc>
              <a:buFont typeface="Arial" panose="020B0604020202020204" pitchFamily="34" charset="0"/>
              <a:buChar char="•"/>
            </a:pPr>
            <a:r>
              <a:rPr lang="fi-FI" sz="1050" spc="-33" dirty="0" err="1"/>
              <a:t>Turnover</a:t>
            </a:r>
            <a:r>
              <a:rPr lang="fi-FI" sz="1050" spc="-33" dirty="0"/>
              <a:t> (2016): 11.4 </a:t>
            </a:r>
            <a:r>
              <a:rPr lang="fi-FI" sz="1050" spc="-33" dirty="0" err="1"/>
              <a:t>billion</a:t>
            </a:r>
            <a:r>
              <a:rPr lang="fi-FI" sz="1050" spc="-33" dirty="0"/>
              <a:t> </a:t>
            </a:r>
            <a:r>
              <a:rPr lang="fi-FI" sz="1050" spc="-33" dirty="0" err="1"/>
              <a:t>euros</a:t>
            </a:r>
            <a:endParaRPr lang="fi-FI" sz="1050" spc="-33" dirty="0"/>
          </a:p>
          <a:p>
            <a:pPr marL="91131" indent="-91131">
              <a:lnSpc>
                <a:spcPts val="1182"/>
              </a:lnSpc>
              <a:buFont typeface="Arial" panose="020B0604020202020204" pitchFamily="34" charset="0"/>
              <a:buChar char="•"/>
            </a:pPr>
            <a:r>
              <a:rPr lang="fi-FI" sz="1050" spc="-33" dirty="0" err="1"/>
              <a:t>Personnel</a:t>
            </a:r>
            <a:r>
              <a:rPr lang="fi-FI" sz="1050" spc="-33" dirty="0"/>
              <a:t> (2016): 60,400</a:t>
            </a:r>
            <a:endParaRPr lang="fi-FI" sz="1050" spc="-40" dirty="0"/>
          </a:p>
        </p:txBody>
      </p:sp>
      <p:sp>
        <p:nvSpPr>
          <p:cNvPr id="12" name="Tekstiruutu 11"/>
          <p:cNvSpPr txBox="1"/>
          <p:nvPr/>
        </p:nvSpPr>
        <p:spPr>
          <a:xfrm>
            <a:off x="3492225" y="3350938"/>
            <a:ext cx="2834890" cy="842145"/>
          </a:xfrm>
          <a:prstGeom prst="rect">
            <a:avLst/>
          </a:prstGeom>
          <a:noFill/>
        </p:spPr>
        <p:txBody>
          <a:bodyPr wrap="square" lIns="36000" tIns="36000" rIns="36000" bIns="36000" rtlCol="0">
            <a:spAutoFit/>
          </a:bodyPr>
          <a:lstStyle/>
          <a:p>
            <a:pPr>
              <a:lnSpc>
                <a:spcPts val="1182"/>
              </a:lnSpc>
            </a:pPr>
            <a:r>
              <a:rPr lang="fi-FI" sz="1050" b="1" spc="-33" dirty="0"/>
              <a:t>CONSULTING ENGINEERING</a:t>
            </a:r>
          </a:p>
          <a:p>
            <a:pPr marL="91131" indent="-91131">
              <a:lnSpc>
                <a:spcPts val="1182"/>
              </a:lnSpc>
              <a:buFont typeface="Arial" panose="020B0604020202020204" pitchFamily="34" charset="0"/>
              <a:buChar char="•"/>
            </a:pPr>
            <a:r>
              <a:rPr lang="fi-FI" sz="1050" spc="-33" dirty="0" err="1"/>
              <a:t>Expertise</a:t>
            </a:r>
            <a:r>
              <a:rPr lang="fi-FI" sz="1050" spc="-33" dirty="0"/>
              <a:t> for </a:t>
            </a:r>
            <a:r>
              <a:rPr lang="fi-FI" sz="1050" spc="-33" dirty="0" err="1"/>
              <a:t>construction</a:t>
            </a:r>
            <a:r>
              <a:rPr lang="fi-FI" sz="1050" spc="-33" dirty="0"/>
              <a:t> </a:t>
            </a:r>
            <a:r>
              <a:rPr lang="fi-FI" sz="1050" spc="-33" dirty="0" err="1"/>
              <a:t>industry</a:t>
            </a:r>
            <a:r>
              <a:rPr lang="fi-FI" sz="1050" spc="-33" dirty="0"/>
              <a:t> and </a:t>
            </a:r>
            <a:r>
              <a:rPr lang="fi-FI" sz="1050" spc="-33" dirty="0" err="1"/>
              <a:t>infrastructure</a:t>
            </a:r>
            <a:r>
              <a:rPr lang="fi-FI" sz="1050" spc="-33" dirty="0"/>
              <a:t> </a:t>
            </a:r>
          </a:p>
          <a:p>
            <a:pPr marL="91131" indent="-91131">
              <a:lnSpc>
                <a:spcPts val="1182"/>
              </a:lnSpc>
              <a:buFont typeface="Arial" panose="020B0604020202020204" pitchFamily="34" charset="0"/>
              <a:buChar char="•"/>
            </a:pPr>
            <a:r>
              <a:rPr lang="fi-FI" sz="1050" spc="-33" dirty="0" err="1"/>
              <a:t>Turnover</a:t>
            </a:r>
            <a:r>
              <a:rPr lang="fi-FI" sz="1050" spc="-33" dirty="0"/>
              <a:t> (2016): 6.0 </a:t>
            </a:r>
            <a:r>
              <a:rPr lang="fi-FI" sz="1050" spc="-33" dirty="0" err="1"/>
              <a:t>billion</a:t>
            </a:r>
            <a:r>
              <a:rPr lang="fi-FI" sz="1050" spc="-33" dirty="0"/>
              <a:t> </a:t>
            </a:r>
            <a:r>
              <a:rPr lang="fi-FI" sz="1050" spc="-33" dirty="0" err="1"/>
              <a:t>euros</a:t>
            </a:r>
            <a:r>
              <a:rPr lang="fi-FI" sz="1050" spc="-33" dirty="0"/>
              <a:t> </a:t>
            </a:r>
          </a:p>
          <a:p>
            <a:pPr marL="91131" indent="-91131">
              <a:lnSpc>
                <a:spcPts val="1182"/>
              </a:lnSpc>
              <a:buFont typeface="Arial" panose="020B0604020202020204" pitchFamily="34" charset="0"/>
              <a:buChar char="•"/>
            </a:pPr>
            <a:r>
              <a:rPr lang="fi-FI" sz="1050" spc="-33" dirty="0" err="1"/>
              <a:t>Personnel</a:t>
            </a:r>
            <a:r>
              <a:rPr lang="fi-FI" sz="1050" spc="-33" dirty="0"/>
              <a:t> (2016): 49,800 </a:t>
            </a:r>
            <a:endParaRPr lang="fi-FI" sz="1050" spc="-40" dirty="0"/>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
        <p:nvSpPr>
          <p:cNvPr id="1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4/13/2017</a:t>
            </a:fld>
            <a:endParaRPr lang="fi-FI" dirty="0"/>
          </a:p>
        </p:txBody>
      </p:sp>
      <p:sp>
        <p:nvSpPr>
          <p:cNvPr id="1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5242000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March</a:t>
            </a:r>
            <a:r>
              <a:rPr lang="fi-FI" dirty="0"/>
              <a:t> 2017   </a:t>
            </a:r>
          </a:p>
          <a:p>
            <a:r>
              <a:rPr lang="fi-FI" dirty="0"/>
              <a:t>Source: Markit </a:t>
            </a:r>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a:solidFill>
                  <a:schemeClr val="tx2"/>
                </a:solidFill>
              </a:rPr>
              <a:t>GDP </a:t>
            </a:r>
            <a:r>
              <a:rPr lang="fi-FI" dirty="0" err="1">
                <a:solidFill>
                  <a:schemeClr val="tx2"/>
                </a:solidFill>
              </a:rPr>
              <a:t>Growth</a:t>
            </a:r>
            <a:r>
              <a:rPr lang="fi-FI" dirty="0">
                <a:solidFill>
                  <a:schemeClr val="tx2"/>
                </a:solidFill>
              </a:rPr>
              <a:t> </a:t>
            </a:r>
            <a:r>
              <a:rPr lang="en-US" dirty="0">
                <a:solidFill>
                  <a:schemeClr val="tx2"/>
                </a:solidFill>
              </a:rPr>
              <a:t>in the Euro Area Has Picked up During the last Months</a:t>
            </a:r>
            <a:r>
              <a:rPr lang="fi-FI" dirty="0">
                <a:solidFill>
                  <a:srgbClr val="002664"/>
                </a:solidFill>
              </a:rPr>
              <a:t> </a:t>
            </a:r>
            <a:br>
              <a:rPr lang="fi-FI" dirty="0">
                <a:solidFill>
                  <a:srgbClr val="002664"/>
                </a:solidFill>
              </a:rPr>
            </a:br>
            <a:r>
              <a:rPr lang="fi-FI" sz="1400" b="0" dirty="0" err="1">
                <a:solidFill>
                  <a:schemeClr val="tx2"/>
                </a:solidFill>
              </a:rPr>
              <a:t>Purchase</a:t>
            </a:r>
            <a:r>
              <a:rPr lang="fi-FI" sz="1400" b="0" dirty="0">
                <a:solidFill>
                  <a:schemeClr val="tx2"/>
                </a:solidFill>
              </a:rPr>
              <a:t> </a:t>
            </a:r>
            <a:r>
              <a:rPr lang="fi-FI" sz="1400" b="0" dirty="0" err="1">
                <a:solidFill>
                  <a:schemeClr val="tx2"/>
                </a:solidFill>
              </a:rPr>
              <a:t>Managers</a:t>
            </a:r>
            <a:r>
              <a:rPr lang="fi-FI" sz="1400" b="0" dirty="0">
                <a:solidFill>
                  <a:schemeClr val="tx2"/>
                </a:solidFill>
              </a:rPr>
              <a:t>’ Index (PMI), 50 = no </a:t>
            </a:r>
            <a:r>
              <a:rPr lang="fi-FI" sz="1400" b="0" dirty="0" err="1">
                <a:solidFill>
                  <a:schemeClr val="tx2"/>
                </a:solidFill>
              </a:rPr>
              <a:t>change</a:t>
            </a:r>
            <a:r>
              <a:rPr lang="fi-FI" sz="1400" b="0" dirty="0">
                <a:solidFill>
                  <a:schemeClr val="tx2"/>
                </a:solidFill>
              </a:rPr>
              <a:t> </a:t>
            </a:r>
            <a:r>
              <a:rPr lang="fi-FI" sz="1400" b="0" dirty="0" err="1">
                <a:solidFill>
                  <a:schemeClr val="tx2"/>
                </a:solidFill>
              </a:rPr>
              <a:t>from</a:t>
            </a:r>
            <a:r>
              <a:rPr lang="fi-FI" sz="1400" b="0" dirty="0">
                <a:solidFill>
                  <a:schemeClr val="tx2"/>
                </a:solidFill>
              </a:rPr>
              <a:t> </a:t>
            </a:r>
            <a:r>
              <a:rPr lang="fi-FI" sz="1400" b="0" dirty="0" err="1">
                <a:solidFill>
                  <a:schemeClr val="tx2"/>
                </a:solidFill>
              </a:rPr>
              <a:t>previous</a:t>
            </a:r>
            <a:r>
              <a:rPr lang="fi-FI" sz="1400" b="0" dirty="0">
                <a:solidFill>
                  <a:schemeClr val="tx2"/>
                </a:solidFill>
              </a:rPr>
              <a:t> </a:t>
            </a:r>
            <a:r>
              <a:rPr lang="fi-FI" sz="1400" b="0" dirty="0" err="1">
                <a:solidFill>
                  <a:schemeClr val="tx2"/>
                </a:solidFill>
              </a:rPr>
              <a:t>month</a:t>
            </a:r>
            <a:endParaRPr lang="fi-FI" dirty="0">
              <a:solidFill>
                <a:schemeClr val="tx2"/>
              </a:solidFill>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9" name="Sisällön paikkamerkki 6"/>
          <p:cNvPicPr>
            <a:picLocks noGrp="1" noChangeAspect="1"/>
          </p:cNvPicPr>
          <p:nvPr>
            <p:ph sz="quarter" idx="17"/>
          </p:nvPr>
        </p:nvPicPr>
        <p:blipFill>
          <a:blip r:embed="rId2"/>
          <a:stretch>
            <a:fillRect/>
          </a:stretch>
        </p:blipFill>
        <p:spPr>
          <a:xfrm>
            <a:off x="252001" y="1340531"/>
            <a:ext cx="8467264" cy="3304494"/>
          </a:xfrm>
          <a:prstGeom prst="rect">
            <a:avLst/>
          </a:prstGeom>
        </p:spPr>
      </p:pic>
    </p:spTree>
    <p:extLst>
      <p:ext uri="{BB962C8B-B14F-4D97-AF65-F5344CB8AC3E}">
        <p14:creationId xmlns:p14="http://schemas.microsoft.com/office/powerpoint/2010/main" val="77822186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Industrial </a:t>
            </a:r>
            <a:r>
              <a:rPr lang="fi-FI" dirty="0" err="1"/>
              <a:t>Production</a:t>
            </a:r>
            <a:r>
              <a:rPr lang="fi-FI" dirty="0"/>
              <a:t> Volume</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p>
        </p:txBody>
      </p:sp>
      <p:sp>
        <p:nvSpPr>
          <p:cNvPr id="7" name="Tekstin paikkamerkki 6"/>
          <p:cNvSpPr>
            <a:spLocks noGrp="1"/>
          </p:cNvSpPr>
          <p:nvPr>
            <p:ph type="body" sz="quarter" idx="18"/>
          </p:nvPr>
        </p:nvSpPr>
        <p:spPr/>
        <p:txBody>
          <a:bodyPr/>
          <a:lstStyle/>
          <a:p>
            <a:r>
              <a:rPr lang="en-GB" dirty="0"/>
              <a:t>Source: </a:t>
            </a:r>
            <a:r>
              <a:rPr lang="en-GB" dirty="0" err="1"/>
              <a:t>Macrobond</a:t>
            </a:r>
            <a:endParaRPr lang="en-GB" dirty="0"/>
          </a:p>
        </p:txBody>
      </p:sp>
      <p:sp>
        <p:nvSpPr>
          <p:cNvPr id="10"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3429374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993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0047080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solidFill>
                  <a:srgbClr val="002664"/>
                </a:solidFill>
                <a:ea typeface="ＭＳ Ｐゴシック" pitchFamily="34" charset="-128"/>
              </a:rPr>
              <a:t>Industrial </a:t>
            </a:r>
            <a:r>
              <a:rPr lang="fi-FI" dirty="0" err="1">
                <a:solidFill>
                  <a:srgbClr val="002664"/>
                </a:solidFill>
                <a:ea typeface="ＭＳ Ｐゴシック" pitchFamily="34" charset="-128"/>
              </a:rPr>
              <a:t>Production</a:t>
            </a:r>
            <a:r>
              <a:rPr lang="fi-FI" dirty="0">
                <a:solidFill>
                  <a:srgbClr val="002664"/>
                </a:solidFill>
                <a:ea typeface="ＭＳ Ｐゴシック" pitchFamily="34" charset="-128"/>
              </a:rPr>
              <a:t> Volume in the EU </a:t>
            </a:r>
            <a:r>
              <a:rPr lang="fi-FI" dirty="0" err="1">
                <a:solidFill>
                  <a:srgbClr val="002664"/>
                </a:solidFill>
                <a:ea typeface="ＭＳ Ｐゴシック" pitchFamily="34" charset="-128"/>
              </a:rPr>
              <a:t>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62413086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5836"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3902792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Industrial Production is Growing in Particular in Emerging Countries</a:t>
            </a:r>
            <a:r>
              <a:rPr lang="fi-FI"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7" name="Tekstin paikkamerkki 6"/>
          <p:cNvSpPr>
            <a:spLocks noGrp="1"/>
          </p:cNvSpPr>
          <p:nvPr>
            <p:ph type="body" sz="quarter" idx="18"/>
          </p:nvPr>
        </p:nvSpPr>
        <p:spPr>
          <a:xfrm>
            <a:off x="2334682" y="4727574"/>
            <a:ext cx="3857343"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95716851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788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8897060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March</a:t>
            </a:r>
            <a:r>
              <a:rPr lang="fi-FI" dirty="0"/>
              <a: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China is </a:t>
            </a:r>
            <a:r>
              <a:rPr lang="fi-FI" dirty="0" err="1"/>
              <a:t>Growing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pic>
        <p:nvPicPr>
          <p:cNvPr id="9" name="Sisällön paikkamerkki 6"/>
          <p:cNvPicPr>
            <a:picLocks noGrp="1" noChangeAspect="1"/>
          </p:cNvPicPr>
          <p:nvPr>
            <p:ph sz="quarter" idx="17"/>
          </p:nvPr>
        </p:nvPicPr>
        <p:blipFill>
          <a:blip r:embed="rId2"/>
          <a:stretch>
            <a:fillRect/>
          </a:stretch>
        </p:blipFill>
        <p:spPr>
          <a:xfrm>
            <a:off x="165530" y="1103313"/>
            <a:ext cx="8553733" cy="3541712"/>
          </a:xfrm>
          <a:prstGeom prst="rect">
            <a:avLst/>
          </a:prstGeom>
        </p:spPr>
      </p:pic>
    </p:spTree>
    <p:extLst>
      <p:ext uri="{BB962C8B-B14F-4D97-AF65-F5344CB8AC3E}">
        <p14:creationId xmlns:p14="http://schemas.microsoft.com/office/powerpoint/2010/main" val="403772855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March</a:t>
            </a:r>
            <a:r>
              <a:rPr lang="fi-FI" dirty="0"/>
              <a: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a:t>
            </a:r>
            <a:r>
              <a:rPr lang="fi-FI" dirty="0" err="1"/>
              <a:t>Russia</a:t>
            </a:r>
            <a:r>
              <a:rPr lang="fi-FI" dirty="0"/>
              <a:t> is </a:t>
            </a:r>
            <a:r>
              <a:rPr lang="fi-FI" dirty="0" err="1"/>
              <a:t>Growing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11" name="Sisällön paikkamerkki 5"/>
          <p:cNvPicPr>
            <a:picLocks noGrp="1" noChangeAspect="1"/>
          </p:cNvPicPr>
          <p:nvPr>
            <p:ph sz="quarter" idx="17"/>
          </p:nvPr>
        </p:nvPicPr>
        <p:blipFill>
          <a:blip r:embed="rId2"/>
          <a:stretch>
            <a:fillRect/>
          </a:stretch>
        </p:blipFill>
        <p:spPr>
          <a:xfrm>
            <a:off x="165533" y="1103313"/>
            <a:ext cx="8488930" cy="3541712"/>
          </a:xfrm>
          <a:prstGeom prst="rect">
            <a:avLst/>
          </a:prstGeom>
        </p:spPr>
      </p:pic>
    </p:spTree>
    <p:extLst>
      <p:ext uri="{BB962C8B-B14F-4D97-AF65-F5344CB8AC3E}">
        <p14:creationId xmlns:p14="http://schemas.microsoft.com/office/powerpoint/2010/main" val="247984525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36</a:t>
            </a:fld>
            <a:endParaRPr lang="fi-FI" dirty="0">
              <a:solidFill>
                <a:srgbClr val="29282E"/>
              </a:solidFill>
            </a:endParaRPr>
          </a:p>
        </p:txBody>
      </p:sp>
      <p:sp>
        <p:nvSpPr>
          <p:cNvPr id="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Latest</a:t>
            </a:r>
            <a:r>
              <a:rPr lang="fi-FI" dirty="0"/>
              <a:t> </a:t>
            </a:r>
            <a:r>
              <a:rPr lang="fi-FI" dirty="0" err="1"/>
              <a:t>information</a:t>
            </a:r>
            <a:r>
              <a:rPr lang="fi-FI" dirty="0"/>
              <a:t> </a:t>
            </a:r>
            <a:r>
              <a:rPr lang="fi-FI" dirty="0" err="1"/>
              <a:t>March</a:t>
            </a:r>
            <a:r>
              <a:rPr lang="fi-FI" dirty="0"/>
              <a:t> 2017   </a:t>
            </a:r>
          </a:p>
          <a:p>
            <a:r>
              <a:rPr lang="fi-FI" dirty="0"/>
              <a:t>Source: Markit </a:t>
            </a:r>
          </a:p>
        </p:txBody>
      </p:sp>
      <p:sp>
        <p:nvSpPr>
          <p:cNvPr id="10" name="Tekstin paikkamerkki 7"/>
          <p:cNvSpPr>
            <a:spLocks noGrp="1"/>
          </p:cNvSpPr>
          <p:nvPr>
            <p:ph type="body" sz="quarter" idx="15"/>
          </p:nvPr>
        </p:nvSpPr>
        <p:spPr>
          <a:xfrm>
            <a:off x="252000" y="282149"/>
            <a:ext cx="7992000" cy="1058381"/>
          </a:xfrm>
        </p:spPr>
        <p:txBody>
          <a:bodyPr/>
          <a:lstStyle/>
          <a:p>
            <a:r>
              <a:rPr lang="fi-FI" dirty="0"/>
              <a:t>Industrial </a:t>
            </a:r>
            <a:r>
              <a:rPr lang="fi-FI" dirty="0" err="1"/>
              <a:t>Production</a:t>
            </a:r>
            <a:r>
              <a:rPr lang="fi-FI" dirty="0"/>
              <a:t> in Brazil W</a:t>
            </a:r>
            <a:r>
              <a:rPr lang="en-US" dirty="0"/>
              <a:t>ill Not Diminish Much Longer</a:t>
            </a:r>
          </a:p>
          <a:p>
            <a:r>
              <a:rPr lang="fi-FI" dirty="0"/>
              <a:t>is </a:t>
            </a:r>
            <a:r>
              <a:rPr lang="fi-FI" dirty="0" err="1"/>
              <a:t>Decreasing</a:t>
            </a:r>
            <a:r>
              <a:rPr lang="fi-FI" dirty="0"/>
              <a:t>   </a:t>
            </a:r>
            <a:br>
              <a:rPr lang="fi-FI" sz="3200"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in China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pic>
        <p:nvPicPr>
          <p:cNvPr id="9" name="Sisällön paikkamerkki 5"/>
          <p:cNvPicPr>
            <a:picLocks noGrp="1" noChangeAspect="1"/>
          </p:cNvPicPr>
          <p:nvPr>
            <p:ph sz="quarter" idx="17"/>
          </p:nvPr>
        </p:nvPicPr>
        <p:blipFill>
          <a:blip r:embed="rId2"/>
          <a:stretch>
            <a:fillRect/>
          </a:stretch>
        </p:blipFill>
        <p:spPr>
          <a:xfrm>
            <a:off x="252000" y="1103313"/>
            <a:ext cx="8467263" cy="3541712"/>
          </a:xfrm>
          <a:prstGeom prst="rect">
            <a:avLst/>
          </a:prstGeom>
        </p:spPr>
      </p:pic>
    </p:spTree>
    <p:extLst>
      <p:ext uri="{BB962C8B-B14F-4D97-AF65-F5344CB8AC3E}">
        <p14:creationId xmlns:p14="http://schemas.microsoft.com/office/powerpoint/2010/main" val="2509716297"/>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37</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p>
        </p:txBody>
      </p:sp>
      <p:sp>
        <p:nvSpPr>
          <p:cNvPr id="10" name="Tekstin paikkamerkki 7"/>
          <p:cNvSpPr>
            <a:spLocks noGrp="1"/>
          </p:cNvSpPr>
          <p:nvPr>
            <p:ph type="body" sz="quarter" idx="15"/>
          </p:nvPr>
        </p:nvSpPr>
        <p:spPr>
          <a:xfrm>
            <a:off x="251999" y="282150"/>
            <a:ext cx="7948857" cy="648000"/>
          </a:xfrm>
        </p:spPr>
        <p:txBody>
          <a:bodyPr/>
          <a:lstStyle/>
          <a:p>
            <a:pPr>
              <a:lnSpc>
                <a:spcPct val="100000"/>
              </a:lnSpc>
            </a:pPr>
            <a:r>
              <a:rPr lang="fi-FI" dirty="0"/>
              <a:t>Industrial </a:t>
            </a:r>
            <a:r>
              <a:rPr lang="fi-FI" dirty="0" err="1"/>
              <a:t>Production</a:t>
            </a:r>
            <a:r>
              <a:rPr lang="fi-FI" dirty="0"/>
              <a:t> in USA is </a:t>
            </a:r>
            <a:r>
              <a:rPr lang="fi-FI" dirty="0" err="1"/>
              <a:t>Growing</a:t>
            </a:r>
            <a:br>
              <a:rPr lang="fi-FI" dirty="0"/>
            </a:br>
            <a:r>
              <a:rPr lang="fi-FI" sz="1400" b="0" dirty="0" err="1"/>
              <a:t>Purchase</a:t>
            </a:r>
            <a:r>
              <a:rPr lang="fi-FI" sz="1400" b="0" dirty="0"/>
              <a:t> </a:t>
            </a:r>
            <a:r>
              <a:rPr lang="fi-FI" sz="1400" b="0" dirty="0" err="1"/>
              <a:t>Managers</a:t>
            </a:r>
            <a:r>
              <a:rPr lang="fi-FI" sz="1400" b="0" dirty="0"/>
              <a:t>’ Index (PMI) in </a:t>
            </a:r>
            <a:r>
              <a:rPr lang="fi-FI" sz="1400" b="0" dirty="0" err="1"/>
              <a:t>manufacturing</a:t>
            </a:r>
            <a:r>
              <a:rPr lang="fi-FI" sz="1400" b="0" dirty="0"/>
              <a:t> </a:t>
            </a:r>
            <a:r>
              <a:rPr lang="fi-FI" sz="1400" b="0" dirty="0" err="1"/>
              <a:t>industry</a:t>
            </a:r>
            <a:r>
              <a:rPr lang="fi-FI" sz="1400" b="0" dirty="0"/>
              <a:t> </a:t>
            </a:r>
          </a:p>
          <a:p>
            <a:pPr>
              <a:lnSpc>
                <a:spcPct val="100000"/>
              </a:lnSpc>
            </a:pPr>
            <a:r>
              <a:rPr lang="fi-FI" sz="1400" b="0" dirty="0"/>
              <a:t>50 = no </a:t>
            </a:r>
            <a:r>
              <a:rPr lang="fi-FI" sz="1400" b="0" dirty="0" err="1"/>
              <a:t>change</a:t>
            </a:r>
            <a:r>
              <a:rPr lang="fi-FI" sz="1400" b="0" dirty="0"/>
              <a:t> </a:t>
            </a:r>
            <a:r>
              <a:rPr lang="fi-FI" sz="1400" b="0" dirty="0" err="1"/>
              <a:t>from</a:t>
            </a:r>
            <a:r>
              <a:rPr lang="fi-FI" sz="1400" b="0" dirty="0"/>
              <a:t> </a:t>
            </a:r>
            <a:r>
              <a:rPr lang="fi-FI" sz="1400" b="0" dirty="0" err="1"/>
              <a:t>previous</a:t>
            </a:r>
            <a:r>
              <a:rPr lang="fi-FI" sz="1400" b="0" dirty="0"/>
              <a:t> </a:t>
            </a:r>
            <a:r>
              <a:rPr lang="fi-FI" sz="1400" b="0" dirty="0" err="1"/>
              <a:t>month</a:t>
            </a:r>
            <a:r>
              <a:rPr lang="fi-FI" sz="14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299576891"/>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78911"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79452396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38</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noAutofit/>
          </a:bodyPr>
          <a:lstStyle/>
          <a:p>
            <a:pPr>
              <a:lnSpc>
                <a:spcPct val="100000"/>
              </a:lnSpc>
            </a:pPr>
            <a:r>
              <a:rPr lang="en-GB" dirty="0">
                <a:solidFill>
                  <a:schemeClr val="tx2"/>
                </a:solidFill>
              </a:rPr>
              <a:t>Growth of Residence Construction Has Lowered in China </a:t>
            </a:r>
            <a:br>
              <a:rPr lang="en-GB" dirty="0">
                <a:solidFill>
                  <a:schemeClr val="tx2"/>
                </a:solidFill>
              </a:rPr>
            </a:br>
            <a:r>
              <a:rPr lang="en-GB" sz="1400" b="0" dirty="0">
                <a:solidFill>
                  <a:schemeClr val="tx2"/>
                </a:solidFill>
              </a:rPr>
              <a:t>Share of China in Asian GDP is 42%  (adjusted for PP)</a:t>
            </a:r>
            <a:endParaRPr lang="fi-FI" sz="1400" b="0" dirty="0">
              <a:solidFill>
                <a:schemeClr val="tx2"/>
              </a:solidFill>
            </a:endParaRPr>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808024276"/>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0952"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42381982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39</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Souce</a:t>
            </a:r>
            <a:r>
              <a:rPr lang="fi-FI" dirty="0"/>
              <a:t>: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Fixed investment in Brazil Continue to Decrease</a:t>
            </a:r>
            <a:br>
              <a:rPr lang="en-GB" dirty="0"/>
            </a:br>
            <a:r>
              <a:rPr lang="en-GB" sz="1400" b="0" dirty="0">
                <a:solidFill>
                  <a:schemeClr val="tx2"/>
                </a:solidFill>
              </a:rPr>
              <a:t>Share of Russia in European GDP is 13 % (adjusted for PP) </a:t>
            </a:r>
          </a:p>
          <a:p>
            <a:pPr>
              <a:lnSpc>
                <a:spcPct val="100000"/>
              </a:lnSpc>
            </a:pPr>
            <a:r>
              <a:rPr lang="en-GB" sz="1400" b="0" dirty="0">
                <a:solidFill>
                  <a:schemeClr val="tx2"/>
                </a:solidFill>
              </a:rPr>
              <a:t>Share of Brazil in Latin American GDP is 35 % (adjusted for PP) </a:t>
            </a:r>
            <a:endParaRPr lang="fi-FI"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2"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348924504"/>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81977"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35983364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en-GB" dirty="0"/>
              <a:t>The Technology Industry – </a:t>
            </a:r>
            <a:br>
              <a:rPr lang="en-GB" dirty="0"/>
            </a:br>
            <a:r>
              <a:rPr lang="en-GB" dirty="0"/>
              <a:t>the Largest Export Sector in Finland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a:t>
            </a:fld>
            <a:endParaRPr lang="fi-FI" dirty="0">
              <a:solidFill>
                <a:srgbClr val="29282E"/>
              </a:solidFill>
            </a:endParaRPr>
          </a:p>
        </p:txBody>
      </p:sp>
      <p:sp>
        <p:nvSpPr>
          <p:cNvPr id="9" name="Sisällön paikkamerkki 6"/>
          <p:cNvSpPr>
            <a:spLocks noGrp="1"/>
          </p:cNvSpPr>
          <p:nvPr>
            <p:ph sz="quarter" idx="17"/>
          </p:nvPr>
        </p:nvSpPr>
        <p:spPr>
          <a:xfrm>
            <a:off x="350770" y="1250375"/>
            <a:ext cx="4813603" cy="3218064"/>
          </a:xfrm>
        </p:spPr>
        <p:txBody>
          <a:bodyPr>
            <a:noAutofit/>
          </a:bodyPr>
          <a:lstStyle/>
          <a:p>
            <a:pPr marL="285750" indent="-285750">
              <a:lnSpc>
                <a:spcPct val="100000"/>
              </a:lnSpc>
              <a:buFont typeface="Arial" panose="020B0604020202020204" pitchFamily="34" charset="0"/>
              <a:buChar char="•"/>
            </a:pPr>
            <a:r>
              <a:rPr lang="fi-FI" b="1" dirty="0"/>
              <a:t>50 % </a:t>
            </a:r>
            <a:r>
              <a:rPr lang="fi-FI" dirty="0"/>
              <a:t>of </a:t>
            </a:r>
            <a:r>
              <a:rPr lang="fi-FI" dirty="0" err="1"/>
              <a:t>total</a:t>
            </a:r>
            <a:r>
              <a:rPr lang="fi-FI" dirty="0"/>
              <a:t> </a:t>
            </a:r>
            <a:r>
              <a:rPr lang="fi-FI" dirty="0" err="1"/>
              <a:t>Finnish</a:t>
            </a:r>
            <a:r>
              <a:rPr lang="fi-FI" dirty="0"/>
              <a:t> </a:t>
            </a:r>
            <a:r>
              <a:rPr lang="fi-FI" dirty="0" err="1"/>
              <a:t>exports</a:t>
            </a:r>
            <a:r>
              <a:rPr lang="fi-FI" dirty="0"/>
              <a:t>.</a:t>
            </a:r>
          </a:p>
          <a:p>
            <a:pPr marL="285750" indent="-285750">
              <a:lnSpc>
                <a:spcPct val="100000"/>
              </a:lnSpc>
              <a:buFont typeface="Arial" panose="020B0604020202020204" pitchFamily="34" charset="0"/>
              <a:buChar char="•"/>
            </a:pPr>
            <a:r>
              <a:rPr lang="fi-FI" dirty="0" err="1"/>
              <a:t>Companies</a:t>
            </a:r>
            <a:r>
              <a:rPr lang="fi-FI" dirty="0"/>
              <a:t> </a:t>
            </a:r>
            <a:r>
              <a:rPr lang="fi-FI" dirty="0" err="1"/>
              <a:t>invest</a:t>
            </a:r>
            <a:r>
              <a:rPr lang="fi-FI" dirty="0"/>
              <a:t> </a:t>
            </a:r>
            <a:r>
              <a:rPr lang="fi-FI" dirty="0" err="1"/>
              <a:t>about</a:t>
            </a:r>
            <a:r>
              <a:rPr lang="fi-FI" dirty="0"/>
              <a:t> </a:t>
            </a:r>
            <a:r>
              <a:rPr lang="fi-FI" b="1" dirty="0"/>
              <a:t>EUR 5.5 </a:t>
            </a:r>
            <a:r>
              <a:rPr lang="fi-FI" b="1" dirty="0" err="1"/>
              <a:t>billion</a:t>
            </a:r>
            <a:r>
              <a:rPr lang="fi-FI" b="1" dirty="0"/>
              <a:t> </a:t>
            </a:r>
            <a:r>
              <a:rPr lang="fi-FI" dirty="0" err="1"/>
              <a:t>annually</a:t>
            </a:r>
            <a:r>
              <a:rPr lang="fi-FI" dirty="0"/>
              <a:t> in Finland.</a:t>
            </a:r>
          </a:p>
          <a:p>
            <a:pPr marL="285750" indent="-285750">
              <a:lnSpc>
                <a:spcPct val="100000"/>
              </a:lnSpc>
              <a:buFont typeface="Arial" panose="020B0604020202020204" pitchFamily="34" charset="0"/>
              <a:buChar char="•"/>
            </a:pPr>
            <a:r>
              <a:rPr lang="fi-FI" b="1" dirty="0"/>
              <a:t>70 %</a:t>
            </a:r>
            <a:r>
              <a:rPr lang="fi-FI" dirty="0"/>
              <a:t> of </a:t>
            </a:r>
            <a:r>
              <a:rPr lang="fi-FI" dirty="0" err="1"/>
              <a:t>private-sector</a:t>
            </a:r>
            <a:r>
              <a:rPr lang="fi-FI" dirty="0"/>
              <a:t> R&amp;D </a:t>
            </a:r>
            <a:r>
              <a:rPr lang="fi-FI" dirty="0" err="1"/>
              <a:t>investment</a:t>
            </a:r>
            <a:r>
              <a:rPr lang="fi-FI" dirty="0"/>
              <a:t>.</a:t>
            </a:r>
          </a:p>
          <a:p>
            <a:pPr marL="285750" indent="-285750">
              <a:lnSpc>
                <a:spcPct val="100000"/>
              </a:lnSpc>
              <a:buFont typeface="Arial" panose="020B0604020202020204" pitchFamily="34" charset="0"/>
              <a:buChar char="•"/>
            </a:pPr>
            <a:r>
              <a:rPr lang="fi-FI" dirty="0" err="1"/>
              <a:t>Almost</a:t>
            </a:r>
            <a:r>
              <a:rPr lang="fi-FI" dirty="0"/>
              <a:t> </a:t>
            </a:r>
            <a:r>
              <a:rPr lang="fi-FI" b="1" dirty="0"/>
              <a:t>290,000</a:t>
            </a:r>
            <a:r>
              <a:rPr lang="fi-FI" dirty="0"/>
              <a:t> </a:t>
            </a:r>
            <a:r>
              <a:rPr lang="fi-FI" dirty="0" err="1"/>
              <a:t>employed</a:t>
            </a:r>
            <a:r>
              <a:rPr lang="fi-FI" dirty="0"/>
              <a:t> </a:t>
            </a:r>
            <a:r>
              <a:rPr lang="fi-FI" dirty="0" err="1"/>
              <a:t>directly</a:t>
            </a:r>
            <a:r>
              <a:rPr lang="fi-FI" dirty="0"/>
              <a:t> in the </a:t>
            </a:r>
            <a:r>
              <a:rPr lang="fi-FI" dirty="0" err="1"/>
              <a:t>sector</a:t>
            </a:r>
            <a:r>
              <a:rPr lang="fi-FI" dirty="0"/>
              <a:t>, </a:t>
            </a:r>
            <a:r>
              <a:rPr lang="fi-FI" b="1" dirty="0"/>
              <a:t>700,000</a:t>
            </a:r>
            <a:r>
              <a:rPr lang="fi-FI" dirty="0"/>
              <a:t> </a:t>
            </a:r>
            <a:r>
              <a:rPr lang="fi-FI" dirty="0" err="1"/>
              <a:t>employed</a:t>
            </a:r>
            <a:r>
              <a:rPr lang="fi-FI" dirty="0"/>
              <a:t> in </a:t>
            </a:r>
            <a:r>
              <a:rPr lang="fi-FI" dirty="0" err="1"/>
              <a:t>total</a:t>
            </a:r>
            <a:r>
              <a:rPr lang="fi-FI" dirty="0"/>
              <a:t>, </a:t>
            </a:r>
            <a:r>
              <a:rPr lang="fi-FI" dirty="0" err="1"/>
              <a:t>equalling</a:t>
            </a:r>
            <a:r>
              <a:rPr lang="fi-FI" dirty="0"/>
              <a:t> </a:t>
            </a:r>
            <a:r>
              <a:rPr lang="fi-FI" dirty="0" err="1"/>
              <a:t>about</a:t>
            </a:r>
            <a:r>
              <a:rPr lang="fi-FI" dirty="0"/>
              <a:t> </a:t>
            </a:r>
            <a:r>
              <a:rPr lang="fi-FI" b="1" dirty="0"/>
              <a:t>30%</a:t>
            </a:r>
            <a:r>
              <a:rPr lang="fi-FI" dirty="0"/>
              <a:t> of the </a:t>
            </a:r>
            <a:r>
              <a:rPr lang="fi-FI" dirty="0" err="1"/>
              <a:t>entire</a:t>
            </a:r>
            <a:r>
              <a:rPr lang="fi-FI" dirty="0"/>
              <a:t> </a:t>
            </a:r>
            <a:r>
              <a:rPr lang="fi-FI" dirty="0" err="1"/>
              <a:t>Finnish</a:t>
            </a:r>
            <a:r>
              <a:rPr lang="fi-FI" dirty="0"/>
              <a:t> labour </a:t>
            </a:r>
            <a:r>
              <a:rPr lang="fi-FI" dirty="0" err="1"/>
              <a:t>force</a:t>
            </a:r>
            <a:r>
              <a:rPr lang="fi-FI" dirty="0"/>
              <a:t>.</a:t>
            </a:r>
          </a:p>
          <a:p>
            <a:pPr marL="285750" indent="-285750">
              <a:lnSpc>
                <a:spcPct val="100000"/>
              </a:lnSpc>
              <a:buFont typeface="Arial" panose="020B0604020202020204" pitchFamily="34" charset="0"/>
              <a:buChar char="•"/>
            </a:pPr>
            <a:r>
              <a:rPr lang="fi-FI" spc="-50" dirty="0"/>
              <a:t>Technology </a:t>
            </a:r>
            <a:r>
              <a:rPr lang="fi-FI" spc="-50" dirty="0" err="1"/>
              <a:t>Industries</a:t>
            </a:r>
            <a:r>
              <a:rPr lang="fi-FI" spc="-50" dirty="0"/>
              <a:t> of Finland </a:t>
            </a:r>
            <a:r>
              <a:rPr lang="fi-FI" spc="-50" dirty="0" err="1"/>
              <a:t>has</a:t>
            </a:r>
            <a:r>
              <a:rPr lang="fi-FI" spc="-50" dirty="0"/>
              <a:t> </a:t>
            </a:r>
            <a:r>
              <a:rPr lang="fi-FI" spc="-50" dirty="0" err="1"/>
              <a:t>over</a:t>
            </a:r>
            <a:r>
              <a:rPr lang="fi-FI" spc="-50" dirty="0"/>
              <a:t> </a:t>
            </a:r>
            <a:r>
              <a:rPr lang="fi-FI" b="1" spc="-50" dirty="0"/>
              <a:t>1,600</a:t>
            </a:r>
            <a:r>
              <a:rPr lang="fi-FI" spc="-50" dirty="0"/>
              <a:t> </a:t>
            </a:r>
            <a:r>
              <a:rPr lang="fi-FI" spc="-50" dirty="0" err="1"/>
              <a:t>member</a:t>
            </a:r>
            <a:r>
              <a:rPr lang="fi-FI" spc="-50" dirty="0"/>
              <a:t> </a:t>
            </a:r>
            <a:r>
              <a:rPr lang="fi-FI" spc="-50" dirty="0" err="1"/>
              <a:t>companies</a:t>
            </a:r>
            <a:r>
              <a:rPr lang="fi-FI" spc="-50" dirty="0"/>
              <a:t>.</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4/13/2017</a:t>
            </a:fld>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59924542"/>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40</a:t>
            </a:fld>
            <a:endParaRPr lang="fi-FI" dirty="0">
              <a:solidFill>
                <a:srgbClr val="29282E"/>
              </a:solidFill>
            </a:endParaRPr>
          </a:p>
        </p:txBody>
      </p:sp>
      <p:sp>
        <p:nvSpPr>
          <p:cNvPr id="8" name="Tekstin paikkamerkki 7"/>
          <p:cNvSpPr>
            <a:spLocks noGrp="1"/>
          </p:cNvSpPr>
          <p:nvPr>
            <p:ph type="body" sz="quarter" idx="18"/>
          </p:nvPr>
        </p:nvSpPr>
        <p:spPr>
          <a:xfrm>
            <a:off x="2334682" y="4727574"/>
            <a:ext cx="4634955" cy="165163"/>
          </a:xfrm>
        </p:spPr>
        <p:txBody>
          <a:bodyPr/>
          <a:lstStyle/>
          <a:p>
            <a:r>
              <a:rPr lang="en-US" dirty="0"/>
              <a:t>Source: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en-US" dirty="0"/>
              <a:t>World Trade Has Picked up Again 		           </a:t>
            </a:r>
            <a:r>
              <a:rPr lang="en-GB" sz="1400" b="0" dirty="0"/>
              <a:t>Import volume development</a:t>
            </a:r>
            <a:endParaRPr lang="fi-FI" sz="1400" dirty="0"/>
          </a:p>
        </p:txBody>
      </p:sp>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1"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60877052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999"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192712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US" dirty="0"/>
              <a:t>Imports to China Have Again Increased from Several Countries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05670500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4023"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56411044"/>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Exports</a:t>
            </a:r>
            <a:r>
              <a:rPr lang="fi-FI" dirty="0"/>
              <a:t> </a:t>
            </a:r>
            <a:r>
              <a:rPr lang="fi-FI" dirty="0" err="1"/>
              <a:t>from</a:t>
            </a:r>
            <a:r>
              <a:rPr lang="fi-FI" dirty="0"/>
              <a:t> EU </a:t>
            </a:r>
            <a:r>
              <a:rPr lang="fi-FI" dirty="0" err="1"/>
              <a:t>Countries</a:t>
            </a:r>
            <a:r>
              <a:rPr lang="fi-FI" dirty="0"/>
              <a:t> to </a:t>
            </a:r>
            <a:r>
              <a:rPr lang="fi-FI" dirty="0" err="1"/>
              <a:t>Russia</a:t>
            </a:r>
            <a:r>
              <a:rPr lang="fi-FI" dirty="0"/>
              <a:t> </a:t>
            </a:r>
            <a:r>
              <a:rPr lang="fi-FI" dirty="0" err="1"/>
              <a:t>Have</a:t>
            </a:r>
            <a:r>
              <a:rPr lang="fi-FI" dirty="0"/>
              <a:t> </a:t>
            </a:r>
            <a:r>
              <a:rPr lang="fi-FI" dirty="0" err="1"/>
              <a:t>Fallen</a:t>
            </a:r>
            <a:r>
              <a:rPr lang="fi-FI" dirty="0"/>
              <a:t>, but </a:t>
            </a:r>
            <a:r>
              <a:rPr lang="fi-FI" dirty="0" err="1"/>
              <a:t>Stabilized</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42</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endParaRPr lang="fi-FI" dirty="0"/>
          </a:p>
          <a:p>
            <a:endParaRPr lang="fi-FI" dirty="0"/>
          </a:p>
        </p:txBody>
      </p:sp>
      <p:sp>
        <p:nvSpPr>
          <p:cNvPr id="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81281706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5045" name="Macrobond document" r:id="rId3" imgW="13193184" imgH="5572640" progId="Mbnd.mbnd">
                  <p:embed/>
                </p:oleObj>
              </mc:Choice>
              <mc:Fallback>
                <p:oleObj name="Macrobond document" r:id="rId3" imgW="13193184" imgH="5572640" progId="Mbnd.mbnd">
                  <p:embed/>
                  <p:pic>
                    <p:nvPicPr>
                      <p:cNvPr id="10" name="Objekt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14579177"/>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Russia’s</a:t>
            </a:r>
            <a:r>
              <a:rPr lang="fi-FI" dirty="0"/>
              <a:t> </a:t>
            </a:r>
            <a:r>
              <a:rPr lang="fi-FI" dirty="0" err="1"/>
              <a:t>Share</a:t>
            </a:r>
            <a:r>
              <a:rPr lang="fi-FI" dirty="0"/>
              <a:t>* of Technology Industry </a:t>
            </a:r>
            <a:r>
              <a:rPr lang="fi-FI" dirty="0" err="1"/>
              <a:t>Exports</a:t>
            </a:r>
            <a:r>
              <a:rPr lang="fi-FI" dirty="0"/>
              <a:t> </a:t>
            </a:r>
            <a:r>
              <a:rPr lang="fi-FI" dirty="0" err="1"/>
              <a:t>from</a:t>
            </a:r>
            <a:r>
              <a:rPr lang="fi-FI" dirty="0"/>
              <a:t> Finland </a:t>
            </a:r>
            <a:r>
              <a:rPr lang="fi-FI" dirty="0" err="1"/>
              <a:t>Lowered</a:t>
            </a:r>
            <a:r>
              <a:rPr lang="fi-FI" dirty="0"/>
              <a:t> to </a:t>
            </a:r>
            <a:r>
              <a:rPr lang="fi-FI" dirty="0" err="1"/>
              <a:t>Some</a:t>
            </a:r>
            <a:r>
              <a:rPr lang="fi-FI" dirty="0"/>
              <a:t> </a:t>
            </a:r>
            <a:r>
              <a:rPr lang="fi-FI" dirty="0" err="1"/>
              <a:t>Five</a:t>
            </a:r>
            <a:r>
              <a:rPr lang="fi-FI" dirty="0"/>
              <a:t> Per Cent </a:t>
            </a:r>
            <a:r>
              <a:rPr lang="fi-FI" dirty="0" err="1"/>
              <a:t>During</a:t>
            </a:r>
            <a:r>
              <a:rPr lang="fi-FI" dirty="0"/>
              <a:t> 2015-2016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43</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 </a:t>
            </a:r>
            <a:r>
              <a:rPr lang="fi-FI" dirty="0" err="1"/>
              <a:t>Soviet</a:t>
            </a:r>
            <a:r>
              <a:rPr lang="fi-FI" dirty="0"/>
              <a:t> Union </a:t>
            </a:r>
            <a:r>
              <a:rPr lang="fi-FI" dirty="0" err="1"/>
              <a:t>up</a:t>
            </a:r>
            <a:r>
              <a:rPr lang="fi-FI" dirty="0"/>
              <a:t> to 1991</a:t>
            </a:r>
          </a:p>
          <a:p>
            <a:r>
              <a:rPr lang="fi-FI" dirty="0"/>
              <a:t>Source: </a:t>
            </a:r>
            <a:r>
              <a:rPr lang="fi-FI" dirty="0" err="1"/>
              <a:t>Finnish</a:t>
            </a:r>
            <a:r>
              <a:rPr lang="fi-FI" dirty="0"/>
              <a:t> </a:t>
            </a:r>
            <a:r>
              <a:rPr lang="fi-FI" dirty="0" err="1"/>
              <a:t>Customs</a:t>
            </a:r>
            <a:r>
              <a:rPr lang="fi-FI" dirty="0"/>
              <a:t>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908561322"/>
              </p:ext>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sp>
        <p:nvSpPr>
          <p:cNvPr id="9"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3124861087"/>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January</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Global </a:t>
            </a:r>
            <a:r>
              <a:rPr lang="fi-FI" dirty="0" err="1"/>
              <a:t>Economy</a:t>
            </a:r>
            <a:r>
              <a:rPr lang="fi-FI" dirty="0"/>
              <a:t> is </a:t>
            </a:r>
            <a:r>
              <a:rPr lang="fi-FI" dirty="0" err="1"/>
              <a:t>Expected</a:t>
            </a:r>
            <a:r>
              <a:rPr lang="fi-FI" dirty="0"/>
              <a:t> to </a:t>
            </a:r>
            <a:r>
              <a:rPr lang="fi-FI" dirty="0" err="1"/>
              <a:t>Grow</a:t>
            </a:r>
            <a:r>
              <a:rPr lang="fi-FI" dirty="0"/>
              <a:t> </a:t>
            </a:r>
            <a:r>
              <a:rPr lang="fi-FI" dirty="0" err="1"/>
              <a:t>by</a:t>
            </a:r>
            <a:r>
              <a:rPr lang="fi-FI" dirty="0"/>
              <a:t> 3,4 % in 2017 </a:t>
            </a:r>
          </a:p>
          <a:p>
            <a:pPr>
              <a:lnSpc>
                <a:spcPct val="100000"/>
              </a:lnSpc>
              <a:spcBef>
                <a:spcPts val="0"/>
              </a:spcBef>
            </a:pPr>
            <a:r>
              <a:rPr lang="fi-FI" sz="1200" b="0" dirty="0"/>
              <a:t>GDP </a:t>
            </a:r>
            <a:r>
              <a:rPr lang="fi-FI" sz="1200" b="0" dirty="0" err="1"/>
              <a:t>growth</a:t>
            </a:r>
            <a:r>
              <a:rPr lang="fi-FI" sz="1200" b="0" dirty="0"/>
              <a:t> in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201" name="Rectangle 18"/>
          <p:cNvSpPr>
            <a:spLocks noChangeArrowheads="1"/>
          </p:cNvSpPr>
          <p:nvPr/>
        </p:nvSpPr>
        <p:spPr bwMode="auto">
          <a:xfrm flipV="1">
            <a:off x="852599" y="2859416"/>
            <a:ext cx="1319735" cy="523461"/>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3040335"/>
            <a:ext cx="1098466" cy="33988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185002"/>
            <a:ext cx="309431" cy="194378"/>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206" name="Text Box 23"/>
          <p:cNvSpPr txBox="1">
            <a:spLocks noChangeArrowheads="1"/>
          </p:cNvSpPr>
          <p:nvPr/>
        </p:nvSpPr>
        <p:spPr bwMode="auto">
          <a:xfrm>
            <a:off x="2113648" y="2813117"/>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Western Europe</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588345"/>
            <a:ext cx="185279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Eastern</a:t>
            </a:r>
            <a:r>
              <a:rPr kumimoji="0" lang="fi-FI" sz="1050" i="0" u="none" strike="noStrike" kern="0" cap="none" spc="0" normalizeH="0" noProof="0" dirty="0">
                <a:ln>
                  <a:noFill/>
                </a:ln>
                <a:effectLst/>
                <a:uLnTx/>
                <a:uFillTx/>
                <a:latin typeface="+mj-lt"/>
                <a:ea typeface="ＭＳ Ｐゴシック" pitchFamily="-128" charset="-128"/>
              </a:rPr>
              <a:t> Europe</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62997"/>
            <a:ext cx="7513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Russia</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59625" y="2919287"/>
            <a:ext cx="603050"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71243" y="2158125"/>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Mexico</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223" name="Text Box 43"/>
          <p:cNvSpPr txBox="1">
            <a:spLocks noChangeArrowheads="1"/>
          </p:cNvSpPr>
          <p:nvPr/>
        </p:nvSpPr>
        <p:spPr bwMode="auto">
          <a:xfrm rot="-5400000">
            <a:off x="6947595" y="1903401"/>
            <a:ext cx="1094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A,merica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4" name="Text Box 44"/>
          <p:cNvSpPr txBox="1">
            <a:spLocks noChangeArrowheads="1"/>
          </p:cNvSpPr>
          <p:nvPr/>
        </p:nvSpPr>
        <p:spPr bwMode="auto">
          <a:xfrm rot="-5400000">
            <a:off x="7576915" y="2008669"/>
            <a:ext cx="100380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mj-lt"/>
                <a:ea typeface="ＭＳ Ｐゴシック" pitchFamily="-128" charset="-128"/>
              </a:rPr>
              <a:t>Middle</a:t>
            </a:r>
            <a:r>
              <a:rPr kumimoji="0" lang="fi-FI" sz="1050" u="none" strike="noStrike" kern="0" cap="none" spc="0" normalizeH="0" noProof="0" dirty="0">
                <a:ln>
                  <a:noFill/>
                </a:ln>
                <a:effectLst/>
                <a:uLnTx/>
                <a:uFillTx/>
                <a:latin typeface="+mj-lt"/>
                <a:ea typeface="ＭＳ Ｐゴシック" pitchFamily="-128" charset="-128"/>
              </a:rPr>
              <a:t> East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and </a:t>
            </a:r>
            <a:r>
              <a:rPr kumimoji="0" lang="fi-FI" sz="1050" u="none" strike="noStrike" kern="0" cap="none" spc="0" normalizeH="0" noProof="0" dirty="0" err="1">
                <a:ln>
                  <a:noFill/>
                </a:ln>
                <a:effectLst/>
                <a:uLnTx/>
                <a:uFillTx/>
                <a:latin typeface="+mj-lt"/>
                <a:ea typeface="ＭＳ Ｐゴシック" pitchFamily="-128" charset="-128"/>
              </a:rPr>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+3,4 %</a:t>
            </a:r>
          </a:p>
        </p:txBody>
      </p:sp>
      <p:sp>
        <p:nvSpPr>
          <p:cNvPr id="226" name="Line 49"/>
          <p:cNvSpPr>
            <a:spLocks noChangeShapeType="1"/>
          </p:cNvSpPr>
          <p:nvPr/>
        </p:nvSpPr>
        <p:spPr bwMode="auto">
          <a:xfrm>
            <a:off x="852599" y="2584325"/>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64316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the </a:t>
            </a:r>
            <a:r>
              <a:rPr lang="fi-FI" sz="1050" dirty="0" err="1"/>
              <a:t>bar</a:t>
            </a:r>
            <a:r>
              <a:rPr lang="fi-FI" sz="1050" dirty="0"/>
              <a:t> </a:t>
            </a:r>
            <a:r>
              <a:rPr lang="fi-FI" sz="1050" dirty="0" err="1"/>
              <a:t>indicates</a:t>
            </a:r>
            <a:r>
              <a:rPr lang="fi-FI" sz="1050" dirty="0"/>
              <a:t> the </a:t>
            </a:r>
            <a:r>
              <a:rPr lang="fi-FI" sz="1050" dirty="0" err="1"/>
              <a:t>share</a:t>
            </a:r>
            <a:r>
              <a:rPr lang="fi-FI" sz="1050" dirty="0"/>
              <a:t> of </a:t>
            </a:r>
            <a:r>
              <a:rPr lang="fi-FI" sz="1050" dirty="0" err="1"/>
              <a:t>global</a:t>
            </a:r>
            <a:r>
              <a:rPr lang="fi-FI" sz="1050" dirty="0"/>
              <a:t> GDP in 2015 (</a:t>
            </a:r>
            <a:r>
              <a:rPr lang="fi-FI" sz="1050" dirty="0" err="1"/>
              <a:t>adjusted</a:t>
            </a:r>
            <a:r>
              <a:rPr lang="fi-FI" sz="1050" dirty="0"/>
              <a:t> for </a:t>
            </a:r>
            <a:r>
              <a:rPr lang="fi-FI" sz="1050" dirty="0" err="1"/>
              <a:t>purchasing</a:t>
            </a:r>
            <a:r>
              <a:rPr lang="fi-FI" sz="1050" dirty="0"/>
              <a:t> </a:t>
            </a:r>
            <a:r>
              <a:rPr lang="fi-FI" sz="1050" dirty="0" err="1"/>
              <a:t>power</a:t>
            </a:r>
            <a:r>
              <a:rPr lang="fi-FI" sz="1050" dirty="0"/>
              <a:t> </a:t>
            </a:r>
            <a:r>
              <a:rPr lang="fi-FI" sz="1050" dirty="0" err="1"/>
              <a:t>parity</a:t>
            </a:r>
            <a:r>
              <a:rPr lang="fi-FI" sz="1050" dirty="0"/>
              <a:t>), %</a:t>
            </a:r>
            <a:endParaRPr lang="fi-FI" sz="1050" dirty="0">
              <a:latin typeface="+mj-lt"/>
            </a:endParaRP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7072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err="1">
                <a:latin typeface="Verdana" panose="020B0604030504040204" pitchFamily="34" charset="0"/>
              </a:rPr>
              <a:t>Rest</a:t>
            </a:r>
            <a:r>
              <a:rPr lang="fi-FI" sz="1050" dirty="0">
                <a:latin typeface="Verdana" panose="020B0604030504040204" pitchFamily="34" charset="0"/>
              </a:rPr>
              <a:t> of </a:t>
            </a:r>
          </a:p>
          <a:p>
            <a:r>
              <a:rPr lang="fi-FI" sz="1050" dirty="0">
                <a:latin typeface="Verdana" panose="020B0604030504040204" pitchFamily="34" charset="0"/>
              </a:rPr>
              <a:t>Asia</a:t>
            </a:r>
          </a:p>
        </p:txBody>
      </p:sp>
      <p:sp>
        <p:nvSpPr>
          <p:cNvPr id="3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rgbClr val="29282E"/>
                </a:solidFill>
              </a:rPr>
              <a:pPr/>
              <a:t>4/13/2017</a:t>
            </a:fld>
            <a:endParaRPr lang="fi-FI" dirty="0">
              <a:solidFill>
                <a:srgbClr val="29282E"/>
              </a:solidFill>
            </a:endParaRPr>
          </a:p>
        </p:txBody>
      </p:sp>
      <p:sp>
        <p:nvSpPr>
          <p:cNvPr id="3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Tree>
    <p:extLst>
      <p:ext uri="{BB962C8B-B14F-4D97-AF65-F5344CB8AC3E}">
        <p14:creationId xmlns:p14="http://schemas.microsoft.com/office/powerpoint/2010/main" val="332619473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8" name="Tekstin paikkamerkki 7"/>
          <p:cNvSpPr>
            <a:spLocks noGrp="1"/>
          </p:cNvSpPr>
          <p:nvPr>
            <p:ph type="body" sz="quarter" idx="18"/>
          </p:nvPr>
        </p:nvSpPr>
        <p:spPr/>
        <p:txBody>
          <a:bodyPr/>
          <a:lstStyle/>
          <a:p>
            <a:r>
              <a:rPr lang="fi-FI" dirty="0" err="1"/>
              <a:t>Source</a:t>
            </a:r>
            <a:r>
              <a:rPr lang="fi-FI" dirty="0"/>
              <a:t>: IMF (</a:t>
            </a:r>
            <a:r>
              <a:rPr lang="fi-FI" dirty="0" err="1"/>
              <a:t>January</a:t>
            </a:r>
            <a:r>
              <a:rPr lang="fi-FI" dirty="0"/>
              <a:t> 2017), Board of </a:t>
            </a:r>
            <a:r>
              <a:rPr lang="fi-FI" dirty="0" err="1"/>
              <a:t>Customs</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err="1"/>
              <a:t>Demand</a:t>
            </a:r>
            <a:r>
              <a:rPr lang="fi-FI" dirty="0"/>
              <a:t> in the </a:t>
            </a:r>
            <a:r>
              <a:rPr lang="fi-FI" dirty="0" err="1"/>
              <a:t>Finnish</a:t>
            </a:r>
            <a:r>
              <a:rPr lang="fi-FI" dirty="0"/>
              <a:t> Technology Industry </a:t>
            </a:r>
            <a:r>
              <a:rPr lang="fi-FI" dirty="0" err="1"/>
              <a:t>Export</a:t>
            </a:r>
            <a:r>
              <a:rPr lang="fi-FI" dirty="0"/>
              <a:t> Market is </a:t>
            </a:r>
            <a:r>
              <a:rPr lang="fi-FI" dirty="0" err="1"/>
              <a:t>Expected</a:t>
            </a:r>
            <a:r>
              <a:rPr lang="fi-FI" dirty="0"/>
              <a:t> to </a:t>
            </a:r>
            <a:r>
              <a:rPr lang="fi-FI" dirty="0" err="1"/>
              <a:t>Grow</a:t>
            </a:r>
            <a:r>
              <a:rPr lang="fi-FI" dirty="0"/>
              <a:t> </a:t>
            </a:r>
            <a:r>
              <a:rPr lang="fi-FI" dirty="0" err="1"/>
              <a:t>by</a:t>
            </a:r>
            <a:r>
              <a:rPr lang="fi-FI" dirty="0"/>
              <a:t> 2.2 % in 2017  </a:t>
            </a:r>
          </a:p>
          <a:p>
            <a:pPr>
              <a:lnSpc>
                <a:spcPct val="100000"/>
              </a:lnSpc>
              <a:spcBef>
                <a:spcPts val="0"/>
              </a:spcBef>
            </a:pPr>
            <a:r>
              <a:rPr lang="fi-FI" sz="1200" b="0" dirty="0"/>
              <a:t>GDP </a:t>
            </a:r>
            <a:r>
              <a:rPr lang="fi-FI" sz="1200" b="0" dirty="0" err="1"/>
              <a:t>growth</a:t>
            </a:r>
            <a:r>
              <a:rPr lang="fi-FI" sz="1200" b="0" dirty="0"/>
              <a:t>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2990021"/>
            <a:ext cx="772780" cy="47966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155991"/>
            <a:ext cx="3976319" cy="30819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274288"/>
            <a:ext cx="174797" cy="186511"/>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North America</a:t>
            </a:r>
          </a:p>
        </p:txBody>
      </p:sp>
      <p:sp>
        <p:nvSpPr>
          <p:cNvPr id="16" name="Text Box 23"/>
          <p:cNvSpPr txBox="1">
            <a:spLocks noChangeArrowheads="1"/>
          </p:cNvSpPr>
          <p:nvPr/>
        </p:nvSpPr>
        <p:spPr bwMode="auto">
          <a:xfrm>
            <a:off x="2982334" y="2965009"/>
            <a:ext cx="12650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Western Europe</a:t>
            </a:r>
          </a:p>
        </p:txBody>
      </p:sp>
      <p:sp>
        <p:nvSpPr>
          <p:cNvPr id="17" name="Text Box 24"/>
          <p:cNvSpPr txBox="1">
            <a:spLocks noChangeArrowheads="1"/>
          </p:cNvSpPr>
          <p:nvPr/>
        </p:nvSpPr>
        <p:spPr bwMode="auto">
          <a:xfrm>
            <a:off x="5251516" y="2752316"/>
            <a:ext cx="6222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 </a:t>
            </a:r>
          </a:p>
        </p:txBody>
      </p:sp>
      <p:sp>
        <p:nvSpPr>
          <p:cNvPr id="18" name="Text Box 25"/>
          <p:cNvSpPr txBox="1">
            <a:spLocks noChangeArrowheads="1"/>
          </p:cNvSpPr>
          <p:nvPr/>
        </p:nvSpPr>
        <p:spPr bwMode="auto">
          <a:xfrm>
            <a:off x="5698319" y="1832734"/>
            <a:ext cx="56618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China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52610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India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1" name="Text Box 29"/>
          <p:cNvSpPr txBox="1">
            <a:spLocks noChangeArrowheads="1"/>
          </p:cNvSpPr>
          <p:nvPr/>
        </p:nvSpPr>
        <p:spPr bwMode="auto">
          <a:xfrm>
            <a:off x="6263777" y="2373873"/>
            <a:ext cx="65915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a:t>
            </a:r>
          </a:p>
          <a:p>
            <a:pPr marL="0" marR="0" lvl="0" indent="0" defTabSz="914069" eaLnBrk="1" fontAlgn="auto" latinLnBrk="0" hangingPunct="1">
              <a:lnSpc>
                <a:spcPct val="100000"/>
              </a:lnSpc>
              <a:spcBef>
                <a:spcPts val="0"/>
              </a:spcBef>
              <a:spcAft>
                <a:spcPts val="0"/>
              </a:spcAft>
              <a:buClrTx/>
              <a:buSzTx/>
              <a:buFontTx/>
              <a:buNone/>
              <a:tabLst/>
              <a:defRPr/>
            </a:pPr>
            <a:r>
              <a:rPr lang="fi-FI" sz="1050" kern="0" dirty="0">
                <a:latin typeface="+mj-lt"/>
              </a:rPr>
              <a:t>Asia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758979"/>
            <a:ext cx="185279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err="1">
                <a:ln>
                  <a:noFill/>
                </a:ln>
                <a:effectLst/>
                <a:uLnTx/>
                <a:uFillTx/>
                <a:latin typeface="Verdana" panose="020B0604030504040204" pitchFamily="34" charset="0"/>
                <a:ea typeface="ＭＳ Ｐゴシック" pitchFamily="-128" charset="-128"/>
              </a:rPr>
              <a:t>Rest</a:t>
            </a: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 of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Eastern Europe</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70040"/>
            <a:ext cx="683192"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Russia</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659159" y="2497235"/>
            <a:ext cx="55976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Brazil</a:t>
            </a:r>
            <a:endParaRPr kumimoji="0" lang="fi-FI" sz="1050" b="0" i="0" u="none" strike="noStrike" kern="0" cap="none" spc="0" normalizeH="0" baseline="0" noProof="0" dirty="0">
              <a:ln>
                <a:noFill/>
              </a:ln>
              <a:effectLst/>
              <a:uLnTx/>
              <a:uFillTx/>
              <a:latin typeface="+mj-lt"/>
              <a:ea typeface="ＭＳ Ｐゴシック" pitchFamily="-128" charset="-128"/>
            </a:endParaRP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Rest</a:t>
            </a:r>
            <a:r>
              <a:rPr kumimoji="0" lang="fi-FI" sz="1050" i="0" u="none" strike="noStrike" kern="0" cap="none" spc="0" normalizeH="0" baseline="0" noProof="0" dirty="0">
                <a:ln>
                  <a:noFill/>
                </a:ln>
                <a:effectLst/>
                <a:uLnTx/>
                <a:uFillTx/>
                <a:latin typeface="+mj-lt"/>
                <a:ea typeface="ＭＳ Ｐゴシック" pitchFamily="-128" charset="-128"/>
              </a:rPr>
              <a:t> of </a:t>
            </a:r>
            <a:r>
              <a:rPr kumimoji="0" lang="fi-FI" sz="1050" i="0" u="none" strike="noStrike" kern="0" cap="none" spc="0" normalizeH="0" baseline="0" noProof="0" dirty="0" err="1">
                <a:ln>
                  <a:noFill/>
                </a:ln>
                <a:effectLst/>
                <a:uLnTx/>
                <a:uFillTx/>
                <a:latin typeface="+mj-lt"/>
                <a:ea typeface="ＭＳ Ｐゴシック" pitchFamily="-128" charset="-128"/>
              </a:rPr>
              <a:t>Latin</a:t>
            </a:r>
            <a:r>
              <a:rPr kumimoji="0" lang="fi-FI" sz="1050" i="0" u="none" strike="noStrike" kern="0" cap="none" spc="0" normalizeH="0" baseline="0" noProof="0" dirty="0">
                <a:ln>
                  <a:noFill/>
                </a:ln>
                <a:effectLst/>
                <a:uLnTx/>
                <a:uFillTx/>
                <a:latin typeface="+mj-lt"/>
                <a:ea typeface="ＭＳ Ｐゴシック" pitchFamily="-128" charset="-128"/>
              </a:rPr>
              <a:t> America</a:t>
            </a:r>
          </a:p>
        </p:txBody>
      </p:sp>
      <p:sp>
        <p:nvSpPr>
          <p:cNvPr id="32" name="Text Box 44"/>
          <p:cNvSpPr txBox="1">
            <a:spLocks noChangeArrowheads="1"/>
          </p:cNvSpPr>
          <p:nvPr/>
        </p:nvSpPr>
        <p:spPr bwMode="auto">
          <a:xfrm rot="-5400000">
            <a:off x="7454062" y="1876684"/>
            <a:ext cx="173316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Middle</a:t>
            </a:r>
            <a:r>
              <a:rPr kumimoji="0" lang="fi-FI" sz="1050" i="0" u="none" strike="noStrike" kern="0" cap="none" spc="0" normalizeH="0" noProof="0" dirty="0">
                <a:ln>
                  <a:noFill/>
                </a:ln>
                <a:effectLst/>
                <a:uLnTx/>
                <a:uFillTx/>
                <a:latin typeface="+mj-lt"/>
                <a:ea typeface="ＭＳ Ｐゴシック" pitchFamily="-128" charset="-128"/>
              </a:rPr>
              <a:t> East and </a:t>
            </a:r>
            <a:r>
              <a:rPr kumimoji="0" lang="fi-FI" sz="1050" i="0" u="none" strike="noStrike" kern="0" cap="none" spc="0" normalizeH="0" noProof="0" dirty="0" err="1">
                <a:ln>
                  <a:noFill/>
                </a:ln>
                <a:effectLst/>
                <a:uLnTx/>
                <a:uFillTx/>
                <a:latin typeface="+mj-lt"/>
                <a:ea typeface="ＭＳ Ｐゴシック" pitchFamily="-128" charset="-128"/>
              </a:rPr>
              <a:t>Africa</a:t>
            </a:r>
            <a:endParaRPr kumimoji="0" lang="fi-FI" sz="1050" i="0" u="none" strike="noStrike" kern="0" cap="none" spc="0" normalizeH="0" baseline="0" noProof="0" dirty="0">
              <a:ln>
                <a:noFill/>
              </a:ln>
              <a:effectLst/>
              <a:uLnTx/>
              <a:uFillTx/>
              <a:latin typeface="+mj-lt"/>
              <a:ea typeface="ＭＳ Ｐゴシック" pitchFamily="-128" charset="-128"/>
            </a:endParaRPr>
          </a:p>
        </p:txBody>
      </p:sp>
      <p:sp>
        <p:nvSpPr>
          <p:cNvPr id="33" name="Text Box 48"/>
          <p:cNvSpPr txBox="1">
            <a:spLocks noChangeArrowheads="1"/>
          </p:cNvSpPr>
          <p:nvPr/>
        </p:nvSpPr>
        <p:spPr bwMode="auto">
          <a:xfrm>
            <a:off x="1876038" y="2152151"/>
            <a:ext cx="136608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err="1">
                <a:ln>
                  <a:noFill/>
                </a:ln>
                <a:effectLst/>
                <a:uLnTx/>
                <a:uFillTx/>
                <a:latin typeface="+mj-lt"/>
                <a:ea typeface="ＭＳ Ｐゴシック" pitchFamily="-128" charset="-128"/>
              </a:rPr>
              <a:t>Average</a:t>
            </a:r>
            <a:r>
              <a:rPr kumimoji="0" lang="fi-FI" sz="1050" i="0" u="none" strike="noStrike" kern="0" cap="none" spc="0" normalizeH="0" baseline="0" noProof="0" dirty="0">
                <a:ln>
                  <a:noFill/>
                </a:ln>
                <a:effectLst/>
                <a:uLnTx/>
                <a:uFillTx/>
                <a:latin typeface="+mj-lt"/>
                <a:ea typeface="ＭＳ Ｐゴシック" pitchFamily="-128" charset="-128"/>
              </a:rPr>
              <a:t> </a:t>
            </a:r>
            <a:r>
              <a:rPr kumimoji="0" lang="fi-FI" sz="1050" i="0" u="none" strike="noStrike" kern="0" cap="none" spc="0" normalizeH="0" baseline="0" noProof="0" dirty="0" err="1">
                <a:ln>
                  <a:noFill/>
                </a:ln>
                <a:effectLst/>
                <a:uLnTx/>
                <a:uFillTx/>
                <a:latin typeface="+mj-lt"/>
                <a:ea typeface="ＭＳ Ｐゴシック" pitchFamily="-128" charset="-128"/>
              </a:rPr>
              <a:t>growth</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Mexico</a:t>
            </a:r>
          </a:p>
        </p:txBody>
      </p:sp>
      <p:sp>
        <p:nvSpPr>
          <p:cNvPr id="38" name="Text Box 46"/>
          <p:cNvSpPr txBox="1">
            <a:spLocks noChangeArrowheads="1"/>
          </p:cNvSpPr>
          <p:nvPr/>
        </p:nvSpPr>
        <p:spPr bwMode="auto">
          <a:xfrm>
            <a:off x="1667953" y="4518479"/>
            <a:ext cx="581761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t>The </a:t>
            </a:r>
            <a:r>
              <a:rPr lang="fi-FI" sz="1050" dirty="0" err="1"/>
              <a:t>width</a:t>
            </a:r>
            <a:r>
              <a:rPr lang="fi-FI" sz="1050" dirty="0"/>
              <a:t> of the </a:t>
            </a:r>
            <a:r>
              <a:rPr lang="fi-FI" sz="1050" dirty="0" err="1"/>
              <a:t>bar</a:t>
            </a:r>
            <a:r>
              <a:rPr lang="fi-FI" sz="1050" dirty="0"/>
              <a:t> </a:t>
            </a:r>
            <a:r>
              <a:rPr lang="fi-FI" sz="1050" dirty="0" err="1"/>
              <a:t>indicates</a:t>
            </a:r>
            <a:r>
              <a:rPr lang="fi-FI" sz="1050" dirty="0"/>
              <a:t> the </a:t>
            </a:r>
            <a:r>
              <a:rPr lang="fi-FI" sz="1050" dirty="0" err="1"/>
              <a:t>export</a:t>
            </a:r>
            <a:r>
              <a:rPr lang="fi-FI" sz="1050" dirty="0"/>
              <a:t> </a:t>
            </a:r>
            <a:r>
              <a:rPr lang="fi-FI" sz="1050" dirty="0" err="1"/>
              <a:t>share</a:t>
            </a:r>
            <a:r>
              <a:rPr lang="fi-FI" sz="1050" dirty="0"/>
              <a:t> of </a:t>
            </a:r>
            <a:r>
              <a:rPr lang="fi-FI" sz="1050" dirty="0" err="1"/>
              <a:t>technology</a:t>
            </a:r>
            <a:r>
              <a:rPr lang="fi-FI" sz="1050" dirty="0"/>
              <a:t> </a:t>
            </a:r>
            <a:r>
              <a:rPr lang="fi-FI" sz="1050" dirty="0" err="1"/>
              <a:t>industry</a:t>
            </a:r>
            <a:r>
              <a:rPr lang="fi-FI" sz="1050" dirty="0"/>
              <a:t> </a:t>
            </a:r>
            <a:r>
              <a:rPr lang="fi-FI" sz="1050" dirty="0" err="1"/>
              <a:t>from</a:t>
            </a:r>
            <a:r>
              <a:rPr lang="fi-FI" sz="1050" dirty="0"/>
              <a:t> Finland in 2015, %</a:t>
            </a:r>
            <a:endParaRPr lang="fi-FI" sz="1050" dirty="0">
              <a:latin typeface="+mj-lt"/>
            </a:endParaRPr>
          </a:p>
        </p:txBody>
      </p:sp>
      <p:sp>
        <p:nvSpPr>
          <p:cNvPr id="3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rgbClr val="29282E"/>
                </a:solidFill>
              </a:rPr>
              <a:pPr/>
              <a:t>4/13/2017</a:t>
            </a:fld>
            <a:endParaRPr lang="fi-FI" dirty="0">
              <a:solidFill>
                <a:srgbClr val="29282E"/>
              </a:solidFill>
            </a:endParaRPr>
          </a:p>
        </p:txBody>
      </p:sp>
      <p:sp>
        <p:nvSpPr>
          <p:cNvPr id="40"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Industries </a:t>
            </a:r>
          </a:p>
          <a:p>
            <a:r>
              <a:rPr lang="fi-FI" dirty="0">
                <a:solidFill>
                  <a:srgbClr val="29282E"/>
                </a:solidFill>
              </a:rPr>
              <a:t>of Finland</a:t>
            </a:r>
          </a:p>
        </p:txBody>
      </p:sp>
    </p:spTree>
    <p:extLst>
      <p:ext uri="{BB962C8B-B14F-4D97-AF65-F5344CB8AC3E}">
        <p14:creationId xmlns:p14="http://schemas.microsoft.com/office/powerpoint/2010/main" val="2324850499"/>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en-GB" sz="3200" dirty="0"/>
              <a:t>Finland</a:t>
            </a:r>
            <a:r>
              <a:rPr lang="fi-FI" sz="3200" dirty="0"/>
              <a:t>’s E</a:t>
            </a:r>
            <a:r>
              <a:rPr lang="en-GB" sz="3200" dirty="0" err="1"/>
              <a:t>conomic</a:t>
            </a:r>
            <a:r>
              <a:rPr lang="en-GB" sz="3200" dirty="0"/>
              <a:t> Growth Relies on Exports and Investments</a:t>
            </a: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46</a:t>
            </a:fld>
            <a:endParaRPr lang="fi-FI" dirty="0">
              <a:solidFill>
                <a:srgbClr val="FFFFFF"/>
              </a:solidFill>
            </a:endParaRPr>
          </a:p>
        </p:txBody>
      </p:sp>
      <p:sp>
        <p:nvSpPr>
          <p:cNvPr id="6" name="Alatunnisteen paikkamerkki 4"/>
          <p:cNvSpPr>
            <a:spLocks noGrp="1"/>
          </p:cNvSpPr>
          <p:nvPr>
            <p:ph type="ftr" sz="quarter" idx="11"/>
          </p:nvPr>
        </p:nvSpPr>
        <p:spPr>
          <a:xfrm>
            <a:off x="1072745" y="4727574"/>
            <a:ext cx="2073633" cy="165163"/>
          </a:xfrm>
        </p:spPr>
        <p:txBody>
          <a:bodyPr/>
          <a:lstStyle/>
          <a:p>
            <a:r>
              <a:rPr lang="fi-FI" dirty="0"/>
              <a:t>Technology </a:t>
            </a:r>
            <a:r>
              <a:rPr lang="fi-FI" dirty="0" err="1"/>
              <a:t>Industries</a:t>
            </a:r>
            <a:r>
              <a:rPr lang="fi-FI" dirty="0"/>
              <a:t> </a:t>
            </a:r>
          </a:p>
          <a:p>
            <a:r>
              <a:rPr lang="fi-FI" dirty="0"/>
              <a:t>of Finland</a:t>
            </a:r>
          </a:p>
        </p:txBody>
      </p:sp>
      <p:sp>
        <p:nvSpPr>
          <p:cNvPr id="7"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4/13/2017</a:t>
            </a:fld>
            <a:endParaRPr lang="fi-FI" dirty="0"/>
          </a:p>
          <a:p>
            <a:endParaRPr lang="fi-FI" dirty="0">
              <a:solidFill>
                <a:srgbClr val="29282E"/>
              </a:solidFill>
            </a:endParaRPr>
          </a:p>
        </p:txBody>
      </p:sp>
    </p:spTree>
    <p:extLst>
      <p:ext uri="{BB962C8B-B14F-4D97-AF65-F5344CB8AC3E}">
        <p14:creationId xmlns:p14="http://schemas.microsoft.com/office/powerpoint/2010/main" val="4162152753"/>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47</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err="1"/>
              <a:t>Finnish</a:t>
            </a:r>
            <a:r>
              <a:rPr lang="fi-FI" dirty="0"/>
              <a:t> </a:t>
            </a:r>
            <a:r>
              <a:rPr lang="fi-FI" dirty="0" err="1"/>
              <a:t>Exports</a:t>
            </a:r>
            <a:r>
              <a:rPr lang="fi-FI" dirty="0"/>
              <a:t> </a:t>
            </a:r>
            <a:r>
              <a:rPr lang="fi-FI" dirty="0" err="1"/>
              <a:t>up</a:t>
            </a:r>
            <a:r>
              <a:rPr lang="fi-FI" dirty="0"/>
              <a:t> to EUR 30 </a:t>
            </a:r>
            <a:r>
              <a:rPr lang="fi-FI" dirty="0" err="1"/>
              <a:t>Billion</a:t>
            </a:r>
            <a:r>
              <a:rPr lang="fi-FI" dirty="0"/>
              <a:t> Short of </a:t>
            </a:r>
            <a:r>
              <a:rPr lang="fi-FI" dirty="0" err="1"/>
              <a:t>Annual</a:t>
            </a:r>
            <a:r>
              <a:rPr lang="fi-FI" dirty="0"/>
              <a:t> Target Level  </a:t>
            </a:r>
          </a:p>
        </p:txBody>
      </p:sp>
      <p:sp>
        <p:nvSpPr>
          <p:cNvPr id="17"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22098595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065"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08367918"/>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Finnish</a:t>
            </a:r>
            <a:r>
              <a:rPr lang="fi-FI" dirty="0"/>
              <a:t> </a:t>
            </a:r>
            <a:r>
              <a:rPr lang="fi-FI" dirty="0" err="1"/>
              <a:t>Exports</a:t>
            </a:r>
            <a:r>
              <a:rPr lang="fi-FI" dirty="0"/>
              <a:t> </a:t>
            </a:r>
            <a:r>
              <a:rPr lang="fi-FI" dirty="0" err="1"/>
              <a:t>Lagging</a:t>
            </a:r>
            <a:r>
              <a:rPr lang="fi-FI" dirty="0"/>
              <a:t> </a:t>
            </a:r>
            <a:r>
              <a:rPr lang="fi-FI" dirty="0" err="1"/>
              <a:t>Behind</a:t>
            </a:r>
            <a:r>
              <a:rPr lang="fi-FI" dirty="0"/>
              <a:t> </a:t>
            </a:r>
            <a:r>
              <a:rPr lang="fi-FI" dirty="0" err="1"/>
              <a:t>Competitors</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1"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46974194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086"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2638108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US" dirty="0"/>
              <a:t>Export Growth is Limited Because Industrial Production Has Decreased by 20% </a:t>
            </a:r>
          </a:p>
          <a:p>
            <a:pPr>
              <a:lnSpc>
                <a:spcPct val="100000"/>
              </a:lnSpc>
            </a:pPr>
            <a:r>
              <a:rPr lang="en-US" sz="1400" b="0" dirty="0"/>
              <a:t>Investments are vital for the production and export recovery</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1414251064"/>
              </p:ext>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ext uri="{D42A27DB-BD31-4B8C-83A1-F6EECF244321}">
                <p14:modId xmlns:p14="http://schemas.microsoft.com/office/powerpoint/2010/main" val="3615440200"/>
              </p:ext>
            </p:extLst>
          </p:nvPr>
        </p:nvGraphicFramePr>
        <p:xfrm>
          <a:off x="899591" y="4515966"/>
          <a:ext cx="5396561" cy="262832"/>
        </p:xfrm>
        <a:graphic>
          <a:graphicData uri="http://schemas.openxmlformats.org/drawingml/2006/table">
            <a:tbl>
              <a:tblPr firstRow="1" bandRow="1">
                <a:tableStyleId>{073A0DAA-6AF3-43AB-8588-CEC1D06C72B9}</a:tableStyleId>
              </a:tblPr>
              <a:tblGrid>
                <a:gridCol w="631921">
                  <a:extLst>
                    <a:ext uri="{9D8B030D-6E8A-4147-A177-3AD203B41FA5}">
                      <a16:colId xmlns:a16="http://schemas.microsoft.com/office/drawing/2014/main" val="20000"/>
                    </a:ext>
                  </a:extLst>
                </a:gridCol>
                <a:gridCol w="513249">
                  <a:extLst>
                    <a:ext uri="{9D8B030D-6E8A-4147-A177-3AD203B41FA5}">
                      <a16:colId xmlns:a16="http://schemas.microsoft.com/office/drawing/2014/main" val="20001"/>
                    </a:ext>
                  </a:extLst>
                </a:gridCol>
                <a:gridCol w="618523">
                  <a:extLst>
                    <a:ext uri="{9D8B030D-6E8A-4147-A177-3AD203B41FA5}">
                      <a16:colId xmlns:a16="http://schemas.microsoft.com/office/drawing/2014/main" val="20002"/>
                    </a:ext>
                  </a:extLst>
                </a:gridCol>
                <a:gridCol w="624038">
                  <a:extLst>
                    <a:ext uri="{9D8B030D-6E8A-4147-A177-3AD203B41FA5}">
                      <a16:colId xmlns:a16="http://schemas.microsoft.com/office/drawing/2014/main" val="20003"/>
                    </a:ext>
                  </a:extLst>
                </a:gridCol>
                <a:gridCol w="601766">
                  <a:extLst>
                    <a:ext uri="{9D8B030D-6E8A-4147-A177-3AD203B41FA5}">
                      <a16:colId xmlns:a16="http://schemas.microsoft.com/office/drawing/2014/main" val="20004"/>
                    </a:ext>
                  </a:extLst>
                </a:gridCol>
                <a:gridCol w="601766">
                  <a:extLst>
                    <a:ext uri="{9D8B030D-6E8A-4147-A177-3AD203B41FA5}">
                      <a16:colId xmlns:a16="http://schemas.microsoft.com/office/drawing/2014/main" val="20005"/>
                    </a:ext>
                  </a:extLst>
                </a:gridCol>
                <a:gridCol w="601766">
                  <a:extLst>
                    <a:ext uri="{9D8B030D-6E8A-4147-A177-3AD203B41FA5}">
                      <a16:colId xmlns:a16="http://schemas.microsoft.com/office/drawing/2014/main" val="20006"/>
                    </a:ext>
                  </a:extLst>
                </a:gridCol>
                <a:gridCol w="601766">
                  <a:extLst>
                    <a:ext uri="{9D8B030D-6E8A-4147-A177-3AD203B41FA5}">
                      <a16:colId xmlns:a16="http://schemas.microsoft.com/office/drawing/2014/main" val="20007"/>
                    </a:ext>
                  </a:extLst>
                </a:gridCol>
                <a:gridCol w="601766">
                  <a:extLst>
                    <a:ext uri="{9D8B030D-6E8A-4147-A177-3AD203B41FA5}">
                      <a16:colId xmlns:a16="http://schemas.microsoft.com/office/drawing/2014/main" val="20008"/>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08816" y="3349362"/>
            <a:ext cx="1003458"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-20 %</a:t>
            </a:r>
          </a:p>
        </p:txBody>
      </p:sp>
      <p:sp>
        <p:nvSpPr>
          <p:cNvPr id="11" name="Text Box 4"/>
          <p:cNvSpPr txBox="1">
            <a:spLocks noChangeArrowheads="1"/>
          </p:cNvSpPr>
          <p:nvPr/>
        </p:nvSpPr>
        <p:spPr bwMode="auto">
          <a:xfrm>
            <a:off x="2262869" y="4742324"/>
            <a:ext cx="3970261" cy="18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814" tIns="35907" rIns="71814" bIns="35907">
            <a:spAutoFit/>
          </a:bodyPr>
          <a:lstStyle>
            <a:lvl1pPr defTabSz="958850">
              <a:defRPr sz="2600" b="1">
                <a:solidFill>
                  <a:schemeClr val="tx1"/>
                </a:solidFill>
                <a:latin typeface="Arial" pitchFamily="34" charset="0"/>
                <a:ea typeface="ＭＳ Ｐゴシック" pitchFamily="34" charset="-128"/>
              </a:defRPr>
            </a:lvl1pPr>
            <a:lvl2pPr marL="742950" indent="-285750" defTabSz="958850">
              <a:defRPr sz="2600" b="1">
                <a:solidFill>
                  <a:schemeClr val="tx1"/>
                </a:solidFill>
                <a:latin typeface="Arial" pitchFamily="34" charset="0"/>
                <a:ea typeface="ＭＳ Ｐゴシック" pitchFamily="34" charset="-128"/>
              </a:defRPr>
            </a:lvl2pPr>
            <a:lvl3pPr marL="1143000" indent="-228600" defTabSz="958850">
              <a:defRPr sz="2600" b="1">
                <a:solidFill>
                  <a:schemeClr val="tx1"/>
                </a:solidFill>
                <a:latin typeface="Arial" pitchFamily="34" charset="0"/>
                <a:ea typeface="ＭＳ Ｐゴシック" pitchFamily="34" charset="-128"/>
              </a:defRPr>
            </a:lvl3pPr>
            <a:lvl4pPr marL="1600200" indent="-228600" defTabSz="958850">
              <a:defRPr sz="2600" b="1">
                <a:solidFill>
                  <a:schemeClr val="tx1"/>
                </a:solidFill>
                <a:latin typeface="Arial" pitchFamily="34" charset="0"/>
                <a:ea typeface="ＭＳ Ｐゴシック" pitchFamily="34" charset="-128"/>
              </a:defRPr>
            </a:lvl4pPr>
            <a:lvl5pPr marL="2057400" indent="-228600" defTabSz="958850">
              <a:defRPr sz="2600" b="1">
                <a:solidFill>
                  <a:schemeClr val="tx1"/>
                </a:solidFill>
                <a:latin typeface="Arial" pitchFamily="34" charset="0"/>
                <a:ea typeface="ＭＳ Ｐゴシック" pitchFamily="34" charset="-128"/>
              </a:defRPr>
            </a:lvl5pPr>
            <a:lvl6pPr marL="25146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29718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34290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3886200" indent="-228600" defTabSz="95885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fi-FI" sz="700" b="0" dirty="0" err="1">
                <a:solidFill>
                  <a:schemeClr val="tx2"/>
                </a:solidFill>
                <a:latin typeface="+mj-lt"/>
                <a:ea typeface="Arial Unicode MS" pitchFamily="34" charset="-128"/>
              </a:rPr>
              <a:t>Source</a:t>
            </a:r>
            <a:r>
              <a:rPr lang="fi-FI" sz="700" b="0" dirty="0">
                <a:solidFill>
                  <a:schemeClr val="tx2"/>
                </a:solidFill>
                <a:latin typeface="+mj-lt"/>
                <a:ea typeface="Arial Unicode MS" pitchFamily="34" charset="-128"/>
              </a:rPr>
              <a:t>: </a:t>
            </a:r>
            <a:r>
              <a:rPr lang="fi-FI" sz="700" b="0" dirty="0" err="1">
                <a:solidFill>
                  <a:schemeClr val="tx2"/>
                </a:solidFill>
                <a:latin typeface="+mj-lt"/>
                <a:ea typeface="Arial Unicode MS" pitchFamily="34" charset="-128"/>
              </a:rPr>
              <a:t>Statistics</a:t>
            </a:r>
            <a:r>
              <a:rPr lang="fi-FI" sz="700" b="0" dirty="0">
                <a:solidFill>
                  <a:schemeClr val="tx2"/>
                </a:solidFill>
                <a:latin typeface="+mj-lt"/>
                <a:ea typeface="Arial Unicode MS" pitchFamily="34" charset="-128"/>
              </a:rPr>
              <a:t> Finland / National </a:t>
            </a:r>
            <a:r>
              <a:rPr lang="fi-FI" sz="700" b="0" dirty="0" err="1">
                <a:solidFill>
                  <a:schemeClr val="tx2"/>
                </a:solidFill>
                <a:latin typeface="+mj-lt"/>
                <a:ea typeface="Arial Unicode MS" pitchFamily="34" charset="-128"/>
              </a:rPr>
              <a:t>Accounts</a:t>
            </a:r>
            <a:r>
              <a:rPr lang="fi-FI" sz="700" b="0" dirty="0">
                <a:solidFill>
                  <a:schemeClr val="tx2"/>
                </a:solidFill>
                <a:latin typeface="+mj-lt"/>
                <a:ea typeface="Arial Unicode MS" pitchFamily="34" charset="-128"/>
              </a:rPr>
              <a:t>, Industrial </a:t>
            </a:r>
            <a:r>
              <a:rPr lang="fi-FI" sz="700" b="0" dirty="0" err="1">
                <a:solidFill>
                  <a:schemeClr val="tx2"/>
                </a:solidFill>
                <a:latin typeface="+mj-lt"/>
                <a:ea typeface="Arial Unicode MS" pitchFamily="34" charset="-128"/>
              </a:rPr>
              <a:t>volume</a:t>
            </a:r>
            <a:r>
              <a:rPr lang="fi-FI" sz="700" b="0" dirty="0">
                <a:solidFill>
                  <a:schemeClr val="tx2"/>
                </a:solidFill>
                <a:latin typeface="+mj-lt"/>
                <a:ea typeface="Arial Unicode MS" pitchFamily="34" charset="-128"/>
              </a:rPr>
              <a:t> </a:t>
            </a:r>
            <a:r>
              <a:rPr lang="fi-FI" sz="700" b="0" dirty="0" err="1">
                <a:solidFill>
                  <a:schemeClr val="tx2"/>
                </a:solidFill>
                <a:latin typeface="+mj-lt"/>
                <a:ea typeface="Arial Unicode MS" pitchFamily="34" charset="-128"/>
              </a:rPr>
              <a:t>index</a:t>
            </a:r>
            <a:endParaRPr lang="fi-FI" sz="700" b="0" dirty="0">
              <a:solidFill>
                <a:schemeClr val="tx2"/>
              </a:solidFill>
              <a:latin typeface="+mj-lt"/>
              <a:ea typeface="Arial Unicode MS" pitchFamily="34" charset="-128"/>
            </a:endParaRPr>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54830800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a:t>Turnover of the Technology Industry in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7" name="Tekstin paikkamerkki 6"/>
          <p:cNvSpPr>
            <a:spLocks noGrp="1"/>
          </p:cNvSpPr>
          <p:nvPr>
            <p:ph type="body" sz="quarter" idx="18"/>
          </p:nvPr>
        </p:nvSpPr>
        <p:spPr>
          <a:xfrm>
            <a:off x="2334682" y="4727574"/>
            <a:ext cx="4181348" cy="241813"/>
          </a:xfrm>
        </p:spPr>
        <p:txBody>
          <a:bodyPr/>
          <a:lstStyle/>
          <a:p>
            <a:r>
              <a:rPr lang="en-GB" dirty="0"/>
              <a:t>Source: </a:t>
            </a:r>
            <a:r>
              <a:rPr lang="en-GB" dirty="0" err="1"/>
              <a:t>Macrobond</a:t>
            </a:r>
            <a:r>
              <a:rPr lang="en-GB" dirty="0"/>
              <a:t>, Statistics Finland, Technology Industries of Finland </a:t>
            </a:r>
          </a:p>
        </p:txBody>
      </p:sp>
      <p:sp>
        <p:nvSpPr>
          <p:cNvPr id="8"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4/13/2017</a:t>
            </a:fld>
            <a:endParaRPr lang="fi-FI" dirty="0"/>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79997441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661" name="Macrobond document" r:id="rId3" imgW="13193184" imgH="5572640" progId="Mbnd.mbnd">
                  <p:embed/>
                </p:oleObj>
              </mc:Choice>
              <mc:Fallback>
                <p:oleObj name="Macrobond document" r:id="rId3" imgW="13193184" imgH="5572640" progId="Mbnd.mbnd">
                  <p:embed/>
                  <p:pic>
                    <p:nvPicPr>
                      <p:cNvPr id="5" name="Objekti 4"/>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541397646"/>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Source: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err="1"/>
              <a:t>Growth</a:t>
            </a:r>
            <a:r>
              <a:rPr lang="fi-FI" spc="-50" dirty="0"/>
              <a:t> of Public </a:t>
            </a:r>
            <a:r>
              <a:rPr lang="fi-FI" spc="-50" dirty="0" err="1"/>
              <a:t>Expenditures</a:t>
            </a:r>
            <a:r>
              <a:rPr lang="fi-FI" spc="-50" dirty="0"/>
              <a:t>, </a:t>
            </a:r>
            <a:r>
              <a:rPr lang="fi-FI" spc="-50" dirty="0" err="1"/>
              <a:t>Debt</a:t>
            </a:r>
            <a:r>
              <a:rPr lang="fi-FI" spc="-50" dirty="0"/>
              <a:t> and </a:t>
            </a:r>
            <a:r>
              <a:rPr lang="fi-FI" spc="-50" dirty="0" err="1"/>
              <a:t>Tax</a:t>
            </a:r>
            <a:r>
              <a:rPr lang="fi-FI" spc="-50" dirty="0"/>
              <a:t> </a:t>
            </a:r>
            <a:r>
              <a:rPr lang="fi-FI" spc="-50" dirty="0" err="1"/>
              <a:t>Ratio</a:t>
            </a:r>
            <a:r>
              <a:rPr lang="fi-FI" spc="-50" dirty="0"/>
              <a:t> in Finland </a:t>
            </a:r>
            <a:endParaRPr lang="fi-FI" spc="-90" dirty="0"/>
          </a:p>
          <a:p>
            <a:pPr>
              <a:lnSpc>
                <a:spcPct val="100000"/>
              </a:lnSpc>
              <a:spcBef>
                <a:spcPts val="0"/>
              </a:spcBef>
            </a:pPr>
            <a:r>
              <a:rPr lang="fi-FI" sz="1400" b="0" dirty="0" err="1"/>
              <a:t>Increased</a:t>
            </a:r>
            <a:r>
              <a:rPr lang="fi-FI" sz="1400" b="0" dirty="0"/>
              <a:t> </a:t>
            </a:r>
            <a:r>
              <a:rPr lang="fi-FI" sz="1400" b="0" dirty="0" err="1"/>
              <a:t>cost</a:t>
            </a:r>
            <a:r>
              <a:rPr lang="fi-FI" sz="1400" b="0" dirty="0"/>
              <a:t> </a:t>
            </a:r>
            <a:r>
              <a:rPr lang="fi-FI" sz="1400" b="0" dirty="0" err="1"/>
              <a:t>burden</a:t>
            </a:r>
            <a:r>
              <a:rPr lang="fi-FI" sz="1400" b="0" dirty="0"/>
              <a:t> </a:t>
            </a:r>
            <a:r>
              <a:rPr lang="fi-FI" sz="1400" b="0" dirty="0" err="1"/>
              <a:t>requires</a:t>
            </a:r>
            <a:r>
              <a:rPr lang="fi-FI" sz="1400" b="0" dirty="0"/>
              <a:t> </a:t>
            </a:r>
            <a:r>
              <a:rPr lang="fi-FI" sz="1400" b="0" dirty="0" err="1"/>
              <a:t>cuts</a:t>
            </a:r>
            <a:r>
              <a:rPr lang="fi-FI" sz="1400" b="0" dirty="0"/>
              <a:t> to </a:t>
            </a:r>
            <a:r>
              <a:rPr lang="fi-FI" sz="1400" b="0" dirty="0" err="1"/>
              <a:t>public</a:t>
            </a:r>
            <a:r>
              <a:rPr lang="fi-FI" sz="1400" b="0" dirty="0"/>
              <a:t> </a:t>
            </a:r>
            <a:r>
              <a:rPr lang="fi-FI" sz="1400" b="0" dirty="0" err="1"/>
              <a:t>sector</a:t>
            </a:r>
            <a:r>
              <a:rPr lang="fi-FI" sz="1400" b="0" dirty="0"/>
              <a:t> </a:t>
            </a:r>
            <a:endParaRPr lang="fi-FI" sz="1400" dirty="0"/>
          </a:p>
        </p:txBody>
      </p:sp>
      <p:sp>
        <p:nvSpPr>
          <p:cNvPr id="12"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575259930"/>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88109" name="Macrobond document" r:id="rId3" imgW="13193184" imgH="5572640" progId="Mbnd.mbnd">
                  <p:embed/>
                </p:oleObj>
              </mc:Choice>
              <mc:Fallback>
                <p:oleObj name="Macrobond document" r:id="rId3" imgW="13193184" imgH="5572640" progId="Mbnd.mbnd">
                  <p:embed/>
                  <p:pic>
                    <p:nvPicPr>
                      <p:cNvPr id="4" name="Objekti 3"/>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238915145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Business </a:t>
            </a:r>
            <a:r>
              <a:rPr lang="fi-FI" dirty="0" err="1"/>
              <a:t>Investment</a:t>
            </a:r>
            <a:r>
              <a:rPr lang="fi-FI" dirty="0"/>
              <a:t> in Finland </a:t>
            </a:r>
            <a:r>
              <a:rPr lang="fi-FI" dirty="0" err="1"/>
              <a:t>Should</a:t>
            </a:r>
            <a:r>
              <a:rPr lang="fi-FI" dirty="0"/>
              <a:t> </a:t>
            </a:r>
            <a:r>
              <a:rPr lang="fi-FI" dirty="0" err="1"/>
              <a:t>Grow</a:t>
            </a:r>
            <a:r>
              <a:rPr lang="fi-FI" dirty="0"/>
              <a:t> </a:t>
            </a:r>
            <a:r>
              <a:rPr lang="fi-FI" dirty="0" err="1"/>
              <a:t>more</a:t>
            </a:r>
            <a:r>
              <a:rPr lang="fi-FI" dirty="0"/>
              <a:t> </a:t>
            </a:r>
            <a:r>
              <a:rPr lang="fi-FI" dirty="0" err="1"/>
              <a:t>Strongly</a:t>
            </a:r>
            <a:r>
              <a:rPr lang="fi-FI" dirty="0"/>
              <a:t> </a:t>
            </a:r>
            <a:r>
              <a:rPr lang="fi-FI" dirty="0" err="1"/>
              <a:t>than</a:t>
            </a:r>
            <a:r>
              <a:rPr lang="fi-FI" dirty="0"/>
              <a:t> </a:t>
            </a:r>
            <a:r>
              <a:rPr lang="fi-FI" dirty="0" err="1"/>
              <a:t>Predicted</a:t>
            </a:r>
            <a:r>
              <a:rPr lang="fi-FI" dirty="0"/>
              <a:t>, </a:t>
            </a:r>
            <a:r>
              <a:rPr lang="fi-FI" dirty="0" err="1"/>
              <a:t>the</a:t>
            </a:r>
            <a:r>
              <a:rPr lang="fi-FI" dirty="0"/>
              <a:t> </a:t>
            </a:r>
            <a:r>
              <a:rPr lang="fi-FI" dirty="0" err="1"/>
              <a:t>Current</a:t>
            </a:r>
            <a:r>
              <a:rPr lang="fi-FI" dirty="0"/>
              <a:t> </a:t>
            </a:r>
            <a:r>
              <a:rPr lang="fi-FI" dirty="0" err="1"/>
              <a:t>Development</a:t>
            </a:r>
            <a:r>
              <a:rPr lang="fi-FI" dirty="0"/>
              <a:t> Is </a:t>
            </a:r>
            <a:r>
              <a:rPr lang="fi-FI" dirty="0" err="1"/>
              <a:t>Inadequate</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err="1"/>
              <a:t>Source</a:t>
            </a:r>
            <a:r>
              <a:rPr lang="fi-FI" dirty="0"/>
              <a:t>: OECD, </a:t>
            </a:r>
            <a:r>
              <a:rPr lang="fi-FI" dirty="0" err="1"/>
              <a:t>Economic</a:t>
            </a:r>
            <a:r>
              <a:rPr lang="fi-FI" dirty="0"/>
              <a:t> Outlook (November 2016)</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2595004210"/>
              </p:ext>
            </p:extLst>
          </p:nvPr>
        </p:nvGraphicFramePr>
        <p:xfrm>
          <a:off x="381000" y="1340531"/>
          <a:ext cx="8391525" cy="3304494"/>
        </p:xfrm>
        <a:graphic>
          <a:graphicData uri="http://schemas.openxmlformats.org/drawingml/2006/chart">
            <c:chart xmlns:c="http://schemas.openxmlformats.org/drawingml/2006/chart" xmlns:r="http://schemas.openxmlformats.org/officeDocument/2006/relationships" r:id="rId2"/>
          </a:graphicData>
        </a:graphic>
      </p:graphicFrame>
      <p:sp>
        <p:nvSpPr>
          <p:cNvPr id="10"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1"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99731705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8" name="Tekstin paikkamerkki 7"/>
          <p:cNvSpPr>
            <a:spLocks noGrp="1"/>
          </p:cNvSpPr>
          <p:nvPr>
            <p:ph type="body" sz="quarter" idx="18"/>
          </p:nvPr>
        </p:nvSpPr>
        <p:spPr>
          <a:xfrm>
            <a:off x="2334682" y="4727574"/>
            <a:ext cx="5866174" cy="251621"/>
          </a:xfrm>
        </p:spPr>
        <p:txBody>
          <a:bodyPr/>
          <a:lstStyle/>
          <a:p>
            <a:pPr defTabSz="685780"/>
            <a:r>
              <a:rPr lang="fi-FI" dirty="0">
                <a:solidFill>
                  <a:schemeClr val="tx2"/>
                </a:solidFill>
              </a:rPr>
              <a:t>Source: </a:t>
            </a:r>
            <a:r>
              <a:rPr lang="fi-FI" dirty="0" err="1">
                <a:solidFill>
                  <a:schemeClr val="tx2"/>
                </a:solidFill>
              </a:rPr>
              <a:t>Statistics</a:t>
            </a:r>
            <a:r>
              <a:rPr lang="fi-FI" dirty="0">
                <a:solidFill>
                  <a:schemeClr val="tx2"/>
                </a:solidFill>
              </a:rPr>
              <a:t> Finland (National </a:t>
            </a:r>
            <a:r>
              <a:rPr lang="fi-FI" dirty="0" err="1">
                <a:solidFill>
                  <a:schemeClr val="tx2"/>
                </a:solidFill>
              </a:rPr>
              <a:t>Accounts</a:t>
            </a:r>
            <a:r>
              <a:rPr lang="fi-FI" dirty="0">
                <a:solidFill>
                  <a:schemeClr val="tx2"/>
                </a:solidFill>
              </a:rPr>
              <a:t>, </a:t>
            </a:r>
            <a:r>
              <a:rPr lang="fi-FI" dirty="0" err="1">
                <a:solidFill>
                  <a:schemeClr val="tx2"/>
                </a:solidFill>
              </a:rPr>
              <a:t>Confederation</a:t>
            </a:r>
            <a:r>
              <a:rPr lang="fi-FI" dirty="0">
                <a:solidFill>
                  <a:schemeClr val="tx2"/>
                </a:solidFill>
              </a:rPr>
              <a:t> of </a:t>
            </a:r>
            <a:r>
              <a:rPr lang="fi-FI" dirty="0" err="1">
                <a:solidFill>
                  <a:schemeClr val="tx2"/>
                </a:solidFill>
              </a:rPr>
              <a:t>Finnish</a:t>
            </a:r>
            <a:r>
              <a:rPr lang="fi-FI" dirty="0">
                <a:solidFill>
                  <a:schemeClr val="tx2"/>
                </a:solidFill>
              </a:rPr>
              <a:t> </a:t>
            </a:r>
            <a:r>
              <a:rPr lang="fi-FI" dirty="0" err="1">
                <a:solidFill>
                  <a:schemeClr val="tx2"/>
                </a:solidFill>
              </a:rPr>
              <a:t>Industries</a:t>
            </a:r>
            <a:r>
              <a:rPr lang="fi-FI" dirty="0">
                <a:solidFill>
                  <a:schemeClr val="tx2"/>
                </a:solidFill>
              </a:rPr>
              <a:t>’ </a:t>
            </a:r>
            <a:r>
              <a:rPr lang="fi-FI" dirty="0" err="1">
                <a:solidFill>
                  <a:schemeClr val="tx2"/>
                </a:solidFill>
              </a:rPr>
              <a:t>Investment</a:t>
            </a:r>
            <a:r>
              <a:rPr lang="fi-FI" dirty="0">
                <a:solidFill>
                  <a:schemeClr val="tx2"/>
                </a:solidFill>
              </a:rPr>
              <a:t> </a:t>
            </a:r>
            <a:r>
              <a:rPr lang="fi-FI" dirty="0" err="1">
                <a:solidFill>
                  <a:schemeClr val="tx2"/>
                </a:solidFill>
              </a:rPr>
              <a:t>Survey</a:t>
            </a:r>
            <a:r>
              <a:rPr lang="fi-FI" dirty="0">
                <a:solidFill>
                  <a:schemeClr val="tx2"/>
                </a:solidFill>
              </a:rPr>
              <a:t> (</a:t>
            </a:r>
            <a:r>
              <a:rPr lang="fi-FI" dirty="0" err="1">
                <a:solidFill>
                  <a:schemeClr val="tx2"/>
                </a:solidFill>
              </a:rPr>
              <a:t>February</a:t>
            </a:r>
            <a:r>
              <a:rPr lang="fi-FI" dirty="0">
                <a:solidFill>
                  <a:schemeClr val="tx2"/>
                </a:solidFill>
              </a:rPr>
              <a:t> 2017)</a:t>
            </a:r>
          </a:p>
        </p:txBody>
      </p:sp>
      <p:sp>
        <p:nvSpPr>
          <p:cNvPr id="10" name="Tekstin paikkamerkki 7"/>
          <p:cNvSpPr>
            <a:spLocks noGrp="1"/>
          </p:cNvSpPr>
          <p:nvPr>
            <p:ph type="body" sz="quarter" idx="15"/>
          </p:nvPr>
        </p:nvSpPr>
        <p:spPr>
          <a:xfrm>
            <a:off x="251999" y="282150"/>
            <a:ext cx="8143259" cy="648000"/>
          </a:xfrm>
        </p:spPr>
        <p:txBody>
          <a:bodyPr/>
          <a:lstStyle/>
          <a:p>
            <a:r>
              <a:rPr lang="fi-FI" dirty="0"/>
              <a:t>Industrial and Technology Industry </a:t>
            </a:r>
            <a:r>
              <a:rPr lang="fi-FI" dirty="0" err="1"/>
              <a:t>Companies</a:t>
            </a:r>
            <a:r>
              <a:rPr lang="fi-FI" dirty="0"/>
              <a:t>’ </a:t>
            </a:r>
            <a:r>
              <a:rPr lang="fi-FI" dirty="0" err="1"/>
              <a:t>Investment</a:t>
            </a:r>
            <a:r>
              <a:rPr lang="fi-FI" dirty="0"/>
              <a:t> </a:t>
            </a:r>
            <a:r>
              <a:rPr lang="fi-FI" dirty="0" err="1"/>
              <a:t>Plans</a:t>
            </a:r>
            <a:r>
              <a:rPr lang="fi-FI" dirty="0"/>
              <a:t> </a:t>
            </a:r>
            <a:r>
              <a:rPr lang="fi-FI" dirty="0" err="1"/>
              <a:t>Indicate</a:t>
            </a:r>
            <a:r>
              <a:rPr lang="fi-FI" dirty="0"/>
              <a:t> a </a:t>
            </a:r>
            <a:r>
              <a:rPr lang="fi-FI" dirty="0" err="1"/>
              <a:t>Weak</a:t>
            </a:r>
            <a:r>
              <a:rPr lang="fi-FI" dirty="0"/>
              <a:t> </a:t>
            </a:r>
            <a:r>
              <a:rPr lang="fi-FI" dirty="0" err="1"/>
              <a:t>Economic</a:t>
            </a:r>
            <a:r>
              <a:rPr lang="fi-FI" dirty="0"/>
              <a:t> </a:t>
            </a:r>
            <a:r>
              <a:rPr lang="fi-FI" dirty="0" err="1"/>
              <a:t>Growth</a:t>
            </a:r>
            <a:r>
              <a:rPr lang="fi-FI" spc="-50" dirty="0"/>
              <a:t>  </a:t>
            </a:r>
            <a:endParaRPr lang="fi-FI" spc="-90" dirty="0"/>
          </a:p>
          <a:p>
            <a:pPr>
              <a:lnSpc>
                <a:spcPct val="100000"/>
              </a:lnSpc>
              <a:spcBef>
                <a:spcPts val="0"/>
              </a:spcBef>
            </a:pPr>
            <a:r>
              <a:rPr lang="fi-FI" sz="1200" b="0" dirty="0"/>
              <a:t>Industrial </a:t>
            </a:r>
            <a:r>
              <a:rPr lang="fi-FI" sz="1200" b="0" dirty="0" err="1"/>
              <a:t>fixed</a:t>
            </a:r>
            <a:r>
              <a:rPr lang="fi-FI" sz="1200" b="0" dirty="0"/>
              <a:t> and R&amp;D </a:t>
            </a:r>
            <a:r>
              <a:rPr lang="fi-FI" sz="1200" b="0" dirty="0" err="1"/>
              <a:t>investments</a:t>
            </a:r>
            <a:r>
              <a:rPr lang="fi-FI" sz="1200" b="0" dirty="0"/>
              <a:t> in Finland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990790481"/>
              </p:ext>
            </p:extLst>
          </p:nvPr>
        </p:nvGraphicFramePr>
        <p:xfrm>
          <a:off x="381000" y="1599735"/>
          <a:ext cx="8391525"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794138"/>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err="1">
                <a:solidFill>
                  <a:srgbClr val="29282E"/>
                </a:solidFill>
              </a:rPr>
              <a:t>Million</a:t>
            </a:r>
            <a:r>
              <a:rPr lang="fi-FI" sz="1050" spc="-40" dirty="0">
                <a:solidFill>
                  <a:srgbClr val="29282E"/>
                </a:solidFill>
              </a:rPr>
              <a:t> </a:t>
            </a:r>
            <a:r>
              <a:rPr lang="fi-FI" sz="1050" spc="-40" dirty="0" err="1">
                <a:solidFill>
                  <a:srgbClr val="29282E"/>
                </a:solidFill>
              </a:rPr>
              <a:t>euros</a:t>
            </a:r>
            <a:r>
              <a:rPr lang="fi-FI" sz="1050" spc="-40" dirty="0">
                <a:solidFill>
                  <a:srgbClr val="29282E"/>
                </a:solidFill>
              </a:rPr>
              <a:t>, at </a:t>
            </a:r>
            <a:r>
              <a:rPr lang="fi-FI" sz="1050" spc="-40" dirty="0" err="1">
                <a:solidFill>
                  <a:srgbClr val="29282E"/>
                </a:solidFill>
              </a:rPr>
              <a:t>current</a:t>
            </a:r>
            <a:r>
              <a:rPr lang="fi-FI" sz="1050" spc="-40" dirty="0">
                <a:solidFill>
                  <a:srgbClr val="29282E"/>
                </a:solidFill>
              </a:rPr>
              <a:t> </a:t>
            </a:r>
            <a:r>
              <a:rPr lang="fi-FI" sz="1050" spc="-40" dirty="0" err="1">
                <a:solidFill>
                  <a:srgbClr val="29282E"/>
                </a:solidFill>
              </a:rPr>
              <a:t>prices</a:t>
            </a:r>
            <a:endParaRPr lang="fi-FI" sz="1050" spc="-40" dirty="0">
              <a:solidFill>
                <a:srgbClr val="29282E"/>
              </a:solidFill>
            </a:endParaRPr>
          </a:p>
        </p:txBody>
      </p:sp>
      <p:sp>
        <p:nvSpPr>
          <p:cNvPr id="11"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3"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70248804"/>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en-GB" dirty="0"/>
              <a:t>Investments and productivity* are Decisive for Finland</a:t>
            </a:r>
            <a:r>
              <a:rPr lang="ar-SA" dirty="0"/>
              <a:t>’</a:t>
            </a:r>
            <a:r>
              <a:rPr lang="en-GB" dirty="0"/>
              <a:t>s Success</a:t>
            </a:r>
            <a:r>
              <a:rPr lang="fi-FI" dirty="0"/>
              <a:t> </a:t>
            </a:r>
          </a:p>
          <a:p>
            <a:pPr>
              <a:lnSpc>
                <a:spcPct val="100000"/>
              </a:lnSpc>
              <a:spcBef>
                <a:spcPts val="0"/>
              </a:spcBef>
            </a:pPr>
            <a:r>
              <a:rPr lang="fi-FI" sz="1400" b="0" dirty="0"/>
              <a:t>Productivity of </a:t>
            </a:r>
            <a:r>
              <a:rPr lang="fi-FI" sz="1400" b="0" dirty="0" err="1"/>
              <a:t>export</a:t>
            </a:r>
            <a:r>
              <a:rPr lang="fi-FI" sz="1400" b="0" dirty="0"/>
              <a:t> </a:t>
            </a:r>
            <a:r>
              <a:rPr lang="fi-FI" sz="1400" b="0" dirty="0" err="1"/>
              <a:t>sector</a:t>
            </a:r>
            <a:r>
              <a:rPr lang="fi-FI" sz="1400" b="0" dirty="0"/>
              <a:t> is 10 % </a:t>
            </a:r>
            <a:r>
              <a:rPr lang="fi-FI" sz="1400" b="0" dirty="0" err="1"/>
              <a:t>lower</a:t>
            </a:r>
            <a:r>
              <a:rPr lang="fi-FI" sz="1400" b="0" dirty="0"/>
              <a:t> </a:t>
            </a:r>
            <a:r>
              <a:rPr lang="fi-FI" sz="1400" b="0" dirty="0" err="1"/>
              <a:t>than</a:t>
            </a:r>
            <a:r>
              <a:rPr lang="fi-FI" sz="1400" b="0" dirty="0"/>
              <a:t> in 2007-2008, </a:t>
            </a:r>
            <a:r>
              <a:rPr lang="fi-FI" sz="1400" b="0" dirty="0" err="1"/>
              <a:t>productivity</a:t>
            </a:r>
            <a:r>
              <a:rPr lang="fi-FI" sz="1400" b="0" dirty="0"/>
              <a:t> of </a:t>
            </a:r>
            <a:r>
              <a:rPr lang="fi-FI" sz="1400" b="0" dirty="0" err="1"/>
              <a:t>entire</a:t>
            </a:r>
            <a:r>
              <a:rPr lang="fi-FI" sz="1400" b="0" dirty="0"/>
              <a:t> </a:t>
            </a:r>
            <a:r>
              <a:rPr lang="fi-FI" sz="1400" b="0" dirty="0" err="1"/>
              <a:t>national</a:t>
            </a:r>
            <a:r>
              <a:rPr lang="fi-FI" sz="1400" b="0" dirty="0"/>
              <a:t> </a:t>
            </a:r>
            <a:r>
              <a:rPr lang="fi-FI" sz="1400" b="0" dirty="0" err="1"/>
              <a:t>economy</a:t>
            </a:r>
            <a:r>
              <a:rPr lang="fi-FI" sz="1400" b="0" dirty="0"/>
              <a:t> is 3 % </a:t>
            </a:r>
            <a:r>
              <a:rPr lang="fi-FI" sz="1400" b="0" dirty="0" err="1"/>
              <a:t>lower</a:t>
            </a:r>
            <a:r>
              <a:rPr lang="fi-FI" sz="1400" b="0" dirty="0"/>
              <a:t>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pPr defTabSz="685780"/>
            <a:r>
              <a:rPr lang="fi-FI" dirty="0">
                <a:solidFill>
                  <a:schemeClr val="tx2"/>
                </a:solidFill>
              </a:rPr>
              <a:t>*) Productivity is </a:t>
            </a:r>
            <a:r>
              <a:rPr lang="fi-FI" dirty="0" err="1">
                <a:solidFill>
                  <a:schemeClr val="tx2"/>
                </a:solidFill>
              </a:rPr>
              <a:t>measured</a:t>
            </a:r>
            <a:r>
              <a:rPr lang="fi-FI" dirty="0">
                <a:solidFill>
                  <a:schemeClr val="tx2"/>
                </a:solidFill>
              </a:rPr>
              <a:t> as </a:t>
            </a:r>
            <a:r>
              <a:rPr lang="fi-FI" dirty="0" err="1">
                <a:solidFill>
                  <a:schemeClr val="tx2"/>
                </a:solidFill>
              </a:rPr>
              <a:t>real</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per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a:t>
            </a:r>
            <a:r>
              <a:rPr lang="fi-FI" dirty="0" err="1">
                <a:solidFill>
                  <a:schemeClr val="tx2"/>
                </a:solidFill>
              </a:rPr>
              <a:t>When</a:t>
            </a:r>
            <a:r>
              <a:rPr lang="fi-FI" dirty="0">
                <a:solidFill>
                  <a:schemeClr val="tx2"/>
                </a:solidFill>
              </a:rPr>
              <a:t> </a:t>
            </a:r>
            <a:r>
              <a:rPr lang="fi-FI" dirty="0" err="1">
                <a:solidFill>
                  <a:schemeClr val="tx2"/>
                </a:solidFill>
              </a:rPr>
              <a:t>productivity</a:t>
            </a:r>
            <a:r>
              <a:rPr lang="fi-FI" dirty="0">
                <a:solidFill>
                  <a:schemeClr val="tx2"/>
                </a:solidFill>
              </a:rPr>
              <a:t> </a:t>
            </a:r>
            <a:r>
              <a:rPr lang="fi-FI" dirty="0" err="1">
                <a:solidFill>
                  <a:schemeClr val="tx2"/>
                </a:solidFill>
              </a:rPr>
              <a:t>grows</a:t>
            </a:r>
            <a:r>
              <a:rPr lang="fi-FI" dirty="0">
                <a:solidFill>
                  <a:schemeClr val="tx2"/>
                </a:solidFill>
              </a:rPr>
              <a:t> (the </a:t>
            </a:r>
            <a:r>
              <a:rPr lang="fi-FI" dirty="0" err="1">
                <a:solidFill>
                  <a:schemeClr val="tx2"/>
                </a:solidFill>
              </a:rPr>
              <a:t>curve</a:t>
            </a:r>
            <a:r>
              <a:rPr lang="fi-FI" dirty="0">
                <a:solidFill>
                  <a:schemeClr val="tx2"/>
                </a:solidFill>
              </a:rPr>
              <a:t> </a:t>
            </a:r>
            <a:r>
              <a:rPr lang="fi-FI" dirty="0" err="1">
                <a:solidFill>
                  <a:schemeClr val="tx2"/>
                </a:solidFill>
              </a:rPr>
              <a:t>rises</a:t>
            </a:r>
            <a:r>
              <a:rPr lang="fi-FI" dirty="0">
                <a:solidFill>
                  <a:schemeClr val="tx2"/>
                </a:solidFill>
              </a:rPr>
              <a:t>) </a:t>
            </a:r>
            <a:r>
              <a:rPr lang="fi-FI" dirty="0" err="1">
                <a:solidFill>
                  <a:schemeClr val="tx2"/>
                </a:solidFill>
              </a:rPr>
              <a:t>value</a:t>
            </a:r>
            <a:r>
              <a:rPr lang="fi-FI" dirty="0">
                <a:solidFill>
                  <a:schemeClr val="tx2"/>
                </a:solidFill>
              </a:rPr>
              <a:t> </a:t>
            </a:r>
            <a:r>
              <a:rPr lang="fi-FI" dirty="0" err="1">
                <a:solidFill>
                  <a:schemeClr val="tx2"/>
                </a:solidFill>
              </a:rPr>
              <a:t>added</a:t>
            </a:r>
            <a:r>
              <a:rPr lang="fi-FI" dirty="0">
                <a:solidFill>
                  <a:schemeClr val="tx2"/>
                </a:solidFill>
              </a:rPr>
              <a:t> </a:t>
            </a:r>
            <a:r>
              <a:rPr lang="fi-FI" dirty="0" err="1">
                <a:solidFill>
                  <a:schemeClr val="tx2"/>
                </a:solidFill>
              </a:rPr>
              <a:t>grows</a:t>
            </a:r>
            <a:r>
              <a:rPr lang="fi-FI" dirty="0">
                <a:solidFill>
                  <a:schemeClr val="tx2"/>
                </a:solidFill>
              </a:rPr>
              <a:t> </a:t>
            </a:r>
            <a:r>
              <a:rPr lang="fi-FI" dirty="0" err="1">
                <a:solidFill>
                  <a:schemeClr val="tx2"/>
                </a:solidFill>
              </a:rPr>
              <a:t>more</a:t>
            </a:r>
            <a:r>
              <a:rPr lang="fi-FI" dirty="0">
                <a:solidFill>
                  <a:schemeClr val="tx2"/>
                </a:solidFill>
              </a:rPr>
              <a:t> </a:t>
            </a:r>
            <a:r>
              <a:rPr lang="fi-FI" dirty="0" err="1">
                <a:solidFill>
                  <a:schemeClr val="tx2"/>
                </a:solidFill>
              </a:rPr>
              <a:t>than</a:t>
            </a:r>
            <a:r>
              <a:rPr lang="fi-FI" dirty="0">
                <a:solidFill>
                  <a:schemeClr val="tx2"/>
                </a:solidFill>
              </a:rPr>
              <a:t> </a:t>
            </a:r>
            <a:r>
              <a:rPr lang="fi-FI" dirty="0" err="1">
                <a:solidFill>
                  <a:schemeClr val="tx2"/>
                </a:solidFill>
              </a:rPr>
              <a:t>hours</a:t>
            </a:r>
            <a:r>
              <a:rPr lang="fi-FI" dirty="0">
                <a:solidFill>
                  <a:schemeClr val="tx2"/>
                </a:solidFill>
              </a:rPr>
              <a:t> </a:t>
            </a:r>
            <a:r>
              <a:rPr lang="fi-FI" dirty="0" err="1">
                <a:solidFill>
                  <a:schemeClr val="tx2"/>
                </a:solidFill>
              </a:rPr>
              <a:t>worked</a:t>
            </a:r>
            <a:r>
              <a:rPr lang="fi-FI" dirty="0">
                <a:solidFill>
                  <a:schemeClr val="tx2"/>
                </a:solidFill>
              </a:rPr>
              <a:t>. Value </a:t>
            </a:r>
            <a:r>
              <a:rPr lang="fi-FI" dirty="0" err="1">
                <a:solidFill>
                  <a:schemeClr val="tx2"/>
                </a:solidFill>
              </a:rPr>
              <a:t>added</a:t>
            </a:r>
            <a:r>
              <a:rPr lang="fi-FI" dirty="0">
                <a:solidFill>
                  <a:schemeClr val="tx2"/>
                </a:solidFill>
              </a:rPr>
              <a:t> = </a:t>
            </a:r>
            <a:r>
              <a:rPr lang="fi-FI" dirty="0" err="1">
                <a:solidFill>
                  <a:schemeClr val="tx2"/>
                </a:solidFill>
              </a:rPr>
              <a:t>turnover</a:t>
            </a:r>
            <a:r>
              <a:rPr lang="fi-FI" dirty="0">
                <a:solidFill>
                  <a:schemeClr val="tx2"/>
                </a:solidFill>
              </a:rPr>
              <a:t> – </a:t>
            </a:r>
            <a:r>
              <a:rPr lang="fi-FI" dirty="0" err="1">
                <a:solidFill>
                  <a:schemeClr val="tx2"/>
                </a:solidFill>
              </a:rPr>
              <a:t>purchasing</a:t>
            </a:r>
            <a:r>
              <a:rPr lang="fi-FI" dirty="0">
                <a:solidFill>
                  <a:schemeClr val="tx2"/>
                </a:solidFill>
              </a:rPr>
              <a:t> of </a:t>
            </a:r>
            <a:r>
              <a:rPr lang="fi-FI" dirty="0" err="1">
                <a:solidFill>
                  <a:schemeClr val="tx2"/>
                </a:solidFill>
              </a:rPr>
              <a:t>materials</a:t>
            </a:r>
            <a:r>
              <a:rPr lang="fi-FI" dirty="0">
                <a:solidFill>
                  <a:schemeClr val="tx2"/>
                </a:solidFill>
              </a:rPr>
              <a:t> and </a:t>
            </a:r>
            <a:r>
              <a:rPr lang="fi-FI" dirty="0" err="1">
                <a:solidFill>
                  <a:schemeClr val="tx2"/>
                </a:solidFill>
              </a:rPr>
              <a:t>services</a:t>
            </a:r>
            <a:endParaRPr lang="fi-FI" dirty="0">
              <a:solidFill>
                <a:schemeClr val="tx2"/>
              </a:solidFill>
            </a:endParaRPr>
          </a:p>
          <a:p>
            <a:pPr defTabSz="685780" fontAlgn="base">
              <a:spcBef>
                <a:spcPct val="0"/>
              </a:spcBef>
              <a:spcAft>
                <a:spcPct val="0"/>
              </a:spcAft>
            </a:pPr>
            <a:r>
              <a:rPr lang="fi-FI" dirty="0">
                <a:solidFill>
                  <a:schemeClr val="tx2"/>
                </a:solidFill>
              </a:rPr>
              <a:t>Value </a:t>
            </a:r>
            <a:r>
              <a:rPr lang="fi-FI" dirty="0" err="1">
                <a:solidFill>
                  <a:schemeClr val="tx2"/>
                </a:solidFill>
              </a:rPr>
              <a:t>added</a:t>
            </a:r>
            <a:r>
              <a:rPr lang="fi-FI" dirty="0">
                <a:solidFill>
                  <a:schemeClr val="tx2"/>
                </a:solidFill>
              </a:rPr>
              <a:t> = labour </a:t>
            </a:r>
            <a:r>
              <a:rPr lang="fi-FI" dirty="0" err="1">
                <a:solidFill>
                  <a:schemeClr val="tx2"/>
                </a:solidFill>
              </a:rPr>
              <a:t>costs</a:t>
            </a:r>
            <a:r>
              <a:rPr lang="fi-FI" dirty="0">
                <a:solidFill>
                  <a:schemeClr val="tx2"/>
                </a:solidFill>
              </a:rPr>
              <a:t> + </a:t>
            </a:r>
            <a:r>
              <a:rPr lang="fi-FI" dirty="0" err="1">
                <a:solidFill>
                  <a:schemeClr val="tx2"/>
                </a:solidFill>
              </a:rPr>
              <a:t>rents</a:t>
            </a:r>
            <a:r>
              <a:rPr lang="fi-FI" dirty="0">
                <a:solidFill>
                  <a:schemeClr val="tx2"/>
                </a:solidFill>
              </a:rPr>
              <a:t> + </a:t>
            </a:r>
            <a:r>
              <a:rPr lang="fi-FI" dirty="0" err="1">
                <a:solidFill>
                  <a:schemeClr val="tx2"/>
                </a:solidFill>
              </a:rPr>
              <a:t>depreciations</a:t>
            </a:r>
            <a:r>
              <a:rPr lang="fi-FI" dirty="0">
                <a:solidFill>
                  <a:schemeClr val="tx2"/>
                </a:solidFill>
              </a:rPr>
              <a:t> + </a:t>
            </a:r>
            <a:r>
              <a:rPr lang="fi-FI" dirty="0" err="1">
                <a:solidFill>
                  <a:schemeClr val="tx2"/>
                </a:solidFill>
              </a:rPr>
              <a:t>profits</a:t>
            </a:r>
            <a:r>
              <a:rPr lang="fi-FI" dirty="0">
                <a:solidFill>
                  <a:schemeClr val="tx2"/>
                </a:solidFill>
              </a:rPr>
              <a:t> </a:t>
            </a:r>
          </a:p>
          <a:p>
            <a:pPr defTabSz="685780" fontAlgn="base">
              <a:spcBef>
                <a:spcPct val="0"/>
              </a:spcBef>
              <a:spcAft>
                <a:spcPct val="0"/>
              </a:spcAft>
            </a:pPr>
            <a:r>
              <a:rPr lang="fi-FI" dirty="0">
                <a:solidFill>
                  <a:schemeClr val="tx2"/>
                </a:solidFill>
              </a:rPr>
              <a:t>Source: </a:t>
            </a:r>
            <a:r>
              <a:rPr lang="fi-FI" dirty="0" err="1">
                <a:solidFill>
                  <a:schemeClr val="tx2"/>
                </a:solidFill>
              </a:rPr>
              <a:t>Statistics</a:t>
            </a:r>
            <a:r>
              <a:rPr lang="fi-FI" dirty="0">
                <a:solidFill>
                  <a:schemeClr val="tx2"/>
                </a:solidFill>
              </a:rPr>
              <a:t> Finland / National </a:t>
            </a:r>
            <a:r>
              <a:rPr lang="fi-FI" dirty="0" err="1">
                <a:solidFill>
                  <a:schemeClr val="tx2"/>
                </a:solidFill>
              </a:rPr>
              <a:t>Accounts</a:t>
            </a:r>
            <a:endParaRPr lang="fi-FI" dirty="0">
              <a:solidFill>
                <a:schemeClr val="tx2"/>
              </a:solidFill>
            </a:endParaRPr>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071430431"/>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8913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
        <p:nvSpPr>
          <p:cNvPr id="13"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
        <p:nvSpPr>
          <p:cNvPr id="1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1346901661"/>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54</a:t>
            </a:fld>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en-US" b="1" dirty="0">
                <a:solidFill>
                  <a:schemeClr val="tx2"/>
                </a:solidFill>
              </a:rPr>
              <a:t>In the ECB </a:t>
            </a:r>
            <a:r>
              <a:rPr lang="en-US" b="1" dirty="0" err="1">
                <a:solidFill>
                  <a:schemeClr val="tx2"/>
                </a:solidFill>
              </a:rPr>
              <a:t>Harmonised</a:t>
            </a:r>
            <a:r>
              <a:rPr lang="en-US" b="1" dirty="0">
                <a:solidFill>
                  <a:schemeClr val="tx2"/>
                </a:solidFill>
              </a:rPr>
              <a:t> Competitiveness Index</a:t>
            </a:r>
            <a:r>
              <a:rPr lang="en-US" dirty="0">
                <a:solidFill>
                  <a:schemeClr val="tx2"/>
                </a:solidFill>
              </a:rPr>
              <a:t>, the average effective exchange rate of each country is calculated vis-à-vis 38 main trade partners, as well as the development of unit </a:t>
            </a:r>
            <a:r>
              <a:rPr lang="en-US" dirty="0" err="1">
                <a:solidFill>
                  <a:schemeClr val="tx2"/>
                </a:solidFill>
              </a:rPr>
              <a:t>labour</a:t>
            </a:r>
            <a:r>
              <a:rPr lang="en-US" dirty="0">
                <a:solidFill>
                  <a:schemeClr val="tx2"/>
                </a:solidFill>
              </a:rPr>
              <a:t> costs for the total economy.</a:t>
            </a:r>
            <a:endParaRPr lang="fi-FI" dirty="0">
              <a:solidFill>
                <a:schemeClr val="tx2"/>
              </a:solidFill>
            </a:endParaRPr>
          </a:p>
          <a:p>
            <a:r>
              <a:rPr lang="fi-FI" dirty="0" err="1">
                <a:solidFill>
                  <a:schemeClr val="tx2"/>
                </a:solidFill>
              </a:rPr>
              <a:t>Latest</a:t>
            </a:r>
            <a:r>
              <a:rPr lang="fi-FI" dirty="0">
                <a:solidFill>
                  <a:schemeClr val="tx2"/>
                </a:solidFill>
              </a:rPr>
              <a:t> </a:t>
            </a:r>
            <a:r>
              <a:rPr lang="fi-FI" dirty="0" err="1">
                <a:solidFill>
                  <a:schemeClr val="tx2"/>
                </a:solidFill>
              </a:rPr>
              <a:t>information</a:t>
            </a:r>
            <a:r>
              <a:rPr lang="fi-FI" dirty="0">
                <a:solidFill>
                  <a:schemeClr val="tx2"/>
                </a:solidFill>
              </a:rPr>
              <a:t> October-</a:t>
            </a:r>
            <a:r>
              <a:rPr lang="fi-FI" dirty="0" err="1">
                <a:solidFill>
                  <a:schemeClr val="tx2"/>
                </a:solidFill>
              </a:rPr>
              <a:t>December</a:t>
            </a:r>
            <a:r>
              <a:rPr lang="fi-FI" dirty="0">
                <a:solidFill>
                  <a:schemeClr val="tx2"/>
                </a:solidFill>
              </a:rPr>
              <a:t> 2016. </a:t>
            </a:r>
            <a:r>
              <a:rPr lang="fi-FI" dirty="0" err="1">
                <a:solidFill>
                  <a:schemeClr val="tx2"/>
                </a:solidFill>
              </a:rPr>
              <a:t>Source</a:t>
            </a:r>
            <a:r>
              <a:rPr lang="fi-FI" dirty="0">
                <a:solidFill>
                  <a:schemeClr val="tx2"/>
                </a:solidFill>
              </a:rPr>
              <a:t>: European Central Bank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Price and </a:t>
            </a:r>
            <a:r>
              <a:rPr lang="fi-FI" spc="-50" dirty="0" err="1"/>
              <a:t>Cost</a:t>
            </a:r>
            <a:r>
              <a:rPr lang="fi-FI" spc="-50" dirty="0"/>
              <a:t> </a:t>
            </a:r>
            <a:r>
              <a:rPr lang="fi-FI" spc="-50" dirty="0" err="1"/>
              <a:t>Competitiveness</a:t>
            </a:r>
            <a:r>
              <a:rPr lang="fi-FI" spc="-50" dirty="0"/>
              <a:t> in Finland Is </a:t>
            </a:r>
            <a:r>
              <a:rPr lang="fi-FI" spc="-50" dirty="0" err="1"/>
              <a:t>still</a:t>
            </a:r>
            <a:r>
              <a:rPr lang="fi-FI" spc="-50" dirty="0"/>
              <a:t> 14 % </a:t>
            </a:r>
            <a:r>
              <a:rPr lang="fi-FI" spc="-50" dirty="0" err="1"/>
              <a:t>Waker</a:t>
            </a:r>
            <a:r>
              <a:rPr lang="fi-FI" spc="-50" dirty="0"/>
              <a:t> </a:t>
            </a:r>
            <a:r>
              <a:rPr lang="fi-FI" spc="-50" dirty="0" err="1"/>
              <a:t>than</a:t>
            </a:r>
            <a:r>
              <a:rPr lang="fi-FI" spc="-50" dirty="0"/>
              <a:t> in Germany </a:t>
            </a:r>
            <a:r>
              <a:rPr lang="fi-FI" spc="-50" dirty="0" err="1"/>
              <a:t>Compared</a:t>
            </a:r>
            <a:r>
              <a:rPr lang="fi-FI" spc="-50" dirty="0"/>
              <a:t> to 2005</a:t>
            </a:r>
            <a:endParaRPr lang="fi-FI" spc="-90" dirty="0"/>
          </a:p>
          <a:p>
            <a:pPr>
              <a:lnSpc>
                <a:spcPct val="100000"/>
              </a:lnSpc>
              <a:spcBef>
                <a:spcPts val="0"/>
              </a:spcBef>
            </a:pPr>
            <a:r>
              <a:rPr lang="en-GB" sz="1200" b="0" dirty="0"/>
              <a:t>Unit labour costs in the whole economy  = labour costs / productivity, including the influence of effective exchange rates </a:t>
            </a:r>
            <a:endParaRPr lang="fi-FI" sz="1200" dirty="0"/>
          </a:p>
          <a:p>
            <a:pPr>
              <a:lnSpc>
                <a:spcPct val="100000"/>
              </a:lnSpc>
              <a:spcBef>
                <a:spcPts val="0"/>
              </a:spcBef>
            </a:pP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3142992224"/>
              </p:ext>
            </p:extLst>
          </p:nvPr>
        </p:nvGraphicFramePr>
        <p:xfrm>
          <a:off x="413700" y="1444608"/>
          <a:ext cx="7398350" cy="313658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1"/>
          <p:cNvSpPr txBox="1">
            <a:spLocks noChangeArrowheads="1"/>
          </p:cNvSpPr>
          <p:nvPr/>
        </p:nvSpPr>
        <p:spPr bwMode="auto">
          <a:xfrm>
            <a:off x="832747" y="1671263"/>
            <a:ext cx="1137705" cy="24574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2005,I =100</a:t>
            </a:r>
          </a:p>
        </p:txBody>
      </p:sp>
      <p:sp>
        <p:nvSpPr>
          <p:cNvPr id="12" name="Line 8"/>
          <p:cNvSpPr>
            <a:spLocks noChangeShapeType="1"/>
          </p:cNvSpPr>
          <p:nvPr/>
        </p:nvSpPr>
        <p:spPr bwMode="auto">
          <a:xfrm>
            <a:off x="7598448" y="286717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7598448" y="1444608"/>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7617647" y="1794138"/>
            <a:ext cx="1403195"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a:solidFill>
                  <a:srgbClr val="29282E"/>
                </a:solidFill>
                <a:latin typeface="Verdana"/>
              </a:rPr>
              <a:t>Finland’s price and cost competitiveness declines</a:t>
            </a:r>
            <a:endParaRPr lang="fi-FI" sz="1050" dirty="0">
              <a:solidFill>
                <a:schemeClr val="tx2"/>
              </a:solidFill>
            </a:endParaRPr>
          </a:p>
          <a:p>
            <a:pPr eaLnBrk="0" fontAlgn="base" hangingPunct="0">
              <a:spcBef>
                <a:spcPct val="0"/>
              </a:spcBef>
              <a:spcAft>
                <a:spcPct val="0"/>
              </a:spcAft>
            </a:pPr>
            <a:endParaRPr lang="fi-FI" sz="1050" dirty="0">
              <a:solidFill>
                <a:schemeClr val="tx2"/>
              </a:solidFill>
              <a:latin typeface="+mj-lt"/>
            </a:endParaRPr>
          </a:p>
        </p:txBody>
      </p:sp>
      <p:sp>
        <p:nvSpPr>
          <p:cNvPr id="15" name="Text Box 12"/>
          <p:cNvSpPr txBox="1">
            <a:spLocks noChangeArrowheads="1"/>
          </p:cNvSpPr>
          <p:nvPr/>
        </p:nvSpPr>
        <p:spPr bwMode="auto">
          <a:xfrm>
            <a:off x="7598448" y="2977176"/>
            <a:ext cx="1422394"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err="1">
                <a:solidFill>
                  <a:srgbClr val="29282E"/>
                </a:solidFill>
                <a:latin typeface="Verdana"/>
              </a:rPr>
              <a:t>Finland’s</a:t>
            </a:r>
            <a:r>
              <a:rPr lang="fi-FI" sz="1050" dirty="0">
                <a:solidFill>
                  <a:srgbClr val="29282E"/>
                </a:solidFill>
                <a:latin typeface="Verdana"/>
              </a:rPr>
              <a:t> </a:t>
            </a:r>
            <a:r>
              <a:rPr lang="fi-FI" sz="1050" dirty="0" err="1">
                <a:solidFill>
                  <a:srgbClr val="29282E"/>
                </a:solidFill>
                <a:latin typeface="Verdana"/>
              </a:rPr>
              <a:t>price</a:t>
            </a:r>
            <a:r>
              <a:rPr lang="fi-FI" sz="1050" dirty="0">
                <a:solidFill>
                  <a:srgbClr val="29282E"/>
                </a:solidFill>
                <a:latin typeface="Verdana"/>
              </a:rPr>
              <a:t> and </a:t>
            </a:r>
            <a:r>
              <a:rPr lang="fi-FI" sz="1050" dirty="0" err="1">
                <a:solidFill>
                  <a:srgbClr val="29282E"/>
                </a:solidFill>
                <a:latin typeface="Verdana"/>
              </a:rPr>
              <a:t>cost</a:t>
            </a:r>
            <a:endParaRPr lang="fi-FI" sz="1050" dirty="0">
              <a:solidFill>
                <a:srgbClr val="29282E"/>
              </a:solidFill>
              <a:latin typeface="Verdana"/>
            </a:endParaRPr>
          </a:p>
          <a:p>
            <a:pPr eaLnBrk="0" fontAlgn="base" hangingPunct="0">
              <a:spcBef>
                <a:spcPct val="0"/>
              </a:spcBef>
              <a:spcAft>
                <a:spcPct val="0"/>
              </a:spcAft>
            </a:pPr>
            <a:r>
              <a:rPr lang="fi-FI" sz="1050" dirty="0" err="1">
                <a:solidFill>
                  <a:srgbClr val="29282E"/>
                </a:solidFill>
                <a:latin typeface="Verdana"/>
              </a:rPr>
              <a:t>competitiveness</a:t>
            </a:r>
            <a:r>
              <a:rPr lang="fi-FI" sz="1050" dirty="0">
                <a:solidFill>
                  <a:srgbClr val="29282E"/>
                </a:solidFill>
                <a:latin typeface="Verdana"/>
              </a:rPr>
              <a:t> </a:t>
            </a:r>
            <a:r>
              <a:rPr lang="fi-FI" sz="1050" dirty="0" err="1">
                <a:solidFill>
                  <a:srgbClr val="29282E"/>
                </a:solidFill>
                <a:latin typeface="Verdana"/>
              </a:rPr>
              <a:t>improves</a:t>
            </a:r>
            <a:endParaRPr lang="fi-FI" sz="1050" dirty="0">
              <a:solidFill>
                <a:schemeClr val="tx2"/>
              </a:solidFill>
            </a:endParaRPr>
          </a:p>
          <a:p>
            <a:pPr eaLnBrk="0" fontAlgn="base" hangingPunct="0">
              <a:spcBef>
                <a:spcPct val="0"/>
              </a:spcBef>
              <a:spcAft>
                <a:spcPct val="0"/>
              </a:spcAft>
            </a:pPr>
            <a:endParaRPr lang="fi-FI" sz="1050" dirty="0">
              <a:solidFill>
                <a:schemeClr val="tx2"/>
              </a:solidFill>
              <a:latin typeface="+mj-lt"/>
            </a:endParaRPr>
          </a:p>
        </p:txBody>
      </p:sp>
      <p:sp>
        <p:nvSpPr>
          <p:cNvPr id="16" name="Päivämäärän paikkamerkki 3"/>
          <p:cNvSpPr>
            <a:spLocks noGrp="1"/>
          </p:cNvSpPr>
          <p:nvPr>
            <p:ph type="dt" sz="half" idx="10"/>
          </p:nvPr>
        </p:nvSpPr>
        <p:spPr>
          <a:xfrm>
            <a:off x="282027" y="4728047"/>
            <a:ext cx="916709" cy="164690"/>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18" name="Alatunnisteen paikkamerkki 4"/>
          <p:cNvSpPr>
            <a:spLocks noGrp="1"/>
          </p:cNvSpPr>
          <p:nvPr>
            <p:ph type="ftr" sz="quarter" idx="11"/>
          </p:nvPr>
        </p:nvSpPr>
        <p:spPr>
          <a:xfrm>
            <a:off x="1072745" y="4727574"/>
            <a:ext cx="2073633" cy="165163"/>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graphicFrame>
        <p:nvGraphicFramePr>
          <p:cNvPr id="19" name="Taulukko 18"/>
          <p:cNvGraphicFramePr>
            <a:graphicFrameLocks noGrp="1"/>
          </p:cNvGraphicFramePr>
          <p:nvPr>
            <p:extLst>
              <p:ext uri="{D42A27DB-BD31-4B8C-83A1-F6EECF244321}">
                <p14:modId xmlns:p14="http://schemas.microsoft.com/office/powerpoint/2010/main" val="186319080"/>
              </p:ext>
            </p:extLst>
          </p:nvPr>
        </p:nvGraphicFramePr>
        <p:xfrm>
          <a:off x="878344" y="3932571"/>
          <a:ext cx="6674499" cy="396960"/>
        </p:xfrm>
        <a:graphic>
          <a:graphicData uri="http://schemas.openxmlformats.org/drawingml/2006/table">
            <a:tbl>
              <a:tblPr firstRow="1" bandRow="1">
                <a:tableStyleId>{073A0DAA-6AF3-43AB-8588-CEC1D06C72B9}</a:tableStyleId>
              </a:tblPr>
              <a:tblGrid>
                <a:gridCol w="535608">
                  <a:extLst>
                    <a:ext uri="{9D8B030D-6E8A-4147-A177-3AD203B41FA5}">
                      <a16:colId xmlns:a16="http://schemas.microsoft.com/office/drawing/2014/main" val="20000"/>
                    </a:ext>
                  </a:extLst>
                </a:gridCol>
                <a:gridCol w="535608">
                  <a:extLst>
                    <a:ext uri="{9D8B030D-6E8A-4147-A177-3AD203B41FA5}">
                      <a16:colId xmlns:a16="http://schemas.microsoft.com/office/drawing/2014/main" val="20001"/>
                    </a:ext>
                  </a:extLst>
                </a:gridCol>
                <a:gridCol w="535608">
                  <a:extLst>
                    <a:ext uri="{9D8B030D-6E8A-4147-A177-3AD203B41FA5}">
                      <a16:colId xmlns:a16="http://schemas.microsoft.com/office/drawing/2014/main" val="20002"/>
                    </a:ext>
                  </a:extLst>
                </a:gridCol>
                <a:gridCol w="499965">
                  <a:extLst>
                    <a:ext uri="{9D8B030D-6E8A-4147-A177-3AD203B41FA5}">
                      <a16:colId xmlns:a16="http://schemas.microsoft.com/office/drawing/2014/main" val="20003"/>
                    </a:ext>
                  </a:extLst>
                </a:gridCol>
                <a:gridCol w="530048">
                  <a:extLst>
                    <a:ext uri="{9D8B030D-6E8A-4147-A177-3AD203B41FA5}">
                      <a16:colId xmlns:a16="http://schemas.microsoft.com/office/drawing/2014/main" val="20004"/>
                    </a:ext>
                  </a:extLst>
                </a:gridCol>
                <a:gridCol w="481214">
                  <a:extLst>
                    <a:ext uri="{9D8B030D-6E8A-4147-A177-3AD203B41FA5}">
                      <a16:colId xmlns:a16="http://schemas.microsoft.com/office/drawing/2014/main" val="20005"/>
                    </a:ext>
                  </a:extLst>
                </a:gridCol>
                <a:gridCol w="505631">
                  <a:extLst>
                    <a:ext uri="{9D8B030D-6E8A-4147-A177-3AD203B41FA5}">
                      <a16:colId xmlns:a16="http://schemas.microsoft.com/office/drawing/2014/main" val="20006"/>
                    </a:ext>
                  </a:extLst>
                </a:gridCol>
                <a:gridCol w="505635">
                  <a:extLst>
                    <a:ext uri="{9D8B030D-6E8A-4147-A177-3AD203B41FA5}">
                      <a16:colId xmlns:a16="http://schemas.microsoft.com/office/drawing/2014/main" val="20007"/>
                    </a:ext>
                  </a:extLst>
                </a:gridCol>
                <a:gridCol w="505631">
                  <a:extLst>
                    <a:ext uri="{9D8B030D-6E8A-4147-A177-3AD203B41FA5}">
                      <a16:colId xmlns:a16="http://schemas.microsoft.com/office/drawing/2014/main" val="20008"/>
                    </a:ext>
                  </a:extLst>
                </a:gridCol>
                <a:gridCol w="505631">
                  <a:extLst>
                    <a:ext uri="{9D8B030D-6E8A-4147-A177-3AD203B41FA5}">
                      <a16:colId xmlns:a16="http://schemas.microsoft.com/office/drawing/2014/main" val="20009"/>
                    </a:ext>
                  </a:extLst>
                </a:gridCol>
                <a:gridCol w="545106">
                  <a:extLst>
                    <a:ext uri="{9D8B030D-6E8A-4147-A177-3AD203B41FA5}">
                      <a16:colId xmlns:a16="http://schemas.microsoft.com/office/drawing/2014/main" val="20010"/>
                    </a:ext>
                  </a:extLst>
                </a:gridCol>
                <a:gridCol w="494407">
                  <a:extLst>
                    <a:ext uri="{9D8B030D-6E8A-4147-A177-3AD203B41FA5}">
                      <a16:colId xmlns:a16="http://schemas.microsoft.com/office/drawing/2014/main" val="20011"/>
                    </a:ext>
                  </a:extLst>
                </a:gridCol>
                <a:gridCol w="494407">
                  <a:extLst>
                    <a:ext uri="{9D8B030D-6E8A-4147-A177-3AD203B41FA5}">
                      <a16:colId xmlns:a16="http://schemas.microsoft.com/office/drawing/2014/main" val="3041099254"/>
                    </a:ext>
                  </a:extLst>
                </a:gridCol>
              </a:tblGrid>
              <a:tr h="308602">
                <a:tc>
                  <a:txBody>
                    <a:bodyPr/>
                    <a:lstStyle/>
                    <a:p>
                      <a:pPr algn="ctr"/>
                      <a:r>
                        <a:rPr lang="fi-FI" sz="1000" b="0" baseline="0" dirty="0">
                          <a:solidFill>
                            <a:schemeClr val="tx2"/>
                          </a:solidFill>
                          <a:latin typeface="+mj-lt"/>
                        </a:rPr>
                        <a:t> 2005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 2006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00" b="0" baseline="0" dirty="0">
                          <a:solidFill>
                            <a:schemeClr val="tx2"/>
                          </a:solidFill>
                          <a:latin typeface="+mj-lt"/>
                        </a:rPr>
                        <a:t>2017</a:t>
                      </a:r>
                    </a:p>
                    <a:p>
                      <a:pPr algn="ctr"/>
                      <a:endParaRPr lang="fi-FI" sz="1000" b="0" baseline="0" dirty="0">
                        <a:solidFill>
                          <a:schemeClr val="tx2"/>
                        </a:solidFill>
                        <a:latin typeface="+mj-lt"/>
                      </a:endParaRP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6266639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What</a:t>
            </a:r>
            <a:r>
              <a:rPr lang="fi-FI" dirty="0"/>
              <a:t> </a:t>
            </a:r>
            <a:r>
              <a:rPr lang="fi-FI" dirty="0" err="1"/>
              <a:t>Should</a:t>
            </a:r>
            <a:r>
              <a:rPr lang="fi-FI" dirty="0"/>
              <a:t> </a:t>
            </a:r>
            <a:r>
              <a:rPr lang="fi-FI" dirty="0" err="1"/>
              <a:t>Be</a:t>
            </a:r>
            <a:r>
              <a:rPr lang="fi-FI" dirty="0"/>
              <a:t> </a:t>
            </a:r>
            <a:r>
              <a:rPr lang="fi-FI" dirty="0" err="1"/>
              <a:t>Done</a:t>
            </a:r>
            <a:r>
              <a:rPr lang="fi-FI" dirty="0"/>
              <a:t> in Finland?</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6" name="Sisällön paikkamerkki 5"/>
          <p:cNvSpPr>
            <a:spLocks noGrp="1"/>
          </p:cNvSpPr>
          <p:nvPr>
            <p:ph sz="quarter" idx="17"/>
          </p:nvPr>
        </p:nvSpPr>
        <p:spPr/>
        <p:txBody>
          <a:bodyPr>
            <a:normAutofit/>
          </a:bodyPr>
          <a:lstStyle/>
          <a:p>
            <a:pPr marL="285750" indent="-285750">
              <a:buFont typeface="Arial" panose="020B0604020202020204" pitchFamily="34" charset="0"/>
              <a:buChar char="•"/>
            </a:pPr>
            <a:r>
              <a:rPr lang="fi-FI" sz="1800" b="1" dirty="0"/>
              <a:t>Support the </a:t>
            </a:r>
            <a:r>
              <a:rPr lang="fi-FI" sz="1800" b="1" dirty="0" err="1"/>
              <a:t>renewal</a:t>
            </a:r>
            <a:r>
              <a:rPr lang="fi-FI" sz="1800" b="1" dirty="0"/>
              <a:t> of the </a:t>
            </a:r>
            <a:r>
              <a:rPr lang="fi-FI" sz="1800" b="1" dirty="0" err="1"/>
              <a:t>industry</a:t>
            </a:r>
            <a:r>
              <a:rPr lang="fi-FI" sz="1800" b="1" dirty="0"/>
              <a:t>.</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err="1"/>
              <a:t>Taxes</a:t>
            </a:r>
            <a:r>
              <a:rPr lang="fi-FI" sz="1800" b="1" dirty="0"/>
              <a:t> </a:t>
            </a:r>
            <a:r>
              <a:rPr lang="fi-FI" sz="1800" b="1" dirty="0" err="1"/>
              <a:t>should</a:t>
            </a:r>
            <a:r>
              <a:rPr lang="fi-FI" sz="1800" b="1" dirty="0"/>
              <a:t> </a:t>
            </a:r>
            <a:r>
              <a:rPr lang="fi-FI" sz="1800" b="1" dirty="0" err="1"/>
              <a:t>support</a:t>
            </a:r>
            <a:r>
              <a:rPr lang="fi-FI" sz="1800" b="1" dirty="0"/>
              <a:t> </a:t>
            </a:r>
            <a:r>
              <a:rPr lang="fi-FI" sz="1800" b="1" dirty="0" err="1"/>
              <a:t>growth</a:t>
            </a:r>
            <a:r>
              <a:rPr lang="fi-FI" sz="1800" b="1" dirty="0"/>
              <a:t> and </a:t>
            </a:r>
            <a:r>
              <a:rPr lang="fi-FI" sz="1800" b="1" dirty="0" err="1"/>
              <a:t>investment</a:t>
            </a:r>
            <a:r>
              <a:rPr lang="fi-FI" sz="1800" b="1" dirty="0"/>
              <a:t> in Finland.</a:t>
            </a:r>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Support </a:t>
            </a:r>
            <a:r>
              <a:rPr lang="fi-FI" sz="1800" b="1" dirty="0" err="1"/>
              <a:t>decision</a:t>
            </a:r>
            <a:r>
              <a:rPr lang="fi-FI" sz="1800" b="1" dirty="0"/>
              <a:t> </a:t>
            </a:r>
            <a:r>
              <a:rPr lang="fi-FI" sz="1800" b="1" dirty="0" err="1"/>
              <a:t>making</a:t>
            </a:r>
            <a:r>
              <a:rPr lang="fi-FI" sz="1800" b="1" dirty="0"/>
              <a:t> in </a:t>
            </a:r>
            <a:r>
              <a:rPr lang="fi-FI" sz="1800" b="1" dirty="0" err="1"/>
              <a:t>companies</a:t>
            </a:r>
            <a:r>
              <a:rPr lang="fi-FI" sz="1800" b="1" dirty="0"/>
              <a:t> </a:t>
            </a:r>
            <a:r>
              <a:rPr lang="fi-FI" sz="1800" b="1" dirty="0" err="1"/>
              <a:t>related</a:t>
            </a:r>
            <a:r>
              <a:rPr lang="fi-FI" sz="1800" b="1" dirty="0"/>
              <a:t> to </a:t>
            </a:r>
            <a:r>
              <a:rPr lang="fi-FI" sz="1800" b="1" dirty="0" err="1"/>
              <a:t>compensation</a:t>
            </a:r>
            <a:r>
              <a:rPr lang="fi-FI" sz="1800" b="1" dirty="0"/>
              <a:t> and </a:t>
            </a:r>
            <a:r>
              <a:rPr lang="fi-FI" sz="1800" b="1" dirty="0" err="1"/>
              <a:t>working</a:t>
            </a:r>
            <a:r>
              <a:rPr lang="fi-FI" sz="1800" b="1" dirty="0"/>
              <a:t> </a:t>
            </a:r>
            <a:r>
              <a:rPr lang="fi-FI" sz="1800" b="1" dirty="0" err="1"/>
              <a:t>time</a:t>
            </a:r>
            <a:endParaRPr lang="fi-FI" sz="1800" b="1" dirty="0"/>
          </a:p>
          <a:p>
            <a:pPr marL="285750" indent="-285750">
              <a:buFont typeface="Arial" panose="020B0604020202020204" pitchFamily="34" charset="0"/>
              <a:buChar char="•"/>
            </a:pPr>
            <a:endParaRPr lang="fi-FI" sz="1800" b="1" dirty="0"/>
          </a:p>
          <a:p>
            <a:pPr marL="285750" indent="-285750">
              <a:buFont typeface="Arial" panose="020B0604020202020204" pitchFamily="34" charset="0"/>
              <a:buChar char="•"/>
            </a:pPr>
            <a:r>
              <a:rPr lang="fi-FI" sz="1800" b="1" dirty="0"/>
              <a:t>No </a:t>
            </a:r>
            <a:r>
              <a:rPr lang="fi-FI" sz="1800" b="1" dirty="0" err="1"/>
              <a:t>new</a:t>
            </a:r>
            <a:r>
              <a:rPr lang="fi-FI" sz="1800" b="1" dirty="0"/>
              <a:t> European </a:t>
            </a:r>
            <a:r>
              <a:rPr lang="fi-FI" sz="1800" b="1" dirty="0" err="1"/>
              <a:t>nor</a:t>
            </a:r>
            <a:r>
              <a:rPr lang="fi-FI" sz="1800" b="1" dirty="0"/>
              <a:t> </a:t>
            </a:r>
            <a:r>
              <a:rPr lang="fi-FI" sz="1800" b="1" dirty="0" err="1"/>
              <a:t>national</a:t>
            </a:r>
            <a:r>
              <a:rPr lang="fi-FI" sz="1800" b="1" dirty="0"/>
              <a:t> </a:t>
            </a:r>
            <a:r>
              <a:rPr lang="fi-FI" sz="1800" b="1" dirty="0" err="1"/>
              <a:t>burdens</a:t>
            </a:r>
            <a:r>
              <a:rPr lang="fi-FI" sz="1800" b="1" dirty="0"/>
              <a:t> on </a:t>
            </a:r>
            <a:r>
              <a:rPr lang="fi-FI" sz="1800" b="1" dirty="0" err="1"/>
              <a:t>companies</a:t>
            </a:r>
            <a:r>
              <a:rPr lang="fi-FI" sz="1800" b="1" dirty="0"/>
              <a:t>, </a:t>
            </a:r>
            <a:r>
              <a:rPr lang="fi-FI" sz="1800" b="1" dirty="0" err="1"/>
              <a:t>which</a:t>
            </a:r>
            <a:r>
              <a:rPr lang="fi-FI" sz="1800" b="1" dirty="0"/>
              <a:t> </a:t>
            </a:r>
            <a:r>
              <a:rPr lang="fi-FI" sz="1800" b="1" dirty="0" err="1"/>
              <a:t>are</a:t>
            </a:r>
            <a:r>
              <a:rPr lang="fi-FI" sz="1800" b="1" dirty="0"/>
              <a:t> </a:t>
            </a:r>
            <a:r>
              <a:rPr lang="fi-FI" sz="1800" b="1" dirty="0" err="1"/>
              <a:t>deteriorating</a:t>
            </a:r>
            <a:r>
              <a:rPr lang="fi-FI" sz="1800" b="1" dirty="0"/>
              <a:t> the </a:t>
            </a:r>
            <a:r>
              <a:rPr lang="fi-FI" sz="1800" b="1" dirty="0" err="1"/>
              <a:t>competitiveness</a:t>
            </a:r>
            <a:r>
              <a:rPr lang="fi-FI" sz="1800" b="1" dirty="0"/>
              <a:t>.</a:t>
            </a:r>
          </a:p>
        </p:txBody>
      </p:sp>
      <p:sp>
        <p:nvSpPr>
          <p:cNvPr id="9"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10"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45414330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Long-</a:t>
            </a:r>
            <a:r>
              <a:rPr lang="fi-FI" dirty="0" err="1"/>
              <a:t>Term</a:t>
            </a:r>
            <a:r>
              <a:rPr lang="fi-FI" dirty="0"/>
              <a:t> Outlook and </a:t>
            </a:r>
            <a:r>
              <a:rPr lang="fi-FI" dirty="0" err="1"/>
              <a:t>Challenges</a:t>
            </a:r>
            <a:r>
              <a:rPr lang="fi-FI" dirty="0"/>
              <a:t> </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6" name="Sisällön paikkamerkki 5"/>
          <p:cNvSpPr>
            <a:spLocks noGrp="1"/>
          </p:cNvSpPr>
          <p:nvPr>
            <p:ph sz="quarter" idx="17"/>
          </p:nvPr>
        </p:nvSpPr>
        <p:spPr/>
        <p:txBody>
          <a:bodyPr/>
          <a:lstStyle/>
          <a:p>
            <a:pPr marL="285750" indent="-285750">
              <a:buFont typeface="Arial" panose="020B0604020202020204" pitchFamily="34" charset="0"/>
              <a:buChar char="•"/>
            </a:pPr>
            <a:r>
              <a:rPr lang="en-GB" b="1" dirty="0"/>
              <a:t>Global Structural Change Set to Continue Apace</a:t>
            </a:r>
          </a:p>
          <a:p>
            <a:pPr marL="757082" lvl="1" indent="-285750">
              <a:buFont typeface="Courier New" panose="02070309020205020404" pitchFamily="49" charset="0"/>
              <a:buChar char="o"/>
            </a:pPr>
            <a:r>
              <a:rPr lang="en-GB" sz="1400" dirty="0"/>
              <a:t>Industrial production and services will relocate to rapidly developing economic areas</a:t>
            </a:r>
          </a:p>
          <a:p>
            <a:pPr marL="757082" lvl="1" indent="-285750">
              <a:buFont typeface="Courier New" panose="02070309020205020404" pitchFamily="49" charset="0"/>
              <a:buChar char="o"/>
            </a:pPr>
            <a:r>
              <a:rPr lang="en-GB" sz="1400" dirty="0"/>
              <a:t>Strong growth, large markets, cheap labour and increasing expertise will increase the attractiveness of these regions.</a:t>
            </a:r>
            <a:endParaRPr lang="en-GB" sz="1800" b="1" dirty="0"/>
          </a:p>
          <a:p>
            <a:pPr marL="285750" indent="-285750">
              <a:buFont typeface="Arial" panose="020B0604020202020204" pitchFamily="34" charset="0"/>
              <a:buChar char="•"/>
            </a:pPr>
            <a:r>
              <a:rPr lang="en-GB" b="1" dirty="0"/>
              <a:t>Competition over Skills and Raw Materials Set to Increase</a:t>
            </a:r>
          </a:p>
          <a:p>
            <a:pPr marL="757082" lvl="1" indent="-285750">
              <a:buFont typeface="Courier New" panose="02070309020205020404" pitchFamily="49" charset="0"/>
              <a:buChar char="o"/>
            </a:pPr>
            <a:r>
              <a:rPr lang="en-GB" sz="1400" dirty="0"/>
              <a:t>Due to an increase in retirement, the sector’s annual recruitment need in Finland will rise considerably in the coming years.</a:t>
            </a:r>
          </a:p>
          <a:p>
            <a:pPr marL="757082" lvl="1" indent="-285750">
              <a:buFont typeface="Courier New" panose="02070309020205020404" pitchFamily="49" charset="0"/>
              <a:buChar char="o"/>
            </a:pPr>
            <a:r>
              <a:rPr lang="en-GB" sz="1400" dirty="0"/>
              <a:t>The availability of reasonably-priced energy also threatens to become an investment bottleneck in Finland</a:t>
            </a:r>
            <a:endParaRPr lang="en-GB" sz="1800" dirty="0"/>
          </a:p>
          <a:p>
            <a:pPr marL="285750" indent="-285750">
              <a:buFont typeface="Arial" panose="020B0604020202020204" pitchFamily="34" charset="0"/>
              <a:buChar char="•"/>
            </a:pPr>
            <a:r>
              <a:rPr lang="en-GB" b="1" dirty="0"/>
              <a:t>Combating Climate Change</a:t>
            </a:r>
          </a:p>
          <a:p>
            <a:pPr marL="757082" lvl="1" indent="-285750">
              <a:buFont typeface="Courier New" panose="02070309020205020404" pitchFamily="49" charset="0"/>
              <a:buChar char="o"/>
            </a:pPr>
            <a:r>
              <a:rPr lang="en-GB" sz="1400" dirty="0"/>
              <a:t>A challenge as costs are set to grow faster than in competitor countries  </a:t>
            </a:r>
          </a:p>
          <a:p>
            <a:pPr marL="757082" lvl="1" indent="-285750">
              <a:buFont typeface="Courier New" panose="02070309020205020404" pitchFamily="49" charset="0"/>
              <a:buChar char="o"/>
            </a:pPr>
            <a:r>
              <a:rPr lang="en-GB" sz="1400" dirty="0"/>
              <a:t>An opportunity for new environmental and energy technologies</a:t>
            </a:r>
          </a:p>
          <a:p>
            <a:endParaRPr lang="en-GB" dirty="0"/>
          </a:p>
        </p:txBody>
      </p:sp>
      <p:sp>
        <p:nvSpPr>
          <p:cNvPr id="8"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2644229917"/>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r>
              <a:rPr lang="en-GB" sz="3200" dirty="0"/>
              <a:t>Technology Industries of Finland</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dirty="0"/>
              <a:t>Teknologiateollisuus</a:t>
            </a:r>
          </a:p>
        </p:txBody>
      </p:sp>
      <p:sp>
        <p:nvSpPr>
          <p:cNvPr id="9"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pPr/>
              <a:t>4/13/2017</a:t>
            </a:fld>
            <a:endParaRPr lang="fi-FI" dirty="0"/>
          </a:p>
          <a:p>
            <a:endParaRPr lang="fi-FI" dirty="0">
              <a:solidFill>
                <a:srgbClr val="29282E"/>
              </a:solidFill>
            </a:endParaRPr>
          </a:p>
        </p:txBody>
      </p:sp>
    </p:spTree>
    <p:extLst>
      <p:ext uri="{BB962C8B-B14F-4D97-AF65-F5344CB8AC3E}">
        <p14:creationId xmlns:p14="http://schemas.microsoft.com/office/powerpoint/2010/main" val="306185232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a:t>
            </a:r>
            <a:r>
              <a:rPr lang="fi-FI" dirty="0" err="1"/>
              <a:t>Member</a:t>
            </a:r>
            <a:r>
              <a:rPr lang="fi-FI" dirty="0"/>
              <a:t> </a:t>
            </a:r>
            <a:r>
              <a:rPr lang="fi-FI" dirty="0" err="1"/>
              <a:t>Companies</a:t>
            </a:r>
            <a:r>
              <a:rPr lang="fi-FI" dirty="0"/>
              <a:t> 2015</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grpSp>
        <p:nvGrpSpPr>
          <p:cNvPr id="8" name="Ryhmä 7"/>
          <p:cNvGrpSpPr/>
          <p:nvPr/>
        </p:nvGrpSpPr>
        <p:grpSpPr>
          <a:xfrm>
            <a:off x="627101" y="984452"/>
            <a:ext cx="7738478" cy="3648078"/>
            <a:chOff x="1583241" y="1971976"/>
            <a:chExt cx="9026379" cy="4255224"/>
          </a:xfrm>
        </p:grpSpPr>
        <p:grpSp>
          <p:nvGrpSpPr>
            <p:cNvPr id="9" name="Ryhmä 8"/>
            <p:cNvGrpSpPr/>
            <p:nvPr/>
          </p:nvGrpSpPr>
          <p:grpSpPr>
            <a:xfrm>
              <a:off x="1679129" y="5886150"/>
              <a:ext cx="2437704" cy="341050"/>
              <a:chOff x="755576" y="5482007"/>
              <a:chExt cx="3181191" cy="398730"/>
            </a:xfrm>
          </p:grpSpPr>
          <p:sp>
            <p:nvSpPr>
              <p:cNvPr id="24" name="Suorakulmio 23"/>
              <p:cNvSpPr/>
              <p:nvPr/>
            </p:nvSpPr>
            <p:spPr>
              <a:xfrm>
                <a:off x="971601" y="5482007"/>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3561551198"/>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242540164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chemeClr val="tx2"/>
                    </a:solidFill>
                    <a:ea typeface="ＭＳ Ｐゴシック" pitchFamily="-128" charset="-128"/>
                    <a:cs typeface="Arial Unicode MS"/>
                  </a:rPr>
                  <a:t>Number of </a:t>
                </a:r>
                <a:r>
                  <a:rPr lang="fi-FI" sz="1300" b="1" dirty="0" err="1">
                    <a:solidFill>
                      <a:schemeClr val="tx2"/>
                    </a:solidFill>
                    <a:ea typeface="ＭＳ Ｐゴシック" pitchFamily="-128" charset="-128"/>
                    <a:cs typeface="Arial Unicode MS"/>
                  </a:rPr>
                  <a:t>enteprises</a:t>
                </a:r>
                <a:r>
                  <a:rPr lang="fi-FI" sz="1300" b="1" dirty="0">
                    <a:solidFill>
                      <a:schemeClr val="tx2"/>
                    </a:solidFill>
                    <a:ea typeface="ＭＳ Ｐゴシック" pitchFamily="-128" charset="-128"/>
                    <a:cs typeface="Arial Unicode MS"/>
                  </a:rPr>
                  <a:t> </a:t>
                </a:r>
                <a:r>
                  <a:rPr lang="fi-FI" sz="1300" b="1" dirty="0">
                    <a:solidFill>
                      <a:srgbClr val="29282E"/>
                    </a:solidFill>
                    <a:ea typeface="Verdana" panose="020B0604030504040204" pitchFamily="34" charset="0"/>
                    <a:cs typeface="Verdana" panose="020B0604030504040204" pitchFamily="34" charset="0"/>
                  </a:rPr>
                  <a:t>/ 1 577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chemeClr val="tx2"/>
                    </a:solidFill>
                    <a:ea typeface="ＭＳ Ｐゴシック" pitchFamily="-128" charset="-128"/>
                    <a:cs typeface="Arial Unicode MS"/>
                  </a:rPr>
                  <a:t>Number of </a:t>
                </a:r>
                <a:r>
                  <a:rPr lang="fi-FI" sz="1300" b="1" dirty="0" err="1">
                    <a:solidFill>
                      <a:schemeClr val="tx2"/>
                    </a:solidFill>
                    <a:ea typeface="ＭＳ Ｐゴシック" pitchFamily="-128" charset="-128"/>
                    <a:cs typeface="Arial Unicode MS"/>
                  </a:rPr>
                  <a:t>personnel</a:t>
                </a:r>
                <a:r>
                  <a:rPr lang="fi-FI" sz="1300" b="1" dirty="0">
                    <a:solidFill>
                      <a:schemeClr val="tx2"/>
                    </a:solidFill>
                    <a:ea typeface="ＭＳ Ｐゴシック" pitchFamily="-128" charset="-128"/>
                    <a:cs typeface="Arial Unicode MS"/>
                  </a:rPr>
                  <a:t> </a:t>
                </a:r>
                <a:r>
                  <a:rPr lang="fi-FI" sz="1300" b="1" dirty="0">
                    <a:solidFill>
                      <a:srgbClr val="29282E"/>
                    </a:solidFill>
                    <a:ea typeface="Verdana" panose="020B0604030504040204" pitchFamily="34" charset="0"/>
                    <a:cs typeface="Verdana" panose="020B0604030504040204" pitchFamily="34" charset="0"/>
                  </a:rPr>
                  <a:t>/ 182 099</a:t>
                </a:r>
              </a:p>
            </p:txBody>
          </p:sp>
          <p:grpSp>
            <p:nvGrpSpPr>
              <p:cNvPr id="18" name="Ryhmä 17"/>
              <p:cNvGrpSpPr/>
              <p:nvPr/>
            </p:nvGrpSpPr>
            <p:grpSpPr>
              <a:xfrm>
                <a:off x="1679129" y="5587087"/>
                <a:ext cx="2190890" cy="341050"/>
                <a:chOff x="755576" y="5182943"/>
                <a:chExt cx="2859096" cy="398730"/>
              </a:xfrm>
            </p:grpSpPr>
            <p:sp>
              <p:nvSpPr>
                <p:cNvPr id="22" name="Suorakulmio 21"/>
                <p:cNvSpPr/>
                <p:nvPr/>
              </p:nvSpPr>
              <p:spPr>
                <a:xfrm>
                  <a:off x="971599" y="5182943"/>
                  <a:ext cx="2643073"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2437704" cy="341050"/>
                <a:chOff x="3535304" y="5182941"/>
                <a:chExt cx="3181191" cy="398730"/>
              </a:xfrm>
            </p:grpSpPr>
            <p:sp>
              <p:nvSpPr>
                <p:cNvPr id="20" name="Suorakulmio 19"/>
                <p:cNvSpPr/>
                <p:nvPr/>
              </p:nvSpPr>
              <p:spPr>
                <a:xfrm>
                  <a:off x="3751329" y="5182941"/>
                  <a:ext cx="296516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179977" cy="341050"/>
              <a:chOff x="3535303" y="5482006"/>
              <a:chExt cx="2844859" cy="398730"/>
            </a:xfrm>
          </p:grpSpPr>
          <p:sp>
            <p:nvSpPr>
              <p:cNvPr id="12" name="Suorakulmio 11"/>
              <p:cNvSpPr/>
              <p:nvPr/>
            </p:nvSpPr>
            <p:spPr>
              <a:xfrm>
                <a:off x="3737084" y="5482006"/>
                <a:ext cx="264307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7"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
        <p:nvSpPr>
          <p:cNvPr id="28"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Tree>
    <p:extLst>
      <p:ext uri="{BB962C8B-B14F-4D97-AF65-F5344CB8AC3E}">
        <p14:creationId xmlns:p14="http://schemas.microsoft.com/office/powerpoint/2010/main" val="3424477183"/>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The </a:t>
            </a:r>
            <a:r>
              <a:rPr lang="fi-FI" dirty="0" err="1"/>
              <a:t>Federation’s</a:t>
            </a:r>
            <a:r>
              <a:rPr lang="fi-FI" dirty="0"/>
              <a:t> SME </a:t>
            </a:r>
            <a:r>
              <a:rPr lang="fi-FI" dirty="0" err="1"/>
              <a:t>Member</a:t>
            </a:r>
            <a:r>
              <a:rPr lang="fi-FI" dirty="0"/>
              <a:t> </a:t>
            </a:r>
            <a:r>
              <a:rPr lang="fi-FI" dirty="0" err="1"/>
              <a:t>Companies</a:t>
            </a:r>
            <a:r>
              <a:rPr lang="fi-FI" dirty="0"/>
              <a:t> 2015</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59</a:t>
            </a:fld>
            <a:endParaRPr lang="fi-FI" dirty="0">
              <a:solidFill>
                <a:srgbClr val="29282E"/>
              </a:solidFill>
            </a:endParaRP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720066285"/>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4072328"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chemeClr val="tx2"/>
                  </a:solidFill>
                  <a:ea typeface="ＭＳ Ｐゴシック" pitchFamily="-128" charset="-128"/>
                  <a:cs typeface="Arial Unicode MS"/>
                </a:rPr>
                <a:t>Number of </a:t>
              </a:r>
              <a:r>
                <a:rPr lang="fi-FI" sz="1300" b="1" dirty="0" err="1">
                  <a:solidFill>
                    <a:schemeClr val="tx2"/>
                  </a:solidFill>
                  <a:ea typeface="ＭＳ Ｐゴシック" pitchFamily="-128" charset="-128"/>
                  <a:cs typeface="Arial Unicode MS"/>
                </a:rPr>
                <a:t>enterprises</a:t>
              </a:r>
              <a:r>
                <a:rPr lang="fi-FI" sz="1300" b="1" dirty="0">
                  <a:solidFill>
                    <a:schemeClr val="tx2"/>
                  </a:solidFill>
                  <a:ea typeface="ＭＳ Ｐゴシック" pitchFamily="-128" charset="-128"/>
                  <a:cs typeface="Arial Unicode MS"/>
                </a:rPr>
                <a:t> </a:t>
              </a:r>
              <a:r>
                <a:rPr lang="fi-FI" sz="1300" b="1" dirty="0">
                  <a:solidFill>
                    <a:srgbClr val="29282E"/>
                  </a:solidFill>
                  <a:ea typeface="Verdana" panose="020B0604030504040204" pitchFamily="34" charset="0"/>
                  <a:cs typeface="Verdana" panose="020B0604030504040204" pitchFamily="34" charset="0"/>
                </a:rPr>
                <a:t>/ 1 438</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chemeClr val="tx2"/>
                  </a:solidFill>
                  <a:ea typeface="ＭＳ Ｐゴシック" pitchFamily="-128" charset="-128"/>
                  <a:cs typeface="Arial Unicode MS"/>
                </a:rPr>
                <a:t>Number of </a:t>
              </a:r>
              <a:r>
                <a:rPr lang="fi-FI" sz="1300" b="1" dirty="0" err="1">
                  <a:solidFill>
                    <a:schemeClr val="tx2"/>
                  </a:solidFill>
                  <a:ea typeface="ＭＳ Ｐゴシック" pitchFamily="-128" charset="-128"/>
                  <a:cs typeface="Arial Unicode MS"/>
                </a:rPr>
                <a:t>personnel</a:t>
              </a:r>
              <a:r>
                <a:rPr lang="fi-FI" sz="1300" b="1" dirty="0">
                  <a:solidFill>
                    <a:schemeClr val="tx2"/>
                  </a:solidFill>
                  <a:ea typeface="ＭＳ Ｐゴシック" pitchFamily="-128" charset="-128"/>
                  <a:cs typeface="Arial Unicode MS"/>
                </a:rPr>
                <a:t> </a:t>
              </a:r>
              <a:r>
                <a:rPr lang="fi-FI" sz="1300" b="1" dirty="0">
                  <a:solidFill>
                    <a:srgbClr val="29282E"/>
                  </a:solidFill>
                  <a:ea typeface="Verdana" panose="020B0604030504040204" pitchFamily="34" charset="0"/>
                  <a:cs typeface="Verdana" panose="020B0604030504040204" pitchFamily="34" charset="0"/>
                </a:rPr>
                <a:t>/ 71 006</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1990824" cy="341050"/>
              <a:chOff x="755576" y="5189154"/>
              <a:chExt cx="2598014" cy="398731"/>
            </a:xfrm>
          </p:grpSpPr>
          <p:sp>
            <p:nvSpPr>
              <p:cNvPr id="58" name="Suorakulmio 57"/>
              <p:cNvSpPr/>
              <p:nvPr/>
            </p:nvSpPr>
            <p:spPr>
              <a:xfrm>
                <a:off x="971600" y="5189154"/>
                <a:ext cx="2381990"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190892" cy="341050"/>
              <a:chOff x="755576" y="5488219"/>
              <a:chExt cx="2859101" cy="398731"/>
            </a:xfrm>
          </p:grpSpPr>
          <p:sp>
            <p:nvSpPr>
              <p:cNvPr id="56" name="Suorakulmio 55"/>
              <p:cNvSpPr/>
              <p:nvPr/>
            </p:nvSpPr>
            <p:spPr>
              <a:xfrm>
                <a:off x="971601" y="5488219"/>
                <a:ext cx="264307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190892" cy="341050"/>
              <a:chOff x="3551876" y="5189154"/>
              <a:chExt cx="2859100" cy="398731"/>
            </a:xfrm>
          </p:grpSpPr>
          <p:sp>
            <p:nvSpPr>
              <p:cNvPr id="54" name="Suorakulmio 53"/>
              <p:cNvSpPr/>
              <p:nvPr/>
            </p:nvSpPr>
            <p:spPr>
              <a:xfrm>
                <a:off x="3767901" y="5189154"/>
                <a:ext cx="2643075"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2426785" cy="341050"/>
              <a:chOff x="3551876" y="5488219"/>
              <a:chExt cx="3166935" cy="398731"/>
            </a:xfrm>
          </p:grpSpPr>
          <p:sp>
            <p:nvSpPr>
              <p:cNvPr id="52" name="Suorakulmio 51"/>
              <p:cNvSpPr/>
              <p:nvPr/>
            </p:nvSpPr>
            <p:spPr>
              <a:xfrm>
                <a:off x="3753653" y="5488219"/>
                <a:ext cx="296515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a:t>
                </a:r>
                <a:r>
                  <a:rPr lang="fi-FI" sz="1300" kern="0" dirty="0" err="1">
                    <a:solidFill>
                      <a:srgbClr val="29282E"/>
                    </a:solidFill>
                    <a:ea typeface="Verdana" panose="020B0604030504040204" pitchFamily="34" charset="0"/>
                    <a:cs typeface="Verdana" panose="020B0604030504040204" pitchFamily="34" charset="0"/>
                  </a:rPr>
                  <a:t>employees</a:t>
                </a:r>
                <a:endParaRPr lang="fi-FI" sz="1300" kern="0" dirty="0">
                  <a:solidFill>
                    <a:srgbClr val="29282E"/>
                  </a:solidFill>
                  <a:ea typeface="Verdana" panose="020B0604030504040204" pitchFamily="34" charset="0"/>
                  <a:cs typeface="Verdana" panose="020B0604030504040204" pitchFamily="34" charset="0"/>
                </a:endParaRP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
        <p:nvSpPr>
          <p:cNvPr id="24" name="Päivämäärän paikkamerkki 3"/>
          <p:cNvSpPr>
            <a:spLocks noGrp="1"/>
          </p:cNvSpPr>
          <p:nvPr>
            <p:ph type="dt" sz="half" idx="10"/>
          </p:nvPr>
        </p:nvSpPr>
        <p:spPr>
          <a:xfrm>
            <a:off x="282027" y="4727574"/>
            <a:ext cx="920321" cy="165163"/>
          </a:xfrm>
        </p:spPr>
        <p:txBody>
          <a:bodyPr/>
          <a:lstStyle/>
          <a:p>
            <a:fld id="{CBE7DC44-C376-4F45-AAD9-CF0021B2BA36}" type="datetime1">
              <a:rPr lang="en-US">
                <a:solidFill>
                  <a:srgbClr val="29282E"/>
                </a:solidFill>
              </a:rPr>
              <a:pPr/>
              <a:t>4/13/2017</a:t>
            </a:fld>
            <a:endParaRPr lang="fi-FI" dirty="0">
              <a:solidFill>
                <a:srgbClr val="29282E"/>
              </a:solidFill>
            </a:endParaRPr>
          </a:p>
          <a:p>
            <a:endParaRPr lang="fi-FI" dirty="0">
              <a:solidFill>
                <a:srgbClr val="29282E"/>
              </a:solidFill>
            </a:endParaRPr>
          </a:p>
        </p:txBody>
      </p:sp>
      <p:sp>
        <p:nvSpPr>
          <p:cNvPr id="25" name="Alatunnisteen paikkamerkki 4"/>
          <p:cNvSpPr>
            <a:spLocks noGrp="1"/>
          </p:cNvSpPr>
          <p:nvPr>
            <p:ph type="ftr" sz="quarter" idx="11"/>
          </p:nvPr>
        </p:nvSpPr>
        <p:spPr>
          <a:xfrm>
            <a:off x="1111510" y="4728047"/>
            <a:ext cx="1646062" cy="164690"/>
          </a:xfrm>
        </p:spPr>
        <p:txBody>
          <a:bodyPr/>
          <a:lstStyle/>
          <a:p>
            <a:r>
              <a:rPr lang="fi-FI" dirty="0">
                <a:solidFill>
                  <a:srgbClr val="29282E"/>
                </a:solidFill>
              </a:rPr>
              <a:t>Technology </a:t>
            </a:r>
            <a:r>
              <a:rPr lang="fi-FI" dirty="0" err="1">
                <a:solidFill>
                  <a:srgbClr val="29282E"/>
                </a:solidFill>
              </a:rPr>
              <a:t>Industries</a:t>
            </a:r>
            <a:r>
              <a:rPr lang="fi-FI" dirty="0">
                <a:solidFill>
                  <a:srgbClr val="29282E"/>
                </a:solidFill>
              </a:rPr>
              <a:t> </a:t>
            </a:r>
          </a:p>
          <a:p>
            <a:r>
              <a:rPr lang="fi-FI" dirty="0">
                <a:solidFill>
                  <a:srgbClr val="29282E"/>
                </a:solidFill>
              </a:rPr>
              <a:t>of Finland</a:t>
            </a:r>
          </a:p>
        </p:txBody>
      </p:sp>
    </p:spTree>
    <p:extLst>
      <p:ext uri="{BB962C8B-B14F-4D97-AF65-F5344CB8AC3E}">
        <p14:creationId xmlns:p14="http://schemas.microsoft.com/office/powerpoint/2010/main" val="24581044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477368" cy="263031"/>
          </a:xfrm>
        </p:spPr>
        <p:txBody>
          <a:bodyPr/>
          <a:lstStyle/>
          <a:p>
            <a:pPr defTabSz="921624"/>
            <a:r>
              <a:rPr lang="fi-FI" dirty="0"/>
              <a:t>*) </a:t>
            </a:r>
            <a:r>
              <a:rPr lang="fi-FI" dirty="0">
                <a:solidFill>
                  <a:srgbClr val="000066"/>
                </a:solidFill>
                <a:ea typeface="ＭＳ Ｐゴシック" pitchFamily="34" charset="-128"/>
              </a:rPr>
              <a:t>In </a:t>
            </a:r>
            <a:r>
              <a:rPr lang="fi-FI" dirty="0" err="1">
                <a:solidFill>
                  <a:srgbClr val="000066"/>
                </a:solidFill>
                <a:ea typeface="ＭＳ Ｐゴシック" pitchFamily="34" charset="-128"/>
              </a:rPr>
              <a:t>addition</a:t>
            </a:r>
            <a:r>
              <a:rPr lang="fi-FI" dirty="0">
                <a:solidFill>
                  <a:srgbClr val="000066"/>
                </a:solidFill>
                <a:ea typeface="ＭＳ Ｐゴシック" pitchFamily="34" charset="-128"/>
              </a:rPr>
              <a:t> to </a:t>
            </a:r>
            <a:r>
              <a:rPr lang="fi-FI" dirty="0" err="1">
                <a:solidFill>
                  <a:srgbClr val="000066"/>
                </a:solidFill>
                <a:ea typeface="ＭＳ Ｐゴシック" pitchFamily="34" charset="-128"/>
              </a:rPr>
              <a:t>goods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exports</a:t>
            </a:r>
            <a:r>
              <a:rPr lang="fi-FI" dirty="0">
                <a:solidFill>
                  <a:srgbClr val="000066"/>
                </a:solidFill>
                <a:ea typeface="ＭＳ Ｐゴシック" pitchFamily="34" charset="-128"/>
              </a:rPr>
              <a:t> the </a:t>
            </a:r>
            <a:r>
              <a:rPr lang="fi-FI" dirty="0" err="1">
                <a:solidFill>
                  <a:srgbClr val="000066"/>
                </a:solidFill>
                <a:ea typeface="ＭＳ Ｐゴシック" pitchFamily="34" charset="-128"/>
              </a:rPr>
              <a:t>sector</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exported</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services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worth</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some</a:t>
            </a:r>
            <a:r>
              <a:rPr lang="fi-FI" dirty="0">
                <a:solidFill>
                  <a:srgbClr val="000066"/>
                </a:solidFill>
                <a:ea typeface="ＭＳ Ｐゴシック" pitchFamily="34" charset="-128"/>
              </a:rPr>
              <a:t> 12.3 </a:t>
            </a:r>
            <a:r>
              <a:rPr lang="fi-FI" dirty="0" err="1">
                <a:solidFill>
                  <a:srgbClr val="000066"/>
                </a:solidFill>
                <a:ea typeface="ＭＳ Ｐゴシック" pitchFamily="34" charset="-128"/>
              </a:rPr>
              <a:t>billion</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euros</a:t>
            </a:r>
            <a:r>
              <a:rPr lang="fi-FI" dirty="0">
                <a:solidFill>
                  <a:srgbClr val="000066"/>
                </a:solidFill>
                <a:ea typeface="ＭＳ Ｐゴシック" pitchFamily="34" charset="-128"/>
              </a:rPr>
              <a:t> (2015).</a:t>
            </a:r>
          </a:p>
          <a:p>
            <a:pPr defTabSz="921624"/>
            <a:r>
              <a:rPr lang="fi-FI" dirty="0">
                <a:solidFill>
                  <a:srgbClr val="000066"/>
                </a:solidFill>
                <a:ea typeface="ＭＳ Ｐゴシック" pitchFamily="34" charset="-128"/>
              </a:rPr>
              <a:t>Source: National Board of </a:t>
            </a:r>
            <a:r>
              <a:rPr lang="fi-FI" dirty="0" err="1">
                <a:solidFill>
                  <a:srgbClr val="000066"/>
                </a:solidFill>
                <a:ea typeface="ＭＳ Ｐゴシック" pitchFamily="34" charset="-128"/>
              </a:rPr>
              <a:t>Customs</a:t>
            </a:r>
            <a:r>
              <a:rPr lang="fi-FI" dirty="0">
                <a:solidFill>
                  <a:srgbClr val="000066"/>
                </a:solidFill>
                <a:ea typeface="ＭＳ Ｐゴシック" pitchFamily="34" charset="-128"/>
              </a:rPr>
              <a:t>, </a:t>
            </a:r>
            <a:r>
              <a:rPr lang="fi-FI" dirty="0" err="1">
                <a:solidFill>
                  <a:srgbClr val="000066"/>
                </a:solidFill>
                <a:ea typeface="ＭＳ Ｐゴシック" pitchFamily="34" charset="-128"/>
              </a:rPr>
              <a:t>Statistics</a:t>
            </a:r>
            <a:r>
              <a:rPr lang="fi-FI" dirty="0">
                <a:solidFill>
                  <a:srgbClr val="000066"/>
                </a:solidFill>
                <a:ea typeface="ＭＳ Ｐゴシック" pitchFamily="34" charset="-128"/>
              </a:rPr>
              <a:t> Finland</a:t>
            </a:r>
            <a:endParaRPr lang="fi-FI" dirty="0"/>
          </a:p>
        </p:txBody>
      </p:sp>
      <p:sp>
        <p:nvSpPr>
          <p:cNvPr id="10" name="Tekstin paikkamerkki 7"/>
          <p:cNvSpPr>
            <a:spLocks noGrp="1"/>
          </p:cNvSpPr>
          <p:nvPr>
            <p:ph type="body" sz="quarter" idx="15"/>
          </p:nvPr>
        </p:nvSpPr>
        <p:spPr>
          <a:xfrm>
            <a:off x="252000" y="282150"/>
            <a:ext cx="7992000" cy="648000"/>
          </a:xfrm>
        </p:spPr>
        <p:txBody>
          <a:bodyPr/>
          <a:lstStyle/>
          <a:p>
            <a:pPr>
              <a:lnSpc>
                <a:spcPct val="100000"/>
              </a:lnSpc>
            </a:pPr>
            <a:r>
              <a:rPr lang="fi-FI" dirty="0" err="1"/>
              <a:t>Export</a:t>
            </a:r>
            <a:r>
              <a:rPr lang="fi-FI" dirty="0"/>
              <a:t> of Technology Industry </a:t>
            </a:r>
            <a:r>
              <a:rPr lang="fi-FI" dirty="0" err="1"/>
              <a:t>Goods</a:t>
            </a:r>
            <a:r>
              <a:rPr lang="fi-FI" dirty="0"/>
              <a:t> </a:t>
            </a:r>
            <a:r>
              <a:rPr lang="fi-FI" dirty="0" err="1"/>
              <a:t>from</a:t>
            </a:r>
            <a:r>
              <a:rPr lang="fi-FI" dirty="0"/>
              <a:t> Finland </a:t>
            </a:r>
            <a:r>
              <a:rPr lang="fi-FI" dirty="0" err="1"/>
              <a:t>by</a:t>
            </a:r>
            <a:r>
              <a:rPr lang="fi-FI" dirty="0"/>
              <a:t> Area in 2016</a:t>
            </a:r>
          </a:p>
          <a:p>
            <a:r>
              <a:rPr lang="fi-FI" sz="1400" b="0" dirty="0"/>
              <a:t>Total </a:t>
            </a:r>
            <a:r>
              <a:rPr lang="fi-FI" sz="1400" b="0" dirty="0" err="1"/>
              <a:t>goods</a:t>
            </a:r>
            <a:r>
              <a:rPr lang="fi-FI" sz="1400" b="0" dirty="0"/>
              <a:t> </a:t>
            </a:r>
            <a:r>
              <a:rPr lang="fi-FI" sz="1400" b="0" dirty="0" err="1"/>
              <a:t>exports</a:t>
            </a:r>
            <a:r>
              <a:rPr lang="fi-FI" sz="1400" b="0" dirty="0"/>
              <a:t> 25.2 </a:t>
            </a:r>
            <a:r>
              <a:rPr lang="fi-FI" sz="1400" b="0" dirty="0" err="1"/>
              <a:t>billion</a:t>
            </a:r>
            <a:r>
              <a:rPr lang="fi-FI" sz="1400" b="0" dirty="0"/>
              <a:t> </a:t>
            </a:r>
            <a:r>
              <a:rPr lang="fi-FI" sz="1400" b="0" dirty="0" err="1"/>
              <a:t>euros</a:t>
            </a:r>
            <a:r>
              <a:rPr lang="fi-FI" sz="1400" b="0" dirty="0"/>
              <a:t>*</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rgbClr val="29282E"/>
                </a:solidFill>
                <a:latin typeface="Verdana"/>
                <a:ea typeface="ＭＳ Ｐゴシック" pitchFamily="34" charset="-128"/>
              </a:rPr>
              <a:t>North America</a:t>
            </a:r>
          </a:p>
          <a:p>
            <a:r>
              <a:rPr lang="fi-FI" sz="1050" b="0" dirty="0">
                <a:solidFill>
                  <a:srgbClr val="29282E"/>
                </a:solidFill>
                <a:latin typeface="Verdana"/>
                <a:ea typeface="ＭＳ Ｐゴシック" pitchFamily="34" charset="-128"/>
              </a:rPr>
              <a:t>2.5 </a:t>
            </a:r>
            <a:r>
              <a:rPr lang="fi-FI" sz="1050" b="0" dirty="0" err="1">
                <a:solidFill>
                  <a:srgbClr val="29282E"/>
                </a:solidFill>
                <a:latin typeface="Verdana"/>
                <a:ea typeface="ＭＳ Ｐゴシック" pitchFamily="34" charset="-128"/>
              </a:rPr>
              <a:t>billion</a:t>
            </a:r>
            <a:r>
              <a:rPr lang="fi-FI" sz="1050" b="0" dirty="0">
                <a:solidFill>
                  <a:srgbClr val="29282E"/>
                </a:solidFill>
                <a:latin typeface="Verdana"/>
                <a:ea typeface="ＭＳ Ｐゴシック" pitchFamily="34" charset="-128"/>
              </a:rPr>
              <a:t> €</a:t>
            </a:r>
          </a:p>
          <a:p>
            <a:r>
              <a:rPr lang="fi-FI" sz="1050" b="0" dirty="0">
                <a:solidFill>
                  <a:srgbClr val="29282E"/>
                </a:solidFill>
                <a:latin typeface="Verdana"/>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Western Europe</a:t>
            </a:r>
          </a:p>
          <a:p>
            <a:r>
              <a:rPr lang="fi-FI" sz="1050" dirty="0">
                <a:solidFill>
                  <a:srgbClr val="29282E"/>
                </a:solidFill>
                <a:ea typeface="ＭＳ Ｐゴシック" pitchFamily="34" charset="-128"/>
              </a:rPr>
              <a:t>13.7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53.9 %</a:t>
            </a:r>
          </a:p>
        </p:txBody>
      </p:sp>
      <p:sp>
        <p:nvSpPr>
          <p:cNvPr id="23" name="Suorakulmio 22"/>
          <p:cNvSpPr/>
          <p:nvPr/>
        </p:nvSpPr>
        <p:spPr>
          <a:xfrm>
            <a:off x="1625341" y="3558211"/>
            <a:ext cx="1326634"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South and </a:t>
            </a:r>
            <a:r>
              <a:rPr lang="fi-FI" sz="1050" dirty="0" err="1">
                <a:solidFill>
                  <a:srgbClr val="29282E"/>
                </a:solidFill>
                <a:ea typeface="ＭＳ Ｐゴシック" pitchFamily="34" charset="-128"/>
              </a:rPr>
              <a:t>Middle</a:t>
            </a:r>
            <a:r>
              <a:rPr lang="fi-FI" sz="1050" dirty="0">
                <a:solidFill>
                  <a:srgbClr val="29282E"/>
                </a:solidFill>
                <a:ea typeface="ＭＳ Ｐゴシック" pitchFamily="34" charset="-128"/>
              </a:rPr>
              <a:t> America</a:t>
            </a:r>
          </a:p>
          <a:p>
            <a:r>
              <a:rPr lang="fi-FI" sz="1050" dirty="0">
                <a:solidFill>
                  <a:srgbClr val="29282E"/>
                </a:solidFill>
                <a:ea typeface="ＭＳ Ｐゴシック" pitchFamily="34" charset="-128"/>
              </a:rPr>
              <a:t>0.8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3.2 %</a:t>
            </a:r>
          </a:p>
        </p:txBody>
      </p:sp>
      <p:sp>
        <p:nvSpPr>
          <p:cNvPr id="24" name="Suorakulmio 23"/>
          <p:cNvSpPr/>
          <p:nvPr/>
        </p:nvSpPr>
        <p:spPr>
          <a:xfrm>
            <a:off x="4959666" y="1702477"/>
            <a:ext cx="204818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Central and Eastern Europe</a:t>
            </a:r>
          </a:p>
          <a:p>
            <a:r>
              <a:rPr lang="fi-FI" sz="1050" dirty="0">
                <a:solidFill>
                  <a:srgbClr val="29282E"/>
                </a:solidFill>
                <a:ea typeface="ＭＳ Ｐゴシック" pitchFamily="34" charset="-128"/>
              </a:rPr>
              <a:t>3.8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15.0 %</a:t>
            </a:r>
          </a:p>
        </p:txBody>
      </p:sp>
      <p:sp>
        <p:nvSpPr>
          <p:cNvPr id="25" name="Suorakulmio 24"/>
          <p:cNvSpPr/>
          <p:nvPr/>
        </p:nvSpPr>
        <p:spPr>
          <a:xfrm>
            <a:off x="4113337" y="3596092"/>
            <a:ext cx="1041872"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Africa</a:t>
            </a:r>
            <a:endParaRPr lang="fi-FI" sz="1050" dirty="0">
              <a:solidFill>
                <a:srgbClr val="29282E"/>
              </a:solidFill>
              <a:ea typeface="ＭＳ Ｐゴシック" pitchFamily="34" charset="-128"/>
            </a:endParaRPr>
          </a:p>
          <a:p>
            <a:r>
              <a:rPr lang="fi-FI" sz="1050" dirty="0">
                <a:solidFill>
                  <a:srgbClr val="29282E"/>
                </a:solidFill>
                <a:ea typeface="ＭＳ Ｐゴシック" pitchFamily="34" charset="-128"/>
              </a:rPr>
              <a:t>0.4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1.7 %</a:t>
            </a:r>
          </a:p>
        </p:txBody>
      </p:sp>
      <p:sp>
        <p:nvSpPr>
          <p:cNvPr id="26" name="Suorakulmio 25"/>
          <p:cNvSpPr/>
          <p:nvPr/>
        </p:nvSpPr>
        <p:spPr>
          <a:xfrm>
            <a:off x="4959666" y="2626775"/>
            <a:ext cx="1404208"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rgbClr val="29282E"/>
                </a:solidFill>
                <a:ea typeface="ＭＳ Ｐゴシック" pitchFamily="34" charset="-128"/>
              </a:rPr>
              <a:t>Middle</a:t>
            </a:r>
            <a:r>
              <a:rPr lang="fi-FI" sz="1050" dirty="0">
                <a:solidFill>
                  <a:srgbClr val="29282E"/>
                </a:solidFill>
                <a:ea typeface="ＭＳ Ｐゴシック" pitchFamily="34" charset="-128"/>
              </a:rPr>
              <a:t> and Central East</a:t>
            </a:r>
          </a:p>
          <a:p>
            <a:r>
              <a:rPr lang="fi-FI" sz="1050" dirty="0">
                <a:solidFill>
                  <a:srgbClr val="29282E"/>
                </a:solidFill>
                <a:ea typeface="ＭＳ Ｐゴシック" pitchFamily="34" charset="-128"/>
              </a:rPr>
              <a:t>0.5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1.8 %</a:t>
            </a:r>
          </a:p>
        </p:txBody>
      </p:sp>
      <p:sp>
        <p:nvSpPr>
          <p:cNvPr id="27" name="Suorakulmio 26"/>
          <p:cNvSpPr/>
          <p:nvPr/>
        </p:nvSpPr>
        <p:spPr>
          <a:xfrm>
            <a:off x="6738009" y="2309328"/>
            <a:ext cx="1009240"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rgbClr val="29282E"/>
                </a:solidFill>
                <a:ea typeface="ＭＳ Ｐゴシック" pitchFamily="34" charset="-128"/>
              </a:rPr>
              <a:t>Asia</a:t>
            </a:r>
          </a:p>
          <a:p>
            <a:r>
              <a:rPr lang="fi-FI" sz="1050" dirty="0">
                <a:solidFill>
                  <a:srgbClr val="29282E"/>
                </a:solidFill>
                <a:ea typeface="ＭＳ Ｐゴシック" pitchFamily="34" charset="-128"/>
              </a:rPr>
              <a:t>3.7 </a:t>
            </a:r>
            <a:r>
              <a:rPr lang="fi-FI" sz="1050" dirty="0" err="1">
                <a:solidFill>
                  <a:srgbClr val="29282E"/>
                </a:solidFill>
                <a:ea typeface="ＭＳ Ｐゴシック" pitchFamily="34" charset="-128"/>
              </a:rPr>
              <a:t>billion</a:t>
            </a:r>
            <a:r>
              <a:rPr lang="fi-FI" sz="1050" dirty="0">
                <a:solidFill>
                  <a:srgbClr val="29282E"/>
                </a:solidFill>
                <a:ea typeface="ＭＳ Ｐゴシック" pitchFamily="34" charset="-128"/>
              </a:rPr>
              <a:t> €</a:t>
            </a:r>
          </a:p>
          <a:p>
            <a:r>
              <a:rPr lang="fi-FI" sz="1050" dirty="0">
                <a:solidFill>
                  <a:srgbClr val="29282E"/>
                </a:solidFill>
                <a:ea typeface="ＭＳ Ｐゴシック" pitchFamily="34" charset="-128"/>
              </a:rPr>
              <a:t>14.6 %</a:t>
            </a:r>
          </a:p>
        </p:txBody>
      </p:sp>
      <p:sp>
        <p:nvSpPr>
          <p:cNvPr id="16"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4/13/2017</a:t>
            </a:fld>
            <a:endParaRPr lang="fi-FI" dirty="0"/>
          </a:p>
        </p:txBody>
      </p:sp>
      <p:sp>
        <p:nvSpPr>
          <p:cNvPr id="17"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9952863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en-US" dirty="0"/>
              <a:t>Technology, Forest and Chemical Industries Provide 80 % of Finland's Goods and Services Exports Revenue </a:t>
            </a:r>
          </a:p>
          <a:p>
            <a:pPr>
              <a:lnSpc>
                <a:spcPct val="100000"/>
              </a:lnSpc>
              <a:spcBef>
                <a:spcPts val="0"/>
              </a:spcBef>
            </a:pPr>
            <a:r>
              <a:rPr lang="fi-FI" sz="1400" b="0" dirty="0" err="1"/>
              <a:t>Goods</a:t>
            </a:r>
            <a:r>
              <a:rPr lang="fi-FI" sz="1400" b="0" dirty="0"/>
              <a:t> and </a:t>
            </a:r>
            <a:r>
              <a:rPr lang="fi-FI" sz="1400" b="0" dirty="0" err="1"/>
              <a:t>service</a:t>
            </a:r>
            <a:r>
              <a:rPr lang="fi-FI" sz="1400" b="0" dirty="0"/>
              <a:t> </a:t>
            </a:r>
            <a:r>
              <a:rPr lang="fi-FI" sz="1400" b="0" dirty="0" err="1"/>
              <a:t>exports</a:t>
            </a:r>
            <a:r>
              <a:rPr lang="fi-FI" sz="1400" b="0" dirty="0"/>
              <a:t>: </a:t>
            </a:r>
            <a:r>
              <a:rPr lang="fi-FI" sz="1400" b="0" dirty="0" err="1"/>
              <a:t>billion</a:t>
            </a:r>
            <a:r>
              <a:rPr lang="fi-FI" sz="1400" b="0" dirty="0"/>
              <a:t> </a:t>
            </a:r>
            <a:r>
              <a:rPr lang="fi-FI" sz="1400" b="0" dirty="0" err="1"/>
              <a:t>euros</a:t>
            </a:r>
            <a:r>
              <a:rPr lang="fi-FI" sz="1400" b="0" dirty="0"/>
              <a:t> and the </a:t>
            </a:r>
            <a:r>
              <a:rPr lang="fi-FI" sz="1400" b="0" dirty="0" err="1"/>
              <a:t>share</a:t>
            </a:r>
            <a:r>
              <a:rPr lang="fi-FI" sz="1400" b="0" dirty="0"/>
              <a:t> of </a:t>
            </a:r>
            <a:r>
              <a:rPr lang="fi-FI" sz="1400" b="0" dirty="0" err="1"/>
              <a:t>Finnish</a:t>
            </a:r>
            <a:r>
              <a:rPr lang="fi-FI" sz="1400" b="0" dirty="0"/>
              <a:t> </a:t>
            </a:r>
            <a:r>
              <a:rPr lang="fi-FI" sz="1400" b="0" dirty="0" err="1"/>
              <a:t>exports</a:t>
            </a:r>
            <a:r>
              <a:rPr lang="fi-FI" sz="1400" b="0" dirty="0"/>
              <a:t> in 2016*</a:t>
            </a:r>
          </a:p>
          <a:p>
            <a:endParaRPr lang="fi-FI" dirty="0"/>
          </a:p>
        </p:txBody>
      </p:sp>
      <p:sp>
        <p:nvSpPr>
          <p:cNvPr id="2" name="Dian numeron paikkamerkki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i-FI" b="0" i="0" u="none" strike="noStrike" kern="0" cap="none" spc="0" normalizeH="0" baseline="0" noProof="0" dirty="0">
              <a:ln>
                <a:noFill/>
              </a:ln>
              <a:solidFill>
                <a:srgbClr val="29282E"/>
              </a:solidFill>
              <a:effectLst/>
              <a:uLnTx/>
              <a:uFillTx/>
            </a:endParaRPr>
          </a:p>
        </p:txBody>
      </p:sp>
      <p:sp>
        <p:nvSpPr>
          <p:cNvPr id="10" name="Tekstin paikkamerkki 9"/>
          <p:cNvSpPr>
            <a:spLocks noGrp="1"/>
          </p:cNvSpPr>
          <p:nvPr>
            <p:ph type="body" sz="quarter" idx="18"/>
          </p:nvPr>
        </p:nvSpPr>
        <p:spPr>
          <a:xfrm>
            <a:off x="2334681" y="4727574"/>
            <a:ext cx="4535349" cy="165163"/>
          </a:xfrm>
        </p:spPr>
        <p:txBody>
          <a:bodyPr/>
          <a:lstStyle/>
          <a:p>
            <a:r>
              <a:rPr lang="fi-FI" dirty="0"/>
              <a:t>*) Service </a:t>
            </a:r>
            <a:r>
              <a:rPr lang="fi-FI" dirty="0" err="1"/>
              <a:t>exports</a:t>
            </a:r>
            <a:r>
              <a:rPr lang="fi-FI" dirty="0"/>
              <a:t> </a:t>
            </a:r>
            <a:r>
              <a:rPr lang="fi-FI" dirty="0" err="1"/>
              <a:t>industry-specific</a:t>
            </a:r>
            <a:r>
              <a:rPr lang="fi-FI" dirty="0"/>
              <a:t> data for the </a:t>
            </a:r>
            <a:r>
              <a:rPr lang="fi-FI" dirty="0" err="1"/>
              <a:t>year</a:t>
            </a:r>
            <a:r>
              <a:rPr lang="fi-FI" dirty="0"/>
              <a:t> 2015.  </a:t>
            </a:r>
          </a:p>
          <a:p>
            <a:r>
              <a:rPr lang="fi-FI" dirty="0" err="1"/>
              <a:t>Source</a:t>
            </a:r>
            <a:r>
              <a:rPr lang="fi-FI" dirty="0"/>
              <a:t>: Board of </a:t>
            </a:r>
            <a:r>
              <a:rPr lang="fi-FI" dirty="0" err="1"/>
              <a:t>Customs</a:t>
            </a:r>
            <a:r>
              <a:rPr lang="fi-FI" dirty="0"/>
              <a:t>, </a:t>
            </a:r>
            <a:r>
              <a:rPr lang="fi-FI" dirty="0" err="1"/>
              <a:t>Statistics</a:t>
            </a:r>
            <a:r>
              <a:rPr lang="fi-FI" dirty="0"/>
              <a:t> Finland (National </a:t>
            </a:r>
            <a:r>
              <a:rPr lang="fi-FI" dirty="0" err="1"/>
              <a:t>Accounts</a:t>
            </a:r>
            <a:r>
              <a:rPr lang="fi-FI" dirty="0"/>
              <a:t>, </a:t>
            </a:r>
            <a:r>
              <a:rPr lang="fi-FI" dirty="0" err="1"/>
              <a:t>Foreign</a:t>
            </a:r>
            <a:r>
              <a:rPr lang="fi-FI" dirty="0"/>
              <a:t> </a:t>
            </a:r>
            <a:r>
              <a:rPr lang="fi-FI" dirty="0" err="1"/>
              <a:t>trade</a:t>
            </a:r>
            <a:r>
              <a:rPr lang="fi-FI" dirty="0"/>
              <a:t> in </a:t>
            </a:r>
            <a:r>
              <a:rPr lang="fi-FI" dirty="0" err="1"/>
              <a:t>services</a:t>
            </a:r>
            <a:r>
              <a:rPr lang="fi-FI" dirty="0"/>
              <a:t>)</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3883334916"/>
              </p:ext>
            </p:extLst>
          </p:nvPr>
        </p:nvGraphicFramePr>
        <p:xfrm>
          <a:off x="758540" y="1405331"/>
          <a:ext cx="7701520" cy="3404823"/>
        </p:xfrm>
        <a:graphic>
          <a:graphicData uri="http://schemas.openxmlformats.org/drawingml/2006/chart">
            <c:chart xmlns:c="http://schemas.openxmlformats.org/drawingml/2006/chart" xmlns:r="http://schemas.openxmlformats.org/officeDocument/2006/relationships" r:id="rId2"/>
          </a:graphicData>
        </a:graphic>
      </p:graphicFrame>
      <p:sp>
        <p:nvSpPr>
          <p:cNvPr id="9"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4/13/2017</a:t>
            </a:fld>
            <a:endParaRPr lang="fi-FI" dirty="0"/>
          </a:p>
        </p:txBody>
      </p:sp>
      <p:sp>
        <p:nvSpPr>
          <p:cNvPr id="12" name="Alatunnisteen paikkamerkki 4"/>
          <p:cNvSpPr>
            <a:spLocks noGrp="1"/>
          </p:cNvSpPr>
          <p:nvPr>
            <p:ph type="ftr" sz="quarter" idx="11"/>
          </p:nvPr>
        </p:nvSpPr>
        <p:spPr>
          <a:xfrm>
            <a:off x="1111510" y="4728047"/>
            <a:ext cx="122317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32415711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the Industry and Technology Industry in Finland</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7" name="Tekstin paikkamerkki 6"/>
          <p:cNvSpPr>
            <a:spLocks noGrp="1"/>
          </p:cNvSpPr>
          <p:nvPr>
            <p:ph type="body" sz="quarter" idx="18"/>
          </p:nvPr>
        </p:nvSpPr>
        <p:spPr>
          <a:xfrm>
            <a:off x="2334682" y="4727574"/>
            <a:ext cx="5023761" cy="165163"/>
          </a:xfrm>
        </p:spPr>
        <p:txBody>
          <a:bodyPr/>
          <a:lstStyle/>
          <a:p>
            <a:r>
              <a:rPr lang="fi-FI" dirty="0"/>
              <a:t>Source: </a:t>
            </a:r>
            <a:r>
              <a:rPr lang="fi-FI" dirty="0" err="1"/>
              <a:t>Macrobond</a:t>
            </a:r>
            <a:r>
              <a:rPr lang="fi-FI" dirty="0"/>
              <a:t>, </a:t>
            </a:r>
            <a:r>
              <a:rPr lang="fi-FI" dirty="0" err="1"/>
              <a:t>Statistics</a:t>
            </a:r>
            <a:r>
              <a:rPr lang="fi-FI" dirty="0"/>
              <a:t> Finland</a:t>
            </a:r>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71193146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868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4/13/2017</a:t>
            </a:fld>
            <a:endParaRPr lang="fi-FI" dirty="0"/>
          </a:p>
        </p:txBody>
      </p:sp>
      <p:sp>
        <p:nvSpPr>
          <p:cNvPr id="12"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9011669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err="1"/>
              <a:t>Turnover</a:t>
            </a:r>
            <a:r>
              <a:rPr lang="fi-FI" dirty="0"/>
              <a:t> of the Technology Industry in Finland</a:t>
            </a:r>
          </a:p>
        </p:txBody>
      </p:sp>
      <p:sp>
        <p:nvSpPr>
          <p:cNvPr id="3" name="Dian numeron paikkamerkki 2"/>
          <p:cNvSpPr>
            <a:spLocks noGrp="1"/>
          </p:cNvSpPr>
          <p:nvPr>
            <p:ph type="sldNum" sz="quarter" idx="12"/>
          </p:nvPr>
        </p:nvSpPr>
        <p:spPr>
          <a:xfrm>
            <a:off x="8005977" y="4727574"/>
            <a:ext cx="763829" cy="165163"/>
          </a:xfrm>
        </p:spPr>
        <p:txBody>
          <a:bodyPr/>
          <a:lstStyle/>
          <a:p>
            <a:fld id="{6FCB6B90-8271-4E8F-82C1-E646FBB48A2E}" type="slidenum">
              <a:rPr lang="fi-FI" smtClean="0">
                <a:solidFill>
                  <a:srgbClr val="29282E"/>
                </a:solidFill>
              </a:rPr>
              <a:pPr/>
              <a:t>9</a:t>
            </a:fld>
            <a:endParaRPr lang="fi-FI" dirty="0">
              <a:solidFill>
                <a:srgbClr val="29282E"/>
              </a:solidFill>
            </a:endParaRPr>
          </a:p>
        </p:txBody>
      </p:sp>
      <p:graphicFrame>
        <p:nvGraphicFramePr>
          <p:cNvPr id="14" name="Sisällön paikkamerkki 13"/>
          <p:cNvGraphicFramePr>
            <a:graphicFrameLocks noGrp="1" noChangeAspect="1"/>
          </p:cNvGraphicFramePr>
          <p:nvPr>
            <p:ph sz="quarter" idx="17"/>
            <p:extLst>
              <p:ext uri="{D42A27DB-BD31-4B8C-83A1-F6EECF244321}">
                <p14:modId xmlns:p14="http://schemas.microsoft.com/office/powerpoint/2010/main" val="247889428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970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2" name="Tekstin paikkamerkki 11"/>
          <p:cNvSpPr>
            <a:spLocks noGrp="1"/>
          </p:cNvSpPr>
          <p:nvPr>
            <p:ph type="body" sz="quarter" idx="18"/>
          </p:nvPr>
        </p:nvSpPr>
        <p:spPr/>
        <p:txBody>
          <a:bodyPr/>
          <a:lstStyle/>
          <a:p>
            <a:r>
              <a:rPr lang="en-GB" dirty="0"/>
              <a:t>Source: </a:t>
            </a:r>
            <a:r>
              <a:rPr lang="en-GB" dirty="0" err="1"/>
              <a:t>Macrobond</a:t>
            </a:r>
            <a:r>
              <a:rPr lang="en-GB" dirty="0"/>
              <a:t>, Statistics Finland</a:t>
            </a:r>
          </a:p>
        </p:txBody>
      </p:sp>
      <p:sp>
        <p:nvSpPr>
          <p:cNvPr id="15" name="Päivämäärän paikkamerkki 3"/>
          <p:cNvSpPr>
            <a:spLocks noGrp="1"/>
          </p:cNvSpPr>
          <p:nvPr>
            <p:ph type="dt" sz="half" idx="10"/>
          </p:nvPr>
        </p:nvSpPr>
        <p:spPr>
          <a:xfrm>
            <a:off x="282027" y="4728047"/>
            <a:ext cx="916709" cy="164690"/>
          </a:xfrm>
        </p:spPr>
        <p:txBody>
          <a:bodyPr/>
          <a:lstStyle/>
          <a:p>
            <a:fld id="{9010DB5D-D05F-42FA-A6C6-AB6B33FAEAF0}" type="datetime1">
              <a:rPr lang="en-US" smtClean="0">
                <a:solidFill>
                  <a:schemeClr val="tx2"/>
                </a:solidFill>
              </a:rPr>
              <a:pPr/>
              <a:t>4/13/2017</a:t>
            </a:fld>
            <a:endParaRPr lang="fi-FI" dirty="0"/>
          </a:p>
        </p:txBody>
      </p:sp>
      <p:sp>
        <p:nvSpPr>
          <p:cNvPr id="16" name="Alatunnisteen paikkamerkki 4"/>
          <p:cNvSpPr>
            <a:spLocks noGrp="1"/>
          </p:cNvSpPr>
          <p:nvPr>
            <p:ph type="ftr" sz="quarter" idx="11"/>
          </p:nvPr>
        </p:nvSpPr>
        <p:spPr>
          <a:xfrm>
            <a:off x="1111510" y="4728047"/>
            <a:ext cx="1646062" cy="164690"/>
          </a:xfrm>
        </p:spPr>
        <p:txBody>
          <a:bodyPr/>
          <a:lstStyle/>
          <a:p>
            <a:r>
              <a:rPr lang="fi-FI" dirty="0">
                <a:solidFill>
                  <a:schemeClr val="tx2"/>
                </a:solidFill>
              </a:rPr>
              <a:t>Technology </a:t>
            </a:r>
            <a:r>
              <a:rPr lang="fi-FI" dirty="0" err="1">
                <a:solidFill>
                  <a:schemeClr val="tx2"/>
                </a:solidFill>
              </a:rPr>
              <a:t>Industries</a:t>
            </a:r>
            <a:r>
              <a:rPr lang="fi-FI" dirty="0">
                <a:solidFill>
                  <a:schemeClr val="tx2"/>
                </a:solidFill>
              </a:rPr>
              <a:t> </a:t>
            </a:r>
          </a:p>
          <a:p>
            <a:r>
              <a:rPr lang="fi-FI" dirty="0">
                <a:solidFill>
                  <a:schemeClr val="tx2"/>
                </a:solidFill>
              </a:rPr>
              <a:t>of Finland</a:t>
            </a:r>
            <a:endParaRPr lang="fi-FI" dirty="0"/>
          </a:p>
        </p:txBody>
      </p:sp>
    </p:spTree>
    <p:extLst>
      <p:ext uri="{BB962C8B-B14F-4D97-AF65-F5344CB8AC3E}">
        <p14:creationId xmlns:p14="http://schemas.microsoft.com/office/powerpoint/2010/main" val="2576951591"/>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2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11.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5.xml><?xml version="1.0" encoding="utf-8"?>
<a:theme xmlns:a="http://schemas.openxmlformats.org/drawingml/2006/main" name="5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6.xml><?xml version="1.0" encoding="utf-8"?>
<a:theme xmlns:a="http://schemas.openxmlformats.org/drawingml/2006/main" name="9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7.xml><?xml version="1.0" encoding="utf-8"?>
<a:theme xmlns:a="http://schemas.openxmlformats.org/drawingml/2006/main" name="10_Teknologiateollisuus_template_20141218">
  <a:themeElements>
    <a:clrScheme name="Teknologiateollisuus">
      <a:dk1>
        <a:srgbClr val="29282E"/>
      </a:dk1>
      <a:lt1>
        <a:srgbClr val="FFFFFF"/>
      </a:lt1>
      <a:dk2>
        <a:srgbClr val="B1BEB9"/>
      </a:dk2>
      <a:lt2>
        <a:srgbClr val="002964"/>
      </a:lt2>
      <a:accent1>
        <a:srgbClr val="7D001B"/>
      </a:accent1>
      <a:accent2>
        <a:srgbClr val="002964"/>
      </a:accent2>
      <a:accent3>
        <a:srgbClr val="008CD9"/>
      </a:accent3>
      <a:accent4>
        <a:srgbClr val="F04B0D"/>
      </a:accent4>
      <a:accent5>
        <a:srgbClr val="FFB431"/>
      </a:accent5>
      <a:accent6>
        <a:srgbClr val="83A00C"/>
      </a:accent6>
      <a:hlink>
        <a:srgbClr val="0089D8"/>
      </a:hlink>
      <a:folHlink>
        <a:srgbClr val="008BD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potx" id="{DC539D1B-B1F7-4D71-8674-12425ECF362C}" vid="{2B9C02F8-DDAE-44AA-9E92-4CA8666C4B4E}"/>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9.xml><?xml version="1.0" encoding="utf-8"?>
<a:theme xmlns:a="http://schemas.openxmlformats.org/drawingml/2006/main" name="2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En_2016.potx" id="{E14B6F4D-2AAF-4653-9D1F-37CDC620F9CB}" vid="{8AE68278-BDD8-4175-A899-D5C2E87B983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2710</TotalTime>
  <Words>3078</Words>
  <Application>Microsoft Office PowerPoint</Application>
  <PresentationFormat>Näytössä katseltava esitys (16:9)</PresentationFormat>
  <Paragraphs>780</Paragraphs>
  <Slides>59</Slides>
  <Notes>1</Notes>
  <HiddenSlides>0</HiddenSlides>
  <MMClips>0</MMClips>
  <ScaleCrop>false</ScaleCrop>
  <HeadingPairs>
    <vt:vector size="8" baseType="variant">
      <vt:variant>
        <vt:lpstr>Käytetyt fontit</vt:lpstr>
      </vt:variant>
      <vt:variant>
        <vt:i4>10</vt:i4>
      </vt:variant>
      <vt:variant>
        <vt:lpstr>Teema</vt:lpstr>
      </vt:variant>
      <vt:variant>
        <vt:i4>11</vt:i4>
      </vt:variant>
      <vt:variant>
        <vt:lpstr>Upotetut OLE-palvelimet</vt:lpstr>
      </vt:variant>
      <vt:variant>
        <vt:i4>1</vt:i4>
      </vt:variant>
      <vt:variant>
        <vt:lpstr>Dian otsikot</vt:lpstr>
      </vt:variant>
      <vt:variant>
        <vt:i4>59</vt:i4>
      </vt:variant>
    </vt:vector>
  </HeadingPairs>
  <TitlesOfParts>
    <vt:vector size="81" baseType="lpstr">
      <vt:lpstr>Arial Unicode MS</vt:lpstr>
      <vt:lpstr>ＭＳ Ｐゴシック</vt:lpstr>
      <vt:lpstr>Adobe Fan Heiti Std B</vt:lpstr>
      <vt:lpstr>Adobe Hebrew</vt:lpstr>
      <vt:lpstr>Arial</vt:lpstr>
      <vt:lpstr>Courier New</vt:lpstr>
      <vt:lpstr>Georgia</vt:lpstr>
      <vt:lpstr>Lucida Grande</vt:lpstr>
      <vt:lpstr>Verdana</vt:lpstr>
      <vt:lpstr>Wingdings</vt:lpstr>
      <vt:lpstr>Teknologiateollisuus_masterdia</vt:lpstr>
      <vt:lpstr>8_Teknologiateollisuus_masterdia</vt:lpstr>
      <vt:lpstr>1_Teknologiateollisuus_masterdia</vt:lpstr>
      <vt:lpstr>Teknologiateollisuus_template_20141218</vt:lpstr>
      <vt:lpstr>5_Teknologiateollisuus_template_20141218</vt:lpstr>
      <vt:lpstr>9_Teknologiateollisuus_template_20141218</vt:lpstr>
      <vt:lpstr>10_Teknologiateollisuus_template_20141218</vt:lpstr>
      <vt:lpstr>19_Teknologiateollisuus_masterdia</vt:lpstr>
      <vt:lpstr>21_Teknologiateollisuus_masterdia</vt:lpstr>
      <vt:lpstr>22_Teknologiateollisuus_masterdia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240</cp:revision>
  <cp:lastPrinted>2016-06-09T07:47:11Z</cp:lastPrinted>
  <dcterms:created xsi:type="dcterms:W3CDTF">2016-09-05T10:47:53Z</dcterms:created>
  <dcterms:modified xsi:type="dcterms:W3CDTF">2017-04-13T11:20:17Z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